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528" r:id="rId2"/>
    <p:sldId id="526" r:id="rId3"/>
    <p:sldId id="388" r:id="rId4"/>
    <p:sldId id="389" r:id="rId5"/>
    <p:sldId id="390" r:id="rId6"/>
    <p:sldId id="530" r:id="rId7"/>
    <p:sldId id="391" r:id="rId8"/>
    <p:sldId id="392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3" r:id="rId27"/>
    <p:sldId id="414" r:id="rId28"/>
    <p:sldId id="417" r:id="rId29"/>
    <p:sldId id="419" r:id="rId30"/>
    <p:sldId id="420" r:id="rId31"/>
    <p:sldId id="422" r:id="rId32"/>
    <p:sldId id="423" r:id="rId33"/>
    <p:sldId id="424" r:id="rId34"/>
    <p:sldId id="525" r:id="rId35"/>
    <p:sldId id="428" r:id="rId36"/>
    <p:sldId id="531" r:id="rId37"/>
    <p:sldId id="532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94" y="-6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3DD58-01B3-4FA9-B28D-CF4254B4D758}" type="doc">
      <dgm:prSet loTypeId="urn:microsoft.com/office/officeart/2005/8/layout/orgChart1" loCatId="hierarchy" qsTypeId="urn:microsoft.com/office/officeart/2005/8/quickstyle/simple1#1" qsCatId="simple" csTypeId="urn:microsoft.com/office/officeart/2005/8/colors/accent2_5" csCatId="accent2" phldr="1"/>
      <dgm:spPr/>
    </dgm:pt>
    <dgm:pt modelId="{7B4A2E38-1CEA-4440-8EAA-6CBC9593572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АСИМІЛЯЦІЯ</a:t>
          </a:r>
          <a:endParaRPr kumimoji="0" lang="ru-RU" sz="2800" b="1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360E8-B57F-4E8F-B42F-A4E72B6B97FC}" type="parTrans" cxnId="{2D063D9C-FF3D-4E8E-8260-A129A27EF901}">
      <dgm:prSet/>
      <dgm:spPr/>
      <dgm:t>
        <a:bodyPr/>
        <a:lstStyle/>
        <a:p>
          <a:endParaRPr lang="ru-RU"/>
        </a:p>
      </dgm:t>
    </dgm:pt>
    <dgm:pt modelId="{E165EEB4-13BB-4B9B-9B55-9821BA90663B}" type="sibTrans" cxnId="{2D063D9C-FF3D-4E8E-8260-A129A27EF901}">
      <dgm:prSet/>
      <dgm:spPr/>
      <dgm:t>
        <a:bodyPr/>
        <a:lstStyle/>
        <a:p>
          <a:endParaRPr lang="ru-RU"/>
        </a:p>
      </dgm:t>
    </dgm:pt>
    <dgm:pt modelId="{2D892310-02E8-4E1E-AC16-073AC7A24B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Регресивна</a:t>
          </a:r>
          <a:endParaRPr kumimoji="0" lang="ru-RU" b="1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B8083-E033-4C17-A62B-C5142F87957E}" type="parTrans" cxnId="{32ADF902-6569-4CE6-BEB1-0A3F25BBDDCA}">
      <dgm:prSet/>
      <dgm:spPr/>
      <dgm:t>
        <a:bodyPr/>
        <a:lstStyle/>
        <a:p>
          <a:endParaRPr lang="ru-RU"/>
        </a:p>
      </dgm:t>
    </dgm:pt>
    <dgm:pt modelId="{BC00FC1C-0CA7-4579-9734-8983AD7640EC}" type="sibTrans" cxnId="{32ADF902-6569-4CE6-BEB1-0A3F25BBDDCA}">
      <dgm:prSet/>
      <dgm:spPr/>
      <dgm:t>
        <a:bodyPr/>
        <a:lstStyle/>
        <a:p>
          <a:endParaRPr lang="ru-RU"/>
        </a:p>
      </dgm:t>
    </dgm:pt>
    <dgm:pt modelId="{39C3BD5F-412A-4759-BF11-3FA44BB347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Прогресивна</a:t>
          </a:r>
          <a:endParaRPr kumimoji="0" lang="ru-RU" b="1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4A606-1137-4F73-8DBF-B66F5E77320E}" type="parTrans" cxnId="{980D01CA-7401-4A88-91BF-8E833D747371}">
      <dgm:prSet/>
      <dgm:spPr/>
      <dgm:t>
        <a:bodyPr/>
        <a:lstStyle/>
        <a:p>
          <a:endParaRPr lang="ru-RU"/>
        </a:p>
      </dgm:t>
    </dgm:pt>
    <dgm:pt modelId="{3E0DE326-5CF9-404F-8B39-D4909BA97A5B}" type="sibTrans" cxnId="{980D01CA-7401-4A88-91BF-8E833D747371}">
      <dgm:prSet/>
      <dgm:spPr/>
      <dgm:t>
        <a:bodyPr/>
        <a:lstStyle/>
        <a:p>
          <a:endParaRPr lang="ru-RU"/>
        </a:p>
      </dgm:t>
    </dgm:pt>
    <dgm:pt modelId="{30F3EB43-4F2B-4CFB-A998-50100CCF2DEE}" type="pres">
      <dgm:prSet presAssocID="{E1A3DD58-01B3-4FA9-B28D-CF4254B4D7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1B91FB-4D6A-4D30-8D13-2D6F546C4F61}" type="pres">
      <dgm:prSet presAssocID="{7B4A2E38-1CEA-4440-8EAA-6CBC9593572C}" presName="hierRoot1" presStyleCnt="0">
        <dgm:presLayoutVars>
          <dgm:hierBranch/>
        </dgm:presLayoutVars>
      </dgm:prSet>
      <dgm:spPr/>
    </dgm:pt>
    <dgm:pt modelId="{099C934B-4AB9-4E48-AE60-23B132D7D0DF}" type="pres">
      <dgm:prSet presAssocID="{7B4A2E38-1CEA-4440-8EAA-6CBC9593572C}" presName="rootComposite1" presStyleCnt="0"/>
      <dgm:spPr/>
    </dgm:pt>
    <dgm:pt modelId="{015B86E2-0F93-4072-8166-137396B849BD}" type="pres">
      <dgm:prSet presAssocID="{7B4A2E38-1CEA-4440-8EAA-6CBC9593572C}" presName="rootText1" presStyleLbl="node0" presStyleIdx="0" presStyleCnt="1" custScaleX="113442" custScaleY="107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1C229-5A65-43C7-A236-6074558ADEA3}" type="pres">
      <dgm:prSet presAssocID="{7B4A2E38-1CEA-4440-8EAA-6CBC9593572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C8D86F-31C1-4B8D-905D-BEE3C7833934}" type="pres">
      <dgm:prSet presAssocID="{7B4A2E38-1CEA-4440-8EAA-6CBC9593572C}" presName="hierChild2" presStyleCnt="0"/>
      <dgm:spPr/>
    </dgm:pt>
    <dgm:pt modelId="{03E06B43-A38C-4273-817F-2A474E20E90D}" type="pres">
      <dgm:prSet presAssocID="{B8AB8083-E033-4C17-A62B-C5142F87957E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B1D2FAB-5E8A-4847-B551-05D12F75CAA8}" type="pres">
      <dgm:prSet presAssocID="{2D892310-02E8-4E1E-AC16-073AC7A24BF1}" presName="hierRoot2" presStyleCnt="0">
        <dgm:presLayoutVars>
          <dgm:hierBranch/>
        </dgm:presLayoutVars>
      </dgm:prSet>
      <dgm:spPr/>
    </dgm:pt>
    <dgm:pt modelId="{A4D9FF41-4D4C-405C-9363-B1CCDC82940A}" type="pres">
      <dgm:prSet presAssocID="{2D892310-02E8-4E1E-AC16-073AC7A24BF1}" presName="rootComposite" presStyleCnt="0"/>
      <dgm:spPr/>
    </dgm:pt>
    <dgm:pt modelId="{20A6AA5E-E2D4-4C7A-87FC-2B92E9935AF3}" type="pres">
      <dgm:prSet presAssocID="{2D892310-02E8-4E1E-AC16-073AC7A24BF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059CFD-C723-425B-8CA3-4B120C82446A}" type="pres">
      <dgm:prSet presAssocID="{2D892310-02E8-4E1E-AC16-073AC7A24BF1}" presName="rootConnector" presStyleLbl="node2" presStyleIdx="0" presStyleCnt="2"/>
      <dgm:spPr/>
      <dgm:t>
        <a:bodyPr/>
        <a:lstStyle/>
        <a:p>
          <a:endParaRPr lang="ru-RU"/>
        </a:p>
      </dgm:t>
    </dgm:pt>
    <dgm:pt modelId="{E04DCD2B-2738-43C8-B36F-DDD341767EF0}" type="pres">
      <dgm:prSet presAssocID="{2D892310-02E8-4E1E-AC16-073AC7A24BF1}" presName="hierChild4" presStyleCnt="0"/>
      <dgm:spPr/>
    </dgm:pt>
    <dgm:pt modelId="{71AFA917-2B25-466D-8024-172349BA407F}" type="pres">
      <dgm:prSet presAssocID="{2D892310-02E8-4E1E-AC16-073AC7A24BF1}" presName="hierChild5" presStyleCnt="0"/>
      <dgm:spPr/>
    </dgm:pt>
    <dgm:pt modelId="{173D458C-610A-49B3-88A1-C457FBE95848}" type="pres">
      <dgm:prSet presAssocID="{DCA4A606-1137-4F73-8DBF-B66F5E77320E}" presName="Name35" presStyleLbl="parChTrans1D2" presStyleIdx="1" presStyleCnt="2"/>
      <dgm:spPr/>
      <dgm:t>
        <a:bodyPr/>
        <a:lstStyle/>
        <a:p>
          <a:endParaRPr lang="ru-RU"/>
        </a:p>
      </dgm:t>
    </dgm:pt>
    <dgm:pt modelId="{8247E1CE-B061-42FF-837B-B37F42E63734}" type="pres">
      <dgm:prSet presAssocID="{39C3BD5F-412A-4759-BF11-3FA44BB347EC}" presName="hierRoot2" presStyleCnt="0">
        <dgm:presLayoutVars>
          <dgm:hierBranch/>
        </dgm:presLayoutVars>
      </dgm:prSet>
      <dgm:spPr/>
    </dgm:pt>
    <dgm:pt modelId="{30168CFB-E5B6-4AA4-8A9C-D621E9D02BB0}" type="pres">
      <dgm:prSet presAssocID="{39C3BD5F-412A-4759-BF11-3FA44BB347EC}" presName="rootComposite" presStyleCnt="0"/>
      <dgm:spPr/>
    </dgm:pt>
    <dgm:pt modelId="{E37BFE2D-0344-46F4-9396-6F14B04D5F1B}" type="pres">
      <dgm:prSet presAssocID="{39C3BD5F-412A-4759-BF11-3FA44BB347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8F730D-E4D4-41D7-AAD5-FFD7130FB168}" type="pres">
      <dgm:prSet presAssocID="{39C3BD5F-412A-4759-BF11-3FA44BB347EC}" presName="rootConnector" presStyleLbl="node2" presStyleIdx="1" presStyleCnt="2"/>
      <dgm:spPr/>
      <dgm:t>
        <a:bodyPr/>
        <a:lstStyle/>
        <a:p>
          <a:endParaRPr lang="ru-RU"/>
        </a:p>
      </dgm:t>
    </dgm:pt>
    <dgm:pt modelId="{8E872471-0CC4-47C9-B3E3-750735997D3E}" type="pres">
      <dgm:prSet presAssocID="{39C3BD5F-412A-4759-BF11-3FA44BB347EC}" presName="hierChild4" presStyleCnt="0"/>
      <dgm:spPr/>
    </dgm:pt>
    <dgm:pt modelId="{79380D49-30CB-4E7D-B3F9-D976A558062F}" type="pres">
      <dgm:prSet presAssocID="{39C3BD5F-412A-4759-BF11-3FA44BB347EC}" presName="hierChild5" presStyleCnt="0"/>
      <dgm:spPr/>
    </dgm:pt>
    <dgm:pt modelId="{93DC4C36-C626-4AC1-933B-7D4C989A26AE}" type="pres">
      <dgm:prSet presAssocID="{7B4A2E38-1CEA-4440-8EAA-6CBC9593572C}" presName="hierChild3" presStyleCnt="0"/>
      <dgm:spPr/>
    </dgm:pt>
  </dgm:ptLst>
  <dgm:cxnLst>
    <dgm:cxn modelId="{9A5E7FFC-08BF-4817-B610-93A9C2C93BBF}" type="presOf" srcId="{2D892310-02E8-4E1E-AC16-073AC7A24BF1}" destId="{20A6AA5E-E2D4-4C7A-87FC-2B92E9935AF3}" srcOrd="0" destOrd="0" presId="urn:microsoft.com/office/officeart/2005/8/layout/orgChart1"/>
    <dgm:cxn modelId="{747D2B83-5F5E-4456-B761-0714983F7C71}" type="presOf" srcId="{2D892310-02E8-4E1E-AC16-073AC7A24BF1}" destId="{B6059CFD-C723-425B-8CA3-4B120C82446A}" srcOrd="1" destOrd="0" presId="urn:microsoft.com/office/officeart/2005/8/layout/orgChart1"/>
    <dgm:cxn modelId="{32ADF902-6569-4CE6-BEB1-0A3F25BBDDCA}" srcId="{7B4A2E38-1CEA-4440-8EAA-6CBC9593572C}" destId="{2D892310-02E8-4E1E-AC16-073AC7A24BF1}" srcOrd="0" destOrd="0" parTransId="{B8AB8083-E033-4C17-A62B-C5142F87957E}" sibTransId="{BC00FC1C-0CA7-4579-9734-8983AD7640EC}"/>
    <dgm:cxn modelId="{E2520EC2-B066-4F75-8D1F-88C66298508A}" type="presOf" srcId="{7B4A2E38-1CEA-4440-8EAA-6CBC9593572C}" destId="{015B86E2-0F93-4072-8166-137396B849BD}" srcOrd="0" destOrd="0" presId="urn:microsoft.com/office/officeart/2005/8/layout/orgChart1"/>
    <dgm:cxn modelId="{BD123719-111F-41DA-873A-2B314318A805}" type="presOf" srcId="{7B4A2E38-1CEA-4440-8EAA-6CBC9593572C}" destId="{7EA1C229-5A65-43C7-A236-6074558ADEA3}" srcOrd="1" destOrd="0" presId="urn:microsoft.com/office/officeart/2005/8/layout/orgChart1"/>
    <dgm:cxn modelId="{980D01CA-7401-4A88-91BF-8E833D747371}" srcId="{7B4A2E38-1CEA-4440-8EAA-6CBC9593572C}" destId="{39C3BD5F-412A-4759-BF11-3FA44BB347EC}" srcOrd="1" destOrd="0" parTransId="{DCA4A606-1137-4F73-8DBF-B66F5E77320E}" sibTransId="{3E0DE326-5CF9-404F-8B39-D4909BA97A5B}"/>
    <dgm:cxn modelId="{1F80B1F5-BA42-4090-BB42-FE1DA3CC4F96}" type="presOf" srcId="{39C3BD5F-412A-4759-BF11-3FA44BB347EC}" destId="{E37BFE2D-0344-46F4-9396-6F14B04D5F1B}" srcOrd="0" destOrd="0" presId="urn:microsoft.com/office/officeart/2005/8/layout/orgChart1"/>
    <dgm:cxn modelId="{0BCE74A7-619F-4F43-80C9-407032900DE9}" type="presOf" srcId="{DCA4A606-1137-4F73-8DBF-B66F5E77320E}" destId="{173D458C-610A-49B3-88A1-C457FBE95848}" srcOrd="0" destOrd="0" presId="urn:microsoft.com/office/officeart/2005/8/layout/orgChart1"/>
    <dgm:cxn modelId="{354B8A54-3781-4507-A693-ABF8850A394F}" type="presOf" srcId="{39C3BD5F-412A-4759-BF11-3FA44BB347EC}" destId="{FF8F730D-E4D4-41D7-AAD5-FFD7130FB168}" srcOrd="1" destOrd="0" presId="urn:microsoft.com/office/officeart/2005/8/layout/orgChart1"/>
    <dgm:cxn modelId="{F675D140-3F6E-4791-A0AB-39E285FEA19D}" type="presOf" srcId="{E1A3DD58-01B3-4FA9-B28D-CF4254B4D758}" destId="{30F3EB43-4F2B-4CFB-A998-50100CCF2DEE}" srcOrd="0" destOrd="0" presId="urn:microsoft.com/office/officeart/2005/8/layout/orgChart1"/>
    <dgm:cxn modelId="{D6BF53D0-225F-4CF8-9D1B-06EADAF1FA12}" type="presOf" srcId="{B8AB8083-E033-4C17-A62B-C5142F87957E}" destId="{03E06B43-A38C-4273-817F-2A474E20E90D}" srcOrd="0" destOrd="0" presId="urn:microsoft.com/office/officeart/2005/8/layout/orgChart1"/>
    <dgm:cxn modelId="{2D063D9C-FF3D-4E8E-8260-A129A27EF901}" srcId="{E1A3DD58-01B3-4FA9-B28D-CF4254B4D758}" destId="{7B4A2E38-1CEA-4440-8EAA-6CBC9593572C}" srcOrd="0" destOrd="0" parTransId="{306360E8-B57F-4E8F-B42F-A4E72B6B97FC}" sibTransId="{E165EEB4-13BB-4B9B-9B55-9821BA90663B}"/>
    <dgm:cxn modelId="{966262A7-0F65-402B-A035-60BCD68AF096}" type="presParOf" srcId="{30F3EB43-4F2B-4CFB-A998-50100CCF2DEE}" destId="{051B91FB-4D6A-4D30-8D13-2D6F546C4F61}" srcOrd="0" destOrd="0" presId="urn:microsoft.com/office/officeart/2005/8/layout/orgChart1"/>
    <dgm:cxn modelId="{88D56107-9F41-4BE3-BC8D-B30BF5550146}" type="presParOf" srcId="{051B91FB-4D6A-4D30-8D13-2D6F546C4F61}" destId="{099C934B-4AB9-4E48-AE60-23B132D7D0DF}" srcOrd="0" destOrd="0" presId="urn:microsoft.com/office/officeart/2005/8/layout/orgChart1"/>
    <dgm:cxn modelId="{B9AE9995-0F94-491F-83A2-7595F4A4E3F1}" type="presParOf" srcId="{099C934B-4AB9-4E48-AE60-23B132D7D0DF}" destId="{015B86E2-0F93-4072-8166-137396B849BD}" srcOrd="0" destOrd="0" presId="urn:microsoft.com/office/officeart/2005/8/layout/orgChart1"/>
    <dgm:cxn modelId="{75DEF8DA-A24E-44AA-93B8-108B90F9D7CD}" type="presParOf" srcId="{099C934B-4AB9-4E48-AE60-23B132D7D0DF}" destId="{7EA1C229-5A65-43C7-A236-6074558ADEA3}" srcOrd="1" destOrd="0" presId="urn:microsoft.com/office/officeart/2005/8/layout/orgChart1"/>
    <dgm:cxn modelId="{E12CD03B-AECF-4C62-817F-B56466B3290C}" type="presParOf" srcId="{051B91FB-4D6A-4D30-8D13-2D6F546C4F61}" destId="{EEC8D86F-31C1-4B8D-905D-BEE3C7833934}" srcOrd="1" destOrd="0" presId="urn:microsoft.com/office/officeart/2005/8/layout/orgChart1"/>
    <dgm:cxn modelId="{3B0F2B00-4B63-4621-814E-CB810A0AEF61}" type="presParOf" srcId="{EEC8D86F-31C1-4B8D-905D-BEE3C7833934}" destId="{03E06B43-A38C-4273-817F-2A474E20E90D}" srcOrd="0" destOrd="0" presId="urn:microsoft.com/office/officeart/2005/8/layout/orgChart1"/>
    <dgm:cxn modelId="{057797CE-E326-4074-A236-97ED745FAF74}" type="presParOf" srcId="{EEC8D86F-31C1-4B8D-905D-BEE3C7833934}" destId="{FB1D2FAB-5E8A-4847-B551-05D12F75CAA8}" srcOrd="1" destOrd="0" presId="urn:microsoft.com/office/officeart/2005/8/layout/orgChart1"/>
    <dgm:cxn modelId="{9BB84DDB-F5EE-49E5-8BD2-BFDABD6E7D63}" type="presParOf" srcId="{FB1D2FAB-5E8A-4847-B551-05D12F75CAA8}" destId="{A4D9FF41-4D4C-405C-9363-B1CCDC82940A}" srcOrd="0" destOrd="0" presId="urn:microsoft.com/office/officeart/2005/8/layout/orgChart1"/>
    <dgm:cxn modelId="{AB5FACB4-0F20-4995-817C-C74BD61DCFF9}" type="presParOf" srcId="{A4D9FF41-4D4C-405C-9363-B1CCDC82940A}" destId="{20A6AA5E-E2D4-4C7A-87FC-2B92E9935AF3}" srcOrd="0" destOrd="0" presId="urn:microsoft.com/office/officeart/2005/8/layout/orgChart1"/>
    <dgm:cxn modelId="{B30A5E13-E8FB-4295-8F95-B9DF5B4AAAC9}" type="presParOf" srcId="{A4D9FF41-4D4C-405C-9363-B1CCDC82940A}" destId="{B6059CFD-C723-425B-8CA3-4B120C82446A}" srcOrd="1" destOrd="0" presId="urn:microsoft.com/office/officeart/2005/8/layout/orgChart1"/>
    <dgm:cxn modelId="{68C6A9FC-38F8-4F37-85A2-E2CE74F141DC}" type="presParOf" srcId="{FB1D2FAB-5E8A-4847-B551-05D12F75CAA8}" destId="{E04DCD2B-2738-43C8-B36F-DDD341767EF0}" srcOrd="1" destOrd="0" presId="urn:microsoft.com/office/officeart/2005/8/layout/orgChart1"/>
    <dgm:cxn modelId="{FF411EEF-1F02-405E-89E5-369872B644D9}" type="presParOf" srcId="{FB1D2FAB-5E8A-4847-B551-05D12F75CAA8}" destId="{71AFA917-2B25-466D-8024-172349BA407F}" srcOrd="2" destOrd="0" presId="urn:microsoft.com/office/officeart/2005/8/layout/orgChart1"/>
    <dgm:cxn modelId="{C16DF678-F797-4AC1-B690-9B6B984CA373}" type="presParOf" srcId="{EEC8D86F-31C1-4B8D-905D-BEE3C7833934}" destId="{173D458C-610A-49B3-88A1-C457FBE95848}" srcOrd="2" destOrd="0" presId="urn:microsoft.com/office/officeart/2005/8/layout/orgChart1"/>
    <dgm:cxn modelId="{4F3B2281-2467-4A35-AE3B-D79675D19E1F}" type="presParOf" srcId="{EEC8D86F-31C1-4B8D-905D-BEE3C7833934}" destId="{8247E1CE-B061-42FF-837B-B37F42E63734}" srcOrd="3" destOrd="0" presId="urn:microsoft.com/office/officeart/2005/8/layout/orgChart1"/>
    <dgm:cxn modelId="{F57EB7AF-56CB-4E22-8106-9FDED9B22893}" type="presParOf" srcId="{8247E1CE-B061-42FF-837B-B37F42E63734}" destId="{30168CFB-E5B6-4AA4-8A9C-D621E9D02BB0}" srcOrd="0" destOrd="0" presId="urn:microsoft.com/office/officeart/2005/8/layout/orgChart1"/>
    <dgm:cxn modelId="{8E8D98EC-1E6F-4AD5-9B7D-39A435C19106}" type="presParOf" srcId="{30168CFB-E5B6-4AA4-8A9C-D621E9D02BB0}" destId="{E37BFE2D-0344-46F4-9396-6F14B04D5F1B}" srcOrd="0" destOrd="0" presId="urn:microsoft.com/office/officeart/2005/8/layout/orgChart1"/>
    <dgm:cxn modelId="{CA194A97-F6B0-48BF-B5EE-BCD16BFF2D99}" type="presParOf" srcId="{30168CFB-E5B6-4AA4-8A9C-D621E9D02BB0}" destId="{FF8F730D-E4D4-41D7-AAD5-FFD7130FB168}" srcOrd="1" destOrd="0" presId="urn:microsoft.com/office/officeart/2005/8/layout/orgChart1"/>
    <dgm:cxn modelId="{895DF0CA-C30D-4182-8071-28F5039A98F6}" type="presParOf" srcId="{8247E1CE-B061-42FF-837B-B37F42E63734}" destId="{8E872471-0CC4-47C9-B3E3-750735997D3E}" srcOrd="1" destOrd="0" presId="urn:microsoft.com/office/officeart/2005/8/layout/orgChart1"/>
    <dgm:cxn modelId="{9813FAF9-705E-40FB-929A-4C8348836E57}" type="presParOf" srcId="{8247E1CE-B061-42FF-837B-B37F42E63734}" destId="{79380D49-30CB-4E7D-B3F9-D976A558062F}" srcOrd="2" destOrd="0" presId="urn:microsoft.com/office/officeart/2005/8/layout/orgChart1"/>
    <dgm:cxn modelId="{09047F9B-9ECA-4214-8856-1A331CD6021F}" type="presParOf" srcId="{051B91FB-4D6A-4D30-8D13-2D6F546C4F61}" destId="{93DC4C36-C626-4AC1-933B-7D4C989A26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ED311-FABD-4D7F-A464-DA653550DF23}" type="doc">
      <dgm:prSet loTypeId="urn:microsoft.com/office/officeart/2005/8/layout/arrow6" loCatId="relationship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084B6AED-82F0-41B7-A684-6FC29E15CCF9}">
      <dgm:prSet phldrT="[Текст]"/>
      <dgm:spPr/>
      <dgm:t>
        <a:bodyPr/>
        <a:lstStyle/>
        <a:p>
          <a:r>
            <a:rPr lang="uk-UA" dirty="0" smtClean="0"/>
            <a:t>піст</a:t>
          </a:r>
          <a:endParaRPr lang="ru-RU" dirty="0"/>
        </a:p>
      </dgm:t>
    </dgm:pt>
    <dgm:pt modelId="{95599D88-8A67-4B6F-AA3B-4F096AFF53D0}" type="parTrans" cxnId="{85C30923-E893-405D-B176-55D37BC26255}">
      <dgm:prSet/>
      <dgm:spPr/>
      <dgm:t>
        <a:bodyPr/>
        <a:lstStyle/>
        <a:p>
          <a:endParaRPr lang="ru-RU"/>
        </a:p>
      </dgm:t>
    </dgm:pt>
    <dgm:pt modelId="{9E7C10DA-F8ED-4423-8CA0-28E57A093786}" type="sibTrans" cxnId="{85C30923-E893-405D-B176-55D37BC26255}">
      <dgm:prSet/>
      <dgm:spPr/>
      <dgm:t>
        <a:bodyPr/>
        <a:lstStyle/>
        <a:p>
          <a:endParaRPr lang="ru-RU"/>
        </a:p>
      </dgm:t>
    </dgm:pt>
    <dgm:pt modelId="{2B1B8A4E-8875-42CD-B3EF-C0DB6F2ECD10}">
      <dgm:prSet phldrT="[Текст]"/>
      <dgm:spPr/>
      <dgm:t>
        <a:bodyPr/>
        <a:lstStyle/>
        <a:p>
          <a:r>
            <a:rPr lang="uk-UA" dirty="0" smtClean="0"/>
            <a:t>пісний</a:t>
          </a:r>
          <a:endParaRPr lang="ru-RU" dirty="0"/>
        </a:p>
      </dgm:t>
    </dgm:pt>
    <dgm:pt modelId="{DA3073B8-8343-4CF4-813E-451B4E4B3688}" type="parTrans" cxnId="{AA72E74E-DD55-4682-8690-62D4A92D8DD5}">
      <dgm:prSet/>
      <dgm:spPr/>
      <dgm:t>
        <a:bodyPr/>
        <a:lstStyle/>
        <a:p>
          <a:endParaRPr lang="ru-RU"/>
        </a:p>
      </dgm:t>
    </dgm:pt>
    <dgm:pt modelId="{9141BAA9-234F-4BDF-BDBC-1B73DDFF8C2F}" type="sibTrans" cxnId="{AA72E74E-DD55-4682-8690-62D4A92D8DD5}">
      <dgm:prSet/>
      <dgm:spPr/>
      <dgm:t>
        <a:bodyPr/>
        <a:lstStyle/>
        <a:p>
          <a:endParaRPr lang="ru-RU"/>
        </a:p>
      </dgm:t>
    </dgm:pt>
    <dgm:pt modelId="{F3E3DF79-12F4-43F9-B8BC-434860BAA6F4}" type="pres">
      <dgm:prSet presAssocID="{633ED311-FABD-4D7F-A464-DA653550DF2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751E99-9B49-4F35-A3F3-58C6E81AF314}" type="pres">
      <dgm:prSet presAssocID="{633ED311-FABD-4D7F-A464-DA653550DF23}" presName="ribbon" presStyleLbl="node1" presStyleIdx="0" presStyleCnt="1" custLinFactNeighborX="-17952" custLinFactNeighborY="-1568"/>
      <dgm:spPr/>
      <dgm:t>
        <a:bodyPr/>
        <a:lstStyle/>
        <a:p>
          <a:endParaRPr lang="ru-RU"/>
        </a:p>
      </dgm:t>
    </dgm:pt>
    <dgm:pt modelId="{BC24C94D-C441-425A-9D54-68671382344F}" type="pres">
      <dgm:prSet presAssocID="{633ED311-FABD-4D7F-A464-DA653550DF2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1B0B1-BB21-421F-A5D2-6EC39F431A40}" type="pres">
      <dgm:prSet presAssocID="{633ED311-FABD-4D7F-A464-DA653550DF2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44BC5-4FB5-4247-BE47-F22D61BB9E20}" type="presOf" srcId="{2B1B8A4E-8875-42CD-B3EF-C0DB6F2ECD10}" destId="{92A1B0B1-BB21-421F-A5D2-6EC39F431A40}" srcOrd="0" destOrd="0" presId="urn:microsoft.com/office/officeart/2005/8/layout/arrow6"/>
    <dgm:cxn modelId="{AA72E74E-DD55-4682-8690-62D4A92D8DD5}" srcId="{633ED311-FABD-4D7F-A464-DA653550DF23}" destId="{2B1B8A4E-8875-42CD-B3EF-C0DB6F2ECD10}" srcOrd="1" destOrd="0" parTransId="{DA3073B8-8343-4CF4-813E-451B4E4B3688}" sibTransId="{9141BAA9-234F-4BDF-BDBC-1B73DDFF8C2F}"/>
    <dgm:cxn modelId="{BF3E10E6-BB86-45AB-97B6-6C71A1459C57}" type="presOf" srcId="{633ED311-FABD-4D7F-A464-DA653550DF23}" destId="{F3E3DF79-12F4-43F9-B8BC-434860BAA6F4}" srcOrd="0" destOrd="0" presId="urn:microsoft.com/office/officeart/2005/8/layout/arrow6"/>
    <dgm:cxn modelId="{FE5D5D40-7A84-4616-9A0D-6E515833F541}" type="presOf" srcId="{084B6AED-82F0-41B7-A684-6FC29E15CCF9}" destId="{BC24C94D-C441-425A-9D54-68671382344F}" srcOrd="0" destOrd="0" presId="urn:microsoft.com/office/officeart/2005/8/layout/arrow6"/>
    <dgm:cxn modelId="{85C30923-E893-405D-B176-55D37BC26255}" srcId="{633ED311-FABD-4D7F-A464-DA653550DF23}" destId="{084B6AED-82F0-41B7-A684-6FC29E15CCF9}" srcOrd="0" destOrd="0" parTransId="{95599D88-8A67-4B6F-AA3B-4F096AFF53D0}" sibTransId="{9E7C10DA-F8ED-4423-8CA0-28E57A093786}"/>
    <dgm:cxn modelId="{7819CE4E-F742-44CA-A8B7-CE914BF61848}" type="presParOf" srcId="{F3E3DF79-12F4-43F9-B8BC-434860BAA6F4}" destId="{80751E99-9B49-4F35-A3F3-58C6E81AF314}" srcOrd="0" destOrd="0" presId="urn:microsoft.com/office/officeart/2005/8/layout/arrow6"/>
    <dgm:cxn modelId="{3232BFA5-0EAC-40E4-BED4-A74C049DD340}" type="presParOf" srcId="{F3E3DF79-12F4-43F9-B8BC-434860BAA6F4}" destId="{BC24C94D-C441-425A-9D54-68671382344F}" srcOrd="1" destOrd="0" presId="urn:microsoft.com/office/officeart/2005/8/layout/arrow6"/>
    <dgm:cxn modelId="{4F14DA1D-3FD9-4BD6-BA01-E11493C86AD2}" type="presParOf" srcId="{F3E3DF79-12F4-43F9-B8BC-434860BAA6F4}" destId="{92A1B0B1-BB21-421F-A5D2-6EC39F431A4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61B48-5EF8-4A3E-9DF7-B05CBC622FDF}" type="doc">
      <dgm:prSet loTypeId="urn:microsoft.com/office/officeart/2005/8/layout/arrow6" loCatId="relationship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01E6C25-B6EF-4C83-9D14-BC0953CD2222}">
      <dgm:prSet phldrT="[Текст]" custT="1"/>
      <dgm:spPr/>
      <dgm:t>
        <a:bodyPr/>
        <a:lstStyle/>
        <a:p>
          <a:r>
            <a:rPr lang="uk-UA" sz="4100" dirty="0" err="1" smtClean="0"/>
            <a:t>солнце</a:t>
          </a:r>
          <a:endParaRPr lang="ru-RU" sz="4100" dirty="0"/>
        </a:p>
      </dgm:t>
    </dgm:pt>
    <dgm:pt modelId="{614511B4-06FC-48F8-A772-521866610B83}" type="parTrans" cxnId="{AAE9551E-0B12-4299-AC58-4980ED3660F5}">
      <dgm:prSet/>
      <dgm:spPr/>
      <dgm:t>
        <a:bodyPr/>
        <a:lstStyle/>
        <a:p>
          <a:endParaRPr lang="ru-RU"/>
        </a:p>
      </dgm:t>
    </dgm:pt>
    <dgm:pt modelId="{6C1826C9-D67C-42DD-9521-0794254CA76C}" type="sibTrans" cxnId="{AAE9551E-0B12-4299-AC58-4980ED3660F5}">
      <dgm:prSet/>
      <dgm:spPr/>
      <dgm:t>
        <a:bodyPr/>
        <a:lstStyle/>
        <a:p>
          <a:endParaRPr lang="ru-RU"/>
        </a:p>
      </dgm:t>
    </dgm:pt>
    <dgm:pt modelId="{3FEAE7A6-91FC-4ABD-BCBB-8757E8AE212A}">
      <dgm:prSet phldrT="[Текст]" custT="1"/>
      <dgm:spPr/>
      <dgm:t>
        <a:bodyPr/>
        <a:lstStyle/>
        <a:p>
          <a:r>
            <a:rPr lang="uk-UA" sz="4100" dirty="0" smtClean="0"/>
            <a:t>сонце</a:t>
          </a:r>
          <a:endParaRPr lang="ru-RU" sz="4100" dirty="0"/>
        </a:p>
      </dgm:t>
    </dgm:pt>
    <dgm:pt modelId="{BE30DFFF-645F-4868-9F48-05E20DF121A3}" type="parTrans" cxnId="{887C4BB8-DFE5-4F6F-AC51-B4809F1D00CC}">
      <dgm:prSet/>
      <dgm:spPr/>
      <dgm:t>
        <a:bodyPr/>
        <a:lstStyle/>
        <a:p>
          <a:endParaRPr lang="ru-RU"/>
        </a:p>
      </dgm:t>
    </dgm:pt>
    <dgm:pt modelId="{FB5F1AFD-156C-49ED-ABEC-8BC9344B994A}" type="sibTrans" cxnId="{887C4BB8-DFE5-4F6F-AC51-B4809F1D00CC}">
      <dgm:prSet/>
      <dgm:spPr/>
      <dgm:t>
        <a:bodyPr/>
        <a:lstStyle/>
        <a:p>
          <a:endParaRPr lang="ru-RU"/>
        </a:p>
      </dgm:t>
    </dgm:pt>
    <dgm:pt modelId="{B0E39844-0D32-4C3E-9528-8BFA4989576F}" type="pres">
      <dgm:prSet presAssocID="{9B961B48-5EF8-4A3E-9DF7-B05CBC622F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CE8686-0D60-4D13-B058-8E29B0EA41A7}" type="pres">
      <dgm:prSet presAssocID="{9B961B48-5EF8-4A3E-9DF7-B05CBC622FDF}" presName="ribbon" presStyleLbl="node1" presStyleIdx="0" presStyleCnt="1" custScaleX="116925"/>
      <dgm:spPr/>
      <dgm:t>
        <a:bodyPr/>
        <a:lstStyle/>
        <a:p>
          <a:endParaRPr lang="ru-RU"/>
        </a:p>
      </dgm:t>
    </dgm:pt>
    <dgm:pt modelId="{7FC66AD4-ACBD-4B46-880E-3A06A6CC7708}" type="pres">
      <dgm:prSet presAssocID="{9B961B48-5EF8-4A3E-9DF7-B05CBC622FDF}" presName="leftArrowText" presStyleLbl="node1" presStyleIdx="0" presStyleCnt="1" custScaleX="121448" custLinFactNeighborX="-13986" custLinFactNeighborY="-4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9602C-B754-405C-8D83-958D284E1628}" type="pres">
      <dgm:prSet presAssocID="{9B961B48-5EF8-4A3E-9DF7-B05CBC622FD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A7AAB-BE37-4E5D-9888-E7172071D0C6}" type="presOf" srcId="{3FEAE7A6-91FC-4ABD-BCBB-8757E8AE212A}" destId="{76C9602C-B754-405C-8D83-958D284E1628}" srcOrd="0" destOrd="0" presId="urn:microsoft.com/office/officeart/2005/8/layout/arrow6"/>
    <dgm:cxn modelId="{887C4BB8-DFE5-4F6F-AC51-B4809F1D00CC}" srcId="{9B961B48-5EF8-4A3E-9DF7-B05CBC622FDF}" destId="{3FEAE7A6-91FC-4ABD-BCBB-8757E8AE212A}" srcOrd="1" destOrd="0" parTransId="{BE30DFFF-645F-4868-9F48-05E20DF121A3}" sibTransId="{FB5F1AFD-156C-49ED-ABEC-8BC9344B994A}"/>
    <dgm:cxn modelId="{5A9291BF-373D-41E2-9F5D-546BAEA81040}" type="presOf" srcId="{9B961B48-5EF8-4A3E-9DF7-B05CBC622FDF}" destId="{B0E39844-0D32-4C3E-9528-8BFA4989576F}" srcOrd="0" destOrd="0" presId="urn:microsoft.com/office/officeart/2005/8/layout/arrow6"/>
    <dgm:cxn modelId="{EB537EE3-F9EA-4C1C-8028-D62CCE10D857}" type="presOf" srcId="{F01E6C25-B6EF-4C83-9D14-BC0953CD2222}" destId="{7FC66AD4-ACBD-4B46-880E-3A06A6CC7708}" srcOrd="0" destOrd="0" presId="urn:microsoft.com/office/officeart/2005/8/layout/arrow6"/>
    <dgm:cxn modelId="{AAE9551E-0B12-4299-AC58-4980ED3660F5}" srcId="{9B961B48-5EF8-4A3E-9DF7-B05CBC622FDF}" destId="{F01E6C25-B6EF-4C83-9D14-BC0953CD2222}" srcOrd="0" destOrd="0" parTransId="{614511B4-06FC-48F8-A772-521866610B83}" sibTransId="{6C1826C9-D67C-42DD-9521-0794254CA76C}"/>
    <dgm:cxn modelId="{09B9304F-7EB2-44C5-9CEF-EC50CCF9AC03}" type="presParOf" srcId="{B0E39844-0D32-4C3E-9528-8BFA4989576F}" destId="{F7CE8686-0D60-4D13-B058-8E29B0EA41A7}" srcOrd="0" destOrd="0" presId="urn:microsoft.com/office/officeart/2005/8/layout/arrow6"/>
    <dgm:cxn modelId="{50F331FD-9867-417F-B8FF-8813ECD93169}" type="presParOf" srcId="{B0E39844-0D32-4C3E-9528-8BFA4989576F}" destId="{7FC66AD4-ACBD-4B46-880E-3A06A6CC7708}" srcOrd="1" destOrd="0" presId="urn:microsoft.com/office/officeart/2005/8/layout/arrow6"/>
    <dgm:cxn modelId="{AC45AA2F-8D2E-4B09-97C8-985960FCBFA4}" type="presParOf" srcId="{B0E39844-0D32-4C3E-9528-8BFA4989576F}" destId="{76C9602C-B754-405C-8D83-958D284E162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96C274-612B-48B4-B88E-3952EDCE9FF4}" type="doc">
      <dgm:prSet loTypeId="urn:microsoft.com/office/officeart/2005/8/layout/hierarchy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0F9DBA0-3D94-4574-9AFB-82FCCA17102F}">
      <dgm:prSet phldrT="[Текст]" custT="1"/>
      <dgm:spPr/>
      <dgm:t>
        <a:bodyPr/>
        <a:lstStyle/>
        <a:p>
          <a:r>
            <a:rPr lang="uk-UA" sz="4400" b="1" dirty="0" smtClean="0">
              <a:solidFill>
                <a:srgbClr val="C00000"/>
              </a:solidFill>
              <a:cs typeface="DokChampa" pitchFamily="34" charset="-34"/>
            </a:rPr>
            <a:t>Помилки</a:t>
          </a:r>
          <a:endParaRPr lang="ru-RU" sz="4400" b="1" dirty="0">
            <a:solidFill>
              <a:srgbClr val="C00000"/>
            </a:solidFill>
            <a:cs typeface="DokChampa" pitchFamily="34" charset="-34"/>
          </a:endParaRPr>
        </a:p>
      </dgm:t>
    </dgm:pt>
    <dgm:pt modelId="{C18064D8-F19C-440A-ADF5-AA727AFCB15F}" type="parTrans" cxnId="{90CD723E-F694-430B-8425-34048D7F6A3A}">
      <dgm:prSet/>
      <dgm:spPr/>
      <dgm:t>
        <a:bodyPr/>
        <a:lstStyle/>
        <a:p>
          <a:endParaRPr lang="ru-RU"/>
        </a:p>
      </dgm:t>
    </dgm:pt>
    <dgm:pt modelId="{6429384F-1785-4F91-B658-5A034C671A9B}" type="sibTrans" cxnId="{90CD723E-F694-430B-8425-34048D7F6A3A}">
      <dgm:prSet/>
      <dgm:spPr/>
      <dgm:t>
        <a:bodyPr/>
        <a:lstStyle/>
        <a:p>
          <a:endParaRPr lang="ru-RU"/>
        </a:p>
      </dgm:t>
    </dgm:pt>
    <dgm:pt modelId="{7FF33F22-0E03-4452-B302-2E5DC9D1095F}">
      <dgm:prSet phldrT="[Текст]" custT="1"/>
      <dgm:spPr/>
      <dgm:t>
        <a:bodyPr/>
        <a:lstStyle/>
        <a:p>
          <a:r>
            <a:rPr lang="uk-UA" sz="2800" b="1" dirty="0" smtClean="0"/>
            <a:t>Фонематичні</a:t>
          </a:r>
        </a:p>
        <a:p>
          <a:r>
            <a:rPr lang="ru-RU" sz="2100" dirty="0" smtClean="0"/>
            <a:t>(</a:t>
          </a:r>
          <a:r>
            <a:rPr lang="ru-RU" sz="2400" dirty="0" err="1" smtClean="0"/>
            <a:t>порушення</a:t>
          </a:r>
          <a:r>
            <a:rPr lang="ru-RU" sz="2400" dirty="0" smtClean="0"/>
            <a:t> </a:t>
          </a:r>
          <a:r>
            <a:rPr lang="ru-RU" sz="2400" dirty="0" err="1" smtClean="0"/>
            <a:t>правильної</a:t>
          </a:r>
          <a:r>
            <a:rPr lang="ru-RU" sz="2400" dirty="0" smtClean="0"/>
            <a:t> </a:t>
          </a:r>
          <a:r>
            <a:rPr lang="ru-RU" sz="2400" dirty="0" err="1" smtClean="0"/>
            <a:t>вимови</a:t>
          </a:r>
          <a:r>
            <a:rPr lang="ru-RU" sz="2400" dirty="0" smtClean="0"/>
            <a:t> </a:t>
          </a:r>
          <a:r>
            <a:rPr lang="ru-RU" sz="2400" dirty="0" err="1" smtClean="0"/>
            <a:t>звуків</a:t>
          </a:r>
          <a:r>
            <a:rPr lang="ru-RU" sz="2400" dirty="0" smtClean="0"/>
            <a:t>, </a:t>
          </a:r>
          <a:r>
            <a:rPr lang="ru-RU" sz="2400" dirty="0" err="1" smtClean="0"/>
            <a:t>заміна</a:t>
          </a:r>
          <a:r>
            <a:rPr lang="ru-RU" sz="2400" dirty="0" smtClean="0"/>
            <a:t> </a:t>
          </a:r>
          <a:r>
            <a:rPr lang="ru-RU" sz="2400" dirty="0" err="1" smtClean="0"/>
            <a:t>однієї</a:t>
          </a:r>
          <a:r>
            <a:rPr lang="ru-RU" sz="2400" dirty="0" smtClean="0"/>
            <a:t> </a:t>
          </a:r>
          <a:r>
            <a:rPr lang="ru-RU" sz="2400" dirty="0" err="1" smtClean="0"/>
            <a:t>фонеми</a:t>
          </a:r>
          <a:r>
            <a:rPr lang="ru-RU" sz="2400" dirty="0" smtClean="0"/>
            <a:t> </a:t>
          </a:r>
          <a:r>
            <a:rPr lang="ru-RU" sz="2400" dirty="0" err="1" smtClean="0"/>
            <a:t>іншою</a:t>
          </a:r>
          <a:r>
            <a:rPr lang="ru-RU" sz="2400" dirty="0" smtClean="0"/>
            <a:t>)</a:t>
          </a:r>
        </a:p>
        <a:p>
          <a:endParaRPr lang="ru-RU" sz="2100" dirty="0"/>
        </a:p>
      </dgm:t>
    </dgm:pt>
    <dgm:pt modelId="{ACBB81A1-C7C4-438E-B5F2-3B3588B319B9}" type="parTrans" cxnId="{EDEB29EE-978E-420C-A551-B2B6A8686A32}">
      <dgm:prSet/>
      <dgm:spPr/>
      <dgm:t>
        <a:bodyPr/>
        <a:lstStyle/>
        <a:p>
          <a:endParaRPr lang="ru-RU"/>
        </a:p>
      </dgm:t>
    </dgm:pt>
    <dgm:pt modelId="{4C837C2B-73D2-4466-A25A-8464AA229DBA}" type="sibTrans" cxnId="{EDEB29EE-978E-420C-A551-B2B6A8686A32}">
      <dgm:prSet/>
      <dgm:spPr/>
      <dgm:t>
        <a:bodyPr/>
        <a:lstStyle/>
        <a:p>
          <a:endParaRPr lang="ru-RU"/>
        </a:p>
      </dgm:t>
    </dgm:pt>
    <dgm:pt modelId="{E186D1EC-8AB8-42EC-BBAE-DBD6210CA178}">
      <dgm:prSet phldrT="[Текст]" custT="1"/>
      <dgm:spPr/>
      <dgm:t>
        <a:bodyPr/>
        <a:lstStyle/>
        <a:p>
          <a:pPr algn="ctr"/>
          <a:r>
            <a:rPr lang="uk-UA" sz="2800" b="1" dirty="0" smtClean="0"/>
            <a:t>Фонологічні</a:t>
          </a:r>
        </a:p>
        <a:p>
          <a:pPr algn="ctr"/>
          <a:r>
            <a:rPr lang="ru-RU" sz="2400" dirty="0" smtClean="0"/>
            <a:t>(</a:t>
          </a:r>
          <a:r>
            <a:rPr lang="ru-RU" sz="2400" dirty="0" err="1" smtClean="0"/>
            <a:t>суто</a:t>
          </a:r>
          <a:r>
            <a:rPr lang="ru-RU" sz="2400" dirty="0" smtClean="0"/>
            <a:t> </a:t>
          </a:r>
          <a:r>
            <a:rPr lang="ru-RU" sz="2400" dirty="0" err="1" smtClean="0"/>
            <a:t>вимовні</a:t>
          </a:r>
          <a:r>
            <a:rPr lang="ru-RU" sz="2400" dirty="0" smtClean="0"/>
            <a:t> недогляди, </a:t>
          </a:r>
          <a:r>
            <a:rPr lang="ru-RU" sz="2400" dirty="0" err="1" smtClean="0"/>
            <a:t>що</a:t>
          </a:r>
          <a:r>
            <a:rPr lang="ru-RU" sz="2400" dirty="0" smtClean="0"/>
            <a:t> </a:t>
          </a:r>
          <a:r>
            <a:rPr lang="ru-RU" sz="2400" dirty="0" err="1" smtClean="0"/>
            <a:t>виявляються</a:t>
          </a:r>
          <a:r>
            <a:rPr lang="ru-RU" sz="2400" dirty="0" smtClean="0"/>
            <a:t> у </a:t>
          </a:r>
          <a:r>
            <a:rPr lang="ru-RU" sz="2400" dirty="0" err="1" smtClean="0"/>
            <a:t>вимові</a:t>
          </a:r>
          <a:r>
            <a:rPr lang="ru-RU" sz="2400" dirty="0" smtClean="0"/>
            <a:t> </a:t>
          </a:r>
          <a:r>
            <a:rPr lang="ru-RU" sz="2400" dirty="0" err="1" smtClean="0"/>
            <a:t>різних</a:t>
          </a:r>
          <a:r>
            <a:rPr lang="ru-RU" sz="2400" dirty="0" smtClean="0"/>
            <a:t> </a:t>
          </a:r>
          <a:r>
            <a:rPr lang="ru-RU" sz="2400" dirty="0" err="1" smtClean="0"/>
            <a:t>варіантів</a:t>
          </a:r>
          <a:r>
            <a:rPr lang="ru-RU" sz="2400" dirty="0" smtClean="0"/>
            <a:t> </a:t>
          </a:r>
          <a:r>
            <a:rPr lang="ru-RU" sz="2400" dirty="0" err="1" smtClean="0"/>
            <a:t>звуків</a:t>
          </a:r>
          <a:r>
            <a:rPr lang="ru-RU" sz="2100" dirty="0" smtClean="0"/>
            <a:t>)</a:t>
          </a:r>
          <a:br>
            <a:rPr lang="ru-RU" sz="2100" dirty="0" smtClean="0"/>
          </a:br>
          <a:r>
            <a:rPr lang="ru-RU" sz="2100" dirty="0" smtClean="0"/>
            <a:t/>
          </a:r>
          <a:br>
            <a:rPr lang="ru-RU" sz="2100" dirty="0" smtClean="0"/>
          </a:br>
          <a:endParaRPr lang="ru-RU" sz="2100" dirty="0"/>
        </a:p>
      </dgm:t>
    </dgm:pt>
    <dgm:pt modelId="{54E6EC0D-CEE2-46BF-AA74-8E40FD3A7212}" type="parTrans" cxnId="{0137698D-5CF8-4C51-9DEC-08155BA45780}">
      <dgm:prSet/>
      <dgm:spPr/>
      <dgm:t>
        <a:bodyPr/>
        <a:lstStyle/>
        <a:p>
          <a:endParaRPr lang="ru-RU"/>
        </a:p>
      </dgm:t>
    </dgm:pt>
    <dgm:pt modelId="{9263EE85-3E33-42B8-92E2-CDBC7A46BB32}" type="sibTrans" cxnId="{0137698D-5CF8-4C51-9DEC-08155BA45780}">
      <dgm:prSet/>
      <dgm:spPr/>
      <dgm:t>
        <a:bodyPr/>
        <a:lstStyle/>
        <a:p>
          <a:endParaRPr lang="ru-RU"/>
        </a:p>
      </dgm:t>
    </dgm:pt>
    <dgm:pt modelId="{903E6AA8-400C-4C9B-8AF8-2124286A7039}" type="pres">
      <dgm:prSet presAssocID="{D496C274-612B-48B4-B88E-3952EDCE9F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1A075B-9BAB-4ABD-B26F-016FFBBB8308}" type="pres">
      <dgm:prSet presAssocID="{90F9DBA0-3D94-4574-9AFB-82FCCA17102F}" presName="hierRoot1" presStyleCnt="0"/>
      <dgm:spPr/>
      <dgm:t>
        <a:bodyPr/>
        <a:lstStyle/>
        <a:p>
          <a:endParaRPr lang="ru-RU"/>
        </a:p>
      </dgm:t>
    </dgm:pt>
    <dgm:pt modelId="{B6432745-142F-4038-97EB-C49BE88C663B}" type="pres">
      <dgm:prSet presAssocID="{90F9DBA0-3D94-4574-9AFB-82FCCA17102F}" presName="composite" presStyleCnt="0"/>
      <dgm:spPr/>
      <dgm:t>
        <a:bodyPr/>
        <a:lstStyle/>
        <a:p>
          <a:endParaRPr lang="ru-RU"/>
        </a:p>
      </dgm:t>
    </dgm:pt>
    <dgm:pt modelId="{CE06AC03-AA07-483A-BFA9-1BB773E4858F}" type="pres">
      <dgm:prSet presAssocID="{90F9DBA0-3D94-4574-9AFB-82FCCA17102F}" presName="background" presStyleLbl="node0" presStyleIdx="0" presStyleCnt="1"/>
      <dgm:spPr/>
      <dgm:t>
        <a:bodyPr/>
        <a:lstStyle/>
        <a:p>
          <a:endParaRPr lang="ru-RU"/>
        </a:p>
      </dgm:t>
    </dgm:pt>
    <dgm:pt modelId="{55571717-F1A8-45D5-817C-A998737CA4A0}" type="pres">
      <dgm:prSet presAssocID="{90F9DBA0-3D94-4574-9AFB-82FCCA17102F}" presName="text" presStyleLbl="fgAcc0" presStyleIdx="0" presStyleCnt="1" custScaleX="130672" custScaleY="103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EE387C-ABB1-42F9-B36B-783F4E85FD6B}" type="pres">
      <dgm:prSet presAssocID="{90F9DBA0-3D94-4574-9AFB-82FCCA17102F}" presName="hierChild2" presStyleCnt="0"/>
      <dgm:spPr/>
      <dgm:t>
        <a:bodyPr/>
        <a:lstStyle/>
        <a:p>
          <a:endParaRPr lang="ru-RU"/>
        </a:p>
      </dgm:t>
    </dgm:pt>
    <dgm:pt modelId="{98A9E770-BB74-40B7-AC25-83C5B0FEE97D}" type="pres">
      <dgm:prSet presAssocID="{ACBB81A1-C7C4-438E-B5F2-3B3588B319B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897C614-25A1-4B2A-9D96-8CC4AD7E0ACC}" type="pres">
      <dgm:prSet presAssocID="{7FF33F22-0E03-4452-B302-2E5DC9D1095F}" presName="hierRoot2" presStyleCnt="0"/>
      <dgm:spPr/>
      <dgm:t>
        <a:bodyPr/>
        <a:lstStyle/>
        <a:p>
          <a:endParaRPr lang="ru-RU"/>
        </a:p>
      </dgm:t>
    </dgm:pt>
    <dgm:pt modelId="{6E91DDD7-896E-4643-9B63-B30F71BF3972}" type="pres">
      <dgm:prSet presAssocID="{7FF33F22-0E03-4452-B302-2E5DC9D1095F}" presName="composite2" presStyleCnt="0"/>
      <dgm:spPr/>
      <dgm:t>
        <a:bodyPr/>
        <a:lstStyle/>
        <a:p>
          <a:endParaRPr lang="ru-RU"/>
        </a:p>
      </dgm:t>
    </dgm:pt>
    <dgm:pt modelId="{1DDE1B4C-A03C-439D-A00A-51A0DDD6A453}" type="pres">
      <dgm:prSet presAssocID="{7FF33F22-0E03-4452-B302-2E5DC9D1095F}" presName="background2" presStyleLbl="node2" presStyleIdx="0" presStyleCnt="2"/>
      <dgm:spPr/>
      <dgm:t>
        <a:bodyPr/>
        <a:lstStyle/>
        <a:p>
          <a:endParaRPr lang="ru-RU"/>
        </a:p>
      </dgm:t>
    </dgm:pt>
    <dgm:pt modelId="{9F16231D-6BEC-4ED2-92DF-110A08BE9833}" type="pres">
      <dgm:prSet presAssocID="{7FF33F22-0E03-4452-B302-2E5DC9D1095F}" presName="text2" presStyleLbl="fgAcc2" presStyleIdx="0" presStyleCnt="2" custScaleX="150002" custScaleY="169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F39E7C-64F5-4EEA-B8BB-8432536D3C53}" type="pres">
      <dgm:prSet presAssocID="{7FF33F22-0E03-4452-B302-2E5DC9D1095F}" presName="hierChild3" presStyleCnt="0"/>
      <dgm:spPr/>
      <dgm:t>
        <a:bodyPr/>
        <a:lstStyle/>
        <a:p>
          <a:endParaRPr lang="ru-RU"/>
        </a:p>
      </dgm:t>
    </dgm:pt>
    <dgm:pt modelId="{5B114364-2FB4-438E-B917-189F367043A3}" type="pres">
      <dgm:prSet presAssocID="{54E6EC0D-CEE2-46BF-AA74-8E40FD3A721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F23EF40-05B9-4316-9D25-2C2199765CFC}" type="pres">
      <dgm:prSet presAssocID="{E186D1EC-8AB8-42EC-BBAE-DBD6210CA178}" presName="hierRoot2" presStyleCnt="0"/>
      <dgm:spPr/>
      <dgm:t>
        <a:bodyPr/>
        <a:lstStyle/>
        <a:p>
          <a:endParaRPr lang="ru-RU"/>
        </a:p>
      </dgm:t>
    </dgm:pt>
    <dgm:pt modelId="{F57845F0-3FAB-45D3-B278-7678E0822DDE}" type="pres">
      <dgm:prSet presAssocID="{E186D1EC-8AB8-42EC-BBAE-DBD6210CA178}" presName="composite2" presStyleCnt="0"/>
      <dgm:spPr/>
      <dgm:t>
        <a:bodyPr/>
        <a:lstStyle/>
        <a:p>
          <a:endParaRPr lang="ru-RU"/>
        </a:p>
      </dgm:t>
    </dgm:pt>
    <dgm:pt modelId="{0A251FA0-A4BA-4948-A0A6-DE5D962B28F2}" type="pres">
      <dgm:prSet presAssocID="{E186D1EC-8AB8-42EC-BBAE-DBD6210CA178}" presName="background2" presStyleLbl="node2" presStyleIdx="1" presStyleCnt="2"/>
      <dgm:spPr/>
      <dgm:t>
        <a:bodyPr/>
        <a:lstStyle/>
        <a:p>
          <a:endParaRPr lang="ru-RU"/>
        </a:p>
      </dgm:t>
    </dgm:pt>
    <dgm:pt modelId="{2B1F6383-ED9D-4BAF-B7C1-73FFCB1B0716}" type="pres">
      <dgm:prSet presAssocID="{E186D1EC-8AB8-42EC-BBAE-DBD6210CA178}" presName="text2" presStyleLbl="fgAcc2" presStyleIdx="1" presStyleCnt="2" custScaleX="149746" custScaleY="180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6C770D-26C0-4470-AF5B-576BCECCAEBD}" type="pres">
      <dgm:prSet presAssocID="{E186D1EC-8AB8-42EC-BBAE-DBD6210CA178}" presName="hierChild3" presStyleCnt="0"/>
      <dgm:spPr/>
      <dgm:t>
        <a:bodyPr/>
        <a:lstStyle/>
        <a:p>
          <a:endParaRPr lang="ru-RU"/>
        </a:p>
      </dgm:t>
    </dgm:pt>
  </dgm:ptLst>
  <dgm:cxnLst>
    <dgm:cxn modelId="{D053162D-0C0E-4623-B78C-5F7FCA0AECC8}" type="presOf" srcId="{54E6EC0D-CEE2-46BF-AA74-8E40FD3A7212}" destId="{5B114364-2FB4-438E-B917-189F367043A3}" srcOrd="0" destOrd="0" presId="urn:microsoft.com/office/officeart/2005/8/layout/hierarchy1"/>
    <dgm:cxn modelId="{38398EA8-AEF9-42B8-A716-4515DA9885F8}" type="presOf" srcId="{7FF33F22-0E03-4452-B302-2E5DC9D1095F}" destId="{9F16231D-6BEC-4ED2-92DF-110A08BE9833}" srcOrd="0" destOrd="0" presId="urn:microsoft.com/office/officeart/2005/8/layout/hierarchy1"/>
    <dgm:cxn modelId="{0137698D-5CF8-4C51-9DEC-08155BA45780}" srcId="{90F9DBA0-3D94-4574-9AFB-82FCCA17102F}" destId="{E186D1EC-8AB8-42EC-BBAE-DBD6210CA178}" srcOrd="1" destOrd="0" parTransId="{54E6EC0D-CEE2-46BF-AA74-8E40FD3A7212}" sibTransId="{9263EE85-3E33-42B8-92E2-CDBC7A46BB32}"/>
    <dgm:cxn modelId="{E808A238-32F6-4B3F-A7A1-502D90C067F2}" type="presOf" srcId="{ACBB81A1-C7C4-438E-B5F2-3B3588B319B9}" destId="{98A9E770-BB74-40B7-AC25-83C5B0FEE97D}" srcOrd="0" destOrd="0" presId="urn:microsoft.com/office/officeart/2005/8/layout/hierarchy1"/>
    <dgm:cxn modelId="{EDEB29EE-978E-420C-A551-B2B6A8686A32}" srcId="{90F9DBA0-3D94-4574-9AFB-82FCCA17102F}" destId="{7FF33F22-0E03-4452-B302-2E5DC9D1095F}" srcOrd="0" destOrd="0" parTransId="{ACBB81A1-C7C4-438E-B5F2-3B3588B319B9}" sibTransId="{4C837C2B-73D2-4466-A25A-8464AA229DBA}"/>
    <dgm:cxn modelId="{90CD723E-F694-430B-8425-34048D7F6A3A}" srcId="{D496C274-612B-48B4-B88E-3952EDCE9FF4}" destId="{90F9DBA0-3D94-4574-9AFB-82FCCA17102F}" srcOrd="0" destOrd="0" parTransId="{C18064D8-F19C-440A-ADF5-AA727AFCB15F}" sibTransId="{6429384F-1785-4F91-B658-5A034C671A9B}"/>
    <dgm:cxn modelId="{95520377-E2E7-4767-A3AB-1A97D08B95ED}" type="presOf" srcId="{90F9DBA0-3D94-4574-9AFB-82FCCA17102F}" destId="{55571717-F1A8-45D5-817C-A998737CA4A0}" srcOrd="0" destOrd="0" presId="urn:microsoft.com/office/officeart/2005/8/layout/hierarchy1"/>
    <dgm:cxn modelId="{06D583D6-C5EF-49E7-AE66-CA0DD1F3E485}" type="presOf" srcId="{D496C274-612B-48B4-B88E-3952EDCE9FF4}" destId="{903E6AA8-400C-4C9B-8AF8-2124286A7039}" srcOrd="0" destOrd="0" presId="urn:microsoft.com/office/officeart/2005/8/layout/hierarchy1"/>
    <dgm:cxn modelId="{09AE78CB-2CFA-476D-899E-3D8B27E1A4A2}" type="presOf" srcId="{E186D1EC-8AB8-42EC-BBAE-DBD6210CA178}" destId="{2B1F6383-ED9D-4BAF-B7C1-73FFCB1B0716}" srcOrd="0" destOrd="0" presId="urn:microsoft.com/office/officeart/2005/8/layout/hierarchy1"/>
    <dgm:cxn modelId="{EAC2AB7B-C712-46E2-81D1-877F198026A7}" type="presParOf" srcId="{903E6AA8-400C-4C9B-8AF8-2124286A7039}" destId="{E81A075B-9BAB-4ABD-B26F-016FFBBB8308}" srcOrd="0" destOrd="0" presId="urn:microsoft.com/office/officeart/2005/8/layout/hierarchy1"/>
    <dgm:cxn modelId="{853C343A-9686-475F-924C-B2D883EA099C}" type="presParOf" srcId="{E81A075B-9BAB-4ABD-B26F-016FFBBB8308}" destId="{B6432745-142F-4038-97EB-C49BE88C663B}" srcOrd="0" destOrd="0" presId="urn:microsoft.com/office/officeart/2005/8/layout/hierarchy1"/>
    <dgm:cxn modelId="{684D34B9-792B-4176-85A1-0483711BDB83}" type="presParOf" srcId="{B6432745-142F-4038-97EB-C49BE88C663B}" destId="{CE06AC03-AA07-483A-BFA9-1BB773E4858F}" srcOrd="0" destOrd="0" presId="urn:microsoft.com/office/officeart/2005/8/layout/hierarchy1"/>
    <dgm:cxn modelId="{633495FA-FA7D-41BF-B41F-9AED0E175EC2}" type="presParOf" srcId="{B6432745-142F-4038-97EB-C49BE88C663B}" destId="{55571717-F1A8-45D5-817C-A998737CA4A0}" srcOrd="1" destOrd="0" presId="urn:microsoft.com/office/officeart/2005/8/layout/hierarchy1"/>
    <dgm:cxn modelId="{856D0D83-DC9B-452F-B0F6-4A25253E5ECE}" type="presParOf" srcId="{E81A075B-9BAB-4ABD-B26F-016FFBBB8308}" destId="{23EE387C-ABB1-42F9-B36B-783F4E85FD6B}" srcOrd="1" destOrd="0" presId="urn:microsoft.com/office/officeart/2005/8/layout/hierarchy1"/>
    <dgm:cxn modelId="{6C6C3BA8-6780-47E4-9D50-B0BAD94092F8}" type="presParOf" srcId="{23EE387C-ABB1-42F9-B36B-783F4E85FD6B}" destId="{98A9E770-BB74-40B7-AC25-83C5B0FEE97D}" srcOrd="0" destOrd="0" presId="urn:microsoft.com/office/officeart/2005/8/layout/hierarchy1"/>
    <dgm:cxn modelId="{F0FFE3F6-E5A5-479F-A4E5-CD3242F5346E}" type="presParOf" srcId="{23EE387C-ABB1-42F9-B36B-783F4E85FD6B}" destId="{1897C614-25A1-4B2A-9D96-8CC4AD7E0ACC}" srcOrd="1" destOrd="0" presId="urn:microsoft.com/office/officeart/2005/8/layout/hierarchy1"/>
    <dgm:cxn modelId="{5ED7CA71-0530-47D0-BAFE-EFE6168FB517}" type="presParOf" srcId="{1897C614-25A1-4B2A-9D96-8CC4AD7E0ACC}" destId="{6E91DDD7-896E-4643-9B63-B30F71BF3972}" srcOrd="0" destOrd="0" presId="urn:microsoft.com/office/officeart/2005/8/layout/hierarchy1"/>
    <dgm:cxn modelId="{D53986CA-8838-4F90-8A26-8E683FAEAA13}" type="presParOf" srcId="{6E91DDD7-896E-4643-9B63-B30F71BF3972}" destId="{1DDE1B4C-A03C-439D-A00A-51A0DDD6A453}" srcOrd="0" destOrd="0" presId="urn:microsoft.com/office/officeart/2005/8/layout/hierarchy1"/>
    <dgm:cxn modelId="{9C567AFF-8E01-481C-9213-216D3FBA9E02}" type="presParOf" srcId="{6E91DDD7-896E-4643-9B63-B30F71BF3972}" destId="{9F16231D-6BEC-4ED2-92DF-110A08BE9833}" srcOrd="1" destOrd="0" presId="urn:microsoft.com/office/officeart/2005/8/layout/hierarchy1"/>
    <dgm:cxn modelId="{BE2245A7-2887-4D38-B513-059D53CCF58F}" type="presParOf" srcId="{1897C614-25A1-4B2A-9D96-8CC4AD7E0ACC}" destId="{14F39E7C-64F5-4EEA-B8BB-8432536D3C53}" srcOrd="1" destOrd="0" presId="urn:microsoft.com/office/officeart/2005/8/layout/hierarchy1"/>
    <dgm:cxn modelId="{7889EB0E-B5E2-42A3-B572-2338E806A6B3}" type="presParOf" srcId="{23EE387C-ABB1-42F9-B36B-783F4E85FD6B}" destId="{5B114364-2FB4-438E-B917-189F367043A3}" srcOrd="2" destOrd="0" presId="urn:microsoft.com/office/officeart/2005/8/layout/hierarchy1"/>
    <dgm:cxn modelId="{3D09D8A5-BA1C-46F4-ABB5-156B977D5886}" type="presParOf" srcId="{23EE387C-ABB1-42F9-B36B-783F4E85FD6B}" destId="{1F23EF40-05B9-4316-9D25-2C2199765CFC}" srcOrd="3" destOrd="0" presId="urn:microsoft.com/office/officeart/2005/8/layout/hierarchy1"/>
    <dgm:cxn modelId="{01311997-98CC-4DCF-962B-3B3D1F503B8B}" type="presParOf" srcId="{1F23EF40-05B9-4316-9D25-2C2199765CFC}" destId="{F57845F0-3FAB-45D3-B278-7678E0822DDE}" srcOrd="0" destOrd="0" presId="urn:microsoft.com/office/officeart/2005/8/layout/hierarchy1"/>
    <dgm:cxn modelId="{B22E3F93-D52B-44E0-9DC9-47DCBFAFB5BE}" type="presParOf" srcId="{F57845F0-3FAB-45D3-B278-7678E0822DDE}" destId="{0A251FA0-A4BA-4948-A0A6-DE5D962B28F2}" srcOrd="0" destOrd="0" presId="urn:microsoft.com/office/officeart/2005/8/layout/hierarchy1"/>
    <dgm:cxn modelId="{B8415034-DA65-4CAE-AD7F-2A6465FD6EDF}" type="presParOf" srcId="{F57845F0-3FAB-45D3-B278-7678E0822DDE}" destId="{2B1F6383-ED9D-4BAF-B7C1-73FFCB1B0716}" srcOrd="1" destOrd="0" presId="urn:microsoft.com/office/officeart/2005/8/layout/hierarchy1"/>
    <dgm:cxn modelId="{87770A0A-29CF-4DC6-9B08-DFAEEBF03F3C}" type="presParOf" srcId="{1F23EF40-05B9-4316-9D25-2C2199765CFC}" destId="{CD6C770D-26C0-4470-AF5B-576BCECCAEBD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24DCA-0327-4285-AD6B-D5165C846A83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900674D-24E6-4AC7-AEB0-E0AB466A78D1}">
      <dgm:prSet/>
      <dgm:spPr/>
      <dgm:t>
        <a:bodyPr/>
        <a:lstStyle/>
        <a:p>
          <a:pPr algn="ctr"/>
          <a:r>
            <a:rPr lang="ru-RU" dirty="0" smtClean="0">
              <a:solidFill>
                <a:srgbClr val="7030A0"/>
              </a:solidFill>
            </a:rPr>
            <a:t>1) </a:t>
          </a:r>
          <a:r>
            <a:rPr lang="ru-RU" dirty="0" err="1" smtClean="0">
              <a:solidFill>
                <a:srgbClr val="7030A0"/>
              </a:solidFill>
            </a:rPr>
            <a:t>Кожен</a:t>
          </a:r>
          <a:r>
            <a:rPr lang="ru-RU" dirty="0" smtClean="0">
              <a:solidFill>
                <a:srgbClr val="7030A0"/>
              </a:solidFill>
            </a:rPr>
            <a:t> звук повинен </a:t>
          </a:r>
          <a:r>
            <a:rPr lang="ru-RU" dirty="0" err="1" smtClean="0">
              <a:solidFill>
                <a:srgbClr val="7030A0"/>
              </a:solidFill>
            </a:rPr>
            <a:t>мати</a:t>
          </a:r>
          <a:r>
            <a:rPr lang="ru-RU" dirty="0" smtClean="0">
              <a:solidFill>
                <a:srgbClr val="7030A0"/>
              </a:solidFill>
            </a:rPr>
            <a:t> </a:t>
          </a:r>
          <a:r>
            <a:rPr lang="ru-RU" dirty="0" err="1" smtClean="0">
              <a:solidFill>
                <a:srgbClr val="7030A0"/>
              </a:solidFill>
            </a:rPr>
            <a:t>окремий</a:t>
          </a:r>
          <a:r>
            <a:rPr lang="ru-RU" dirty="0" smtClean="0">
              <a:solidFill>
                <a:srgbClr val="7030A0"/>
              </a:solidFill>
            </a:rPr>
            <a:t> знак</a:t>
          </a:r>
        </a:p>
      </dgm:t>
    </dgm:pt>
    <dgm:pt modelId="{420F6BF9-73C3-4DAC-97F1-BB28575340E6}" type="parTrans" cxnId="{A253D55F-C2B1-4186-9196-9F961A842EFC}">
      <dgm:prSet/>
      <dgm:spPr/>
      <dgm:t>
        <a:bodyPr/>
        <a:lstStyle/>
        <a:p>
          <a:pPr algn="ctr"/>
          <a:endParaRPr lang="ru-RU"/>
        </a:p>
      </dgm:t>
    </dgm:pt>
    <dgm:pt modelId="{E7227A07-5328-4D22-9AED-5496F7415C2B}" type="sibTrans" cxnId="{A253D55F-C2B1-4186-9196-9F961A842EFC}">
      <dgm:prSet/>
      <dgm:spPr/>
      <dgm:t>
        <a:bodyPr/>
        <a:lstStyle/>
        <a:p>
          <a:pPr algn="ctr"/>
          <a:endParaRPr lang="ru-RU"/>
        </a:p>
      </dgm:t>
    </dgm:pt>
    <dgm:pt modelId="{26B28773-FAD6-46CF-9F0C-F0D04C3C216F}">
      <dgm:prSet/>
      <dgm:spPr/>
      <dgm:t>
        <a:bodyPr/>
        <a:lstStyle/>
        <a:p>
          <a:pPr algn="ctr"/>
          <a:r>
            <a:rPr lang="ru-RU" dirty="0" smtClean="0">
              <a:solidFill>
                <a:srgbClr val="7030A0"/>
              </a:solidFill>
            </a:rPr>
            <a:t>2) Знаки </a:t>
          </a:r>
          <a:r>
            <a:rPr lang="ru-RU" dirty="0" err="1" smtClean="0">
              <a:solidFill>
                <a:srgbClr val="7030A0"/>
              </a:solidFill>
            </a:rPr>
            <a:t>повинні</a:t>
          </a:r>
          <a:r>
            <a:rPr lang="ru-RU" dirty="0" smtClean="0">
              <a:solidFill>
                <a:srgbClr val="7030A0"/>
              </a:solidFill>
            </a:rPr>
            <a:t> бути </a:t>
          </a:r>
          <a:r>
            <a:rPr lang="ru-RU" dirty="0" err="1" smtClean="0">
              <a:solidFill>
                <a:srgbClr val="7030A0"/>
              </a:solidFill>
            </a:rPr>
            <a:t>однозначними</a:t>
          </a:r>
          <a:r>
            <a:rPr lang="ru-RU" dirty="0" smtClean="0">
              <a:solidFill>
                <a:srgbClr val="7030A0"/>
              </a:solidFill>
            </a:rPr>
            <a:t>, </a:t>
          </a:r>
          <a:r>
            <a:rPr lang="ru-RU" dirty="0" err="1" smtClean="0">
              <a:solidFill>
                <a:srgbClr val="7030A0"/>
              </a:solidFill>
            </a:rPr>
            <a:t>тобто</a:t>
          </a:r>
          <a:r>
            <a:rPr lang="ru-RU" dirty="0" smtClean="0">
              <a:solidFill>
                <a:srgbClr val="7030A0"/>
              </a:solidFill>
            </a:rPr>
            <a:t> </a:t>
          </a:r>
          <a:r>
            <a:rPr lang="ru-RU" dirty="0" err="1" smtClean="0">
              <a:solidFill>
                <a:srgbClr val="7030A0"/>
              </a:solidFill>
            </a:rPr>
            <a:t>позначати</a:t>
          </a:r>
          <a:r>
            <a:rPr lang="ru-RU" dirty="0" smtClean="0">
              <a:solidFill>
                <a:srgbClr val="7030A0"/>
              </a:solidFill>
            </a:rPr>
            <a:t> </a:t>
          </a:r>
          <a:r>
            <a:rPr lang="ru-RU" dirty="0" err="1" smtClean="0">
              <a:solidFill>
                <a:srgbClr val="7030A0"/>
              </a:solidFill>
            </a:rPr>
            <a:t>тільки</a:t>
          </a:r>
          <a:r>
            <a:rPr lang="ru-RU" dirty="0" smtClean="0">
              <a:solidFill>
                <a:srgbClr val="7030A0"/>
              </a:solidFill>
            </a:rPr>
            <a:t> </a:t>
          </a:r>
          <a:r>
            <a:rPr lang="ru-RU" dirty="0" err="1" smtClean="0">
              <a:solidFill>
                <a:srgbClr val="7030A0"/>
              </a:solidFill>
            </a:rPr>
            <a:t>даний</a:t>
          </a:r>
          <a:r>
            <a:rPr lang="ru-RU" dirty="0" smtClean="0">
              <a:solidFill>
                <a:srgbClr val="7030A0"/>
              </a:solidFill>
            </a:rPr>
            <a:t> звук</a:t>
          </a:r>
        </a:p>
      </dgm:t>
    </dgm:pt>
    <dgm:pt modelId="{910852BF-29CE-4F7D-B49E-9DEBEE5A9A88}" type="parTrans" cxnId="{4C05BA0F-1474-41E9-AD25-7C77E9B1BB12}">
      <dgm:prSet/>
      <dgm:spPr/>
      <dgm:t>
        <a:bodyPr/>
        <a:lstStyle/>
        <a:p>
          <a:pPr algn="ctr"/>
          <a:endParaRPr lang="ru-RU"/>
        </a:p>
      </dgm:t>
    </dgm:pt>
    <dgm:pt modelId="{072243FD-D0B9-4885-BD1D-803A3EA6DF2F}" type="sibTrans" cxnId="{4C05BA0F-1474-41E9-AD25-7C77E9B1BB12}">
      <dgm:prSet/>
      <dgm:spPr/>
      <dgm:t>
        <a:bodyPr/>
        <a:lstStyle/>
        <a:p>
          <a:pPr algn="ctr"/>
          <a:endParaRPr lang="ru-RU"/>
        </a:p>
      </dgm:t>
    </dgm:pt>
    <dgm:pt modelId="{50E7AF8F-7A5D-420B-BC5C-5E7FDD61D826}">
      <dgm:prSet/>
      <dgm:spPr/>
      <dgm:t>
        <a:bodyPr/>
        <a:lstStyle/>
        <a:p>
          <a:pPr algn="ctr"/>
          <a:r>
            <a:rPr lang="ru-RU" dirty="0" smtClean="0">
              <a:solidFill>
                <a:srgbClr val="7030A0"/>
              </a:solidFill>
            </a:rPr>
            <a:t>3) </a:t>
          </a:r>
          <a:r>
            <a:rPr lang="ru-RU" dirty="0" err="1" smtClean="0">
              <a:solidFill>
                <a:srgbClr val="7030A0"/>
              </a:solidFill>
            </a:rPr>
            <a:t>Кожен</a:t>
          </a:r>
          <a:r>
            <a:rPr lang="ru-RU" dirty="0" smtClean="0">
              <a:solidFill>
                <a:srgbClr val="7030A0"/>
              </a:solidFill>
            </a:rPr>
            <a:t> звук повинен </a:t>
          </a:r>
          <a:r>
            <a:rPr lang="ru-RU" dirty="0" err="1" smtClean="0">
              <a:solidFill>
                <a:srgbClr val="7030A0"/>
              </a:solidFill>
            </a:rPr>
            <a:t>мати</a:t>
          </a:r>
          <a:r>
            <a:rPr lang="ru-RU" dirty="0" smtClean="0">
              <a:solidFill>
                <a:srgbClr val="7030A0"/>
              </a:solidFill>
            </a:rPr>
            <a:t> </a:t>
          </a:r>
          <a:r>
            <a:rPr lang="ru-RU" dirty="0" err="1" smtClean="0">
              <a:solidFill>
                <a:srgbClr val="7030A0"/>
              </a:solidFill>
            </a:rPr>
            <a:t>тільки</a:t>
          </a:r>
          <a:r>
            <a:rPr lang="ru-RU" dirty="0" smtClean="0">
              <a:solidFill>
                <a:srgbClr val="7030A0"/>
              </a:solidFill>
            </a:rPr>
            <a:t> </a:t>
          </a:r>
          <a:r>
            <a:rPr lang="ru-RU" dirty="0" err="1" smtClean="0">
              <a:solidFill>
                <a:srgbClr val="7030A0"/>
              </a:solidFill>
            </a:rPr>
            <a:t>одне</a:t>
          </a:r>
          <a:r>
            <a:rPr lang="ru-RU" dirty="0" smtClean="0">
              <a:solidFill>
                <a:srgbClr val="7030A0"/>
              </a:solidFill>
            </a:rPr>
            <a:t> </a:t>
          </a:r>
          <a:r>
            <a:rPr lang="ru-RU" dirty="0" err="1" smtClean="0">
              <a:solidFill>
                <a:srgbClr val="7030A0"/>
              </a:solidFill>
            </a:rPr>
            <a:t>позначення</a:t>
          </a:r>
          <a:endParaRPr lang="ru-RU" dirty="0">
            <a:solidFill>
              <a:srgbClr val="7030A0"/>
            </a:solidFill>
          </a:endParaRPr>
        </a:p>
      </dgm:t>
    </dgm:pt>
    <dgm:pt modelId="{968CFDDE-A25E-40A0-831D-E34830F2DC4C}" type="parTrans" cxnId="{4358393C-3966-4E95-AEAF-A18F0AED9A25}">
      <dgm:prSet/>
      <dgm:spPr/>
      <dgm:t>
        <a:bodyPr/>
        <a:lstStyle/>
        <a:p>
          <a:pPr algn="ctr"/>
          <a:endParaRPr lang="ru-RU"/>
        </a:p>
      </dgm:t>
    </dgm:pt>
    <dgm:pt modelId="{8035C744-6B3B-43C3-8948-30E8329665FA}" type="sibTrans" cxnId="{4358393C-3966-4E95-AEAF-A18F0AED9A25}">
      <dgm:prSet/>
      <dgm:spPr/>
      <dgm:t>
        <a:bodyPr/>
        <a:lstStyle/>
        <a:p>
          <a:pPr algn="ctr"/>
          <a:endParaRPr lang="ru-RU"/>
        </a:p>
      </dgm:t>
    </dgm:pt>
    <dgm:pt modelId="{2473E61B-4F31-4E0E-8E6F-73AE71313606}" type="pres">
      <dgm:prSet presAssocID="{CB024DCA-0327-4285-AD6B-D5165C846A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D35A2-A3E9-4FD9-BF2C-5B69E937B59A}" type="pres">
      <dgm:prSet presAssocID="{D900674D-24E6-4AC7-AEB0-E0AB466A78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6890C-7E44-49EC-8354-45F6FC18911D}" type="pres">
      <dgm:prSet presAssocID="{E7227A07-5328-4D22-9AED-5496F7415C2B}" presName="spacer" presStyleCnt="0"/>
      <dgm:spPr/>
      <dgm:t>
        <a:bodyPr/>
        <a:lstStyle/>
        <a:p>
          <a:endParaRPr lang="ru-RU"/>
        </a:p>
      </dgm:t>
    </dgm:pt>
    <dgm:pt modelId="{DDCFDB13-B62E-4894-85DB-4B18720FBD98}" type="pres">
      <dgm:prSet presAssocID="{26B28773-FAD6-46CF-9F0C-F0D04C3C21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2B722-ACFB-4114-A358-1F5BCBC1B771}" type="pres">
      <dgm:prSet presAssocID="{072243FD-D0B9-4885-BD1D-803A3EA6DF2F}" presName="spacer" presStyleCnt="0"/>
      <dgm:spPr/>
      <dgm:t>
        <a:bodyPr/>
        <a:lstStyle/>
        <a:p>
          <a:endParaRPr lang="ru-RU"/>
        </a:p>
      </dgm:t>
    </dgm:pt>
    <dgm:pt modelId="{94685D44-5A12-4E2A-A334-7A036FE32BBB}" type="pres">
      <dgm:prSet presAssocID="{50E7AF8F-7A5D-420B-BC5C-5E7FDD61D8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05BA0F-1474-41E9-AD25-7C77E9B1BB12}" srcId="{CB024DCA-0327-4285-AD6B-D5165C846A83}" destId="{26B28773-FAD6-46CF-9F0C-F0D04C3C216F}" srcOrd="1" destOrd="0" parTransId="{910852BF-29CE-4F7D-B49E-9DEBEE5A9A88}" sibTransId="{072243FD-D0B9-4885-BD1D-803A3EA6DF2F}"/>
    <dgm:cxn modelId="{B1FC3BCD-7F06-4EB9-A400-59168D6F4E04}" type="presOf" srcId="{26B28773-FAD6-46CF-9F0C-F0D04C3C216F}" destId="{DDCFDB13-B62E-4894-85DB-4B18720FBD98}" srcOrd="0" destOrd="0" presId="urn:microsoft.com/office/officeart/2005/8/layout/vList2"/>
    <dgm:cxn modelId="{4358393C-3966-4E95-AEAF-A18F0AED9A25}" srcId="{CB024DCA-0327-4285-AD6B-D5165C846A83}" destId="{50E7AF8F-7A5D-420B-BC5C-5E7FDD61D826}" srcOrd="2" destOrd="0" parTransId="{968CFDDE-A25E-40A0-831D-E34830F2DC4C}" sibTransId="{8035C744-6B3B-43C3-8948-30E8329665FA}"/>
    <dgm:cxn modelId="{95996F95-5DA3-4D8B-BCEF-C9CF97AEC98A}" type="presOf" srcId="{CB024DCA-0327-4285-AD6B-D5165C846A83}" destId="{2473E61B-4F31-4E0E-8E6F-73AE71313606}" srcOrd="0" destOrd="0" presId="urn:microsoft.com/office/officeart/2005/8/layout/vList2"/>
    <dgm:cxn modelId="{FCA5FED9-96B9-4FF2-A953-82A107E3186B}" type="presOf" srcId="{50E7AF8F-7A5D-420B-BC5C-5E7FDD61D826}" destId="{94685D44-5A12-4E2A-A334-7A036FE32BBB}" srcOrd="0" destOrd="0" presId="urn:microsoft.com/office/officeart/2005/8/layout/vList2"/>
    <dgm:cxn modelId="{A253D55F-C2B1-4186-9196-9F961A842EFC}" srcId="{CB024DCA-0327-4285-AD6B-D5165C846A83}" destId="{D900674D-24E6-4AC7-AEB0-E0AB466A78D1}" srcOrd="0" destOrd="0" parTransId="{420F6BF9-73C3-4DAC-97F1-BB28575340E6}" sibTransId="{E7227A07-5328-4D22-9AED-5496F7415C2B}"/>
    <dgm:cxn modelId="{C643FAA6-8394-46F4-9CC5-DD788C737A16}" type="presOf" srcId="{D900674D-24E6-4AC7-AEB0-E0AB466A78D1}" destId="{643D35A2-A3E9-4FD9-BF2C-5B69E937B59A}" srcOrd="0" destOrd="0" presId="urn:microsoft.com/office/officeart/2005/8/layout/vList2"/>
    <dgm:cxn modelId="{9A0663A9-6413-4EDE-B397-9327FB85DE76}" type="presParOf" srcId="{2473E61B-4F31-4E0E-8E6F-73AE71313606}" destId="{643D35A2-A3E9-4FD9-BF2C-5B69E937B59A}" srcOrd="0" destOrd="0" presId="urn:microsoft.com/office/officeart/2005/8/layout/vList2"/>
    <dgm:cxn modelId="{90BA486F-5466-4D68-90B2-C5DEB5141051}" type="presParOf" srcId="{2473E61B-4F31-4E0E-8E6F-73AE71313606}" destId="{3EA6890C-7E44-49EC-8354-45F6FC18911D}" srcOrd="1" destOrd="0" presId="urn:microsoft.com/office/officeart/2005/8/layout/vList2"/>
    <dgm:cxn modelId="{24B4802C-9621-4B19-8FA1-C960F162883C}" type="presParOf" srcId="{2473E61B-4F31-4E0E-8E6F-73AE71313606}" destId="{DDCFDB13-B62E-4894-85DB-4B18720FBD98}" srcOrd="2" destOrd="0" presId="urn:microsoft.com/office/officeart/2005/8/layout/vList2"/>
    <dgm:cxn modelId="{2A45B58E-1093-403F-A41F-49380999DB6C}" type="presParOf" srcId="{2473E61B-4F31-4E0E-8E6F-73AE71313606}" destId="{A322B722-ACFB-4114-A358-1F5BCBC1B771}" srcOrd="3" destOrd="0" presId="urn:microsoft.com/office/officeart/2005/8/layout/vList2"/>
    <dgm:cxn modelId="{1A2E668E-38C6-4FBB-AF32-03DF101A4806}" type="presParOf" srcId="{2473E61B-4F31-4E0E-8E6F-73AE71313606}" destId="{94685D44-5A12-4E2A-A334-7A036FE32B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D458C-610A-49B3-88A1-C457FBE95848}">
      <dsp:nvSpPr>
        <dsp:cNvPr id="0" name=""/>
        <dsp:cNvSpPr/>
      </dsp:nvSpPr>
      <dsp:spPr>
        <a:xfrm>
          <a:off x="2409033" y="1290081"/>
          <a:ext cx="1318337" cy="457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02"/>
              </a:lnTo>
              <a:lnTo>
                <a:pt x="1318337" y="228802"/>
              </a:lnTo>
              <a:lnTo>
                <a:pt x="1318337" y="45760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06B43-A38C-4273-817F-2A474E20E90D}">
      <dsp:nvSpPr>
        <dsp:cNvPr id="0" name=""/>
        <dsp:cNvSpPr/>
      </dsp:nvSpPr>
      <dsp:spPr>
        <a:xfrm>
          <a:off x="1090696" y="1290081"/>
          <a:ext cx="1318337" cy="457604"/>
        </a:xfrm>
        <a:custGeom>
          <a:avLst/>
          <a:gdLst/>
          <a:ahLst/>
          <a:cxnLst/>
          <a:rect l="0" t="0" r="0" b="0"/>
          <a:pathLst>
            <a:path>
              <a:moveTo>
                <a:pt x="1318337" y="0"/>
              </a:moveTo>
              <a:lnTo>
                <a:pt x="1318337" y="228802"/>
              </a:lnTo>
              <a:lnTo>
                <a:pt x="0" y="228802"/>
              </a:lnTo>
              <a:lnTo>
                <a:pt x="0" y="45760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B86E2-0F93-4072-8166-137396B849BD}">
      <dsp:nvSpPr>
        <dsp:cNvPr id="0" name=""/>
        <dsp:cNvSpPr/>
      </dsp:nvSpPr>
      <dsp:spPr>
        <a:xfrm>
          <a:off x="1173043" y="115530"/>
          <a:ext cx="2471980" cy="1174551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АСИМІЛЯЦІЯ</a:t>
          </a:r>
          <a:endParaRPr kumimoji="0" lang="ru-RU" sz="2800" b="1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3043" y="115530"/>
        <a:ext cx="2471980" cy="1174551"/>
      </dsp:txXfrm>
    </dsp:sp>
    <dsp:sp modelId="{20A6AA5E-E2D4-4C7A-87FC-2B92E9935AF3}">
      <dsp:nvSpPr>
        <dsp:cNvPr id="0" name=""/>
        <dsp:cNvSpPr/>
      </dsp:nvSpPr>
      <dsp:spPr>
        <a:xfrm>
          <a:off x="1161" y="1747686"/>
          <a:ext cx="2179069" cy="108953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Регресивна</a:t>
          </a:r>
          <a:endParaRPr kumimoji="0" lang="ru-RU" sz="2600" b="1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1" y="1747686"/>
        <a:ext cx="2179069" cy="1089534"/>
      </dsp:txXfrm>
    </dsp:sp>
    <dsp:sp modelId="{E37BFE2D-0344-46F4-9396-6F14B04D5F1B}">
      <dsp:nvSpPr>
        <dsp:cNvPr id="0" name=""/>
        <dsp:cNvSpPr/>
      </dsp:nvSpPr>
      <dsp:spPr>
        <a:xfrm>
          <a:off x="2637835" y="1747686"/>
          <a:ext cx="2179069" cy="108953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Прогресивна</a:t>
          </a:r>
          <a:endParaRPr kumimoji="0" lang="ru-RU" sz="2600" b="1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7835" y="1747686"/>
        <a:ext cx="2179069" cy="1089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51E99-9B49-4F35-A3F3-58C6E81AF314}">
      <dsp:nvSpPr>
        <dsp:cNvPr id="0" name=""/>
        <dsp:cNvSpPr/>
      </dsp:nvSpPr>
      <dsp:spPr>
        <a:xfrm>
          <a:off x="0" y="382248"/>
          <a:ext cx="4429156" cy="1771662"/>
        </a:xfrm>
        <a:prstGeom prst="leftRightRibb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4C94D-C441-425A-9D54-68671382344F}">
      <dsp:nvSpPr>
        <dsp:cNvPr id="0" name=""/>
        <dsp:cNvSpPr/>
      </dsp:nvSpPr>
      <dsp:spPr>
        <a:xfrm>
          <a:off x="531498" y="720068"/>
          <a:ext cx="1461621" cy="86811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піст</a:t>
          </a:r>
          <a:endParaRPr lang="ru-RU" sz="4000" kern="1200" dirty="0"/>
        </a:p>
      </dsp:txBody>
      <dsp:txXfrm>
        <a:off x="531498" y="720068"/>
        <a:ext cx="1461621" cy="868114"/>
      </dsp:txXfrm>
    </dsp:sp>
    <dsp:sp modelId="{92A1B0B1-BB21-421F-A5D2-6EC39F431A40}">
      <dsp:nvSpPr>
        <dsp:cNvPr id="0" name=""/>
        <dsp:cNvSpPr/>
      </dsp:nvSpPr>
      <dsp:spPr>
        <a:xfrm>
          <a:off x="2214578" y="1003534"/>
          <a:ext cx="1727370" cy="86811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пісний</a:t>
          </a:r>
          <a:endParaRPr lang="ru-RU" sz="4000" kern="1200" dirty="0"/>
        </a:p>
      </dsp:txBody>
      <dsp:txXfrm>
        <a:off x="2214578" y="1003534"/>
        <a:ext cx="1727370" cy="868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E8686-0D60-4D13-B058-8E29B0EA41A7}">
      <dsp:nvSpPr>
        <dsp:cNvPr id="0" name=""/>
        <dsp:cNvSpPr/>
      </dsp:nvSpPr>
      <dsp:spPr>
        <a:xfrm>
          <a:off x="214304" y="0"/>
          <a:ext cx="5429307" cy="1857364"/>
        </a:xfrm>
        <a:prstGeom prst="leftRightRibb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66AD4-ACBD-4B46-880E-3A06A6CC7708}">
      <dsp:nvSpPr>
        <dsp:cNvPr id="0" name=""/>
        <dsp:cNvSpPr/>
      </dsp:nvSpPr>
      <dsp:spPr>
        <a:xfrm>
          <a:off x="785824" y="285749"/>
          <a:ext cx="1860978" cy="91010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err="1" smtClean="0"/>
            <a:t>солнце</a:t>
          </a:r>
          <a:endParaRPr lang="ru-RU" sz="4100" kern="1200" dirty="0"/>
        </a:p>
      </dsp:txBody>
      <dsp:txXfrm>
        <a:off x="785824" y="285749"/>
        <a:ext cx="1860978" cy="910108"/>
      </dsp:txXfrm>
    </dsp:sp>
    <dsp:sp modelId="{76C9602C-B754-405C-8D83-958D284E1628}">
      <dsp:nvSpPr>
        <dsp:cNvPr id="0" name=""/>
        <dsp:cNvSpPr/>
      </dsp:nvSpPr>
      <dsp:spPr>
        <a:xfrm>
          <a:off x="2928958" y="622216"/>
          <a:ext cx="1810929" cy="91010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сонце</a:t>
          </a:r>
          <a:endParaRPr lang="ru-RU" sz="4100" kern="1200" dirty="0"/>
        </a:p>
      </dsp:txBody>
      <dsp:txXfrm>
        <a:off x="2928958" y="622216"/>
        <a:ext cx="1810929" cy="910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4364-2FB4-438E-B917-189F367043A3}">
      <dsp:nvSpPr>
        <dsp:cNvPr id="0" name=""/>
        <dsp:cNvSpPr/>
      </dsp:nvSpPr>
      <dsp:spPr>
        <a:xfrm>
          <a:off x="4280803" y="2123566"/>
          <a:ext cx="2289197" cy="773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878"/>
              </a:lnTo>
              <a:lnTo>
                <a:pt x="2289197" y="526878"/>
              </a:lnTo>
              <a:lnTo>
                <a:pt x="2289197" y="773149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9E770-BB74-40B7-AC25-83C5B0FEE97D}">
      <dsp:nvSpPr>
        <dsp:cNvPr id="0" name=""/>
        <dsp:cNvSpPr/>
      </dsp:nvSpPr>
      <dsp:spPr>
        <a:xfrm>
          <a:off x="1995008" y="2123566"/>
          <a:ext cx="2285795" cy="773149"/>
        </a:xfrm>
        <a:custGeom>
          <a:avLst/>
          <a:gdLst/>
          <a:ahLst/>
          <a:cxnLst/>
          <a:rect l="0" t="0" r="0" b="0"/>
          <a:pathLst>
            <a:path>
              <a:moveTo>
                <a:pt x="2285795" y="0"/>
              </a:moveTo>
              <a:lnTo>
                <a:pt x="2285795" y="526878"/>
              </a:lnTo>
              <a:lnTo>
                <a:pt x="0" y="526878"/>
              </a:lnTo>
              <a:lnTo>
                <a:pt x="0" y="773149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6AC03-AA07-483A-BFA9-1BB773E4858F}">
      <dsp:nvSpPr>
        <dsp:cNvPr id="0" name=""/>
        <dsp:cNvSpPr/>
      </dsp:nvSpPr>
      <dsp:spPr>
        <a:xfrm>
          <a:off x="2543916" y="378008"/>
          <a:ext cx="3473774" cy="1745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571717-F1A8-45D5-817C-A998737CA4A0}">
      <dsp:nvSpPr>
        <dsp:cNvPr id="0" name=""/>
        <dsp:cNvSpPr/>
      </dsp:nvSpPr>
      <dsp:spPr>
        <a:xfrm>
          <a:off x="2839293" y="658616"/>
          <a:ext cx="3473774" cy="17455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C00000"/>
              </a:solidFill>
              <a:cs typeface="DokChampa" pitchFamily="34" charset="-34"/>
            </a:rPr>
            <a:t>Помилки</a:t>
          </a:r>
          <a:endParaRPr lang="ru-RU" sz="4400" b="1" kern="1200" dirty="0">
            <a:solidFill>
              <a:srgbClr val="C00000"/>
            </a:solidFill>
            <a:cs typeface="DokChampa" pitchFamily="34" charset="-34"/>
          </a:endParaRPr>
        </a:p>
      </dsp:txBody>
      <dsp:txXfrm>
        <a:off x="2890419" y="709742"/>
        <a:ext cx="3371522" cy="1643306"/>
      </dsp:txXfrm>
    </dsp:sp>
    <dsp:sp modelId="{1DDE1B4C-A03C-439D-A00A-51A0DDD6A453}">
      <dsp:nvSpPr>
        <dsp:cNvPr id="0" name=""/>
        <dsp:cNvSpPr/>
      </dsp:nvSpPr>
      <dsp:spPr>
        <a:xfrm>
          <a:off x="1187" y="2896715"/>
          <a:ext cx="3987642" cy="2853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16231D-6BEC-4ED2-92DF-110A08BE9833}">
      <dsp:nvSpPr>
        <dsp:cNvPr id="0" name=""/>
        <dsp:cNvSpPr/>
      </dsp:nvSpPr>
      <dsp:spPr>
        <a:xfrm>
          <a:off x="296564" y="3177323"/>
          <a:ext cx="3987642" cy="285366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Фонематичні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</a:t>
          </a:r>
          <a:r>
            <a:rPr lang="ru-RU" sz="2400" kern="1200" dirty="0" err="1" smtClean="0"/>
            <a:t>порушення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правильної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вимови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звуків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заміна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однієї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фонеми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іншою</a:t>
          </a:r>
          <a:r>
            <a:rPr lang="ru-RU" sz="2400" kern="1200" dirty="0" smtClean="0"/>
            <a:t>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80145" y="3260904"/>
        <a:ext cx="3820480" cy="2686502"/>
      </dsp:txXfrm>
    </dsp:sp>
    <dsp:sp modelId="{0A251FA0-A4BA-4948-A0A6-DE5D962B28F2}">
      <dsp:nvSpPr>
        <dsp:cNvPr id="0" name=""/>
        <dsp:cNvSpPr/>
      </dsp:nvSpPr>
      <dsp:spPr>
        <a:xfrm>
          <a:off x="4579583" y="2896715"/>
          <a:ext cx="3980836" cy="3042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1F6383-ED9D-4BAF-B7C1-73FFCB1B0716}">
      <dsp:nvSpPr>
        <dsp:cNvPr id="0" name=""/>
        <dsp:cNvSpPr/>
      </dsp:nvSpPr>
      <dsp:spPr>
        <a:xfrm>
          <a:off x="4874960" y="3177323"/>
          <a:ext cx="3980836" cy="30420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Фонологічні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</a:t>
          </a:r>
          <a:r>
            <a:rPr lang="ru-RU" sz="2400" kern="1200" dirty="0" err="1" smtClean="0"/>
            <a:t>суто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вимовні</a:t>
          </a:r>
          <a:r>
            <a:rPr lang="ru-RU" sz="2400" kern="1200" dirty="0" smtClean="0"/>
            <a:t> недогляди,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виявляються</a:t>
          </a:r>
          <a:r>
            <a:rPr lang="ru-RU" sz="2400" kern="1200" dirty="0" smtClean="0"/>
            <a:t> у </a:t>
          </a:r>
          <a:r>
            <a:rPr lang="ru-RU" sz="2400" kern="1200" dirty="0" err="1" smtClean="0"/>
            <a:t>вимові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різних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варіантів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звуків</a:t>
          </a:r>
          <a:r>
            <a:rPr lang="ru-RU" sz="2100" kern="1200" dirty="0" smtClean="0"/>
            <a:t>)</a:t>
          </a:r>
          <a:br>
            <a:rPr lang="ru-RU" sz="2100" kern="1200" dirty="0" smtClean="0"/>
          </a:br>
          <a:r>
            <a:rPr lang="ru-RU" sz="2100" kern="1200" dirty="0" smtClean="0"/>
            <a:t/>
          </a:r>
          <a:br>
            <a:rPr lang="ru-RU" sz="2100" kern="1200" dirty="0" smtClean="0"/>
          </a:br>
          <a:endParaRPr lang="ru-RU" sz="2100" kern="1200" dirty="0"/>
        </a:p>
      </dsp:txBody>
      <dsp:txXfrm>
        <a:off x="4964058" y="3266421"/>
        <a:ext cx="3802640" cy="2863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D35A2-A3E9-4FD9-BF2C-5B69E937B59A}">
      <dsp:nvSpPr>
        <dsp:cNvPr id="0" name=""/>
        <dsp:cNvSpPr/>
      </dsp:nvSpPr>
      <dsp:spPr>
        <a:xfrm>
          <a:off x="0" y="203923"/>
          <a:ext cx="7715304" cy="139229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7030A0"/>
              </a:solidFill>
            </a:rPr>
            <a:t>1) </a:t>
          </a:r>
          <a:r>
            <a:rPr lang="ru-RU" sz="3500" kern="1200" dirty="0" err="1" smtClean="0">
              <a:solidFill>
                <a:srgbClr val="7030A0"/>
              </a:solidFill>
            </a:rPr>
            <a:t>Кожен</a:t>
          </a:r>
          <a:r>
            <a:rPr lang="ru-RU" sz="3500" kern="1200" dirty="0" smtClean="0">
              <a:solidFill>
                <a:srgbClr val="7030A0"/>
              </a:solidFill>
            </a:rPr>
            <a:t> звук повинен </a:t>
          </a:r>
          <a:r>
            <a:rPr lang="ru-RU" sz="3500" kern="1200" dirty="0" err="1" smtClean="0">
              <a:solidFill>
                <a:srgbClr val="7030A0"/>
              </a:solidFill>
            </a:rPr>
            <a:t>мати</a:t>
          </a:r>
          <a:r>
            <a:rPr lang="ru-RU" sz="3500" kern="1200" dirty="0" smtClean="0">
              <a:solidFill>
                <a:srgbClr val="7030A0"/>
              </a:solidFill>
            </a:rPr>
            <a:t> </a:t>
          </a:r>
          <a:r>
            <a:rPr lang="ru-RU" sz="3500" kern="1200" dirty="0" err="1" smtClean="0">
              <a:solidFill>
                <a:srgbClr val="7030A0"/>
              </a:solidFill>
            </a:rPr>
            <a:t>окремий</a:t>
          </a:r>
          <a:r>
            <a:rPr lang="ru-RU" sz="3500" kern="1200" dirty="0" smtClean="0">
              <a:solidFill>
                <a:srgbClr val="7030A0"/>
              </a:solidFill>
            </a:rPr>
            <a:t> знак</a:t>
          </a:r>
        </a:p>
      </dsp:txBody>
      <dsp:txXfrm>
        <a:off x="67966" y="271889"/>
        <a:ext cx="7579372" cy="1256367"/>
      </dsp:txXfrm>
    </dsp:sp>
    <dsp:sp modelId="{DDCFDB13-B62E-4894-85DB-4B18720FBD98}">
      <dsp:nvSpPr>
        <dsp:cNvPr id="0" name=""/>
        <dsp:cNvSpPr/>
      </dsp:nvSpPr>
      <dsp:spPr>
        <a:xfrm>
          <a:off x="0" y="1697023"/>
          <a:ext cx="7715304" cy="1392299"/>
        </a:xfrm>
        <a:prstGeom prst="roundRect">
          <a:avLst/>
        </a:prstGeom>
        <a:solidFill>
          <a:schemeClr val="accent6">
            <a:shade val="80000"/>
            <a:hueOff val="-91137"/>
            <a:satOff val="-1694"/>
            <a:lumOff val="123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7030A0"/>
              </a:solidFill>
            </a:rPr>
            <a:t>2) Знаки </a:t>
          </a:r>
          <a:r>
            <a:rPr lang="ru-RU" sz="3500" kern="1200" dirty="0" err="1" smtClean="0">
              <a:solidFill>
                <a:srgbClr val="7030A0"/>
              </a:solidFill>
            </a:rPr>
            <a:t>повинні</a:t>
          </a:r>
          <a:r>
            <a:rPr lang="ru-RU" sz="3500" kern="1200" dirty="0" smtClean="0">
              <a:solidFill>
                <a:srgbClr val="7030A0"/>
              </a:solidFill>
            </a:rPr>
            <a:t> бути </a:t>
          </a:r>
          <a:r>
            <a:rPr lang="ru-RU" sz="3500" kern="1200" dirty="0" err="1" smtClean="0">
              <a:solidFill>
                <a:srgbClr val="7030A0"/>
              </a:solidFill>
            </a:rPr>
            <a:t>однозначними</a:t>
          </a:r>
          <a:r>
            <a:rPr lang="ru-RU" sz="3500" kern="1200" dirty="0" smtClean="0">
              <a:solidFill>
                <a:srgbClr val="7030A0"/>
              </a:solidFill>
            </a:rPr>
            <a:t>, </a:t>
          </a:r>
          <a:r>
            <a:rPr lang="ru-RU" sz="3500" kern="1200" dirty="0" err="1" smtClean="0">
              <a:solidFill>
                <a:srgbClr val="7030A0"/>
              </a:solidFill>
            </a:rPr>
            <a:t>тобто</a:t>
          </a:r>
          <a:r>
            <a:rPr lang="ru-RU" sz="3500" kern="1200" dirty="0" smtClean="0">
              <a:solidFill>
                <a:srgbClr val="7030A0"/>
              </a:solidFill>
            </a:rPr>
            <a:t> </a:t>
          </a:r>
          <a:r>
            <a:rPr lang="ru-RU" sz="3500" kern="1200" dirty="0" err="1" smtClean="0">
              <a:solidFill>
                <a:srgbClr val="7030A0"/>
              </a:solidFill>
            </a:rPr>
            <a:t>позначати</a:t>
          </a:r>
          <a:r>
            <a:rPr lang="ru-RU" sz="3500" kern="1200" dirty="0" smtClean="0">
              <a:solidFill>
                <a:srgbClr val="7030A0"/>
              </a:solidFill>
            </a:rPr>
            <a:t> </a:t>
          </a:r>
          <a:r>
            <a:rPr lang="ru-RU" sz="3500" kern="1200" dirty="0" err="1" smtClean="0">
              <a:solidFill>
                <a:srgbClr val="7030A0"/>
              </a:solidFill>
            </a:rPr>
            <a:t>тільки</a:t>
          </a:r>
          <a:r>
            <a:rPr lang="ru-RU" sz="3500" kern="1200" dirty="0" smtClean="0">
              <a:solidFill>
                <a:srgbClr val="7030A0"/>
              </a:solidFill>
            </a:rPr>
            <a:t> </a:t>
          </a:r>
          <a:r>
            <a:rPr lang="ru-RU" sz="3500" kern="1200" dirty="0" err="1" smtClean="0">
              <a:solidFill>
                <a:srgbClr val="7030A0"/>
              </a:solidFill>
            </a:rPr>
            <a:t>даний</a:t>
          </a:r>
          <a:r>
            <a:rPr lang="ru-RU" sz="3500" kern="1200" dirty="0" smtClean="0">
              <a:solidFill>
                <a:srgbClr val="7030A0"/>
              </a:solidFill>
            </a:rPr>
            <a:t> звук</a:t>
          </a:r>
        </a:p>
      </dsp:txBody>
      <dsp:txXfrm>
        <a:off x="67966" y="1764989"/>
        <a:ext cx="7579372" cy="1256367"/>
      </dsp:txXfrm>
    </dsp:sp>
    <dsp:sp modelId="{94685D44-5A12-4E2A-A334-7A036FE32BBB}">
      <dsp:nvSpPr>
        <dsp:cNvPr id="0" name=""/>
        <dsp:cNvSpPr/>
      </dsp:nvSpPr>
      <dsp:spPr>
        <a:xfrm>
          <a:off x="0" y="3190122"/>
          <a:ext cx="7715304" cy="1392299"/>
        </a:xfrm>
        <a:prstGeom prst="roundRect">
          <a:avLst/>
        </a:prstGeom>
        <a:solidFill>
          <a:schemeClr val="accent6">
            <a:shade val="80000"/>
            <a:hueOff val="-182274"/>
            <a:satOff val="-3387"/>
            <a:lumOff val="246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7030A0"/>
              </a:solidFill>
            </a:rPr>
            <a:t>3) </a:t>
          </a:r>
          <a:r>
            <a:rPr lang="ru-RU" sz="3500" kern="1200" dirty="0" err="1" smtClean="0">
              <a:solidFill>
                <a:srgbClr val="7030A0"/>
              </a:solidFill>
            </a:rPr>
            <a:t>Кожен</a:t>
          </a:r>
          <a:r>
            <a:rPr lang="ru-RU" sz="3500" kern="1200" dirty="0" smtClean="0">
              <a:solidFill>
                <a:srgbClr val="7030A0"/>
              </a:solidFill>
            </a:rPr>
            <a:t> звук повинен </a:t>
          </a:r>
          <a:r>
            <a:rPr lang="ru-RU" sz="3500" kern="1200" dirty="0" err="1" smtClean="0">
              <a:solidFill>
                <a:srgbClr val="7030A0"/>
              </a:solidFill>
            </a:rPr>
            <a:t>мати</a:t>
          </a:r>
          <a:r>
            <a:rPr lang="ru-RU" sz="3500" kern="1200" dirty="0" smtClean="0">
              <a:solidFill>
                <a:srgbClr val="7030A0"/>
              </a:solidFill>
            </a:rPr>
            <a:t> </a:t>
          </a:r>
          <a:r>
            <a:rPr lang="ru-RU" sz="3500" kern="1200" dirty="0" err="1" smtClean="0">
              <a:solidFill>
                <a:srgbClr val="7030A0"/>
              </a:solidFill>
            </a:rPr>
            <a:t>тільки</a:t>
          </a:r>
          <a:r>
            <a:rPr lang="ru-RU" sz="3500" kern="1200" dirty="0" smtClean="0">
              <a:solidFill>
                <a:srgbClr val="7030A0"/>
              </a:solidFill>
            </a:rPr>
            <a:t> </a:t>
          </a:r>
          <a:r>
            <a:rPr lang="ru-RU" sz="3500" kern="1200" dirty="0" err="1" smtClean="0">
              <a:solidFill>
                <a:srgbClr val="7030A0"/>
              </a:solidFill>
            </a:rPr>
            <a:t>одне</a:t>
          </a:r>
          <a:r>
            <a:rPr lang="ru-RU" sz="3500" kern="1200" dirty="0" smtClean="0">
              <a:solidFill>
                <a:srgbClr val="7030A0"/>
              </a:solidFill>
            </a:rPr>
            <a:t> </a:t>
          </a:r>
          <a:r>
            <a:rPr lang="ru-RU" sz="3500" kern="1200" dirty="0" err="1" smtClean="0">
              <a:solidFill>
                <a:srgbClr val="7030A0"/>
              </a:solidFill>
            </a:rPr>
            <a:t>позначення</a:t>
          </a:r>
          <a:endParaRPr lang="ru-RU" sz="3500" kern="1200" dirty="0">
            <a:solidFill>
              <a:srgbClr val="7030A0"/>
            </a:solidFill>
          </a:endParaRPr>
        </a:p>
      </dsp:txBody>
      <dsp:txXfrm>
        <a:off x="67966" y="3258088"/>
        <a:ext cx="7579372" cy="125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02.03.2023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pPr algn="l"/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Вступ до мовознавства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Monotype Corsiva" pitchFamily="66" charset="0"/>
              </a:rPr>
              <a:t>Arbeit gibt Brot, Faulheit bringt Not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Picture 2" descr="Картинки книги красивые (36 фото) • Развлекатель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89720"/>
            <a:ext cx="4475711" cy="272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8868"/>
            <a:ext cx="8358246" cy="4800600"/>
          </a:xfrm>
        </p:spPr>
        <p:txBody>
          <a:bodyPr>
            <a:noAutofit/>
          </a:bodyPr>
          <a:lstStyle/>
          <a:p>
            <a:pPr algn="ctr">
              <a:buClr>
                <a:srgbClr val="19972E"/>
              </a:buClr>
              <a:buFont typeface="Wingdings" pitchFamily="2" charset="2"/>
              <a:buChar char="ü"/>
            </a:pPr>
            <a:r>
              <a:rPr lang="uk-UA" sz="2800" u="sng" dirty="0" err="1" smtClean="0">
                <a:latin typeface="Constantia" pitchFamily="18" charset="0"/>
              </a:rPr>
              <a:t>палатографію</a:t>
            </a:r>
            <a:r>
              <a:rPr lang="uk-UA" sz="2300" dirty="0" smtClean="0">
                <a:latin typeface="Constantia" pitchFamily="18" charset="0"/>
              </a:rPr>
              <a:t> </a:t>
            </a:r>
            <a:r>
              <a:rPr lang="uk-UA" sz="2300" dirty="0">
                <a:latin typeface="Constantia" pitchFamily="18" charset="0"/>
              </a:rPr>
              <a:t>(визначає місце зіткнення язика з піднебінням при творенні звука); </a:t>
            </a:r>
            <a:endParaRPr lang="uk-UA" sz="2300" dirty="0" smtClean="0">
              <a:latin typeface="Constantia" pitchFamily="18" charset="0"/>
            </a:endParaRPr>
          </a:p>
          <a:p>
            <a:pPr algn="ctr">
              <a:buClr>
                <a:srgbClr val="19972E"/>
              </a:buClr>
              <a:buFont typeface="Wingdings" pitchFamily="2" charset="2"/>
              <a:buChar char="ü"/>
            </a:pPr>
            <a:r>
              <a:rPr lang="uk-UA" sz="2800" u="sng" dirty="0" smtClean="0">
                <a:latin typeface="Constantia" pitchFamily="18" charset="0"/>
              </a:rPr>
              <a:t>рентгенографію</a:t>
            </a:r>
            <a:r>
              <a:rPr lang="uk-UA" sz="2800" dirty="0" smtClean="0">
                <a:latin typeface="Constantia" pitchFamily="18" charset="0"/>
              </a:rPr>
              <a:t> </a:t>
            </a:r>
            <a:r>
              <a:rPr lang="uk-UA" sz="2300" dirty="0">
                <a:latin typeface="Constantia" pitchFamily="18" charset="0"/>
              </a:rPr>
              <a:t>(дає змогу визначити положення всіх органів мовлення при творенні звука); </a:t>
            </a:r>
            <a:endParaRPr lang="uk-UA" sz="2300" dirty="0" smtClean="0">
              <a:latin typeface="Constantia" pitchFamily="18" charset="0"/>
            </a:endParaRPr>
          </a:p>
          <a:p>
            <a:pPr algn="ctr">
              <a:buClr>
                <a:srgbClr val="19972E"/>
              </a:buClr>
              <a:buFont typeface="Wingdings" pitchFamily="2" charset="2"/>
              <a:buChar char="ü"/>
            </a:pPr>
            <a:r>
              <a:rPr lang="uk-UA" sz="2800" u="sng" dirty="0" smtClean="0">
                <a:latin typeface="Constantia" pitchFamily="18" charset="0"/>
              </a:rPr>
              <a:t>осцилографію</a:t>
            </a:r>
            <a:r>
              <a:rPr lang="uk-UA" sz="2300" dirty="0" smtClean="0">
                <a:latin typeface="Constantia" pitchFamily="18" charset="0"/>
              </a:rPr>
              <a:t> </a:t>
            </a:r>
            <a:r>
              <a:rPr lang="uk-UA" sz="2300" dirty="0">
                <a:latin typeface="Constantia" pitchFamily="18" charset="0"/>
              </a:rPr>
              <a:t>(перетворення звукових коливань на електричні, запис їх на екрані й встановлення таким </a:t>
            </a:r>
            <a:r>
              <a:rPr lang="uk-UA" sz="2300" dirty="0" smtClean="0">
                <a:latin typeface="Constantia" pitchFamily="18" charset="0"/>
              </a:rPr>
              <a:t>чином </a:t>
            </a:r>
            <a:r>
              <a:rPr lang="uk-UA" sz="2300" dirty="0">
                <a:latin typeface="Constantia" pitchFamily="18" charset="0"/>
              </a:rPr>
              <a:t>довготи, висоти та інтенсивності звуків); </a:t>
            </a:r>
            <a:endParaRPr lang="uk-UA" sz="2300" dirty="0" smtClean="0">
              <a:latin typeface="Constantia" pitchFamily="18" charset="0"/>
            </a:endParaRPr>
          </a:p>
          <a:p>
            <a:pPr algn="ctr">
              <a:buClr>
                <a:srgbClr val="19972E"/>
              </a:buClr>
              <a:buFont typeface="Wingdings" pitchFamily="2" charset="2"/>
              <a:buChar char="ü"/>
            </a:pPr>
            <a:r>
              <a:rPr lang="uk-UA" sz="2800" u="sng" dirty="0" smtClean="0">
                <a:latin typeface="Constantia" pitchFamily="18" charset="0"/>
              </a:rPr>
              <a:t>спектрографію</a:t>
            </a:r>
            <a:r>
              <a:rPr lang="uk-UA" sz="2300" u="sng" dirty="0" smtClean="0">
                <a:latin typeface="Constantia" pitchFamily="18" charset="0"/>
              </a:rPr>
              <a:t> </a:t>
            </a:r>
            <a:r>
              <a:rPr lang="uk-UA" sz="2300" dirty="0">
                <a:latin typeface="Constantia" pitchFamily="18" charset="0"/>
              </a:rPr>
              <a:t>(фіксування спектра звука, тобто визначення його </a:t>
            </a:r>
            <a:r>
              <a:rPr lang="uk-UA" sz="2300" dirty="0" smtClean="0">
                <a:latin typeface="Constantia" pitchFamily="18" charset="0"/>
              </a:rPr>
              <a:t>загальної </a:t>
            </a:r>
            <a:r>
              <a:rPr lang="uk-UA" sz="2300" dirty="0">
                <a:latin typeface="Constantia" pitchFamily="18" charset="0"/>
              </a:rPr>
              <a:t>акустичної картини, сукупності значень амплітуд його частотних складників).</a:t>
            </a:r>
          </a:p>
          <a:p>
            <a:endParaRPr lang="uk-UA" sz="23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5286412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Constantia" pitchFamily="18" charset="0"/>
              </a:rPr>
              <a:t>Описова фонетика використовує спостереження і методи: 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170" name="Picture 2" descr="Top 10 книг для чтения на английском - SPEAK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3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7166"/>
            <a:ext cx="8366870" cy="121444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14300" indent="0" algn="ctr">
              <a:buNone/>
            </a:pPr>
            <a:r>
              <a:rPr lang="ru-RU" sz="36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36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36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6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36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3600" b="1" i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</a:t>
            </a:r>
            <a:r>
              <a:rPr lang="ru-RU" sz="36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36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ctr">
              <a:buNone/>
            </a:pP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979" y="2933098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Коли замінити один із цих звуків іншим, утворюється нове слово. Може бути й так, що при заміні звуків змінюється не слово в цілому, а лише його форма. Звуки, які не здатні розрізнити слова та їхні форми, - несамостійні. Вони є лише відтінками звуків.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387" y="1531292"/>
            <a:ext cx="8001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думок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співбесідникові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 </a:t>
            </a:r>
            <a:endParaRPr lang="ru-RU" sz="2800" dirty="0"/>
          </a:p>
        </p:txBody>
      </p:sp>
      <p:pic>
        <p:nvPicPr>
          <p:cNvPr id="8194" name="Picture 2" descr="Не надо любить книги, ими надо уметь пользоваться - МГП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28752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7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6794"/>
          <a:stretch>
            <a:fillRect/>
          </a:stretch>
        </p:blipFill>
        <p:spPr bwMode="auto">
          <a:xfrm>
            <a:off x="755576" y="357166"/>
            <a:ext cx="2959168" cy="3744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4857760"/>
            <a:ext cx="8286776" cy="157163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Тоцька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Ніна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Іванівна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(1923 - 2007) - доктор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філологічних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наук,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професор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, одна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із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засновників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експериментальної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фонетики 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Україні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430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Автор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наукових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праць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підручників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з фонетики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української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мови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cs typeface="Times New Roman"/>
              </a:rPr>
            </a:b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620688"/>
            <a:ext cx="471490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Різних відтінків звуків у нашій мові дуже багато. Кожен звук об'єднує кілька відтінків звуків. </a:t>
            </a:r>
          </a:p>
          <a:p>
            <a:pPr marL="114300" indent="0" algn="ctr">
              <a:buNone/>
            </a:pPr>
            <a:r>
              <a:rPr lang="uk-UA" sz="2800" dirty="0" smtClean="0">
                <a:latin typeface="Times New Roman"/>
                <a:cs typeface="Times New Roman"/>
              </a:rPr>
              <a:t>В українській мові є </a:t>
            </a:r>
          </a:p>
          <a:p>
            <a:pPr marL="114300" indent="0" algn="ctr">
              <a:buNone/>
            </a:pPr>
            <a:r>
              <a:rPr lang="uk-UA" sz="2800" b="1" dirty="0" smtClean="0">
                <a:latin typeface="Times New Roman"/>
                <a:cs typeface="Times New Roman"/>
              </a:rPr>
              <a:t>6</a:t>
            </a:r>
            <a:r>
              <a:rPr lang="uk-UA" sz="2800" dirty="0" smtClean="0">
                <a:latin typeface="Times New Roman"/>
                <a:cs typeface="Times New Roman"/>
              </a:rPr>
              <a:t> голосних і </a:t>
            </a:r>
          </a:p>
          <a:p>
            <a:pPr marL="114300" indent="0" algn="ctr">
              <a:buNone/>
            </a:pPr>
            <a:r>
              <a:rPr lang="uk-UA" sz="2800" b="1" dirty="0" smtClean="0">
                <a:latin typeface="Times New Roman"/>
                <a:cs typeface="Times New Roman"/>
              </a:rPr>
              <a:t>32</a:t>
            </a:r>
            <a:r>
              <a:rPr lang="uk-UA" sz="2800" dirty="0" smtClean="0">
                <a:latin typeface="Times New Roman"/>
                <a:cs typeface="Times New Roman"/>
              </a:rPr>
              <a:t> приголосних звуки.</a:t>
            </a:r>
          </a:p>
          <a:p>
            <a:pPr marL="114300" indent="0" algn="r">
              <a:buNone/>
            </a:pPr>
            <a:r>
              <a:rPr lang="uk-UA" sz="2800" i="1" dirty="0" smtClean="0">
                <a:latin typeface="Times New Roman"/>
                <a:cs typeface="Times New Roman"/>
              </a:rPr>
              <a:t>Ніна </a:t>
            </a:r>
            <a:r>
              <a:rPr lang="uk-UA" sz="2800" i="1" dirty="0" err="1" smtClean="0">
                <a:latin typeface="Times New Roman"/>
                <a:cs typeface="Times New Roman"/>
              </a:rPr>
              <a:t>Тоцька</a:t>
            </a:r>
            <a:endParaRPr lang="uk-UA" sz="2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51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24744"/>
            <a:ext cx="5143536" cy="480060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800" b="1" i="1" dirty="0" err="1" smtClean="0"/>
              <a:t>Знання</a:t>
            </a:r>
            <a:r>
              <a:rPr lang="ru-RU" sz="2800" b="1" i="1" dirty="0" smtClean="0"/>
              <a:t> </a:t>
            </a:r>
            <a:r>
              <a:rPr lang="ru-RU" sz="2800" b="1" i="1" dirty="0"/>
              <a:t>з фонетики </a:t>
            </a:r>
            <a:r>
              <a:rPr lang="ru-RU" sz="2800" b="1" i="1" dirty="0" err="1"/>
              <a:t>необхідні</a:t>
            </a:r>
            <a:r>
              <a:rPr lang="ru-RU" sz="2800" b="1" i="1" dirty="0"/>
              <a:t> </a:t>
            </a:r>
            <a:r>
              <a:rPr lang="ru-RU" sz="2800" b="1" i="1" dirty="0" smtClean="0"/>
              <a:t>для: </a:t>
            </a:r>
            <a:endParaRPr lang="ru-RU" sz="2800" b="1" i="1" dirty="0" smtClean="0"/>
          </a:p>
          <a:p>
            <a:pPr marL="114300" indent="0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200" dirty="0" err="1" smtClean="0"/>
              <a:t>створення</a:t>
            </a:r>
            <a:r>
              <a:rPr lang="ru-RU" sz="2200" dirty="0" smtClean="0"/>
              <a:t> </a:t>
            </a:r>
            <a:r>
              <a:rPr lang="ru-RU" sz="2200" dirty="0" err="1"/>
              <a:t>алфавітів</a:t>
            </a:r>
            <a:r>
              <a:rPr lang="ru-RU" sz="2200" dirty="0"/>
              <a:t> для </a:t>
            </a:r>
            <a:r>
              <a:rPr lang="ru-RU" sz="2200" dirty="0" err="1" smtClean="0"/>
              <a:t>безписемних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мов</a:t>
            </a:r>
            <a:r>
              <a:rPr lang="ru-RU" sz="2200" dirty="0" smtClean="0"/>
              <a:t>;</a:t>
            </a:r>
            <a:endParaRPr lang="ru-RU" sz="2200" dirty="0" smtClean="0"/>
          </a:p>
          <a:p>
            <a:pPr marL="114300" indent="0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200" dirty="0" smtClean="0"/>
              <a:t> </a:t>
            </a:r>
            <a:r>
              <a:rPr lang="ru-RU" sz="2200" dirty="0" err="1" smtClean="0"/>
              <a:t>удосконалення</a:t>
            </a:r>
            <a:r>
              <a:rPr lang="ru-RU" sz="2200" dirty="0" smtClean="0"/>
              <a:t> </a:t>
            </a:r>
            <a:r>
              <a:rPr lang="ru-RU" sz="2200" dirty="0" err="1"/>
              <a:t>графіки</a:t>
            </a:r>
            <a:r>
              <a:rPr lang="ru-RU" sz="2200" dirty="0"/>
              <a:t> й </a:t>
            </a:r>
            <a:r>
              <a:rPr lang="ru-RU" sz="2200" dirty="0" err="1" smtClean="0"/>
              <a:t>орфографії</a:t>
            </a:r>
            <a:r>
              <a:rPr lang="ru-RU" sz="2200" dirty="0" smtClean="0"/>
              <a:t>;</a:t>
            </a:r>
            <a:endParaRPr lang="ru-RU" sz="2200" dirty="0" smtClean="0"/>
          </a:p>
          <a:p>
            <a:pPr marL="114300" indent="0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200" dirty="0" smtClean="0"/>
              <a:t>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 </a:t>
            </a:r>
            <a:r>
              <a:rPr lang="ru-RU" sz="2200" dirty="0" err="1"/>
              <a:t>орфоепії</a:t>
            </a:r>
            <a:r>
              <a:rPr lang="ru-RU" sz="2200" dirty="0"/>
              <a:t> </a:t>
            </a:r>
            <a:r>
              <a:rPr lang="ru-RU" sz="2200" dirty="0" err="1"/>
              <a:t>рідної</a:t>
            </a:r>
            <a:r>
              <a:rPr lang="ru-RU" sz="2200" dirty="0"/>
              <a:t> і, особливо, </a:t>
            </a:r>
            <a:r>
              <a:rPr lang="ru-RU" sz="2200" dirty="0" err="1"/>
              <a:t>іноземної</a:t>
            </a:r>
            <a:r>
              <a:rPr lang="ru-RU" sz="2200" dirty="0"/>
              <a:t> </a:t>
            </a:r>
            <a:r>
              <a:rPr lang="ru-RU" sz="2200" dirty="0" err="1"/>
              <a:t>мови</a:t>
            </a:r>
            <a:r>
              <a:rPr lang="ru-RU" sz="2200" dirty="0"/>
              <a:t> (як правило, </a:t>
            </a:r>
            <a:r>
              <a:rPr lang="ru-RU" sz="2200" dirty="0" err="1"/>
              <a:t>іноземну</a:t>
            </a:r>
            <a:r>
              <a:rPr lang="ru-RU" sz="2200" dirty="0"/>
              <a:t> </a:t>
            </a:r>
            <a:r>
              <a:rPr lang="ru-RU" sz="2200" dirty="0" err="1"/>
              <a:t>мову</a:t>
            </a:r>
            <a:r>
              <a:rPr lang="ru-RU" sz="2200" dirty="0"/>
              <a:t> </a:t>
            </a:r>
            <a:r>
              <a:rPr lang="ru-RU" sz="2200" dirty="0" err="1"/>
              <a:t>починають</a:t>
            </a:r>
            <a:r>
              <a:rPr lang="ru-RU" sz="2200" dirty="0"/>
              <a:t> </a:t>
            </a:r>
            <a:r>
              <a:rPr lang="ru-RU" sz="2200" dirty="0" err="1"/>
              <a:t>вивчати</a:t>
            </a:r>
            <a:r>
              <a:rPr lang="ru-RU" sz="2200" dirty="0"/>
              <a:t> з </a:t>
            </a:r>
            <a:r>
              <a:rPr lang="ru-RU" sz="2200" dirty="0" smtClean="0"/>
              <a:t>фонетики;</a:t>
            </a:r>
            <a:endParaRPr lang="ru-RU" sz="2200" dirty="0" smtClean="0"/>
          </a:p>
          <a:p>
            <a:pPr marL="114300" indent="0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200" dirty="0" smtClean="0"/>
              <a:t> </a:t>
            </a:r>
            <a:r>
              <a:rPr lang="ru-RU" sz="2200" dirty="0" err="1" smtClean="0"/>
              <a:t>виправлення</a:t>
            </a:r>
            <a:r>
              <a:rPr lang="ru-RU" sz="2200" dirty="0" smtClean="0"/>
              <a:t> </a:t>
            </a:r>
            <a:r>
              <a:rPr lang="ru-RU" sz="2200" dirty="0" err="1"/>
              <a:t>недоліків</a:t>
            </a:r>
            <a:r>
              <a:rPr lang="ru-RU" sz="2200" dirty="0"/>
              <a:t> </a:t>
            </a:r>
            <a:r>
              <a:rPr lang="ru-RU" sz="2200" dirty="0" err="1"/>
              <a:t>мовлення</a:t>
            </a:r>
            <a:r>
              <a:rPr lang="ru-RU" sz="2200" dirty="0"/>
              <a:t> (</a:t>
            </a:r>
            <a:r>
              <a:rPr lang="ru-RU" sz="2200" dirty="0" err="1"/>
              <a:t>логопедія</a:t>
            </a:r>
            <a:r>
              <a:rPr lang="ru-RU" sz="2200" dirty="0"/>
              <a:t>) і </a:t>
            </a:r>
            <a:r>
              <a:rPr lang="ru-RU" sz="2200" dirty="0" err="1"/>
              <a:t>навчання</a:t>
            </a:r>
            <a:r>
              <a:rPr lang="ru-RU" sz="2200" dirty="0"/>
              <a:t> </a:t>
            </a:r>
            <a:r>
              <a:rPr lang="ru-RU" sz="2200" dirty="0" err="1"/>
              <a:t>розуміння</a:t>
            </a:r>
            <a:r>
              <a:rPr lang="ru-RU" sz="2200" dirty="0"/>
              <a:t> </a:t>
            </a:r>
            <a:r>
              <a:rPr lang="ru-RU" sz="2200" dirty="0" err="1"/>
              <a:t>звукової</a:t>
            </a:r>
            <a:r>
              <a:rPr lang="ru-RU" sz="2200" dirty="0"/>
              <a:t> </a:t>
            </a:r>
            <a:r>
              <a:rPr lang="ru-RU" sz="2200" dirty="0" err="1"/>
              <a:t>мови</a:t>
            </a:r>
            <a:r>
              <a:rPr lang="ru-RU" sz="2200" dirty="0"/>
              <a:t> </a:t>
            </a:r>
            <a:r>
              <a:rPr lang="ru-RU" sz="2200" dirty="0" err="1"/>
              <a:t>глухонімими</a:t>
            </a:r>
            <a:r>
              <a:rPr lang="ru-RU" sz="2200" dirty="0"/>
              <a:t> (</a:t>
            </a:r>
            <a:r>
              <a:rPr lang="ru-RU" sz="2200" dirty="0" err="1" smtClean="0"/>
              <a:t>сурдопедагогіка</a:t>
            </a:r>
            <a:r>
              <a:rPr lang="ru-RU" sz="2200" dirty="0" smtClean="0"/>
              <a:t>);</a:t>
            </a:r>
            <a:endParaRPr lang="ru-RU" sz="2200" dirty="0" smtClean="0"/>
          </a:p>
          <a:p>
            <a:pPr marL="114300" indent="0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200" dirty="0" smtClean="0"/>
              <a:t> автоматичного </a:t>
            </a:r>
            <a:r>
              <a:rPr lang="ru-RU" sz="2200" dirty="0" err="1"/>
              <a:t>розпізнавання</a:t>
            </a:r>
            <a:r>
              <a:rPr lang="ru-RU" sz="2200" dirty="0"/>
              <a:t> </a:t>
            </a:r>
            <a:r>
              <a:rPr lang="ru-RU" sz="2200" dirty="0" err="1"/>
              <a:t>мовлення</a:t>
            </a:r>
            <a:r>
              <a:rPr lang="ru-RU" sz="2200" dirty="0"/>
              <a:t> </a:t>
            </a:r>
            <a:r>
              <a:rPr lang="ru-RU" sz="2200" dirty="0" err="1"/>
              <a:t>електронно-обчислювальною</a:t>
            </a:r>
            <a:r>
              <a:rPr lang="ru-RU" sz="2200" dirty="0"/>
              <a:t> </a:t>
            </a:r>
            <a:r>
              <a:rPr lang="ru-RU" sz="2200" dirty="0" smtClean="0"/>
              <a:t>машиною.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612"/>
            <a:ext cx="3143272" cy="17762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Значення</a:t>
            </a:r>
            <a:r>
              <a:rPr lang="uk-UA" sz="5400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фонетики</a:t>
            </a:r>
            <a:endParaRPr lang="ru-RU" sz="54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9218" name="Picture 2" descr="Рисунки книг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0245"/>
            <a:ext cx="3075355" cy="26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2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14" y="1124744"/>
            <a:ext cx="678661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0">
                  <a:solidFill>
                    <a:srgbClr val="002060"/>
                  </a:solidFill>
                </a:ln>
                <a:solidFill>
                  <a:srgbClr val="89275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Фонетичні процеси</a:t>
            </a:r>
            <a:endParaRPr lang="ru-RU" sz="5400" b="1" cap="all" dirty="0">
              <a:ln w="0">
                <a:solidFill>
                  <a:srgbClr val="002060"/>
                </a:solidFill>
              </a:ln>
              <a:solidFill>
                <a:srgbClr val="89275F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10242" name="Picture 2" descr="З історії кулькової ру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5112568" cy="3147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3657600" cy="6572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Позиційні зміни: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4282" y="1341438"/>
            <a:ext cx="4141694" cy="4906962"/>
          </a:xfrm>
        </p:spPr>
        <p:txBody>
          <a:bodyPr/>
          <a:lstStyle/>
          <a:p>
            <a:pPr eaLnBrk="1" hangingPunct="1">
              <a:buClr>
                <a:srgbClr val="4D0DA3"/>
              </a:buClr>
              <a:defRPr/>
            </a:pPr>
            <a:r>
              <a:rPr lang="ru-RU" sz="3200" i="1" dirty="0" err="1" smtClean="0">
                <a:latin typeface="Calibri" pitchFamily="34" charset="0"/>
              </a:rPr>
              <a:t>редукція</a:t>
            </a:r>
            <a:endParaRPr lang="ru-RU" sz="3200" i="1" dirty="0" smtClean="0">
              <a:latin typeface="Calibri" pitchFamily="34" charset="0"/>
            </a:endParaRPr>
          </a:p>
          <a:p>
            <a:pPr lvl="1" eaLnBrk="1" hangingPunct="1">
              <a:buNone/>
              <a:defRPr/>
            </a:pPr>
            <a:r>
              <a:rPr lang="uk-UA" sz="2800" dirty="0" smtClean="0">
                <a:latin typeface="Calibri" pitchFamily="34" charset="0"/>
              </a:rPr>
              <a:t>- оглушення </a:t>
            </a:r>
          </a:p>
          <a:p>
            <a:pPr lvl="1" eaLnBrk="1" hangingPunct="1">
              <a:buNone/>
              <a:defRPr/>
            </a:pPr>
            <a:r>
              <a:rPr lang="uk-UA" sz="2800" dirty="0" smtClean="0">
                <a:latin typeface="Calibri" pitchFamily="34" charset="0"/>
              </a:rPr>
              <a:t>   дзвінких приголосних</a:t>
            </a:r>
          </a:p>
          <a:p>
            <a:pPr eaLnBrk="1" hangingPunct="1">
              <a:buClr>
                <a:srgbClr val="4D0DA3"/>
              </a:buClr>
              <a:defRPr/>
            </a:pPr>
            <a:r>
              <a:rPr lang="uk-UA" sz="3100" i="1" dirty="0" smtClean="0">
                <a:latin typeface="Calibri" pitchFamily="34" charset="0"/>
              </a:rPr>
              <a:t>протеза</a:t>
            </a:r>
          </a:p>
          <a:p>
            <a:pPr lvl="1" eaLnBrk="1" hangingPunct="1">
              <a:buNone/>
              <a:defRPr/>
            </a:pPr>
            <a:r>
              <a:rPr lang="ru-RU" sz="2800" dirty="0" smtClean="0">
                <a:latin typeface="Calibri" pitchFamily="34" charset="0"/>
              </a:rPr>
              <a:t>- </a:t>
            </a:r>
            <a:r>
              <a:rPr lang="ru-RU" sz="2800" dirty="0" err="1" smtClean="0">
                <a:latin typeface="Calibri" pitchFamily="34" charset="0"/>
              </a:rPr>
              <a:t>поява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приголосного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звука на початку слова перед </a:t>
            </a:r>
            <a:r>
              <a:rPr lang="ru-RU" sz="2800" b="1" dirty="0">
                <a:latin typeface="Calibri" pitchFamily="34" charset="0"/>
              </a:rPr>
              <a:t>а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b="1" dirty="0">
                <a:latin typeface="Calibri" pitchFamily="34" charset="0"/>
              </a:rPr>
              <a:t>о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b="1" dirty="0" smtClean="0">
                <a:latin typeface="Calibri" pitchFamily="34" charset="0"/>
              </a:rPr>
              <a:t>у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b="1" dirty="0">
                <a:latin typeface="Calibri" pitchFamily="34" charset="0"/>
              </a:rPr>
              <a:t>і</a:t>
            </a:r>
            <a:r>
              <a:rPr lang="ru-RU" sz="2800" dirty="0">
                <a:latin typeface="Calibri" pitchFamily="34" charset="0"/>
              </a:rPr>
              <a:t>. </a:t>
            </a:r>
            <a:endParaRPr lang="ru-RU" sz="2800" dirty="0" smtClean="0">
              <a:latin typeface="Calibri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3200" dirty="0" smtClean="0">
              <a:latin typeface="Calibri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3200" dirty="0" smtClean="0">
              <a:latin typeface="Calibri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3200" dirty="0" smtClean="0"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6" y="500042"/>
            <a:ext cx="4572032" cy="6572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Комбінаторні зміни: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5000628" y="1357298"/>
            <a:ext cx="3657600" cy="4906962"/>
          </a:xfrm>
        </p:spPr>
        <p:txBody>
          <a:bodyPr/>
          <a:lstStyle/>
          <a:p>
            <a:pPr eaLnBrk="1" hangingPunct="1">
              <a:buClr>
                <a:srgbClr val="89275F"/>
              </a:buClr>
            </a:pPr>
            <a:r>
              <a:rPr lang="ru-RU" sz="3200" dirty="0" err="1" smtClean="0">
                <a:latin typeface="Calibri" pitchFamily="34" charset="0"/>
              </a:rPr>
              <a:t>акомодація</a:t>
            </a:r>
            <a:endParaRPr lang="ru-RU" sz="3200" dirty="0" smtClean="0">
              <a:latin typeface="Calibri" pitchFamily="34" charset="0"/>
            </a:endParaRPr>
          </a:p>
          <a:p>
            <a:pPr eaLnBrk="1" hangingPunct="1">
              <a:buClr>
                <a:srgbClr val="89275F"/>
              </a:buClr>
            </a:pPr>
            <a:r>
              <a:rPr lang="ru-RU" sz="3200" dirty="0" err="1" smtClean="0">
                <a:latin typeface="Calibri" pitchFamily="34" charset="0"/>
              </a:rPr>
              <a:t>асиміляція</a:t>
            </a:r>
            <a:endParaRPr lang="ru-RU" sz="3200" dirty="0" smtClean="0">
              <a:latin typeface="Calibri" pitchFamily="34" charset="0"/>
            </a:endParaRPr>
          </a:p>
          <a:p>
            <a:pPr eaLnBrk="1" hangingPunct="1">
              <a:buClr>
                <a:srgbClr val="89275F"/>
              </a:buClr>
            </a:pPr>
            <a:r>
              <a:rPr lang="ru-RU" sz="3200" dirty="0" err="1" smtClean="0">
                <a:latin typeface="Calibri" pitchFamily="34" charset="0"/>
              </a:rPr>
              <a:t>дисиміляція</a:t>
            </a:r>
            <a:endParaRPr lang="ru-RU" sz="3200" dirty="0" smtClean="0">
              <a:latin typeface="Calibri" pitchFamily="34" charset="0"/>
            </a:endParaRPr>
          </a:p>
          <a:p>
            <a:pPr eaLnBrk="1" hangingPunct="1">
              <a:buClr>
                <a:srgbClr val="89275F"/>
              </a:buClr>
            </a:pPr>
            <a:r>
              <a:rPr lang="ru-RU" sz="3200" dirty="0" err="1" smtClean="0">
                <a:latin typeface="Calibri" pitchFamily="34" charset="0"/>
              </a:rPr>
              <a:t>гаплологія</a:t>
            </a:r>
            <a:endParaRPr lang="ru-RU" sz="3200" dirty="0" smtClean="0">
              <a:latin typeface="Calibri" pitchFamily="34" charset="0"/>
            </a:endParaRPr>
          </a:p>
          <a:p>
            <a:pPr eaLnBrk="1" hangingPunct="1">
              <a:buClr>
                <a:srgbClr val="89275F"/>
              </a:buClr>
            </a:pPr>
            <a:r>
              <a:rPr lang="ru-RU" sz="3200" dirty="0" err="1" smtClean="0">
                <a:latin typeface="Calibri" pitchFamily="34" charset="0"/>
              </a:rPr>
              <a:t>діереза</a:t>
            </a:r>
            <a:endParaRPr lang="ru-RU" sz="3200" dirty="0" smtClean="0">
              <a:latin typeface="Calibri" pitchFamily="34" charset="0"/>
            </a:endParaRPr>
          </a:p>
          <a:p>
            <a:pPr eaLnBrk="1" hangingPunct="1">
              <a:buClr>
                <a:srgbClr val="89275F"/>
              </a:buClr>
            </a:pPr>
            <a:r>
              <a:rPr lang="ru-RU" sz="3200" dirty="0" err="1" smtClean="0">
                <a:latin typeface="Calibri" pitchFamily="34" charset="0"/>
              </a:rPr>
              <a:t>епентеза</a:t>
            </a:r>
            <a:endParaRPr lang="ru-RU" sz="3200" dirty="0" smtClean="0">
              <a:latin typeface="Calibri" pitchFamily="34" charset="0"/>
            </a:endParaRPr>
          </a:p>
          <a:p>
            <a:pPr eaLnBrk="1" hangingPunct="1">
              <a:buClr>
                <a:srgbClr val="89275F"/>
              </a:buClr>
            </a:pPr>
            <a:r>
              <a:rPr lang="ru-RU" sz="3200" dirty="0" smtClean="0">
                <a:latin typeface="Calibri" pitchFamily="34" charset="0"/>
              </a:rPr>
              <a:t>метатеза</a:t>
            </a:r>
          </a:p>
          <a:p>
            <a:pPr eaLnBrk="1" hangingPunct="1">
              <a:buClr>
                <a:srgbClr val="89275F"/>
              </a:buClr>
            </a:pPr>
            <a:r>
              <a:rPr lang="ru-RU" sz="3200" dirty="0" err="1" smtClean="0">
                <a:latin typeface="Calibri" pitchFamily="34" charset="0"/>
              </a:rPr>
              <a:t>субституція</a:t>
            </a:r>
            <a:endParaRPr lang="ru-RU" sz="3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build="p"/>
      <p:bldP spid="6" grpId="0" build="p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467600" cy="1325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Позиційні зміни</a:t>
            </a:r>
            <a:br>
              <a:rPr lang="uk-UA" sz="4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uk-UA" sz="4400" dirty="0" smtClean="0">
                <a:latin typeface="Calibri" panose="020F0502020204030204" pitchFamily="34" charset="0"/>
              </a:rPr>
              <a:t/>
            </a:r>
            <a:br>
              <a:rPr lang="uk-UA" sz="4400" dirty="0" smtClean="0">
                <a:latin typeface="Calibri" panose="020F0502020204030204" pitchFamily="34" charset="0"/>
              </a:rPr>
            </a:br>
            <a:endParaRPr lang="ru-RU" sz="4400" dirty="0">
              <a:latin typeface="Calibri" panose="020F0502020204030204" pitchFamily="34" charset="0"/>
            </a:endParaRPr>
          </a:p>
        </p:txBody>
      </p: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642938" y="1603375"/>
            <a:ext cx="7704137" cy="4392613"/>
            <a:chOff x="755576" y="1124744"/>
            <a:chExt cx="7704856" cy="439248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378371" y="1124744"/>
              <a:ext cx="2232233" cy="792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atin typeface="Calibri" panose="020F0502020204030204" pitchFamily="34" charset="0"/>
                </a:rPr>
                <a:t>Редукція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900051" y="2420107"/>
              <a:ext cx="2591042" cy="1009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atin typeface="Calibri" panose="020F0502020204030204" pitchFamily="34" charset="0"/>
                </a:rPr>
                <a:t>Кількісна</a:t>
              </a:r>
              <a:endParaRPr lang="ru-RU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5724915" y="2420107"/>
              <a:ext cx="2591042" cy="1009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atin typeface="Calibri" panose="020F0502020204030204" pitchFamily="34" charset="0"/>
                </a:rPr>
                <a:t>Якісна</a:t>
              </a:r>
              <a:endParaRPr lang="ru-RU" sz="28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10" name="Прямая со стрелкой 9"/>
            <p:cNvCxnSpPr>
              <a:stCxn id="4" idx="1"/>
              <a:endCxn id="7" idx="0"/>
            </p:cNvCxnSpPr>
            <p:nvPr/>
          </p:nvCxnSpPr>
          <p:spPr>
            <a:xfrm flipH="1">
              <a:off x="2195572" y="1520021"/>
              <a:ext cx="1182798" cy="900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4" idx="3"/>
              <a:endCxn id="8" idx="0"/>
            </p:cNvCxnSpPr>
            <p:nvPr/>
          </p:nvCxnSpPr>
          <p:spPr>
            <a:xfrm>
              <a:off x="5610604" y="1520021"/>
              <a:ext cx="1409832" cy="900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755576" y="4148846"/>
              <a:ext cx="2879994" cy="13683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Др</a:t>
              </a:r>
              <a:r>
                <a:rPr lang="uk-UA" sz="32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у</a:t>
              </a:r>
              <a:r>
                <a:rPr lang="uk-UA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гий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Др</a:t>
              </a:r>
              <a:r>
                <a:rPr lang="uk-UA" sz="32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у</a:t>
              </a:r>
              <a:r>
                <a:rPr lang="uk-UA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горядний</a:t>
              </a:r>
              <a:endParaRPr lang="ru-RU" sz="32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580438" y="4148846"/>
              <a:ext cx="2879994" cy="13683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Grac</a:t>
              </a:r>
              <a:r>
                <a:rPr lang="en-US" sz="32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Moderat</a:t>
              </a:r>
              <a:r>
                <a:rPr lang="en-US" sz="32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e</a:t>
              </a:r>
              <a:endParaRPr lang="ru-RU" sz="3200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9" name="Прямая со стрелкой 18"/>
            <p:cNvCxnSpPr>
              <a:stCxn id="7" idx="4"/>
              <a:endCxn id="15" idx="0"/>
            </p:cNvCxnSpPr>
            <p:nvPr/>
          </p:nvCxnSpPr>
          <p:spPr>
            <a:xfrm>
              <a:off x="2195572" y="3429728"/>
              <a:ext cx="0" cy="7191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8" idx="4"/>
              <a:endCxn id="17" idx="0"/>
            </p:cNvCxnSpPr>
            <p:nvPr/>
          </p:nvCxnSpPr>
          <p:spPr>
            <a:xfrm>
              <a:off x="7020436" y="3429728"/>
              <a:ext cx="0" cy="7191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sz="half" idx="1"/>
          </p:nvPr>
        </p:nvSpPr>
        <p:spPr>
          <a:xfrm>
            <a:off x="1142976" y="1000108"/>
            <a:ext cx="6634162" cy="604838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467600" cy="7921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5400" b="1" cap="none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Протеза 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63938" y="36449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76638" y="43656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576638" y="5084763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2" name="Прямоугольник 8"/>
          <p:cNvSpPr>
            <a:spLocks noChangeArrowheads="1"/>
          </p:cNvSpPr>
          <p:nvPr/>
        </p:nvSpPr>
        <p:spPr bwMode="auto">
          <a:xfrm>
            <a:off x="1357290" y="3571876"/>
            <a:ext cx="19827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err="1" smtClean="0"/>
              <a:t>ocmpии</a:t>
            </a:r>
            <a:endParaRPr lang="ru-RU" sz="3200" dirty="0"/>
          </a:p>
        </p:txBody>
      </p:sp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>
            <a:off x="4857752" y="3571876"/>
            <a:ext cx="2276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err="1"/>
              <a:t>гострий</a:t>
            </a:r>
            <a:endParaRPr lang="ru-RU" sz="3200" dirty="0"/>
          </a:p>
        </p:txBody>
      </p:sp>
      <p:sp>
        <p:nvSpPr>
          <p:cNvPr id="16394" name="Прямоугольник 10"/>
          <p:cNvSpPr>
            <a:spLocks noChangeArrowheads="1"/>
          </p:cNvSpPr>
          <p:nvPr/>
        </p:nvSpPr>
        <p:spPr bwMode="auto">
          <a:xfrm>
            <a:off x="1571604" y="4286256"/>
            <a:ext cx="19907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err="1"/>
              <a:t>улиця</a:t>
            </a:r>
            <a:r>
              <a:rPr lang="ru-RU" dirty="0"/>
              <a:t> </a:t>
            </a:r>
          </a:p>
        </p:txBody>
      </p:sp>
      <p:sp>
        <p:nvSpPr>
          <p:cNvPr id="16395" name="Прямоугольник 11"/>
          <p:cNvSpPr>
            <a:spLocks noChangeArrowheads="1"/>
          </p:cNvSpPr>
          <p:nvPr/>
        </p:nvSpPr>
        <p:spPr bwMode="auto">
          <a:xfrm>
            <a:off x="5000628" y="4286256"/>
            <a:ext cx="2459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err="1"/>
              <a:t>вулиця</a:t>
            </a:r>
            <a:endParaRPr lang="ru-RU" sz="3200" dirty="0"/>
          </a:p>
        </p:txBody>
      </p:sp>
      <p:sp>
        <p:nvSpPr>
          <p:cNvPr id="16396" name="Прямоугольник 12"/>
          <p:cNvSpPr>
            <a:spLocks noChangeArrowheads="1"/>
          </p:cNvSpPr>
          <p:nvPr/>
        </p:nvSpPr>
        <p:spPr bwMode="auto">
          <a:xfrm flipH="1">
            <a:off x="5072066" y="5000636"/>
            <a:ext cx="1427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err="1"/>
              <a:t>вухо</a:t>
            </a:r>
            <a:endParaRPr lang="ru-RU" sz="3200" dirty="0"/>
          </a:p>
        </p:txBody>
      </p:sp>
      <p:sp>
        <p:nvSpPr>
          <p:cNvPr id="16397" name="Прямоугольник 13"/>
          <p:cNvSpPr>
            <a:spLocks noChangeArrowheads="1"/>
          </p:cNvSpPr>
          <p:nvPr/>
        </p:nvSpPr>
        <p:spPr bwMode="auto">
          <a:xfrm>
            <a:off x="2000232" y="5000636"/>
            <a:ext cx="1136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ухо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114298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/>
              <a:t> (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uk-UA" sz="2400" dirty="0" err="1" smtClean="0"/>
              <a:t>г</a:t>
            </a:r>
            <a:r>
              <a:rPr lang="en-US" sz="2400" dirty="0" smtClean="0"/>
              <a:t>p. </a:t>
            </a:r>
            <a:r>
              <a:rPr lang="en-US" sz="2400" dirty="0" err="1" smtClean="0"/>
              <a:t>prothesis</a:t>
            </a:r>
            <a:r>
              <a:rPr lang="en-US" sz="2400" dirty="0" smtClean="0"/>
              <a:t> "</a:t>
            </a:r>
            <a:r>
              <a:rPr lang="ru-RU" sz="2400" dirty="0" err="1" smtClean="0"/>
              <a:t>додання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приєднання</a:t>
            </a:r>
            <a:r>
              <a:rPr lang="ru-RU" sz="2400" dirty="0" smtClean="0"/>
              <a:t>'')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засіб</a:t>
            </a:r>
            <a:r>
              <a:rPr lang="ru-RU" sz="2400" dirty="0" smtClean="0"/>
              <a:t> </a:t>
            </a:r>
            <a:r>
              <a:rPr lang="ru-RU" sz="2400" dirty="0" err="1" smtClean="0"/>
              <a:t>усунення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збігу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словами.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57174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  <a:latin typeface="Calibri" pitchFamily="34" charset="0"/>
              </a:rPr>
              <a:t>Наприклад :</a:t>
            </a:r>
            <a:endParaRPr lang="ru-RU" sz="3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7254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Комбінаторні зміни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85786" y="3143248"/>
            <a:ext cx="25717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atin typeface="Calibri" pitchFamily="34" charset="0"/>
              </a:rPr>
              <a:t>Прогресивна</a:t>
            </a:r>
            <a:endParaRPr lang="uk-UA" sz="3200" b="1" dirty="0"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572132" y="3143248"/>
            <a:ext cx="25717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atin typeface="Calibri" pitchFamily="34" charset="0"/>
              </a:rPr>
              <a:t>Регресивна</a:t>
            </a:r>
            <a:endParaRPr lang="uk-UA" sz="3200" b="1" dirty="0">
              <a:latin typeface="Calibri" pitchFamily="34" charset="0"/>
            </a:endParaRP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285720" y="4786322"/>
            <a:ext cx="3929062" cy="1200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екскурсія подальшого звуку пристосовується до рекурсії попереднього звуку</a:t>
            </a: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4714876" y="4786322"/>
            <a:ext cx="4000500" cy="1200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рекурсія попереднього звуку пристосовується до екскурсії подальшого</a:t>
            </a: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flipH="1">
            <a:off x="2143108" y="2214554"/>
            <a:ext cx="1182687" cy="90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>
            <a:off x="5357818" y="2214554"/>
            <a:ext cx="1409700" cy="90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 bwMode="auto">
          <a:xfrm>
            <a:off x="3071802" y="1285860"/>
            <a:ext cx="25717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latin typeface="Calibri" pitchFamily="34" charset="0"/>
              </a:rPr>
              <a:t>Акомодація</a:t>
            </a:r>
            <a:endParaRPr lang="uk-UA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0" y="3071810"/>
            <a:ext cx="4103687" cy="4071966"/>
          </a:xfrm>
        </p:spPr>
        <p:txBody>
          <a:bodyPr/>
          <a:lstStyle/>
          <a:p>
            <a:pPr algn="ctr">
              <a:buNone/>
            </a:pPr>
            <a:r>
              <a:rPr lang="ru-RU" b="1" i="1" dirty="0" err="1" smtClean="0">
                <a:latin typeface="Arial" charset="0"/>
              </a:rPr>
              <a:t>Основні</a:t>
            </a:r>
            <a:r>
              <a:rPr lang="ru-RU" b="1" i="1" dirty="0" smtClean="0">
                <a:latin typeface="Arial" charset="0"/>
              </a:rPr>
              <a:t> </a:t>
            </a:r>
            <a:r>
              <a:rPr lang="ru-RU" b="1" i="1" dirty="0" err="1" smtClean="0">
                <a:latin typeface="Arial" charset="0"/>
              </a:rPr>
              <a:t>ознаками</a:t>
            </a:r>
            <a:r>
              <a:rPr lang="ru-RU" b="1" i="1" dirty="0" smtClean="0">
                <a:latin typeface="Arial" charset="0"/>
              </a:rPr>
              <a:t> </a:t>
            </a:r>
            <a:r>
              <a:rPr lang="ru-RU" b="1" i="1" dirty="0" err="1" smtClean="0">
                <a:latin typeface="Arial" charset="0"/>
              </a:rPr>
              <a:t>асиміляційного</a:t>
            </a:r>
            <a:r>
              <a:rPr lang="ru-RU" b="1" i="1" dirty="0" smtClean="0">
                <a:latin typeface="Arial" charset="0"/>
              </a:rPr>
              <a:t> </a:t>
            </a:r>
            <a:r>
              <a:rPr lang="ru-RU" b="1" i="1" dirty="0" err="1" smtClean="0">
                <a:latin typeface="Arial" charset="0"/>
              </a:rPr>
              <a:t>процесу</a:t>
            </a:r>
            <a:r>
              <a:rPr lang="ru-RU" b="1" i="1" dirty="0" smtClean="0">
                <a:latin typeface="Arial" charset="0"/>
              </a:rPr>
              <a:t> :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ru-RU" dirty="0" err="1" smtClean="0">
                <a:latin typeface="Arial" charset="0"/>
              </a:rPr>
              <a:t>напрям</a:t>
            </a:r>
            <a:endParaRPr lang="ru-RU" dirty="0" smtClean="0">
              <a:latin typeface="Arial" charset="0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ru-RU" dirty="0" err="1" smtClean="0">
                <a:latin typeface="Arial" charset="0"/>
              </a:rPr>
              <a:t>обсяг</a:t>
            </a:r>
            <a:endParaRPr lang="ru-RU" dirty="0" smtClean="0">
              <a:latin typeface="Arial" charset="0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latin typeface="Arial" charset="0"/>
              </a:rPr>
              <a:t>характер </a:t>
            </a:r>
            <a:r>
              <a:rPr lang="ru-RU" dirty="0" err="1" smtClean="0">
                <a:latin typeface="Arial" charset="0"/>
              </a:rPr>
              <a:t>змін</a:t>
            </a:r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2662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22800" y="3143250"/>
            <a:ext cx="4521200" cy="41243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err="1" smtClean="0">
                <a:latin typeface="Arial" charset="0"/>
              </a:rPr>
              <a:t>Різновиди</a:t>
            </a:r>
            <a:r>
              <a:rPr lang="ru-RU" b="1" i="1" dirty="0" smtClean="0">
                <a:latin typeface="Arial" charset="0"/>
              </a:rPr>
              <a:t> </a:t>
            </a:r>
            <a:r>
              <a:rPr lang="ru-RU" b="1" i="1" dirty="0" err="1" smtClean="0">
                <a:latin typeface="Arial" charset="0"/>
              </a:rPr>
              <a:t>асиміляцій</a:t>
            </a:r>
            <a:r>
              <a:rPr lang="ru-RU" b="1" i="1" dirty="0" smtClean="0">
                <a:latin typeface="Arial" charset="0"/>
              </a:rPr>
              <a:t>: 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latin typeface="Arial" charset="0"/>
              </a:rPr>
              <a:t>за </a:t>
            </a:r>
            <a:r>
              <a:rPr lang="ru-RU" dirty="0" err="1" smtClean="0">
                <a:latin typeface="Arial" charset="0"/>
              </a:rPr>
              <a:t>дзвінкістю</a:t>
            </a:r>
            <a:endParaRPr lang="ru-RU" dirty="0" smtClean="0">
              <a:latin typeface="Arial" charset="0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uk-UA" dirty="0" smtClean="0">
                <a:latin typeface="Arial" charset="0"/>
              </a:rPr>
              <a:t>за глухістю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uk-UA" dirty="0" smtClean="0">
                <a:latin typeface="Arial" charset="0"/>
              </a:rPr>
              <a:t>за м’якістю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uk-UA" dirty="0" smtClean="0">
                <a:latin typeface="Arial" charset="0"/>
              </a:rPr>
              <a:t>за місцем і способом творення</a:t>
            </a:r>
          </a:p>
          <a:p>
            <a:pPr eaLnBrk="1" hangingPunct="1"/>
            <a:endParaRPr lang="ru-RU" dirty="0" smtClean="0">
              <a:latin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71670" y="0"/>
          <a:ext cx="4818067" cy="29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9" grpId="0" build="p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25939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Фонетика і графіка.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Фонетичний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рівень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мовної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Фонетика. Співвідношення звуків і букв | Тест на 12 запитань. Українська  м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500885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6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3948137" cy="633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5400" dirty="0" err="1" smtClean="0">
                <a:solidFill>
                  <a:srgbClr val="00B050"/>
                </a:solidFill>
              </a:rPr>
              <a:t>Дієреза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928662" y="1000108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гp</a:t>
            </a:r>
            <a:r>
              <a:rPr lang="ru-RU" sz="2400" dirty="0"/>
              <a:t>. </a:t>
            </a:r>
            <a:r>
              <a:rPr lang="ru-RU" sz="2400" dirty="0" err="1"/>
              <a:t>diairesis</a:t>
            </a:r>
            <a:r>
              <a:rPr lang="ru-RU" sz="2400" dirty="0"/>
              <a:t> </a:t>
            </a:r>
            <a:r>
              <a:rPr lang="ru-RU" sz="2400" dirty="0" smtClean="0"/>
              <a:t>"</a:t>
            </a:r>
            <a:r>
              <a:rPr lang="ru-RU" sz="2400" dirty="0" err="1" smtClean="0"/>
              <a:t>поділ</a:t>
            </a:r>
            <a:r>
              <a:rPr lang="ru-RU" sz="2400" dirty="0"/>
              <a:t>, </a:t>
            </a:r>
            <a:r>
              <a:rPr lang="ru-RU" sz="2400" dirty="0" err="1" smtClean="0"/>
              <a:t>розділяння</a:t>
            </a:r>
            <a:r>
              <a:rPr lang="ru-RU" sz="2400" dirty="0" smtClean="0"/>
              <a:t>")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викидання</a:t>
            </a:r>
            <a:r>
              <a:rPr lang="ru-RU" sz="2400" dirty="0" smtClean="0"/>
              <a:t> звука </a:t>
            </a:r>
            <a:r>
              <a:rPr lang="ru-RU" sz="2400" dirty="0" err="1" smtClean="0"/>
              <a:t>чи</a:t>
            </a:r>
            <a:r>
              <a:rPr lang="ru-RU" sz="2400" dirty="0" smtClean="0"/>
              <a:t> складу в </a:t>
            </a:r>
            <a:r>
              <a:rPr lang="ru-RU" sz="2400" dirty="0" err="1" smtClean="0"/>
              <a:t>слові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зручності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вимови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928662" y="2786058"/>
          <a:ext cx="4429156" cy="259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643174" y="4714884"/>
          <a:ext cx="5857916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28662" y="214311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b="1" dirty="0" smtClean="0">
                <a:solidFill>
                  <a:srgbClr val="357B5F"/>
                </a:solidFill>
                <a:latin typeface="Calibri" pitchFamily="34" charset="0"/>
              </a:rPr>
              <a:t>Наприклад:</a:t>
            </a:r>
            <a:endParaRPr lang="ru-RU" sz="3600" b="1" dirty="0">
              <a:solidFill>
                <a:srgbClr val="357B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900988" cy="12573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err="1" smtClean="0"/>
              <a:t>поява</a:t>
            </a:r>
            <a:r>
              <a:rPr lang="ru-RU" sz="2800" dirty="0" smtClean="0"/>
              <a:t> у словах </a:t>
            </a:r>
            <a:r>
              <a:rPr lang="ru-RU" sz="2800" dirty="0" err="1" smtClean="0"/>
              <a:t>додаткового</a:t>
            </a:r>
            <a:r>
              <a:rPr lang="ru-RU" sz="2800" dirty="0" smtClean="0"/>
              <a:t> звука.</a:t>
            </a:r>
            <a:endParaRPr lang="ru-RU" sz="2800" dirty="0" smtClean="0">
              <a:latin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dirty="0" smtClean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969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Епентеза</a:t>
            </a:r>
            <a:endParaRPr lang="ru-RU" sz="6000" b="1" dirty="0">
              <a:solidFill>
                <a:srgbClr val="4D0DA3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402" y="1988840"/>
            <a:ext cx="543951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 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українській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мові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dirty="0" err="1">
                <a:latin typeface="Calibri" pitchFamily="34" charset="0"/>
              </a:rPr>
              <a:t>страм</a:t>
            </a:r>
            <a:r>
              <a:rPr lang="ru-RU" sz="3200" dirty="0">
                <a:latin typeface="Calibri" pitchFamily="34" charset="0"/>
              </a:rPr>
              <a:t>                 срам «сором»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dirty="0">
                <a:latin typeface="Calibri" pitchFamily="34" charset="0"/>
              </a:rPr>
              <a:t>строк                  срок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dirty="0" err="1">
                <a:latin typeface="Calibri" pitchFamily="34" charset="0"/>
              </a:rPr>
              <a:t>павук</a:t>
            </a:r>
            <a:r>
              <a:rPr lang="ru-RU" sz="3200" dirty="0">
                <a:latin typeface="Calibri" pitchFamily="34" charset="0"/>
              </a:rPr>
              <a:t>                  </a:t>
            </a:r>
            <a:r>
              <a:rPr lang="ru-RU" sz="3200" dirty="0" smtClean="0">
                <a:latin typeface="Calibri" pitchFamily="34" charset="0"/>
              </a:rPr>
              <a:t>паук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571604" y="2420888"/>
            <a:ext cx="928688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ІЗ</a:t>
            </a:r>
            <a:endParaRPr lang="ru-RU" b="1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1571604" y="3071810"/>
            <a:ext cx="928688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ІЗ</a:t>
            </a:r>
            <a:endParaRPr lang="ru-RU" b="1" dirty="0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1571604" y="3714752"/>
            <a:ext cx="928688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ІЗ</a:t>
            </a:r>
            <a:endParaRPr lang="ru-RU" b="1" dirty="0"/>
          </a:p>
        </p:txBody>
      </p:sp>
      <p:pic>
        <p:nvPicPr>
          <p:cNvPr id="2050" name="Picture 2" descr="C:\Users\Victoria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3921" y="4077072"/>
            <a:ext cx="2433514" cy="21478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7778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Метатеза</a:t>
            </a:r>
            <a:endParaRPr lang="ru-RU" sz="4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785787" y="2143116"/>
            <a:ext cx="7215238" cy="4572032"/>
            <a:chOff x="683568" y="1600201"/>
            <a:chExt cx="7467600" cy="434178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162399" y="1600201"/>
              <a:ext cx="2233240" cy="72818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srgbClr val="FFFF00"/>
                  </a:solidFill>
                  <a:latin typeface="Calibri" panose="020F0502020204030204" pitchFamily="34" charset="0"/>
                </a:rPr>
                <a:t>Метатеза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683568" y="2550010"/>
              <a:ext cx="2735882" cy="116711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srgbClr val="FFFF00"/>
                  </a:solidFill>
                  <a:latin typeface="Calibri" panose="020F0502020204030204" pitchFamily="34" charset="0"/>
                </a:rPr>
                <a:t>Контактна (</a:t>
              </a:r>
              <a:r>
                <a:rPr lang="uk-UA" sz="2400" b="1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суміжна)</a:t>
              </a:r>
              <a:endParaRPr lang="ru-RU" sz="2400" b="1" dirty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508610" y="2550010"/>
              <a:ext cx="2642558" cy="116711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 err="1">
                  <a:solidFill>
                    <a:srgbClr val="FFFF00"/>
                  </a:solidFill>
                  <a:latin typeface="Calibri" panose="020F0502020204030204" pitchFamily="34" charset="0"/>
                </a:rPr>
                <a:t>Дистантна</a:t>
              </a:r>
              <a:r>
                <a:rPr lang="uk-UA" sz="2400" b="1" dirty="0">
                  <a:solidFill>
                    <a:srgbClr val="FFFF00"/>
                  </a:solidFill>
                  <a:latin typeface="Calibri" panose="020F0502020204030204" pitchFamily="34" charset="0"/>
                </a:rPr>
                <a:t> (взаємна)</a:t>
              </a:r>
              <a:endParaRPr lang="ru-RU" sz="2400" b="1" dirty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" name="Прямая со стрелкой 7"/>
            <p:cNvCxnSpPr>
              <a:stCxn id="5" idx="1"/>
              <a:endCxn id="6" idx="0"/>
            </p:cNvCxnSpPr>
            <p:nvPr/>
          </p:nvCxnSpPr>
          <p:spPr>
            <a:xfrm flipH="1">
              <a:off x="2052328" y="1964295"/>
              <a:ext cx="1110071" cy="585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" name="Прямая со стрелкой 8"/>
            <p:cNvCxnSpPr>
              <a:stCxn id="5" idx="3"/>
              <a:endCxn id="7" idx="0"/>
            </p:cNvCxnSpPr>
            <p:nvPr/>
          </p:nvCxnSpPr>
          <p:spPr>
            <a:xfrm>
              <a:off x="5395639" y="1964295"/>
              <a:ext cx="1434251" cy="585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" name="Прямая со стрелкой 11"/>
            <p:cNvCxnSpPr>
              <a:stCxn id="6" idx="4"/>
              <a:endCxn id="21" idx="0"/>
            </p:cNvCxnSpPr>
            <p:nvPr/>
          </p:nvCxnSpPr>
          <p:spPr>
            <a:xfrm rot="16200000" flipH="1">
              <a:off x="2665122" y="3103512"/>
              <a:ext cx="928231" cy="2155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3" name="Прямая со стрелкой 12"/>
            <p:cNvCxnSpPr>
              <a:stCxn id="7" idx="4"/>
              <a:endCxn id="21" idx="0"/>
            </p:cNvCxnSpPr>
            <p:nvPr/>
          </p:nvCxnSpPr>
          <p:spPr>
            <a:xfrm rot="5400000">
              <a:off x="5054313" y="2869779"/>
              <a:ext cx="928231" cy="2622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2910246" y="4645357"/>
              <a:ext cx="2593440" cy="1296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srgbClr val="FFFF00"/>
                  </a:solidFill>
                  <a:latin typeface="Calibri" panose="020F0502020204030204" pitchFamily="34" charset="0"/>
                </a:rPr>
                <a:t>Ускладнена</a:t>
              </a:r>
              <a:endParaRPr lang="ru-RU" sz="2400" b="1" dirty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67544" y="857232"/>
            <a:ext cx="7819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sz="2400" dirty="0" smtClean="0"/>
              <a:t>гр. </a:t>
            </a:r>
            <a:r>
              <a:rPr lang="ru-RU" sz="2400" i="1" dirty="0" err="1" smtClean="0"/>
              <a:t>μετάθέσις</a:t>
            </a:r>
            <a:r>
              <a:rPr lang="ru-RU" sz="2400" dirty="0" err="1" smtClean="0"/>
              <a:t> </a:t>
            </a:r>
            <a:r>
              <a:rPr lang="ru-RU" sz="2400" dirty="0" smtClean="0"/>
              <a:t>— перестановка) — </a:t>
            </a:r>
            <a:r>
              <a:rPr lang="ru-RU" sz="2400" dirty="0" err="1" smtClean="0"/>
              <a:t>перестановка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звуків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рідше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слові</a:t>
            </a:r>
            <a:r>
              <a:rPr lang="ru-RU" sz="2400" dirty="0" smtClean="0"/>
              <a:t>. </a:t>
            </a:r>
            <a:r>
              <a:rPr lang="ru-RU" sz="2400" dirty="0" err="1" smtClean="0"/>
              <a:t>Обумовлене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намаганням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уникнути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важковимовних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властивих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даній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звукосполучень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sz="half" idx="2"/>
          </p:nvPr>
        </p:nvSpPr>
        <p:spPr>
          <a:xfrm>
            <a:off x="714348" y="1142984"/>
            <a:ext cx="7426325" cy="9937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(</a:t>
            </a:r>
            <a:r>
              <a:rPr lang="ru-RU" dirty="0" err="1" smtClean="0"/>
              <a:t>від</a:t>
            </a:r>
            <a:r>
              <a:rPr lang="ru-RU" dirty="0" smtClean="0"/>
              <a:t> лат. </a:t>
            </a:r>
            <a:r>
              <a:rPr lang="ru-RU" i="1" dirty="0" err="1" smtClean="0"/>
              <a:t>substitutio</a:t>
            </a:r>
            <a:r>
              <a:rPr lang="ru-RU" dirty="0" smtClean="0"/>
              <a:t> "</a:t>
            </a:r>
            <a:r>
              <a:rPr lang="ru-RU" i="1" dirty="0" err="1" smtClean="0"/>
              <a:t>підстановка</a:t>
            </a:r>
            <a:r>
              <a:rPr lang="ru-RU" dirty="0" smtClean="0"/>
              <a:t>") - </a:t>
            </a:r>
            <a:r>
              <a:rPr lang="ru-RU" dirty="0" err="1" smtClean="0"/>
              <a:t>заміна</a:t>
            </a:r>
            <a:r>
              <a:rPr lang="ru-RU" dirty="0" smtClean="0"/>
              <a:t> в </a:t>
            </a:r>
            <a:r>
              <a:rPr lang="ru-RU" dirty="0" err="1" smtClean="0"/>
              <a:t>запозичених</a:t>
            </a:r>
            <a:r>
              <a:rPr lang="ru-RU" dirty="0" smtClean="0"/>
              <a:t> словах чужого звука </a:t>
            </a:r>
            <a:r>
              <a:rPr lang="ru-RU" dirty="0" err="1" smtClean="0"/>
              <a:t>своїм</a:t>
            </a:r>
            <a:r>
              <a:rPr lang="ru-RU" dirty="0" smtClean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2285984" y="3143248"/>
            <a:ext cx="6643734" cy="22288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/>
              <a:t>Колись у </a:t>
            </a:r>
            <a:r>
              <a:rPr lang="ru-RU" dirty="0" err="1"/>
              <a:t>слов'янських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звука </a:t>
            </a:r>
            <a:r>
              <a:rPr lang="ru-RU" b="1" dirty="0"/>
              <a:t>[ф]</a:t>
            </a:r>
            <a:r>
              <a:rPr lang="ru-RU" dirty="0"/>
              <a:t>. Коли почали </a:t>
            </a:r>
            <a:r>
              <a:rPr lang="ru-RU" dirty="0" err="1"/>
              <a:t>запозичувати</a:t>
            </a:r>
            <a:r>
              <a:rPr lang="ru-RU" dirty="0"/>
              <a:t> </a:t>
            </a:r>
            <a:r>
              <a:rPr lang="ru-RU" dirty="0" err="1"/>
              <a:t>іншомовні</a:t>
            </a:r>
            <a:r>
              <a:rPr lang="ru-RU" dirty="0"/>
              <a:t> слова з </a:t>
            </a:r>
            <a:r>
              <a:rPr lang="ru-RU" dirty="0" err="1"/>
              <a:t>цим</a:t>
            </a:r>
            <a:r>
              <a:rPr lang="ru-RU" dirty="0"/>
              <a:t> звуком, то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заміняли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звуками </a:t>
            </a:r>
            <a:r>
              <a:rPr lang="ru-RU" b="1" dirty="0"/>
              <a:t>[п], [т], [х], [</a:t>
            </a:r>
            <a:r>
              <a:rPr lang="ru-RU" b="1" dirty="0" err="1"/>
              <a:t>кв</a:t>
            </a:r>
            <a:r>
              <a:rPr lang="ru-RU" b="1" dirty="0"/>
              <a:t>]: </a:t>
            </a:r>
            <a:r>
              <a:rPr lang="ru-RU" i="1" dirty="0" err="1"/>
              <a:t>Пилип</a:t>
            </a:r>
            <a:r>
              <a:rPr lang="ru-RU" i="1" dirty="0"/>
              <a:t>, </a:t>
            </a:r>
            <a:r>
              <a:rPr lang="ru-RU" i="1" dirty="0" err="1"/>
              <a:t>катедра</a:t>
            </a:r>
            <a:r>
              <a:rPr lang="ru-RU" i="1" dirty="0"/>
              <a:t>, </a:t>
            </a:r>
            <a:r>
              <a:rPr lang="ru-RU" i="1" dirty="0" err="1"/>
              <a:t>Хома</a:t>
            </a:r>
            <a:r>
              <a:rPr lang="ru-RU" i="1" dirty="0"/>
              <a:t>, </a:t>
            </a:r>
            <a:r>
              <a:rPr lang="ru-RU" i="1" dirty="0" err="1"/>
              <a:t>квасоля</a:t>
            </a:r>
            <a:r>
              <a:rPr lang="ru-RU" i="1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4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4000" b="1" cap="none" dirty="0" smtClean="0">
                <a:solidFill>
                  <a:srgbClr val="FF3399"/>
                </a:solidFill>
                <a:latin typeface="Arial" charset="0"/>
              </a:rPr>
              <a:t>Субституція</a:t>
            </a:r>
            <a:endParaRPr lang="ru-RU" sz="4000" dirty="0">
              <a:solidFill>
                <a:srgbClr val="FF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285992"/>
            <a:ext cx="2549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 smtClean="0">
                <a:solidFill>
                  <a:srgbClr val="89275F"/>
                </a:solidFill>
                <a:latin typeface="Calibri" pitchFamily="34" charset="0"/>
              </a:rPr>
              <a:t>Наприклад:</a:t>
            </a:r>
            <a:endParaRPr lang="ru-RU" sz="3600" b="1" dirty="0">
              <a:solidFill>
                <a:srgbClr val="89275F"/>
              </a:solidFill>
              <a:latin typeface="Calibri" pitchFamily="34" charset="0"/>
            </a:endParaRPr>
          </a:p>
        </p:txBody>
      </p:sp>
      <p:pic>
        <p:nvPicPr>
          <p:cNvPr id="3074" name="Picture 2" descr="D:\РЕФЕРАТЫ\Презентации\Наталя Вікторівна\aCcSFLv5OFA.jpg"/>
          <p:cNvPicPr>
            <a:picLocks noChangeAspect="1" noChangeArrowheads="1"/>
          </p:cNvPicPr>
          <p:nvPr/>
        </p:nvPicPr>
        <p:blipFill>
          <a:blip r:embed="rId2"/>
          <a:srcRect l="3846" t="7692" b="7692"/>
          <a:stretch>
            <a:fillRect/>
          </a:stretch>
        </p:blipFill>
        <p:spPr bwMode="auto">
          <a:xfrm>
            <a:off x="214282" y="5143512"/>
            <a:ext cx="1785950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6357950" y="1714488"/>
            <a:ext cx="1150939" cy="1006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Rectangle 15"/>
          <p:cNvSpPr>
            <a:spLocks noGrp="1"/>
          </p:cNvSpPr>
          <p:nvPr>
            <p:ph idx="1"/>
          </p:nvPr>
        </p:nvSpPr>
        <p:spPr>
          <a:xfrm>
            <a:off x="148415" y="2138339"/>
            <a:ext cx="2714644" cy="9286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uk-UA" dirty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uk-UA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3100" dirty="0" smtClean="0">
                <a:latin typeface="Arial" charset="0"/>
              </a:rPr>
              <a:t>Прогресивна </a:t>
            </a:r>
            <a:endParaRPr lang="uk-UA" sz="31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sz="20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sz="20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dirty="0" smtClean="0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42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Дисиміляція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 err="1" smtClean="0"/>
              <a:t>від</a:t>
            </a:r>
            <a:r>
              <a:rPr lang="ru-RU" sz="2000" dirty="0" smtClean="0"/>
              <a:t> лат. </a:t>
            </a:r>
            <a:r>
              <a:rPr lang="en-US" sz="2000" i="1" dirty="0" err="1" smtClean="0"/>
              <a:t>dissimilis</a:t>
            </a:r>
            <a:r>
              <a:rPr lang="uk-UA" sz="2000" i="1" dirty="0" smtClean="0"/>
              <a:t> “</a:t>
            </a:r>
            <a:r>
              <a:rPr lang="ru-RU" sz="2000" dirty="0" smtClean="0"/>
              <a:t>несхожий</a:t>
            </a:r>
            <a:r>
              <a:rPr lang="uk-UA" sz="2000" i="1" dirty="0" smtClean="0"/>
              <a:t>”</a:t>
            </a:r>
            <a:r>
              <a:rPr lang="ru-RU" sz="2000" dirty="0" smtClean="0"/>
              <a:t> ) -  </a:t>
            </a:r>
            <a:r>
              <a:rPr lang="ru-RU" sz="2000" dirty="0" err="1" smtClean="0"/>
              <a:t>заміна</a:t>
            </a:r>
            <a:r>
              <a:rPr lang="ru-RU" sz="2000" dirty="0" smtClean="0"/>
              <a:t> одного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однакових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способу </a:t>
            </a:r>
            <a:r>
              <a:rPr lang="ru-RU" sz="2000" dirty="0" err="1" smtClean="0"/>
              <a:t>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приголосних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звуків</a:t>
            </a:r>
            <a:r>
              <a:rPr lang="ru-RU" sz="2000" dirty="0" smtClean="0"/>
              <a:t> у межах одного слова на </a:t>
            </a:r>
            <a:r>
              <a:rPr lang="ru-RU" sz="2000" dirty="0" err="1" smtClean="0"/>
              <a:t>інший</a:t>
            </a:r>
            <a:r>
              <a:rPr lang="ru-RU" sz="2000" dirty="0" smtClean="0"/>
              <a:t> звук.</a:t>
            </a:r>
            <a:endParaRPr lang="ru-RU" sz="2000" dirty="0"/>
          </a:p>
        </p:txBody>
      </p:sp>
      <p:sp>
        <p:nvSpPr>
          <p:cNvPr id="28688" name="Rectangle 16"/>
          <p:cNvSpPr>
            <a:spLocks noGrp="1"/>
          </p:cNvSpPr>
          <p:nvPr>
            <p:ph type="body" sz="half" idx="4294967295"/>
          </p:nvPr>
        </p:nvSpPr>
        <p:spPr>
          <a:xfrm>
            <a:off x="6500813" y="2786063"/>
            <a:ext cx="2643187" cy="10001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3200" dirty="0" smtClean="0">
                <a:latin typeface="Arial" charset="0"/>
              </a:rPr>
              <a:t>Регресивна</a:t>
            </a:r>
          </a:p>
          <a:p>
            <a:pPr algn="r" eaLnBrk="1" hangingPunct="1">
              <a:buFont typeface="Wingdings" pitchFamily="2" charset="2"/>
              <a:buNone/>
            </a:pPr>
            <a:endParaRPr lang="ru-RU" sz="2000" dirty="0" smtClean="0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1857356" y="1714488"/>
            <a:ext cx="8636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2857488" y="1785926"/>
            <a:ext cx="801679" cy="2795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4786314" y="1857364"/>
            <a:ext cx="1655762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16"/>
          <p:cNvSpPr txBox="1">
            <a:spLocks/>
          </p:cNvSpPr>
          <p:nvPr/>
        </p:nvSpPr>
        <p:spPr>
          <a:xfrm>
            <a:off x="6187286" y="5384789"/>
            <a:ext cx="2643206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Дистанційна</a:t>
            </a:r>
          </a:p>
          <a:p>
            <a:pPr marL="420624" marR="0" lvl="0" indent="-38404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6"/>
          <p:cNvSpPr txBox="1">
            <a:spLocks/>
          </p:cNvSpPr>
          <p:nvPr/>
        </p:nvSpPr>
        <p:spPr>
          <a:xfrm>
            <a:off x="967553" y="4581524"/>
            <a:ext cx="2643206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Контактна</a:t>
            </a:r>
          </a:p>
          <a:p>
            <a:pPr marL="420624" marR="0" lvl="0" indent="-38404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  <p:bldP spid="28693" grpId="0" animBg="1"/>
      <p:bldP spid="286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42844" y="1000108"/>
            <a:ext cx="8715436" cy="1900238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2800" dirty="0" smtClean="0"/>
              <a:t>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гp</a:t>
            </a:r>
            <a:r>
              <a:rPr lang="ru-RU" sz="2800" dirty="0" smtClean="0"/>
              <a:t>. </a:t>
            </a:r>
            <a:r>
              <a:rPr lang="ru-RU" sz="2800" dirty="0" err="1" smtClean="0"/>
              <a:t>haploos</a:t>
            </a:r>
            <a:r>
              <a:rPr lang="ru-RU" sz="2800" dirty="0" smtClean="0"/>
              <a:t> "</a:t>
            </a:r>
            <a:r>
              <a:rPr lang="ru-RU" sz="2800" dirty="0" err="1" smtClean="0"/>
              <a:t>однаковий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простий</a:t>
            </a:r>
            <a:r>
              <a:rPr lang="ru-RU" sz="2800" dirty="0" smtClean="0"/>
              <a:t>", </a:t>
            </a:r>
            <a:r>
              <a:rPr lang="ru-RU" sz="2800" dirty="0" err="1" smtClean="0"/>
              <a:t>logos</a:t>
            </a:r>
            <a:r>
              <a:rPr lang="ru-RU" sz="2800" dirty="0" smtClean="0"/>
              <a:t> "слово") - </a:t>
            </a:r>
            <a:r>
              <a:rPr lang="ru-RU" sz="2800" dirty="0" err="1" smtClean="0"/>
              <a:t>випадіння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дисиміляції</a:t>
            </a:r>
            <a:r>
              <a:rPr lang="ru-RU" sz="2800" dirty="0" smtClean="0"/>
              <a:t> одного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двох</a:t>
            </a:r>
            <a:r>
              <a:rPr lang="ru-RU" sz="2800" dirty="0" smtClean="0"/>
              <a:t> </a:t>
            </a:r>
            <a:r>
              <a:rPr lang="ru-RU" sz="2800" dirty="0" err="1" smtClean="0"/>
              <a:t>сусідніх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однакових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подібних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складів</a:t>
            </a:r>
            <a:r>
              <a:rPr lang="ru-RU" sz="2800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971550" y="3960813"/>
            <a:ext cx="1152525" cy="1800225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124075" y="3781425"/>
            <a:ext cx="2952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dirty="0" err="1"/>
              <a:t>Мінералологія</a:t>
            </a:r>
            <a:endParaRPr lang="ru-RU" sz="3200" dirty="0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2217738" y="5176838"/>
            <a:ext cx="2859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dirty="0"/>
              <a:t>Мінералогія</a:t>
            </a:r>
            <a:endParaRPr lang="ru-RU" sz="3200" dirty="0"/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5216525" y="3898900"/>
            <a:ext cx="1223963" cy="1825625"/>
          </a:xfrm>
          <a:prstGeom prst="curvedRightArrow">
            <a:avLst>
              <a:gd name="adj1" fmla="val 25000"/>
              <a:gd name="adj2" fmla="val 50000"/>
              <a:gd name="adj3" fmla="val 383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526213" y="3806825"/>
            <a:ext cx="2260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dirty="0" err="1"/>
              <a:t>Дикообраз</a:t>
            </a:r>
            <a:endParaRPr lang="ru-RU" sz="3200" dirty="0"/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440488" y="5176838"/>
            <a:ext cx="197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dirty="0"/>
              <a:t>Дикобраз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42852"/>
            <a:ext cx="545037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Гаплологія</a:t>
            </a:r>
            <a:endParaRPr lang="ru-RU" sz="4800" b="1" dirty="0">
              <a:solidFill>
                <a:srgbClr val="4D0DA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472518" cy="544638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dirty="0" err="1" smtClean="0"/>
              <a:t>це</a:t>
            </a:r>
            <a:r>
              <a:rPr lang="ru-RU" sz="9600" dirty="0" smtClean="0"/>
              <a:t> </a:t>
            </a:r>
            <a:r>
              <a:rPr lang="ru-RU" sz="9600" dirty="0" err="1"/>
              <a:t>розділ</a:t>
            </a:r>
            <a:r>
              <a:rPr lang="ru-RU" sz="9600" dirty="0"/>
              <a:t> науки про </a:t>
            </a:r>
            <a:r>
              <a:rPr lang="ru-RU" sz="9600" dirty="0" err="1"/>
              <a:t>мову</a:t>
            </a:r>
            <a:r>
              <a:rPr lang="ru-RU" sz="9600" dirty="0"/>
              <a:t>, </a:t>
            </a:r>
            <a:r>
              <a:rPr lang="ru-RU" sz="9600" dirty="0" err="1"/>
              <a:t>що</a:t>
            </a:r>
            <a:r>
              <a:rPr lang="ru-RU" sz="9600" dirty="0"/>
              <a:t> </a:t>
            </a:r>
            <a:r>
              <a:rPr lang="ru-RU" sz="9600" dirty="0" err="1"/>
              <a:t>вивчає</a:t>
            </a:r>
            <a:r>
              <a:rPr lang="ru-RU" sz="9600" dirty="0"/>
              <a:t> систему норм </a:t>
            </a:r>
            <a:r>
              <a:rPr lang="ru-RU" sz="9600" dirty="0" err="1"/>
              <a:t>літературної</a:t>
            </a:r>
            <a:r>
              <a:rPr lang="ru-RU" sz="9600" dirty="0"/>
              <a:t> </a:t>
            </a:r>
            <a:r>
              <a:rPr lang="ru-RU" sz="9600" dirty="0" err="1" smtClean="0"/>
              <a:t>вимови</a:t>
            </a:r>
            <a:r>
              <a:rPr lang="ru-RU" sz="9600" dirty="0" smtClean="0"/>
              <a:t>.</a:t>
            </a:r>
          </a:p>
          <a:p>
            <a:pPr algn="ctr">
              <a:buNone/>
            </a:pPr>
            <a:endParaRPr lang="ru-RU" sz="9600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  <a:p>
            <a:pPr algn="ctr">
              <a:buNone/>
            </a:pPr>
            <a:r>
              <a:rPr lang="ru-RU" sz="11200" b="1" dirty="0" smtClean="0"/>
              <a:t>Предметом </a:t>
            </a:r>
            <a:r>
              <a:rPr lang="ru-RU" sz="11200" b="1" dirty="0" err="1" smtClean="0"/>
              <a:t>вивчення</a:t>
            </a:r>
            <a:r>
              <a:rPr lang="ru-RU" sz="11200" b="1" dirty="0" smtClean="0"/>
              <a:t> є:</a:t>
            </a:r>
          </a:p>
          <a:p>
            <a:pPr>
              <a:lnSpc>
                <a:spcPct val="170000"/>
              </a:lnSpc>
              <a:buClr>
                <a:srgbClr val="F77911"/>
              </a:buClr>
            </a:pPr>
            <a:r>
              <a:rPr lang="ru-RU" sz="9600" dirty="0" err="1" smtClean="0"/>
              <a:t>звукові</a:t>
            </a:r>
            <a:r>
              <a:rPr lang="ru-RU" sz="9600" dirty="0" smtClean="0"/>
              <a:t> </a:t>
            </a:r>
            <a:r>
              <a:rPr lang="ru-RU" sz="9600" dirty="0" err="1" smtClean="0"/>
              <a:t>особливості</a:t>
            </a:r>
            <a:r>
              <a:rPr lang="ru-RU" sz="9600" dirty="0" smtClean="0"/>
              <a:t> </a:t>
            </a:r>
            <a:r>
              <a:rPr lang="ru-RU" sz="9600" dirty="0" err="1" smtClean="0"/>
              <a:t>мовлення</a:t>
            </a:r>
            <a:r>
              <a:rPr lang="ru-RU" sz="9600" dirty="0" smtClean="0"/>
              <a:t>;</a:t>
            </a:r>
          </a:p>
          <a:p>
            <a:pPr>
              <a:lnSpc>
                <a:spcPct val="170000"/>
              </a:lnSpc>
              <a:buClr>
                <a:srgbClr val="F77911"/>
              </a:buClr>
            </a:pPr>
            <a:r>
              <a:rPr lang="ru-RU" sz="9600" dirty="0" smtClean="0"/>
              <a:t>правильна </a:t>
            </a:r>
            <a:r>
              <a:rPr lang="ru-RU" sz="9600" dirty="0" err="1"/>
              <a:t>вимова</a:t>
            </a:r>
            <a:r>
              <a:rPr lang="ru-RU" sz="9600" dirty="0"/>
              <a:t> </a:t>
            </a:r>
            <a:r>
              <a:rPr lang="ru-RU" sz="9600" dirty="0" err="1"/>
              <a:t>звуків</a:t>
            </a:r>
            <a:r>
              <a:rPr lang="ru-RU" sz="9600" dirty="0"/>
              <a:t> </a:t>
            </a:r>
            <a:r>
              <a:rPr lang="ru-RU" sz="9600" dirty="0" err="1"/>
              <a:t>мовлення</a:t>
            </a:r>
            <a:r>
              <a:rPr lang="ru-RU" sz="9600" dirty="0"/>
              <a:t> (</a:t>
            </a:r>
            <a:r>
              <a:rPr lang="ru-RU" sz="9600" dirty="0" err="1"/>
              <a:t>голосних</a:t>
            </a:r>
            <a:r>
              <a:rPr lang="ru-RU" sz="9600" dirty="0"/>
              <a:t> </a:t>
            </a:r>
            <a:r>
              <a:rPr lang="ru-RU" sz="9600" dirty="0" err="1"/>
              <a:t>і</a:t>
            </a:r>
            <a:r>
              <a:rPr lang="ru-RU" sz="9600" dirty="0"/>
              <a:t> </a:t>
            </a:r>
            <a:r>
              <a:rPr lang="ru-RU" sz="9600" dirty="0" err="1"/>
              <a:t>приголосних</a:t>
            </a:r>
            <a:r>
              <a:rPr lang="ru-RU" sz="9600" dirty="0" smtClean="0"/>
              <a:t>);</a:t>
            </a:r>
          </a:p>
          <a:p>
            <a:pPr>
              <a:lnSpc>
                <a:spcPct val="170000"/>
              </a:lnSpc>
              <a:buClr>
                <a:srgbClr val="F77911"/>
              </a:buClr>
            </a:pPr>
            <a:r>
              <a:rPr lang="ru-RU" sz="9600" dirty="0"/>
              <a:t>правильна </a:t>
            </a:r>
            <a:r>
              <a:rPr lang="ru-RU" sz="9600" dirty="0" err="1"/>
              <a:t>вимова</a:t>
            </a:r>
            <a:r>
              <a:rPr lang="ru-RU" sz="9600" dirty="0"/>
              <a:t> </a:t>
            </a:r>
            <a:r>
              <a:rPr lang="ru-RU" sz="9600" dirty="0" err="1"/>
              <a:t>звукосполучень</a:t>
            </a:r>
            <a:r>
              <a:rPr lang="ru-RU" sz="9600" dirty="0" smtClean="0"/>
              <a:t>;</a:t>
            </a:r>
          </a:p>
          <a:p>
            <a:pPr>
              <a:lnSpc>
                <a:spcPct val="170000"/>
              </a:lnSpc>
              <a:buClr>
                <a:srgbClr val="F77911"/>
              </a:buClr>
            </a:pPr>
            <a:r>
              <a:rPr lang="ru-RU" sz="9600" dirty="0" smtClean="0"/>
              <a:t>правильна </a:t>
            </a:r>
            <a:r>
              <a:rPr lang="ru-RU" sz="9600" dirty="0" err="1"/>
              <a:t>вимова</a:t>
            </a:r>
            <a:r>
              <a:rPr lang="ru-RU" sz="9600" dirty="0"/>
              <a:t> </a:t>
            </a:r>
            <a:r>
              <a:rPr lang="ru-RU" sz="9600" dirty="0" err="1"/>
              <a:t>окремих</a:t>
            </a:r>
            <a:r>
              <a:rPr lang="ru-RU" sz="9600" dirty="0"/>
              <a:t> </a:t>
            </a:r>
            <a:r>
              <a:rPr lang="ru-RU" sz="9600" dirty="0" err="1"/>
              <a:t>слів</a:t>
            </a:r>
            <a:r>
              <a:rPr lang="ru-RU" sz="9600" dirty="0"/>
              <a:t> і </a:t>
            </a:r>
            <a:r>
              <a:rPr lang="ru-RU" sz="9600" dirty="0" err="1"/>
              <a:t>їх</a:t>
            </a:r>
            <a:r>
              <a:rPr lang="ru-RU" sz="9600" dirty="0"/>
              <a:t> </a:t>
            </a:r>
            <a:r>
              <a:rPr lang="ru-RU" sz="9600" dirty="0" smtClean="0"/>
              <a:t>форм</a:t>
            </a:r>
          </a:p>
          <a:p>
            <a:pPr>
              <a:lnSpc>
                <a:spcPct val="170000"/>
              </a:lnSpc>
              <a:buNone/>
            </a:pPr>
            <a:r>
              <a:rPr lang="ru-RU" sz="11200" dirty="0" smtClean="0"/>
              <a:t/>
            </a:r>
            <a:br>
              <a:rPr lang="ru-RU" sz="11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Victoria\Desktop\ORFOEPIYA.jpg"/>
          <p:cNvPicPr>
            <a:picLocks noChangeAspect="1" noChangeArrowheads="1"/>
          </p:cNvPicPr>
          <p:nvPr/>
        </p:nvPicPr>
        <p:blipFill>
          <a:blip r:embed="rId2"/>
          <a:srcRect l="3859" t="6409" r="943" b="19872"/>
          <a:stretch>
            <a:fillRect/>
          </a:stretch>
        </p:blipFill>
        <p:spPr bwMode="auto">
          <a:xfrm>
            <a:off x="395536" y="0"/>
            <a:ext cx="813690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6437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352323"/>
              </p:ext>
            </p:extLst>
          </p:nvPr>
        </p:nvGraphicFramePr>
        <p:xfrm>
          <a:off x="142844" y="260648"/>
          <a:ext cx="885698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 descr="C:\Users\Victoria\Desktop\Um13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357422" cy="206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5429264"/>
            <a:ext cx="3214710" cy="121444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                        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67600" cy="78581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Видатні дослідники</a:t>
            </a:r>
            <a:endParaRPr lang="ru-RU" sz="5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 descr="4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327013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ochergan Mihaylo Petrovic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736"/>
            <a:ext cx="328614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5715016"/>
            <a:ext cx="4154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Щерба Лев Володимирович</a:t>
            </a:r>
            <a:br>
              <a:rPr lang="uk-UA" sz="2400" dirty="0" smtClean="0"/>
            </a:br>
            <a:r>
              <a:rPr lang="uk-UA" sz="2400" dirty="0" smtClean="0"/>
              <a:t>(1880-1944)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4457343"/>
            <a:ext cx="31432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2400" dirty="0" smtClean="0"/>
              <a:t>                             </a:t>
            </a:r>
            <a:r>
              <a:rPr lang="uk-UA" sz="2400" dirty="0" err="1" smtClean="0"/>
              <a:t>Кочерган</a:t>
            </a:r>
            <a:r>
              <a:rPr lang="uk-UA" sz="2400" dirty="0" smtClean="0"/>
              <a:t> Михайло Петрович                                                             (1936)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8143932" cy="1612776"/>
          </a:xfrm>
          <a:ln w="19050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sz="2800" i="1" dirty="0" smtClean="0"/>
              <a:t>(</a:t>
            </a:r>
            <a:r>
              <a:rPr lang="ru-RU" sz="2800" i="1" dirty="0" err="1"/>
              <a:t>в</a:t>
            </a:r>
            <a:r>
              <a:rPr lang="ru-RU" sz="2800" i="1" dirty="0" err="1" smtClean="0"/>
              <a:t>ід</a:t>
            </a:r>
            <a:r>
              <a:rPr lang="ru-RU" sz="2800" i="1" dirty="0" smtClean="0"/>
              <a:t> </a:t>
            </a:r>
            <a:r>
              <a:rPr lang="ru-RU" sz="2800" i="1" dirty="0"/>
              <a:t>лат. </a:t>
            </a:r>
            <a:r>
              <a:rPr lang="en-US" sz="2800" i="1" dirty="0" err="1"/>
              <a:t>transcriptio</a:t>
            </a:r>
            <a:r>
              <a:rPr lang="en-US" sz="2800" i="1" dirty="0"/>
              <a:t> "</a:t>
            </a:r>
            <a:r>
              <a:rPr lang="ru-RU" sz="2800" i="1" dirty="0" err="1"/>
              <a:t>переписування</a:t>
            </a:r>
            <a:r>
              <a:rPr lang="ru-RU" sz="2800" i="1" dirty="0"/>
              <a:t>") </a:t>
            </a:r>
            <a:r>
              <a:rPr lang="ru-RU" sz="2800" dirty="0"/>
              <a:t>- </a:t>
            </a: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запису</a:t>
            </a:r>
            <a:r>
              <a:rPr lang="ru-RU" sz="2800" dirty="0"/>
              <a:t> </a:t>
            </a:r>
            <a:r>
              <a:rPr lang="ru-RU" sz="2800" dirty="0" err="1"/>
              <a:t>усного</a:t>
            </a:r>
            <a:r>
              <a:rPr lang="ru-RU" sz="2800" dirty="0"/>
              <a:t> </a:t>
            </a:r>
            <a:r>
              <a:rPr lang="ru-RU" sz="2800" dirty="0" err="1"/>
              <a:t>мовлення</a:t>
            </a:r>
            <a:r>
              <a:rPr lang="ru-RU" sz="2800" dirty="0"/>
              <a:t> з метою </a:t>
            </a:r>
            <a:r>
              <a:rPr lang="ru-RU" sz="2800" dirty="0" err="1"/>
              <a:t>найточнішої</a:t>
            </a:r>
            <a:r>
              <a:rPr lang="ru-RU" sz="2800" dirty="0"/>
              <a:t> </a:t>
            </a:r>
            <a:r>
              <a:rPr lang="ru-RU" sz="2800" dirty="0" err="1"/>
              <a:t>передачі</a:t>
            </a:r>
            <a:r>
              <a:rPr lang="ru-RU" sz="2800" dirty="0"/>
              <a:t> </a:t>
            </a:r>
            <a:r>
              <a:rPr lang="ru-RU" sz="2800" dirty="0" err="1"/>
              <a:t>вимови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907648"/>
            <a:ext cx="5726191" cy="3545688"/>
          </a:xfrm>
          <a:ln>
            <a:solidFill>
              <a:schemeClr val="tx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982462"/>
          </a:xfrm>
        </p:spPr>
        <p:txBody>
          <a:bodyPr>
            <a:norm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ТРАНСКРИПЦІЯ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4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801" y="2428868"/>
            <a:ext cx="6072198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   </a:t>
            </a:r>
            <a:r>
              <a:rPr lang="ru-RU" sz="2600" dirty="0" err="1" smtClean="0"/>
              <a:t>Будь-яка</a:t>
            </a:r>
            <a:r>
              <a:rPr lang="ru-RU" sz="2600" dirty="0" smtClean="0"/>
              <a:t> </a:t>
            </a:r>
            <a:r>
              <a:rPr lang="ru-RU" sz="2600" dirty="0" err="1"/>
              <a:t>мовна</a:t>
            </a:r>
            <a:r>
              <a:rPr lang="ru-RU" sz="2600" dirty="0"/>
              <a:t> </a:t>
            </a:r>
            <a:r>
              <a:rPr lang="ru-RU" sz="2600" dirty="0" err="1"/>
              <a:t>одиниця</a:t>
            </a:r>
            <a:r>
              <a:rPr lang="ru-RU" sz="2600" dirty="0"/>
              <a:t> (морфема, слово, </a:t>
            </a:r>
            <a:r>
              <a:rPr lang="ru-RU" sz="2600" dirty="0" err="1"/>
              <a:t>речення</a:t>
            </a:r>
            <a:r>
              <a:rPr lang="ru-RU" sz="2600" dirty="0"/>
              <a:t>) </a:t>
            </a:r>
            <a:r>
              <a:rPr lang="ru-RU" sz="2600" dirty="0" err="1"/>
              <a:t>передається</a:t>
            </a:r>
            <a:r>
              <a:rPr lang="ru-RU" sz="2600" dirty="0"/>
              <a:t> через </a:t>
            </a:r>
            <a:r>
              <a:rPr lang="ru-RU" sz="2600" dirty="0" err="1"/>
              <a:t>звукове</a:t>
            </a:r>
            <a:r>
              <a:rPr lang="ru-RU" sz="2600" dirty="0"/>
              <a:t> </a:t>
            </a:r>
            <a:r>
              <a:rPr lang="ru-RU" sz="2600" dirty="0" err="1"/>
              <a:t>вираження</a:t>
            </a:r>
            <a:r>
              <a:rPr lang="ru-RU" sz="2600" dirty="0"/>
              <a:t>. </a:t>
            </a:r>
            <a:r>
              <a:rPr lang="ru-RU" sz="2600" b="1" dirty="0" err="1"/>
              <a:t>Звукове</a:t>
            </a:r>
            <a:r>
              <a:rPr lang="ru-RU" sz="2600" b="1" dirty="0"/>
              <a:t> </a:t>
            </a:r>
            <a:r>
              <a:rPr lang="ru-RU" sz="2600" b="1" dirty="0" err="1" smtClean="0"/>
              <a:t>вираження</a:t>
            </a:r>
            <a:r>
              <a:rPr lang="ru-RU" sz="2600" b="1" dirty="0" smtClean="0"/>
              <a:t> </a:t>
            </a:r>
            <a:r>
              <a:rPr lang="ru-RU" sz="2600" dirty="0"/>
              <a:t>—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матеріальна</a:t>
            </a:r>
            <a:r>
              <a:rPr lang="ru-RU" sz="2600" dirty="0"/>
              <a:t> </a:t>
            </a:r>
            <a:r>
              <a:rPr lang="ru-RU" sz="2600" dirty="0" err="1"/>
              <a:t>оболонка</a:t>
            </a:r>
            <a:r>
              <a:rPr lang="ru-RU" sz="2600" dirty="0"/>
              <a:t> </a:t>
            </a:r>
            <a:r>
              <a:rPr lang="ru-RU" sz="2600" dirty="0" err="1"/>
              <a:t>мови</a:t>
            </a:r>
            <a:r>
              <a:rPr lang="ru-RU" sz="2600" dirty="0"/>
              <a:t>. </a:t>
            </a:r>
            <a:r>
              <a:rPr lang="ru-RU" sz="2600" dirty="0" err="1"/>
              <a:t>Матеріальна</a:t>
            </a:r>
            <a:r>
              <a:rPr lang="ru-RU" sz="2600" dirty="0"/>
              <a:t> </a:t>
            </a:r>
            <a:r>
              <a:rPr lang="ru-RU" sz="2600" dirty="0" err="1"/>
              <a:t>звукова</a:t>
            </a:r>
            <a:r>
              <a:rPr lang="ru-RU" sz="2600" dirty="0"/>
              <a:t> форма </a:t>
            </a:r>
            <a:r>
              <a:rPr lang="ru-RU" sz="2600" dirty="0" err="1"/>
              <a:t>мови</a:t>
            </a:r>
            <a:r>
              <a:rPr lang="ru-RU" sz="2600" dirty="0"/>
              <a:t> є </a:t>
            </a:r>
            <a:r>
              <a:rPr lang="ru-RU" sz="2600" dirty="0" err="1"/>
              <a:t>об'єктом</a:t>
            </a:r>
            <a:r>
              <a:rPr lang="ru-RU" sz="2600" dirty="0"/>
              <a:t> фонетики</a:t>
            </a:r>
            <a:r>
              <a:rPr lang="ru-RU" sz="2600" dirty="0" smtClean="0"/>
              <a:t>.</a:t>
            </a:r>
          </a:p>
          <a:p>
            <a:endParaRPr lang="ru-RU" sz="2600" dirty="0"/>
          </a:p>
          <a:p>
            <a:pPr>
              <a:buNone/>
            </a:pP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728"/>
            <a:ext cx="7008440" cy="8390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Фонетика як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лінгвістична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дисципліна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143380"/>
            <a:ext cx="778674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err="1" smtClean="0"/>
              <a:t>Об'єктом</a:t>
            </a:r>
            <a:r>
              <a:rPr lang="ru-RU" sz="2500" dirty="0" smtClean="0"/>
              <a:t> </a:t>
            </a:r>
            <a:r>
              <a:rPr lang="ru-RU" sz="2500" dirty="0" err="1" smtClean="0"/>
              <a:t>вивчення</a:t>
            </a:r>
            <a:r>
              <a:rPr lang="ru-RU" sz="2500" dirty="0" smtClean="0"/>
              <a:t> фонетики </a:t>
            </a:r>
            <a:r>
              <a:rPr lang="ru-RU" sz="2500" dirty="0" err="1" smtClean="0"/>
              <a:t>є</a:t>
            </a:r>
            <a:r>
              <a:rPr lang="ru-RU" sz="2500" dirty="0" smtClean="0"/>
              <a:t> не </a:t>
            </a:r>
            <a:r>
              <a:rPr lang="ru-RU" sz="2500" dirty="0" err="1" smtClean="0"/>
              <a:t>тільки</a:t>
            </a:r>
            <a:r>
              <a:rPr lang="ru-RU" sz="2500" dirty="0" smtClean="0"/>
              <a:t> </a:t>
            </a:r>
            <a:r>
              <a:rPr lang="ru-RU" sz="2500" dirty="0" err="1" smtClean="0"/>
              <a:t>окремо</a:t>
            </a:r>
            <a:r>
              <a:rPr lang="ru-RU" sz="2500" dirty="0" smtClean="0"/>
              <a:t> </a:t>
            </a:r>
            <a:r>
              <a:rPr lang="ru-RU" sz="2500" dirty="0" err="1" smtClean="0"/>
              <a:t>взяті</a:t>
            </a:r>
            <a:r>
              <a:rPr lang="ru-RU" sz="2500" dirty="0" smtClean="0"/>
              <a:t>   звуки, а </a:t>
            </a:r>
            <a:r>
              <a:rPr lang="ru-RU" sz="2500" dirty="0" err="1" smtClean="0"/>
              <a:t>й</a:t>
            </a:r>
            <a:r>
              <a:rPr lang="ru-RU" sz="2500" dirty="0" smtClean="0"/>
              <a:t> </a:t>
            </a:r>
            <a:r>
              <a:rPr lang="ru-RU" sz="2500" dirty="0" err="1" smtClean="0"/>
              <a:t>закономірності</a:t>
            </a:r>
            <a:r>
              <a:rPr lang="ru-RU" sz="2500" dirty="0" smtClean="0"/>
              <a:t> </a:t>
            </a:r>
            <a:r>
              <a:rPr lang="ru-RU" sz="2500" dirty="0" err="1" smtClean="0"/>
              <a:t>їх</a:t>
            </a:r>
            <a:r>
              <a:rPr lang="ru-RU" sz="2500" dirty="0" smtClean="0"/>
              <a:t> </a:t>
            </a:r>
            <a:r>
              <a:rPr lang="ru-RU" sz="2500" dirty="0" err="1" smtClean="0"/>
              <a:t>поєднання</a:t>
            </a:r>
            <a:r>
              <a:rPr lang="ru-RU" sz="2500" dirty="0" smtClean="0"/>
              <a:t> (</a:t>
            </a:r>
            <a:r>
              <a:rPr lang="ru-RU" sz="2500" dirty="0" err="1" smtClean="0"/>
              <a:t>сполучуваність</a:t>
            </a:r>
            <a:r>
              <a:rPr lang="ru-RU" sz="2500" dirty="0" smtClean="0"/>
              <a:t>), </a:t>
            </a:r>
            <a:r>
              <a:rPr lang="ru-RU" sz="2500" dirty="0" err="1" smtClean="0"/>
              <a:t>фонетичні</a:t>
            </a:r>
            <a:r>
              <a:rPr lang="ru-RU" sz="2500" dirty="0" smtClean="0"/>
              <a:t> </a:t>
            </a:r>
            <a:r>
              <a:rPr lang="ru-RU" sz="2500" dirty="0" err="1" smtClean="0"/>
              <a:t>процеси</a:t>
            </a:r>
            <a:r>
              <a:rPr lang="ru-RU" sz="2500" dirty="0" smtClean="0"/>
              <a:t> (</a:t>
            </a:r>
            <a:r>
              <a:rPr lang="ru-RU" sz="2500" dirty="0" err="1" smtClean="0"/>
              <a:t>вплив</a:t>
            </a:r>
            <a:r>
              <a:rPr lang="ru-RU" sz="2500" dirty="0" smtClean="0"/>
              <a:t> </a:t>
            </a:r>
            <a:r>
              <a:rPr lang="ru-RU" sz="2500" dirty="0" err="1" smtClean="0"/>
              <a:t>позиції</a:t>
            </a:r>
            <a:r>
              <a:rPr lang="ru-RU" sz="2500" dirty="0" smtClean="0"/>
              <a:t> звука у </a:t>
            </a:r>
            <a:r>
              <a:rPr lang="ru-RU" sz="2500" dirty="0" err="1" smtClean="0"/>
              <a:t>слові</a:t>
            </a:r>
            <a:r>
              <a:rPr lang="ru-RU" sz="2500" dirty="0" smtClean="0"/>
              <a:t> та </a:t>
            </a:r>
            <a:r>
              <a:rPr lang="ru-RU" sz="2500" dirty="0" err="1" smtClean="0"/>
              <a:t>сусід­ства</a:t>
            </a:r>
            <a:r>
              <a:rPr lang="ru-RU" sz="2500" dirty="0" smtClean="0"/>
              <a:t> </a:t>
            </a:r>
            <a:r>
              <a:rPr lang="ru-RU" sz="2500" dirty="0" err="1" smtClean="0"/>
              <a:t>інших</a:t>
            </a:r>
            <a:r>
              <a:rPr lang="ru-RU" sz="2500" dirty="0" smtClean="0"/>
              <a:t> </a:t>
            </a:r>
            <a:r>
              <a:rPr lang="ru-RU" sz="2500" dirty="0" err="1" smtClean="0"/>
              <a:t>звуків</a:t>
            </a:r>
            <a:r>
              <a:rPr lang="ru-RU" sz="2500" dirty="0" smtClean="0"/>
              <a:t> на </a:t>
            </a:r>
            <a:r>
              <a:rPr lang="ru-RU" sz="2500" dirty="0" err="1" smtClean="0"/>
              <a:t>його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звучання</a:t>
            </a:r>
            <a:r>
              <a:rPr lang="ru-RU" sz="2500" dirty="0" smtClean="0"/>
              <a:t>), природа </a:t>
            </a:r>
            <a:r>
              <a:rPr lang="ru-RU" sz="2500" dirty="0" err="1" smtClean="0"/>
              <a:t>й</a:t>
            </a:r>
            <a:r>
              <a:rPr lang="ru-RU" sz="2500" dirty="0" smtClean="0"/>
              <a:t> структура складу, а </a:t>
            </a:r>
            <a:r>
              <a:rPr lang="ru-RU" sz="2500" dirty="0" err="1" smtClean="0"/>
              <a:t>також</a:t>
            </a:r>
            <a:r>
              <a:rPr lang="ru-RU" sz="2500" dirty="0" smtClean="0"/>
              <a:t> </a:t>
            </a:r>
            <a:r>
              <a:rPr lang="ru-RU" sz="2500" dirty="0" err="1" smtClean="0"/>
              <a:t>наголос</a:t>
            </a:r>
            <a:r>
              <a:rPr lang="ru-RU" sz="2500" dirty="0" smtClean="0"/>
              <a:t> та </a:t>
            </a:r>
            <a:r>
              <a:rPr lang="ru-RU" sz="2500" dirty="0" err="1" smtClean="0"/>
              <a:t>інтонація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pic>
        <p:nvPicPr>
          <p:cNvPr id="2050" name="Picture 2" descr="Предмет Практична фоне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42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4D0DA3"/>
                </a:solidFill>
                <a:latin typeface="Calibri" pitchFamily="34" charset="0"/>
              </a:rPr>
              <a:t>Основні принципи транскрипції</a:t>
            </a:r>
            <a:endParaRPr lang="ru-RU" sz="4400" b="1" dirty="0">
              <a:solidFill>
                <a:srgbClr val="4D0DA3"/>
              </a:solidFill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4958363"/>
              </p:ext>
            </p:extLst>
          </p:nvPr>
        </p:nvGraphicFramePr>
        <p:xfrm>
          <a:off x="642910" y="1643050"/>
          <a:ext cx="771530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6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357298"/>
            <a:ext cx="5222954" cy="5330968"/>
          </a:xfrm>
        </p:spPr>
        <p:txBody>
          <a:bodyPr>
            <a:noAutofit/>
          </a:bodyPr>
          <a:lstStyle/>
          <a:p>
            <a:pPr>
              <a:buClr>
                <a:srgbClr val="19972E"/>
              </a:buClr>
            </a:pPr>
            <a:r>
              <a:rPr lang="ru-RU" sz="2600" b="1" dirty="0"/>
              <a:t>[</a:t>
            </a:r>
            <a:r>
              <a:rPr lang="ru-RU" sz="2600" b="1" baseline="30000" dirty="0"/>
              <a:t>|</a:t>
            </a:r>
            <a:r>
              <a:rPr lang="ru-RU" sz="2600" b="1" dirty="0"/>
              <a:t>]</a:t>
            </a:r>
            <a:r>
              <a:rPr lang="ru-RU" sz="2600" dirty="0"/>
              <a:t> перед </a:t>
            </a:r>
            <a:r>
              <a:rPr lang="ru-RU" sz="2600" dirty="0" err="1"/>
              <a:t>наголошеним</a:t>
            </a:r>
            <a:r>
              <a:rPr lang="ru-RU" sz="2600" dirty="0"/>
              <a:t> складом – </a:t>
            </a:r>
            <a:r>
              <a:rPr lang="ru-RU" sz="2600" dirty="0" err="1"/>
              <a:t>наголос</a:t>
            </a:r>
            <a:r>
              <a:rPr lang="ru-RU" sz="2600" dirty="0"/>
              <a:t> </a:t>
            </a:r>
            <a:r>
              <a:rPr lang="ru-RU" sz="2600" dirty="0" err="1"/>
              <a:t>акцентної</a:t>
            </a:r>
            <a:r>
              <a:rPr lang="ru-RU" sz="2600" dirty="0"/>
              <a:t> </a:t>
            </a:r>
            <a:r>
              <a:rPr lang="ru-RU" sz="2600" dirty="0" err="1"/>
              <a:t>групи</a:t>
            </a:r>
            <a:r>
              <a:rPr lang="ru-RU" sz="2600" dirty="0"/>
              <a:t>: </a:t>
            </a:r>
            <a:r>
              <a:rPr lang="ru-RU" sz="2600" i="1" dirty="0"/>
              <a:t>[</a:t>
            </a:r>
            <a:r>
              <a:rPr lang="ru-RU" sz="2600" i="1" dirty="0" err="1"/>
              <a:t>поп’ід</a:t>
            </a:r>
            <a:r>
              <a:rPr lang="ru-RU" sz="2600" i="1" baseline="30000" dirty="0" err="1"/>
              <a:t>|</a:t>
            </a:r>
            <a:r>
              <a:rPr lang="ru-RU" sz="2600" i="1" dirty="0" err="1"/>
              <a:t>л</a:t>
            </a:r>
            <a:r>
              <a:rPr lang="ru-RU" sz="2600" i="1" dirty="0"/>
              <a:t>´</a:t>
            </a:r>
            <a:r>
              <a:rPr lang="en-US" sz="2600" i="1" dirty="0" err="1"/>
              <a:t>íc</a:t>
            </a:r>
            <a:r>
              <a:rPr lang="ru-RU" sz="2600" i="1" dirty="0"/>
              <a:t>ом]</a:t>
            </a:r>
            <a:r>
              <a:rPr lang="ru-RU" sz="2600" dirty="0"/>
              <a:t>;</a:t>
            </a:r>
          </a:p>
          <a:p>
            <a:pPr>
              <a:buClr>
                <a:srgbClr val="19972E"/>
              </a:buClr>
            </a:pPr>
            <a:r>
              <a:rPr lang="ru-RU" sz="2600" b="1" dirty="0"/>
              <a:t>[</a:t>
            </a:r>
            <a:r>
              <a:rPr lang="ru-RU" sz="2600" b="1" baseline="30000" dirty="0"/>
              <a:t>||</a:t>
            </a:r>
            <a:r>
              <a:rPr lang="ru-RU" sz="2600" b="1" dirty="0"/>
              <a:t>]</a:t>
            </a:r>
            <a:r>
              <a:rPr lang="ru-RU" sz="2600" dirty="0"/>
              <a:t> перед </a:t>
            </a:r>
            <a:r>
              <a:rPr lang="ru-RU" sz="2600" dirty="0" err="1"/>
              <a:t>наголошеним</a:t>
            </a:r>
            <a:r>
              <a:rPr lang="ru-RU" sz="2600" dirty="0"/>
              <a:t> складом – </a:t>
            </a:r>
            <a:r>
              <a:rPr lang="ru-RU" sz="2600" dirty="0" err="1"/>
              <a:t>синтагматичний</a:t>
            </a:r>
            <a:r>
              <a:rPr lang="ru-RU" sz="2600" dirty="0"/>
              <a:t> </a:t>
            </a:r>
            <a:r>
              <a:rPr lang="ru-RU" sz="2600" dirty="0" err="1"/>
              <a:t>наголос</a:t>
            </a:r>
            <a:r>
              <a:rPr lang="ru-RU" sz="2600" i="1" dirty="0"/>
              <a:t>[с</a:t>
            </a:r>
            <a:r>
              <a:rPr lang="en-US" sz="2600" i="1" dirty="0"/>
              <a:t>ó</a:t>
            </a:r>
            <a:r>
              <a:rPr lang="ru-RU" sz="2600" i="1" dirty="0" err="1"/>
              <a:t>нце</a:t>
            </a:r>
            <a:r>
              <a:rPr lang="ru-RU" sz="2600" i="1" baseline="30000" dirty="0" err="1"/>
              <a:t>и</a:t>
            </a:r>
            <a:r>
              <a:rPr lang="ru-RU" sz="2600" i="1" dirty="0"/>
              <a:t> | </a:t>
            </a:r>
            <a:r>
              <a:rPr lang="ru-RU" sz="2600" i="1" dirty="0" err="1"/>
              <a:t>пе</a:t>
            </a:r>
            <a:r>
              <a:rPr lang="ru-RU" sz="2600" i="1" baseline="30000" dirty="0" err="1"/>
              <a:t>и</a:t>
            </a:r>
            <a:r>
              <a:rPr lang="ru-RU" sz="2600" i="1" dirty="0" err="1"/>
              <a:t>ч</a:t>
            </a:r>
            <a:r>
              <a:rPr lang="en-US" sz="2600" i="1" dirty="0"/>
              <a:t>é </a:t>
            </a:r>
            <a:r>
              <a:rPr lang="ru-RU" sz="2600" i="1" dirty="0" err="1"/>
              <a:t>не</a:t>
            </a:r>
            <a:r>
              <a:rPr lang="ru-RU" sz="2600" i="1" baseline="30000" dirty="0" err="1"/>
              <a:t>и</a:t>
            </a:r>
            <a:r>
              <a:rPr lang="ru-RU" sz="2600" i="1" baseline="30000" dirty="0"/>
              <a:t>||</a:t>
            </a:r>
            <a:r>
              <a:rPr lang="ru-RU" sz="2600" i="1" dirty="0" err="1"/>
              <a:t>ст</a:t>
            </a:r>
            <a:r>
              <a:rPr lang="en-US" sz="2600" i="1" dirty="0"/>
              <a:t>é</a:t>
            </a:r>
            <a:r>
              <a:rPr lang="ru-RU" sz="2600" i="1" dirty="0" err="1"/>
              <a:t>рпно</a:t>
            </a:r>
            <a:r>
              <a:rPr lang="ru-RU" sz="2600" i="1" dirty="0"/>
              <a:t>]</a:t>
            </a:r>
            <a:r>
              <a:rPr lang="ru-RU" sz="2600" dirty="0"/>
              <a:t>;</a:t>
            </a:r>
          </a:p>
          <a:p>
            <a:pPr>
              <a:buClr>
                <a:srgbClr val="19972E"/>
              </a:buClr>
            </a:pPr>
            <a:r>
              <a:rPr lang="ru-RU" sz="2600" b="1" dirty="0"/>
              <a:t>[″]</a:t>
            </a:r>
            <a:r>
              <a:rPr lang="ru-RU" sz="2600" dirty="0"/>
              <a:t> над </a:t>
            </a:r>
            <a:r>
              <a:rPr lang="ru-RU" sz="2600" dirty="0" err="1"/>
              <a:t>наголошеним</a:t>
            </a:r>
            <a:r>
              <a:rPr lang="ru-RU" sz="2600" dirty="0"/>
              <a:t> складом – </a:t>
            </a:r>
            <a:r>
              <a:rPr lang="ru-RU" sz="2600" dirty="0" err="1"/>
              <a:t>логічний</a:t>
            </a:r>
            <a:r>
              <a:rPr lang="ru-RU" sz="2600" dirty="0"/>
              <a:t> </a:t>
            </a:r>
            <a:r>
              <a:rPr lang="ru-RU" sz="2600" dirty="0" err="1"/>
              <a:t>наголос</a:t>
            </a:r>
            <a:r>
              <a:rPr lang="ru-RU" sz="2600" dirty="0"/>
              <a:t>: </a:t>
            </a:r>
            <a:r>
              <a:rPr lang="ru-RU" sz="2600" i="1" dirty="0"/>
              <a:t>[в</a:t>
            </a:r>
            <a:r>
              <a:rPr lang="en-US" sz="2600" i="1" dirty="0"/>
              <a:t>ú</a:t>
            </a:r>
            <a:r>
              <a:rPr lang="ru-RU" sz="2600" i="1" dirty="0"/>
              <a:t>слуха</a:t>
            </a:r>
            <a:r>
              <a:rPr lang="en-US" sz="2600" i="1" dirty="0"/>
              <a:t>ĭ </a:t>
            </a:r>
            <a:r>
              <a:rPr lang="ru-RU" sz="2600" i="1" dirty="0" err="1"/>
              <a:t>мо</a:t>
            </a:r>
            <a:r>
              <a:rPr lang="en-US" sz="2600" i="1" dirty="0"/>
              <a:t>j</a:t>
            </a:r>
            <a:r>
              <a:rPr lang="ru-RU" sz="2600" i="1" dirty="0"/>
              <a:t>у″ д</a:t>
            </a:r>
            <a:r>
              <a:rPr lang="en-US" sz="2600" i="1" dirty="0"/>
              <a:t>ý</a:t>
            </a:r>
            <a:r>
              <a:rPr lang="ru-RU" sz="2600" i="1" dirty="0" err="1"/>
              <a:t>мку</a:t>
            </a:r>
            <a:r>
              <a:rPr lang="ru-RU" sz="2600" i="1" dirty="0" smtClean="0"/>
              <a:t>]</a:t>
            </a:r>
            <a:endParaRPr lang="ru-RU" sz="2600" dirty="0"/>
          </a:p>
          <a:p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38934"/>
            <a:ext cx="4932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k-UA" sz="2800" b="1" dirty="0">
                <a:solidFill>
                  <a:srgbClr val="19972E"/>
                </a:solidFill>
                <a:latin typeface="Batang" pitchFamily="18" charset="-127"/>
                <a:ea typeface="Batang" pitchFamily="18" charset="-127"/>
                <a:cs typeface="+mj-cs"/>
              </a:rPr>
              <a:t>ДІАКТРИЧНІ ЗНАКИ</a:t>
            </a:r>
            <a:endParaRPr lang="ru-RU" sz="2800" b="1" dirty="0">
              <a:solidFill>
                <a:srgbClr val="19972E"/>
              </a:solidFill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1266" name="Picture 2" descr="Історія виникнення чорнила - Dol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07221" cy="30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14287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 w="0">
                  <a:solidFill>
                    <a:srgbClr val="0070C0"/>
                  </a:solidFill>
                </a:ln>
                <a:solidFill>
                  <a:srgbClr val="33CCFF"/>
                </a:solidFill>
                <a:effectLst>
                  <a:reflection blurRad="12700" stA="50000" endPos="50000" dist="5000" dir="5400000" sy="-100000" rotWithShape="0"/>
                </a:effectLst>
              </a:rPr>
              <a:t>ФОНЕМАТИЧНА (ФОНОЛОГІЧНА) ТРАНСКРИПЦІЯ</a:t>
            </a:r>
            <a:endParaRPr lang="ru-RU" sz="4000" b="1" cap="all" dirty="0">
              <a:ln w="0">
                <a:solidFill>
                  <a:srgbClr val="0070C0"/>
                </a:solidFill>
              </a:ln>
              <a:solidFill>
                <a:srgbClr val="33CC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64" y="3071810"/>
            <a:ext cx="5143536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CCFF"/>
              </a:buClr>
              <a:buFont typeface="Arial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  <a:latin typeface="Calibri"/>
              </a:rPr>
              <a:t>с</a:t>
            </a: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лугує </a:t>
            </a:r>
            <a:r>
              <a:rPr lang="uk-UA" sz="2800" dirty="0">
                <a:solidFill>
                  <a:prstClr val="black"/>
                </a:solidFill>
                <a:latin typeface="Calibri"/>
              </a:rPr>
              <a:t>для встановлення фонемного складу слів і </a:t>
            </a: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морфем</a:t>
            </a:r>
            <a:endParaRPr lang="uk-UA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Clr>
                <a:srgbClr val="33CCFF"/>
              </a:buClr>
              <a:buFont typeface="Arial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  <a:latin typeface="Calibri"/>
              </a:rPr>
              <a:t>для виявлення засобів </a:t>
            </a: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розрізнення фонем</a:t>
            </a:r>
            <a:endParaRPr lang="uk-UA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Clr>
                <a:srgbClr val="33CCFF"/>
              </a:buClr>
              <a:buFont typeface="Arial" pitchFamily="34" charset="0"/>
              <a:buChar char="•"/>
            </a:pP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для </a:t>
            </a:r>
            <a:r>
              <a:rPr lang="uk-UA" sz="2800" dirty="0">
                <a:solidFill>
                  <a:prstClr val="black"/>
                </a:solidFill>
                <a:latin typeface="Calibri"/>
              </a:rPr>
              <a:t>зіставлення фонологічних систем різних мов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85926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передавання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письмі</a:t>
            </a:r>
            <a:r>
              <a:rPr lang="ru-RU" sz="2400" dirty="0" smtClean="0"/>
              <a:t> фонемного складу </a:t>
            </a:r>
            <a:r>
              <a:rPr lang="ru-RU" sz="2400" dirty="0" err="1" smtClean="0"/>
              <a:t>слів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текстів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відтворення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реального </a:t>
            </a:r>
            <a:r>
              <a:rPr lang="ru-RU" sz="2400" dirty="0" err="1" smtClean="0"/>
              <a:t>звучання</a:t>
            </a:r>
            <a:endParaRPr lang="ru-RU" sz="2400" dirty="0"/>
          </a:p>
        </p:txBody>
      </p:sp>
      <p:pic>
        <p:nvPicPr>
          <p:cNvPr id="6147" name="Picture 3" descr="C:\Users\Victoria\Desktop\abc-phonetic.gif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667" t="3067" b="4321"/>
          <a:stretch>
            <a:fillRect/>
          </a:stretch>
        </p:blipFill>
        <p:spPr bwMode="auto">
          <a:xfrm>
            <a:off x="142844" y="3429000"/>
            <a:ext cx="3898729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09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5286412" cy="4786322"/>
          </a:xfrm>
        </p:spPr>
        <p:txBody>
          <a:bodyPr>
            <a:normAutofit/>
          </a:bodyPr>
          <a:lstStyle/>
          <a:p>
            <a:pPr>
              <a:buClr>
                <a:srgbClr val="89275F"/>
              </a:buClr>
            </a:pPr>
            <a:r>
              <a:rPr lang="uk-UA" sz="2800" dirty="0" smtClean="0"/>
              <a:t>використання української абетки (без літер </a:t>
            </a:r>
            <a:r>
              <a:rPr lang="ru-RU" sz="2800" dirty="0"/>
              <a:t> </a:t>
            </a:r>
            <a:r>
              <a:rPr lang="ru-RU" sz="2800" i="1" dirty="0"/>
              <a:t>ї</a:t>
            </a:r>
            <a:r>
              <a:rPr lang="ru-RU" sz="2800" dirty="0"/>
              <a:t>, </a:t>
            </a:r>
            <a:r>
              <a:rPr lang="ru-RU" sz="2800" i="1" dirty="0"/>
              <a:t>є</a:t>
            </a:r>
            <a:r>
              <a:rPr lang="ru-RU" sz="2800" dirty="0"/>
              <a:t>, </a:t>
            </a:r>
            <a:r>
              <a:rPr lang="ru-RU" sz="2800" i="1" dirty="0"/>
              <a:t>я</a:t>
            </a:r>
            <a:r>
              <a:rPr lang="ru-RU" sz="2800" dirty="0"/>
              <a:t>, </a:t>
            </a:r>
            <a:r>
              <a:rPr lang="ru-RU" sz="2800" i="1" dirty="0"/>
              <a:t>ю</a:t>
            </a:r>
            <a:r>
              <a:rPr lang="ru-RU" sz="2800" dirty="0"/>
              <a:t>, </a:t>
            </a:r>
            <a:r>
              <a:rPr lang="ru-RU" sz="2800" i="1" dirty="0" err="1" smtClean="0"/>
              <a:t>щ</a:t>
            </a:r>
            <a:r>
              <a:rPr lang="ru-RU" sz="2800" i="1" dirty="0" smtClean="0"/>
              <a:t>)</a:t>
            </a:r>
            <a:endParaRPr lang="uk-UA" sz="2800" dirty="0" smtClean="0"/>
          </a:p>
          <a:p>
            <a:pPr>
              <a:buClr>
                <a:srgbClr val="89275F"/>
              </a:buClr>
            </a:pPr>
            <a:r>
              <a:rPr lang="ru-RU" sz="2800" dirty="0" err="1" smtClean="0"/>
              <a:t>вживання</a:t>
            </a:r>
            <a:r>
              <a:rPr lang="ru-RU" sz="2800" dirty="0" smtClean="0"/>
              <a:t> </a:t>
            </a:r>
            <a:r>
              <a:rPr lang="ru-RU" sz="2800" dirty="0"/>
              <a:t>[</a:t>
            </a:r>
            <a:r>
              <a:rPr lang="ru-RU" sz="2800" i="1" dirty="0"/>
              <a:t>ў</a:t>
            </a:r>
            <a:r>
              <a:rPr lang="ru-RU" sz="2800" dirty="0"/>
              <a:t>]</a:t>
            </a:r>
            <a:r>
              <a:rPr lang="ru-RU" sz="2800" dirty="0" smtClean="0"/>
              <a:t> </a:t>
            </a:r>
            <a:r>
              <a:rPr lang="ru-RU" sz="2800" dirty="0" err="1"/>
              <a:t>з</a:t>
            </a:r>
            <a:r>
              <a:rPr lang="ru-RU" sz="2800" dirty="0" err="1" smtClean="0"/>
              <a:t>амість</a:t>
            </a:r>
            <a:r>
              <a:rPr lang="ru-RU" sz="2800" b="1" dirty="0"/>
              <a:t> </a:t>
            </a:r>
            <a:r>
              <a:rPr lang="ru-RU" sz="2800" b="1" i="1" dirty="0" smtClean="0"/>
              <a:t>в</a:t>
            </a:r>
            <a:r>
              <a:rPr lang="ru-RU" sz="2800" dirty="0" smtClean="0"/>
              <a:t>;</a:t>
            </a:r>
          </a:p>
          <a:p>
            <a:pPr>
              <a:buClr>
                <a:srgbClr val="89275F"/>
              </a:buClr>
            </a:pPr>
            <a:r>
              <a:rPr lang="ru-RU" sz="2800" dirty="0"/>
              <a:t> </a:t>
            </a:r>
            <a:r>
              <a:rPr lang="ru-RU" sz="2800" dirty="0" err="1"/>
              <a:t>м</a:t>
            </a:r>
            <a:r>
              <a:rPr lang="ru-RU" sz="2800" dirty="0" err="1" smtClean="0"/>
              <a:t>'які</a:t>
            </a:r>
            <a:r>
              <a:rPr lang="ru-RU" sz="2800" dirty="0" smtClean="0"/>
              <a:t> </a:t>
            </a:r>
            <a:r>
              <a:rPr lang="ru-RU" sz="2800" dirty="0" err="1"/>
              <a:t>приголосні</a:t>
            </a:r>
            <a:r>
              <a:rPr lang="ru-RU" sz="2800" dirty="0"/>
              <a:t> </a:t>
            </a:r>
            <a:r>
              <a:rPr lang="ru-RU" sz="2800" dirty="0" err="1"/>
              <a:t>позначають</a:t>
            </a:r>
            <a:r>
              <a:rPr lang="ru-RU" sz="2800" dirty="0"/>
              <a:t> як [</a:t>
            </a:r>
            <a:r>
              <a:rPr lang="ru-RU" sz="2800" i="1" dirty="0"/>
              <a:t>т’</a:t>
            </a:r>
            <a:r>
              <a:rPr lang="ru-RU" sz="2800" dirty="0"/>
              <a:t>], [</a:t>
            </a:r>
            <a:r>
              <a:rPr lang="ru-RU" sz="2800" i="1" dirty="0"/>
              <a:t>д’</a:t>
            </a:r>
            <a:r>
              <a:rPr lang="ru-RU" sz="2800" dirty="0"/>
              <a:t>], </a:t>
            </a:r>
            <a:r>
              <a:rPr lang="ru-RU" sz="2800" dirty="0" err="1" smtClean="0"/>
              <a:t>тощо</a:t>
            </a:r>
            <a:endParaRPr lang="ru-RU" sz="2800" dirty="0" smtClean="0"/>
          </a:p>
          <a:p>
            <a:pPr>
              <a:buClr>
                <a:srgbClr val="89275F"/>
              </a:buClr>
            </a:pPr>
            <a:r>
              <a:rPr lang="uk-UA" sz="2800" dirty="0" smtClean="0"/>
              <a:t>використання латинських літер (</a:t>
            </a:r>
            <a:r>
              <a:rPr lang="en-US" sz="2800" dirty="0"/>
              <a:t>/</a:t>
            </a:r>
            <a:r>
              <a:rPr lang="en-US" sz="2800" i="1" dirty="0" err="1"/>
              <a:t>dz</a:t>
            </a:r>
            <a:r>
              <a:rPr lang="en-US" sz="2800" dirty="0"/>
              <a:t>/ </a:t>
            </a:r>
            <a:r>
              <a:rPr lang="ru-RU" sz="2800" dirty="0"/>
              <a:t>і /</a:t>
            </a:r>
            <a:r>
              <a:rPr lang="en-US" sz="2800" i="1" dirty="0" err="1"/>
              <a:t>dž</a:t>
            </a:r>
            <a:r>
              <a:rPr lang="en-US" sz="2800" dirty="0"/>
              <a:t>/ </a:t>
            </a:r>
            <a:endParaRPr lang="uk-UA" sz="2800" dirty="0" smtClean="0"/>
          </a:p>
          <a:p>
            <a:pPr marL="0" indent="0">
              <a:buClr>
                <a:srgbClr val="89275F"/>
              </a:buClr>
              <a:buNone/>
            </a:pPr>
            <a:r>
              <a:rPr lang="uk-UA" sz="2800" dirty="0" smtClean="0"/>
              <a:t>    замість </a:t>
            </a:r>
            <a:r>
              <a:rPr lang="uk-UA" sz="2800" b="1" i="1" dirty="0" smtClean="0"/>
              <a:t>дж</a:t>
            </a:r>
            <a:r>
              <a:rPr lang="uk-UA" sz="2800" dirty="0" smtClean="0"/>
              <a:t> та </a:t>
            </a:r>
            <a:r>
              <a:rPr lang="uk-UA" sz="2800" b="1" i="1" dirty="0" err="1" smtClean="0"/>
              <a:t>дз</a:t>
            </a:r>
            <a:r>
              <a:rPr lang="uk-UA" sz="2800" b="1" i="1" dirty="0" smtClean="0"/>
              <a:t> </a:t>
            </a:r>
            <a:r>
              <a:rPr lang="uk-UA" sz="2800" dirty="0" smtClean="0"/>
              <a:t>тощо)</a:t>
            </a:r>
            <a:endParaRPr lang="ru-RU" sz="2800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86742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89275F"/>
                </a:solidFill>
              </a:rPr>
              <a:t>ДЛЯ ФОНЕМАТИЧНОЇ ТРАНСКРИПЦІЇ ХАРАКТЕРНО:</a:t>
            </a:r>
            <a:endParaRPr lang="ru-RU" b="1" dirty="0">
              <a:solidFill>
                <a:srgbClr val="89275F"/>
              </a:solidFill>
            </a:endParaRPr>
          </a:p>
        </p:txBody>
      </p:sp>
      <p:pic>
        <p:nvPicPr>
          <p:cNvPr id="12290" name="Picture 2" descr="Чи достатньо Ви знаєте про ручки? - Кращий Інтернет-магазин канцтоварів для  офісу, школи, товарів для творчості у Львові та Києві, вся Украин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95673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8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7158" y="2500306"/>
            <a:ext cx="7887250" cy="4025897"/>
          </a:xfrm>
        </p:spPr>
        <p:txBody>
          <a:bodyPr>
            <a:normAutofit lnSpcReduction="10000"/>
          </a:bodyPr>
          <a:lstStyle/>
          <a:p>
            <a:pPr>
              <a:buClr>
                <a:srgbClr val="357B5F"/>
              </a:buClr>
            </a:pPr>
            <a:r>
              <a:rPr lang="ru-RU" sz="2800" dirty="0" err="1"/>
              <a:t>допускає</a:t>
            </a:r>
            <a:r>
              <a:rPr lang="ru-RU" sz="2800" dirty="0"/>
              <a:t> </a:t>
            </a:r>
            <a:r>
              <a:rPr lang="ru-RU" sz="2800" dirty="0" err="1"/>
              <a:t>умовне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букв та </a:t>
            </a:r>
            <a:r>
              <a:rPr lang="ru-RU" sz="2800" dirty="0" err="1"/>
              <a:t>введення</a:t>
            </a:r>
            <a:r>
              <a:rPr lang="ru-RU" sz="2800" dirty="0"/>
              <a:t> </a:t>
            </a:r>
            <a:r>
              <a:rPr lang="ru-RU" sz="2800" dirty="0" err="1"/>
              <a:t>діакритичних</a:t>
            </a:r>
            <a:r>
              <a:rPr lang="ru-RU" sz="2800" dirty="0"/>
              <a:t> </a:t>
            </a:r>
            <a:r>
              <a:rPr lang="ru-RU" sz="2800" dirty="0" err="1"/>
              <a:t>знаків</a:t>
            </a:r>
            <a:r>
              <a:rPr lang="ru-RU" sz="2800" dirty="0"/>
              <a:t>;</a:t>
            </a:r>
          </a:p>
          <a:p>
            <a:pPr>
              <a:buClr>
                <a:srgbClr val="357B5F"/>
              </a:buClr>
            </a:pP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головним</a:t>
            </a:r>
            <a:r>
              <a:rPr lang="ru-RU" sz="2800" dirty="0"/>
              <a:t> чином у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телеграмах</a:t>
            </a:r>
            <a:r>
              <a:rPr lang="ru-RU" sz="2800" dirty="0"/>
              <a:t> і в </a:t>
            </a:r>
            <a:r>
              <a:rPr lang="ru-RU" sz="2800" dirty="0" err="1"/>
              <a:t>бібліотечній</a:t>
            </a:r>
            <a:r>
              <a:rPr lang="ru-RU" sz="2800" dirty="0"/>
              <a:t> </a:t>
            </a:r>
            <a:r>
              <a:rPr lang="ru-RU" sz="2800" dirty="0" err="1"/>
              <a:t>справі</a:t>
            </a:r>
            <a:r>
              <a:rPr lang="ru-RU" sz="2800" dirty="0"/>
              <a:t>;</a:t>
            </a:r>
          </a:p>
          <a:p>
            <a:pPr>
              <a:buClr>
                <a:srgbClr val="357B5F"/>
              </a:buClr>
            </a:pPr>
            <a:r>
              <a:rPr lang="ru-RU" sz="2800" dirty="0" err="1"/>
              <a:t>іноземні</a:t>
            </a:r>
            <a:r>
              <a:rPr lang="ru-RU" sz="2800" dirty="0"/>
              <a:t> </a:t>
            </a:r>
            <a:r>
              <a:rPr lang="ru-RU" sz="2800" dirty="0" err="1"/>
              <a:t>власні</a:t>
            </a:r>
            <a:r>
              <a:rPr lang="ru-RU" sz="2800" dirty="0"/>
              <a:t> </a:t>
            </a:r>
            <a:r>
              <a:rPr lang="ru-RU" sz="2800" dirty="0" err="1"/>
              <a:t>імена</a:t>
            </a:r>
            <a:r>
              <a:rPr lang="ru-RU" sz="2800" dirty="0"/>
              <a:t> та </a:t>
            </a:r>
            <a:r>
              <a:rPr lang="ru-RU" sz="2800" dirty="0" err="1"/>
              <a:t>географічні</a:t>
            </a:r>
            <a:r>
              <a:rPr lang="ru-RU" sz="2800" dirty="0"/>
              <a:t> </a:t>
            </a:r>
            <a:r>
              <a:rPr lang="ru-RU" sz="2800" dirty="0" err="1"/>
              <a:t>назви</a:t>
            </a:r>
            <a:r>
              <a:rPr lang="ru-RU" sz="2800" dirty="0"/>
              <a:t> </a:t>
            </a:r>
            <a:r>
              <a:rPr lang="ru-RU" sz="2800" dirty="0" err="1"/>
              <a:t>передаються</a:t>
            </a:r>
            <a:r>
              <a:rPr lang="ru-RU" sz="2800" dirty="0"/>
              <a:t> буквами </a:t>
            </a:r>
            <a:r>
              <a:rPr lang="ru-RU" sz="2800" dirty="0" err="1"/>
              <a:t>українського</a:t>
            </a:r>
            <a:r>
              <a:rPr lang="ru-RU" sz="2800" dirty="0"/>
              <a:t> </a:t>
            </a:r>
            <a:r>
              <a:rPr lang="ru-RU" sz="2800" dirty="0" err="1"/>
              <a:t>алфавіту</a:t>
            </a:r>
            <a:r>
              <a:rPr lang="ru-RU" sz="2800" dirty="0"/>
              <a:t> без </a:t>
            </a:r>
            <a:r>
              <a:rPr lang="ru-RU" sz="2800" dirty="0" err="1"/>
              <a:t>врахування</a:t>
            </a:r>
            <a:r>
              <a:rPr lang="ru-RU" sz="2800" dirty="0"/>
              <a:t> </a:t>
            </a:r>
            <a:r>
              <a:rPr lang="ru-RU" sz="2800" dirty="0" err="1"/>
              <a:t>особливостей</a:t>
            </a:r>
            <a:r>
              <a:rPr lang="ru-RU" sz="2800" dirty="0"/>
              <a:t> </a:t>
            </a:r>
            <a:r>
              <a:rPr lang="ru-RU" sz="2800" dirty="0" err="1" smtClean="0"/>
              <a:t>вимови</a:t>
            </a:r>
            <a:r>
              <a:rPr lang="ru-RU" sz="2800" dirty="0" smtClean="0"/>
              <a:t>;</a:t>
            </a:r>
          </a:p>
          <a:p>
            <a:pPr>
              <a:buClr>
                <a:srgbClr val="357B5F"/>
              </a:buClr>
            </a:pPr>
            <a:r>
              <a:rPr lang="ru-RU" sz="2800" dirty="0" smtClean="0"/>
              <a:t>правила </a:t>
            </a:r>
            <a:r>
              <a:rPr lang="ru-RU" sz="2800" dirty="0" err="1"/>
              <a:t>транслітерації</a:t>
            </a:r>
            <a:r>
              <a:rPr lang="ru-RU" sz="2800" dirty="0"/>
              <a:t> </a:t>
            </a:r>
            <a:r>
              <a:rPr lang="ru-RU" sz="2800" dirty="0" err="1"/>
              <a:t>встановлюються</a:t>
            </a:r>
            <a:r>
              <a:rPr lang="ru-RU" sz="2800" dirty="0"/>
              <a:t> </a:t>
            </a:r>
            <a:r>
              <a:rPr lang="ru-RU" sz="2800" dirty="0" err="1"/>
              <a:t>спеціальними</a:t>
            </a:r>
            <a:r>
              <a:rPr lang="ru-RU" sz="2800" dirty="0"/>
              <a:t> </a:t>
            </a:r>
            <a:r>
              <a:rPr lang="ru-RU" sz="2800" dirty="0" smtClean="0"/>
              <a:t>стандартами</a:t>
            </a:r>
            <a:endParaRPr lang="en-US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14356"/>
            <a:ext cx="79296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err="1" smtClean="0">
                <a:ln w="31550" cmpd="sng">
                  <a:solidFill>
                    <a:srgbClr val="357B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Транслітерація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3100" dirty="0" smtClean="0"/>
              <a:t> </a:t>
            </a:r>
            <a:r>
              <a:rPr lang="ru-RU" sz="2200" dirty="0"/>
              <a:t>(</a:t>
            </a:r>
            <a:r>
              <a:rPr lang="ru-RU" sz="2200" dirty="0" err="1"/>
              <a:t>від</a:t>
            </a:r>
            <a:r>
              <a:rPr lang="ru-RU" sz="2200" dirty="0"/>
              <a:t> лат. </a:t>
            </a:r>
            <a:r>
              <a:rPr lang="en-US" sz="2200" dirty="0"/>
              <a:t>trans "</a:t>
            </a:r>
            <a:r>
              <a:rPr lang="ru-RU" sz="2200" dirty="0"/>
              <a:t>через" і </a:t>
            </a:r>
            <a:r>
              <a:rPr lang="en-US" sz="2200" dirty="0" err="1"/>
              <a:t>littera</a:t>
            </a:r>
            <a:r>
              <a:rPr lang="en-US" sz="2200" dirty="0"/>
              <a:t> "</a:t>
            </a:r>
            <a:r>
              <a:rPr lang="ru-RU" sz="2200" dirty="0"/>
              <a:t>буква</a:t>
            </a:r>
            <a:r>
              <a:rPr lang="ru-RU" sz="2200" dirty="0" smtClean="0"/>
              <a:t>") - </a:t>
            </a:r>
            <a:r>
              <a:rPr lang="ru-RU" sz="2200" dirty="0" err="1" smtClean="0"/>
              <a:t>механічна</a:t>
            </a:r>
            <a:r>
              <a:rPr lang="ru-RU" sz="2200" dirty="0" smtClean="0"/>
              <a:t> передача тексту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окремих</a:t>
            </a:r>
            <a:r>
              <a:rPr lang="ru-RU" sz="2200" dirty="0" smtClean="0"/>
              <a:t> </a:t>
            </a:r>
            <a:r>
              <a:rPr lang="ru-RU" sz="2200" dirty="0" err="1" smtClean="0"/>
              <a:t>слів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записані</a:t>
            </a:r>
            <a:r>
              <a:rPr lang="ru-RU" sz="2200" dirty="0" smtClean="0"/>
              <a:t> </a:t>
            </a:r>
            <a:r>
              <a:rPr lang="ru-RU" sz="2200" dirty="0" err="1" smtClean="0"/>
              <a:t>однією</a:t>
            </a:r>
            <a:r>
              <a:rPr lang="ru-RU" sz="2200" dirty="0" smtClean="0"/>
              <a:t> </a:t>
            </a:r>
            <a:r>
              <a:rPr lang="ru-RU" sz="2200" dirty="0" err="1" smtClean="0"/>
              <a:t>графічною</a:t>
            </a:r>
            <a:r>
              <a:rPr lang="ru-RU" sz="2200" dirty="0" smtClean="0"/>
              <a:t> системою, </a:t>
            </a:r>
            <a:r>
              <a:rPr lang="ru-RU" sz="2200" dirty="0" err="1" smtClean="0"/>
              <a:t>засобами</a:t>
            </a:r>
            <a:r>
              <a:rPr lang="ru-RU" sz="2200" dirty="0" smtClean="0"/>
              <a:t> </a:t>
            </a:r>
            <a:r>
              <a:rPr lang="ru-RU" sz="2200" dirty="0" err="1" smtClean="0"/>
              <a:t>іншої</a:t>
            </a:r>
            <a:r>
              <a:rPr lang="ru-RU" sz="2200" dirty="0" smtClean="0"/>
              <a:t> </a:t>
            </a:r>
            <a:r>
              <a:rPr lang="ru-RU" sz="2200" dirty="0" err="1" smtClean="0"/>
              <a:t>графічної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системи</a:t>
            </a:r>
            <a:r>
              <a:rPr lang="ru-RU" sz="2200" dirty="0" smtClean="0"/>
              <a:t> при </a:t>
            </a:r>
            <a:r>
              <a:rPr lang="ru-RU" sz="2200" dirty="0" err="1" smtClean="0"/>
              <a:t>другорядній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ролі</a:t>
            </a:r>
            <a:r>
              <a:rPr lang="ru-RU" sz="2200" dirty="0" smtClean="0"/>
              <a:t> </a:t>
            </a:r>
            <a:r>
              <a:rPr lang="ru-RU" sz="2200" dirty="0" err="1" smtClean="0"/>
              <a:t>звукової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точності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тобто</a:t>
            </a:r>
            <a:r>
              <a:rPr lang="ru-RU" sz="2200" dirty="0" smtClean="0"/>
              <a:t> передача </a:t>
            </a:r>
            <a:r>
              <a:rPr lang="ru-RU" sz="2200" dirty="0" err="1" smtClean="0"/>
              <a:t>однієї</a:t>
            </a:r>
            <a:r>
              <a:rPr lang="ru-RU" sz="2200" dirty="0" smtClean="0"/>
              <a:t> </a:t>
            </a:r>
            <a:r>
              <a:rPr lang="ru-RU" sz="2200" dirty="0" err="1" smtClean="0"/>
              <a:t>писемності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літерами</a:t>
            </a:r>
            <a:r>
              <a:rPr lang="ru-RU" sz="2200" dirty="0" smtClean="0"/>
              <a:t> </a:t>
            </a:r>
            <a:r>
              <a:rPr lang="ru-RU" sz="2200" dirty="0" err="1" smtClean="0"/>
              <a:t>іншої</a:t>
            </a:r>
            <a:r>
              <a:rPr lang="ru-RU" sz="2200" dirty="0" smtClean="0"/>
              <a:t>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411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714480" y="428604"/>
            <a:ext cx="5328592" cy="4872604"/>
            <a:chOff x="1735907" y="116632"/>
            <a:chExt cx="5328592" cy="5184576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1735907" y="116632"/>
              <a:ext cx="5328592" cy="4104456"/>
              <a:chOff x="1735907" y="1306885"/>
              <a:chExt cx="5328592" cy="4104456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2483768" y="1306885"/>
                <a:ext cx="3816424" cy="41044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u="sng" dirty="0" smtClean="0">
                    <a:solidFill>
                      <a:srgbClr val="89275F"/>
                    </a:solidFill>
                    <a:cs typeface="DokChampa" pitchFamily="34" charset="-34"/>
                  </a:rPr>
                  <a:t>Успішний переклад</a:t>
                </a:r>
                <a:endParaRPr lang="ru-RU" sz="4000" u="sng" dirty="0">
                  <a:solidFill>
                    <a:srgbClr val="89275F"/>
                  </a:solidFill>
                  <a:cs typeface="DokChampa" pitchFamily="34" charset="-34"/>
                </a:endParaRPr>
              </a:p>
            </p:txBody>
          </p:sp>
          <p:sp>
            <p:nvSpPr>
              <p:cNvPr id="7" name="Стрелка вправо 6"/>
              <p:cNvSpPr/>
              <p:nvPr/>
            </p:nvSpPr>
            <p:spPr>
              <a:xfrm>
                <a:off x="6128395" y="2855057"/>
                <a:ext cx="936104" cy="10081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трелка вправо 7"/>
              <p:cNvSpPr/>
              <p:nvPr/>
            </p:nvSpPr>
            <p:spPr>
              <a:xfrm rot="10800000">
                <a:off x="1735907" y="2924944"/>
                <a:ext cx="936104" cy="10081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Стрелка вниз 9"/>
            <p:cNvSpPr/>
            <p:nvPr/>
          </p:nvSpPr>
          <p:spPr>
            <a:xfrm>
              <a:off x="3958283" y="4221088"/>
              <a:ext cx="864096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714348" y="285728"/>
            <a:ext cx="7572428" cy="6264464"/>
            <a:chOff x="714348" y="285728"/>
            <a:chExt cx="7572428" cy="62644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348" y="642918"/>
              <a:ext cx="1066753" cy="5606717"/>
            </a:xfrm>
            <a:prstGeom prst="rect">
              <a:avLst/>
            </a:prstGeom>
            <a:noFill/>
          </p:spPr>
          <p:txBody>
            <a:bodyPr vert="wordArtVert" wrap="none" lIns="91440" tIns="45720" rIns="91440" bIns="45720">
              <a:normAutofit/>
            </a:bodyPr>
            <a:lstStyle/>
            <a:p>
              <a:pPr algn="ctr"/>
              <a:r>
                <a:rPr lang="uk-UA" sz="3400" b="1" kern="1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8927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Транскрипція</a:t>
              </a:r>
              <a:endParaRPr lang="ru-RU" sz="3400" b="1" kern="1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92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429520" y="285728"/>
              <a:ext cx="857256" cy="6264464"/>
            </a:xfrm>
            <a:prstGeom prst="rect">
              <a:avLst/>
            </a:prstGeom>
            <a:noFill/>
          </p:spPr>
          <p:txBody>
            <a:bodyPr vert="wordArtVert" wrap="none" lIns="91440" tIns="45720" rIns="91440" bIns="45720">
              <a:noAutofit/>
            </a:bodyPr>
            <a:lstStyle/>
            <a:p>
              <a:pPr algn="ctr"/>
              <a:r>
                <a:rPr lang="uk-UA" sz="2900" b="1" kern="10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89275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Транслітеріція</a:t>
              </a:r>
              <a:endParaRPr lang="ru-RU" sz="2900" b="1" kern="1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9275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88963" y="5315793"/>
              <a:ext cx="38599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3600" b="1" spc="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89275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</a:t>
              </a:r>
              <a:r>
                <a:rPr lang="uk-UA" sz="3600" b="1" cap="none" spc="5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89275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алькування</a:t>
              </a:r>
              <a:endParaRPr lang="ru-RU" sz="3600" b="1" cap="none" spc="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9275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1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666219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083" y="1988840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1184288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755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Найцікавіші вислови, афоризми та цитати про книги - Твій Св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7053"/>
            <a:ext cx="6142275" cy="4096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43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500042"/>
            <a:ext cx="4071966" cy="5924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715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2000" b="1" i="1" dirty="0"/>
              <a:t>Фонетика</a:t>
            </a:r>
            <a:r>
              <a:rPr lang="ru-RU" sz="2000" dirty="0"/>
              <a:t> (</a:t>
            </a:r>
            <a:r>
              <a:rPr lang="ru-RU" sz="2000" dirty="0" err="1"/>
              <a:t>від</a:t>
            </a:r>
            <a:r>
              <a:rPr lang="ru-RU" sz="2000" dirty="0"/>
              <a:t> гр. </a:t>
            </a:r>
            <a:r>
              <a:rPr lang="ru-RU" sz="2000" dirty="0" err="1"/>
              <a:t>phonetikos</a:t>
            </a:r>
            <a:r>
              <a:rPr lang="ru-RU" sz="2000" dirty="0"/>
              <a:t> – </a:t>
            </a:r>
            <a:r>
              <a:rPr lang="ru-RU" sz="2000" dirty="0" err="1"/>
              <a:t>звуковий</a:t>
            </a:r>
            <a:r>
              <a:rPr lang="ru-RU" sz="2000" dirty="0"/>
              <a:t>)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розділ</a:t>
            </a:r>
            <a:r>
              <a:rPr lang="ru-RU" sz="2000" dirty="0"/>
              <a:t> </a:t>
            </a:r>
            <a:r>
              <a:rPr lang="ru-RU" sz="2000" dirty="0" err="1"/>
              <a:t>мовознавства</a:t>
            </a:r>
            <a:r>
              <a:rPr lang="ru-RU" sz="2000" dirty="0"/>
              <a:t>, в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вивчається</a:t>
            </a:r>
            <a:r>
              <a:rPr lang="ru-RU" sz="2000" dirty="0"/>
              <a:t> </a:t>
            </a:r>
            <a:r>
              <a:rPr lang="ru-RU" sz="2000" dirty="0" err="1"/>
              <a:t>звуковий</a:t>
            </a:r>
            <a:r>
              <a:rPr lang="ru-RU" sz="2000" dirty="0"/>
              <a:t> склад </a:t>
            </a:r>
            <a:r>
              <a:rPr lang="ru-RU" sz="2000" dirty="0" err="1" smtClean="0"/>
              <a:t>мови</a:t>
            </a:r>
            <a:endParaRPr lang="ru-RU" sz="2000" dirty="0" smtClean="0"/>
          </a:p>
          <a:p>
            <a:pPr marL="5715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ru-RU" sz="2000" dirty="0" smtClean="0"/>
          </a:p>
          <a:p>
            <a:pPr marL="5715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2000" b="1" dirty="0" smtClean="0"/>
              <a:t>ФОНЕТИКА</a:t>
            </a:r>
            <a:r>
              <a:rPr lang="ru-RU" sz="2000" dirty="0"/>
              <a:t>, и, ж, </a:t>
            </a:r>
            <a:r>
              <a:rPr lang="ru-RU" sz="2000" dirty="0" err="1"/>
              <a:t>лінгв</a:t>
            </a:r>
            <a:r>
              <a:rPr lang="ru-RU" sz="2000" dirty="0"/>
              <a:t>. [</a:t>
            </a:r>
            <a:r>
              <a:rPr lang="ru-RU" sz="2000" dirty="0" err="1"/>
              <a:t>грец</a:t>
            </a:r>
            <a:r>
              <a:rPr lang="ru-RU" sz="2000" dirty="0"/>
              <a:t>. </a:t>
            </a:r>
            <a:r>
              <a:rPr lang="en-US" sz="2000" dirty="0" err="1"/>
              <a:t>Phonetik</a:t>
            </a:r>
            <a:r>
              <a:rPr lang="ru-RU" sz="2000" dirty="0"/>
              <a:t>е – </a:t>
            </a:r>
            <a:r>
              <a:rPr lang="ru-RU" sz="2000" dirty="0" err="1"/>
              <a:t>звуковий</a:t>
            </a:r>
            <a:r>
              <a:rPr lang="ru-RU" sz="2000" dirty="0"/>
              <a:t>, </a:t>
            </a:r>
            <a:r>
              <a:rPr lang="ru-RU" sz="2000" dirty="0" err="1"/>
              <a:t>голосовий</a:t>
            </a:r>
            <a:r>
              <a:rPr lang="ru-RU" sz="2000" dirty="0"/>
              <a:t> ]. 1. </a:t>
            </a:r>
            <a:r>
              <a:rPr lang="ru-RU" sz="2000" dirty="0" err="1"/>
              <a:t>Звукова</a:t>
            </a:r>
            <a:r>
              <a:rPr lang="ru-RU" sz="2000" dirty="0"/>
              <a:t> </a:t>
            </a:r>
            <a:r>
              <a:rPr lang="ru-RU" sz="2000" dirty="0" err="1"/>
              <a:t>будова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 як </a:t>
            </a:r>
            <a:r>
              <a:rPr lang="ru-RU" sz="2000" dirty="0" err="1"/>
              <a:t>єдність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фізіологічного</a:t>
            </a:r>
            <a:r>
              <a:rPr lang="ru-RU" sz="2000" dirty="0"/>
              <a:t> (робота </a:t>
            </a:r>
            <a:r>
              <a:rPr lang="ru-RU" sz="2000" dirty="0" err="1"/>
              <a:t>мовного</a:t>
            </a:r>
            <a:r>
              <a:rPr lang="ru-RU" sz="2000" dirty="0"/>
              <a:t> </a:t>
            </a:r>
            <a:r>
              <a:rPr lang="ru-RU" sz="2000" dirty="0" err="1"/>
              <a:t>апарату</a:t>
            </a:r>
            <a:r>
              <a:rPr lang="ru-RU" sz="2000" dirty="0"/>
              <a:t>), </a:t>
            </a:r>
            <a:r>
              <a:rPr lang="ru-RU" sz="2000" dirty="0" err="1"/>
              <a:t>акустичного</a:t>
            </a:r>
            <a:r>
              <a:rPr lang="ru-RU" sz="2000" dirty="0"/>
              <a:t> та </a:t>
            </a:r>
            <a:r>
              <a:rPr lang="ru-RU" sz="2000" dirty="0" err="1"/>
              <a:t>значеннєвого</a:t>
            </a:r>
            <a:r>
              <a:rPr lang="ru-RU" sz="2000" dirty="0"/>
              <a:t> </a:t>
            </a:r>
            <a:r>
              <a:rPr lang="ru-RU" sz="2000" dirty="0" err="1"/>
              <a:t>аспектів</a:t>
            </a:r>
            <a:r>
              <a:rPr lang="ru-RU" sz="2000" dirty="0"/>
              <a:t>. 2. </a:t>
            </a:r>
            <a:r>
              <a:rPr lang="ru-RU" sz="2000" dirty="0" err="1"/>
              <a:t>Розділ</a:t>
            </a:r>
            <a:r>
              <a:rPr lang="ru-RU" sz="2000" dirty="0"/>
              <a:t> </a:t>
            </a:r>
            <a:r>
              <a:rPr lang="ru-RU" sz="2000" dirty="0" err="1"/>
              <a:t>мовознавства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вивчає</a:t>
            </a:r>
            <a:r>
              <a:rPr lang="ru-RU" sz="2000" dirty="0"/>
              <a:t> </a:t>
            </a:r>
            <a:r>
              <a:rPr lang="ru-RU" sz="2000" dirty="0" err="1"/>
              <a:t>звукову</a:t>
            </a:r>
            <a:r>
              <a:rPr lang="ru-RU" sz="2000" dirty="0"/>
              <a:t> </a:t>
            </a:r>
            <a:r>
              <a:rPr lang="ru-RU" sz="2000" dirty="0" err="1"/>
              <a:t>будову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 (</a:t>
            </a:r>
            <a:r>
              <a:rPr lang="ru-RU" sz="2000" dirty="0" err="1"/>
              <a:t>способи</a:t>
            </a:r>
            <a:r>
              <a:rPr lang="ru-RU" sz="2000" dirty="0"/>
              <a:t>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звуків</a:t>
            </a:r>
            <a:r>
              <a:rPr lang="ru-RU" sz="2000" dirty="0"/>
              <a:t> та </a:t>
            </a:r>
            <a:r>
              <a:rPr lang="ru-RU" sz="2000" dirty="0" err="1"/>
              <a:t>їхні</a:t>
            </a:r>
            <a:r>
              <a:rPr lang="ru-RU" sz="2000" dirty="0"/>
              <a:t> </a:t>
            </a:r>
            <a:r>
              <a:rPr lang="ru-RU" sz="2000" dirty="0" err="1"/>
              <a:t>акустичні</a:t>
            </a:r>
            <a:r>
              <a:rPr lang="ru-RU" sz="2000" dirty="0"/>
              <a:t> </a:t>
            </a:r>
            <a:r>
              <a:rPr lang="ru-RU" sz="2000" dirty="0" err="1" smtClean="0"/>
              <a:t>властивості</a:t>
            </a:r>
            <a:endParaRPr lang="ru-RU" sz="2000" dirty="0"/>
          </a:p>
        </p:txBody>
      </p:sp>
      <p:pic>
        <p:nvPicPr>
          <p:cNvPr id="3074" name="Picture 2" descr="💰Köp billigt online Desktop Storage Box Transparent Organizer Pen Holder  Office School Supply till ett lågt pris på Joom bu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511277" cy="3511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4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43116"/>
            <a:ext cx="9001156" cy="414338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i="1" dirty="0" err="1" smtClean="0"/>
              <a:t>Ґрунтовні</a:t>
            </a:r>
            <a:r>
              <a:rPr lang="ru-RU" sz="2000" i="1" dirty="0" smtClean="0"/>
              <a:t> </a:t>
            </a:r>
            <a:r>
              <a:rPr lang="ru-RU" sz="2000" i="1" dirty="0" err="1"/>
              <a:t>дослідження</a:t>
            </a:r>
            <a:r>
              <a:rPr lang="ru-RU" sz="2000" i="1" dirty="0"/>
              <a:t> з </a:t>
            </a:r>
            <a:r>
              <a:rPr lang="ru-RU" sz="2000" i="1" dirty="0" err="1"/>
              <a:t>історичної</a:t>
            </a:r>
            <a:r>
              <a:rPr lang="ru-RU" sz="2000" i="1" dirty="0"/>
              <a:t> фонетики </a:t>
            </a:r>
            <a:r>
              <a:rPr lang="ru-RU" sz="2000" i="1" dirty="0" err="1"/>
              <a:t>української</a:t>
            </a:r>
            <a:r>
              <a:rPr lang="ru-RU" sz="2000" i="1" dirty="0"/>
              <a:t> </a:t>
            </a:r>
            <a:r>
              <a:rPr lang="ru-RU" sz="2000" i="1" dirty="0" err="1"/>
              <a:t>мови</a:t>
            </a:r>
            <a:r>
              <a:rPr lang="ru-RU" sz="2000" i="1" dirty="0"/>
              <a:t> </a:t>
            </a:r>
            <a:r>
              <a:rPr lang="ru-RU" sz="2000" i="1" dirty="0" err="1"/>
              <a:t>пов’язані</a:t>
            </a:r>
            <a:r>
              <a:rPr lang="ru-RU" sz="2000" i="1" dirty="0"/>
              <a:t> </a:t>
            </a:r>
            <a:r>
              <a:rPr lang="ru-RU" sz="2000" i="1" dirty="0" err="1"/>
              <a:t>насамперед</a:t>
            </a:r>
            <a:r>
              <a:rPr lang="ru-RU" sz="2000" i="1" dirty="0"/>
              <a:t> з </a:t>
            </a:r>
            <a:r>
              <a:rPr lang="ru-RU" sz="2000" i="1" dirty="0" err="1"/>
              <a:t>науковою</a:t>
            </a:r>
            <a:r>
              <a:rPr lang="ru-RU" sz="2000" i="1" dirty="0"/>
              <a:t> </a:t>
            </a:r>
            <a:r>
              <a:rPr lang="ru-RU" sz="2000" i="1" dirty="0" err="1"/>
              <a:t>діяльністю</a:t>
            </a:r>
            <a:r>
              <a:rPr lang="ru-RU" sz="2000" i="1" dirty="0"/>
              <a:t> </a:t>
            </a:r>
            <a:r>
              <a:rPr lang="ru-RU" sz="2000" i="1" dirty="0" err="1"/>
              <a:t>учених</a:t>
            </a:r>
            <a:r>
              <a:rPr lang="ru-RU" sz="2000" i="1" dirty="0"/>
              <a:t> </a:t>
            </a:r>
            <a:r>
              <a:rPr lang="ru-RU" sz="2000" i="1" dirty="0" err="1"/>
              <a:t>Харківської</a:t>
            </a:r>
            <a:r>
              <a:rPr lang="ru-RU" sz="2000" i="1" dirty="0"/>
              <a:t> </a:t>
            </a:r>
            <a:r>
              <a:rPr lang="ru-RU" sz="2000" i="1" dirty="0" err="1"/>
              <a:t>лінгвістичної</a:t>
            </a:r>
            <a:r>
              <a:rPr lang="ru-RU" sz="2000" i="1" dirty="0"/>
              <a:t> </a:t>
            </a:r>
            <a:r>
              <a:rPr lang="ru-RU" sz="2000" i="1" dirty="0" err="1"/>
              <a:t>школи</a:t>
            </a:r>
            <a:r>
              <a:rPr lang="ru-RU" sz="2000" i="1" dirty="0"/>
              <a:t> </a:t>
            </a:r>
            <a:r>
              <a:rPr lang="ru-RU" sz="2000" i="1" dirty="0" smtClean="0"/>
              <a:t>– </a:t>
            </a:r>
            <a:r>
              <a:rPr lang="ru-RU" sz="2000" b="1" i="1" dirty="0" err="1" smtClean="0"/>
              <a:t>Олександра</a:t>
            </a:r>
            <a:r>
              <a:rPr lang="ru-RU" sz="2000" i="1" dirty="0" smtClean="0"/>
              <a:t> </a:t>
            </a:r>
            <a:r>
              <a:rPr lang="ru-RU" sz="2000" b="1" i="1" dirty="0" err="1" smtClean="0"/>
              <a:t>Потебні</a:t>
            </a:r>
            <a:r>
              <a:rPr lang="ru-RU" sz="2000" i="1" dirty="0" smtClean="0"/>
              <a:t> та </a:t>
            </a:r>
            <a:r>
              <a:rPr lang="ru-RU" sz="2000" b="1" i="1" dirty="0" err="1" smtClean="0"/>
              <a:t>Житецького</a:t>
            </a:r>
            <a:r>
              <a:rPr lang="ru-RU" sz="2000" i="1" dirty="0" smtClean="0"/>
              <a:t>. Першим </a:t>
            </a:r>
            <a:r>
              <a:rPr lang="ru-RU" sz="2000" i="1" dirty="0" err="1"/>
              <a:t>ґрунтовним</a:t>
            </a:r>
            <a:r>
              <a:rPr lang="ru-RU" sz="2000" i="1" dirty="0"/>
              <a:t> </a:t>
            </a:r>
            <a:r>
              <a:rPr lang="ru-RU" sz="2000" i="1" dirty="0" err="1"/>
              <a:t>дослідженням</a:t>
            </a:r>
            <a:r>
              <a:rPr lang="ru-RU" sz="2000" i="1" dirty="0"/>
              <a:t> з </a:t>
            </a:r>
            <a:r>
              <a:rPr lang="ru-RU" sz="2000" i="1" dirty="0" err="1"/>
              <a:t>історичної</a:t>
            </a:r>
            <a:r>
              <a:rPr lang="ru-RU" sz="2000" i="1" dirty="0"/>
              <a:t> фонетики </a:t>
            </a:r>
            <a:r>
              <a:rPr lang="ru-RU" sz="2000" i="1" dirty="0" err="1"/>
              <a:t>української</a:t>
            </a:r>
            <a:r>
              <a:rPr lang="ru-RU" sz="2000" i="1" dirty="0"/>
              <a:t> </a:t>
            </a:r>
            <a:r>
              <a:rPr lang="ru-RU" sz="2000" i="1" dirty="0" err="1"/>
              <a:t>мови</a:t>
            </a:r>
            <a:r>
              <a:rPr lang="ru-RU" sz="2000" i="1" dirty="0"/>
              <a:t>, де порушено </a:t>
            </a:r>
            <a:r>
              <a:rPr lang="ru-RU" sz="2000" i="1" dirty="0" err="1"/>
              <a:t>питання</a:t>
            </a:r>
            <a:r>
              <a:rPr lang="ru-RU" sz="2000" i="1" dirty="0"/>
              <a:t> про час </a:t>
            </a:r>
            <a:r>
              <a:rPr lang="ru-RU" sz="2000" i="1" dirty="0" err="1"/>
              <a:t>її</a:t>
            </a:r>
            <a:r>
              <a:rPr lang="ru-RU" sz="2000" i="1" dirty="0"/>
              <a:t> </a:t>
            </a:r>
            <a:r>
              <a:rPr lang="ru-RU" sz="2000" i="1" dirty="0" err="1"/>
              <a:t>формування</a:t>
            </a:r>
            <a:r>
              <a:rPr lang="ru-RU" sz="2000" i="1" dirty="0"/>
              <a:t>, </a:t>
            </a:r>
            <a:r>
              <a:rPr lang="ru-RU" sz="2000" i="1" dirty="0" err="1"/>
              <a:t>була</a:t>
            </a:r>
            <a:r>
              <a:rPr lang="ru-RU" sz="2000" i="1" dirty="0"/>
              <a:t> </a:t>
            </a:r>
            <a:r>
              <a:rPr lang="ru-RU" sz="2000" i="1" dirty="0" err="1"/>
              <a:t>також</a:t>
            </a:r>
            <a:r>
              <a:rPr lang="ru-RU" sz="2000" i="1" dirty="0"/>
              <a:t> </a:t>
            </a:r>
            <a:r>
              <a:rPr lang="ru-RU" sz="2000" i="1" dirty="0" err="1"/>
              <a:t>праця</a:t>
            </a:r>
            <a:r>
              <a:rPr lang="ru-RU" sz="2000" i="1" dirty="0"/>
              <a:t> </a:t>
            </a:r>
            <a:r>
              <a:rPr lang="ru-RU" sz="2000" b="1" i="1" dirty="0"/>
              <a:t>Павла Гнатовича </a:t>
            </a:r>
            <a:r>
              <a:rPr lang="ru-RU" sz="2000" b="1" i="1" dirty="0" err="1"/>
              <a:t>Житецького</a:t>
            </a:r>
            <a:r>
              <a:rPr lang="ru-RU" sz="2000" b="1" i="1" dirty="0"/>
              <a:t> </a:t>
            </a:r>
            <a:r>
              <a:rPr lang="ru-RU" sz="2000" i="1" dirty="0"/>
              <a:t>«Очерк звуковой истории малорусского наречия</a:t>
            </a:r>
            <a:r>
              <a:rPr lang="ru-RU" sz="2000" i="1" dirty="0" smtClean="0"/>
              <a:t>» (</a:t>
            </a:r>
            <a:r>
              <a:rPr lang="ru-RU" sz="2000" b="1" dirty="0" smtClean="0"/>
              <a:t>1876</a:t>
            </a:r>
            <a:r>
              <a:rPr lang="ru-RU" sz="2000" b="1" i="1" dirty="0" smtClean="0"/>
              <a:t>) </a:t>
            </a:r>
          </a:p>
          <a:p>
            <a:pPr marL="114300" indent="0">
              <a:buNone/>
            </a:pPr>
            <a:endParaRPr lang="ru-RU" sz="2000" b="1" i="1" dirty="0" smtClean="0"/>
          </a:p>
          <a:p>
            <a:pPr marL="114300" indent="0">
              <a:buNone/>
            </a:pPr>
            <a:r>
              <a:rPr lang="ru-RU" sz="2000" i="1" dirty="0" err="1" smtClean="0"/>
              <a:t>Дослідження</a:t>
            </a:r>
            <a:r>
              <a:rPr lang="ru-RU" sz="2000" i="1" dirty="0" smtClean="0"/>
              <a:t> </a:t>
            </a:r>
            <a:r>
              <a:rPr lang="ru-RU" sz="2000" i="1" dirty="0" err="1"/>
              <a:t>історії</a:t>
            </a:r>
            <a:r>
              <a:rPr lang="ru-RU" sz="2000" i="1" dirty="0"/>
              <a:t> </a:t>
            </a:r>
            <a:r>
              <a:rPr lang="ru-RU" sz="2000" i="1" dirty="0" err="1"/>
              <a:t>звукових</a:t>
            </a:r>
            <a:r>
              <a:rPr lang="ru-RU" sz="2000" i="1" dirty="0"/>
              <a:t> </a:t>
            </a:r>
            <a:r>
              <a:rPr lang="ru-RU" sz="2000" i="1" dirty="0" err="1"/>
              <a:t>явищ</a:t>
            </a:r>
            <a:r>
              <a:rPr lang="ru-RU" sz="2000" i="1" dirty="0"/>
              <a:t> </a:t>
            </a:r>
            <a:r>
              <a:rPr lang="ru-RU" sz="2000" i="1" dirty="0" err="1"/>
              <a:t>української</a:t>
            </a:r>
            <a:r>
              <a:rPr lang="ru-RU" sz="2000" i="1" dirty="0"/>
              <a:t> </a:t>
            </a:r>
            <a:r>
              <a:rPr lang="ru-RU" sz="2000" i="1" dirty="0" err="1"/>
              <a:t>мови</a:t>
            </a:r>
            <a:r>
              <a:rPr lang="ru-RU" sz="2000" i="1" dirty="0"/>
              <a:t> </a:t>
            </a:r>
            <a:r>
              <a:rPr lang="ru-RU" sz="2000" i="1" dirty="0" err="1"/>
              <a:t>пропонувалося</a:t>
            </a:r>
            <a:r>
              <a:rPr lang="ru-RU" sz="2000" i="1" dirty="0"/>
              <a:t> в </a:t>
            </a:r>
            <a:r>
              <a:rPr lang="ru-RU" sz="2000" i="1" dirty="0" err="1"/>
              <a:t>їх</a:t>
            </a:r>
            <a:r>
              <a:rPr lang="ru-RU" sz="2000" i="1" dirty="0"/>
              <a:t> </a:t>
            </a:r>
            <a:r>
              <a:rPr lang="ru-RU" sz="2000" i="1" dirty="0" err="1"/>
              <a:t>внутрішньму</a:t>
            </a:r>
            <a:r>
              <a:rPr lang="ru-RU" sz="2000" i="1" dirty="0"/>
              <a:t> </a:t>
            </a:r>
            <a:r>
              <a:rPr lang="ru-RU" sz="2000" i="1" dirty="0" err="1"/>
              <a:t>зв’язку</a:t>
            </a:r>
            <a:r>
              <a:rPr lang="ru-RU" sz="2000" i="1" dirty="0"/>
              <a:t> й </a:t>
            </a:r>
            <a:r>
              <a:rPr lang="ru-RU" sz="2000" i="1" dirty="0" err="1"/>
              <a:t>діахронічній</a:t>
            </a:r>
            <a:r>
              <a:rPr lang="ru-RU" sz="2000" i="1" dirty="0"/>
              <a:t> </a:t>
            </a:r>
            <a:r>
              <a:rPr lang="ru-RU" sz="2000" i="1" dirty="0" err="1"/>
              <a:t>послідовності</a:t>
            </a:r>
            <a:r>
              <a:rPr lang="ru-RU" sz="2000" i="1" dirty="0"/>
              <a:t>. </a:t>
            </a:r>
            <a:r>
              <a:rPr lang="ru-RU" sz="2000" i="1" dirty="0" err="1"/>
              <a:t>Дістала</a:t>
            </a:r>
            <a:r>
              <a:rPr lang="ru-RU" sz="2000" i="1" dirty="0"/>
              <a:t> </a:t>
            </a:r>
            <a:r>
              <a:rPr lang="ru-RU" sz="2000" i="1" dirty="0" err="1"/>
              <a:t>подальшого</a:t>
            </a:r>
            <a:r>
              <a:rPr lang="ru-RU" sz="2000" i="1" dirty="0"/>
              <a:t> </a:t>
            </a:r>
            <a:r>
              <a:rPr lang="ru-RU" sz="2000" i="1" dirty="0" err="1"/>
              <a:t>поглиблення</a:t>
            </a:r>
            <a:r>
              <a:rPr lang="ru-RU" sz="2000" i="1" dirty="0"/>
              <a:t> й </a:t>
            </a:r>
            <a:r>
              <a:rPr lang="ru-RU" sz="2000" i="1" dirty="0" err="1"/>
              <a:t>ідея</a:t>
            </a:r>
            <a:r>
              <a:rPr lang="ru-RU" sz="2000" i="1" dirty="0"/>
              <a:t> </a:t>
            </a:r>
            <a:r>
              <a:rPr lang="ru-RU" sz="2000" i="1" dirty="0" err="1"/>
              <a:t>Житецького</a:t>
            </a:r>
            <a:r>
              <a:rPr lang="ru-RU" sz="2000" i="1" dirty="0"/>
              <a:t> про </a:t>
            </a:r>
            <a:r>
              <a:rPr lang="ru-RU" sz="2000" i="1" dirty="0" err="1"/>
              <a:t>головну</a:t>
            </a:r>
            <a:r>
              <a:rPr lang="ru-RU" sz="2000" i="1" dirty="0"/>
              <a:t> роль </a:t>
            </a:r>
            <a:r>
              <a:rPr lang="ru-RU" sz="2000" i="1" dirty="0" err="1"/>
              <a:t>вокалізму</a:t>
            </a:r>
            <a:r>
              <a:rPr lang="ru-RU" sz="2000" i="1" dirty="0"/>
              <a:t>: </a:t>
            </a:r>
            <a:r>
              <a:rPr lang="ru-RU" sz="2000" i="1" dirty="0" err="1"/>
              <a:t>саме</a:t>
            </a:r>
            <a:r>
              <a:rPr lang="ru-RU" sz="2000" i="1" dirty="0"/>
              <a:t> </a:t>
            </a:r>
            <a:r>
              <a:rPr lang="ru-RU" sz="2000" i="1" dirty="0" err="1"/>
              <a:t>зміни</a:t>
            </a:r>
            <a:r>
              <a:rPr lang="ru-RU" sz="2000" i="1" dirty="0"/>
              <a:t> в </a:t>
            </a:r>
            <a:r>
              <a:rPr lang="ru-RU" sz="2000" i="1" dirty="0" err="1"/>
              <a:t>підсистемі</a:t>
            </a:r>
            <a:r>
              <a:rPr lang="ru-RU" sz="2000" i="1" dirty="0"/>
              <a:t> </a:t>
            </a:r>
            <a:r>
              <a:rPr lang="ru-RU" sz="2000" i="1" dirty="0" err="1"/>
              <a:t>голосних</a:t>
            </a:r>
            <a:r>
              <a:rPr lang="ru-RU" sz="2000" i="1" dirty="0"/>
              <a:t> (</a:t>
            </a:r>
            <a:r>
              <a:rPr lang="ru-RU" sz="2000" i="1" dirty="0" err="1"/>
              <a:t>занепад</a:t>
            </a:r>
            <a:r>
              <a:rPr lang="ru-RU" sz="2000" i="1" dirty="0"/>
              <a:t> </a:t>
            </a:r>
            <a:r>
              <a:rPr lang="ru-RU" sz="2000" i="1" dirty="0" err="1"/>
              <a:t>редукованих</a:t>
            </a:r>
            <a:r>
              <a:rPr lang="ru-RU" sz="2000" i="1" dirty="0"/>
              <a:t>) </a:t>
            </a:r>
            <a:r>
              <a:rPr lang="ru-RU" sz="2000" i="1" dirty="0" err="1"/>
              <a:t>викликають</a:t>
            </a:r>
            <a:r>
              <a:rPr lang="ru-RU" sz="2000" i="1" dirty="0"/>
              <a:t> </a:t>
            </a:r>
            <a:r>
              <a:rPr lang="ru-RU" sz="2000" i="1" dirty="0" err="1"/>
              <a:t>наступні</a:t>
            </a:r>
            <a:r>
              <a:rPr lang="ru-RU" sz="2000" i="1" dirty="0"/>
              <a:t> </a:t>
            </a:r>
            <a:r>
              <a:rPr lang="ru-RU" sz="2000" i="1" dirty="0" err="1"/>
              <a:t>зміни</a:t>
            </a:r>
            <a:r>
              <a:rPr lang="ru-RU" sz="2000" i="1" dirty="0"/>
              <a:t> як у </a:t>
            </a:r>
            <a:r>
              <a:rPr lang="ru-RU" sz="2000" i="1" dirty="0" err="1"/>
              <a:t>підсистемі</a:t>
            </a:r>
            <a:r>
              <a:rPr lang="ru-RU" sz="2000" i="1" dirty="0"/>
              <a:t> </a:t>
            </a:r>
            <a:r>
              <a:rPr lang="ru-RU" sz="2000" i="1" dirty="0" err="1"/>
              <a:t>голосних</a:t>
            </a:r>
            <a:r>
              <a:rPr lang="ru-RU" sz="2000" i="1" dirty="0"/>
              <a:t>, так і в </a:t>
            </a:r>
            <a:r>
              <a:rPr lang="ru-RU" sz="2000" i="1" dirty="0" err="1"/>
              <a:t>підсистемі</a:t>
            </a:r>
            <a:r>
              <a:rPr lang="ru-RU" sz="2000" i="1" dirty="0"/>
              <a:t> </a:t>
            </a:r>
            <a:r>
              <a:rPr lang="ru-RU" sz="2000" i="1" dirty="0" err="1"/>
              <a:t>приголосних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20000" cy="1143000"/>
          </a:xfrm>
        </p:spPr>
        <p:txBody>
          <a:bodyPr>
            <a:normAutofit/>
          </a:bodyPr>
          <a:lstStyle/>
          <a:p>
            <a:pPr algn="l"/>
            <a:r>
              <a:rPr lang="uk-UA" sz="4400" b="1" dirty="0" smtClean="0">
                <a:cs typeface="DokChampa" pitchFamily="34" charset="-34"/>
              </a:rPr>
              <a:t>Дослідження фонетики</a:t>
            </a:r>
            <a:endParaRPr lang="ru-RU" sz="4400" b="1" dirty="0">
              <a:cs typeface="DokChampa" pitchFamily="34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6085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/>
              <a:t>Елементи</a:t>
            </a:r>
            <a:r>
              <a:rPr lang="ru-RU" sz="2000" i="1" dirty="0" smtClean="0"/>
              <a:t> системного </a:t>
            </a:r>
            <a:r>
              <a:rPr lang="ru-RU" sz="2000" i="1" dirty="0" err="1" smtClean="0"/>
              <a:t>підходу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історико-фонетичних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явищ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східнослов’янських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можна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було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прослідкувати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вже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мовознавстві</a:t>
            </a:r>
            <a:r>
              <a:rPr lang="ru-RU" sz="2000" i="1" dirty="0" smtClean="0"/>
              <a:t> 20-х – 60-х </a:t>
            </a:r>
            <a:r>
              <a:rPr lang="ru-RU" sz="2000" i="1" dirty="0" err="1" smtClean="0"/>
              <a:t>рр</a:t>
            </a:r>
            <a:r>
              <a:rPr lang="ru-RU" sz="2000" i="1" dirty="0" smtClean="0"/>
              <a:t>. ХІХ ст. </a:t>
            </a:r>
            <a:endParaRPr lang="ru-RU" sz="2000" i="1" dirty="0"/>
          </a:p>
        </p:txBody>
      </p:sp>
      <p:pic>
        <p:nvPicPr>
          <p:cNvPr id="4098" name="Picture 2" descr="ТОП 10 лучших книг по экономике | Banks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60" y="561421"/>
            <a:ext cx="2590800" cy="176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4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4" t="19413" r="23456" b="17450"/>
          <a:stretch/>
        </p:blipFill>
        <p:spPr bwMode="auto">
          <a:xfrm>
            <a:off x="971600" y="836712"/>
            <a:ext cx="6387353" cy="4329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ВЦИОМ. Новости: Любимые книги: что читают россиян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1" y="4869160"/>
            <a:ext cx="5328592" cy="1899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6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857232"/>
            <a:ext cx="3510391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4282" y="0"/>
            <a:ext cx="4429156" cy="6215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ctr">
              <a:buNone/>
            </a:pPr>
            <a:endParaRPr lang="ru-RU" sz="2400" dirty="0" smtClean="0"/>
          </a:p>
          <a:p>
            <a:pPr marL="114300" indent="0" algn="ctr">
              <a:buNone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Олександр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Опанасович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Потебня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114300" indent="0" algn="ctr">
              <a:buNone/>
            </a:pPr>
            <a:r>
              <a:rPr lang="ru-RU" sz="2400" dirty="0" smtClean="0"/>
              <a:t>(1835-1891)</a:t>
            </a:r>
          </a:p>
          <a:p>
            <a:pPr marL="114300" indent="0" algn="ctr">
              <a:buNone/>
            </a:pPr>
            <a:r>
              <a:rPr lang="ru-RU" sz="1800" dirty="0" err="1" smtClean="0"/>
              <a:t>Український</a:t>
            </a:r>
            <a:r>
              <a:rPr lang="ru-RU" sz="1800" dirty="0" smtClean="0"/>
              <a:t> та </a:t>
            </a:r>
            <a:r>
              <a:rPr lang="ru-RU" sz="1800" dirty="0" err="1" smtClean="0"/>
              <a:t>росiйський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мовознавець</a:t>
            </a:r>
            <a:r>
              <a:rPr lang="ru-RU" sz="1800" dirty="0" smtClean="0"/>
              <a:t>, педагог, </a:t>
            </a:r>
            <a:r>
              <a:rPr lang="ru-RU" sz="1800" dirty="0" err="1" smtClean="0"/>
              <a:t>фiлософ</a:t>
            </a:r>
            <a:r>
              <a:rPr lang="ru-RU" sz="1800" dirty="0" smtClean="0"/>
              <a:t>, </a:t>
            </a:r>
            <a:r>
              <a:rPr lang="ru-RU" sz="1800" dirty="0" err="1" smtClean="0"/>
              <a:t>етнограф</a:t>
            </a:r>
            <a:r>
              <a:rPr lang="ru-RU" sz="1800" dirty="0" smtClean="0"/>
              <a:t>, </a:t>
            </a:r>
            <a:r>
              <a:rPr lang="ru-RU" sz="1800" dirty="0" err="1" smtClean="0"/>
              <a:t>славіст</a:t>
            </a:r>
            <a:r>
              <a:rPr lang="ru-RU" sz="1800" dirty="0" smtClean="0"/>
              <a:t>, "</a:t>
            </a:r>
            <a:r>
              <a:rPr lang="ru-RU" sz="1800" dirty="0" err="1" smtClean="0"/>
              <a:t>людина-епоха</a:t>
            </a:r>
            <a:r>
              <a:rPr lang="ru-RU" sz="1800" dirty="0"/>
              <a:t>". Родом </a:t>
            </a:r>
            <a:r>
              <a:rPr lang="en-US" sz="1800" dirty="0" err="1"/>
              <a:t>i</a:t>
            </a:r>
            <a:r>
              <a:rPr lang="ru-RU" sz="1800" dirty="0"/>
              <a:t>з села Гаврил</a:t>
            </a:r>
            <a:r>
              <a:rPr lang="en-US" sz="1800" dirty="0" err="1"/>
              <a:t>i</a:t>
            </a:r>
            <a:r>
              <a:rPr lang="ru-RU" sz="1800" dirty="0" err="1"/>
              <a:t>вка</a:t>
            </a:r>
            <a:r>
              <a:rPr lang="ru-RU" sz="1800" dirty="0"/>
              <a:t> </a:t>
            </a:r>
            <a:r>
              <a:rPr lang="ru-RU" sz="1800" dirty="0" err="1"/>
              <a:t>Роменського</a:t>
            </a:r>
            <a:r>
              <a:rPr lang="ru-RU" sz="1800" dirty="0"/>
              <a:t> </a:t>
            </a:r>
            <a:r>
              <a:rPr lang="ru-RU" sz="1800" dirty="0" err="1"/>
              <a:t>повіту</a:t>
            </a:r>
            <a:r>
              <a:rPr lang="ru-RU" sz="1800" dirty="0"/>
              <a:t> </a:t>
            </a:r>
            <a:r>
              <a:rPr lang="ru-RU" sz="1800" dirty="0" err="1"/>
              <a:t>Полтавської</a:t>
            </a:r>
            <a:r>
              <a:rPr lang="ru-RU" sz="1800" dirty="0"/>
              <a:t> </a:t>
            </a:r>
            <a:r>
              <a:rPr lang="ru-RU" sz="1800" dirty="0" err="1" smtClean="0"/>
              <a:t>губернії</a:t>
            </a:r>
            <a:r>
              <a:rPr lang="ru-RU" sz="1800" dirty="0" smtClean="0"/>
              <a:t>.</a:t>
            </a:r>
            <a:endParaRPr lang="ru-RU" sz="1800" dirty="0"/>
          </a:p>
          <a:p>
            <a:pPr marL="114300" indent="0" algn="ctr">
              <a:buNone/>
            </a:pPr>
            <a:r>
              <a:rPr lang="ru-RU" sz="1800" dirty="0"/>
              <a:t>У </a:t>
            </a:r>
            <a:r>
              <a:rPr lang="ru-RU" sz="1800" dirty="0" err="1"/>
              <a:t>працях</a:t>
            </a:r>
            <a:r>
              <a:rPr lang="ru-RU" sz="1800" dirty="0"/>
              <a:t> “О звуковых особенностях русских наречий” (1865 р.) та “Заметки о малорусском наречии” (1870 р.) учений </a:t>
            </a:r>
            <a:r>
              <a:rPr lang="ru-RU" sz="1800" dirty="0" err="1"/>
              <a:t>здійснив</a:t>
            </a:r>
            <a:r>
              <a:rPr lang="ru-RU" sz="1800" dirty="0"/>
              <a:t> </a:t>
            </a:r>
            <a:r>
              <a:rPr lang="ru-RU" sz="1800" dirty="0" err="1"/>
              <a:t>опис</a:t>
            </a:r>
            <a:r>
              <a:rPr lang="ru-RU" sz="1800" dirty="0"/>
              <a:t> </a:t>
            </a:r>
            <a:r>
              <a:rPr lang="ru-RU" sz="1800" dirty="0" err="1"/>
              <a:t>фонетичної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мови</a:t>
            </a:r>
            <a:r>
              <a:rPr lang="ru-RU" sz="1800" dirty="0"/>
              <a:t>. </a:t>
            </a:r>
            <a:r>
              <a:rPr lang="ru-RU" sz="1800" dirty="0" err="1"/>
              <a:t>Значну</a:t>
            </a:r>
            <a:r>
              <a:rPr lang="ru-RU" sz="1800" dirty="0"/>
              <a:t> </a:t>
            </a:r>
            <a:r>
              <a:rPr lang="ru-RU" sz="1800" dirty="0" err="1"/>
              <a:t>увагу</a:t>
            </a:r>
            <a:r>
              <a:rPr lang="ru-RU" sz="1800" dirty="0"/>
              <a:t> </a:t>
            </a:r>
            <a:r>
              <a:rPr lang="ru-RU" sz="1800" dirty="0" err="1"/>
              <a:t>приділив</a:t>
            </a:r>
            <a:r>
              <a:rPr lang="ru-RU" sz="1800" dirty="0"/>
              <a:t> таким </a:t>
            </a:r>
            <a:r>
              <a:rPr lang="ru-RU" sz="1800" dirty="0" err="1"/>
              <a:t>явищам</a:t>
            </a:r>
            <a:r>
              <a:rPr lang="ru-RU" sz="1800" dirty="0"/>
              <a:t>, як </a:t>
            </a:r>
            <a:r>
              <a:rPr lang="ru-RU" sz="1800" dirty="0" err="1"/>
              <a:t>вимова</a:t>
            </a:r>
            <a:r>
              <a:rPr lang="ru-RU" sz="1800" dirty="0"/>
              <a:t> </a:t>
            </a:r>
            <a:r>
              <a:rPr lang="ru-RU" sz="1800" dirty="0" err="1"/>
              <a:t>ненаголошених</a:t>
            </a:r>
            <a:r>
              <a:rPr lang="ru-RU" sz="1800" dirty="0"/>
              <a:t> </a:t>
            </a:r>
            <a:r>
              <a:rPr lang="ru-RU" sz="1800" dirty="0" err="1"/>
              <a:t>голосних</a:t>
            </a:r>
            <a:r>
              <a:rPr lang="ru-RU" sz="1800" dirty="0"/>
              <a:t>, глухих і </a:t>
            </a:r>
            <a:r>
              <a:rPr lang="ru-RU" sz="1800" dirty="0" err="1"/>
              <a:t>дзвінких</a:t>
            </a:r>
            <a:r>
              <a:rPr lang="ru-RU" sz="1800" dirty="0"/>
              <a:t>, </a:t>
            </a:r>
            <a:r>
              <a:rPr lang="ru-RU" sz="1800" dirty="0" err="1"/>
              <a:t>проривних</a:t>
            </a:r>
            <a:r>
              <a:rPr lang="ru-RU" sz="1800" dirty="0"/>
              <a:t> і </a:t>
            </a:r>
            <a:r>
              <a:rPr lang="ru-RU" sz="1800" dirty="0" err="1"/>
              <a:t>фрикативних</a:t>
            </a:r>
            <a:r>
              <a:rPr lang="ru-RU" sz="1800" dirty="0"/>
              <a:t> </a:t>
            </a:r>
            <a:r>
              <a:rPr lang="ru-RU" sz="1800" dirty="0" err="1"/>
              <a:t>приголосних</a:t>
            </a:r>
            <a:r>
              <a:rPr lang="ru-RU" sz="1800" dirty="0"/>
              <a:t>, </a:t>
            </a:r>
            <a:r>
              <a:rPr lang="ru-RU" sz="1800" dirty="0" err="1"/>
              <a:t>пом’якшення</a:t>
            </a:r>
            <a:r>
              <a:rPr lang="ru-RU" sz="1800" dirty="0"/>
              <a:t> та </a:t>
            </a:r>
            <a:r>
              <a:rPr lang="ru-RU" sz="1800" dirty="0" err="1"/>
              <a:t>ствердіння</a:t>
            </a:r>
            <a:r>
              <a:rPr lang="ru-RU" sz="1800" dirty="0"/>
              <a:t> </a:t>
            </a:r>
            <a:r>
              <a:rPr lang="ru-RU" sz="1800" dirty="0" err="1"/>
              <a:t>приголосних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44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1000108"/>
            <a:ext cx="3762379" cy="482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11960" y="908720"/>
            <a:ext cx="4572032" cy="557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Павло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Гнатович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Житецький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ru-RU" sz="2200" dirty="0" smtClean="0"/>
              <a:t>(</a:t>
            </a:r>
            <a:r>
              <a:rPr lang="ru-RU" sz="2200" dirty="0"/>
              <a:t>1836-1911</a:t>
            </a:r>
            <a:r>
              <a:rPr lang="ru-RU" sz="2200" dirty="0" smtClean="0"/>
              <a:t>)</a:t>
            </a:r>
          </a:p>
          <a:p>
            <a:pPr marL="114300" indent="0" algn="ctr">
              <a:buNone/>
            </a:pPr>
            <a:r>
              <a:rPr lang="ru-RU" sz="2200" dirty="0" err="1" smtClean="0"/>
              <a:t>Народився</a:t>
            </a:r>
            <a:r>
              <a:rPr lang="ru-RU" sz="2200" dirty="0" smtClean="0"/>
              <a:t> </a:t>
            </a:r>
            <a:r>
              <a:rPr lang="ru-RU" sz="2200" dirty="0"/>
              <a:t>у </a:t>
            </a:r>
            <a:r>
              <a:rPr lang="ru-RU" sz="2200" dirty="0" err="1"/>
              <a:t>місті</a:t>
            </a:r>
            <a:r>
              <a:rPr lang="ru-RU" sz="2200" dirty="0"/>
              <a:t> </a:t>
            </a:r>
            <a:r>
              <a:rPr lang="ru-RU" sz="2200" dirty="0" err="1" smtClean="0"/>
              <a:t>Кременчук</a:t>
            </a:r>
            <a:r>
              <a:rPr lang="ru-RU" sz="2200" dirty="0" smtClean="0"/>
              <a:t>. </a:t>
            </a:r>
            <a:r>
              <a:rPr lang="ru-RU" sz="2200" dirty="0" err="1" smtClean="0"/>
              <a:t>Відомиий</a:t>
            </a:r>
            <a:r>
              <a:rPr lang="ru-RU" sz="2200" dirty="0" smtClean="0"/>
              <a:t> </a:t>
            </a:r>
            <a:r>
              <a:rPr lang="ru-RU" sz="2200" dirty="0" err="1"/>
              <a:t>українськиий</a:t>
            </a:r>
            <a:r>
              <a:rPr lang="ru-RU" sz="2200" dirty="0"/>
              <a:t> </a:t>
            </a:r>
            <a:r>
              <a:rPr lang="ru-RU" sz="2200" dirty="0" err="1"/>
              <a:t>філолог</a:t>
            </a:r>
            <a:r>
              <a:rPr lang="ru-RU" sz="2200" dirty="0"/>
              <a:t>, педагог і </a:t>
            </a:r>
            <a:r>
              <a:rPr lang="ru-RU" sz="2200" dirty="0" err="1"/>
              <a:t>громадський</a:t>
            </a:r>
            <a:r>
              <a:rPr lang="ru-RU" sz="2200" dirty="0"/>
              <a:t> </a:t>
            </a:r>
            <a:r>
              <a:rPr lang="ru-RU" sz="2200" dirty="0" err="1"/>
              <a:t>діяч</a:t>
            </a:r>
            <a:r>
              <a:rPr lang="ru-RU" sz="2200" dirty="0"/>
              <a:t>.</a:t>
            </a:r>
          </a:p>
          <a:p>
            <a:pPr marL="114300" indent="0" algn="ctr">
              <a:buNone/>
            </a:pPr>
            <a:r>
              <a:rPr lang="ru-RU" sz="2200" dirty="0" err="1"/>
              <a:t>Навчався</a:t>
            </a:r>
            <a:r>
              <a:rPr lang="ru-RU" sz="2200" dirty="0"/>
              <a:t> в </a:t>
            </a:r>
            <a:r>
              <a:rPr lang="ru-RU" sz="2200" dirty="0" err="1"/>
              <a:t>Київській</a:t>
            </a:r>
            <a:r>
              <a:rPr lang="ru-RU" sz="2200" dirty="0"/>
              <a:t> </a:t>
            </a:r>
            <a:r>
              <a:rPr lang="ru-RU" sz="2200" dirty="0" err="1"/>
              <a:t>духовній</a:t>
            </a:r>
            <a:r>
              <a:rPr lang="ru-RU" sz="2200" dirty="0"/>
              <a:t> </a:t>
            </a:r>
            <a:r>
              <a:rPr lang="ru-RU" sz="2200" dirty="0" err="1"/>
              <a:t>академії</a:t>
            </a:r>
            <a:r>
              <a:rPr lang="ru-RU" sz="2200" dirty="0"/>
              <a:t> та </a:t>
            </a:r>
            <a:r>
              <a:rPr lang="ru-RU" sz="2200" dirty="0" err="1"/>
              <a:t>Київському</a:t>
            </a:r>
            <a:r>
              <a:rPr lang="ru-RU" sz="2200" dirty="0"/>
              <a:t> </a:t>
            </a:r>
            <a:r>
              <a:rPr lang="ru-RU" sz="2200" dirty="0" err="1"/>
              <a:t>університеті</a:t>
            </a:r>
            <a:r>
              <a:rPr lang="ru-RU" sz="2200" dirty="0"/>
              <a:t>.</a:t>
            </a:r>
          </a:p>
          <a:p>
            <a:pPr marL="114300" indent="0" algn="ctr">
              <a:buNone/>
            </a:pPr>
            <a:r>
              <a:rPr lang="ru-RU" sz="2200" dirty="0" err="1"/>
              <a:t>Павло</a:t>
            </a:r>
            <a:r>
              <a:rPr lang="ru-RU" sz="2200" dirty="0"/>
              <a:t> </a:t>
            </a:r>
            <a:r>
              <a:rPr lang="ru-RU" sz="2200" dirty="0" err="1"/>
              <a:t>Житецький</a:t>
            </a:r>
            <a:r>
              <a:rPr lang="ru-RU" sz="2200" dirty="0"/>
              <a:t> — один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основоположників</a:t>
            </a:r>
            <a:r>
              <a:rPr lang="ru-RU" sz="2200" dirty="0"/>
              <a:t> </a:t>
            </a:r>
            <a:r>
              <a:rPr lang="ru-RU" sz="2200" dirty="0" err="1"/>
              <a:t>українського</a:t>
            </a:r>
            <a:r>
              <a:rPr lang="ru-RU" sz="2200" dirty="0"/>
              <a:t> </a:t>
            </a:r>
            <a:r>
              <a:rPr lang="ru-RU" sz="2200" dirty="0" err="1"/>
              <a:t>мовознавства</a:t>
            </a:r>
            <a:r>
              <a:rPr lang="ru-RU" sz="2200" dirty="0"/>
              <a:t>; </a:t>
            </a:r>
            <a:r>
              <a:rPr lang="ru-RU" sz="2200" dirty="0" err="1"/>
              <a:t>йому</a:t>
            </a:r>
            <a:r>
              <a:rPr lang="ru-RU" sz="2200" dirty="0"/>
              <a:t> належать </a:t>
            </a:r>
            <a:r>
              <a:rPr lang="ru-RU" sz="2200" dirty="0" err="1"/>
              <a:t>глибокі</a:t>
            </a:r>
            <a:r>
              <a:rPr lang="ru-RU" sz="2200" dirty="0"/>
              <a:t> </a:t>
            </a:r>
            <a:r>
              <a:rPr lang="ru-RU" sz="2200" dirty="0" err="1"/>
              <a:t>дослідження</a:t>
            </a:r>
            <a:r>
              <a:rPr lang="ru-RU" sz="2200" dirty="0"/>
              <a:t> з </a:t>
            </a:r>
            <a:r>
              <a:rPr lang="ru-RU" sz="2200" dirty="0" err="1"/>
              <a:t>історії</a:t>
            </a:r>
            <a:r>
              <a:rPr lang="ru-RU" sz="2200" dirty="0"/>
              <a:t> </a:t>
            </a:r>
            <a:r>
              <a:rPr lang="ru-RU" sz="2200" dirty="0" err="1"/>
              <a:t>української</a:t>
            </a:r>
            <a:r>
              <a:rPr lang="ru-RU" sz="2200" dirty="0"/>
              <a:t> </a:t>
            </a:r>
            <a:r>
              <a:rPr lang="ru-RU" sz="2200" dirty="0" err="1"/>
              <a:t>мови</a:t>
            </a:r>
            <a:r>
              <a:rPr lang="ru-RU" sz="2200" dirty="0"/>
              <a:t>, </a:t>
            </a:r>
            <a:r>
              <a:rPr lang="ru-RU" sz="2200" dirty="0" err="1"/>
              <a:t>літератури</a:t>
            </a:r>
            <a:r>
              <a:rPr lang="ru-RU" sz="2200" dirty="0"/>
              <a:t> і фольклору (писав </a:t>
            </a:r>
            <a:r>
              <a:rPr lang="ru-RU" sz="2200" dirty="0" err="1"/>
              <a:t>українською</a:t>
            </a:r>
            <a:r>
              <a:rPr lang="ru-RU" sz="2200" dirty="0"/>
              <a:t> </a:t>
            </a:r>
            <a:r>
              <a:rPr lang="ru-RU" sz="2200" dirty="0" err="1"/>
              <a:t>мовою</a:t>
            </a:r>
            <a:r>
              <a:rPr lang="ru-RU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9319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22859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/>
              <a:t>Звуки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вивчати</a:t>
            </a:r>
            <a:r>
              <a:rPr lang="ru-RU" sz="2800" dirty="0"/>
              <a:t> як у </a:t>
            </a:r>
            <a:r>
              <a:rPr lang="ru-RU" sz="2800" i="1" dirty="0" err="1"/>
              <a:t>синхронічному</a:t>
            </a:r>
            <a:r>
              <a:rPr lang="ru-RU" sz="2800" dirty="0"/>
              <a:t>, так і в </a:t>
            </a:r>
            <a:r>
              <a:rPr lang="ru-RU" sz="2800" i="1" dirty="0" err="1"/>
              <a:t>діахронічному</a:t>
            </a:r>
            <a:r>
              <a:rPr lang="ru-RU" sz="2800" dirty="0"/>
              <a:t> </a:t>
            </a:r>
            <a:r>
              <a:rPr lang="ru-RU" sz="2800" dirty="0" smtClean="0"/>
              <a:t>аспектах</a:t>
            </a:r>
            <a:r>
              <a:rPr lang="ru-RU" sz="2800" dirty="0"/>
              <a:t>.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 smtClean="0"/>
              <a:t>синхронії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/>
              <a:t>діахронії</a:t>
            </a:r>
            <a:r>
              <a:rPr lang="ru-RU" sz="2800" dirty="0"/>
              <a:t> </a:t>
            </a:r>
            <a:r>
              <a:rPr lang="ru-RU" sz="2800" dirty="0" err="1"/>
              <a:t>розрізняють</a:t>
            </a:r>
            <a:r>
              <a:rPr lang="ru-RU" sz="2800" dirty="0"/>
              <a:t> </a:t>
            </a:r>
            <a:r>
              <a:rPr lang="ru-RU" sz="2800" dirty="0" err="1"/>
              <a:t>описову</a:t>
            </a:r>
            <a:r>
              <a:rPr lang="ru-RU" sz="2800" dirty="0"/>
              <a:t> й </a:t>
            </a:r>
            <a:r>
              <a:rPr lang="ru-RU" sz="2800" dirty="0" err="1"/>
              <a:t>історичну</a:t>
            </a:r>
            <a:r>
              <a:rPr lang="ru-RU" sz="2800" dirty="0"/>
              <a:t> </a:t>
            </a:r>
            <a:r>
              <a:rPr lang="ru-RU" sz="2800" dirty="0" smtClean="0"/>
              <a:t>фонетику</a:t>
            </a:r>
            <a:r>
              <a:rPr lang="ru-RU" sz="2800" dirty="0"/>
              <a:t>. 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276872"/>
            <a:ext cx="4143372" cy="44012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Описова</a:t>
            </a:r>
            <a:r>
              <a:rPr lang="ru-RU" sz="2800" b="1" i="1" dirty="0" smtClean="0">
                <a:solidFill>
                  <a:srgbClr val="C00000"/>
                </a:solidFill>
              </a:rPr>
              <a:t> фонетика </a:t>
            </a:r>
            <a:r>
              <a:rPr lang="ru-RU" sz="2800" dirty="0" err="1" smtClean="0"/>
              <a:t>вивчає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звукову</a:t>
            </a:r>
            <a:r>
              <a:rPr lang="ru-RU" sz="2800" dirty="0" smtClean="0"/>
              <a:t> систему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певному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етапі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. </a:t>
            </a:r>
          </a:p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Історична</a:t>
            </a:r>
            <a:r>
              <a:rPr lang="ru-RU" sz="2800" b="1" i="1" dirty="0" smtClean="0">
                <a:solidFill>
                  <a:srgbClr val="C00000"/>
                </a:solidFill>
              </a:rPr>
              <a:t> фонетика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/>
              <a:t>встановлює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звукової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, </a:t>
            </a:r>
            <a:r>
              <a:rPr lang="ru-RU" sz="2800" dirty="0" err="1" smtClean="0"/>
              <a:t>закономірності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тенденції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 descr="Как и зачем читать книги эффективно — Work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2" y="3429000"/>
            <a:ext cx="4529114" cy="25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041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1187</TotalTime>
  <Words>1647</Words>
  <Application>Microsoft Office PowerPoint</Application>
  <PresentationFormat>Экран (4:3)</PresentationFormat>
  <Paragraphs>236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Составная</vt:lpstr>
      <vt:lpstr> Вступ до мовознавства</vt:lpstr>
      <vt:lpstr>Фонетика і графіка. Фонетичний рівень мовної системи</vt:lpstr>
      <vt:lpstr>Фонетика як лінгвістична дисципліна </vt:lpstr>
      <vt:lpstr>Презентация PowerPoint</vt:lpstr>
      <vt:lpstr>Дослідження фонетики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Значення фонетики</vt:lpstr>
      <vt:lpstr>Презентация PowerPoint</vt:lpstr>
      <vt:lpstr>Презентация PowerPoint</vt:lpstr>
      <vt:lpstr>Позиційні зміни  </vt:lpstr>
      <vt:lpstr>Протеза </vt:lpstr>
      <vt:lpstr>Комбінаторні зміни</vt:lpstr>
      <vt:lpstr>Презентация PowerPoint</vt:lpstr>
      <vt:lpstr>Дієреза</vt:lpstr>
      <vt:lpstr>Епентеза</vt:lpstr>
      <vt:lpstr>Метатеза</vt:lpstr>
      <vt:lpstr>Субституція</vt:lpstr>
      <vt:lpstr>Дисиміляція (від лат. dissimilis “несхожий” ) -  заміна одного із двох однакових щодо способу творення приголосних звуків у межах одного слова на інший звук.</vt:lpstr>
      <vt:lpstr>Презентация PowerPoint</vt:lpstr>
      <vt:lpstr>Презентация PowerPoint</vt:lpstr>
      <vt:lpstr>Презентация PowerPoint</vt:lpstr>
      <vt:lpstr>Видатні дослідники</vt:lpstr>
      <vt:lpstr>ТРАНСКРИПЦІЯ</vt:lpstr>
      <vt:lpstr>Основні принципи транскрипції</vt:lpstr>
      <vt:lpstr>Презентация PowerPoint</vt:lpstr>
      <vt:lpstr>ФОНЕМАТИЧНА (ФОНОЛОГІЧНА) ТРАНСКРИПЦІЯ</vt:lpstr>
      <vt:lpstr>ДЛЯ ФОНЕМАТИЧНОЇ ТРАНСКРИПЦІЇ ХАРАКТЕРНО:</vt:lpstr>
      <vt:lpstr>Транслітерація  (від лат. trans "через" і littera "буква") - механічна передача тексту й окремих слів, які записані однією графічною системою, засобами іншої графічної системи при другорядній ролі звукової точності, тобто передача однієї писемності літерами іншої.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181</cp:revision>
  <dcterms:created xsi:type="dcterms:W3CDTF">2015-10-20T11:06:18Z</dcterms:created>
  <dcterms:modified xsi:type="dcterms:W3CDTF">2023-03-02T17:07:39Z</dcterms:modified>
</cp:coreProperties>
</file>