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4630400" cy="8229600"/>
  <p:notesSz cx="8229600" cy="14630400"/>
  <p:embeddedFontLst>
    <p:embeddedFont>
      <p:font typeface="IBM Plex Sans" panose="020B0503050203000203" pitchFamily="34" charset="0"/>
      <p:regular r:id="rId18"/>
    </p:embeddedFont>
    <p:embeddedFont>
      <p:font typeface="Outfit Medium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473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4717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Управління вимогами в розробці ПЗ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904893"/>
            <a:ext cx="7556421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Управління вимогами є критично важливим аспектом у розробці програмного забезпечення, що визначає успіх проекту. Цей розділ присвячений вивченню основних типів, властивостей, методів формалізації та життєвого циклу роботи з вимогами. Ми розглянемо типові проблеми та помилки, щоб забезпечити чітке розуміння та ефективне застосування цих принципів на практиці.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8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13978" y="493038"/>
            <a:ext cx="6401038" cy="560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Етапи життєвого циклу вимог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6248400" y="1322308"/>
            <a:ext cx="22860" cy="6416516"/>
          </a:xfrm>
          <a:prstGeom prst="roundRect">
            <a:avLst>
              <a:gd name="adj" fmla="val 705988"/>
            </a:avLst>
          </a:prstGeom>
          <a:solidFill>
            <a:srgbClr val="B5C1E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225540" y="1978462"/>
            <a:ext cx="537924" cy="22860"/>
          </a:xfrm>
          <a:prstGeom prst="roundRect">
            <a:avLst>
              <a:gd name="adj" fmla="val 705988"/>
            </a:avLst>
          </a:prstGeom>
          <a:solidFill>
            <a:srgbClr val="B5C1E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181189" y="1922681"/>
            <a:ext cx="134422" cy="134422"/>
          </a:xfrm>
          <a:prstGeom prst="roundRect">
            <a:avLst>
              <a:gd name="adj" fmla="val 34012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6786324" y="1322308"/>
            <a:ext cx="7216497" cy="1335167"/>
          </a:xfrm>
          <a:prstGeom prst="roundRect">
            <a:avLst>
              <a:gd name="adj" fmla="val 12088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6510" dir="2700000" algn="bl" rotWithShape="0">
              <a:srgbClr val="B5C1E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6973253" y="1509236"/>
            <a:ext cx="2376964" cy="2801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Виявлення (Elicitation)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973253" y="1896904"/>
            <a:ext cx="6842641" cy="573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Визначення всіх джерел вимог та обмежень, збір інформації від зацікавлених сторін.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6225540" y="3672245"/>
            <a:ext cx="537924" cy="22860"/>
          </a:xfrm>
          <a:prstGeom prst="roundRect">
            <a:avLst>
              <a:gd name="adj" fmla="val 705988"/>
            </a:avLst>
          </a:prstGeom>
          <a:solidFill>
            <a:srgbClr val="B5C1E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6181189" y="3616464"/>
            <a:ext cx="134422" cy="134422"/>
          </a:xfrm>
          <a:prstGeom prst="roundRect">
            <a:avLst>
              <a:gd name="adj" fmla="val 34012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6786324" y="3016091"/>
            <a:ext cx="7216497" cy="1335167"/>
          </a:xfrm>
          <a:prstGeom prst="roundRect">
            <a:avLst>
              <a:gd name="adj" fmla="val 12088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6510" dir="2700000" algn="bl" rotWithShape="0">
              <a:srgbClr val="B5C1E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6973253" y="3203019"/>
            <a:ext cx="2241471" cy="2801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Аналіз (Analysis)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6973253" y="3590687"/>
            <a:ext cx="6842641" cy="573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Виявлення та усунення суперечностей, неоднозначностей, уточнення та систематизація вимог.</a:t>
            </a:r>
            <a:endParaRPr lang="en-US" sz="1400" dirty="0"/>
          </a:p>
        </p:txBody>
      </p:sp>
      <p:sp>
        <p:nvSpPr>
          <p:cNvPr id="15" name="Shape 12"/>
          <p:cNvSpPr/>
          <p:nvPr/>
        </p:nvSpPr>
        <p:spPr>
          <a:xfrm>
            <a:off x="6225540" y="5366028"/>
            <a:ext cx="537924" cy="22860"/>
          </a:xfrm>
          <a:prstGeom prst="roundRect">
            <a:avLst>
              <a:gd name="adj" fmla="val 705988"/>
            </a:avLst>
          </a:prstGeom>
          <a:solidFill>
            <a:srgbClr val="B5C1E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3"/>
          <p:cNvSpPr/>
          <p:nvPr/>
        </p:nvSpPr>
        <p:spPr>
          <a:xfrm>
            <a:off x="6181189" y="5310247"/>
            <a:ext cx="134422" cy="134422"/>
          </a:xfrm>
          <a:prstGeom prst="roundRect">
            <a:avLst>
              <a:gd name="adj" fmla="val 34012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4"/>
          <p:cNvSpPr/>
          <p:nvPr/>
        </p:nvSpPr>
        <p:spPr>
          <a:xfrm>
            <a:off x="6786324" y="4709874"/>
            <a:ext cx="7216497" cy="1335167"/>
          </a:xfrm>
          <a:prstGeom prst="roundRect">
            <a:avLst>
              <a:gd name="adj" fmla="val 12088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6510" dir="2700000" algn="bl" rotWithShape="0">
              <a:srgbClr val="B5C1E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6973253" y="4896803"/>
            <a:ext cx="2241471" cy="2801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Опис (Specification)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6973253" y="5284470"/>
            <a:ext cx="6842641" cy="573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Оформлення вимог у структурований набір документів та моделей, що підлягають аналізу та затвердженню.</a:t>
            </a:r>
            <a:endParaRPr lang="en-US" sz="1400" dirty="0"/>
          </a:p>
        </p:txBody>
      </p:sp>
      <p:sp>
        <p:nvSpPr>
          <p:cNvPr id="20" name="Shape 17"/>
          <p:cNvSpPr/>
          <p:nvPr/>
        </p:nvSpPr>
        <p:spPr>
          <a:xfrm>
            <a:off x="6225540" y="7059811"/>
            <a:ext cx="537924" cy="22860"/>
          </a:xfrm>
          <a:prstGeom prst="roundRect">
            <a:avLst>
              <a:gd name="adj" fmla="val 705988"/>
            </a:avLst>
          </a:prstGeom>
          <a:solidFill>
            <a:srgbClr val="B5C1E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8"/>
          <p:cNvSpPr/>
          <p:nvPr/>
        </p:nvSpPr>
        <p:spPr>
          <a:xfrm>
            <a:off x="6181189" y="7004030"/>
            <a:ext cx="134422" cy="134422"/>
          </a:xfrm>
          <a:prstGeom prst="roundRect">
            <a:avLst>
              <a:gd name="adj" fmla="val 34012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Shape 19"/>
          <p:cNvSpPr/>
          <p:nvPr/>
        </p:nvSpPr>
        <p:spPr>
          <a:xfrm>
            <a:off x="6786324" y="6403658"/>
            <a:ext cx="7216497" cy="1335167"/>
          </a:xfrm>
          <a:prstGeom prst="roundRect">
            <a:avLst>
              <a:gd name="adj" fmla="val 12088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6510" dir="2700000" algn="bl" rotWithShape="0">
              <a:srgbClr val="B5C1E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Text 20"/>
          <p:cNvSpPr/>
          <p:nvPr/>
        </p:nvSpPr>
        <p:spPr>
          <a:xfrm>
            <a:off x="6973253" y="6590586"/>
            <a:ext cx="2241471" cy="2801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Валідація (Validation)</a:t>
            </a:r>
            <a:endParaRPr lang="en-US" sz="1750" dirty="0"/>
          </a:p>
        </p:txBody>
      </p:sp>
      <p:sp>
        <p:nvSpPr>
          <p:cNvPr id="24" name="Text 21"/>
          <p:cNvSpPr/>
          <p:nvPr/>
        </p:nvSpPr>
        <p:spPr>
          <a:xfrm>
            <a:off x="6973253" y="6978253"/>
            <a:ext cx="6842641" cy="573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Оцінка зрозумілості, повноти, несуперечності вимог та їх відповідності корпоративним стандартам.</a:t>
            </a:r>
            <a:endParaRPr lang="en-US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A3042-7FC6-2000-A5DB-79642C47B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202" y="305897"/>
            <a:ext cx="8795438" cy="761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83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8B6223-B86B-8954-BB57-640906675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39" y="0"/>
            <a:ext cx="8711308" cy="797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75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1A56DB-459E-C3DE-D258-427D94FD5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72" y="177764"/>
            <a:ext cx="13679958" cy="598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42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C00D32-917D-90CC-53AE-0A19454AD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75" y="262472"/>
            <a:ext cx="11543228" cy="669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7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E792F-7D4F-735D-7CB7-E081D4FCA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160" y="344398"/>
            <a:ext cx="4753350" cy="786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3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9027319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Різноманіття викликів у розробці ПЗ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1638" y="1706047"/>
            <a:ext cx="6342102" cy="16496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У будівельній галузі компанії часто спеціалізуються на певних типах споруд. Розробка ПЗ, навпаки, вимагає від однієї команди створення систем для широкого спектра галузей — від медицини до телекомунікацій, кожній з яких притаманні унікальні потреби та контекст.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21638" y="3541157"/>
            <a:ext cx="6342102" cy="16496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Ця відсутність вузької спеціалізації, посилена дефіцитом кадрів, ускладнює формування адекватних вимог. Програмне забезпечення постійно проникає в нові сфери, де формулювання чітких вимог стає надзвичайно складним завданням.</a:t>
            </a:r>
            <a:endParaRPr lang="en-US" sz="16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280" y="1752481"/>
            <a:ext cx="6342102" cy="63421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3028" y="718066"/>
            <a:ext cx="7850743" cy="11549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Специфіка замовника та мінливість вимог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6133028" y="2150031"/>
            <a:ext cx="3832979" cy="2884051"/>
          </a:xfrm>
          <a:prstGeom prst="roundRect">
            <a:avLst>
              <a:gd name="adj" fmla="val 380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5C1E2"/>
            </a:solidFill>
            <a:prstDash val="solid"/>
          </a:ln>
          <a:effectLst>
            <a:outerShdw dist="16510" dir="2700000" algn="bl" rotWithShape="0">
              <a:srgbClr val="B5C1E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110168" y="2150031"/>
            <a:ext cx="91440" cy="2884051"/>
          </a:xfrm>
          <a:prstGeom prst="roundRect">
            <a:avLst>
              <a:gd name="adj" fmla="val 181868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409134" y="2357557"/>
            <a:ext cx="2689860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Унікальність замовника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6409134" y="2757130"/>
            <a:ext cx="3349347" cy="2069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Високий відсоток нових, унікальних рис систем пов'язаний з індивідуальністю замовника, специфікою його бізнесу та обладнання. Це створює необхідність глибокого занурення в контекст кожного проекту.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10150673" y="2150031"/>
            <a:ext cx="3833098" cy="2884051"/>
          </a:xfrm>
          <a:prstGeom prst="roundRect">
            <a:avLst>
              <a:gd name="adj" fmla="val 380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5C1E2"/>
            </a:solidFill>
            <a:prstDash val="solid"/>
          </a:ln>
          <a:effectLst>
            <a:outerShdw dist="16510" dir="2700000" algn="bl" rotWithShape="0">
              <a:srgbClr val="B5C1E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10127813" y="2150031"/>
            <a:ext cx="91440" cy="2884051"/>
          </a:xfrm>
          <a:prstGeom prst="roundRect">
            <a:avLst>
              <a:gd name="adj" fmla="val 181868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10426779" y="2357557"/>
            <a:ext cx="3062883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Труднощі взаєморозуміння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10426779" y="2757130"/>
            <a:ext cx="3349466" cy="1478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Розрив між технічним мисленням розробників та бізнес-логікою замовників часто призводить до непорозумінь. Це вимагає посиленої комунікації та чіткої формалізації.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6133028" y="5218748"/>
            <a:ext cx="3832979" cy="2292787"/>
          </a:xfrm>
          <a:prstGeom prst="roundRect">
            <a:avLst>
              <a:gd name="adj" fmla="val 478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5C1E2"/>
            </a:solidFill>
            <a:prstDash val="solid"/>
          </a:ln>
          <a:effectLst>
            <a:outerShdw dist="16510" dir="2700000" algn="bl" rotWithShape="0">
              <a:srgbClr val="B5C1E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Shape 10"/>
          <p:cNvSpPr/>
          <p:nvPr/>
        </p:nvSpPr>
        <p:spPr>
          <a:xfrm>
            <a:off x="6110168" y="5218748"/>
            <a:ext cx="91440" cy="2292787"/>
          </a:xfrm>
          <a:prstGeom prst="roundRect">
            <a:avLst>
              <a:gd name="adj" fmla="val 181868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409134" y="5426273"/>
            <a:ext cx="2309693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Мінливість ПЗ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6409134" y="5825847"/>
            <a:ext cx="3349347" cy="1478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Вимоги мають тенденцію змінюватися протягом розробки через ринкові умови, виявлення нових потреб або переосмислення замовником свого бачення системи.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674703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Наслідки нечітких вимог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45625"/>
            <a:ext cx="760428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Помилки та різночитання, що виникають на етапі з'ясування вимог, є одними з найдорожчих у життєвому циклі розробки ПЗ. Вони можуть призвести до створення системи, яка не відповідає очікуванням ринку або замовника.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801308"/>
            <a:ext cx="760428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Відсутність спільного бачення між замовником та розробниками схожа на пошук "чорної кішки в темній кімнаті", особливо якщо її там немає. Це підкреслює важливість точного та всебічного формулювання вимог як фундаменту для успішної розробки.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2507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6993" y="3124914"/>
            <a:ext cx="11668839" cy="631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Види вимог: Функціональні та Нефункціональні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706993" y="4059198"/>
            <a:ext cx="6507242" cy="2696766"/>
          </a:xfrm>
          <a:prstGeom prst="roundRect">
            <a:avLst>
              <a:gd name="adj" fmla="val 6742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7780" dir="2700000" algn="bl" rotWithShape="0">
              <a:srgbClr val="B5C1E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916543" y="4268748"/>
            <a:ext cx="606028" cy="606028"/>
          </a:xfrm>
          <a:prstGeom prst="roundRect">
            <a:avLst>
              <a:gd name="adj" fmla="val 1508690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231" y="4401264"/>
            <a:ext cx="272653" cy="3408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16543" y="5076706"/>
            <a:ext cx="3324344" cy="378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Функціональні вимоги</a:t>
            </a:r>
            <a:endParaRPr lang="en-US" sz="2350" dirty="0"/>
          </a:p>
        </p:txBody>
      </p:sp>
      <p:sp>
        <p:nvSpPr>
          <p:cNvPr id="8" name="Text 4"/>
          <p:cNvSpPr/>
          <p:nvPr/>
        </p:nvSpPr>
        <p:spPr>
          <a:xfrm>
            <a:off x="916543" y="5576649"/>
            <a:ext cx="6088142" cy="969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Описують детальну поведінку та сервіси системи, визначаючи, що система має вміти робити (наприклад, реєстрація користувачів, обробка платежів).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7416165" y="4059198"/>
            <a:ext cx="6507242" cy="2696766"/>
          </a:xfrm>
          <a:prstGeom prst="roundRect">
            <a:avLst>
              <a:gd name="adj" fmla="val 6742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7780" dir="2700000" algn="bl" rotWithShape="0">
              <a:srgbClr val="B5C1E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Shape 6"/>
          <p:cNvSpPr/>
          <p:nvPr/>
        </p:nvSpPr>
        <p:spPr>
          <a:xfrm>
            <a:off x="7625715" y="4268748"/>
            <a:ext cx="606028" cy="606028"/>
          </a:xfrm>
          <a:prstGeom prst="roundRect">
            <a:avLst>
              <a:gd name="adj" fmla="val 1508690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2403" y="4401264"/>
            <a:ext cx="272653" cy="34087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625715" y="5076706"/>
            <a:ext cx="3692962" cy="378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Нефункціональні вимоги</a:t>
            </a:r>
            <a:endParaRPr lang="en-US" sz="2350" dirty="0"/>
          </a:p>
        </p:txBody>
      </p:sp>
      <p:sp>
        <p:nvSpPr>
          <p:cNvPr id="13" name="Text 8"/>
          <p:cNvSpPr/>
          <p:nvPr/>
        </p:nvSpPr>
        <p:spPr>
          <a:xfrm>
            <a:off x="7625715" y="5576649"/>
            <a:ext cx="6088142" cy="969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Описують характеристики якості системи, такі як надійність, продуктивність, безпека, зручність використання, масштабованість, підтримка стандартів.</a:t>
            </a:r>
            <a:endParaRPr lang="en-US" sz="1550" dirty="0"/>
          </a:p>
        </p:txBody>
      </p:sp>
      <p:sp>
        <p:nvSpPr>
          <p:cNvPr id="14" name="Text 9"/>
          <p:cNvSpPr/>
          <p:nvPr/>
        </p:nvSpPr>
        <p:spPr>
          <a:xfrm>
            <a:off x="706993" y="6983135"/>
            <a:ext cx="13216414" cy="646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Хоча функціональні вимоги є основою, нехтування нефункціональними вимогами може призвести до створення системи, яка працює, але є ненадійною, повільною або незручною у використанні.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666" y="596146"/>
            <a:ext cx="9147453" cy="677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Ключові властивості якісних вимог</a:t>
            </a:r>
            <a:endParaRPr lang="en-US" sz="4250" dirty="0"/>
          </a:p>
        </p:txBody>
      </p:sp>
      <p:sp>
        <p:nvSpPr>
          <p:cNvPr id="3" name="Text 1"/>
          <p:cNvSpPr/>
          <p:nvPr/>
        </p:nvSpPr>
        <p:spPr>
          <a:xfrm>
            <a:off x="758666" y="1707118"/>
            <a:ext cx="216694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666666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01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758666" y="2045137"/>
            <a:ext cx="6448187" cy="30480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758666" y="2214443"/>
            <a:ext cx="3206353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Ясність і недвозначність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758666" y="2683192"/>
            <a:ext cx="6448187" cy="693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Вимоги мають бути однозначно зрозумілими для всіх зацікавлених сторін.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423547" y="1707118"/>
            <a:ext cx="216694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666666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02</a:t>
            </a:r>
            <a:endParaRPr lang="en-US" sz="1700" dirty="0"/>
          </a:p>
        </p:txBody>
      </p:sp>
      <p:sp>
        <p:nvSpPr>
          <p:cNvPr id="8" name="Shape 6"/>
          <p:cNvSpPr/>
          <p:nvPr/>
        </p:nvSpPr>
        <p:spPr>
          <a:xfrm>
            <a:off x="7423547" y="2045137"/>
            <a:ext cx="6448187" cy="30480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7423547" y="2214443"/>
            <a:ext cx="3352919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Повнота і несуперечність</a:t>
            </a:r>
            <a:endParaRPr lang="en-US" sz="2100" dirty="0"/>
          </a:p>
        </p:txBody>
      </p:sp>
      <p:sp>
        <p:nvSpPr>
          <p:cNvPr id="10" name="Text 8"/>
          <p:cNvSpPr/>
          <p:nvPr/>
        </p:nvSpPr>
        <p:spPr>
          <a:xfrm>
            <a:off x="7423547" y="2683192"/>
            <a:ext cx="6448187" cy="693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Всі необхідні аспекти повинні бути описані без внутрішніх конфліктів.</a:t>
            </a:r>
            <a:endParaRPr lang="en-US" sz="1700" dirty="0"/>
          </a:p>
        </p:txBody>
      </p:sp>
      <p:sp>
        <p:nvSpPr>
          <p:cNvPr id="11" name="Text 9"/>
          <p:cNvSpPr/>
          <p:nvPr/>
        </p:nvSpPr>
        <p:spPr>
          <a:xfrm>
            <a:off x="758666" y="3756065"/>
            <a:ext cx="216694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666666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03</a:t>
            </a:r>
            <a:endParaRPr lang="en-US" sz="1700" dirty="0"/>
          </a:p>
        </p:txBody>
      </p:sp>
      <p:sp>
        <p:nvSpPr>
          <p:cNvPr id="12" name="Shape 10"/>
          <p:cNvSpPr/>
          <p:nvPr/>
        </p:nvSpPr>
        <p:spPr>
          <a:xfrm>
            <a:off x="758666" y="4094083"/>
            <a:ext cx="6448187" cy="30480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58666" y="4263390"/>
            <a:ext cx="3935730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Необхідний рівень деталізації</a:t>
            </a:r>
            <a:endParaRPr lang="en-US" sz="2100" dirty="0"/>
          </a:p>
        </p:txBody>
      </p:sp>
      <p:sp>
        <p:nvSpPr>
          <p:cNvPr id="14" name="Text 12"/>
          <p:cNvSpPr/>
          <p:nvPr/>
        </p:nvSpPr>
        <p:spPr>
          <a:xfrm>
            <a:off x="758666" y="4732139"/>
            <a:ext cx="6448187" cy="693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Рівень деталізації повинен відповідати етапу проекту та аудиторії, для якої призначені вимоги.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7423547" y="3756065"/>
            <a:ext cx="216694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666666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04</a:t>
            </a:r>
            <a:endParaRPr lang="en-US" sz="1700" dirty="0"/>
          </a:p>
        </p:txBody>
      </p:sp>
      <p:sp>
        <p:nvSpPr>
          <p:cNvPr id="16" name="Shape 14"/>
          <p:cNvSpPr/>
          <p:nvPr/>
        </p:nvSpPr>
        <p:spPr>
          <a:xfrm>
            <a:off x="7423547" y="4094083"/>
            <a:ext cx="6448187" cy="30480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7423547" y="4263390"/>
            <a:ext cx="3260884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Можливість відстеження</a:t>
            </a:r>
            <a:endParaRPr lang="en-US" sz="2100" dirty="0"/>
          </a:p>
        </p:txBody>
      </p:sp>
      <p:sp>
        <p:nvSpPr>
          <p:cNvPr id="18" name="Text 16"/>
          <p:cNvSpPr/>
          <p:nvPr/>
        </p:nvSpPr>
        <p:spPr>
          <a:xfrm>
            <a:off x="7423547" y="4732139"/>
            <a:ext cx="6448187" cy="693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Повинна бути можливість простежити зв'язок вимоги з елементами дизайну, коду та тестами.</a:t>
            </a:r>
            <a:endParaRPr lang="en-US" sz="1700" dirty="0"/>
          </a:p>
        </p:txBody>
      </p:sp>
      <p:sp>
        <p:nvSpPr>
          <p:cNvPr id="19" name="Text 17"/>
          <p:cNvSpPr/>
          <p:nvPr/>
        </p:nvSpPr>
        <p:spPr>
          <a:xfrm>
            <a:off x="758666" y="5805011"/>
            <a:ext cx="216694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666666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05</a:t>
            </a:r>
            <a:endParaRPr lang="en-US" sz="1700" dirty="0"/>
          </a:p>
        </p:txBody>
      </p:sp>
      <p:sp>
        <p:nvSpPr>
          <p:cNvPr id="20" name="Shape 18"/>
          <p:cNvSpPr/>
          <p:nvPr/>
        </p:nvSpPr>
        <p:spPr>
          <a:xfrm>
            <a:off x="758666" y="6143030"/>
            <a:ext cx="6448187" cy="30480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58666" y="6312337"/>
            <a:ext cx="4825365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Можливість тестування та перевірки</a:t>
            </a:r>
            <a:endParaRPr lang="en-US" sz="2100" dirty="0"/>
          </a:p>
        </p:txBody>
      </p:sp>
      <p:sp>
        <p:nvSpPr>
          <p:cNvPr id="22" name="Text 20"/>
          <p:cNvSpPr/>
          <p:nvPr/>
        </p:nvSpPr>
        <p:spPr>
          <a:xfrm>
            <a:off x="758666" y="6781086"/>
            <a:ext cx="6448187" cy="693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Кожна вимога повинна мати критерії, за якими можна підтвердити її виконання.</a:t>
            </a:r>
            <a:endParaRPr lang="en-US" sz="1700" dirty="0"/>
          </a:p>
        </p:txBody>
      </p:sp>
      <p:sp>
        <p:nvSpPr>
          <p:cNvPr id="23" name="Text 21"/>
          <p:cNvSpPr/>
          <p:nvPr/>
        </p:nvSpPr>
        <p:spPr>
          <a:xfrm>
            <a:off x="7423547" y="5805011"/>
            <a:ext cx="216694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666666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06</a:t>
            </a:r>
            <a:endParaRPr lang="en-US" sz="1700" dirty="0"/>
          </a:p>
        </p:txBody>
      </p:sp>
      <p:sp>
        <p:nvSpPr>
          <p:cNvPr id="24" name="Shape 22"/>
          <p:cNvSpPr/>
          <p:nvPr/>
        </p:nvSpPr>
        <p:spPr>
          <a:xfrm>
            <a:off x="7423547" y="6143030"/>
            <a:ext cx="6448187" cy="30480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7423547" y="6312337"/>
            <a:ext cx="3176349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Можливість модифікації</a:t>
            </a:r>
            <a:endParaRPr lang="en-US" sz="2100" dirty="0"/>
          </a:p>
        </p:txBody>
      </p:sp>
      <p:sp>
        <p:nvSpPr>
          <p:cNvPr id="26" name="Text 24"/>
          <p:cNvSpPr/>
          <p:nvPr/>
        </p:nvSpPr>
        <p:spPr>
          <a:xfrm>
            <a:off x="7423547" y="6781086"/>
            <a:ext cx="6448187" cy="693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Вимоги повинні дозволяти внесення змін з мінімальними зусиллями.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0276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8764" y="2565321"/>
            <a:ext cx="5866090" cy="525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Варіанти формалізації вимог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588764" y="3343275"/>
            <a:ext cx="13452872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Вимоги можуть бути представлені у різних форматах, кожен з яких служить певним цілям: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588764" y="4053840"/>
            <a:ext cx="6642378" cy="1513284"/>
          </a:xfrm>
          <a:prstGeom prst="roundRect">
            <a:avLst>
              <a:gd name="adj" fmla="val 7251"/>
            </a:avLst>
          </a:prstGeom>
          <a:solidFill>
            <a:srgbClr val="FFFFFF">
              <a:alpha val="95000"/>
            </a:srgbClr>
          </a:solidFill>
          <a:ln/>
          <a:effectLst>
            <a:outerShdw dist="15240" dir="2700000" algn="bl" rotWithShape="0">
              <a:srgbClr val="B5C1E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588764" y="4030980"/>
            <a:ext cx="6642378" cy="91440"/>
          </a:xfrm>
          <a:prstGeom prst="roundRect">
            <a:avLst>
              <a:gd name="adj" fmla="val 16557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3657600" y="3801547"/>
            <a:ext cx="504587" cy="504587"/>
          </a:xfrm>
          <a:prstGeom prst="roundRect">
            <a:avLst>
              <a:gd name="adj" fmla="val 181218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3808928" y="3927634"/>
            <a:ext cx="201811" cy="252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1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79740" y="4474369"/>
            <a:ext cx="2663666" cy="262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Неформальна постановка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779740" y="4837986"/>
            <a:ext cx="6260425" cy="538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Листування електронною поштою або неформальні обговорення, що підходять для невеликих проектів з високим рівнем взаєморозуміння.</a:t>
            </a:r>
            <a:endParaRPr lang="en-US" sz="1300" dirty="0"/>
          </a:p>
        </p:txBody>
      </p:sp>
      <p:sp>
        <p:nvSpPr>
          <p:cNvPr id="11" name="Shape 8"/>
          <p:cNvSpPr/>
          <p:nvPr/>
        </p:nvSpPr>
        <p:spPr>
          <a:xfrm>
            <a:off x="7399258" y="4053840"/>
            <a:ext cx="6642378" cy="1513284"/>
          </a:xfrm>
          <a:prstGeom prst="roundRect">
            <a:avLst>
              <a:gd name="adj" fmla="val 7251"/>
            </a:avLst>
          </a:prstGeom>
          <a:solidFill>
            <a:srgbClr val="FFFFFF">
              <a:alpha val="95000"/>
            </a:srgbClr>
          </a:solidFill>
          <a:ln/>
          <a:effectLst>
            <a:outerShdw dist="15240" dir="2700000" algn="bl" rotWithShape="0">
              <a:srgbClr val="B5C1E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7399258" y="4030980"/>
            <a:ext cx="6642378" cy="91440"/>
          </a:xfrm>
          <a:prstGeom prst="roundRect">
            <a:avLst>
              <a:gd name="adj" fmla="val 16557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0"/>
          <p:cNvSpPr/>
          <p:nvPr/>
        </p:nvSpPr>
        <p:spPr>
          <a:xfrm>
            <a:off x="10468094" y="3801547"/>
            <a:ext cx="504587" cy="504587"/>
          </a:xfrm>
          <a:prstGeom prst="roundRect">
            <a:avLst>
              <a:gd name="adj" fmla="val 181218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10619423" y="3927634"/>
            <a:ext cx="201811" cy="252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2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7590234" y="4474369"/>
            <a:ext cx="2317075" cy="262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Документальна форма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7590234" y="4837986"/>
            <a:ext cx="6260425" cy="538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Технічні завдання, функціональні специфікації, що є офіційною основою для розробки та укладання контрактів.</a:t>
            </a:r>
            <a:endParaRPr lang="en-US" sz="1300" dirty="0"/>
          </a:p>
        </p:txBody>
      </p:sp>
      <p:sp>
        <p:nvSpPr>
          <p:cNvPr id="17" name="Shape 14"/>
          <p:cNvSpPr/>
          <p:nvPr/>
        </p:nvSpPr>
        <p:spPr>
          <a:xfrm>
            <a:off x="588764" y="5987534"/>
            <a:ext cx="6642378" cy="1782366"/>
          </a:xfrm>
          <a:prstGeom prst="roundRect">
            <a:avLst>
              <a:gd name="adj" fmla="val 6156"/>
            </a:avLst>
          </a:prstGeom>
          <a:solidFill>
            <a:srgbClr val="FFFFFF">
              <a:alpha val="95000"/>
            </a:srgbClr>
          </a:solidFill>
          <a:ln/>
          <a:effectLst>
            <a:outerShdw dist="15240" dir="2700000" algn="bl" rotWithShape="0">
              <a:srgbClr val="B5C1E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Shape 15"/>
          <p:cNvSpPr/>
          <p:nvPr/>
        </p:nvSpPr>
        <p:spPr>
          <a:xfrm>
            <a:off x="588764" y="5964674"/>
            <a:ext cx="6642378" cy="91440"/>
          </a:xfrm>
          <a:prstGeom prst="roundRect">
            <a:avLst>
              <a:gd name="adj" fmla="val 16557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Shape 16"/>
          <p:cNvSpPr/>
          <p:nvPr/>
        </p:nvSpPr>
        <p:spPr>
          <a:xfrm>
            <a:off x="3657600" y="5735241"/>
            <a:ext cx="504587" cy="504587"/>
          </a:xfrm>
          <a:prstGeom prst="roundRect">
            <a:avLst>
              <a:gd name="adj" fmla="val 181218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7"/>
          <p:cNvSpPr/>
          <p:nvPr/>
        </p:nvSpPr>
        <p:spPr>
          <a:xfrm>
            <a:off x="3808928" y="5861328"/>
            <a:ext cx="201811" cy="252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3</a:t>
            </a:r>
            <a:endParaRPr lang="en-US" sz="1550" dirty="0"/>
          </a:p>
        </p:txBody>
      </p:sp>
      <p:sp>
        <p:nvSpPr>
          <p:cNvPr id="21" name="Text 18"/>
          <p:cNvSpPr/>
          <p:nvPr/>
        </p:nvSpPr>
        <p:spPr>
          <a:xfrm>
            <a:off x="779740" y="6408063"/>
            <a:ext cx="2102763" cy="262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Графи залежностей</a:t>
            </a:r>
            <a:endParaRPr lang="en-US" sz="1650" dirty="0"/>
          </a:p>
        </p:txBody>
      </p:sp>
      <p:sp>
        <p:nvSpPr>
          <p:cNvPr id="22" name="Text 19"/>
          <p:cNvSpPr/>
          <p:nvPr/>
        </p:nvSpPr>
        <p:spPr>
          <a:xfrm>
            <a:off x="779740" y="6771680"/>
            <a:ext cx="6260425" cy="8072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Використання спеціалізованих інструментів (наприклад, IBM Rational Requisitepro) для візуалізації зв'язків між вимогами, відстеження змін та виконання.</a:t>
            </a:r>
            <a:endParaRPr lang="en-US" sz="1300" dirty="0"/>
          </a:p>
        </p:txBody>
      </p:sp>
      <p:sp>
        <p:nvSpPr>
          <p:cNvPr id="23" name="Shape 20"/>
          <p:cNvSpPr/>
          <p:nvPr/>
        </p:nvSpPr>
        <p:spPr>
          <a:xfrm>
            <a:off x="7399258" y="5987534"/>
            <a:ext cx="6642378" cy="1782366"/>
          </a:xfrm>
          <a:prstGeom prst="roundRect">
            <a:avLst>
              <a:gd name="adj" fmla="val 6156"/>
            </a:avLst>
          </a:prstGeom>
          <a:solidFill>
            <a:srgbClr val="FFFFFF">
              <a:alpha val="95000"/>
            </a:srgbClr>
          </a:solidFill>
          <a:ln/>
          <a:effectLst>
            <a:outerShdw dist="15240" dir="2700000" algn="bl" rotWithShape="0">
              <a:srgbClr val="B5C1E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Shape 21"/>
          <p:cNvSpPr/>
          <p:nvPr/>
        </p:nvSpPr>
        <p:spPr>
          <a:xfrm>
            <a:off x="7399258" y="5964674"/>
            <a:ext cx="6642378" cy="91440"/>
          </a:xfrm>
          <a:prstGeom prst="roundRect">
            <a:avLst>
              <a:gd name="adj" fmla="val 16557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Shape 22"/>
          <p:cNvSpPr/>
          <p:nvPr/>
        </p:nvSpPr>
        <p:spPr>
          <a:xfrm>
            <a:off x="10468094" y="5735241"/>
            <a:ext cx="504587" cy="504587"/>
          </a:xfrm>
          <a:prstGeom prst="roundRect">
            <a:avLst>
              <a:gd name="adj" fmla="val 181218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Text 23"/>
          <p:cNvSpPr/>
          <p:nvPr/>
        </p:nvSpPr>
        <p:spPr>
          <a:xfrm>
            <a:off x="10619423" y="5861328"/>
            <a:ext cx="201811" cy="252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4</a:t>
            </a:r>
            <a:endParaRPr lang="en-US" sz="1550" dirty="0"/>
          </a:p>
        </p:txBody>
      </p:sp>
      <p:sp>
        <p:nvSpPr>
          <p:cNvPr id="27" name="Text 24"/>
          <p:cNvSpPr/>
          <p:nvPr/>
        </p:nvSpPr>
        <p:spPr>
          <a:xfrm>
            <a:off x="7590234" y="6408063"/>
            <a:ext cx="2102763" cy="262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Формальні моделі</a:t>
            </a:r>
            <a:endParaRPr lang="en-US" sz="1650" dirty="0"/>
          </a:p>
        </p:txBody>
      </p:sp>
      <p:sp>
        <p:nvSpPr>
          <p:cNvPr id="28" name="Text 25"/>
          <p:cNvSpPr/>
          <p:nvPr/>
        </p:nvSpPr>
        <p:spPr>
          <a:xfrm>
            <a:off x="7590234" y="6771680"/>
            <a:ext cx="6260425" cy="538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Для верифікації та модельно-орієнтованого тестування, забезпечуючи максимальну точність та автоматизацію перевірок.</a:t>
            </a:r>
            <a:endParaRPr lang="en-US" sz="1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56709" y="709732"/>
            <a:ext cx="8003381" cy="10184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Типові помилки при документуванні вимог</a:t>
            </a:r>
            <a:endParaRPr lang="en-US" sz="32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709" y="1972508"/>
            <a:ext cx="8003381" cy="139505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19587" y="2135386"/>
            <a:ext cx="2685812" cy="254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Опис рішень замість вимог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6219587" y="2487692"/>
            <a:ext cx="7677626" cy="521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Замість того, щоб вказувати "що" потрібно, описується "як" це зробити, обмежуючи свободу розробників.</a:t>
            </a:r>
            <a:endParaRPr lang="en-US" sz="12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709" y="3530441"/>
            <a:ext cx="8003381" cy="113430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219587" y="3693319"/>
            <a:ext cx="3136463" cy="254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Нечіткі та неоднозначні вимоги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6219587" y="4045625"/>
            <a:ext cx="7677626" cy="260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Формулювання, які допускають різні інтерпретації, містять поради або неконкретні фрази.</a:t>
            </a:r>
            <a:endParaRPr lang="en-US" sz="12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709" y="4827627"/>
            <a:ext cx="8003381" cy="139505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19587" y="4990505"/>
            <a:ext cx="2170986" cy="254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Ігнорування аудиторії</a:t>
            </a:r>
            <a:endParaRPr lang="en-US" sz="1600" dirty="0"/>
          </a:p>
        </p:txBody>
      </p:sp>
      <p:sp>
        <p:nvSpPr>
          <p:cNvPr id="12" name="Text 6"/>
          <p:cNvSpPr/>
          <p:nvPr/>
        </p:nvSpPr>
        <p:spPr>
          <a:xfrm>
            <a:off x="6219587" y="5342811"/>
            <a:ext cx="7677626" cy="521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Документи, написані без урахування рівня розуміння та спеціалізації кінцевого споживача вимог (наприклад, надлишок технічних деталей для бізнес-користувачів).</a:t>
            </a:r>
            <a:endParaRPr lang="en-US" sz="12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709" y="6385560"/>
            <a:ext cx="8003381" cy="113430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219587" y="6548438"/>
            <a:ext cx="3860602" cy="254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Відсутність нефункціональних аспектів</a:t>
            </a:r>
            <a:endParaRPr lang="en-US" sz="1600" dirty="0"/>
          </a:p>
        </p:txBody>
      </p:sp>
      <p:sp>
        <p:nvSpPr>
          <p:cNvPr id="15" name="Text 8"/>
          <p:cNvSpPr/>
          <p:nvPr/>
        </p:nvSpPr>
        <p:spPr>
          <a:xfrm>
            <a:off x="6219587" y="6900743"/>
            <a:ext cx="7677626" cy="260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Нехтування вимогами до оточення системи, термінів готовності інших систем або стандартів.</a:t>
            </a:r>
            <a:endParaRPr lang="en-US" sz="12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2236" y="583168"/>
            <a:ext cx="8995291" cy="662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Цикл роботи з вимогами (SWEBOK)</a:t>
            </a:r>
            <a:endParaRPr lang="en-US" sz="41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36" y="1670090"/>
            <a:ext cx="13145929" cy="545020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336" y="5331812"/>
            <a:ext cx="654254" cy="65425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243720" y="5474931"/>
            <a:ext cx="2944143" cy="36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Валідація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10324767" y="5474931"/>
            <a:ext cx="2944143" cy="36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Специфікація</a:t>
            </a:r>
            <a:endParaRPr lang="en-US" sz="13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8069" y="5331812"/>
            <a:ext cx="654254" cy="65425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442533" y="2962595"/>
            <a:ext cx="2944143" cy="36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Аналіз</a:t>
            </a:r>
            <a:endParaRPr lang="en-US" sz="135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1153" y="2806392"/>
            <a:ext cx="654255" cy="654254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1243720" y="2975680"/>
            <a:ext cx="2944143" cy="36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Еліциація</a:t>
            </a:r>
            <a:endParaRPr lang="en-US" sz="135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9563" y="2832562"/>
            <a:ext cx="654254" cy="654254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742236" y="7358896"/>
            <a:ext cx="13145929" cy="678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Зведення знань щодо програмної інженерії (SWEBOK) визначає ключові етапи управління вимогами, що формують безперервний цикл, спрямований на забезпечення якості та відповідності розроблюваного ПЗ.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775</Words>
  <Application>Microsoft Office PowerPoint</Application>
  <PresentationFormat>Custom</PresentationFormat>
  <Paragraphs>88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IBM Plex Sans</vt:lpstr>
      <vt:lpstr>Outfit Light</vt:lpstr>
      <vt:lpstr>Outfit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Oleksandr Prazdnikov</dc:creator>
  <cp:lastModifiedBy>Oleksandr Prazdnikov</cp:lastModifiedBy>
  <cp:revision>2</cp:revision>
  <dcterms:created xsi:type="dcterms:W3CDTF">2025-09-23T19:14:52Z</dcterms:created>
  <dcterms:modified xsi:type="dcterms:W3CDTF">2025-09-23T19:26:57Z</dcterms:modified>
</cp:coreProperties>
</file>