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4E0C97-E257-4542-820A-AAEFFC731B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8E415011-B97E-40F7-82BC-F0FF14AB7F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B4557C4-368F-436E-9484-24F3C1017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BCEC8EE-3A32-41DF-B56F-F9DA76EF2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C1DE290-45CA-4C93-BDFC-CCBE35D1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4307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2DB6DE-4965-4725-A072-E2ED92EC7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F8548195-B92B-443A-855A-7AB85E9079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E984B57-1354-47EB-8DD1-B24E1102E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D7841A0-6AEB-4C44-AB10-DAF092C7A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6687609-1B60-4990-9168-276AE9167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8179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B8292CA2-590F-4999-A010-5CD3DC5AEF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0418B02B-AD73-4CC0-980A-5612F77FE6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3DFD389-DFC8-46FF-A0AA-5AFEF151B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86E0CF5-95A1-4665-A65F-819AEB285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C0E9C41-9EDB-460D-8B26-40B8E9CDB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799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4AFB7F-6A34-40C9-BF89-E4E2E719D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C724DA-E5D1-4F78-82C5-BC785437B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C2B02DB-3F64-4FD8-A820-9B1FE0F37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5BE33C3-BC02-4596-8E15-D3E512DA0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EF03ADF-1F1D-44CB-9A72-6F943993E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4177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526F1E-F770-4DD5-9482-413AF1950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F70EF99-4B46-425D-96D2-C24897D48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49DCCD8-F24C-4147-AF46-35AD6495E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7B68C23-2589-4D66-92D6-482002888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140CE0A-C188-4A98-8C11-392087535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7028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EBBC27-D410-425E-B398-8ACC7F971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4BBE2FB-8132-43D1-9E33-422B01D1DB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7736C50-0003-439D-8195-D54E51C447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B0880F7-1505-4E19-8E52-F6E0F3BA6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291B2A2-6F96-4589-8CAF-D78A44E05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65B4DFE-EC63-4460-B321-64DAE9137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7471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9A93CD-3174-4FF8-B981-E7259C2E4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EBB4B76-AACC-4FB6-A5D7-B2724E884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B1D80B0-6B14-4E79-8077-C3C824F0E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A81FB85B-4A89-4E62-96D8-6E38A1EA55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1BFACB4A-D27B-40A2-BD76-1F0C048266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4C5FA6E5-B3D6-48F9-B38B-A3D4A8B75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C4BAE4AC-38B8-48BE-B28E-C8F22ECB1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583E4E3F-45FC-40B0-AEFA-2A2DD48D6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9652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2EAE08-2311-4893-9ED0-AD06B9CB7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B31C3D70-173E-4943-9543-FCD8F1B36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8627F55C-F47C-4017-A452-52E6F8BB7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BD8D6CD0-0869-4221-A3B7-8A8FBDEA3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4312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5E09841C-F4EC-48CD-926A-FE1ED4071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FEDD2E3-ED07-4DF4-ACE8-52D16FC02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63D7DD7-8BFA-4BC4-B829-9903572F1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4032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DEE531-3AF5-4651-8FD5-A615620B7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8B7616-934C-444E-B834-8985052FBE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F3EAAB35-E928-491F-8379-E2E3BCB715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BEC717C-677C-4F59-B924-946AE8933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FEEAD4E-5492-4D45-B033-6E870F654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1A73508-C37E-4F0B-8C23-3982571A7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3702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3B290B-98C7-4780-83E4-A5BED952E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392B56E1-70C3-42C2-9BC9-C058B395D4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0D1E429F-D9D5-47BF-A1CD-7A5DC3D280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A69DAFC-87C3-4638-9080-D889F59BB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4C3C-5897-46CF-B0B7-54A085A45D10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F228714-B6A6-4BA7-8E96-5260EE63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39DDD0A1-7ACD-45CB-9E3E-761C31354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8942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992E1A44-6315-4137-9A85-821282F3D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351A106-3AFB-4E90-BF1E-B299E89F45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E0E68F3-3222-44EB-8ADC-0A4F629727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C4C3C-5897-46CF-B0B7-54A085A45D10}" type="datetimeFigureOut">
              <a:rPr lang="uk-UA" smtClean="0"/>
              <a:t>22.09.2023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63FCB2D-6BD6-47A5-9D9A-D7FBE9D803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CE601C8-C029-4087-8623-E61356E084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C3806-F286-4716-9157-70F9EE9AD8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136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acmillandictionary.com/dictionary/british/buy_1" TargetMode="External"/><Relationship Id="rId13" Type="http://schemas.openxmlformats.org/officeDocument/2006/relationships/hyperlink" Target="https://www.macmillandictionary.com/dictionary/british/child" TargetMode="External"/><Relationship Id="rId3" Type="http://schemas.openxmlformats.org/officeDocument/2006/relationships/hyperlink" Target="https://www.macmillandictionary.com/dictionary/british/kind_1" TargetMode="External"/><Relationship Id="rId7" Type="http://schemas.openxmlformats.org/officeDocument/2006/relationships/hyperlink" Target="https://www.macmillandictionary.com/dictionary/british/order_1" TargetMode="External"/><Relationship Id="rId12" Type="http://schemas.openxmlformats.org/officeDocument/2006/relationships/hyperlink" Target="https://www.macmillandictionary.com/dictionary/british/long_1" TargetMode="External"/><Relationship Id="rId2" Type="http://schemas.openxmlformats.org/officeDocument/2006/relationships/hyperlink" Target="https://www.macmillandictionary.com/dictionary/british/help_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macmillandictionary.com/dictionary/british/spend_1" TargetMode="External"/><Relationship Id="rId11" Type="http://schemas.openxmlformats.org/officeDocument/2006/relationships/hyperlink" Target="https://dictionary.cambridge.org/dictionary/english/animal" TargetMode="External"/><Relationship Id="rId5" Type="http://schemas.openxmlformats.org/officeDocument/2006/relationships/hyperlink" Target="https://www.macmillandictionary.com/dictionary/british/money" TargetMode="External"/><Relationship Id="rId10" Type="http://schemas.openxmlformats.org/officeDocument/2006/relationships/hyperlink" Target="https://dictionary.cambridge.org/dictionary/english/people" TargetMode="External"/><Relationship Id="rId4" Type="http://schemas.openxmlformats.org/officeDocument/2006/relationships/hyperlink" Target="https://dictionary.cambridge.org/dictionary/english/wanting" TargetMode="External"/><Relationship Id="rId9" Type="http://schemas.openxmlformats.org/officeDocument/2006/relationships/hyperlink" Target="https://dictionary.cambridge.org/dictionary/english/fact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395446-F87F-4FC9-B21D-33A98345F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0264"/>
            <a:ext cx="10515600" cy="696895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Reading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487B1F8-F226-4B91-87D8-DAA05331D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221" y="1704512"/>
            <a:ext cx="10515600" cy="4820575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78815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In what way is reading important in human life / your life?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78815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Do people read nowadays as much as they did a decade ago? Why?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78815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Do you have a favorite book / poem / author? Why do you like it / him? Discuss the genres you prefer.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678815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If you want to read something for pleasure, how do you choose a book? What are the criteria? Imagine you are in the library or in a bookstore. How do you choose? What is important?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26187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FE591F-2C6B-4676-A5AC-4223DE83F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9691"/>
          </a:xfrm>
        </p:spPr>
        <p:txBody>
          <a:bodyPr>
            <a:normAutofit fontScale="90000"/>
          </a:bodyPr>
          <a:lstStyle/>
          <a:p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31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Play YES/NO corner: </a:t>
            </a:r>
            <a:r>
              <a:rPr lang="en-US" sz="3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(if you agree with the statement take a YES corner. If you disagree take a NO corner. Be ready to explain your choice.)</a:t>
            </a:r>
            <a:r>
              <a:rPr lang="uk-UA" sz="3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31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F5310C8-DACA-4205-9C56-7C1E2ECF8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027" y="1464816"/>
            <a:ext cx="11239130" cy="5028059"/>
          </a:xfrm>
        </p:spPr>
        <p:txBody>
          <a:bodyPr>
            <a:normAutofit/>
          </a:bodyPr>
          <a:lstStyle/>
          <a:p>
            <a:pPr indent="0" algn="just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There's only one sure way to happiness: a safe and well-paid job.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Books can satisfy children's hunger for parental advice.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Books give a magic portal to connect with people of the past and the present.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Books expand your mind.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When a dream doesn't come true turn to books to create a new path for yourself.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Coming true is not the only purpose of a dream.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1981161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12CFD22-BD9D-4F8C-9B62-5B93B8464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893" y="308499"/>
            <a:ext cx="4186643" cy="1371600"/>
          </a:xfrm>
        </p:spPr>
        <p:txBody>
          <a:bodyPr>
            <a:no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uk-UA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ow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Books Can Open Your Mind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s-E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(Lisa Bu/TED 2013)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s-E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https://www.ted.com/talks/lisa_bu_how_books_can_open_your_mind</a:t>
            </a:r>
            <a:endParaRPr lang="uk-UA" sz="1800" dirty="0"/>
          </a:p>
        </p:txBody>
      </p:sp>
      <p:pic>
        <p:nvPicPr>
          <p:cNvPr id="8" name="Місце для вмісту 7">
            <a:extLst>
              <a:ext uri="{FF2B5EF4-FFF2-40B4-BE49-F238E27FC236}">
                <a16:creationId xmlns:a16="http://schemas.microsoft.com/office/drawing/2014/main" id="{7FB73033-9B70-43B5-9689-0D8651EAA8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6687" y="1464816"/>
            <a:ext cx="6489420" cy="3648722"/>
          </a:xfrm>
        </p:spPr>
      </p:pic>
      <p:sp>
        <p:nvSpPr>
          <p:cNvPr id="6" name="Місце для тексту 5">
            <a:extLst>
              <a:ext uri="{FF2B5EF4-FFF2-40B4-BE49-F238E27FC236}">
                <a16:creationId xmlns:a16="http://schemas.microsoft.com/office/drawing/2014/main" id="{2586DF4E-BEBD-4A89-A927-A74A706D92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99495" y="1873188"/>
            <a:ext cx="4612771" cy="4536490"/>
          </a:xfrm>
        </p:spPr>
        <p:txBody>
          <a:bodyPr>
            <a:normAutofit lnSpcReduction="10000"/>
          </a:bodyPr>
          <a:lstStyle/>
          <a:p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 are going to listen to and watch a lady talking about the role of books in her life. </a:t>
            </a:r>
          </a:p>
          <a:p>
            <a:endParaRPr lang="en-US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Have a look a this lady called Lisa and make up a story of her life.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Think of the following: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her age,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place of birth,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place of living,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family,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her job,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her dream. </a:t>
            </a:r>
          </a:p>
          <a:p>
            <a:pPr algn="l"/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After you watch the 1st part of the talk compare your guesses with Lisa's real life story.</a:t>
            </a:r>
            <a:endParaRPr lang="uk-UA" sz="54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98785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35F4A94-A7B4-4D10-9E03-F4F972E46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093" y="334063"/>
            <a:ext cx="10059138" cy="979831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heck the words that might be unfamiliar to you. Match the words and their definitions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dirty="0"/>
          </a:p>
        </p:txBody>
      </p:sp>
      <p:graphicFrame>
        <p:nvGraphicFramePr>
          <p:cNvPr id="7" name="Місце для вмісту 6">
            <a:extLst>
              <a:ext uri="{FF2B5EF4-FFF2-40B4-BE49-F238E27FC236}">
                <a16:creationId xmlns:a16="http://schemas.microsoft.com/office/drawing/2014/main" id="{21C912DD-885A-43A5-B3EE-C5E1287E18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0811225"/>
              </p:ext>
            </p:extLst>
          </p:nvPr>
        </p:nvGraphicFramePr>
        <p:xfrm>
          <a:off x="834501" y="1313894"/>
          <a:ext cx="10395751" cy="512241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610035">
                  <a:extLst>
                    <a:ext uri="{9D8B030D-6E8A-4147-A177-3AD203B41FA5}">
                      <a16:colId xmlns:a16="http://schemas.microsoft.com/office/drawing/2014/main" val="3263140869"/>
                    </a:ext>
                  </a:extLst>
                </a:gridCol>
                <a:gridCol w="7785716">
                  <a:extLst>
                    <a:ext uri="{9D8B030D-6E8A-4147-A177-3AD203B41FA5}">
                      <a16:colId xmlns:a16="http://schemas.microsoft.com/office/drawing/2014/main" val="293366949"/>
                    </a:ext>
                  </a:extLst>
                </a:gridCol>
              </a:tblGrid>
              <a:tr h="583172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expenses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u="none" dirty="0">
                          <a:solidFill>
                            <a:schemeClr val="bg1"/>
                          </a:solidFill>
                          <a:effectLst/>
                        </a:rPr>
                        <a:t>to 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2" tooltip="help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help</a:t>
                      </a:r>
                      <a:r>
                        <a:rPr lang="en-US" sz="2400" u="none" dirty="0">
                          <a:solidFill>
                            <a:schemeClr val="bg1"/>
                          </a:solidFill>
                          <a:effectLst/>
                        </a:rPr>
                        <a:t> someone and be 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3" tooltip="kind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kind</a:t>
                      </a:r>
                      <a:r>
                        <a:rPr lang="en-US" sz="2400" u="none" dirty="0">
                          <a:solidFill>
                            <a:schemeClr val="bg1"/>
                          </a:solidFill>
                          <a:effectLst/>
                        </a:rPr>
                        <a:t> to them </a:t>
                      </a:r>
                      <a:endParaRPr lang="uk-UA" sz="2000" u="non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686182"/>
                  </a:ext>
                </a:extLst>
              </a:tr>
              <a:tr h="582522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support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4" tooltip="wanting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wanting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 to do something very much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1713923"/>
                  </a:ext>
                </a:extLst>
              </a:tr>
              <a:tr h="514258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adults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to ask for help or support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9931410"/>
                  </a:ext>
                </a:extLst>
              </a:tr>
              <a:tr h="540912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powerless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5" tooltip="money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money</a:t>
                      </a: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that you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6" tooltip="spend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spend</a:t>
                      </a: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in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7" tooltip="order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order</a:t>
                      </a: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to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8" tooltip="buy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buy</a:t>
                      </a: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or do something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2137481"/>
                  </a:ext>
                </a:extLst>
              </a:tr>
              <a:tr h="517506">
                <a:tc>
                  <a:txBody>
                    <a:bodyPr/>
                    <a:lstStyle/>
                    <a:p>
                      <a:pPr algn="just"/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unfair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to need something or make something necessary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5639570"/>
                  </a:ext>
                </a:extLst>
              </a:tr>
              <a:tr h="524008">
                <a:tc>
                  <a:txBody>
                    <a:bodyPr/>
                    <a:lstStyle/>
                    <a:p>
                      <a:pPr algn="just"/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to be determined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the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9" tooltip="fact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fact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 that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10" tooltip="people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people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 or 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11" tooltip="animals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animals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 do what they are told to do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2281620"/>
                  </a:ext>
                </a:extLst>
              </a:tr>
              <a:tr h="532461">
                <a:tc>
                  <a:txBody>
                    <a:bodyPr/>
                    <a:lstStyle/>
                    <a:p>
                      <a:pPr algn="just"/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turn to sb/sth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not right, unjust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3821255"/>
                  </a:ext>
                </a:extLst>
              </a:tr>
              <a:tr h="616329">
                <a:tc>
                  <a:txBody>
                    <a:bodyPr/>
                    <a:lstStyle/>
                    <a:p>
                      <a:pPr algn="just"/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require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someone who is no 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12" tooltip="longer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longer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 a </a:t>
                      </a: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  <a:hlinkClick r:id="rId13" tooltip="child">
                            <a:extLst>
                              <a:ext uri="{A12FA001-AC4F-418D-AE19-62706E023703}">
                                <ahyp:hlinkClr xmlns:ahyp="http://schemas.microsoft.com/office/drawing/2018/hyperlinkcolor" xmlns="" val="tx"/>
                              </a:ext>
                            </a:extLst>
                          </a:hlinkClick>
                        </a:rPr>
                        <a:t>child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1169750"/>
                  </a:ext>
                </a:extLst>
              </a:tr>
              <a:tr h="711249">
                <a:tc>
                  <a:txBody>
                    <a:bodyPr/>
                    <a:lstStyle/>
                    <a:p>
                      <a:pPr algn="just"/>
                      <a:r>
                        <a:rPr lang="en-US" sz="2400">
                          <a:solidFill>
                            <a:schemeClr val="bg1"/>
                          </a:solidFill>
                          <a:effectLst/>
                        </a:rPr>
                        <a:t>obedience</a:t>
                      </a:r>
                      <a:endParaRPr lang="uk-UA" sz="2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</a:rPr>
                        <a:t>lack of official or legal right to do something</a:t>
                      </a:r>
                      <a:endParaRPr lang="uk-UA" sz="20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9693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3063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8AD19D-DCE4-43BB-9CFB-0B09BF112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Clarify the meaning of the following word combinations</a:t>
            </a:r>
            <a:r>
              <a:rPr lang="en-US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sz="66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75DB928-CBD9-4F9A-B2FF-D06DCA618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tiger mother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sz="3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second-class happiness</a:t>
            </a:r>
            <a:r>
              <a:rPr 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sz="3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hunger for parental advice</a:t>
            </a:r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793771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01994B-5532-43B7-A11A-A6FCFDE15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Listen to the 1st part and tick the jobs Lisa mentions in her talk:</a:t>
            </a:r>
            <a: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E7BBDE6-AB8E-4781-8B98-BB62DC396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342900" algn="just"/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/>
            <a:endParaRPr lang="en-US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teacher □           an engineer □            a dancer □   </a:t>
            </a:r>
          </a:p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singer □            an athlete □             a gymnast □  </a:t>
            </a:r>
          </a:p>
          <a:p>
            <a:pPr indent="342900" algn="just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writer □         a manager □        a school principal □ 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00715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FFB042-CCCD-4877-9198-7E21B1BEF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Listen to the 2nd part and fill in the gaps with the missing words:</a:t>
            </a:r>
            <a: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6AA939D-4F54-4509-B1E7-E57C7848C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indent="0" algn="just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But that's so 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So I was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___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to find another calling. 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I 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 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books.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I 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my hunger for parental advice from this book by a family of writers and musicians.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I ___ my role model of an independent woman when Confucian tradition 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obedience.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And I ___ to be efficient from this book.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 And I was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___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to study abroad after reading these.</a:t>
            </a:r>
            <a:endParaRPr lang="uk-UA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89197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E02D06-D273-4B23-85A7-43470E79D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530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Listen to the 3d part and say if the statements are true or false:</a:t>
            </a:r>
            <a:endParaRPr lang="uk-UA" sz="72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E534ACB-9F7D-4621-B3DD-B0F83787F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0428"/>
            <a:ext cx="10515600" cy="475653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Lisa was born in America in 1995.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U.S. Lisa read books by Chinese authors.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Bible taught Lisa to honor her parents.</a:t>
            </a:r>
            <a:endParaRPr lang="en-US" sz="35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Lisa restarted the relationship with her parents.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Meeting a new culture started her habit of comparative reading.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Lisa firmly believed China was at the center of the world before coming to the U.S.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Comparative reading is a standard practice in the academic world.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271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7196CB-8868-41D8-8062-5F554DB30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03046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DD79999-8DDD-4BD8-A507-8C90DB889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9608"/>
            <a:ext cx="10515600" cy="4987355"/>
          </a:xfrm>
        </p:spPr>
        <p:txBody>
          <a:bodyPr/>
          <a:lstStyle/>
          <a:p>
            <a:pPr marL="514350" indent="-285750" algn="just"/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Listen to the 4th part and name Lisa's comparative reading practices.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285750" algn="just"/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Listen to the final part and say what conclusions Lisa arrives at. Use the prompts: 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magic portal, feel lonely or powerless, the purpose of a dream.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285750" algn="just"/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What do the numbers 1970, 15, 1995 mean in Lisa's talk?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6065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4720B5-AA72-4D87-9765-672397696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kumimoji="0" lang="en-US" altLang="uk-UA" sz="4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en-US" altLang="uk-UA" sz="4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altLang="uk-UA" sz="4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After you listen to Lisa's talk answer the following questions:</a:t>
            </a:r>
            <a:r>
              <a:rPr kumimoji="0" lang="uk-UA" altLang="uk-UA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kumimoji="0" lang="uk-UA" altLang="uk-UA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21A4EF2-9407-43EA-AE22-77AD3714DD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949911" y="1690688"/>
            <a:ext cx="9812716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did Lisa want to do in the future?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Why did Lisa turn to books?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did she benefit from books?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did she read in the USA?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did the Bible teach her?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comparative reading? What did Lisa compare?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did </a:t>
            </a: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reading a favorite book in two languages help Lisa?</a:t>
            </a:r>
            <a:endParaRPr kumimoji="0" lang="uk-UA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uk-UA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the purpose of a dream?</a:t>
            </a:r>
            <a:endParaRPr kumimoji="0" lang="en-US" alt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785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</TotalTime>
  <Words>598</Words>
  <Application>Microsoft Office PowerPoint</Application>
  <PresentationFormat>Широкоэкранный</PresentationFormat>
  <Paragraphs>82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Тема Office</vt:lpstr>
      <vt:lpstr> Reading </vt:lpstr>
      <vt:lpstr>How Books Can Open Your Mind (Lisa Bu/TED 2013) https://www.ted.com/talks/lisa_bu_how_books_can_open_your_mind</vt:lpstr>
      <vt:lpstr>Check the words that might be unfamiliar to you. Match the words and their definitions:</vt:lpstr>
      <vt:lpstr>Clarify the meaning of the following word combinations:</vt:lpstr>
      <vt:lpstr> Listen to the 1st part and tick the jobs Lisa mentions in her talk: </vt:lpstr>
      <vt:lpstr> Listen to the 2nd part and fill in the gaps with the missing words: </vt:lpstr>
      <vt:lpstr>Listen to the 3d part and say if the statements are true or false:</vt:lpstr>
      <vt:lpstr>Презентация PowerPoint</vt:lpstr>
      <vt:lpstr> After you listen to Lisa's talk answer the following questions: </vt:lpstr>
      <vt:lpstr> Play YES/NO corner: (if you agree with the statement take a YES corner. If you disagree take a NO corner. Be ready to explain your choice.)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ДАША</dc:creator>
  <cp:lastModifiedBy>ОЛЕКСАНДР</cp:lastModifiedBy>
  <cp:revision>15</cp:revision>
  <dcterms:created xsi:type="dcterms:W3CDTF">2020-10-30T20:31:28Z</dcterms:created>
  <dcterms:modified xsi:type="dcterms:W3CDTF">2023-09-22T08:09:29Z</dcterms:modified>
</cp:coreProperties>
</file>