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47"/>
  </p:notesMasterIdLst>
  <p:handoutMasterIdLst>
    <p:handoutMasterId r:id="rId48"/>
  </p:handoutMasterIdLst>
  <p:sldIdLst>
    <p:sldId id="271" r:id="rId5"/>
    <p:sldId id="337" r:id="rId6"/>
    <p:sldId id="276" r:id="rId7"/>
    <p:sldId id="310" r:id="rId8"/>
    <p:sldId id="277" r:id="rId9"/>
    <p:sldId id="278" r:id="rId10"/>
    <p:sldId id="279" r:id="rId11"/>
    <p:sldId id="280" r:id="rId12"/>
    <p:sldId id="281" r:id="rId13"/>
    <p:sldId id="282" r:id="rId14"/>
    <p:sldId id="309" r:id="rId15"/>
    <p:sldId id="283" r:id="rId16"/>
    <p:sldId id="284" r:id="rId17"/>
    <p:sldId id="307" r:id="rId18"/>
    <p:sldId id="308" r:id="rId19"/>
    <p:sldId id="285" r:id="rId20"/>
    <p:sldId id="286" r:id="rId21"/>
    <p:sldId id="287" r:id="rId22"/>
    <p:sldId id="288" r:id="rId23"/>
    <p:sldId id="317" r:id="rId24"/>
    <p:sldId id="327" r:id="rId25"/>
    <p:sldId id="316" r:id="rId26"/>
    <p:sldId id="315" r:id="rId27"/>
    <p:sldId id="289" r:id="rId28"/>
    <p:sldId id="313" r:id="rId29"/>
    <p:sldId id="329" r:id="rId30"/>
    <p:sldId id="330" r:id="rId31"/>
    <p:sldId id="333" r:id="rId32"/>
    <p:sldId id="334" r:id="rId33"/>
    <p:sldId id="290" r:id="rId34"/>
    <p:sldId id="314" r:id="rId35"/>
    <p:sldId id="335" r:id="rId36"/>
    <p:sldId id="291" r:id="rId37"/>
    <p:sldId id="292" r:id="rId38"/>
    <p:sldId id="293" r:id="rId39"/>
    <p:sldId id="294" r:id="rId40"/>
    <p:sldId id="295" r:id="rId41"/>
    <p:sldId id="296" r:id="rId42"/>
    <p:sldId id="297" r:id="rId43"/>
    <p:sldId id="306" r:id="rId44"/>
    <p:sldId id="336" r:id="rId45"/>
    <p:sldId id="305" r:id="rId46"/>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DF75030-2897-4B51-8306-D7F5861CFC08}">
          <p14:sldIdLst>
            <p14:sldId id="271"/>
            <p14:sldId id="337"/>
            <p14:sldId id="276"/>
            <p14:sldId id="310"/>
            <p14:sldId id="277"/>
            <p14:sldId id="278"/>
            <p14:sldId id="279"/>
            <p14:sldId id="280"/>
            <p14:sldId id="281"/>
            <p14:sldId id="282"/>
            <p14:sldId id="309"/>
            <p14:sldId id="283"/>
            <p14:sldId id="284"/>
            <p14:sldId id="307"/>
            <p14:sldId id="308"/>
            <p14:sldId id="285"/>
            <p14:sldId id="286"/>
            <p14:sldId id="287"/>
            <p14:sldId id="288"/>
            <p14:sldId id="317"/>
            <p14:sldId id="327"/>
            <p14:sldId id="316"/>
            <p14:sldId id="315"/>
            <p14:sldId id="289"/>
            <p14:sldId id="313"/>
            <p14:sldId id="329"/>
            <p14:sldId id="330"/>
            <p14:sldId id="333"/>
            <p14:sldId id="334"/>
            <p14:sldId id="290"/>
            <p14:sldId id="314"/>
            <p14:sldId id="335"/>
            <p14:sldId id="291"/>
            <p14:sldId id="292"/>
            <p14:sldId id="293"/>
            <p14:sldId id="294"/>
            <p14:sldId id="295"/>
            <p14:sldId id="296"/>
            <p14:sldId id="297"/>
            <p14:sldId id="306"/>
            <p14:sldId id="336"/>
            <p14:sldId id="3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84" d="100"/>
          <a:sy n="84" d="100"/>
        </p:scale>
        <p:origin x="350" y="82"/>
      </p:cViewPr>
      <p:guideLst/>
    </p:cSldViewPr>
  </p:slideViewPr>
  <p:notesTextViewPr>
    <p:cViewPr>
      <p:scale>
        <a:sx n="1" d="1"/>
        <a:sy n="1" d="1"/>
      </p:scale>
      <p:origin x="0" y="0"/>
    </p:cViewPr>
  </p:notesTextViewPr>
  <p:notesViewPr>
    <p:cSldViewPr snapToGrid="0">
      <p:cViewPr varScale="1">
        <p:scale>
          <a:sx n="99" d="100"/>
          <a:sy n="99" d="100"/>
        </p:scale>
        <p:origin x="282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8658EC0-2AA5-425F-9B36-E15F0A8ADD67}" type="datetime1">
              <a:rPr lang="ru-RU" noProof="1" smtClean="0"/>
              <a:t>27.09.2024</a:t>
            </a:fld>
            <a:endParaRPr lang="ru-RU" noProof="1"/>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D2A2551-A97A-41BA-8506-864E9B1B7F14}" type="slidenum">
              <a:rPr lang="ru-RU" noProof="1" smtClean="0"/>
              <a:t>‹№›</a:t>
            </a:fld>
            <a:endParaRPr lang="ru-RU" noProof="1"/>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9B12322-4539-4F09-AFEE-2F9D90375F08}" type="datetime1">
              <a:rPr lang="ru-RU" noProof="1" smtClean="0"/>
              <a:t>27.09.2024</a:t>
            </a:fld>
            <a:endParaRPr lang="ru-RU" noProof="1"/>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1"/>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448EA56-9E57-4CE6-BE55-CAC1FDCAA019}" type="slidenum">
              <a:rPr lang="ru-RU" noProof="1" dirty="0" smtClean="0"/>
              <a:t>‹№›</a:t>
            </a:fld>
            <a:endParaRPr lang="ru-RU" noProof="1"/>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9448EA56-9E57-4CE6-BE55-CAC1FDCAA019}" type="slidenum">
              <a:rPr lang="ru-RU" noProof="1" smtClean="0"/>
              <a:t>1</a:t>
            </a:fld>
            <a:endParaRPr lang="ru-RU"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9448EA56-9E57-4CE6-BE55-CAC1FDCAA019}" type="slidenum">
              <a:rPr lang="ru-RU" noProof="1" smtClean="0"/>
              <a:t>42</a:t>
            </a:fld>
            <a:endParaRPr lang="ru-RU" noProof="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17779" y="802298"/>
            <a:ext cx="8637073" cy="2541431"/>
          </a:xfrm>
        </p:spPr>
        <p:txBody>
          <a:bodyPr bIns="0" rtlCol="0" anchor="b">
            <a:normAutofit/>
          </a:bodyPr>
          <a:lstStyle>
            <a:lvl1pPr algn="l">
              <a:defRPr sz="6600"/>
            </a:lvl1pPr>
          </a:lstStyle>
          <a:p>
            <a:pPr rtl="0"/>
            <a:r>
              <a:rPr lang="ru-RU" noProof="1"/>
              <a:t>Образец заголовка</a:t>
            </a:r>
          </a:p>
        </p:txBody>
      </p:sp>
      <p:sp>
        <p:nvSpPr>
          <p:cNvPr id="3" name="Подзаголовок 2"/>
          <p:cNvSpPr>
            <a:spLocks noGrp="1"/>
          </p:cNvSpPr>
          <p:nvPr>
            <p:ph type="subTitle" idx="1"/>
          </p:nvPr>
        </p:nvSpPr>
        <p:spPr>
          <a:xfrm>
            <a:off x="2417780"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1"/>
              <a:t>Образец подзаголовка</a:t>
            </a:r>
          </a:p>
        </p:txBody>
      </p:sp>
      <p:sp>
        <p:nvSpPr>
          <p:cNvPr id="4" name="Дата 3"/>
          <p:cNvSpPr>
            <a:spLocks noGrp="1"/>
          </p:cNvSpPr>
          <p:nvPr>
            <p:ph type="dt" sz="half" idx="10"/>
          </p:nvPr>
        </p:nvSpPr>
        <p:spPr/>
        <p:txBody>
          <a:bodyPr rtlCol="0"/>
          <a:lstStyle/>
          <a:p>
            <a:pPr rtl="0"/>
            <a:fld id="{398D500D-F93A-4F56-B7C9-5EAB96522CD7}" type="datetime1">
              <a:rPr lang="ru-RU" noProof="1" smtClean="0"/>
              <a:t>27.09.2024</a:t>
            </a:fld>
            <a:endParaRPr lang="ru-RU" noProof="1"/>
          </a:p>
        </p:txBody>
      </p:sp>
      <p:sp>
        <p:nvSpPr>
          <p:cNvPr id="5" name="Нижний колонтитул 4"/>
          <p:cNvSpPr>
            <a:spLocks noGrp="1"/>
          </p:cNvSpPr>
          <p:nvPr>
            <p:ph type="ftr" sz="quarter" idx="11"/>
          </p:nvPr>
        </p:nvSpPr>
        <p:spPr>
          <a:xfrm>
            <a:off x="2416500" y="329307"/>
            <a:ext cx="4973915" cy="309201"/>
          </a:xfrm>
        </p:spPr>
        <p:txBody>
          <a:bodyPr rtlCol="0"/>
          <a:lstStyle/>
          <a:p>
            <a:pPr rtl="0"/>
            <a:endParaRPr lang="ru-RU" noProof="1"/>
          </a:p>
        </p:txBody>
      </p:sp>
      <p:sp>
        <p:nvSpPr>
          <p:cNvPr id="6" name="Номер слайда 5"/>
          <p:cNvSpPr>
            <a:spLocks noGrp="1"/>
          </p:cNvSpPr>
          <p:nvPr>
            <p:ph type="sldNum" sz="quarter" idx="12"/>
          </p:nvPr>
        </p:nvSpPr>
        <p:spPr>
          <a:xfrm>
            <a:off x="1437664" y="798973"/>
            <a:ext cx="811019" cy="503578"/>
          </a:xfrm>
        </p:spPr>
        <p:txBody>
          <a:bodyPr rtlCol="0"/>
          <a:lstStyle/>
          <a:p>
            <a:pPr rtl="0"/>
            <a:fld id="{6D22F896-40B5-4ADD-8801-0D06FADFA095}" type="slidenum">
              <a:rPr lang="ru-RU" noProof="1" dirty="0" smtClean="0"/>
              <a:t>‹№›</a:t>
            </a:fld>
            <a:endParaRPr lang="ru-RU" noProof="1"/>
          </a:p>
        </p:txBody>
      </p:sp>
      <p:cxnSp>
        <p:nvCxnSpPr>
          <p:cNvPr id="15" name="Прямая соединительная линия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a:t>Образец заголовка</a:t>
            </a:r>
          </a:p>
        </p:txBody>
      </p:sp>
      <p:sp>
        <p:nvSpPr>
          <p:cNvPr id="3" name="Вертикальный текст 2"/>
          <p:cNvSpPr>
            <a:spLocks noGrp="1"/>
          </p:cNvSpPr>
          <p:nvPr>
            <p:ph type="body" orient="vert" idx="1" hasCustomPrompt="1"/>
          </p:nvPr>
        </p:nvSpPr>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325EF9EB-9D92-4DDE-9E41-893F875ACB24}" type="datetime1">
              <a:rPr lang="ru-RU" noProof="1" smtClean="0"/>
              <a:t>27.09.2024</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26" name="Прямая соединительная линия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439111" y="798973"/>
            <a:ext cx="1615742" cy="4659889"/>
          </a:xfrm>
        </p:spPr>
        <p:txBody>
          <a:bodyPr vert="eaVert" rtlCol="0"/>
          <a:lstStyle>
            <a:lvl1pPr algn="l">
              <a:defRPr/>
            </a:lvl1pPr>
          </a:lstStyle>
          <a:p>
            <a:pPr rtl="0"/>
            <a:r>
              <a:rPr lang="ru-RU" noProof="1"/>
              <a:t>Образец заголовка</a:t>
            </a:r>
          </a:p>
        </p:txBody>
      </p:sp>
      <p:sp>
        <p:nvSpPr>
          <p:cNvPr id="3" name="Вертикальный текст 2"/>
          <p:cNvSpPr>
            <a:spLocks noGrp="1"/>
          </p:cNvSpPr>
          <p:nvPr>
            <p:ph type="body" orient="vert" idx="1" hasCustomPrompt="1"/>
          </p:nvPr>
        </p:nvSpPr>
        <p:spPr>
          <a:xfrm>
            <a:off x="1444672" y="798973"/>
            <a:ext cx="7828830" cy="4659889"/>
          </a:xfrm>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4D350996-2F15-4121-8E66-38761C8D5E05}" type="datetime1">
              <a:rPr lang="ru-RU" noProof="1" smtClean="0"/>
              <a:t>27.09.2024</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15" name="Прямая соединительная линия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a:t>Образец заголовка</a:t>
            </a:r>
          </a:p>
        </p:txBody>
      </p:sp>
      <p:sp>
        <p:nvSpPr>
          <p:cNvPr id="3" name="Объект 2"/>
          <p:cNvSpPr>
            <a:spLocks noGrp="1"/>
          </p:cNvSpPr>
          <p:nvPr>
            <p:ph idx="1" hasCustomPrompt="1"/>
          </p:nvPr>
        </p:nvSpPr>
        <p:spPr/>
        <p:txBody>
          <a:bodyPr rtlCol="0" anchor="t"/>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56AB3E9D-2EA3-4D6A-A72C-637690BBED1F}" type="datetime1">
              <a:rPr lang="ru-RU" noProof="1" smtClean="0"/>
              <a:t>27.09.2024</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33" name="Прямая соединительная линия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4239" y="1756130"/>
            <a:ext cx="8643154" cy="1887950"/>
          </a:xfrm>
        </p:spPr>
        <p:txBody>
          <a:bodyPr rtlCol="0" anchor="b">
            <a:normAutofit/>
          </a:bodyPr>
          <a:lstStyle>
            <a:lvl1pPr algn="l">
              <a:defRPr sz="3600"/>
            </a:lvl1pPr>
          </a:lstStyle>
          <a:p>
            <a:pPr rtl="0"/>
            <a:r>
              <a:rPr lang="ru-RU" noProof="1"/>
              <a:t>Образец заголовка</a:t>
            </a:r>
          </a:p>
        </p:txBody>
      </p:sp>
      <p:sp>
        <p:nvSpPr>
          <p:cNvPr id="3" name="Текст 2"/>
          <p:cNvSpPr>
            <a:spLocks noGrp="1"/>
          </p:cNvSpPr>
          <p:nvPr>
            <p:ph type="body" idx="1" hasCustomPrompt="1"/>
          </p:nvPr>
        </p:nvSpPr>
        <p:spPr>
          <a:xfrm>
            <a:off x="1454239"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1"/>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70F416C0-9000-4283-9692-B3A90025647D}" type="datetime1">
              <a:rPr lang="ru-RU" noProof="1" smtClean="0"/>
              <a:t>27.09.2024</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15" name="Прямая соединительная линия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9217" y="804889"/>
            <a:ext cx="9605635" cy="1059305"/>
          </a:xfrm>
        </p:spPr>
        <p:txBody>
          <a:bodyPr rtlCol="0"/>
          <a:lstStyle/>
          <a:p>
            <a:pPr rtl="0"/>
            <a:r>
              <a:rPr lang="ru-RU" noProof="1"/>
              <a:t>Образец заголовка</a:t>
            </a:r>
          </a:p>
        </p:txBody>
      </p:sp>
      <p:sp>
        <p:nvSpPr>
          <p:cNvPr id="3" name="Объект 2"/>
          <p:cNvSpPr>
            <a:spLocks noGrp="1"/>
          </p:cNvSpPr>
          <p:nvPr>
            <p:ph sz="half" idx="1" hasCustomPrompt="1"/>
          </p:nvPr>
        </p:nvSpPr>
        <p:spPr>
          <a:xfrm>
            <a:off x="1447331" y="2010878"/>
            <a:ext cx="4645152" cy="3448595"/>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Объект 3"/>
          <p:cNvSpPr>
            <a:spLocks noGrp="1"/>
          </p:cNvSpPr>
          <p:nvPr>
            <p:ph sz="half" idx="2" hasCustomPrompt="1"/>
          </p:nvPr>
        </p:nvSpPr>
        <p:spPr>
          <a:xfrm>
            <a:off x="6413771" y="2017343"/>
            <a:ext cx="4645152" cy="3441520"/>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Дата 4"/>
          <p:cNvSpPr>
            <a:spLocks noGrp="1"/>
          </p:cNvSpPr>
          <p:nvPr>
            <p:ph type="dt" sz="half" idx="10"/>
          </p:nvPr>
        </p:nvSpPr>
        <p:spPr/>
        <p:txBody>
          <a:bodyPr rtlCol="0"/>
          <a:lstStyle/>
          <a:p>
            <a:pPr rtl="0"/>
            <a:fld id="{12AD5D8C-D542-4B29-9195-3DC17658322B}" type="datetime1">
              <a:rPr lang="ru-RU" noProof="1" smtClean="0"/>
              <a:t>27.09.2024</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35" name="Прямая соединительная линия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191" y="804163"/>
            <a:ext cx="9607661" cy="1056319"/>
          </a:xfrm>
        </p:spPr>
        <p:txBody>
          <a:bodyPr rtlCol="0"/>
          <a:lstStyle/>
          <a:p>
            <a:pPr rtl="0"/>
            <a:r>
              <a:rPr lang="ru-RU" noProof="1"/>
              <a:t>Образец заголовка</a:t>
            </a:r>
          </a:p>
        </p:txBody>
      </p:sp>
      <p:sp>
        <p:nvSpPr>
          <p:cNvPr id="3" name="Текст 2"/>
          <p:cNvSpPr>
            <a:spLocks noGrp="1"/>
          </p:cNvSpPr>
          <p:nvPr>
            <p:ph type="body" idx="1" hasCustomPrompt="1"/>
          </p:nvPr>
        </p:nvSpPr>
        <p:spPr>
          <a:xfrm>
            <a:off x="1447191" y="2019549"/>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4" name="Объект 3"/>
          <p:cNvSpPr>
            <a:spLocks noGrp="1"/>
          </p:cNvSpPr>
          <p:nvPr>
            <p:ph sz="half" idx="2" hasCustomPrompt="1"/>
          </p:nvPr>
        </p:nvSpPr>
        <p:spPr>
          <a:xfrm>
            <a:off x="1447191" y="2824269"/>
            <a:ext cx="4645152" cy="2644457"/>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Текст 4"/>
          <p:cNvSpPr>
            <a:spLocks noGrp="1"/>
          </p:cNvSpPr>
          <p:nvPr>
            <p:ph type="body" sz="quarter" idx="3" hasCustomPrompt="1"/>
          </p:nvPr>
        </p:nvSpPr>
        <p:spPr>
          <a:xfrm>
            <a:off x="6412362" y="2023003"/>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6" name="Объект 5"/>
          <p:cNvSpPr>
            <a:spLocks noGrp="1"/>
          </p:cNvSpPr>
          <p:nvPr>
            <p:ph sz="quarter" idx="4" hasCustomPrompt="1"/>
          </p:nvPr>
        </p:nvSpPr>
        <p:spPr>
          <a:xfrm>
            <a:off x="6412362" y="2821491"/>
            <a:ext cx="4645152" cy="2637371"/>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7" name="Дата 6"/>
          <p:cNvSpPr>
            <a:spLocks noGrp="1"/>
          </p:cNvSpPr>
          <p:nvPr>
            <p:ph type="dt" sz="half" idx="10"/>
          </p:nvPr>
        </p:nvSpPr>
        <p:spPr/>
        <p:txBody>
          <a:bodyPr rtlCol="0"/>
          <a:lstStyle/>
          <a:p>
            <a:pPr rtl="0"/>
            <a:fld id="{689D3A42-F644-4063-B646-4704DF249F0C}" type="datetime1">
              <a:rPr lang="ru-RU" noProof="1" smtClean="0"/>
              <a:t>27.09.2024</a:t>
            </a:fld>
            <a:endParaRPr lang="ru-RU" noProof="1"/>
          </a:p>
        </p:txBody>
      </p:sp>
      <p:sp>
        <p:nvSpPr>
          <p:cNvPr id="8" name="Нижний колонтитул 7"/>
          <p:cNvSpPr>
            <a:spLocks noGrp="1"/>
          </p:cNvSpPr>
          <p:nvPr>
            <p:ph type="ftr" sz="quarter" idx="11"/>
          </p:nvPr>
        </p:nvSpPr>
        <p:spPr/>
        <p:txBody>
          <a:bodyPr rtlCol="0"/>
          <a:lstStyle/>
          <a:p>
            <a:pPr rtl="0"/>
            <a:endParaRPr lang="ru-RU" noProof="1"/>
          </a:p>
        </p:txBody>
      </p:sp>
      <p:sp>
        <p:nvSpPr>
          <p:cNvPr id="9" name="Номер слайда 8"/>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29" name="Прямая соединительная линия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назва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a:t>Образец заголовка</a:t>
            </a:r>
          </a:p>
        </p:txBody>
      </p:sp>
      <p:sp>
        <p:nvSpPr>
          <p:cNvPr id="3" name="Дата 2"/>
          <p:cNvSpPr>
            <a:spLocks noGrp="1"/>
          </p:cNvSpPr>
          <p:nvPr>
            <p:ph type="dt" sz="half" idx="10"/>
          </p:nvPr>
        </p:nvSpPr>
        <p:spPr/>
        <p:txBody>
          <a:bodyPr rtlCol="0"/>
          <a:lstStyle/>
          <a:p>
            <a:pPr rtl="0"/>
            <a:fld id="{8CE9A0DB-C899-44DB-86CC-261091D52255}" type="datetime1">
              <a:rPr lang="ru-RU" noProof="1" smtClean="0"/>
              <a:t>27.09.2024</a:t>
            </a:fld>
            <a:endParaRPr lang="ru-RU" noProof="1"/>
          </a:p>
        </p:txBody>
      </p:sp>
      <p:sp>
        <p:nvSpPr>
          <p:cNvPr id="4" name="Нижний колонтитул 3"/>
          <p:cNvSpPr>
            <a:spLocks noGrp="1"/>
          </p:cNvSpPr>
          <p:nvPr>
            <p:ph type="ftr" sz="quarter" idx="11"/>
          </p:nvPr>
        </p:nvSpPr>
        <p:spPr/>
        <p:txBody>
          <a:bodyPr rtlCol="0"/>
          <a:lstStyle/>
          <a:p>
            <a:pPr rtl="0"/>
            <a:endParaRPr lang="ru-RU" noProof="1"/>
          </a:p>
        </p:txBody>
      </p:sp>
      <p:sp>
        <p:nvSpPr>
          <p:cNvPr id="5" name="Номер слайда 4"/>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25" name="Прямая соединительная линия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53891A39-9BC4-410C-8056-192D331B8387}" type="datetime1">
              <a:rPr lang="ru-RU" noProof="1" smtClean="0"/>
              <a:t>27.09.2024</a:t>
            </a:fld>
            <a:endParaRPr lang="ru-RU" noProof="1"/>
          </a:p>
        </p:txBody>
      </p:sp>
      <p:sp>
        <p:nvSpPr>
          <p:cNvPr id="3" name="Нижний колонтитул 2"/>
          <p:cNvSpPr>
            <a:spLocks noGrp="1"/>
          </p:cNvSpPr>
          <p:nvPr>
            <p:ph type="ftr" sz="quarter" idx="11"/>
          </p:nvPr>
        </p:nvSpPr>
        <p:spPr/>
        <p:txBody>
          <a:bodyPr rtlCol="0"/>
          <a:lstStyle/>
          <a:p>
            <a:pPr rtl="0"/>
            <a:endParaRPr lang="ru-RU" noProof="1"/>
          </a:p>
        </p:txBody>
      </p:sp>
      <p:sp>
        <p:nvSpPr>
          <p:cNvPr id="4" name="Номер слайда 3"/>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71" y="798973"/>
            <a:ext cx="3273099" cy="2247117"/>
          </a:xfrm>
        </p:spPr>
        <p:txBody>
          <a:bodyPr rtlCol="0" anchor="b">
            <a:normAutofit/>
          </a:bodyPr>
          <a:lstStyle>
            <a:lvl1pPr algn="l">
              <a:defRPr sz="2400"/>
            </a:lvl1pPr>
          </a:lstStyle>
          <a:p>
            <a:pPr rtl="0"/>
            <a:r>
              <a:rPr lang="ru-RU" noProof="1"/>
              <a:t>Образец заголовка</a:t>
            </a:r>
          </a:p>
        </p:txBody>
      </p:sp>
      <p:sp>
        <p:nvSpPr>
          <p:cNvPr id="3" name="Объект 2"/>
          <p:cNvSpPr>
            <a:spLocks noGrp="1"/>
          </p:cNvSpPr>
          <p:nvPr>
            <p:ph idx="1" hasCustomPrompt="1"/>
          </p:nvPr>
        </p:nvSpPr>
        <p:spPr>
          <a:xfrm>
            <a:off x="5043714" y="798974"/>
            <a:ext cx="6012470" cy="4658826"/>
          </a:xfrm>
        </p:spPr>
        <p:txBody>
          <a:bodyPr rtlCol="0" anchor="ct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Текст 3"/>
          <p:cNvSpPr>
            <a:spLocks noGrp="1"/>
          </p:cNvSpPr>
          <p:nvPr>
            <p:ph type="body" sz="half" idx="2" hasCustomPrompt="1"/>
          </p:nvPr>
        </p:nvSpPr>
        <p:spPr>
          <a:xfrm>
            <a:off x="1444671" y="3205491"/>
            <a:ext cx="3275013" cy="2248181"/>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79A2AFE5-53CE-40B7-A7CA-3F36F066F780}" type="datetime1">
              <a:rPr lang="ru-RU" noProof="1" smtClean="0"/>
              <a:t>27.09.2024</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17" name="Прямая соединительная линия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a:off x="7477387" y="482170"/>
            <a:ext cx="4074533" cy="5149101"/>
            <a:chOff x="7477387" y="482170"/>
            <a:chExt cx="4074533" cy="5149101"/>
          </a:xfrm>
        </p:grpSpPr>
        <p:sp>
          <p:nvSpPr>
            <p:cNvPr id="18" name="Прямоугольник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Прямоугольник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Заголовок 1"/>
          <p:cNvSpPr>
            <a:spLocks noGrp="1"/>
          </p:cNvSpPr>
          <p:nvPr>
            <p:ph type="title"/>
          </p:nvPr>
        </p:nvSpPr>
        <p:spPr>
          <a:xfrm>
            <a:off x="1451206" y="1129513"/>
            <a:ext cx="5532328" cy="1830584"/>
          </a:xfrm>
        </p:spPr>
        <p:txBody>
          <a:bodyPr rtlCol="0" anchor="b">
            <a:normAutofit/>
          </a:bodyPr>
          <a:lstStyle>
            <a:lvl1pPr>
              <a:defRPr sz="3200"/>
            </a:lvl1pPr>
          </a:lstStyle>
          <a:p>
            <a:pPr rtl="0"/>
            <a:r>
              <a:rPr lang="ru-RU" noProof="1"/>
              <a:t>Образец заголовка</a:t>
            </a:r>
          </a:p>
        </p:txBody>
      </p:sp>
      <p:sp>
        <p:nvSpPr>
          <p:cNvPr id="3" name="Рисунок 2"/>
          <p:cNvSpPr>
            <a:spLocks noGrp="1" noChangeAspect="1"/>
          </p:cNvSpPr>
          <p:nvPr>
            <p:ph type="pic" idx="1" hasCustomPrompt="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1"/>
              <a:t>Щелкните значок, чтобы добавить изображение</a:t>
            </a:r>
          </a:p>
        </p:txBody>
      </p:sp>
      <p:sp>
        <p:nvSpPr>
          <p:cNvPr id="4" name="Текст 3"/>
          <p:cNvSpPr>
            <a:spLocks noGrp="1"/>
          </p:cNvSpPr>
          <p:nvPr>
            <p:ph type="body" sz="half" idx="2" hasCustomPrompt="1"/>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a:xfrm>
            <a:off x="1447382" y="5469856"/>
            <a:ext cx="5527351" cy="320123"/>
          </a:xfrm>
        </p:spPr>
        <p:txBody>
          <a:bodyPr rtlCol="0"/>
          <a:lstStyle>
            <a:lvl1pPr algn="l">
              <a:defRPr/>
            </a:lvl1pPr>
          </a:lstStyle>
          <a:p>
            <a:pPr rtl="0"/>
            <a:fld id="{86D28C8B-7781-4308-B8AF-FB68815E5273}" type="datetime1">
              <a:rPr lang="ru-RU" noProof="1" smtClean="0"/>
              <a:t>27.09.2024</a:t>
            </a:fld>
            <a:endParaRPr lang="ru-RU" noProof="1"/>
          </a:p>
        </p:txBody>
      </p:sp>
      <p:sp>
        <p:nvSpPr>
          <p:cNvPr id="6" name="Нижний колонтитул 5"/>
          <p:cNvSpPr>
            <a:spLocks noGrp="1"/>
          </p:cNvSpPr>
          <p:nvPr>
            <p:ph type="ftr" sz="quarter" idx="11"/>
          </p:nvPr>
        </p:nvSpPr>
        <p:spPr>
          <a:xfrm>
            <a:off x="1447382" y="318640"/>
            <a:ext cx="5541004" cy="320931"/>
          </a:xfrm>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31" name="Прямая соединительная линия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Прямоугольник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Рисунок 6"/>
          <p:cNvPicPr>
            <a:picLocks noChangeAspect="1"/>
          </p:cNvPicPr>
          <p:nvPr/>
        </p:nvPicPr>
        <p:blipFill rotWithShape="1">
          <a:blip r:embed="rId13">
            <a:extLst>
              <a:ext uri="{28A0092B-C50C-407E-A947-70E740481C1C}">
                <a14:useLocalDpi xmlns:a14="http://schemas.microsoft.com/office/drawing/2010/main" val="0"/>
              </a:ext>
            </a:extLst>
          </a:blip>
          <a:srcRect b="-1562"/>
          <a:stretch>
            <a:fillRect/>
          </a:stretch>
        </p:blipFill>
        <p:spPr bwMode="black">
          <a:xfrm>
            <a:off x="0" y="6126480"/>
            <a:ext cx="12192000" cy="742950"/>
          </a:xfrm>
          <a:prstGeom prst="rect">
            <a:avLst/>
          </a:prstGeom>
        </p:spPr>
      </p:pic>
      <p:sp>
        <p:nvSpPr>
          <p:cNvPr id="2" name="Заголовок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pPr rtl="0"/>
            <a:r>
              <a:rPr lang="ru-RU" noProof="1"/>
              <a:t>Образец заголовка</a:t>
            </a:r>
          </a:p>
        </p:txBody>
      </p:sp>
      <p:sp>
        <p:nvSpPr>
          <p:cNvPr id="3" name="Текст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latin typeface="Calibri" panose="020F0502020204030204" pitchFamily="34" charset="0"/>
              </a:defRPr>
            </a:lvl1pPr>
          </a:lstStyle>
          <a:p>
            <a:fld id="{F83C6C0E-EFA4-4BBD-99C9-18AACB888348}" type="datetime1">
              <a:rPr lang="ru-RU" noProof="1" smtClean="0"/>
              <a:t>27.09.2024</a:t>
            </a:fld>
            <a:endParaRPr lang="ru-RU" noProof="1"/>
          </a:p>
        </p:txBody>
      </p:sp>
      <p:sp>
        <p:nvSpPr>
          <p:cNvPr id="5" name="Нижний колонтитул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latin typeface="Calibri" panose="020F0502020204030204" pitchFamily="34" charset="0"/>
              </a:defRPr>
            </a:lvl1pPr>
          </a:lstStyle>
          <a:p>
            <a:endParaRPr lang="ru-RU" noProof="1"/>
          </a:p>
        </p:txBody>
      </p:sp>
      <p:sp>
        <p:nvSpPr>
          <p:cNvPr id="6" name="Номер слайда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latin typeface="Calibri" panose="020F0502020204030204" pitchFamily="34" charset="0"/>
              </a:defRPr>
            </a:lvl1pPr>
          </a:lstStyle>
          <a:p>
            <a:fld id="{6D22F896-40B5-4ADD-8801-0D06FADFA095}" type="slidenum">
              <a:rPr lang="ru-RU" noProof="1" smtClean="0"/>
              <a:t>‹№›</a:t>
            </a:fld>
            <a:endParaRPr lang="ru-RU" noProof="1"/>
          </a:p>
        </p:txBody>
      </p:sp>
      <p:cxnSp>
        <p:nvCxnSpPr>
          <p:cNvPr id="10" name="Прямая соединительная линия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Calibri" panose="020F0502020204030204" pitchFamily="34" charset="0"/>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Calibri" panose="020F0502020204030204" pitchFamily="34"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Calibri" panose="020F0502020204030204" pitchFamily="34"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Calibri" panose="020F0502020204030204" pitchFamily="34"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Calibri" panose="020F0502020204030204" pitchFamily="34"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Calibri" panose="020F0502020204030204" pitchFamily="34"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Прямоугольник 19"/>
          <p:cNvSpPr>
            <a:spLocks noGrp="1" noRot="1" noChangeAspect="1" noMove="1" noResize="1" noEditPoints="1" noAdjustHandles="1" noChangeArrowheads="1" noChangeShapeType="1" noTextEdit="1"/>
          </p:cNvSpPr>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ru-RU" noProof="1">
              <a:latin typeface="Calibri" panose="020F0502020204030204" pitchFamily="34" charset="0"/>
            </a:endParaRPr>
          </a:p>
        </p:txBody>
      </p:sp>
      <p:sp>
        <p:nvSpPr>
          <p:cNvPr id="2" name="Заголовок 1"/>
          <p:cNvSpPr>
            <a:spLocks noGrp="1"/>
          </p:cNvSpPr>
          <p:nvPr>
            <p:ph type="ctrTitle"/>
          </p:nvPr>
        </p:nvSpPr>
        <p:spPr>
          <a:xfrm>
            <a:off x="3896786" y="3064931"/>
            <a:ext cx="7965012" cy="463145"/>
          </a:xfrm>
        </p:spPr>
        <p:txBody>
          <a:bodyPr rtlCol="0">
            <a:noAutofit/>
          </a:bodyPr>
          <a:lstStyle/>
          <a:p>
            <a:pPr algn="ctr"/>
            <a:r>
              <a:rPr lang="uk-UA" sz="2800" dirty="0" smtClean="0">
                <a:solidFill>
                  <a:schemeClr val="accent3">
                    <a:lumMod val="40000"/>
                    <a:lumOff val="60000"/>
                  </a:schemeClr>
                </a:solidFill>
              </a:rPr>
              <a:t>Тема</a:t>
            </a:r>
            <a:br>
              <a:rPr lang="uk-UA" sz="2800" dirty="0" smtClean="0">
                <a:solidFill>
                  <a:schemeClr val="accent3">
                    <a:lumMod val="40000"/>
                    <a:lumOff val="60000"/>
                  </a:schemeClr>
                </a:solidFill>
              </a:rPr>
            </a:br>
            <a:r>
              <a:rPr lang="uk-UA" sz="2800" smtClean="0">
                <a:solidFill>
                  <a:schemeClr val="accent3">
                    <a:lumMod val="40000"/>
                    <a:lumOff val="60000"/>
                  </a:schemeClr>
                </a:solidFill>
              </a:rPr>
              <a:t>Тема</a:t>
            </a:r>
            <a:r>
              <a:rPr lang="uk-UA" sz="2800" smtClean="0">
                <a:solidFill>
                  <a:schemeClr val="accent3">
                    <a:lumMod val="40000"/>
                    <a:lumOff val="60000"/>
                  </a:schemeClr>
                </a:solidFill>
              </a:rPr>
              <a:t> </a:t>
            </a:r>
            <a:r>
              <a:rPr lang="uk-UA" sz="2800" dirty="0">
                <a:solidFill>
                  <a:schemeClr val="accent3">
                    <a:lumMod val="40000"/>
                    <a:lumOff val="60000"/>
                  </a:schemeClr>
                </a:solidFill>
              </a:rPr>
              <a:t>3. ЖИТТЄВИЙ ЦИКЛ </a:t>
            </a:r>
            <a:r>
              <a:rPr lang="uk-UA" sz="2800" dirty="0" err="1" smtClean="0">
                <a:solidFill>
                  <a:schemeClr val="accent3">
                    <a:lumMod val="40000"/>
                    <a:lumOff val="60000"/>
                  </a:schemeClr>
                </a:solidFill>
              </a:rPr>
              <a:t>проєктУ</a:t>
            </a:r>
            <a:r>
              <a:rPr lang="uk-UA" sz="2800" dirty="0" smtClean="0">
                <a:solidFill>
                  <a:schemeClr val="accent3">
                    <a:lumMod val="40000"/>
                    <a:lumOff val="60000"/>
                  </a:schemeClr>
                </a:solidFill>
              </a:rPr>
              <a:t> </a:t>
            </a:r>
            <a:endParaRPr lang="ru-RU" sz="2800" noProof="1">
              <a:solidFill>
                <a:schemeClr val="accent3">
                  <a:lumMod val="40000"/>
                  <a:lumOff val="60000"/>
                </a:schemeClr>
              </a:solidFill>
            </a:endParaRPr>
          </a:p>
        </p:txBody>
      </p:sp>
      <p:cxnSp>
        <p:nvCxnSpPr>
          <p:cNvPr id="22" name="Прямая соединительная линия 21"/>
          <p:cNvCxnSpPr>
            <a:cxnSpLocks noGrp="1" noRot="1" noChangeAspect="1" noMove="1" noResize="1" noEditPoints="1" noAdjustHandles="1" noChangeArrowheads="1" noChangeShapeType="1"/>
          </p:cNvCxnSpPr>
          <p:nvPr/>
        </p:nvCxnSpPr>
        <p:spPr>
          <a:xfrm>
            <a:off x="4065509" y="4666480"/>
            <a:ext cx="6832499" cy="0"/>
          </a:xfrm>
          <a:prstGeom prst="line">
            <a:avLst/>
          </a:prstGeom>
          <a:ln w="31750">
            <a:solidFill>
              <a:schemeClr val="accent3"/>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3.2. Підходи до поділу життєвого циклу на фази  </a:t>
            </a:r>
            <a:r>
              <a:rPr lang="ru-RU" b="1" dirty="0"/>
              <a:t/>
            </a:r>
            <a:br>
              <a:rPr lang="ru-RU" b="1" dirty="0"/>
            </a:br>
            <a:endParaRPr lang="ru-RU" dirty="0"/>
          </a:p>
        </p:txBody>
      </p:sp>
      <p:sp>
        <p:nvSpPr>
          <p:cNvPr id="3" name="Объект 2"/>
          <p:cNvSpPr>
            <a:spLocks noGrp="1"/>
          </p:cNvSpPr>
          <p:nvPr>
            <p:ph idx="1"/>
          </p:nvPr>
        </p:nvSpPr>
        <p:spPr>
          <a:xfrm>
            <a:off x="939801" y="2015732"/>
            <a:ext cx="10115054" cy="3762768"/>
          </a:xfrm>
        </p:spPr>
        <p:txBody>
          <a:bodyPr>
            <a:normAutofit fontScale="92500" lnSpcReduction="20000"/>
          </a:bodyPr>
          <a:lstStyle/>
          <a:p>
            <a:pPr algn="just"/>
            <a:r>
              <a:rPr lang="uk-UA" dirty="0" err="1" smtClean="0"/>
              <a:t>проєкт</a:t>
            </a:r>
            <a:r>
              <a:rPr lang="uk-UA" dirty="0" smtClean="0"/>
              <a:t> </a:t>
            </a:r>
            <a:r>
              <a:rPr lang="uk-UA" dirty="0"/>
              <a:t>може бути розділений на будь-яку кількість фаз. Фаза </a:t>
            </a:r>
            <a:r>
              <a:rPr lang="uk-UA" dirty="0" err="1" smtClean="0"/>
              <a:t>проєкту</a:t>
            </a:r>
            <a:r>
              <a:rPr lang="uk-UA" dirty="0" smtClean="0"/>
              <a:t> </a:t>
            </a:r>
            <a:r>
              <a:rPr lang="uk-UA" dirty="0"/>
              <a:t>- сукупність </a:t>
            </a:r>
            <a:r>
              <a:rPr lang="uk-UA" dirty="0" err="1"/>
              <a:t>логічно</a:t>
            </a:r>
            <a:r>
              <a:rPr lang="uk-UA" dirty="0"/>
              <a:t> пов'язаних операцій </a:t>
            </a:r>
            <a:r>
              <a:rPr lang="uk-UA" dirty="0" err="1" smtClean="0"/>
              <a:t>проєкту</a:t>
            </a:r>
            <a:r>
              <a:rPr lang="uk-UA" dirty="0"/>
              <a:t>, що завершуються досягненням одного або ряду поставлених результатів. </a:t>
            </a:r>
            <a:endParaRPr lang="ru-RU" dirty="0"/>
          </a:p>
          <a:p>
            <a:pPr algn="just"/>
            <a:r>
              <a:rPr lang="uk-UA" dirty="0"/>
              <a:t>Фази </a:t>
            </a:r>
            <a:r>
              <a:rPr lang="uk-UA" dirty="0" err="1" smtClean="0"/>
              <a:t>проєкту</a:t>
            </a:r>
            <a:r>
              <a:rPr lang="uk-UA" dirty="0" smtClean="0"/>
              <a:t> </a:t>
            </a:r>
            <a:r>
              <a:rPr lang="uk-UA" dirty="0"/>
              <a:t>використовуються, коли характер виконуваної роботи унікальний для частини </a:t>
            </a:r>
            <a:r>
              <a:rPr lang="uk-UA" dirty="0" err="1" smtClean="0"/>
              <a:t>проєкту</a:t>
            </a:r>
            <a:r>
              <a:rPr lang="uk-UA" dirty="0"/>
              <a:t>, і, як правило, пов'язаний з розробкою основного результату. </a:t>
            </a:r>
          </a:p>
          <a:p>
            <a:pPr algn="just"/>
            <a:r>
              <a:rPr lang="uk-UA" dirty="0"/>
              <a:t>Фази </a:t>
            </a:r>
            <a:r>
              <a:rPr lang="uk-UA" dirty="0" err="1" smtClean="0"/>
              <a:t>проєкту</a:t>
            </a:r>
            <a:r>
              <a:rPr lang="uk-UA" dirty="0" smtClean="0"/>
              <a:t> </a:t>
            </a:r>
            <a:r>
              <a:rPr lang="uk-UA" dirty="0"/>
              <a:t>зазвичай виконуються послідовно, але в деяких </a:t>
            </a:r>
            <a:r>
              <a:rPr lang="uk-UA" dirty="0" err="1" smtClean="0"/>
              <a:t>проєктних</a:t>
            </a:r>
            <a:r>
              <a:rPr lang="uk-UA" dirty="0" smtClean="0"/>
              <a:t> </a:t>
            </a:r>
            <a:r>
              <a:rPr lang="uk-UA" dirty="0"/>
              <a:t>ситуаціях можуть перекриватися. Різні фази, як правило, мають різну тривалість або трудомісткість. </a:t>
            </a:r>
            <a:r>
              <a:rPr lang="uk-UA" dirty="0" err="1"/>
              <a:t>Високорівневий</a:t>
            </a:r>
            <a:r>
              <a:rPr lang="uk-UA" dirty="0"/>
              <a:t> характер фаз </a:t>
            </a:r>
            <a:r>
              <a:rPr lang="uk-UA" dirty="0" err="1" smtClean="0"/>
              <a:t>проєкту</a:t>
            </a:r>
            <a:r>
              <a:rPr lang="uk-UA" dirty="0" smtClean="0"/>
              <a:t> </a:t>
            </a:r>
            <a:r>
              <a:rPr lang="uk-UA" dirty="0"/>
              <a:t>робить їх елементом життєвого циклу </a:t>
            </a:r>
            <a:r>
              <a:rPr lang="uk-UA" dirty="0" err="1" smtClean="0"/>
              <a:t>проєкту</a:t>
            </a:r>
            <a:r>
              <a:rPr lang="uk-UA" dirty="0"/>
              <a:t>. </a:t>
            </a:r>
            <a:endParaRPr lang="ru-RU" dirty="0"/>
          </a:p>
          <a:p>
            <a:pPr algn="just"/>
            <a:r>
              <a:rPr lang="uk-UA" dirty="0"/>
              <a:t>Структура фаз дозволяє розділити </a:t>
            </a:r>
            <a:r>
              <a:rPr lang="uk-UA" dirty="0" err="1" smtClean="0"/>
              <a:t>проєкт</a:t>
            </a:r>
            <a:r>
              <a:rPr lang="uk-UA" dirty="0" smtClean="0"/>
              <a:t> </a:t>
            </a:r>
            <a:r>
              <a:rPr lang="uk-UA" dirty="0"/>
              <a:t>на логічні підгрупи для легшого управління, планування і контролю. Кількість фаз, необхідність в них і ступінь контролю залежать від розміру фаз, складності і потенційного впливу </a:t>
            </a:r>
            <a:r>
              <a:rPr lang="uk-UA" dirty="0" err="1" smtClean="0"/>
              <a:t>проєкту</a:t>
            </a:r>
            <a:r>
              <a:rPr lang="uk-UA" dirty="0"/>
              <a:t>. </a:t>
            </a:r>
            <a:endParaRPr lang="ru-RU" dirty="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8020"/>
          <p:cNvPicPr>
            <a:picLocks noGrp="1"/>
          </p:cNvPicPr>
          <p:nvPr>
            <p:ph idx="1"/>
          </p:nvPr>
        </p:nvPicPr>
        <p:blipFill>
          <a:blip r:embed="rId2"/>
          <a:stretch>
            <a:fillRect/>
          </a:stretch>
        </p:blipFill>
        <p:spPr>
          <a:xfrm>
            <a:off x="3086100" y="127000"/>
            <a:ext cx="5753100" cy="5905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Незалежно від кількості фаз, що складають </a:t>
            </a:r>
            <a:r>
              <a:rPr lang="uk-UA" dirty="0" err="1" smtClean="0"/>
              <a:t>проєкт</a:t>
            </a:r>
            <a:r>
              <a:rPr lang="uk-UA" dirty="0" smtClean="0"/>
              <a:t>, </a:t>
            </a:r>
            <a:r>
              <a:rPr lang="uk-UA" dirty="0"/>
              <a:t>все фази мають схожі характеристики: </a:t>
            </a:r>
            <a:r>
              <a:rPr lang="ru-RU" dirty="0"/>
              <a:t/>
            </a:r>
            <a:br>
              <a:rPr lang="ru-RU" dirty="0"/>
            </a:br>
            <a:endParaRPr lang="ru-RU" dirty="0"/>
          </a:p>
        </p:txBody>
      </p:sp>
      <p:sp>
        <p:nvSpPr>
          <p:cNvPr id="3" name="Объект 2"/>
          <p:cNvSpPr>
            <a:spLocks noGrp="1"/>
          </p:cNvSpPr>
          <p:nvPr>
            <p:ph idx="1"/>
          </p:nvPr>
        </p:nvSpPr>
        <p:spPr>
          <a:xfrm>
            <a:off x="1451579" y="2015732"/>
            <a:ext cx="9603275" cy="4037749"/>
          </a:xfrm>
        </p:spPr>
        <p:txBody>
          <a:bodyPr>
            <a:normAutofit fontScale="92500" lnSpcReduction="10000"/>
          </a:bodyPr>
          <a:lstStyle/>
          <a:p>
            <a:pPr marL="0" lvl="0" indent="0" algn="just" fontAlgn="base">
              <a:buNone/>
            </a:pPr>
            <a:r>
              <a:rPr lang="uk-UA" b="1" dirty="0">
                <a:effectLst>
                  <a:outerShdw blurRad="38100" dist="38100" dir="2700000" algn="tl">
                    <a:srgbClr val="000000">
                      <a:alpha val="43137"/>
                    </a:srgbClr>
                  </a:outerShdw>
                </a:effectLst>
              </a:rPr>
              <a:t>Основні характеристики фаз:</a:t>
            </a:r>
          </a:p>
          <a:p>
            <a:pPr lvl="0" algn="just" fontAlgn="base"/>
            <a:r>
              <a:rPr lang="uk-UA" dirty="0"/>
              <a:t>Діяльність має явну спрямованість, яка відрізняється від будь-якої іншої фази. При цьому можуть залучатися різні організації, місця розташування і використовуватися різні набори навичок. </a:t>
            </a:r>
            <a:endParaRPr lang="ru-RU" dirty="0"/>
          </a:p>
          <a:p>
            <a:pPr lvl="0" algn="just" fontAlgn="base"/>
            <a:r>
              <a:rPr lang="uk-UA" dirty="0"/>
              <a:t>Для досягнення основного результату або мети фази потрібні методи контролю або процеси, унікальні для фази або її операцій.  </a:t>
            </a:r>
            <a:endParaRPr lang="ru-RU" dirty="0"/>
          </a:p>
          <a:p>
            <a:pPr lvl="0" algn="just" fontAlgn="base"/>
            <a:r>
              <a:rPr lang="uk-UA" dirty="0"/>
              <a:t>Закриття фази супроводжується певного роду передачею отриманого результату, що може бути основою наступної фази. Таке завершення фази є природною точку для переоцінки вжитих дій і, при необхідності, для зміни або припинення </a:t>
            </a:r>
            <a:r>
              <a:rPr lang="uk-UA" dirty="0" err="1" smtClean="0"/>
              <a:t>проєкту</a:t>
            </a:r>
            <a:r>
              <a:rPr lang="uk-UA" dirty="0"/>
              <a:t>. У багатьох випадках закриття фази має бути схвалено в тій чи іншій формі, перш ніж вона може вважатися закритою. </a:t>
            </a:r>
            <a:endParaRPr lang="ru-RU" dirty="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816" y="296519"/>
            <a:ext cx="11734799" cy="1468781"/>
          </a:xfrm>
        </p:spPr>
        <p:txBody>
          <a:bodyPr>
            <a:noAutofit/>
          </a:bodyPr>
          <a:lstStyle/>
          <a:p>
            <a:r>
              <a:rPr lang="uk-UA" sz="2000" b="1" dirty="0"/>
              <a:t>Сьогодні не існує єдиного підходу до розподілу процесу реалізації </a:t>
            </a:r>
            <a:r>
              <a:rPr lang="uk-UA" sz="2000" b="1" dirty="0" err="1" smtClean="0"/>
              <a:t>проєкту</a:t>
            </a:r>
            <a:r>
              <a:rPr lang="uk-UA" sz="2000" b="1" dirty="0" smtClean="0"/>
              <a:t> </a:t>
            </a:r>
            <a:r>
              <a:rPr lang="uk-UA" sz="2000" b="1" dirty="0"/>
              <a:t>на складові елементи</a:t>
            </a:r>
            <a:r>
              <a:rPr lang="uk-UA" sz="2000" dirty="0"/>
              <a:t>. Це пояснюється відмінностями у підходах учасників </a:t>
            </a:r>
            <a:r>
              <a:rPr lang="uk-UA" sz="2000" dirty="0" err="1" smtClean="0"/>
              <a:t>проєкту</a:t>
            </a:r>
            <a:r>
              <a:rPr lang="uk-UA" sz="2000" dirty="0" smtClean="0"/>
              <a:t> </a:t>
            </a:r>
            <a:r>
              <a:rPr lang="uk-UA" sz="2000" dirty="0"/>
              <a:t>до поділу </a:t>
            </a:r>
            <a:r>
              <a:rPr lang="uk-UA" sz="2000" dirty="0" err="1" smtClean="0"/>
              <a:t>проєкту</a:t>
            </a:r>
            <a:r>
              <a:rPr lang="uk-UA" sz="2000" dirty="0" smtClean="0"/>
              <a:t> </a:t>
            </a:r>
            <a:r>
              <a:rPr lang="uk-UA" sz="2000" dirty="0"/>
              <a:t>на найважливіші відправні точки, які дозволяють планувати, відслідковувати, контролювати та оцінювати розвиток </a:t>
            </a:r>
            <a:r>
              <a:rPr lang="uk-UA" sz="2000" dirty="0" err="1" smtClean="0"/>
              <a:t>проєкту</a:t>
            </a:r>
            <a:r>
              <a:rPr lang="uk-UA" sz="2000" dirty="0" smtClean="0"/>
              <a:t> </a:t>
            </a:r>
            <a:r>
              <a:rPr lang="uk-UA" sz="2000" dirty="0"/>
              <a:t>й, якщо необхідно, коригувати його реалізацію. </a:t>
            </a:r>
            <a:r>
              <a:rPr lang="ru-RU" sz="2000" dirty="0"/>
              <a:t/>
            </a:r>
            <a:br>
              <a:rPr lang="ru-RU" sz="2000" dirty="0"/>
            </a:br>
            <a:endParaRPr lang="ru-RU" sz="2000" dirty="0"/>
          </a:p>
        </p:txBody>
      </p:sp>
      <p:sp>
        <p:nvSpPr>
          <p:cNvPr id="3" name="Объект 2"/>
          <p:cNvSpPr>
            <a:spLocks noGrp="1"/>
          </p:cNvSpPr>
          <p:nvPr>
            <p:ph idx="1"/>
          </p:nvPr>
        </p:nvSpPr>
        <p:spPr>
          <a:xfrm>
            <a:off x="245079" y="2206232"/>
            <a:ext cx="4682521" cy="3450613"/>
          </a:xfrm>
        </p:spPr>
        <p:txBody>
          <a:bodyPr>
            <a:normAutofit fontScale="92500" lnSpcReduction="10000"/>
          </a:bodyPr>
          <a:lstStyle/>
          <a:p>
            <a:r>
              <a:rPr lang="uk-UA" dirty="0"/>
              <a:t>Підхід Світового банку до поділу </a:t>
            </a:r>
            <a:r>
              <a:rPr lang="uk-UA" dirty="0" err="1" smtClean="0"/>
              <a:t>проєктного</a:t>
            </a:r>
            <a:r>
              <a:rPr lang="uk-UA" dirty="0" smtClean="0"/>
              <a:t> </a:t>
            </a:r>
            <a:r>
              <a:rPr lang="uk-UA" dirty="0"/>
              <a:t>циклу на стадії (див. рис. 1) відображає найважливіші цільові установки саме цієї фінансово-кредитної установи щодо </a:t>
            </a:r>
            <a:r>
              <a:rPr lang="uk-UA" dirty="0" err="1" smtClean="0"/>
              <a:t>проєкту</a:t>
            </a:r>
            <a:r>
              <a:rPr lang="uk-UA" dirty="0" smtClean="0"/>
              <a:t> </a:t>
            </a:r>
            <a:r>
              <a:rPr lang="uk-UA" dirty="0"/>
              <a:t>— якісна підготовка, експертиза відібраних </a:t>
            </a:r>
            <a:r>
              <a:rPr lang="uk-UA" dirty="0" err="1" smtClean="0"/>
              <a:t>проєктів</a:t>
            </a:r>
            <a:r>
              <a:rPr lang="uk-UA" dirty="0"/>
              <a:t>, переговори про надання кредитних ресурсів та, безумовно, заключна оцінка </a:t>
            </a:r>
            <a:r>
              <a:rPr lang="uk-UA" dirty="0" err="1" smtClean="0"/>
              <a:t>проєкту</a:t>
            </a:r>
            <a:r>
              <a:rPr lang="uk-UA" dirty="0" smtClean="0"/>
              <a:t> </a:t>
            </a:r>
            <a:r>
              <a:rPr lang="uk-UA" dirty="0"/>
              <a:t>як об’єкта вкладення інвестиційних ресурсів. </a:t>
            </a:r>
            <a:endParaRPr lang="ru-RU" dirty="0"/>
          </a:p>
          <a:p>
            <a:endParaRPr lang="ru-RU" dirty="0"/>
          </a:p>
        </p:txBody>
      </p:sp>
      <p:pic>
        <p:nvPicPr>
          <p:cNvPr id="4" name="Рисунок 3"/>
          <p:cNvPicPr>
            <a:picLocks noChangeAspect="1"/>
          </p:cNvPicPr>
          <p:nvPr/>
        </p:nvPicPr>
        <p:blipFill>
          <a:blip r:embed="rId2"/>
          <a:stretch>
            <a:fillRect/>
          </a:stretch>
        </p:blipFill>
        <p:spPr>
          <a:xfrm>
            <a:off x="3977543" y="2142655"/>
            <a:ext cx="9590829" cy="35141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300" y="233019"/>
            <a:ext cx="11137899" cy="1494181"/>
          </a:xfrm>
        </p:spPr>
        <p:txBody>
          <a:bodyPr>
            <a:noAutofit/>
          </a:bodyPr>
          <a:lstStyle/>
          <a:p>
            <a:r>
              <a:rPr lang="uk-UA" sz="1800" dirty="0"/>
              <a:t>Частіше </a:t>
            </a:r>
            <a:r>
              <a:rPr lang="uk-UA" sz="1800" dirty="0" err="1" smtClean="0"/>
              <a:t>проєктний</a:t>
            </a:r>
            <a:r>
              <a:rPr lang="uk-UA" sz="1800" dirty="0" smtClean="0"/>
              <a:t> </a:t>
            </a:r>
            <a:r>
              <a:rPr lang="uk-UA" sz="1800" dirty="0"/>
              <a:t>цикл поділяють на три укрупнені фази:  </a:t>
            </a:r>
            <a:br>
              <a:rPr lang="uk-UA" sz="1800" dirty="0"/>
            </a:br>
            <a:r>
              <a:rPr lang="uk-UA" sz="1800" b="1" dirty="0"/>
              <a:t>передінвестиційну,  </a:t>
            </a:r>
            <a:br>
              <a:rPr lang="uk-UA" sz="1800" b="1" dirty="0"/>
            </a:br>
            <a:r>
              <a:rPr lang="uk-UA" sz="1800" b="1" dirty="0"/>
              <a:t>інвестиційну  </a:t>
            </a:r>
            <a:br>
              <a:rPr lang="uk-UA" sz="1800" b="1" dirty="0"/>
            </a:br>
            <a:r>
              <a:rPr lang="uk-UA" sz="1800" b="1" dirty="0"/>
              <a:t>експлуатаційну </a:t>
            </a:r>
            <a:r>
              <a:rPr lang="uk-UA" sz="1800" dirty="0"/>
              <a:t>які, в свою чергу, розгалужуються на стадії (див. рис. 2). </a:t>
            </a:r>
            <a:br>
              <a:rPr lang="uk-UA" sz="1800" dirty="0"/>
            </a:br>
            <a:r>
              <a:rPr lang="uk-UA" sz="1800" dirty="0"/>
              <a:t>Даний підхід активно застосовується у практиці </a:t>
            </a:r>
            <a:r>
              <a:rPr lang="uk-UA" sz="1800" dirty="0" err="1" smtClean="0"/>
              <a:t>проєктного</a:t>
            </a:r>
            <a:r>
              <a:rPr lang="uk-UA" sz="1800" dirty="0" smtClean="0"/>
              <a:t> </a:t>
            </a:r>
            <a:r>
              <a:rPr lang="uk-UA" sz="1800" dirty="0"/>
              <a:t>аналізу.</a:t>
            </a:r>
          </a:p>
        </p:txBody>
      </p:sp>
      <p:pic>
        <p:nvPicPr>
          <p:cNvPr id="4" name="Picture 2636"/>
          <p:cNvPicPr>
            <a:picLocks noGrp="1"/>
          </p:cNvPicPr>
          <p:nvPr>
            <p:ph idx="1"/>
          </p:nvPr>
        </p:nvPicPr>
        <p:blipFill>
          <a:blip r:embed="rId2"/>
          <a:stretch>
            <a:fillRect/>
          </a:stretch>
        </p:blipFill>
        <p:spPr>
          <a:xfrm>
            <a:off x="2298701" y="1853754"/>
            <a:ext cx="7073900" cy="41914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20800" y="215900"/>
            <a:ext cx="10236199" cy="5930900"/>
          </a:xfrm>
        </p:spPr>
        <p:txBody>
          <a:bodyPr>
            <a:noAutofit/>
          </a:bodyPr>
          <a:lstStyle/>
          <a:p>
            <a:pPr marL="0" indent="0">
              <a:spcBef>
                <a:spcPts val="600"/>
              </a:spcBef>
              <a:buNone/>
            </a:pPr>
            <a:r>
              <a:rPr lang="uk-UA" sz="1400" b="1" dirty="0"/>
              <a:t>Передінвестиційна фаза включає такі стадії: </a:t>
            </a:r>
          </a:p>
          <a:p>
            <a:pPr lvl="0" fontAlgn="base">
              <a:spcBef>
                <a:spcPts val="0"/>
              </a:spcBef>
            </a:pPr>
            <a:r>
              <a:rPr lang="uk-UA" sz="1400" dirty="0" err="1"/>
              <a:t>преідентифікація</a:t>
            </a:r>
            <a:r>
              <a:rPr lang="uk-UA" sz="1400" dirty="0"/>
              <a:t>; </a:t>
            </a:r>
          </a:p>
          <a:p>
            <a:pPr lvl="0" fontAlgn="base">
              <a:spcBef>
                <a:spcPts val="0"/>
              </a:spcBef>
            </a:pPr>
            <a:r>
              <a:rPr lang="uk-UA" sz="1400" dirty="0"/>
              <a:t>ідентифікація; </a:t>
            </a:r>
          </a:p>
          <a:p>
            <a:pPr lvl="0" fontAlgn="base">
              <a:spcBef>
                <a:spcPts val="0"/>
              </a:spcBef>
            </a:pPr>
            <a:r>
              <a:rPr lang="uk-UA" sz="1400" dirty="0"/>
              <a:t>підготовка; </a:t>
            </a:r>
          </a:p>
          <a:p>
            <a:pPr lvl="0" fontAlgn="base">
              <a:spcBef>
                <a:spcPts val="0"/>
              </a:spcBef>
            </a:pPr>
            <a:r>
              <a:rPr lang="uk-UA" sz="1400" dirty="0"/>
              <a:t>розробка та експертиза; </a:t>
            </a:r>
          </a:p>
          <a:p>
            <a:pPr lvl="0" fontAlgn="base">
              <a:spcBef>
                <a:spcPts val="0"/>
              </a:spcBef>
            </a:pPr>
            <a:r>
              <a:rPr lang="uk-UA" sz="1400" dirty="0"/>
              <a:t>детальне </a:t>
            </a:r>
            <a:r>
              <a:rPr lang="uk-UA" sz="1400" dirty="0" err="1" smtClean="0"/>
              <a:t>проєктування</a:t>
            </a:r>
            <a:r>
              <a:rPr lang="uk-UA" sz="1400" dirty="0"/>
              <a:t>. </a:t>
            </a:r>
          </a:p>
          <a:p>
            <a:pPr marL="0" indent="0">
              <a:spcBef>
                <a:spcPts val="600"/>
              </a:spcBef>
              <a:buNone/>
            </a:pPr>
            <a:r>
              <a:rPr lang="uk-UA" sz="1400" b="1" dirty="0"/>
              <a:t>Інвестиційна фаза охоплює роботи, які можна об’єднати у такі стадії: </a:t>
            </a:r>
          </a:p>
          <a:p>
            <a:pPr lvl="0" fontAlgn="base">
              <a:spcBef>
                <a:spcPts val="600"/>
              </a:spcBef>
            </a:pPr>
            <a:r>
              <a:rPr lang="uk-UA" sz="1400" dirty="0"/>
              <a:t>підготовка і проведення тендерів; </a:t>
            </a:r>
          </a:p>
          <a:p>
            <a:pPr lvl="0" fontAlgn="base">
              <a:spcBef>
                <a:spcPts val="600"/>
              </a:spcBef>
            </a:pPr>
            <a:r>
              <a:rPr lang="uk-UA" sz="1400" dirty="0"/>
              <a:t>інженерно-технічне </a:t>
            </a:r>
            <a:r>
              <a:rPr lang="uk-UA" sz="1400" dirty="0" err="1" smtClean="0"/>
              <a:t>проєктування</a:t>
            </a:r>
            <a:r>
              <a:rPr lang="uk-UA" sz="1400" dirty="0"/>
              <a:t>; </a:t>
            </a:r>
          </a:p>
          <a:p>
            <a:pPr lvl="0" fontAlgn="base">
              <a:spcBef>
                <a:spcPts val="600"/>
              </a:spcBef>
            </a:pPr>
            <a:r>
              <a:rPr lang="uk-UA" sz="1400" dirty="0"/>
              <a:t>будівництво; </a:t>
            </a:r>
          </a:p>
          <a:p>
            <a:pPr lvl="0" fontAlgn="base">
              <a:spcBef>
                <a:spcPts val="600"/>
              </a:spcBef>
            </a:pPr>
            <a:r>
              <a:rPr lang="uk-UA" sz="1400" dirty="0"/>
              <a:t>виробничий маркетинг; </a:t>
            </a:r>
          </a:p>
          <a:p>
            <a:pPr lvl="0" fontAlgn="base">
              <a:spcBef>
                <a:spcPts val="600"/>
              </a:spcBef>
            </a:pPr>
            <a:r>
              <a:rPr lang="uk-UA" sz="1400" dirty="0"/>
              <a:t>навчання персоналу. </a:t>
            </a:r>
          </a:p>
          <a:p>
            <a:pPr marL="0" indent="0">
              <a:spcBef>
                <a:spcPts val="0"/>
              </a:spcBef>
              <a:buNone/>
            </a:pPr>
            <a:r>
              <a:rPr lang="uk-UA" sz="1400" b="1" dirty="0"/>
              <a:t>Основними стадіями експлуатаційної фази є: </a:t>
            </a:r>
          </a:p>
          <a:p>
            <a:pPr lvl="0" fontAlgn="base">
              <a:spcBef>
                <a:spcPts val="600"/>
              </a:spcBef>
            </a:pPr>
            <a:r>
              <a:rPr lang="uk-UA" sz="1400" dirty="0"/>
              <a:t>здача в експлуатацію (є граничною між інвестиційною та експлуатаційною фазами, тому може перебувати і в тій, і в іншій); </a:t>
            </a:r>
          </a:p>
          <a:p>
            <a:pPr lvl="0" fontAlgn="base">
              <a:spcBef>
                <a:spcPts val="600"/>
              </a:spcBef>
            </a:pPr>
            <a:r>
              <a:rPr lang="uk-UA" sz="1400" dirty="0"/>
              <a:t>виробнича експлуатація; </a:t>
            </a:r>
          </a:p>
          <a:p>
            <a:pPr lvl="0" fontAlgn="base">
              <a:spcBef>
                <a:spcPts val="600"/>
              </a:spcBef>
            </a:pPr>
            <a:r>
              <a:rPr lang="uk-UA" sz="1400" dirty="0"/>
              <a:t>заміна та оновлення;</a:t>
            </a:r>
          </a:p>
          <a:p>
            <a:pPr lvl="0" fontAlgn="base">
              <a:spcBef>
                <a:spcPts val="600"/>
              </a:spcBef>
            </a:pPr>
            <a:r>
              <a:rPr lang="uk-UA" sz="1400" dirty="0"/>
              <a:t>розширення та інновації; </a:t>
            </a:r>
          </a:p>
          <a:p>
            <a:pPr lvl="0" fontAlgn="base">
              <a:spcBef>
                <a:spcPts val="600"/>
              </a:spcBef>
            </a:pPr>
            <a:r>
              <a:rPr lang="uk-UA" sz="1400" dirty="0"/>
              <a:t>заключна оцінка </a:t>
            </a:r>
            <a:r>
              <a:rPr lang="uk-UA" sz="1400" dirty="0" err="1" smtClean="0"/>
              <a:t>проєкту</a:t>
            </a:r>
            <a:r>
              <a:rPr lang="uk-UA" sz="14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7399" y="156819"/>
            <a:ext cx="10812515" cy="1633881"/>
          </a:xfrm>
        </p:spPr>
        <p:txBody>
          <a:bodyPr>
            <a:noAutofit/>
          </a:bodyPr>
          <a:lstStyle/>
          <a:p>
            <a:r>
              <a:rPr lang="uk-UA" sz="1800" dirty="0"/>
              <a:t>У довіднику </a:t>
            </a:r>
            <a:r>
              <a:rPr lang="uk-UA" sz="1800" b="1" dirty="0"/>
              <a:t>ЮНІДО (Організація об’єднаних націй з промислового розвитку) </a:t>
            </a:r>
            <a:br>
              <a:rPr lang="uk-UA" sz="1800" b="1" dirty="0"/>
            </a:br>
            <a:r>
              <a:rPr lang="uk-UA" sz="1800" dirty="0"/>
              <a:t>виділяються </a:t>
            </a:r>
            <a:r>
              <a:rPr lang="uk-UA" sz="1800" u="sng" dirty="0">
                <a:effectLst>
                  <a:outerShdw blurRad="38100" dist="38100" dir="2700000" algn="tl">
                    <a:srgbClr val="000000">
                      <a:alpha val="43137"/>
                    </a:srgbClr>
                  </a:outerShdw>
                </a:effectLst>
              </a:rPr>
              <a:t>чотири основні стадії </a:t>
            </a:r>
            <a:r>
              <a:rPr lang="uk-UA" sz="1800" dirty="0"/>
              <a:t>передінвестиційної фази: </a:t>
            </a:r>
            <a:r>
              <a:rPr lang="ru-RU" sz="1800" dirty="0"/>
              <a:t/>
            </a:r>
            <a:br>
              <a:rPr lang="ru-RU" sz="1800" dirty="0"/>
            </a:br>
            <a:r>
              <a:rPr lang="ru-RU" sz="1800" dirty="0"/>
              <a:t>1.</a:t>
            </a:r>
            <a:r>
              <a:rPr lang="uk-UA" sz="1800" dirty="0"/>
              <a:t>пошук інвестиційних можливостей; </a:t>
            </a:r>
            <a:r>
              <a:rPr lang="ru-RU" sz="1800" dirty="0"/>
              <a:t/>
            </a:r>
            <a:br>
              <a:rPr lang="ru-RU" sz="1800" dirty="0"/>
            </a:br>
            <a:r>
              <a:rPr lang="ru-RU" sz="1800" dirty="0"/>
              <a:t>2.</a:t>
            </a:r>
            <a:r>
              <a:rPr lang="uk-UA" sz="1800" dirty="0"/>
              <a:t>попередня підготовка </a:t>
            </a:r>
            <a:r>
              <a:rPr lang="uk-UA" sz="1800" dirty="0" err="1" smtClean="0"/>
              <a:t>проєкту</a:t>
            </a:r>
            <a:r>
              <a:rPr lang="uk-UA" sz="1800" dirty="0"/>
              <a:t>; </a:t>
            </a:r>
            <a:r>
              <a:rPr lang="ru-RU" sz="1800" dirty="0"/>
              <a:t/>
            </a:r>
            <a:br>
              <a:rPr lang="ru-RU" sz="1800" dirty="0"/>
            </a:br>
            <a:r>
              <a:rPr lang="ru-RU" sz="1800" dirty="0"/>
              <a:t>3.</a:t>
            </a:r>
            <a:r>
              <a:rPr lang="uk-UA" sz="1800" dirty="0"/>
              <a:t>кінцеве формулювання </a:t>
            </a:r>
            <a:r>
              <a:rPr lang="uk-UA" sz="1800" dirty="0" err="1" smtClean="0"/>
              <a:t>проєкту</a:t>
            </a:r>
            <a:r>
              <a:rPr lang="uk-UA" sz="1800" dirty="0" smtClean="0"/>
              <a:t> </a:t>
            </a:r>
            <a:r>
              <a:rPr lang="uk-UA" sz="1800" dirty="0"/>
              <a:t>та його техніко-економічне обґрунтування; </a:t>
            </a:r>
            <a:br>
              <a:rPr lang="uk-UA" sz="1800" dirty="0"/>
            </a:br>
            <a:r>
              <a:rPr lang="uk-UA" sz="1800" dirty="0"/>
              <a:t>4. етап фінального розгляду </a:t>
            </a:r>
            <a:r>
              <a:rPr lang="uk-UA" sz="1800" dirty="0" err="1" smtClean="0"/>
              <a:t>проєкту</a:t>
            </a:r>
            <a:r>
              <a:rPr lang="uk-UA" sz="1800" dirty="0" smtClean="0"/>
              <a:t> </a:t>
            </a:r>
            <a:r>
              <a:rPr lang="uk-UA" sz="1800" dirty="0"/>
              <a:t>та прийняття рішення щодо його реалізації. </a:t>
            </a:r>
            <a:r>
              <a:rPr lang="ru-RU" sz="1800" dirty="0"/>
              <a:t/>
            </a:r>
            <a:br>
              <a:rPr lang="ru-RU" sz="1800" dirty="0"/>
            </a:br>
            <a:endParaRPr lang="ru-RU" sz="1800" dirty="0"/>
          </a:p>
        </p:txBody>
      </p:sp>
      <p:sp>
        <p:nvSpPr>
          <p:cNvPr id="3" name="Объект 2"/>
          <p:cNvSpPr>
            <a:spLocks noGrp="1"/>
          </p:cNvSpPr>
          <p:nvPr>
            <p:ph idx="1"/>
          </p:nvPr>
        </p:nvSpPr>
        <p:spPr>
          <a:xfrm>
            <a:off x="787399" y="1990332"/>
            <a:ext cx="10812516" cy="4054868"/>
          </a:xfrm>
        </p:spPr>
        <p:txBody>
          <a:bodyPr>
            <a:normAutofit fontScale="77500" lnSpcReduction="20000"/>
          </a:bodyPr>
          <a:lstStyle/>
          <a:p>
            <a:pPr marL="0" indent="0" algn="just">
              <a:buNone/>
            </a:pPr>
            <a:r>
              <a:rPr lang="uk-UA" dirty="0"/>
              <a:t>Спочатку знаходиться сама можливість покращення показників підприємства за допомогою інвестиційних вкладень. Потім розглядаються всі аспекти реалізації інвестиційного </a:t>
            </a:r>
            <a:r>
              <a:rPr lang="uk-UA" dirty="0" err="1" smtClean="0"/>
              <a:t>проєкту</a:t>
            </a:r>
            <a:r>
              <a:rPr lang="uk-UA" dirty="0" smtClean="0"/>
              <a:t> </a:t>
            </a:r>
            <a:r>
              <a:rPr lang="uk-UA" dirty="0"/>
              <a:t>і створюється відповідний бізнес-план. Якщо такий план заслуговує на увагу, дослідження в цьому напрямку продовжуються, що передбачає поглиблену пророку плану та проведення детальної оцінки економічних та фінансових аспектів </a:t>
            </a:r>
            <a:r>
              <a:rPr lang="uk-UA" dirty="0" err="1" smtClean="0"/>
              <a:t>проєкту</a:t>
            </a:r>
            <a:r>
              <a:rPr lang="uk-UA" dirty="0"/>
              <a:t>. Якщо результати такої оцінки достатньо високі приймається кінцеве рішення щодо прийняття </a:t>
            </a:r>
            <a:r>
              <a:rPr lang="uk-UA" dirty="0" err="1" smtClean="0"/>
              <a:t>проєкту</a:t>
            </a:r>
            <a:r>
              <a:rPr lang="uk-UA" dirty="0" smtClean="0"/>
              <a:t> </a:t>
            </a:r>
            <a:r>
              <a:rPr lang="uk-UA" dirty="0"/>
              <a:t>та вибору найкращого варіанта фінансування із можливих. </a:t>
            </a:r>
            <a:endParaRPr lang="ru-RU" dirty="0"/>
          </a:p>
          <a:p>
            <a:pPr marL="0" indent="0" algn="just">
              <a:buNone/>
            </a:pPr>
            <a:r>
              <a:rPr lang="uk-UA" sz="2300" b="1" dirty="0"/>
              <a:t>Згідно методології Інституту управління </a:t>
            </a:r>
            <a:r>
              <a:rPr lang="uk-UA" sz="2300" b="1" dirty="0" err="1" smtClean="0"/>
              <a:t>проєктами</a:t>
            </a:r>
            <a:r>
              <a:rPr lang="uk-UA" sz="2300" b="1" dirty="0" smtClean="0"/>
              <a:t> </a:t>
            </a:r>
            <a:r>
              <a:rPr lang="uk-UA" sz="2300" b="1" dirty="0"/>
              <a:t>(PMI) життєвий цикл </a:t>
            </a:r>
            <a:r>
              <a:rPr lang="uk-UA" sz="2300" b="1" dirty="0" err="1" smtClean="0"/>
              <a:t>проєкту</a:t>
            </a:r>
            <a:r>
              <a:rPr lang="uk-UA" sz="2300" b="1" dirty="0" smtClean="0"/>
              <a:t> </a:t>
            </a:r>
            <a:r>
              <a:rPr lang="uk-UA" sz="2300" b="1" dirty="0"/>
              <a:t>має п’ять етапів. </a:t>
            </a:r>
            <a:endParaRPr lang="ru-RU" sz="2300" b="1" dirty="0"/>
          </a:p>
          <a:p>
            <a:pPr lvl="0" algn="just" fontAlgn="base"/>
            <a:r>
              <a:rPr lang="uk-UA" sz="2300" b="1" dirty="0"/>
              <a:t>1.Аналіз.  </a:t>
            </a:r>
            <a:endParaRPr lang="ru-RU" sz="2300" b="1" dirty="0"/>
          </a:p>
          <a:p>
            <a:pPr lvl="0" algn="just" fontAlgn="base"/>
            <a:r>
              <a:rPr lang="uk-UA" sz="2300" b="1" dirty="0"/>
              <a:t>2. Ініціація. </a:t>
            </a:r>
            <a:endParaRPr lang="ru-RU" sz="2300" b="1" dirty="0"/>
          </a:p>
          <a:p>
            <a:pPr lvl="0" algn="just" fontAlgn="base"/>
            <a:r>
              <a:rPr lang="uk-UA" sz="2300" b="1" dirty="0"/>
              <a:t>3. Планування. </a:t>
            </a:r>
            <a:endParaRPr lang="ru-RU" sz="2300" b="1" dirty="0"/>
          </a:p>
          <a:p>
            <a:pPr lvl="0" algn="just" fontAlgn="base"/>
            <a:r>
              <a:rPr lang="uk-UA" sz="2300" b="1" dirty="0"/>
              <a:t>4. Виконання (реалізація) і контроль. </a:t>
            </a:r>
            <a:endParaRPr lang="ru-RU" sz="2300" b="1" dirty="0"/>
          </a:p>
          <a:p>
            <a:pPr lvl="0" algn="just" fontAlgn="base"/>
            <a:r>
              <a:rPr lang="uk-UA" sz="2300" b="1" dirty="0"/>
              <a:t>5. Завершення. </a:t>
            </a:r>
            <a:endParaRPr lang="ru-RU" sz="23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016123" y="2000266"/>
            <a:ext cx="8299452" cy="4260833"/>
          </a:xfrm>
          <a:prstGeom prst="rect">
            <a:avLst/>
          </a:prstGeom>
        </p:spPr>
      </p:pic>
      <p:sp>
        <p:nvSpPr>
          <p:cNvPr id="6" name="Заголовок 5"/>
          <p:cNvSpPr>
            <a:spLocks noGrp="1"/>
          </p:cNvSpPr>
          <p:nvPr>
            <p:ph type="title"/>
          </p:nvPr>
        </p:nvSpPr>
        <p:spPr>
          <a:xfrm>
            <a:off x="368300" y="347319"/>
            <a:ext cx="11823700" cy="1417981"/>
          </a:xfrm>
        </p:spPr>
        <p:txBody>
          <a:bodyPr>
            <a:noAutofit/>
          </a:bodyPr>
          <a:lstStyle/>
          <a:p>
            <a:r>
              <a:rPr lang="en-US" sz="1800" b="1" dirty="0"/>
              <a:t>PMBOK -</a:t>
            </a:r>
            <a:r>
              <a:rPr lang="en-US" sz="1800" dirty="0"/>
              <a:t> </a:t>
            </a:r>
            <a:r>
              <a:rPr lang="uk-UA" sz="1800" dirty="0"/>
              <a:t>це визнаний на світовому рівні стандарт і керівництво для спеціалістів в галузі професійного управління </a:t>
            </a:r>
            <a:r>
              <a:rPr lang="uk-UA" sz="1800" dirty="0" err="1" smtClean="0"/>
              <a:t>проєктами</a:t>
            </a:r>
            <a:r>
              <a:rPr lang="uk-UA" sz="1800" dirty="0"/>
              <a:t>. </a:t>
            </a:r>
            <a:br>
              <a:rPr lang="uk-UA" sz="1800" dirty="0"/>
            </a:br>
            <a:r>
              <a:rPr lang="uk-UA" sz="1800" dirty="0"/>
              <a:t>Стандарт - це офіційний документ, в якому описуються встановлені норми, методи, процеси і досвід. Як і в інших професійних областях, стандарт спирається на передовий досвід фахівців-практиків в управлінні </a:t>
            </a:r>
            <a:r>
              <a:rPr lang="uk-UA" sz="1800" dirty="0" err="1" smtClean="0"/>
              <a:t>проєктами</a:t>
            </a:r>
            <a:r>
              <a:rPr lang="uk-UA" sz="1800" dirty="0"/>
              <a:t>, які внесли вклад в розробку даного стандарту. </a:t>
            </a:r>
            <a:endParaRPr lang="ru-RU"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400" y="165100"/>
            <a:ext cx="11366500" cy="7125027"/>
          </a:xfrm>
          <a:prstGeom prst="rect">
            <a:avLst/>
          </a:prstGeom>
          <a:noFill/>
        </p:spPr>
        <p:txBody>
          <a:bodyPr wrap="square" rtlCol="0">
            <a:spAutoFit/>
          </a:bodyPr>
          <a:lstStyle/>
          <a:p>
            <a:pPr algn="just">
              <a:spcBef>
                <a:spcPts val="1000"/>
              </a:spcBef>
            </a:pPr>
            <a:r>
              <a:rPr lang="uk-UA" sz="1600" b="1" dirty="0">
                <a:effectLst>
                  <a:outerShdw blurRad="38100" dist="38100" dir="2700000" algn="tl">
                    <a:srgbClr val="000000">
                      <a:alpha val="43137"/>
                    </a:srgbClr>
                  </a:outerShdw>
                </a:effectLst>
              </a:rPr>
              <a:t>Характеристика етапів життєвого циклу згідно світового стандарту :</a:t>
            </a:r>
            <a:endParaRPr lang="en-US" sz="1600" b="1" dirty="0">
              <a:effectLst>
                <a:outerShdw blurRad="38100" dist="38100" dir="2700000" algn="tl">
                  <a:srgbClr val="000000">
                    <a:alpha val="43137"/>
                  </a:srgbClr>
                </a:outerShdw>
              </a:effectLst>
            </a:endParaRPr>
          </a:p>
          <a:p>
            <a:pPr algn="just">
              <a:spcBef>
                <a:spcPts val="1000"/>
              </a:spcBef>
            </a:pPr>
            <a:r>
              <a:rPr lang="uk-UA" sz="1600" dirty="0"/>
              <a:t>На етапі </a:t>
            </a:r>
            <a:r>
              <a:rPr lang="uk-UA" sz="1600" b="1" dirty="0"/>
              <a:t>аналізу</a:t>
            </a:r>
            <a:r>
              <a:rPr lang="uk-UA" sz="1600" dirty="0"/>
              <a:t> проводиться початкове ознайомлення з потенційним </a:t>
            </a:r>
            <a:r>
              <a:rPr lang="uk-UA" sz="1600" dirty="0" err="1" smtClean="0"/>
              <a:t>проєктом</a:t>
            </a:r>
            <a:r>
              <a:rPr lang="uk-UA" sz="1600" dirty="0" smtClean="0"/>
              <a:t> </a:t>
            </a:r>
            <a:r>
              <a:rPr lang="uk-UA" sz="1600" dirty="0"/>
              <a:t>- вивчення специфіки бізнесу, його можливостей, виявлення та ідентифікація можливих учасників </a:t>
            </a:r>
            <a:r>
              <a:rPr lang="uk-UA" sz="1600" dirty="0" err="1" smtClean="0"/>
              <a:t>проєкту</a:t>
            </a:r>
            <a:r>
              <a:rPr lang="uk-UA" sz="1600" dirty="0"/>
              <a:t>, попереднє обстеження. Особливу увагу тут звертається на попереднє обстеження, оскільки від якості його проведення, повноти, точності опису ризиків та пропозицій щодо їх можливого усунення значною мірою залежить успіх </a:t>
            </a:r>
            <a:r>
              <a:rPr lang="uk-UA" sz="1600" dirty="0" err="1" smtClean="0"/>
              <a:t>проєкту</a:t>
            </a:r>
            <a:r>
              <a:rPr lang="uk-UA" sz="1600" dirty="0" smtClean="0"/>
              <a:t> </a:t>
            </a:r>
            <a:r>
              <a:rPr lang="uk-UA" sz="1600" dirty="0"/>
              <a:t>в цілому. </a:t>
            </a:r>
            <a:endParaRPr lang="ru-RU" sz="1600" dirty="0"/>
          </a:p>
          <a:p>
            <a:pPr algn="just">
              <a:spcBef>
                <a:spcPts val="1000"/>
              </a:spcBef>
            </a:pPr>
            <a:r>
              <a:rPr lang="uk-UA" sz="1600" dirty="0"/>
              <a:t>Етап </a:t>
            </a:r>
            <a:r>
              <a:rPr lang="uk-UA" sz="1600" b="1" dirty="0"/>
              <a:t>ініціації</a:t>
            </a:r>
            <a:r>
              <a:rPr lang="uk-UA" sz="1600" dirty="0"/>
              <a:t> є критично важливим – власне, на цьому етапі офіційно розпочинаються роботи по </a:t>
            </a:r>
            <a:r>
              <a:rPr lang="uk-UA" sz="1600" dirty="0" err="1" smtClean="0"/>
              <a:t>проєкту</a:t>
            </a:r>
            <a:r>
              <a:rPr lang="uk-UA" sz="1600" dirty="0"/>
              <a:t>. При цьому, для ефективного запуску </a:t>
            </a:r>
            <a:r>
              <a:rPr lang="uk-UA" sz="1600" dirty="0" err="1" smtClean="0"/>
              <a:t>проєкту</a:t>
            </a:r>
            <a:r>
              <a:rPr lang="uk-UA" sz="1600" dirty="0"/>
              <a:t>, узгодження цілей, стратегії та плану </a:t>
            </a:r>
            <a:r>
              <a:rPr lang="uk-UA" sz="1600" dirty="0" err="1" smtClean="0"/>
              <a:t>проєкту</a:t>
            </a:r>
            <a:r>
              <a:rPr lang="uk-UA" sz="1600" dirty="0"/>
              <a:t>, інформування всіх зацікавлених сторін необхідно на цьому етапі провести робочу нараду по запуску </a:t>
            </a:r>
            <a:r>
              <a:rPr lang="uk-UA" sz="1600" dirty="0" err="1" smtClean="0"/>
              <a:t>проєкту</a:t>
            </a:r>
            <a:r>
              <a:rPr lang="uk-UA" sz="1600" dirty="0"/>
              <a:t>. Особливо важливо для такої наради присутність перших осіб компанії, які повідомляють усім учасникам </a:t>
            </a:r>
            <a:r>
              <a:rPr lang="uk-UA" sz="1600" dirty="0" err="1" smtClean="0"/>
              <a:t>проєкту</a:t>
            </a:r>
            <a:r>
              <a:rPr lang="uk-UA" sz="1600" dirty="0" smtClean="0"/>
              <a:t> </a:t>
            </a:r>
            <a:r>
              <a:rPr lang="uk-UA" sz="1600" dirty="0"/>
              <a:t>основні цілі та очікування від </a:t>
            </a:r>
            <a:r>
              <a:rPr lang="uk-UA" sz="1600" dirty="0" err="1" smtClean="0"/>
              <a:t>проєкту</a:t>
            </a:r>
            <a:r>
              <a:rPr lang="uk-UA" sz="1600" dirty="0"/>
              <a:t>, що значно підносить статус </a:t>
            </a:r>
            <a:r>
              <a:rPr lang="uk-UA" sz="1600" dirty="0" err="1" smtClean="0"/>
              <a:t>проєкту</a:t>
            </a:r>
            <a:r>
              <a:rPr lang="uk-UA" sz="1600" dirty="0"/>
              <a:t>, сприяє більш швидкому налаштуванню працівників на виконання робіт по </a:t>
            </a:r>
            <a:r>
              <a:rPr lang="uk-UA" sz="1600" dirty="0" err="1" smtClean="0"/>
              <a:t>проєкту</a:t>
            </a:r>
            <a:r>
              <a:rPr lang="uk-UA" sz="1600" dirty="0"/>
              <a:t>.  </a:t>
            </a:r>
            <a:endParaRPr lang="ru-RU" sz="1600" dirty="0"/>
          </a:p>
          <a:p>
            <a:pPr algn="just">
              <a:spcBef>
                <a:spcPts val="1000"/>
              </a:spcBef>
            </a:pPr>
            <a:r>
              <a:rPr lang="uk-UA" sz="1600" dirty="0"/>
              <a:t>На етапі </a:t>
            </a:r>
            <a:r>
              <a:rPr lang="uk-UA" sz="1600" b="1" dirty="0"/>
              <a:t>планування</a:t>
            </a:r>
            <a:r>
              <a:rPr lang="uk-UA" sz="1600" dirty="0"/>
              <a:t> розробляються відповідні плани щодо реалізації </a:t>
            </a:r>
            <a:r>
              <a:rPr lang="uk-UA" sz="1600" dirty="0" err="1" smtClean="0"/>
              <a:t>проєкту</a:t>
            </a:r>
            <a:r>
              <a:rPr lang="uk-UA" sz="1600" dirty="0"/>
              <a:t>. Як правило, спочатку розробляється попередній укрупнений план, а формальне та детальне планування здійснюється після прийняття рішення про реалізацію. Основна вимога щодо плану – це забезпечення його гнучкості, можливість </a:t>
            </a:r>
            <a:r>
              <a:rPr lang="uk-UA" sz="1600" dirty="0" err="1"/>
              <a:t>оперативно</a:t>
            </a:r>
            <a:r>
              <a:rPr lang="uk-UA" sz="1600" dirty="0"/>
              <a:t> вносити зміни з урахуванням поточної ситуації. </a:t>
            </a:r>
            <a:endParaRPr lang="ru-RU" sz="1600" dirty="0"/>
          </a:p>
          <a:p>
            <a:pPr algn="just">
              <a:spcBef>
                <a:spcPts val="1000"/>
              </a:spcBef>
            </a:pPr>
            <a:r>
              <a:rPr lang="uk-UA" sz="1600" dirty="0"/>
              <a:t>Етап </a:t>
            </a:r>
            <a:r>
              <a:rPr lang="uk-UA" sz="1600" b="1" dirty="0"/>
              <a:t>виконання (реалізації) та контролю </a:t>
            </a:r>
            <a:r>
              <a:rPr lang="uk-UA" sz="1600" dirty="0"/>
              <a:t>розпочинається після затвердження формального плану. При цьому керівник </a:t>
            </a:r>
            <a:r>
              <a:rPr lang="uk-UA" sz="1600" dirty="0" err="1" smtClean="0"/>
              <a:t>проєкту</a:t>
            </a:r>
            <a:r>
              <a:rPr lang="uk-UA" sz="1600" dirty="0" smtClean="0"/>
              <a:t> </a:t>
            </a:r>
            <a:r>
              <a:rPr lang="uk-UA" sz="1600" dirty="0"/>
              <a:t>на даному етапі повинен постійно контролювати хід робіт, здійснювати аналіз можливого впливу відхилень у виконаних обсягах робіт на подальший хід реалізації </a:t>
            </a:r>
            <a:r>
              <a:rPr lang="uk-UA" sz="1600" dirty="0" err="1" smtClean="0"/>
              <a:t>проєкту</a:t>
            </a:r>
            <a:r>
              <a:rPr lang="uk-UA" sz="1600" dirty="0" smtClean="0"/>
              <a:t> </a:t>
            </a:r>
            <a:r>
              <a:rPr lang="uk-UA" sz="1600" dirty="0"/>
              <a:t>в цілому та прийняття відповідних управлінських рішень.  </a:t>
            </a:r>
            <a:endParaRPr lang="ru-RU" sz="1600" dirty="0"/>
          </a:p>
          <a:p>
            <a:pPr algn="just">
              <a:spcBef>
                <a:spcPts val="1000"/>
              </a:spcBef>
            </a:pPr>
            <a:r>
              <a:rPr lang="uk-UA" sz="1600" dirty="0"/>
              <a:t>Етап </a:t>
            </a:r>
            <a:r>
              <a:rPr lang="uk-UA" sz="1600" b="1" dirty="0"/>
              <a:t>завершення</a:t>
            </a:r>
            <a:r>
              <a:rPr lang="uk-UA" sz="1600" dirty="0"/>
              <a:t> фіксує кінець роботи над </a:t>
            </a:r>
            <a:r>
              <a:rPr lang="uk-UA" sz="1600" dirty="0" err="1" smtClean="0"/>
              <a:t>проєктом</a:t>
            </a:r>
            <a:r>
              <a:rPr lang="uk-UA" sz="1600" dirty="0" smtClean="0"/>
              <a:t> </a:t>
            </a:r>
            <a:r>
              <a:rPr lang="uk-UA" sz="1600" dirty="0"/>
              <a:t>загалом </a:t>
            </a:r>
            <a:r>
              <a:rPr lang="uk-UA" sz="1600" dirty="0" err="1" smtClean="0"/>
              <a:t>проєкт</a:t>
            </a:r>
            <a:r>
              <a:rPr lang="uk-UA" sz="1600" dirty="0" smtClean="0"/>
              <a:t> </a:t>
            </a:r>
            <a:r>
              <a:rPr lang="uk-UA" sz="1600" dirty="0"/>
              <a:t>закінчується коли минає його строк і досягаються поставлені цілі. Разом з тим закінчення </a:t>
            </a:r>
            <a:r>
              <a:rPr lang="uk-UA" sz="1600" dirty="0" err="1" smtClean="0"/>
              <a:t>проєкту</a:t>
            </a:r>
            <a:r>
              <a:rPr lang="uk-UA" sz="1600" dirty="0" smtClean="0"/>
              <a:t> </a:t>
            </a:r>
            <a:r>
              <a:rPr lang="uk-UA" sz="1600" dirty="0"/>
              <a:t>буває раптовим та достроковим, особливо коли вирішується припинити </a:t>
            </a:r>
            <a:r>
              <a:rPr lang="uk-UA" sz="1600" dirty="0" err="1" smtClean="0"/>
              <a:t>проєкту</a:t>
            </a:r>
            <a:r>
              <a:rPr lang="uk-UA" sz="1600" dirty="0" smtClean="0"/>
              <a:t> </a:t>
            </a:r>
            <a:r>
              <a:rPr lang="uk-UA" sz="1600" dirty="0"/>
              <a:t>до його завершення згідно плану. Проте, коли </a:t>
            </a:r>
            <a:r>
              <a:rPr lang="uk-UA" sz="1600" dirty="0" err="1" smtClean="0"/>
              <a:t>проєкт</a:t>
            </a:r>
            <a:r>
              <a:rPr lang="uk-UA" sz="1600" dirty="0" smtClean="0"/>
              <a:t> </a:t>
            </a:r>
            <a:r>
              <a:rPr lang="uk-UA" sz="1600" dirty="0"/>
              <a:t>завершується, керівник </a:t>
            </a:r>
            <a:r>
              <a:rPr lang="uk-UA" sz="1600" dirty="0" err="1" smtClean="0"/>
              <a:t>проєкту</a:t>
            </a:r>
            <a:r>
              <a:rPr lang="uk-UA" sz="1600" dirty="0" smtClean="0"/>
              <a:t> </a:t>
            </a:r>
            <a:r>
              <a:rPr lang="uk-UA" sz="1600" dirty="0"/>
              <a:t>повинен виконати ряд особливих дій, які залежать від характеру самого </a:t>
            </a:r>
            <a:r>
              <a:rPr lang="uk-UA" sz="1600" dirty="0" err="1" smtClean="0"/>
              <a:t>проєкту</a:t>
            </a:r>
            <a:r>
              <a:rPr lang="uk-UA" sz="1600" dirty="0"/>
              <a:t>. При цьому особливу увагу слід звернути на підготовку заключного звіту. </a:t>
            </a:r>
            <a:endParaRPr lang="ru-RU" sz="1600" dirty="0"/>
          </a:p>
          <a:p>
            <a:pPr algn="just">
              <a:spcBef>
                <a:spcPts val="1000"/>
              </a:spcBef>
            </a:pPr>
            <a:r>
              <a:rPr lang="uk-UA" sz="1600" dirty="0"/>
              <a:t> </a:t>
            </a:r>
            <a:endParaRPr lang="ru-RU" sz="1600" dirty="0"/>
          </a:p>
          <a:p>
            <a:pPr>
              <a:spcBef>
                <a:spcPts val="600"/>
              </a:spcBef>
            </a:pP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0319"/>
            <a:ext cx="11861799" cy="1652037"/>
          </a:xfrm>
        </p:spPr>
        <p:txBody>
          <a:bodyPr>
            <a:noAutofit/>
          </a:bodyPr>
          <a:lstStyle/>
          <a:p>
            <a:r>
              <a:rPr lang="uk-UA" sz="1800" dirty="0"/>
              <a:t>Частіше життєвий цикл у </a:t>
            </a:r>
            <a:r>
              <a:rPr lang="uk-UA" sz="1800" dirty="0" err="1" smtClean="0"/>
              <a:t>проєктному</a:t>
            </a:r>
            <a:r>
              <a:rPr lang="uk-UA" sz="1800" dirty="0" smtClean="0"/>
              <a:t> </a:t>
            </a:r>
            <a:r>
              <a:rPr lang="uk-UA" sz="1800" dirty="0"/>
              <a:t>аналізі поділяють на </a:t>
            </a:r>
            <a:r>
              <a:rPr lang="uk-UA" sz="1800" dirty="0">
                <a:effectLst>
                  <a:outerShdw blurRad="38100" dist="38100" dir="2700000" algn="tl">
                    <a:srgbClr val="000000">
                      <a:alpha val="43137"/>
                    </a:srgbClr>
                  </a:outerShdw>
                </a:effectLst>
              </a:rPr>
              <a:t>три фази</a:t>
            </a:r>
            <a:r>
              <a:rPr lang="uk-UA" sz="1800" dirty="0"/>
              <a:t>: </a:t>
            </a:r>
            <a:br>
              <a:rPr lang="uk-UA" sz="1800" dirty="0"/>
            </a:br>
            <a:r>
              <a:rPr lang="uk-UA" sz="1800" dirty="0"/>
              <a:t>1) </a:t>
            </a:r>
            <a:r>
              <a:rPr lang="uk-UA" sz="1800" b="1" dirty="0"/>
              <a:t>передінвестиційну; </a:t>
            </a:r>
            <a:br>
              <a:rPr lang="uk-UA" sz="1800" b="1" dirty="0"/>
            </a:br>
            <a:r>
              <a:rPr lang="uk-UA" sz="1800" b="1" dirty="0"/>
              <a:t>2) інвестиційну;</a:t>
            </a:r>
            <a:br>
              <a:rPr lang="uk-UA" sz="1800" b="1" dirty="0"/>
            </a:br>
            <a:r>
              <a:rPr lang="uk-UA" sz="1800" b="1" dirty="0"/>
              <a:t>3) експлуатаційну</a:t>
            </a:r>
            <a:r>
              <a:rPr lang="uk-UA" sz="1800" dirty="0"/>
              <a:t>.</a:t>
            </a:r>
            <a:br>
              <a:rPr lang="uk-UA" sz="1800" dirty="0"/>
            </a:br>
            <a:r>
              <a:rPr lang="uk-UA" sz="1800" dirty="0"/>
              <a:t>які, в свою чергу, розгалужуються на стадії. Даний підхід активно застосовується у практиці </a:t>
            </a:r>
            <a:r>
              <a:rPr lang="uk-UA" sz="1800" dirty="0" err="1" smtClean="0"/>
              <a:t>проєктного</a:t>
            </a:r>
            <a:r>
              <a:rPr lang="uk-UA" sz="1800" dirty="0" smtClean="0"/>
              <a:t> </a:t>
            </a:r>
            <a:r>
              <a:rPr lang="uk-UA" sz="1800" dirty="0"/>
              <a:t>аналізу. </a:t>
            </a:r>
            <a:r>
              <a:rPr lang="ru-RU" sz="1800" dirty="0"/>
              <a:t/>
            </a:r>
            <a:br>
              <a:rPr lang="ru-RU" sz="1800" dirty="0"/>
            </a:br>
            <a:endParaRPr lang="ru-RU" sz="1800" dirty="0"/>
          </a:p>
        </p:txBody>
      </p:sp>
      <p:sp>
        <p:nvSpPr>
          <p:cNvPr id="3" name="Объект 2"/>
          <p:cNvSpPr>
            <a:spLocks noGrp="1"/>
          </p:cNvSpPr>
          <p:nvPr>
            <p:ph idx="1"/>
          </p:nvPr>
        </p:nvSpPr>
        <p:spPr>
          <a:xfrm>
            <a:off x="6858000" y="1872356"/>
            <a:ext cx="4927600" cy="4129285"/>
          </a:xfrm>
        </p:spPr>
        <p:txBody>
          <a:bodyPr>
            <a:normAutofit fontScale="77500" lnSpcReduction="20000"/>
          </a:bodyPr>
          <a:lstStyle/>
          <a:p>
            <a:pPr algn="just"/>
            <a:r>
              <a:rPr lang="uk-UA" dirty="0"/>
              <a:t>Деякі організації вводять політику, яка стандартизує всі </a:t>
            </a:r>
            <a:r>
              <a:rPr lang="uk-UA" dirty="0" err="1" smtClean="0"/>
              <a:t>проєкти</a:t>
            </a:r>
            <a:r>
              <a:rPr lang="uk-UA" dirty="0"/>
              <a:t>, тоді як інші дозволяють команді </a:t>
            </a:r>
            <a:r>
              <a:rPr lang="uk-UA" dirty="0" err="1" smtClean="0"/>
              <a:t>проєкту</a:t>
            </a:r>
            <a:r>
              <a:rPr lang="uk-UA" dirty="0" smtClean="0"/>
              <a:t> </a:t>
            </a:r>
            <a:r>
              <a:rPr lang="uk-UA" dirty="0"/>
              <a:t>вибирати і адаптувати найбільш підходящий підхід для кожного конкретного </a:t>
            </a:r>
            <a:r>
              <a:rPr lang="uk-UA" dirty="0" err="1" smtClean="0"/>
              <a:t>проєкту</a:t>
            </a:r>
            <a:r>
              <a:rPr lang="uk-UA" dirty="0"/>
              <a:t>. Наприклад, одна організація може розцінювати аналіз доцільності </a:t>
            </a:r>
            <a:r>
              <a:rPr lang="uk-UA" dirty="0" err="1" smtClean="0"/>
              <a:t>проєкту</a:t>
            </a:r>
            <a:r>
              <a:rPr lang="uk-UA" dirty="0" smtClean="0"/>
              <a:t> </a:t>
            </a:r>
            <a:r>
              <a:rPr lang="uk-UA" dirty="0"/>
              <a:t>як звичайну </a:t>
            </a:r>
            <a:r>
              <a:rPr lang="uk-UA" dirty="0" err="1" smtClean="0"/>
              <a:t>передпроєктну</a:t>
            </a:r>
            <a:r>
              <a:rPr lang="uk-UA" dirty="0" smtClean="0"/>
              <a:t> </a:t>
            </a:r>
            <a:r>
              <a:rPr lang="uk-UA" dirty="0"/>
              <a:t>роботу, інша може вважати його першою фазою </a:t>
            </a:r>
            <a:r>
              <a:rPr lang="uk-UA" dirty="0" err="1" smtClean="0"/>
              <a:t>проєкту</a:t>
            </a:r>
            <a:r>
              <a:rPr lang="uk-UA" dirty="0"/>
              <a:t>, а третя може виділити аналіз доцільності в окремий автономний </a:t>
            </a:r>
            <a:r>
              <a:rPr lang="uk-UA" dirty="0" err="1" smtClean="0"/>
              <a:t>проєкт</a:t>
            </a:r>
            <a:r>
              <a:rPr lang="uk-UA" dirty="0" smtClean="0"/>
              <a:t>. </a:t>
            </a:r>
            <a:endParaRPr lang="ru-RU" dirty="0"/>
          </a:p>
          <a:p>
            <a:pPr algn="just"/>
            <a:r>
              <a:rPr lang="uk-UA" dirty="0"/>
              <a:t>Аналогічно, одна команда </a:t>
            </a:r>
            <a:r>
              <a:rPr lang="uk-UA" dirty="0" err="1" smtClean="0"/>
              <a:t>проєкту</a:t>
            </a:r>
            <a:r>
              <a:rPr lang="uk-UA" dirty="0" smtClean="0"/>
              <a:t> </a:t>
            </a:r>
            <a:r>
              <a:rPr lang="uk-UA" dirty="0"/>
              <a:t>може розділити </a:t>
            </a:r>
            <a:r>
              <a:rPr lang="uk-UA" dirty="0" err="1" smtClean="0"/>
              <a:t>проєкт</a:t>
            </a:r>
            <a:r>
              <a:rPr lang="uk-UA" dirty="0" smtClean="0"/>
              <a:t> </a:t>
            </a:r>
            <a:r>
              <a:rPr lang="uk-UA" dirty="0"/>
              <a:t>на дві фази, тоді як інша команда </a:t>
            </a:r>
            <a:r>
              <a:rPr lang="uk-UA" dirty="0" err="1" smtClean="0"/>
              <a:t>проєкту</a:t>
            </a:r>
            <a:r>
              <a:rPr lang="uk-UA" dirty="0" smtClean="0"/>
              <a:t> </a:t>
            </a:r>
            <a:r>
              <a:rPr lang="uk-UA" dirty="0"/>
              <a:t>може прийняти рішення про управління всіма роботами в єдиній фазі. Багато що залежить від характеру конкретного </a:t>
            </a:r>
            <a:r>
              <a:rPr lang="uk-UA" dirty="0" err="1" smtClean="0"/>
              <a:t>проєкту</a:t>
            </a:r>
            <a:r>
              <a:rPr lang="uk-UA" dirty="0" smtClean="0"/>
              <a:t> </a:t>
            </a:r>
            <a:r>
              <a:rPr lang="uk-UA" dirty="0"/>
              <a:t>і стилю роботи команди </a:t>
            </a:r>
            <a:r>
              <a:rPr lang="uk-UA" dirty="0" err="1" smtClean="0"/>
              <a:t>проєкту</a:t>
            </a:r>
            <a:r>
              <a:rPr lang="uk-UA" dirty="0" smtClean="0"/>
              <a:t> </a:t>
            </a:r>
            <a:r>
              <a:rPr lang="uk-UA" dirty="0"/>
              <a:t>або організації. </a:t>
            </a:r>
            <a:endParaRPr lang="ru-RU" dirty="0"/>
          </a:p>
          <a:p>
            <a:pPr algn="just"/>
            <a:endParaRPr lang="ru-RU" dirty="0"/>
          </a:p>
        </p:txBody>
      </p:sp>
      <p:pic>
        <p:nvPicPr>
          <p:cNvPr id="4" name="Рисунок 3"/>
          <p:cNvPicPr>
            <a:picLocks noChangeAspect="1"/>
          </p:cNvPicPr>
          <p:nvPr/>
        </p:nvPicPr>
        <p:blipFill>
          <a:blip r:embed="rId2"/>
          <a:stretch>
            <a:fillRect/>
          </a:stretch>
        </p:blipFill>
        <p:spPr>
          <a:xfrm>
            <a:off x="356726" y="2249306"/>
            <a:ext cx="5941347" cy="33753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a:t>
            </a:r>
            <a:endParaRPr lang="uk-UA" dirty="0"/>
          </a:p>
        </p:txBody>
      </p:sp>
      <p:sp>
        <p:nvSpPr>
          <p:cNvPr id="4" name="Подзаголовок 2"/>
          <p:cNvSpPr>
            <a:spLocks noGrp="1"/>
          </p:cNvSpPr>
          <p:nvPr>
            <p:ph idx="1"/>
          </p:nvPr>
        </p:nvSpPr>
        <p:spPr>
          <a:solidFill>
            <a:schemeClr val="accent3">
              <a:lumMod val="40000"/>
              <a:lumOff val="60000"/>
            </a:schemeClr>
          </a:solidFill>
          <a:ln>
            <a:solidFill>
              <a:schemeClr val="accent2">
                <a:lumMod val="20000"/>
                <a:lumOff val="80000"/>
              </a:schemeClr>
            </a:solidFill>
          </a:ln>
        </p:spPr>
        <p:txBody>
          <a:bodyPr rtlCol="0">
            <a:noAutofit/>
          </a:bodyPr>
          <a:lstStyle/>
          <a:p>
            <a:r>
              <a:rPr lang="uk-UA" i="1" dirty="0">
                <a:solidFill>
                  <a:schemeClr val="accent1">
                    <a:lumMod val="75000"/>
                  </a:schemeClr>
                </a:solidFill>
                <a:latin typeface="Times New Roman" panose="02020603050405020304" pitchFamily="18" charset="0"/>
                <a:cs typeface="Times New Roman" panose="02020603050405020304" pitchFamily="18" charset="0"/>
              </a:rPr>
              <a:t>3.1. Концепція життєвого циклу </a:t>
            </a:r>
            <a:r>
              <a:rPr lang="uk-UA" i="1" dirty="0" err="1" smtClean="0">
                <a:solidFill>
                  <a:schemeClr val="accent1">
                    <a:lumMod val="75000"/>
                  </a:schemeClr>
                </a:solidFill>
                <a:latin typeface="Times New Roman" panose="02020603050405020304" pitchFamily="18" charset="0"/>
                <a:cs typeface="Times New Roman" panose="02020603050405020304" pitchFamily="18" charset="0"/>
              </a:rPr>
              <a:t>проєкту</a:t>
            </a:r>
            <a:r>
              <a:rPr lang="uk-UA" i="1" dirty="0">
                <a:solidFill>
                  <a:schemeClr val="accent1">
                    <a:lumMod val="75000"/>
                  </a:schemeClr>
                </a:solidFill>
                <a:latin typeface="Times New Roman" panose="02020603050405020304" pitchFamily="18" charset="0"/>
                <a:cs typeface="Times New Roman" panose="02020603050405020304" pitchFamily="18" charset="0"/>
              </a:rPr>
              <a:t>. </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a:p>
            <a:r>
              <a:rPr lang="uk-UA" i="1" dirty="0">
                <a:solidFill>
                  <a:schemeClr val="accent1">
                    <a:lumMod val="75000"/>
                  </a:schemeClr>
                </a:solidFill>
                <a:latin typeface="Times New Roman" panose="02020603050405020304" pitchFamily="18" charset="0"/>
                <a:cs typeface="Times New Roman" panose="02020603050405020304" pitchFamily="18" charset="0"/>
              </a:rPr>
              <a:t>3.2. Підходи до поділу життєвого циклу на фази. </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a:p>
            <a:r>
              <a:rPr lang="uk-UA" i="1" dirty="0">
                <a:solidFill>
                  <a:schemeClr val="accent1">
                    <a:lumMod val="75000"/>
                  </a:schemeClr>
                </a:solidFill>
                <a:latin typeface="Times New Roman" panose="02020603050405020304" pitchFamily="18" charset="0"/>
                <a:cs typeface="Times New Roman" panose="02020603050405020304" pitchFamily="18" charset="0"/>
              </a:rPr>
              <a:t>3.3. П</a:t>
            </a:r>
            <a:r>
              <a:rPr lang="uk-UA" i="1" dirty="0" smtClean="0">
                <a:solidFill>
                  <a:schemeClr val="accent1">
                    <a:lumMod val="75000"/>
                  </a:schemeClr>
                </a:solidFill>
                <a:latin typeface="Times New Roman" panose="02020603050405020304" pitchFamily="18" charset="0"/>
                <a:cs typeface="Times New Roman" panose="02020603050405020304" pitchFamily="18" charset="0"/>
              </a:rPr>
              <a:t>ередінвестиційна </a:t>
            </a:r>
            <a:r>
              <a:rPr lang="uk-UA" i="1" dirty="0">
                <a:solidFill>
                  <a:schemeClr val="accent1">
                    <a:lumMod val="75000"/>
                  </a:schemeClr>
                </a:solidFill>
                <a:latin typeface="Times New Roman" panose="02020603050405020304" pitchFamily="18" charset="0"/>
                <a:cs typeface="Times New Roman" panose="02020603050405020304" pitchFamily="18" charset="0"/>
              </a:rPr>
              <a:t>(початкова) фаза </a:t>
            </a:r>
            <a:r>
              <a:rPr lang="uk-UA" i="1" dirty="0" err="1" smtClean="0">
                <a:solidFill>
                  <a:schemeClr val="accent1">
                    <a:lumMod val="75000"/>
                  </a:schemeClr>
                </a:solidFill>
                <a:latin typeface="Times New Roman" panose="02020603050405020304" pitchFamily="18" charset="0"/>
                <a:cs typeface="Times New Roman" panose="02020603050405020304" pitchFamily="18" charset="0"/>
              </a:rPr>
              <a:t>проєкту</a:t>
            </a:r>
            <a:r>
              <a:rPr lang="uk-UA" i="1" dirty="0">
                <a:solidFill>
                  <a:schemeClr val="accent1">
                    <a:lumMod val="75000"/>
                  </a:schemeClr>
                </a:solidFill>
                <a:latin typeface="Times New Roman" panose="02020603050405020304" pitchFamily="18" charset="0"/>
                <a:cs typeface="Times New Roman" panose="02020603050405020304" pitchFamily="18" charset="0"/>
              </a:rPr>
              <a:t>.</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a:p>
            <a:r>
              <a:rPr lang="uk-UA" i="1" dirty="0">
                <a:solidFill>
                  <a:schemeClr val="accent1">
                    <a:lumMod val="75000"/>
                  </a:schemeClr>
                </a:solidFill>
                <a:latin typeface="Times New Roman" panose="02020603050405020304" pitchFamily="18" charset="0"/>
                <a:cs typeface="Times New Roman" panose="02020603050405020304" pitchFamily="18" charset="0"/>
              </a:rPr>
              <a:t>3.4. Зміст фаз, стадій та етапів життєвого циклу інвестиційного </a:t>
            </a:r>
            <a:r>
              <a:rPr lang="uk-UA" i="1" dirty="0" err="1" smtClean="0">
                <a:solidFill>
                  <a:schemeClr val="accent1">
                    <a:lumMod val="75000"/>
                  </a:schemeClr>
                </a:solidFill>
                <a:latin typeface="Times New Roman" panose="02020603050405020304" pitchFamily="18" charset="0"/>
                <a:cs typeface="Times New Roman" panose="02020603050405020304" pitchFamily="18" charset="0"/>
              </a:rPr>
              <a:t>проєкту</a:t>
            </a:r>
            <a:r>
              <a:rPr lang="uk-UA" i="1" dirty="0" smtClean="0">
                <a:solidFill>
                  <a:schemeClr val="accent1">
                    <a:lumMod val="75000"/>
                  </a:schemeClr>
                </a:solidFill>
                <a:latin typeface="Times New Roman" panose="02020603050405020304" pitchFamily="18" charset="0"/>
                <a:cs typeface="Times New Roman" panose="02020603050405020304" pitchFamily="18" charset="0"/>
              </a:rPr>
              <a:t> </a:t>
            </a:r>
            <a:r>
              <a:rPr lang="uk-UA" i="1" dirty="0">
                <a:solidFill>
                  <a:schemeClr val="accent1">
                    <a:lumMod val="75000"/>
                  </a:schemeClr>
                </a:solidFill>
                <a:latin typeface="Times New Roman" panose="02020603050405020304" pitchFamily="18" charset="0"/>
                <a:cs typeface="Times New Roman" panose="02020603050405020304" pitchFamily="18" charset="0"/>
              </a:rPr>
              <a:t>.</a:t>
            </a:r>
          </a:p>
          <a:p>
            <a:r>
              <a:rPr lang="uk-UA" i="1" dirty="0">
                <a:solidFill>
                  <a:schemeClr val="accent1">
                    <a:lumMod val="75000"/>
                  </a:schemeClr>
                </a:solidFill>
                <a:latin typeface="Times New Roman" panose="02020603050405020304" pitchFamily="18" charset="0"/>
                <a:cs typeface="Times New Roman" panose="02020603050405020304" pitchFamily="18" charset="0"/>
              </a:rPr>
              <a:t>3.5. Експлуатаційна фаза </a:t>
            </a:r>
            <a:r>
              <a:rPr lang="uk-UA" i="1" dirty="0" err="1" smtClean="0">
                <a:solidFill>
                  <a:schemeClr val="accent1">
                    <a:lumMod val="75000"/>
                  </a:schemeClr>
                </a:solidFill>
                <a:latin typeface="Times New Roman" panose="02020603050405020304" pitchFamily="18" charset="0"/>
                <a:cs typeface="Times New Roman" panose="02020603050405020304" pitchFamily="18" charset="0"/>
              </a:rPr>
              <a:t>проєкту</a:t>
            </a:r>
            <a:r>
              <a:rPr lang="uk-UA" i="1" dirty="0">
                <a:solidFill>
                  <a:schemeClr val="accent1">
                    <a:lumMod val="75000"/>
                  </a:schemeClr>
                </a:solidFill>
                <a:latin typeface="Times New Roman" panose="02020603050405020304" pitchFamily="18" charset="0"/>
                <a:cs typeface="Times New Roman" panose="02020603050405020304" pitchFamily="18" charset="0"/>
              </a:rPr>
              <a:t>.</a:t>
            </a:r>
          </a:p>
          <a:p>
            <a:endParaRPr lang="ru-RU" sz="1400" dirty="0">
              <a:solidFill>
                <a:schemeClr val="accent3">
                  <a:lumMod val="40000"/>
                  <a:lumOff val="60000"/>
                </a:schemeClr>
              </a:solidFill>
            </a:endParaRPr>
          </a:p>
          <a:p>
            <a:pPr rtl="0"/>
            <a:endParaRPr lang="ru-RU" sz="1400" noProof="1">
              <a:solidFill>
                <a:srgbClr val="FFFFFE"/>
              </a:solidFill>
            </a:endParaRPr>
          </a:p>
        </p:txBody>
      </p:sp>
    </p:spTree>
    <p:extLst>
      <p:ext uri="{BB962C8B-B14F-4D97-AF65-F5344CB8AC3E}">
        <p14:creationId xmlns:p14="http://schemas.microsoft.com/office/powerpoint/2010/main" val="168712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9614" y="197763"/>
            <a:ext cx="11781692" cy="1642739"/>
          </a:xfrm>
          <a:solidFill>
            <a:schemeClr val="accent2">
              <a:lumMod val="20000"/>
              <a:lumOff val="80000"/>
            </a:schemeClr>
          </a:solidFill>
        </p:spPr>
        <p:txBody>
          <a:bodyPr>
            <a:normAutofit/>
          </a:bodyPr>
          <a:lstStyle/>
          <a:p>
            <a:pPr algn="ctr"/>
            <a:r>
              <a:rPr lang="uk-UA" sz="2800" b="1" dirty="0"/>
              <a:t>	3.3. передінвестиційна (початкова ) </a:t>
            </a:r>
            <a:br>
              <a:rPr lang="uk-UA" sz="2800" b="1" dirty="0"/>
            </a:br>
            <a:r>
              <a:rPr lang="uk-UA" sz="2800" b="1" dirty="0"/>
              <a:t>фаза </a:t>
            </a:r>
            <a:r>
              <a:rPr lang="uk-UA" sz="2800" b="1" dirty="0" err="1" smtClean="0"/>
              <a:t>проєкту</a:t>
            </a:r>
            <a:endParaRPr lang="ru-RU" sz="2800" dirty="0"/>
          </a:p>
        </p:txBody>
      </p:sp>
      <p:pic>
        <p:nvPicPr>
          <p:cNvPr id="4" name="Picture 268022"/>
          <p:cNvPicPr>
            <a:picLocks noGrp="1"/>
          </p:cNvPicPr>
          <p:nvPr>
            <p:ph idx="1"/>
          </p:nvPr>
        </p:nvPicPr>
        <p:blipFill>
          <a:blip r:embed="rId2"/>
          <a:stretch>
            <a:fillRect/>
          </a:stretch>
        </p:blipFill>
        <p:spPr>
          <a:xfrm>
            <a:off x="3410712" y="954464"/>
            <a:ext cx="4882896" cy="499576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914929" y="941285"/>
          <a:ext cx="10709273" cy="5269679"/>
        </p:xfrm>
        <a:graphic>
          <a:graphicData uri="http://schemas.openxmlformats.org/drawingml/2006/table">
            <a:tbl>
              <a:tblPr>
                <a:tableStyleId>{5C22544A-7EE6-4342-B048-85BDC9FD1C3A}</a:tableStyleId>
              </a:tblPr>
              <a:tblGrid>
                <a:gridCol w="3184764">
                  <a:extLst>
                    <a:ext uri="{9D8B030D-6E8A-4147-A177-3AD203B41FA5}">
                      <a16:colId xmlns:a16="http://schemas.microsoft.com/office/drawing/2014/main" val="20000"/>
                    </a:ext>
                  </a:extLst>
                </a:gridCol>
                <a:gridCol w="3361281">
                  <a:extLst>
                    <a:ext uri="{9D8B030D-6E8A-4147-A177-3AD203B41FA5}">
                      <a16:colId xmlns:a16="http://schemas.microsoft.com/office/drawing/2014/main" val="20001"/>
                    </a:ext>
                  </a:extLst>
                </a:gridCol>
                <a:gridCol w="4163228">
                  <a:extLst>
                    <a:ext uri="{9D8B030D-6E8A-4147-A177-3AD203B41FA5}">
                      <a16:colId xmlns:a16="http://schemas.microsoft.com/office/drawing/2014/main" val="20002"/>
                    </a:ext>
                  </a:extLst>
                </a:gridCol>
              </a:tblGrid>
              <a:tr h="312162">
                <a:tc>
                  <a:txBody>
                    <a:bodyPr/>
                    <a:lstStyle/>
                    <a:p>
                      <a:pPr algn="ctr">
                        <a:lnSpc>
                          <a:spcPct val="107000"/>
                        </a:lnSpc>
                        <a:spcAft>
                          <a:spcPts val="0"/>
                        </a:spcAft>
                      </a:pPr>
                      <a:r>
                        <a:rPr lang="uk-UA" sz="1600" b="1" i="1" dirty="0">
                          <a:effectLst/>
                          <a:latin typeface="Times New Roman" panose="02020603050405020304" pitchFamily="18" charset="0"/>
                          <a:cs typeface="Times New Roman" panose="02020603050405020304" pitchFamily="18" charset="0"/>
                        </a:rPr>
                        <a:t>Фази</a:t>
                      </a:r>
                      <a:endParaRPr lang="ru-RU"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uk-UA" sz="1600" b="1" i="1" dirty="0">
                          <a:effectLst/>
                          <a:latin typeface="Times New Roman" panose="02020603050405020304" pitchFamily="18" charset="0"/>
                          <a:cs typeface="Times New Roman" panose="02020603050405020304" pitchFamily="18" charset="0"/>
                        </a:rPr>
                        <a:t>Стадії</a:t>
                      </a:r>
                      <a:endParaRPr lang="ru-RU"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uk-UA" sz="1600" b="1" i="1" dirty="0">
                          <a:effectLst/>
                          <a:latin typeface="Times New Roman" panose="02020603050405020304" pitchFamily="18" charset="0"/>
                          <a:cs typeface="Times New Roman" panose="02020603050405020304" pitchFamily="18" charset="0"/>
                        </a:rPr>
                        <a:t>Етапи</a:t>
                      </a:r>
                      <a:endParaRPr lang="ru-RU"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0">
                <a:tc rowSpan="8">
                  <a:txBody>
                    <a:bodyPr/>
                    <a:lstStyle/>
                    <a:p>
                      <a:pPr algn="ctr">
                        <a:lnSpc>
                          <a:spcPct val="107000"/>
                        </a:lnSpc>
                        <a:spcAft>
                          <a:spcPts val="0"/>
                        </a:spcAft>
                      </a:pPr>
                      <a:endParaRPr lang="uk-UA" sz="16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k-UA" sz="16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k-UA" sz="16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1. ПЕРЕДІНВЕСТИЦІЙНА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uk-UA" sz="1600" dirty="0" err="1">
                          <a:effectLst/>
                          <a:latin typeface="Times New Roman" panose="02020603050405020304" pitchFamily="18" charset="0"/>
                          <a:cs typeface="Times New Roman" panose="02020603050405020304" pitchFamily="18" charset="0"/>
                        </a:rPr>
                        <a:t>Преідентифікація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Оцінка потенційних інвестиційних можливостей</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0">
                <a:tc vMerge="1">
                  <a:txBody>
                    <a:bodyPr/>
                    <a:lstStyle/>
                    <a:p>
                      <a:endParaRPr lang="uk-UA"/>
                    </a:p>
                  </a:txBody>
                  <a:tcPr/>
                </a:tc>
                <a:tc rowSpan="2">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Ідентифікація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err="1">
                          <a:effectLst/>
                          <a:latin typeface="Times New Roman" panose="02020603050405020304" pitchFamily="18" charset="0"/>
                          <a:cs typeface="Times New Roman" panose="02020603050405020304" pitchFamily="18" charset="0"/>
                        </a:rPr>
                        <a:t>Макроаналіз</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0">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Мікроаналіз</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0">
                <a:tc vMerge="1">
                  <a:txBody>
                    <a:bodyPr/>
                    <a:lstStyle/>
                    <a:p>
                      <a:endParaRPr lang="uk-UA"/>
                    </a:p>
                  </a:txBody>
                  <a:tcPr/>
                </a:tc>
                <a:tc rowSpan="2">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Підготовка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Попередня оцінка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0">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Додаткові дослідження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0">
                <a:tc vMerge="1">
                  <a:txBody>
                    <a:bodyPr/>
                    <a:lstStyle/>
                    <a:p>
                      <a:endParaRPr lang="uk-UA"/>
                    </a:p>
                  </a:txBody>
                  <a:tcPr/>
                </a:tc>
                <a:tc rowSpan="2">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Розробка й експертиза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Детальний аналіз</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0">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Експертиза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0">
                <a:tc vMerge="1">
                  <a:txBody>
                    <a:bodyPr/>
                    <a:lstStyle/>
                    <a:p>
                      <a:endParaRPr lang="uk-UA"/>
                    </a:p>
                  </a:txBody>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Детальне </a:t>
                      </a:r>
                      <a:r>
                        <a:rPr lang="uk-UA" sz="1600" dirty="0" err="1" smtClean="0">
                          <a:effectLst/>
                          <a:latin typeface="Times New Roman" panose="02020603050405020304" pitchFamily="18" charset="0"/>
                          <a:cs typeface="Times New Roman" panose="02020603050405020304" pitchFamily="18" charset="0"/>
                        </a:rPr>
                        <a:t>проєктування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Детальне </a:t>
                      </a:r>
                      <a:r>
                        <a:rPr lang="uk-UA" sz="1600" dirty="0" err="1" smtClean="0">
                          <a:effectLst/>
                          <a:latin typeface="Times New Roman" panose="02020603050405020304" pitchFamily="18" charset="0"/>
                          <a:cs typeface="Times New Roman" panose="02020603050405020304" pitchFamily="18" charset="0"/>
                        </a:rPr>
                        <a:t>проєктування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8"/>
                  </a:ext>
                </a:extLst>
              </a:tr>
              <a:tr h="0">
                <a:tc rowSpan="5">
                  <a:txBody>
                    <a:bodyPr/>
                    <a:lstStyle/>
                    <a:p>
                      <a:pPr algn="ctr">
                        <a:lnSpc>
                          <a:spcPct val="107000"/>
                        </a:lnSpc>
                        <a:spcAft>
                          <a:spcPts val="0"/>
                        </a:spcAft>
                      </a:pPr>
                      <a:endParaRPr lang="uk-UA" sz="16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k-UA" sz="16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2. ІНВЕСТИЦІЙНА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Підготовка і проведення тендерів</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Підготовка і проведення тендерів</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9"/>
                  </a:ext>
                </a:extLst>
              </a:tr>
              <a:tr h="0">
                <a:tc vMerge="1">
                  <a:txBody>
                    <a:bodyPr/>
                    <a:lstStyle/>
                    <a:p>
                      <a:endParaRPr lang="uk-UA"/>
                    </a:p>
                  </a:txBody>
                  <a:tcPr/>
                </a:tc>
                <a:tc rowSpan="2">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Будівництво</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Інженерно технічне </a:t>
                      </a:r>
                      <a:r>
                        <a:rPr lang="uk-UA" sz="1600" dirty="0" err="1" smtClean="0">
                          <a:effectLst/>
                          <a:latin typeface="Times New Roman" panose="02020603050405020304" pitchFamily="18" charset="0"/>
                          <a:cs typeface="Times New Roman" panose="02020603050405020304" pitchFamily="18" charset="0"/>
                        </a:rPr>
                        <a:t>проєктування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r h="0">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Будівництво </a:t>
                      </a:r>
                      <a:r>
                        <a:rPr lang="uk-UA" sz="1600" dirty="0" err="1" smtClean="0">
                          <a:effectLst/>
                          <a:latin typeface="Times New Roman" panose="02020603050405020304" pitchFamily="18" charset="0"/>
                          <a:cs typeface="Times New Roman" panose="02020603050405020304" pitchFamily="18" charset="0"/>
                        </a:rPr>
                        <a:t>проєктованого</a:t>
                      </a:r>
                      <a:r>
                        <a:rPr lang="uk-UA" sz="1600" dirty="0" smtClean="0">
                          <a:effectLst/>
                          <a:latin typeface="Times New Roman" panose="02020603050405020304" pitchFamily="18" charset="0"/>
                          <a:cs typeface="Times New Roman" panose="02020603050405020304" pitchFamily="18" charset="0"/>
                        </a:rPr>
                        <a:t> </a:t>
                      </a:r>
                      <a:r>
                        <a:rPr lang="uk-UA" sz="1600" dirty="0">
                          <a:effectLst/>
                          <a:latin typeface="Times New Roman" panose="02020603050405020304" pitchFamily="18" charset="0"/>
                          <a:cs typeface="Times New Roman" panose="02020603050405020304" pitchFamily="18" charset="0"/>
                        </a:rPr>
                        <a:t>об'єкта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1"/>
                  </a:ext>
                </a:extLst>
              </a:tr>
              <a:tr h="0">
                <a:tc vMerge="1">
                  <a:txBody>
                    <a:bodyPr/>
                    <a:lstStyle/>
                    <a:p>
                      <a:endParaRPr lang="uk-UA"/>
                    </a:p>
                  </a:txBody>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Виробничий маркетинг</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Виробничий маркетинг</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2"/>
                  </a:ext>
                </a:extLst>
              </a:tr>
              <a:tr h="0">
                <a:tc vMerge="1">
                  <a:txBody>
                    <a:bodyPr/>
                    <a:lstStyle/>
                    <a:p>
                      <a:endParaRPr lang="uk-UA"/>
                    </a:p>
                  </a:txBody>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Набір і нявчання персоналу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Набір і нявчання персоналу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3"/>
                  </a:ext>
                </a:extLst>
              </a:tr>
              <a:tr h="0">
                <a:tc rowSpan="5">
                  <a:txBody>
                    <a:bodyPr/>
                    <a:lstStyle/>
                    <a:p>
                      <a:pPr algn="ctr">
                        <a:lnSpc>
                          <a:spcPct val="107000"/>
                        </a:lnSpc>
                        <a:spcAft>
                          <a:spcPts val="0"/>
                        </a:spcAft>
                      </a:pPr>
                      <a:endParaRPr lang="uk-UA" sz="1600" dirty="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k-UA" sz="16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3. ЕКСПЛУАТАЦІЙНА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Введення в експлуатацію</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Здача об'єкта в експлуатацію</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4"/>
                  </a:ext>
                </a:extLst>
              </a:tr>
              <a:tr h="0">
                <a:tc vMerge="1">
                  <a:txBody>
                    <a:bodyPr/>
                    <a:lstStyle/>
                    <a:p>
                      <a:endParaRPr lang="uk-UA"/>
                    </a:p>
                  </a:txBody>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Виробнича експлуатація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Моніторинг </a:t>
                      </a:r>
                      <a:r>
                        <a:rPr lang="uk-UA" sz="1600" dirty="0" err="1" smtClean="0">
                          <a:effectLst/>
                          <a:latin typeface="Times New Roman" panose="02020603050405020304" pitchFamily="18" charset="0"/>
                          <a:cs typeface="Times New Roman" panose="02020603050405020304" pitchFamily="18" charset="0"/>
                        </a:rPr>
                        <a:t>проєкту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5"/>
                  </a:ext>
                </a:extLst>
              </a:tr>
              <a:tr h="0">
                <a:tc vMerge="1">
                  <a:txBody>
                    <a:bodyPr/>
                    <a:lstStyle/>
                    <a:p>
                      <a:endParaRPr lang="uk-UA"/>
                    </a:p>
                  </a:txBody>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Заміна  та оновлення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Реабілітаційні дослідження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6"/>
                  </a:ext>
                </a:extLst>
              </a:tr>
              <a:tr h="0">
                <a:tc vMerge="1">
                  <a:txBody>
                    <a:bodyPr/>
                    <a:lstStyle/>
                    <a:p>
                      <a:endParaRPr lang="uk-UA"/>
                    </a:p>
                  </a:txBody>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Розширення та інновації</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Розширення та інновації</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7"/>
                  </a:ext>
                </a:extLst>
              </a:tr>
              <a:tr h="0">
                <a:tc vMerge="1">
                  <a:txBody>
                    <a:bodyPr/>
                    <a:lstStyle/>
                    <a:p>
                      <a:endParaRPr lang="uk-UA"/>
                    </a:p>
                  </a:txBody>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Заключна оцінка </a:t>
                      </a:r>
                      <a:r>
                        <a:rPr lang="uk-UA" sz="1600" dirty="0" err="1" smtClean="0">
                          <a:effectLst/>
                          <a:latin typeface="Times New Roman" panose="02020603050405020304" pitchFamily="18" charset="0"/>
                          <a:cs typeface="Times New Roman" panose="02020603050405020304" pitchFamily="18" charset="0"/>
                        </a:rPr>
                        <a:t>проєкту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Ретроспективний аналіз</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8"/>
                  </a:ext>
                </a:extLst>
              </a:tr>
            </a:tbl>
          </a:graphicData>
        </a:graphic>
      </p:graphicFrame>
      <p:sp>
        <p:nvSpPr>
          <p:cNvPr id="6" name="Прямоугольник 5"/>
          <p:cNvSpPr/>
          <p:nvPr/>
        </p:nvSpPr>
        <p:spPr>
          <a:xfrm>
            <a:off x="900346" y="351855"/>
            <a:ext cx="5195654" cy="388696"/>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a:spAutoFit/>
          </a:bodyPr>
          <a:lstStyle/>
          <a:p>
            <a:pPr algn="ctr">
              <a:lnSpc>
                <a:spcPct val="107000"/>
              </a:lnSpc>
              <a:spcAft>
                <a:spcPts val="0"/>
              </a:spcAft>
            </a:pPr>
            <a:r>
              <a:rPr lang="uk-UA" b="1" i="1" spc="5" dirty="0">
                <a:latin typeface="Times New Roman" panose="02020603050405020304" pitchFamily="18" charset="0"/>
                <a:ea typeface="Calibri" panose="020F0502020204030204" pitchFamily="34" charset="0"/>
                <a:cs typeface="Times New Roman" panose="02020603050405020304" pitchFamily="18" charset="0"/>
              </a:rPr>
              <a:t>Фази, стадії та етапи інвестиційного </a:t>
            </a:r>
            <a:r>
              <a:rPr lang="uk-UA" b="1" i="1" spc="5" dirty="0" err="1" smtClean="0">
                <a:latin typeface="Times New Roman" panose="02020603050405020304" pitchFamily="18" charset="0"/>
                <a:ea typeface="Calibri" panose="020F0502020204030204" pitchFamily="34" charset="0"/>
                <a:cs typeface="Times New Roman" panose="02020603050405020304" pitchFamily="18" charset="0"/>
              </a:rPr>
              <a:t>проєкту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Выгнутая влево стрелка 1"/>
          <p:cNvSpPr/>
          <p:nvPr/>
        </p:nvSpPr>
        <p:spPr>
          <a:xfrm>
            <a:off x="567796" y="4026058"/>
            <a:ext cx="347133" cy="16933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Выгнутая влево стрелка 6"/>
          <p:cNvSpPr/>
          <p:nvPr/>
        </p:nvSpPr>
        <p:spPr>
          <a:xfrm>
            <a:off x="567798" y="2157528"/>
            <a:ext cx="321204" cy="16564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414738" cy="6668429"/>
          </a:xfrm>
          <a:prstGeom prst="rect">
            <a:avLst/>
          </a:prstGeom>
        </p:spPr>
        <p:txBody>
          <a:bodyPr wrap="square">
            <a:spAutoFit/>
          </a:bodyPr>
          <a:lstStyle/>
          <a:p>
            <a:pPr marL="455930" marR="41910" indent="-6350" algn="ctr">
              <a:lnSpc>
                <a:spcPct val="111000"/>
              </a:lnSpc>
              <a:spcAft>
                <a:spcPts val="75"/>
              </a:spcAft>
            </a:pPr>
            <a:r>
              <a:rPr lang="uk-UA" b="1" dirty="0">
                <a:solidFill>
                  <a:srgbClr val="000000"/>
                </a:solidFill>
                <a:latin typeface="Times New Roman" panose="02020603050405020304" pitchFamily="18" charset="0"/>
                <a:ea typeface="Times New Roman" panose="02020603050405020304" pitchFamily="18" charset="0"/>
              </a:rPr>
              <a:t>ФАЗИ ЖИТТЄВОГО ЦИКЛУ </a:t>
            </a:r>
            <a:r>
              <a:rPr lang="uk-UA" b="1" dirty="0" smtClean="0">
                <a:solidFill>
                  <a:srgbClr val="000000"/>
                </a:solidFill>
                <a:latin typeface="Times New Roman" panose="02020603050405020304" pitchFamily="18" charset="0"/>
                <a:ea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rPr>
              <a:t>МАЮТЬ НАСТУПНІ СТАДІІ:</a:t>
            </a:r>
          </a:p>
          <a:p>
            <a:pPr marL="455930" marR="41910" indent="-6350" algn="just">
              <a:lnSpc>
                <a:spcPct val="111000"/>
              </a:lnSpc>
              <a:spcAft>
                <a:spcPts val="75"/>
              </a:spcAft>
            </a:pPr>
            <a:r>
              <a:rPr lang="uk-UA" sz="1500" b="1" dirty="0">
                <a:solidFill>
                  <a:srgbClr val="000000"/>
                </a:solidFill>
                <a:latin typeface="Times New Roman" panose="02020603050405020304" pitchFamily="18" charset="0"/>
                <a:ea typeface="Times New Roman" panose="02020603050405020304" pitchFamily="18" charset="0"/>
              </a:rPr>
              <a:t>1. </a:t>
            </a:r>
            <a:r>
              <a:rPr lang="uk-UA" b="1" dirty="0">
                <a:solidFill>
                  <a:srgbClr val="000000"/>
                </a:solidFill>
                <a:latin typeface="Times New Roman" panose="02020603050405020304" pitchFamily="18" charset="0"/>
                <a:ea typeface="Times New Roman" panose="02020603050405020304" pitchFamily="18" charset="0"/>
              </a:rPr>
              <a:t>Передінвестиційна </a:t>
            </a:r>
            <a:r>
              <a:rPr lang="uk-UA" sz="1500" b="1" dirty="0">
                <a:solidFill>
                  <a:srgbClr val="000000"/>
                </a:solidFill>
                <a:latin typeface="Times New Roman" panose="02020603050405020304" pitchFamily="18" charset="0"/>
                <a:ea typeface="Times New Roman" panose="02020603050405020304" pitchFamily="18" charset="0"/>
              </a:rPr>
              <a:t>фаза має такі стадії: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визначення інвестиційних можливостей;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аналіз альтернативних варіантів;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попередній вибір </a:t>
            </a:r>
            <a:r>
              <a:rPr lang="uk-UA" sz="1500" dirty="0" err="1"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проєкту</a:t>
            </a: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попереднє техніко-економічне обґрунтування;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висновок по </a:t>
            </a:r>
            <a:r>
              <a:rPr lang="uk-UA" sz="1500" dirty="0" err="1"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проєкту</a:t>
            </a: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і рішення про інвестування. </a:t>
            </a:r>
          </a:p>
          <a:p>
            <a:pPr marR="41910" lvl="0" algn="just" fontAlgn="base">
              <a:lnSpc>
                <a:spcPct val="111000"/>
              </a:lnSpc>
              <a:spcAft>
                <a:spcPts val="75"/>
              </a:spcAft>
              <a:buClr>
                <a:srgbClr val="000000"/>
              </a:buClr>
              <a:buSzPts val="1400"/>
            </a:pPr>
            <a:r>
              <a:rPr lang="uk-UA" sz="1500" dirty="0">
                <a:solidFill>
                  <a:srgbClr val="000000"/>
                </a:solidFill>
                <a:latin typeface="Times New Roman" panose="02020603050405020304" pitchFamily="18" charset="0"/>
                <a:ea typeface="Times New Roman" panose="02020603050405020304" pitchFamily="18" charset="0"/>
              </a:rPr>
              <a:t>	</a:t>
            </a:r>
            <a:r>
              <a:rPr lang="uk-UA" sz="1500" b="1" dirty="0">
                <a:solidFill>
                  <a:srgbClr val="000000"/>
                </a:solidFill>
                <a:latin typeface="Times New Roman" panose="02020603050405020304" pitchFamily="18" charset="0"/>
                <a:ea typeface="Times New Roman" panose="02020603050405020304" pitchFamily="18" charset="0"/>
              </a:rPr>
              <a:t>2. В склад </a:t>
            </a:r>
            <a:r>
              <a:rPr lang="uk-UA" b="1" dirty="0">
                <a:solidFill>
                  <a:srgbClr val="000000"/>
                </a:solidFill>
                <a:latin typeface="Times New Roman" panose="02020603050405020304" pitchFamily="18" charset="0"/>
                <a:ea typeface="Times New Roman" panose="02020603050405020304" pitchFamily="18" charset="0"/>
              </a:rPr>
              <a:t>інвестиційної </a:t>
            </a:r>
            <a:r>
              <a:rPr lang="uk-UA" sz="1500" b="1" dirty="0">
                <a:solidFill>
                  <a:srgbClr val="000000"/>
                </a:solidFill>
                <a:latin typeface="Times New Roman" panose="02020603050405020304" pitchFamily="18" charset="0"/>
                <a:ea typeface="Times New Roman" panose="02020603050405020304" pitchFamily="18" charset="0"/>
              </a:rPr>
              <a:t>фази входять такі стадії: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встановлення правової, фінансової та організаційної основ для здійснення </a:t>
            </a:r>
            <a:r>
              <a:rPr lang="uk-UA" sz="1500" dirty="0" err="1"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проєкту</a:t>
            </a: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придбання та передача технологій;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детальне </a:t>
            </a:r>
            <a:r>
              <a:rPr lang="uk-UA" sz="1500" dirty="0" err="1"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проєктне</a:t>
            </a: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опрацювання і укладання контрактів;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придбання землі (земельної ділянки);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будівельні роботи і встановлення обладнання;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передвиробничий</a:t>
            </a: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маркетинг;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набір і навчання персоналу;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здача в експлуатацію об'єкту і запуск. </a:t>
            </a:r>
          </a:p>
          <a:p>
            <a:pPr marL="6350" marR="41910" indent="449580" algn="just">
              <a:lnSpc>
                <a:spcPct val="111000"/>
              </a:lnSpc>
              <a:spcAft>
                <a:spcPts val="75"/>
              </a:spcAft>
            </a:pPr>
            <a:r>
              <a:rPr lang="uk-UA" sz="1500" b="1" dirty="0">
                <a:solidFill>
                  <a:srgbClr val="000000"/>
                </a:solidFill>
                <a:latin typeface="Times New Roman" panose="02020603050405020304" pitchFamily="18" charset="0"/>
                <a:ea typeface="Times New Roman" panose="02020603050405020304" pitchFamily="18" charset="0"/>
              </a:rPr>
              <a:t>3.</a:t>
            </a:r>
            <a:r>
              <a:rPr lang="uk-UA" b="1" dirty="0">
                <a:solidFill>
                  <a:srgbClr val="000000"/>
                </a:solidFill>
                <a:latin typeface="Times New Roman" panose="02020603050405020304" pitchFamily="18" charset="0"/>
                <a:ea typeface="Times New Roman" panose="02020603050405020304" pitchFamily="18" charset="0"/>
              </a:rPr>
              <a:t>Експлуатаційна</a:t>
            </a:r>
            <a:r>
              <a:rPr lang="uk-UA" sz="1500" b="1" dirty="0">
                <a:solidFill>
                  <a:srgbClr val="000000"/>
                </a:solidFill>
                <a:latin typeface="Times New Roman" panose="02020603050405020304" pitchFamily="18" charset="0"/>
                <a:ea typeface="Times New Roman" panose="02020603050405020304" pitchFamily="18" charset="0"/>
              </a:rPr>
              <a:t> фаза </a:t>
            </a:r>
            <a:r>
              <a:rPr lang="uk-UA" sz="1500" b="1" dirty="0" err="1" smtClean="0">
                <a:solidFill>
                  <a:srgbClr val="000000"/>
                </a:solidFill>
                <a:latin typeface="Times New Roman" panose="02020603050405020304" pitchFamily="18" charset="0"/>
                <a:ea typeface="Times New Roman" panose="02020603050405020304" pitchFamily="18" charset="0"/>
              </a:rPr>
              <a:t>проєкту</a:t>
            </a:r>
            <a:r>
              <a:rPr lang="uk-UA" sz="1500" b="1" dirty="0" smtClean="0">
                <a:solidFill>
                  <a:srgbClr val="000000"/>
                </a:solidFill>
                <a:latin typeface="Times New Roman" panose="02020603050405020304" pitchFamily="18" charset="0"/>
                <a:ea typeface="Times New Roman" panose="02020603050405020304" pitchFamily="18" charset="0"/>
              </a:rPr>
              <a:t> </a:t>
            </a:r>
            <a:r>
              <a:rPr lang="uk-UA" sz="1500" b="1" dirty="0">
                <a:solidFill>
                  <a:srgbClr val="000000"/>
                </a:solidFill>
                <a:latin typeface="Times New Roman" panose="02020603050405020304" pitchFamily="18" charset="0"/>
                <a:ea typeface="Times New Roman" panose="02020603050405020304" pitchFamily="18" charset="0"/>
              </a:rPr>
              <a:t>включає </a:t>
            </a:r>
            <a:r>
              <a:rPr lang="uk-UA" sz="1500" b="1" dirty="0" err="1">
                <a:solidFill>
                  <a:srgbClr val="000000"/>
                </a:solidFill>
                <a:latin typeface="Times New Roman" panose="02020603050405020304" pitchFamily="18" charset="0"/>
                <a:ea typeface="Times New Roman" panose="02020603050405020304" pitchFamily="18" charset="0"/>
              </a:rPr>
              <a:t>натупні</a:t>
            </a:r>
            <a:r>
              <a:rPr lang="uk-UA" sz="1500" b="1" dirty="0">
                <a:solidFill>
                  <a:srgbClr val="000000"/>
                </a:solidFill>
                <a:latin typeface="Times New Roman" panose="02020603050405020304" pitchFamily="18" charset="0"/>
                <a:ea typeface="Times New Roman" panose="02020603050405020304" pitchFamily="18" charset="0"/>
              </a:rPr>
              <a:t>:</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введення об'єкта в експлуатацію;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виробничу експлуатацію;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оцінку </a:t>
            </a:r>
            <a:r>
              <a:rPr lang="uk-UA" sz="1500" dirty="0" err="1"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проєкта</a:t>
            </a: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uk-UA" sz="15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після його завершення. </a:t>
            </a:r>
          </a:p>
          <a:p>
            <a:pPr marR="41910" lvl="0" algn="just" fontAlgn="base">
              <a:lnSpc>
                <a:spcPct val="111000"/>
              </a:lnSpc>
              <a:spcAft>
                <a:spcPts val="75"/>
              </a:spcAft>
              <a:buClr>
                <a:srgbClr val="000000"/>
              </a:buClr>
              <a:buSzPts val="1400"/>
            </a:pPr>
            <a:r>
              <a:rPr lang="uk-UA" sz="1500" dirty="0">
                <a:solidFill>
                  <a:srgbClr val="000000"/>
                </a:solidFill>
                <a:latin typeface="Times New Roman" panose="02020603050405020304" pitchFamily="18" charset="0"/>
                <a:ea typeface="Times New Roman" panose="02020603050405020304" pitchFamily="18" charset="0"/>
              </a:rPr>
              <a:t>На фазі експлуатації проявляються усі недоліки, дефекти, які були допущені на попередніх двох фазах: передінвестиційній і інвестиційній. Експлуатаційна фаза розглядається у двох аспектах довгостроковому і короткостроковому. У короткостроковому вивчається можливе виникнення проблем, пов'язаних із застосуванням обраної технології, функціонуванням обладнання або з кваліфікацією персоналу. У довгостроковому - до розгляду приймається обрана стратегія та сукупні витрати на виробництво і маркетинг, а також надходження від продажу</a:t>
            </a:r>
            <a:r>
              <a:rPr lang="ru-RU" sz="1500" dirty="0">
                <a:solidFill>
                  <a:srgbClr val="000000"/>
                </a:solidFill>
                <a:latin typeface="Times New Roman" panose="02020603050405020304" pitchFamily="18" charset="0"/>
                <a:ea typeface="Times New Roman" panose="02020603050405020304" pitchFamily="18" charset="0"/>
              </a:rPr>
              <a:t>. </a:t>
            </a:r>
          </a:p>
          <a:p>
            <a:pPr marR="41910" lvl="0" algn="just" fontAlgn="base">
              <a:lnSpc>
                <a:spcPct val="111000"/>
              </a:lnSpc>
              <a:spcAft>
                <a:spcPts val="75"/>
              </a:spcAft>
              <a:buClr>
                <a:srgbClr val="000000"/>
              </a:buClr>
              <a:buSzPts val="1400"/>
            </a:pPr>
            <a:endParaRPr lang="ru-RU" sz="14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9400" y="318052"/>
            <a:ext cx="11633200" cy="5899948"/>
          </a:xfrm>
          <a:prstGeom prst="rect">
            <a:avLst/>
          </a:prstGeom>
        </p:spPr>
        <p:txBody>
          <a:bodyPr wrap="square">
            <a:spAutoFit/>
          </a:bodyPr>
          <a:lstStyle/>
          <a:p>
            <a:pPr marL="6350" marR="41910" indent="449580" algn="just">
              <a:lnSpc>
                <a:spcPct val="111000"/>
              </a:lnSpc>
              <a:spcAft>
                <a:spcPts val="75"/>
              </a:spcAft>
            </a:pPr>
            <a:r>
              <a:rPr lang="uk-UA" dirty="0">
                <a:solidFill>
                  <a:srgbClr val="000000"/>
                </a:solidFill>
                <a:latin typeface="+mj-lt"/>
                <a:ea typeface="Times New Roman" panose="02020603050405020304" pitchFamily="18" charset="0"/>
              </a:rPr>
              <a:t>Життєвий цикл </a:t>
            </a:r>
            <a:r>
              <a:rPr lang="uk-UA" dirty="0" err="1" smtClean="0">
                <a:solidFill>
                  <a:srgbClr val="000000"/>
                </a:solidFill>
                <a:latin typeface="+mj-lt"/>
                <a:ea typeface="Times New Roman" panose="02020603050405020304" pitchFamily="18" charset="0"/>
              </a:rPr>
              <a:t>проєкту</a:t>
            </a:r>
            <a:r>
              <a:rPr lang="uk-UA" dirty="0" smtClean="0">
                <a:solidFill>
                  <a:srgbClr val="000000"/>
                </a:solidFill>
                <a:latin typeface="+mj-lt"/>
                <a:ea typeface="Times New Roman" panose="02020603050405020304" pitchFamily="18" charset="0"/>
              </a:rPr>
              <a:t> </a:t>
            </a:r>
            <a:r>
              <a:rPr lang="uk-UA" dirty="0">
                <a:solidFill>
                  <a:srgbClr val="000000"/>
                </a:solidFill>
                <a:latin typeface="+mj-lt"/>
                <a:ea typeface="Times New Roman" panose="02020603050405020304" pitchFamily="18" charset="0"/>
              </a:rPr>
              <a:t>(рис.) складається </a:t>
            </a:r>
            <a:r>
              <a:rPr lang="uk-UA" sz="2400" b="1" dirty="0">
                <a:solidFill>
                  <a:srgbClr val="000000"/>
                </a:solidFill>
                <a:effectLst>
                  <a:outerShdw blurRad="38100" dist="38100" dir="2700000" algn="tl">
                    <a:srgbClr val="000000">
                      <a:alpha val="43137"/>
                    </a:srgbClr>
                  </a:outerShdw>
                </a:effectLst>
                <a:latin typeface="+mj-lt"/>
                <a:ea typeface="Times New Roman" panose="02020603050405020304" pitchFamily="18" charset="0"/>
              </a:rPr>
              <a:t>із шести стадій </a:t>
            </a:r>
            <a:r>
              <a:rPr lang="uk-UA" b="1" dirty="0">
                <a:solidFill>
                  <a:srgbClr val="000000"/>
                </a:solidFill>
                <a:effectLst>
                  <a:outerShdw blurRad="38100" dist="38100" dir="2700000" algn="tl">
                    <a:srgbClr val="000000">
                      <a:alpha val="43137"/>
                    </a:srgbClr>
                  </a:outerShdw>
                </a:effectLst>
                <a:latin typeface="+mj-lt"/>
                <a:ea typeface="Times New Roman" panose="02020603050405020304" pitchFamily="18" charset="0"/>
              </a:rPr>
              <a:t>(Підхід Всесвітнього Банку)</a:t>
            </a:r>
            <a:r>
              <a:rPr lang="uk-UA" dirty="0">
                <a:solidFill>
                  <a:srgbClr val="000000"/>
                </a:solidFill>
                <a:latin typeface="+mj-lt"/>
                <a:ea typeface="Times New Roman" panose="02020603050405020304" pitchFamily="18" charset="0"/>
              </a:rPr>
              <a:t>, які відіграють важливу роль у більшості </a:t>
            </a:r>
            <a:r>
              <a:rPr lang="uk-UA" dirty="0" err="1" smtClean="0">
                <a:solidFill>
                  <a:srgbClr val="000000"/>
                </a:solidFill>
                <a:latin typeface="+mj-lt"/>
                <a:ea typeface="Times New Roman" panose="02020603050405020304" pitchFamily="18" charset="0"/>
              </a:rPr>
              <a:t>проєктів</a:t>
            </a:r>
            <a:r>
              <a:rPr lang="uk-UA" dirty="0">
                <a:solidFill>
                  <a:srgbClr val="000000"/>
                </a:solidFill>
                <a:latin typeface="+mj-lt"/>
                <a:ea typeface="Times New Roman" panose="02020603050405020304" pitchFamily="18" charset="0"/>
              </a:rPr>
              <a:t>: ідентифікація, розробка, експертиза, переговори, реалізація та завершальна оцінка. </a:t>
            </a:r>
            <a:r>
              <a:rPr lang="uk-UA" b="1" dirty="0">
                <a:solidFill>
                  <a:srgbClr val="000000"/>
                </a:solidFill>
                <a:latin typeface="+mj-lt"/>
                <a:ea typeface="Times New Roman" panose="02020603050405020304" pitchFamily="18" charset="0"/>
              </a:rPr>
              <a:t>Ці стадії об'єднані у дві фази: </a:t>
            </a:r>
            <a:r>
              <a:rPr lang="uk-UA" b="1" dirty="0" err="1" smtClean="0">
                <a:solidFill>
                  <a:srgbClr val="000000"/>
                </a:solidFill>
                <a:latin typeface="+mj-lt"/>
                <a:ea typeface="Times New Roman" panose="02020603050405020304" pitchFamily="18" charset="0"/>
              </a:rPr>
              <a:t>проєктування</a:t>
            </a:r>
            <a:r>
              <a:rPr lang="uk-UA" b="1" dirty="0" smtClean="0">
                <a:solidFill>
                  <a:srgbClr val="000000"/>
                </a:solidFill>
                <a:latin typeface="+mj-lt"/>
                <a:ea typeface="Times New Roman" panose="02020603050405020304" pitchFamily="18" charset="0"/>
              </a:rPr>
              <a:t> </a:t>
            </a:r>
            <a:r>
              <a:rPr lang="uk-UA" b="1" dirty="0">
                <a:solidFill>
                  <a:srgbClr val="000000"/>
                </a:solidFill>
                <a:latin typeface="+mj-lt"/>
                <a:ea typeface="Times New Roman" panose="02020603050405020304" pitchFamily="18" charset="0"/>
              </a:rPr>
              <a:t>- перші три стадії і впровадження - останні три стадії. </a:t>
            </a:r>
            <a:r>
              <a:rPr lang="uk-UA" dirty="0">
                <a:solidFill>
                  <a:srgbClr val="000000"/>
                </a:solidFill>
                <a:latin typeface="+mj-lt"/>
                <a:ea typeface="Times New Roman" panose="02020603050405020304" pitchFamily="18" charset="0"/>
              </a:rPr>
              <a:t>Їх суть: </a:t>
            </a:r>
          </a:p>
          <a:p>
            <a:pPr marL="285750" indent="-285750" algn="just">
              <a:buFont typeface="Arial" panose="020B0604020202020204" pitchFamily="34" charset="0"/>
              <a:buChar char="•"/>
            </a:pPr>
            <a:r>
              <a:rPr lang="uk-UA" b="1" dirty="0">
                <a:solidFill>
                  <a:srgbClr val="000000"/>
                </a:solidFill>
                <a:uFill>
                  <a:solidFill>
                    <a:srgbClr val="000000"/>
                  </a:solidFill>
                </a:uFill>
                <a:latin typeface="+mj-lt"/>
                <a:ea typeface="Times New Roman" panose="02020603050405020304" pitchFamily="18" charset="0"/>
                <a:cs typeface="Times New Roman" panose="02020603050405020304" pitchFamily="18" charset="0"/>
              </a:rPr>
              <a:t>1. Ідентифікація:</a:t>
            </a:r>
            <a:r>
              <a:rPr lang="uk-UA" dirty="0">
                <a:solidFill>
                  <a:srgbClr val="000000"/>
                </a:solidFill>
                <a:uFill>
                  <a:solidFill>
                    <a:srgbClr val="000000"/>
                  </a:solidFill>
                </a:uFill>
                <a:latin typeface="+mj-lt"/>
                <a:ea typeface="Times New Roman" panose="02020603050405020304" pitchFamily="18" charset="0"/>
                <a:cs typeface="Times New Roman" panose="02020603050405020304" pitchFamily="18" charset="0"/>
              </a:rPr>
              <a:t> вибір або генерування таких ґрунтовних ідей, які можуть забезпечити виконання важливих завдань розвитку.</a:t>
            </a:r>
            <a:r>
              <a:rPr lang="uk-UA" dirty="0">
                <a:latin typeface="+mj-lt"/>
              </a:rPr>
              <a:t> Н</a:t>
            </a:r>
            <a:r>
              <a:rPr lang="uk-UA" dirty="0"/>
              <a:t>а цій стадії необхідно виконати наступні види робіт: скласти перелік усіх можливих ідей, що придатні для досягнення цілей економічного розвитку і вибрати із них </a:t>
            </a:r>
            <a:r>
              <a:rPr lang="uk-UA" dirty="0" err="1"/>
              <a:t>найпріоритетніші</a:t>
            </a:r>
            <a:r>
              <a:rPr lang="uk-UA" dirty="0"/>
              <a:t>. Після ідентифікації необхідно прийняти рішення на предмет продовження розгляду ідей. На основі цього розпочинається стадія розробки. </a:t>
            </a:r>
          </a:p>
          <a:p>
            <a:pPr marL="285750" lvl="0" indent="-285750" algn="just" fontAlgn="base">
              <a:buFont typeface="Arial" panose="020B0604020202020204" pitchFamily="34" charset="0"/>
              <a:buChar char="•"/>
            </a:pPr>
            <a:r>
              <a:rPr lang="uk-UA" b="1" dirty="0"/>
              <a:t>2.Розробка </a:t>
            </a:r>
            <a:r>
              <a:rPr lang="uk-UA" dirty="0" err="1" smtClean="0"/>
              <a:t>проєкту</a:t>
            </a:r>
            <a:r>
              <a:rPr lang="uk-UA" dirty="0" smtClean="0"/>
              <a:t> </a:t>
            </a:r>
            <a:r>
              <a:rPr lang="uk-UA" dirty="0"/>
              <a:t>включає звуження кола ідей, запропонованих на першій стадії. </a:t>
            </a:r>
            <a:r>
              <a:rPr lang="uk-UA" dirty="0" err="1"/>
              <a:t>Забраковуються</a:t>
            </a:r>
            <a:r>
              <a:rPr lang="uk-UA" dirty="0"/>
              <a:t> невдалі варіанти і детальніше вивчається обраний </a:t>
            </a:r>
            <a:r>
              <a:rPr lang="uk-UA" dirty="0" err="1" smtClean="0"/>
              <a:t>проєкт</a:t>
            </a:r>
            <a:r>
              <a:rPr lang="uk-UA" dirty="0" smtClean="0"/>
              <a:t>. </a:t>
            </a:r>
            <a:endParaRPr lang="uk-UA" dirty="0"/>
          </a:p>
          <a:p>
            <a:pPr marL="285750" lvl="0" indent="-285750" algn="just" fontAlgn="base">
              <a:buFont typeface="Arial" panose="020B0604020202020204" pitchFamily="34" charset="0"/>
              <a:buChar char="•"/>
            </a:pPr>
            <a:r>
              <a:rPr lang="uk-UA" b="1" dirty="0"/>
              <a:t>3. Експертиза.</a:t>
            </a:r>
            <a:r>
              <a:rPr lang="uk-UA" dirty="0"/>
              <a:t> Забезпечує остаточну оцінку всіх аспектів </a:t>
            </a:r>
            <a:r>
              <a:rPr lang="uk-UA" dirty="0" err="1" smtClean="0"/>
              <a:t>проєкту</a:t>
            </a:r>
            <a:r>
              <a:rPr lang="uk-UA" dirty="0" smtClean="0"/>
              <a:t> </a:t>
            </a:r>
            <a:r>
              <a:rPr lang="uk-UA" dirty="0"/>
              <a:t>перед прийняттям рішення про його функціонування. </a:t>
            </a:r>
          </a:p>
          <a:p>
            <a:pPr marL="285750" lvl="0" indent="-285750" algn="just" fontAlgn="base">
              <a:buFont typeface="Arial" panose="020B0604020202020204" pitchFamily="34" charset="0"/>
              <a:buChar char="•"/>
            </a:pPr>
            <a:r>
              <a:rPr lang="uk-UA" b="1" dirty="0"/>
              <a:t>4. Переговори.</a:t>
            </a:r>
            <a:r>
              <a:rPr lang="uk-UA" dirty="0"/>
              <a:t> На цій стадії інвестор і замовник, який хоче одержати фінансування під </a:t>
            </a:r>
            <a:r>
              <a:rPr lang="uk-UA" dirty="0" err="1" smtClean="0"/>
              <a:t>проєкт</a:t>
            </a:r>
            <a:r>
              <a:rPr lang="uk-UA" dirty="0" smtClean="0"/>
              <a:t>, </a:t>
            </a:r>
            <a:r>
              <a:rPr lang="uk-UA" dirty="0"/>
              <a:t>намагаються дійти згоди щодо заходів, необхідних для забезпечення успіху </a:t>
            </a:r>
            <a:r>
              <a:rPr lang="uk-UA" dirty="0" err="1" smtClean="0"/>
              <a:t>проєкту</a:t>
            </a:r>
            <a:r>
              <a:rPr lang="uk-UA" dirty="0"/>
              <a:t>. 	Досягнуті домовленості між інвесторами 	і замовниками оформляються протоколом. </a:t>
            </a:r>
          </a:p>
          <a:p>
            <a:pPr marL="285750" lvl="0" indent="-285750" algn="just" fontAlgn="base">
              <a:buFont typeface="Arial" panose="020B0604020202020204" pitchFamily="34" charset="0"/>
              <a:buChar char="•"/>
            </a:pPr>
            <a:r>
              <a:rPr lang="uk-UA" b="1" dirty="0"/>
              <a:t>5. Реалізація</a:t>
            </a:r>
            <a:r>
              <a:rPr lang="uk-UA" dirty="0"/>
              <a:t> </a:t>
            </a:r>
            <a:r>
              <a:rPr lang="uk-UA" dirty="0" err="1" smtClean="0"/>
              <a:t>проєкту</a:t>
            </a:r>
            <a:r>
              <a:rPr lang="uk-UA" dirty="0" smtClean="0"/>
              <a:t> </a:t>
            </a:r>
            <a:r>
              <a:rPr lang="uk-UA" dirty="0"/>
              <a:t>охоплює виконання робіт для досягнення цілей </a:t>
            </a:r>
            <a:r>
              <a:rPr lang="uk-UA" dirty="0" err="1" smtClean="0"/>
              <a:t>проєкту</a:t>
            </a:r>
            <a:r>
              <a:rPr lang="uk-UA" dirty="0"/>
              <a:t>. На стадії реалізації </a:t>
            </a:r>
            <a:r>
              <a:rPr lang="uk-UA" dirty="0" err="1" smtClean="0"/>
              <a:t>проєкту</a:t>
            </a:r>
            <a:r>
              <a:rPr lang="uk-UA" dirty="0" smtClean="0"/>
              <a:t> </a:t>
            </a:r>
            <a:r>
              <a:rPr lang="uk-UA" dirty="0"/>
              <a:t>проводиться контроль і нагляд за всіма видами робіт чи доцільності в міру розвитку </a:t>
            </a:r>
            <a:r>
              <a:rPr lang="uk-UA" dirty="0" err="1" smtClean="0"/>
              <a:t>проєкту</a:t>
            </a:r>
            <a:r>
              <a:rPr lang="uk-UA" dirty="0"/>
              <a:t>. </a:t>
            </a:r>
          </a:p>
          <a:p>
            <a:pPr marL="285750" lvl="0" indent="-285750" algn="just" fontAlgn="base">
              <a:buFont typeface="Arial" panose="020B0604020202020204" pitchFamily="34" charset="0"/>
              <a:buChar char="•"/>
            </a:pPr>
            <a:r>
              <a:rPr lang="uk-UA" b="1" dirty="0"/>
              <a:t>6.  Завершальна оцінка</a:t>
            </a:r>
            <a:r>
              <a:rPr lang="uk-UA" dirty="0"/>
              <a:t>. Визначається ступінь досягнення цілей </a:t>
            </a:r>
            <a:r>
              <a:rPr lang="uk-UA" dirty="0" err="1" smtClean="0"/>
              <a:t>проєкту</a:t>
            </a:r>
            <a:r>
              <a:rPr lang="uk-UA" dirty="0"/>
              <a:t>. </a:t>
            </a:r>
            <a:r>
              <a:rPr lang="uk-UA"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endParaRPr lang="uk-UA"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466" y="375138"/>
            <a:ext cx="11493500" cy="1436097"/>
          </a:xfrm>
        </p:spPr>
        <p:txBody>
          <a:bodyPr>
            <a:normAutofit/>
          </a:bodyPr>
          <a:lstStyle/>
          <a:p>
            <a:pPr algn="ctr"/>
            <a:r>
              <a:rPr lang="ru-RU" dirty="0"/>
              <a:t/>
            </a:r>
            <a:br>
              <a:rPr lang="ru-RU" dirty="0"/>
            </a:br>
            <a:r>
              <a:rPr lang="uk-UA" sz="3100" dirty="0"/>
              <a:t>Визначення тривалості та вартості </a:t>
            </a:r>
            <a:br>
              <a:rPr lang="uk-UA" sz="3100" dirty="0"/>
            </a:br>
            <a:r>
              <a:rPr lang="uk-UA" sz="3100" dirty="0"/>
              <a:t>передінвестиційних досліджень</a:t>
            </a:r>
          </a:p>
        </p:txBody>
      </p:sp>
      <p:sp>
        <p:nvSpPr>
          <p:cNvPr id="3" name="Объект 2"/>
          <p:cNvSpPr>
            <a:spLocks noGrp="1"/>
          </p:cNvSpPr>
          <p:nvPr>
            <p:ph idx="1"/>
          </p:nvPr>
        </p:nvSpPr>
        <p:spPr>
          <a:xfrm>
            <a:off x="506466" y="1977632"/>
            <a:ext cx="10974334" cy="4118368"/>
          </a:xfrm>
        </p:spPr>
        <p:txBody>
          <a:bodyPr>
            <a:normAutofit fontScale="85000" lnSpcReduction="20000"/>
          </a:bodyPr>
          <a:lstStyle/>
          <a:p>
            <a:pPr marL="0" indent="0" algn="just">
              <a:buNone/>
            </a:pPr>
            <a:r>
              <a:rPr lang="uk-UA" dirty="0"/>
              <a:t>Чітко встановлених норм і нормативів для визначення вартості передінвестиційних досліджень не існує. Ця величина залежить від таких чинників: </a:t>
            </a:r>
            <a:endParaRPr lang="ru-RU" dirty="0"/>
          </a:p>
          <a:p>
            <a:pPr lvl="0" algn="just" fontAlgn="base"/>
            <a:r>
              <a:rPr lang="uk-UA" dirty="0"/>
              <a:t>масштаб і природа </a:t>
            </a:r>
            <a:r>
              <a:rPr lang="uk-UA" dirty="0" err="1" smtClean="0"/>
              <a:t>проєкту</a:t>
            </a:r>
            <a:r>
              <a:rPr lang="uk-UA" dirty="0"/>
              <a:t>; </a:t>
            </a:r>
            <a:endParaRPr lang="ru-RU" dirty="0"/>
          </a:p>
          <a:p>
            <a:pPr lvl="0" algn="just" fontAlgn="base"/>
            <a:r>
              <a:rPr lang="uk-UA" dirty="0"/>
              <a:t>вид, межі та глибина передінвестиційних досліджень; </a:t>
            </a:r>
            <a:endParaRPr lang="ru-RU" dirty="0"/>
          </a:p>
          <a:p>
            <a:pPr lvl="0" algn="just" fontAlgn="base"/>
            <a:r>
              <a:rPr lang="uk-UA" dirty="0"/>
              <a:t>категорія замовника та підрядника досліджень; </a:t>
            </a:r>
            <a:endParaRPr lang="ru-RU" dirty="0"/>
          </a:p>
          <a:p>
            <a:pPr lvl="0" algn="just" fontAlgn="base"/>
            <a:r>
              <a:rPr lang="uk-UA" dirty="0"/>
              <a:t>час і зусилля, потрібні для збирання й аналізу інформації. </a:t>
            </a:r>
            <a:endParaRPr lang="ru-RU" dirty="0"/>
          </a:p>
          <a:p>
            <a:pPr marL="0" indent="0" algn="just">
              <a:buNone/>
            </a:pPr>
            <a:r>
              <a:rPr lang="uk-UA" dirty="0"/>
              <a:t>Наявна практика </a:t>
            </a:r>
            <a:r>
              <a:rPr lang="uk-UA" b="1" i="1" dirty="0"/>
              <a:t>визначення витрат на передінвестиційні дослідження </a:t>
            </a:r>
            <a:r>
              <a:rPr lang="uk-UA" dirty="0"/>
              <a:t>свідчить, що вони можуть плануватися у процентах від вартості </a:t>
            </a:r>
            <a:r>
              <a:rPr lang="uk-UA" dirty="0" err="1" smtClean="0"/>
              <a:t>проєкту</a:t>
            </a:r>
            <a:r>
              <a:rPr lang="uk-UA" dirty="0"/>
              <a:t>. Так, вартість формування інвестиційного задуму з підготовкою інвестиційної пропозиції й документа про наміри може коштувати від 0,2 до 1% вартості </a:t>
            </a:r>
            <a:r>
              <a:rPr lang="uk-UA" dirty="0" err="1" smtClean="0"/>
              <a:t>проєкту</a:t>
            </a:r>
            <a:r>
              <a:rPr lang="uk-UA" dirty="0"/>
              <a:t>, дослідження інвестиційних можливостей, складання короткого техніко-економічного попереднього обґрунтування — 0,25—1,5%, докладне техніко-економічне обґрунтування доцільності інвестиційних рішень (залежно від масштабу </a:t>
            </a:r>
            <a:r>
              <a:rPr lang="uk-UA" dirty="0" err="1" smtClean="0"/>
              <a:t>проєкту</a:t>
            </a:r>
            <a:r>
              <a:rPr lang="uk-UA" dirty="0"/>
              <a:t>) — від 1,0—3,0% для невеликих </a:t>
            </a:r>
            <a:r>
              <a:rPr lang="uk-UA" dirty="0" err="1" smtClean="0"/>
              <a:t>проєктів</a:t>
            </a:r>
            <a:r>
              <a:rPr lang="uk-UA" dirty="0" smtClean="0"/>
              <a:t> </a:t>
            </a:r>
            <a:r>
              <a:rPr lang="uk-UA" dirty="0"/>
              <a:t>до 0,2—1% для великих. </a:t>
            </a:r>
            <a:endParaRPr lang="ru-RU" dirty="0"/>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939" y="431800"/>
            <a:ext cx="11507236" cy="1320800"/>
          </a:xfrm>
        </p:spPr>
        <p:txBody>
          <a:bodyPr>
            <a:noAutofit/>
          </a:bodyPr>
          <a:lstStyle/>
          <a:p>
            <a:r>
              <a:rPr lang="uk-UA" sz="2000" b="1" dirty="0"/>
              <a:t>Стадії </a:t>
            </a:r>
            <a:r>
              <a:rPr lang="uk-UA" sz="2000" b="1" dirty="0" err="1" smtClean="0"/>
              <a:t>проєкту</a:t>
            </a:r>
            <a:r>
              <a:rPr lang="uk-UA" sz="2000" b="1" dirty="0" smtClean="0"/>
              <a:t> </a:t>
            </a:r>
            <a:r>
              <a:rPr lang="uk-UA" sz="2000" b="1" dirty="0"/>
              <a:t>і види робіт, які виконуються на різних стадіях життєвого циклу </a:t>
            </a:r>
            <a:r>
              <a:rPr lang="uk-UA" sz="2000" b="1" dirty="0" err="1" smtClean="0"/>
              <a:t>проєкту</a:t>
            </a:r>
            <a:r>
              <a:rPr lang="uk-UA" sz="2000" b="1" dirty="0"/>
              <a:t>. </a:t>
            </a:r>
            <a:r>
              <a:rPr lang="uk-UA" sz="2000" dirty="0"/>
              <a:t/>
            </a:r>
            <a:br>
              <a:rPr lang="uk-UA" sz="2000" dirty="0"/>
            </a:br>
            <a:r>
              <a:rPr lang="uk-UA" sz="2000" dirty="0"/>
              <a:t>Загальна процедура впорядкування інвестиційної діяльності по відношенню до конкретного </a:t>
            </a:r>
            <a:r>
              <a:rPr lang="uk-UA" sz="2000" dirty="0" err="1" smtClean="0"/>
              <a:t>проєкту</a:t>
            </a:r>
            <a:r>
              <a:rPr lang="uk-UA" sz="2000" dirty="0" smtClean="0"/>
              <a:t> </a:t>
            </a:r>
            <a:r>
              <a:rPr lang="uk-UA" sz="2000" dirty="0"/>
              <a:t>формалізується у вигляді так званого </a:t>
            </a:r>
            <a:r>
              <a:rPr lang="uk-UA" sz="2000" b="1" i="1" dirty="0" err="1" smtClean="0"/>
              <a:t>проєктного</a:t>
            </a:r>
            <a:r>
              <a:rPr lang="uk-UA" sz="2000" b="1" i="1" dirty="0" smtClean="0"/>
              <a:t> </a:t>
            </a:r>
            <a:r>
              <a:rPr lang="uk-UA" sz="2000" b="1" i="1" dirty="0"/>
              <a:t>циклу</a:t>
            </a:r>
            <a:r>
              <a:rPr lang="uk-UA" sz="2000" b="1" dirty="0"/>
              <a:t> </a:t>
            </a:r>
            <a:r>
              <a:rPr lang="uk-UA" sz="2000" dirty="0"/>
              <a:t>(спрощена форма інвестиційного циклу), який має такі етапи. </a:t>
            </a:r>
            <a:br>
              <a:rPr lang="uk-UA" sz="2000" dirty="0"/>
            </a:br>
            <a:endParaRPr lang="uk-UA" sz="2000" dirty="0"/>
          </a:p>
        </p:txBody>
      </p:sp>
      <p:sp>
        <p:nvSpPr>
          <p:cNvPr id="3" name="Объект 2"/>
          <p:cNvSpPr>
            <a:spLocks noGrp="1"/>
          </p:cNvSpPr>
          <p:nvPr>
            <p:ph idx="1"/>
          </p:nvPr>
        </p:nvSpPr>
        <p:spPr>
          <a:xfrm>
            <a:off x="0" y="1862036"/>
            <a:ext cx="11803115" cy="4221264"/>
          </a:xfrm>
        </p:spPr>
        <p:txBody>
          <a:bodyPr>
            <a:noAutofit/>
          </a:bodyPr>
          <a:lstStyle/>
          <a:p>
            <a:pPr lvl="0" algn="just" fontAlgn="base"/>
            <a:r>
              <a:rPr lang="uk-UA" sz="1500" b="1" dirty="0"/>
              <a:t>Формулювання </a:t>
            </a:r>
            <a:r>
              <a:rPr lang="uk-UA" sz="1500" b="1" dirty="0" err="1" smtClean="0"/>
              <a:t>проєкту</a:t>
            </a:r>
            <a:r>
              <a:rPr lang="uk-UA" sz="1500" b="1" dirty="0" smtClean="0"/>
              <a:t> </a:t>
            </a:r>
            <a:r>
              <a:rPr lang="uk-UA" sz="1500" b="1" dirty="0"/>
              <a:t>(ідентифікація). </a:t>
            </a:r>
            <a:r>
              <a:rPr lang="uk-UA" sz="1500" dirty="0"/>
              <a:t>На цьому етапі керівництво аналізує поточний стан підприємства та визначає найбільш пріоритетні напрямки його подальшого розвитку. Результатом цього аналізу є бізнес-ідея,</a:t>
            </a:r>
            <a:r>
              <a:rPr lang="uk-UA" sz="1500" b="1" dirty="0"/>
              <a:t> </a:t>
            </a:r>
            <a:r>
              <a:rPr lang="uk-UA" sz="1500" dirty="0"/>
              <a:t>яка представляється як: інвестиційний </a:t>
            </a:r>
            <a:r>
              <a:rPr lang="uk-UA" sz="1500" dirty="0" err="1" smtClean="0"/>
              <a:t>проєкт</a:t>
            </a:r>
            <a:r>
              <a:rPr lang="uk-UA" sz="1500" dirty="0" smtClean="0"/>
              <a:t>. </a:t>
            </a:r>
            <a:endParaRPr lang="uk-UA" sz="1500" dirty="0"/>
          </a:p>
          <a:p>
            <a:pPr lvl="0" algn="just" fontAlgn="base"/>
            <a:r>
              <a:rPr lang="uk-UA" sz="1500" b="1" dirty="0"/>
              <a:t>Розробка (підготовка) </a:t>
            </a:r>
            <a:r>
              <a:rPr lang="uk-UA" sz="1500" b="1" dirty="0" err="1" smtClean="0"/>
              <a:t>проєкту</a:t>
            </a:r>
            <a:r>
              <a:rPr lang="uk-UA" sz="1500" dirty="0"/>
              <a:t>. На цьому етапі проводиться поступове уточнення та вдосконалення плану </a:t>
            </a:r>
            <a:r>
              <a:rPr lang="uk-UA" sz="1500" dirty="0" err="1" smtClean="0"/>
              <a:t>проєкту</a:t>
            </a:r>
            <a:r>
              <a:rPr lang="uk-UA" sz="1500" dirty="0" smtClean="0"/>
              <a:t> </a:t>
            </a:r>
            <a:r>
              <a:rPr lang="uk-UA" sz="1500" dirty="0"/>
              <a:t>по всіх його напрямках — комерційному, технічному, фінансовому, економічному, інституціональному тощо.  Важливим на цьому етапі є також пошук та збір вихідної інформації для рішення окремих задач </a:t>
            </a:r>
            <a:r>
              <a:rPr lang="uk-UA" sz="1500" dirty="0" err="1" smtClean="0"/>
              <a:t>проєкту</a:t>
            </a:r>
            <a:r>
              <a:rPr lang="uk-UA" sz="1500" dirty="0"/>
              <a:t>. </a:t>
            </a:r>
          </a:p>
          <a:p>
            <a:pPr lvl="0" algn="just" fontAlgn="base"/>
            <a:r>
              <a:rPr lang="uk-UA" sz="1500" b="1" dirty="0"/>
              <a:t>Експертиза </a:t>
            </a:r>
            <a:r>
              <a:rPr lang="uk-UA" sz="1500" b="1" dirty="0" err="1" smtClean="0"/>
              <a:t>проєкту</a:t>
            </a:r>
            <a:r>
              <a:rPr lang="uk-UA" sz="1500" b="1" dirty="0"/>
              <a:t>. </a:t>
            </a:r>
            <a:r>
              <a:rPr lang="uk-UA" sz="1500" dirty="0"/>
              <a:t>Це найважливіший етап </a:t>
            </a:r>
            <a:r>
              <a:rPr lang="uk-UA" sz="1500" dirty="0" err="1" smtClean="0"/>
              <a:t>проєктного</a:t>
            </a:r>
            <a:r>
              <a:rPr lang="uk-UA" sz="1500" dirty="0" smtClean="0"/>
              <a:t> </a:t>
            </a:r>
            <a:r>
              <a:rPr lang="uk-UA" sz="1500" dirty="0"/>
              <a:t>циклу, на якому інвестор, або сам проводить експертизу інвестиційного </a:t>
            </a:r>
            <a:r>
              <a:rPr lang="uk-UA" sz="1500" dirty="0" err="1" smtClean="0"/>
              <a:t>проєкту</a:t>
            </a:r>
            <a:r>
              <a:rPr lang="uk-UA" sz="1500" dirty="0" smtClean="0"/>
              <a:t> </a:t>
            </a:r>
            <a:r>
              <a:rPr lang="uk-UA" sz="1500" dirty="0"/>
              <a:t>по всім напрямкам, або залучає для цього авторитетну консалтингову компанію. </a:t>
            </a:r>
          </a:p>
          <a:p>
            <a:pPr algn="just" fontAlgn="base"/>
            <a:r>
              <a:rPr lang="uk-UA" sz="1500" b="1" dirty="0"/>
              <a:t>Переговори. </a:t>
            </a:r>
            <a:r>
              <a:rPr lang="uk-UA" sz="1500" dirty="0"/>
              <a:t>Досягнуті домовленості між інвесторами і замовниками оформляються договором. </a:t>
            </a:r>
          </a:p>
          <a:p>
            <a:pPr lvl="0" algn="just" fontAlgn="base"/>
            <a:r>
              <a:rPr lang="uk-UA" sz="1500" b="1" dirty="0"/>
              <a:t>Здійснення </a:t>
            </a:r>
            <a:r>
              <a:rPr lang="uk-UA" sz="1500" b="1" dirty="0" err="1" smtClean="0"/>
              <a:t>проєкту</a:t>
            </a:r>
            <a:r>
              <a:rPr lang="uk-UA" sz="1500" dirty="0"/>
              <a:t>. Стадія охоплює реальний розвиток бізнес-ідеї до того моменту, коли </a:t>
            </a:r>
            <a:r>
              <a:rPr lang="uk-UA" sz="1500" dirty="0" err="1" smtClean="0"/>
              <a:t>проєкт</a:t>
            </a:r>
            <a:r>
              <a:rPr lang="uk-UA" sz="1500" dirty="0" smtClean="0"/>
              <a:t> </a:t>
            </a:r>
            <a:r>
              <a:rPr lang="uk-UA" sz="1500" dirty="0"/>
              <a:t>вводиться в експлуатацію. Вона включає також основну частину реалізації </a:t>
            </a:r>
            <a:r>
              <a:rPr lang="uk-UA" sz="1500" dirty="0" err="1" smtClean="0"/>
              <a:t>проєкту</a:t>
            </a:r>
            <a:r>
              <a:rPr lang="uk-UA" sz="1500" dirty="0"/>
              <a:t>, задача якої - перевірка грошових потоків, які генерує </a:t>
            </a:r>
            <a:r>
              <a:rPr lang="uk-UA" sz="1500" dirty="0" err="1" smtClean="0"/>
              <a:t>проєкт</a:t>
            </a:r>
            <a:r>
              <a:rPr lang="uk-UA" sz="1500" dirty="0" smtClean="0"/>
              <a:t>, </a:t>
            </a:r>
            <a:r>
              <a:rPr lang="uk-UA" sz="1500" dirty="0"/>
              <a:t>для покриття вкладених інвестицій та забезпечення бажаної інвестором віддачі. </a:t>
            </a:r>
          </a:p>
          <a:p>
            <a:pPr lvl="0" algn="just" fontAlgn="base"/>
            <a:r>
              <a:rPr lang="uk-UA" sz="1500" b="1" dirty="0"/>
              <a:t>Оцінка результатів.</a:t>
            </a:r>
            <a:r>
              <a:rPr lang="uk-UA" sz="1500" dirty="0"/>
              <a:t> Проводиться як по закінченню </a:t>
            </a:r>
            <a:r>
              <a:rPr lang="uk-UA" sz="1500" dirty="0" err="1" smtClean="0"/>
              <a:t>проєкту</a:t>
            </a:r>
            <a:r>
              <a:rPr lang="uk-UA" sz="1500" dirty="0" smtClean="0"/>
              <a:t> </a:t>
            </a:r>
            <a:r>
              <a:rPr lang="uk-UA" sz="1500" dirty="0"/>
              <a:t>в цілому, так і в процесі його реалізації. Основна мета стадії - порівняння ідей, закладених в </a:t>
            </a:r>
            <a:r>
              <a:rPr lang="uk-UA" sz="1500" dirty="0" err="1" smtClean="0"/>
              <a:t>проєкт</a:t>
            </a:r>
            <a:r>
              <a:rPr lang="uk-UA" sz="1500" dirty="0" smtClean="0"/>
              <a:t> </a:t>
            </a:r>
            <a:r>
              <a:rPr lang="uk-UA" sz="1500" dirty="0"/>
              <a:t>з ступенем їх, фактичного виконання. </a:t>
            </a:r>
            <a:r>
              <a:rPr lang="uk-UA" sz="1500" b="1" dirty="0"/>
              <a:t> </a:t>
            </a:r>
            <a:endParaRPr lang="uk-UA" sz="1500" dirty="0"/>
          </a:p>
          <a:p>
            <a:endParaRPr lang="ru-RU"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84230" y="408001"/>
            <a:ext cx="2267437" cy="646331"/>
          </a:xfrm>
          <a:prstGeom prst="rect">
            <a:avLst/>
          </a:prstGeom>
          <a:solidFill>
            <a:schemeClr val="accent2">
              <a:lumMod val="40000"/>
              <a:lumOff val="60000"/>
            </a:schemeClr>
          </a:solidFill>
          <a:ln>
            <a:solidFill>
              <a:schemeClr val="accent2">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uk-UA" b="1" i="1" spc="5" dirty="0">
                <a:latin typeface="Times New Roman" panose="02020603050405020304" pitchFamily="18" charset="0"/>
                <a:ea typeface="Calibri" panose="020F0502020204030204" pitchFamily="34" charset="0"/>
              </a:rPr>
              <a:t>Передінвестиційна фаза </a:t>
            </a:r>
            <a:r>
              <a:rPr lang="uk-UA" b="1" i="1" spc="5" dirty="0" err="1" smtClean="0">
                <a:latin typeface="Times New Roman" panose="02020603050405020304" pitchFamily="18" charset="0"/>
                <a:ea typeface="Calibri" panose="020F0502020204030204" pitchFamily="34" charset="0"/>
              </a:rPr>
              <a:t>проєкту</a:t>
            </a:r>
            <a:endParaRPr lang="ru-RU" dirty="0"/>
          </a:p>
        </p:txBody>
      </p:sp>
      <p:graphicFrame>
        <p:nvGraphicFramePr>
          <p:cNvPr id="6" name="Таблица 5"/>
          <p:cNvGraphicFramePr>
            <a:graphicFrameLocks noGrp="1"/>
          </p:cNvGraphicFramePr>
          <p:nvPr/>
        </p:nvGraphicFramePr>
        <p:xfrm>
          <a:off x="484230" y="2245572"/>
          <a:ext cx="10568083" cy="3515631"/>
        </p:xfrm>
        <a:graphic>
          <a:graphicData uri="http://schemas.openxmlformats.org/drawingml/2006/table">
            <a:tbl>
              <a:tblPr>
                <a:tableStyleId>{5C22544A-7EE6-4342-B048-85BDC9FD1C3A}</a:tableStyleId>
              </a:tblPr>
              <a:tblGrid>
                <a:gridCol w="3142777">
                  <a:extLst>
                    <a:ext uri="{9D8B030D-6E8A-4147-A177-3AD203B41FA5}">
                      <a16:colId xmlns:a16="http://schemas.microsoft.com/office/drawing/2014/main" val="20000"/>
                    </a:ext>
                  </a:extLst>
                </a:gridCol>
                <a:gridCol w="3393237">
                  <a:extLst>
                    <a:ext uri="{9D8B030D-6E8A-4147-A177-3AD203B41FA5}">
                      <a16:colId xmlns:a16="http://schemas.microsoft.com/office/drawing/2014/main" val="20001"/>
                    </a:ext>
                  </a:extLst>
                </a:gridCol>
                <a:gridCol w="4032069">
                  <a:extLst>
                    <a:ext uri="{9D8B030D-6E8A-4147-A177-3AD203B41FA5}">
                      <a16:colId xmlns:a16="http://schemas.microsoft.com/office/drawing/2014/main" val="20002"/>
                    </a:ext>
                  </a:extLst>
                </a:gridCol>
              </a:tblGrid>
              <a:tr h="688352">
                <a:tc>
                  <a:txBody>
                    <a:bodyPr/>
                    <a:lstStyle/>
                    <a:p>
                      <a:pPr algn="ctr">
                        <a:lnSpc>
                          <a:spcPct val="107000"/>
                        </a:lnSpc>
                        <a:spcAft>
                          <a:spcPts val="0"/>
                        </a:spcAft>
                      </a:pPr>
                      <a:r>
                        <a:rPr lang="uk-UA" sz="1600" b="1" i="1" dirty="0">
                          <a:effectLst/>
                          <a:latin typeface="Times New Roman" panose="02020603050405020304" pitchFamily="18" charset="0"/>
                          <a:cs typeface="Times New Roman" panose="02020603050405020304" pitchFamily="18" charset="0"/>
                        </a:rPr>
                        <a:t>Фази</a:t>
                      </a:r>
                      <a:endParaRPr lang="ru-RU" sz="1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uk-UA" sz="1600" b="1" i="1">
                          <a:effectLst/>
                          <a:latin typeface="Times New Roman" panose="02020603050405020304" pitchFamily="18" charset="0"/>
                          <a:cs typeface="Times New Roman" panose="02020603050405020304" pitchFamily="18" charset="0"/>
                        </a:rPr>
                        <a:t>Стадії</a:t>
                      </a:r>
                      <a:endParaRPr lang="ru-RU"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uk-UA" sz="1600" b="1" i="1">
                          <a:effectLst/>
                          <a:latin typeface="Times New Roman" panose="02020603050405020304" pitchFamily="18" charset="0"/>
                          <a:cs typeface="Times New Roman" panose="02020603050405020304" pitchFamily="18" charset="0"/>
                        </a:rPr>
                        <a:t>Етапи</a:t>
                      </a:r>
                      <a:endParaRPr lang="ru-RU" sz="16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645806">
                <a:tc rowSpan="8">
                  <a:txBody>
                    <a:bodyPr/>
                    <a:lstStyle/>
                    <a:p>
                      <a:pPr algn="ctr">
                        <a:lnSpc>
                          <a:spcPct val="107000"/>
                        </a:lnSpc>
                        <a:spcAft>
                          <a:spcPts val="0"/>
                        </a:spcAft>
                      </a:pPr>
                      <a:endParaRPr lang="uk-UA" sz="160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k-UA" sz="1600">
                        <a:effectLst/>
                        <a:latin typeface="Times New Roman" panose="02020603050405020304" pitchFamily="18" charset="0"/>
                        <a:cs typeface="Times New Roman" panose="02020603050405020304" pitchFamily="18" charset="0"/>
                      </a:endParaRPr>
                    </a:p>
                    <a:p>
                      <a:pPr algn="ctr">
                        <a:lnSpc>
                          <a:spcPct val="107000"/>
                        </a:lnSpc>
                        <a:spcAft>
                          <a:spcPts val="0"/>
                        </a:spcAft>
                      </a:pPr>
                      <a:endParaRPr lang="uk-UA" sz="160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1600">
                          <a:effectLst/>
                          <a:latin typeface="Times New Roman" panose="02020603050405020304" pitchFamily="18" charset="0"/>
                          <a:cs typeface="Times New Roman" panose="02020603050405020304" pitchFamily="18" charset="0"/>
                        </a:rPr>
                        <a:t>ПЕРЕДІНВЕСТИЦІЙНА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r>
                        <a:rPr lang="uk-UA" sz="1600" dirty="0" err="1">
                          <a:effectLst/>
                          <a:latin typeface="Times New Roman" panose="02020603050405020304" pitchFamily="18" charset="0"/>
                          <a:cs typeface="Times New Roman" panose="02020603050405020304" pitchFamily="18" charset="0"/>
                        </a:rPr>
                        <a:t>Преідентифікація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Оцінка потенційних інвестиційних можливостей</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311639">
                <a:tc vMerge="1">
                  <a:txBody>
                    <a:bodyPr/>
                    <a:lstStyle/>
                    <a:p>
                      <a:endParaRPr lang="uk-UA"/>
                    </a:p>
                  </a:txBody>
                  <a:tcPr/>
                </a:tc>
                <a:tc rowSpan="2">
                  <a:txBody>
                    <a:bodyPr/>
                    <a:lstStyle/>
                    <a:p>
                      <a:pPr algn="ctr">
                        <a:lnSpc>
                          <a:spcPct val="107000"/>
                        </a:lnSpc>
                        <a:spcAft>
                          <a:spcPts val="0"/>
                        </a:spcAft>
                      </a:pPr>
                      <a:r>
                        <a:rPr lang="uk-UA" sz="1600">
                          <a:effectLst/>
                          <a:latin typeface="Times New Roman" panose="02020603050405020304" pitchFamily="18" charset="0"/>
                          <a:cs typeface="Times New Roman" panose="02020603050405020304" pitchFamily="18" charset="0"/>
                        </a:rPr>
                        <a:t>Ідентифікація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err="1">
                          <a:effectLst/>
                          <a:latin typeface="Times New Roman" panose="02020603050405020304" pitchFamily="18" charset="0"/>
                          <a:cs typeface="Times New Roman" panose="02020603050405020304" pitchFamily="18" charset="0"/>
                        </a:rPr>
                        <a:t>Макроаналіз</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311639">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600">
                          <a:effectLst/>
                          <a:latin typeface="Times New Roman" panose="02020603050405020304" pitchFamily="18" charset="0"/>
                          <a:cs typeface="Times New Roman" panose="02020603050405020304" pitchFamily="18" charset="0"/>
                        </a:rPr>
                        <a:t>Мікроаналіз</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311639">
                <a:tc vMerge="1">
                  <a:txBody>
                    <a:bodyPr/>
                    <a:lstStyle/>
                    <a:p>
                      <a:endParaRPr lang="uk-UA"/>
                    </a:p>
                  </a:txBody>
                  <a:tcPr/>
                </a:tc>
                <a:tc rowSpan="2">
                  <a:txBody>
                    <a:bodyPr/>
                    <a:lstStyle/>
                    <a:p>
                      <a:pPr algn="ctr">
                        <a:lnSpc>
                          <a:spcPct val="107000"/>
                        </a:lnSpc>
                        <a:spcAft>
                          <a:spcPts val="0"/>
                        </a:spcAft>
                      </a:pPr>
                      <a:r>
                        <a:rPr lang="uk-UA" sz="1600">
                          <a:effectLst/>
                          <a:latin typeface="Times New Roman" panose="02020603050405020304" pitchFamily="18" charset="0"/>
                          <a:cs typeface="Times New Roman" panose="02020603050405020304" pitchFamily="18" charset="0"/>
                        </a:rPr>
                        <a:t>Підготовка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a:effectLst/>
                          <a:latin typeface="Times New Roman" panose="02020603050405020304" pitchFamily="18" charset="0"/>
                          <a:cs typeface="Times New Roman" panose="02020603050405020304" pitchFamily="18" charset="0"/>
                        </a:rPr>
                        <a:t>Попередня оцінка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311639">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600">
                          <a:effectLst/>
                          <a:latin typeface="Times New Roman" panose="02020603050405020304" pitchFamily="18" charset="0"/>
                          <a:cs typeface="Times New Roman" panose="02020603050405020304" pitchFamily="18" charset="0"/>
                        </a:rPr>
                        <a:t>Додаткові дослідження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311639">
                <a:tc vMerge="1">
                  <a:txBody>
                    <a:bodyPr/>
                    <a:lstStyle/>
                    <a:p>
                      <a:endParaRPr lang="uk-UA"/>
                    </a:p>
                  </a:txBody>
                  <a:tcPr/>
                </a:tc>
                <a:tc rowSpan="2">
                  <a:txBody>
                    <a:bodyPr/>
                    <a:lstStyle/>
                    <a:p>
                      <a:pPr algn="ctr">
                        <a:lnSpc>
                          <a:spcPct val="107000"/>
                        </a:lnSpc>
                        <a:spcAft>
                          <a:spcPts val="0"/>
                        </a:spcAft>
                      </a:pPr>
                      <a:r>
                        <a:rPr lang="uk-UA" sz="1600">
                          <a:effectLst/>
                          <a:latin typeface="Times New Roman" panose="02020603050405020304" pitchFamily="18" charset="0"/>
                          <a:cs typeface="Times New Roman" panose="02020603050405020304" pitchFamily="18" charset="0"/>
                        </a:rPr>
                        <a:t>Розробка й експертиза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a:effectLst/>
                          <a:latin typeface="Times New Roman" panose="02020603050405020304" pitchFamily="18" charset="0"/>
                          <a:cs typeface="Times New Roman" panose="02020603050405020304" pitchFamily="18" charset="0"/>
                        </a:rPr>
                        <a:t>Детальний аналіз</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311639">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600">
                          <a:effectLst/>
                          <a:latin typeface="Times New Roman" panose="02020603050405020304" pitchFamily="18" charset="0"/>
                          <a:cs typeface="Times New Roman" panose="02020603050405020304" pitchFamily="18" charset="0"/>
                        </a:rPr>
                        <a:t>Експертиза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11639">
                <a:tc vMerge="1">
                  <a:txBody>
                    <a:bodyPr/>
                    <a:lstStyle/>
                    <a:p>
                      <a:endParaRPr lang="uk-UA"/>
                    </a:p>
                  </a:txBody>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Детальне </a:t>
                      </a:r>
                      <a:r>
                        <a:rPr lang="uk-UA" sz="1600" dirty="0" err="1" smtClean="0">
                          <a:effectLst/>
                          <a:latin typeface="Times New Roman" panose="02020603050405020304" pitchFamily="18" charset="0"/>
                          <a:cs typeface="Times New Roman" panose="02020603050405020304" pitchFamily="18" charset="0"/>
                        </a:rPr>
                        <a:t>проєктування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Детальне </a:t>
                      </a:r>
                      <a:r>
                        <a:rPr lang="uk-UA" sz="1600" dirty="0" err="1" smtClean="0">
                          <a:effectLst/>
                          <a:latin typeface="Times New Roman" panose="02020603050405020304" pitchFamily="18" charset="0"/>
                          <a:cs typeface="Times New Roman" panose="02020603050405020304" pitchFamily="18" charset="0"/>
                        </a:rPr>
                        <a:t>проєктування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8"/>
                  </a:ext>
                </a:extLst>
              </a:tr>
            </a:tbl>
          </a:graphicData>
        </a:graphic>
      </p:graphicFrame>
      <p:sp>
        <p:nvSpPr>
          <p:cNvPr id="7" name="Прямоугольник 6"/>
          <p:cNvSpPr/>
          <p:nvPr/>
        </p:nvSpPr>
        <p:spPr>
          <a:xfrm>
            <a:off x="3011043" y="315668"/>
            <a:ext cx="7723215" cy="1477328"/>
          </a:xfrm>
          <a:prstGeom prst="rect">
            <a:avLst/>
          </a:prstGeom>
        </p:spPr>
        <p:txBody>
          <a:bodyPr wrap="square">
            <a:spAutoFit/>
          </a:bodyPr>
          <a:lstStyle/>
          <a:p>
            <a:pPr algn="just"/>
            <a:r>
              <a:rPr lang="uk-UA" spc="5" dirty="0">
                <a:latin typeface="Times New Roman" panose="02020603050405020304" pitchFamily="18" charset="0"/>
                <a:ea typeface="Calibri" panose="020F0502020204030204" pitchFamily="34" charset="0"/>
              </a:rPr>
              <a:t>Під час </a:t>
            </a:r>
            <a:r>
              <a:rPr lang="uk-UA" i="1" u="sng" spc="5" dirty="0">
                <a:latin typeface="Times New Roman" panose="02020603050405020304" pitchFamily="18" charset="0"/>
                <a:ea typeface="Calibri" panose="020F0502020204030204" pitchFamily="34" charset="0"/>
              </a:rPr>
              <a:t>передінвестиційної фази</a:t>
            </a:r>
            <a:r>
              <a:rPr lang="uk-UA" spc="5" dirty="0">
                <a:latin typeface="Times New Roman" panose="02020603050405020304" pitchFamily="18" charset="0"/>
                <a:ea typeface="Calibri" panose="020F0502020204030204" pitchFamily="34" charset="0"/>
              </a:rPr>
              <a:t> проводяться дослідження щодо визначення інвестиційних можливостей </a:t>
            </a:r>
            <a:r>
              <a:rPr lang="uk-UA" spc="5" dirty="0" err="1" smtClean="0">
                <a:latin typeface="Times New Roman" panose="02020603050405020304" pitchFamily="18" charset="0"/>
                <a:ea typeface="Calibri" panose="020F0502020204030204" pitchFamily="34" charset="0"/>
              </a:rPr>
              <a:t>проєкту</a:t>
            </a:r>
            <a:r>
              <a:rPr lang="uk-UA" spc="5" dirty="0">
                <a:latin typeface="Times New Roman" panose="02020603050405020304" pitchFamily="18" charset="0"/>
                <a:ea typeface="Calibri" panose="020F0502020204030204" pitchFamily="34" charset="0"/>
              </a:rPr>
              <a:t>, аналіз альтернативних варіантів і попередній вибір, а також підготовка </a:t>
            </a:r>
            <a:r>
              <a:rPr lang="uk-UA" spc="5" dirty="0" err="1" smtClean="0">
                <a:latin typeface="Times New Roman" panose="02020603050405020304" pitchFamily="18" charset="0"/>
                <a:ea typeface="Calibri" panose="020F0502020204030204" pitchFamily="34" charset="0"/>
              </a:rPr>
              <a:t>проєкту</a:t>
            </a:r>
            <a:r>
              <a:rPr lang="uk-UA" spc="5" dirty="0" smtClean="0">
                <a:latin typeface="Times New Roman" panose="02020603050405020304" pitchFamily="18" charset="0"/>
                <a:ea typeface="Calibri" panose="020F0502020204030204" pitchFamily="34" charset="0"/>
              </a:rPr>
              <a:t> </a:t>
            </a:r>
            <a:r>
              <a:rPr lang="uk-UA" spc="5" dirty="0">
                <a:latin typeface="Times New Roman" panose="02020603050405020304" pitchFamily="18" charset="0"/>
                <a:ea typeface="Calibri" panose="020F0502020204030204" pitchFamily="34" charset="0"/>
              </a:rPr>
              <a:t>— попереднє обґрунтування й детальна розробка, висновки щодо </a:t>
            </a:r>
            <a:r>
              <a:rPr lang="uk-UA" spc="5" dirty="0" err="1" smtClean="0">
                <a:latin typeface="Times New Roman" panose="02020603050405020304" pitchFamily="18" charset="0"/>
                <a:ea typeface="Calibri" panose="020F0502020204030204" pitchFamily="34" charset="0"/>
              </a:rPr>
              <a:t>проєкту</a:t>
            </a:r>
            <a:r>
              <a:rPr lang="uk-UA" spc="5" dirty="0" smtClean="0">
                <a:latin typeface="Times New Roman" panose="02020603050405020304" pitchFamily="18" charset="0"/>
                <a:ea typeface="Calibri" panose="020F0502020204030204" pitchFamily="34" charset="0"/>
              </a:rPr>
              <a:t> </a:t>
            </a:r>
            <a:r>
              <a:rPr lang="uk-UA" spc="5" dirty="0">
                <a:latin typeface="Times New Roman" panose="02020603050405020304" pitchFamily="18" charset="0"/>
                <a:ea typeface="Calibri" panose="020F0502020204030204" pitchFamily="34" charset="0"/>
              </a:rPr>
              <a:t>та рішення про його інвестування.</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792" y="0"/>
            <a:ext cx="4113170" cy="369332"/>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uk-UA" b="1" i="1" spc="5" dirty="0">
                <a:latin typeface="Times New Roman" panose="02020603050405020304" pitchFamily="18" charset="0"/>
                <a:ea typeface="Calibri" panose="020F0502020204030204" pitchFamily="34" charset="0"/>
              </a:rPr>
              <a:t>Передінвестиційна фаза </a:t>
            </a:r>
            <a:r>
              <a:rPr lang="uk-UA" b="1" i="1" spc="5" dirty="0" err="1" smtClean="0">
                <a:latin typeface="Times New Roman" panose="02020603050405020304" pitchFamily="18" charset="0"/>
                <a:ea typeface="Calibri" panose="020F0502020204030204" pitchFamily="34" charset="0"/>
              </a:rPr>
              <a:t>проєкту</a:t>
            </a:r>
            <a:endParaRPr lang="ru-RU" dirty="0"/>
          </a:p>
        </p:txBody>
      </p:sp>
      <p:graphicFrame>
        <p:nvGraphicFramePr>
          <p:cNvPr id="2" name="Таблица 1"/>
          <p:cNvGraphicFramePr>
            <a:graphicFrameLocks noGrp="1"/>
          </p:cNvGraphicFramePr>
          <p:nvPr/>
        </p:nvGraphicFramePr>
        <p:xfrm>
          <a:off x="251792" y="467466"/>
          <a:ext cx="11661912" cy="5612265"/>
        </p:xfrm>
        <a:graphic>
          <a:graphicData uri="http://schemas.openxmlformats.org/drawingml/2006/table">
            <a:tbl>
              <a:tblPr>
                <a:tableStyleId>{5C22544A-7EE6-4342-B048-85BDC9FD1C3A}</a:tableStyleId>
              </a:tblPr>
              <a:tblGrid>
                <a:gridCol w="772004">
                  <a:extLst>
                    <a:ext uri="{9D8B030D-6E8A-4147-A177-3AD203B41FA5}">
                      <a16:colId xmlns:a16="http://schemas.microsoft.com/office/drawing/2014/main" val="20000"/>
                    </a:ext>
                  </a:extLst>
                </a:gridCol>
                <a:gridCol w="880452">
                  <a:extLst>
                    <a:ext uri="{9D8B030D-6E8A-4147-A177-3AD203B41FA5}">
                      <a16:colId xmlns:a16="http://schemas.microsoft.com/office/drawing/2014/main" val="20001"/>
                    </a:ext>
                  </a:extLst>
                </a:gridCol>
                <a:gridCol w="999893">
                  <a:extLst>
                    <a:ext uri="{9D8B030D-6E8A-4147-A177-3AD203B41FA5}">
                      <a16:colId xmlns:a16="http://schemas.microsoft.com/office/drawing/2014/main" val="20002"/>
                    </a:ext>
                  </a:extLst>
                </a:gridCol>
                <a:gridCol w="9009563">
                  <a:extLst>
                    <a:ext uri="{9D8B030D-6E8A-4147-A177-3AD203B41FA5}">
                      <a16:colId xmlns:a16="http://schemas.microsoft.com/office/drawing/2014/main" val="20003"/>
                    </a:ext>
                  </a:extLst>
                </a:gridCol>
              </a:tblGrid>
              <a:tr h="364066">
                <a:tc>
                  <a:txBody>
                    <a:bodyPr/>
                    <a:lstStyle/>
                    <a:p>
                      <a:pPr algn="l">
                        <a:lnSpc>
                          <a:spcPct val="150000"/>
                        </a:lnSpc>
                        <a:spcAft>
                          <a:spcPts val="0"/>
                        </a:spcAft>
                      </a:pPr>
                      <a:r>
                        <a:rPr lang="uk-UA" sz="1600" dirty="0">
                          <a:effectLst/>
                          <a:latin typeface="Times New Roman" panose="02020603050405020304" pitchFamily="18" charset="0"/>
                          <a:cs typeface="Times New Roman" panose="02020603050405020304" pitchFamily="18" charset="0"/>
                        </a:rPr>
                        <a:t>ФАЗИ</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СТАДІЇ</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ЕТАПИ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ЗМІСТ ВИКОНУВАНИХ РОБІТ</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0"/>
                  </a:ext>
                </a:extLst>
              </a:tr>
              <a:tr h="2062451">
                <a:tc rowSpan="3">
                  <a:txBody>
                    <a:bodyPr/>
                    <a:lstStyle/>
                    <a:p>
                      <a:pPr algn="ctr">
                        <a:lnSpc>
                          <a:spcPct val="150000"/>
                        </a:lnSpc>
                        <a:spcAft>
                          <a:spcPts val="0"/>
                        </a:spcAft>
                      </a:pPr>
                      <a:r>
                        <a:rPr lang="uk-UA" sz="1600" b="1" u="sng" dirty="0">
                          <a:effectLst/>
                          <a:latin typeface="Times New Roman" panose="02020603050405020304" pitchFamily="18" charset="0"/>
                          <a:cs typeface="Times New Roman" panose="02020603050405020304" pitchFamily="18" charset="0"/>
                        </a:rPr>
                        <a:t>1. ПЕРЕДІНВЕСТИЦІЙНА</a:t>
                      </a:r>
                      <a:endParaRPr lang="ru-RU"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7000"/>
                        </a:lnSpc>
                        <a:spcAft>
                          <a:spcPts val="0"/>
                        </a:spcAft>
                      </a:pPr>
                      <a:r>
                        <a:rPr lang="uk-UA" sz="1600" i="1" u="sng" dirty="0">
                          <a:effectLst/>
                          <a:latin typeface="Times New Roman" panose="02020603050405020304" pitchFamily="18" charset="0"/>
                          <a:cs typeface="Times New Roman" panose="02020603050405020304" pitchFamily="18" charset="0"/>
                        </a:rPr>
                        <a:t>1.1. </a:t>
                      </a:r>
                      <a:r>
                        <a:rPr lang="uk-UA" sz="1600" i="1" u="sng" dirty="0" err="1">
                          <a:effectLst/>
                          <a:latin typeface="Times New Roman" panose="02020603050405020304" pitchFamily="18" charset="0"/>
                          <a:cs typeface="Times New Roman" panose="02020603050405020304" pitchFamily="18" charset="0"/>
                        </a:rPr>
                        <a:t>Преідентифікація</a:t>
                      </a:r>
                      <a:endParaRPr lang="ru-RU" sz="1600" i="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Оцінка потенційних інвестиційних можливостей</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Підбір інформації щодо інвестиційної можливості на підставі аналізу: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158750" algn="l"/>
                        </a:tabLst>
                      </a:pPr>
                      <a:r>
                        <a:rPr lang="uk-UA" sz="1600" dirty="0">
                          <a:effectLst/>
                          <a:latin typeface="Times New Roman" panose="02020603050405020304" pitchFamily="18" charset="0"/>
                          <a:cs typeface="Times New Roman" panose="02020603050405020304" pitchFamily="18" charset="0"/>
                        </a:rPr>
                        <a:t>• потенційного попиту на окремі види товарів;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158750" algn="l"/>
                        </a:tabLst>
                      </a:pPr>
                      <a:r>
                        <a:rPr lang="uk-UA" sz="1600" dirty="0">
                          <a:effectLst/>
                          <a:latin typeface="Times New Roman" panose="02020603050405020304" pitchFamily="18" charset="0"/>
                          <a:cs typeface="Times New Roman" panose="02020603050405020304" pitchFamily="18" charset="0"/>
                        </a:rPr>
                        <a:t>• природних ресурсів країни;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158750" algn="l"/>
                        </a:tabLst>
                      </a:pPr>
                      <a:r>
                        <a:rPr lang="uk-UA" sz="1600" dirty="0">
                          <a:effectLst/>
                          <a:latin typeface="Times New Roman" panose="02020603050405020304" pitchFamily="18" charset="0"/>
                          <a:cs typeface="Times New Roman" panose="02020603050405020304" pitchFamily="18" charset="0"/>
                        </a:rPr>
                        <a:t>• промислової політики країни;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158750" algn="l"/>
                        </a:tabLst>
                      </a:pPr>
                      <a:r>
                        <a:rPr lang="uk-UA" sz="1600" dirty="0">
                          <a:effectLst/>
                          <a:latin typeface="Times New Roman" panose="02020603050405020304" pitchFamily="18" charset="0"/>
                          <a:cs typeface="Times New Roman" panose="02020603050405020304" pitchFamily="18" charset="0"/>
                        </a:rPr>
                        <a:t>• національних пріоритетів різних секторів економіки;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158750" algn="l"/>
                        </a:tabLst>
                      </a:pPr>
                      <a:r>
                        <a:rPr lang="uk-UA" sz="1600" dirty="0">
                          <a:effectLst/>
                          <a:latin typeface="Times New Roman" panose="02020603050405020304" pitchFamily="18" charset="0"/>
                          <a:cs typeface="Times New Roman" panose="02020603050405020304" pitchFamily="18" charset="0"/>
                        </a:rPr>
                        <a:t>• можливостей експорту;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158750" algn="l"/>
                        </a:tabLst>
                      </a:pPr>
                      <a:r>
                        <a:rPr lang="uk-UA" sz="1600" dirty="0">
                          <a:effectLst/>
                          <a:latin typeface="Times New Roman" panose="02020603050405020304" pitchFamily="18" charset="0"/>
                          <a:cs typeface="Times New Roman" panose="02020603050405020304" pitchFamily="18" charset="0"/>
                        </a:rPr>
                        <a:t>• наявності трудових, матеріальних і фінансових ресурсів;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tabLst>
                          <a:tab pos="158750" algn="l"/>
                        </a:tabLst>
                      </a:pPr>
                      <a:r>
                        <a:rPr lang="uk-UA" sz="1600" dirty="0">
                          <a:effectLst/>
                          <a:latin typeface="Times New Roman" panose="02020603050405020304" pitchFamily="18" charset="0"/>
                          <a:cs typeface="Times New Roman" panose="02020603050405020304" pitchFamily="18" charset="0"/>
                        </a:rPr>
                        <a:t>• сприятливості правового середовища та інвестиційної кон'юнктури.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b="1" dirty="0">
                          <a:effectLst/>
                          <a:latin typeface="Times New Roman" panose="02020603050405020304" pitchFamily="18" charset="0"/>
                          <a:cs typeface="Times New Roman" panose="02020603050405020304" pitchFamily="18" charset="0"/>
                        </a:rPr>
                        <a:t>Мета: виявити нові інвестиційні можливості</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32682">
                <a:tc vMerge="1">
                  <a:txBody>
                    <a:bodyPr/>
                    <a:lstStyle/>
                    <a:p>
                      <a:endParaRPr lang="uk-UA"/>
                    </a:p>
                  </a:txBody>
                  <a:tcPr/>
                </a:tc>
                <a:tc rowSpan="2">
                  <a:txBody>
                    <a:bodyPr/>
                    <a:lstStyle/>
                    <a:p>
                      <a:pPr algn="ctr">
                        <a:lnSpc>
                          <a:spcPct val="107000"/>
                        </a:lnSpc>
                        <a:spcAft>
                          <a:spcPts val="0"/>
                        </a:spcAft>
                      </a:pPr>
                      <a:r>
                        <a:rPr lang="uk-UA" sz="1600" i="1" u="sng" dirty="0">
                          <a:effectLst/>
                          <a:latin typeface="Times New Roman" panose="02020603050405020304" pitchFamily="18" charset="0"/>
                          <a:cs typeface="Times New Roman" panose="02020603050405020304" pitchFamily="18" charset="0"/>
                        </a:rPr>
                        <a:t>1.2. Ідентифікація</a:t>
                      </a:r>
                      <a:endParaRPr lang="ru-RU" sz="1600" i="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7000"/>
                        </a:lnSpc>
                        <a:spcAft>
                          <a:spcPts val="0"/>
                        </a:spcAft>
                      </a:pPr>
                      <a:r>
                        <a:rPr lang="uk-UA" sz="1600">
                          <a:effectLst/>
                          <a:latin typeface="Times New Roman" panose="02020603050405020304" pitchFamily="18" charset="0"/>
                          <a:cs typeface="Times New Roman" panose="02020603050405020304" pitchFamily="18" charset="0"/>
                        </a:rPr>
                        <a:t>Макроаналіз</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Проведення аналізу макросередовищі у розрізі: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ресурсів — оцінка можливостей, пов'язаних з використанням ресурсів або продукції;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галузей — оцінка можливостей конкретного сектора економіки;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регіонів — оцінка можливостей конкретного регіону країни. </a:t>
                      </a:r>
                      <a:endParaRPr lang="ru-RU" sz="1600" dirty="0">
                        <a:effectLst/>
                        <a:latin typeface="Times New Roman" panose="02020603050405020304" pitchFamily="18" charset="0"/>
                        <a:cs typeface="Times New Roman" panose="02020603050405020304" pitchFamily="18" charset="0"/>
                      </a:endParaRPr>
                    </a:p>
                    <a:p>
                      <a:pPr marL="0" algn="just" defTabSz="457200" rtl="0" eaLnBrk="1" latinLnBrk="0" hangingPunct="1">
                        <a:lnSpc>
                          <a:spcPct val="107000"/>
                        </a:lnSpc>
                        <a:spcAft>
                          <a:spcPts val="0"/>
                        </a:spcAft>
                      </a:pPr>
                      <a:r>
                        <a:rPr lang="uk-UA" sz="1600" b="1" kern="1200" dirty="0">
                          <a:solidFill>
                            <a:schemeClr val="dk1"/>
                          </a:solidFill>
                          <a:effectLst/>
                          <a:latin typeface="Times New Roman" panose="02020603050405020304" pitchFamily="18" charset="0"/>
                          <a:ea typeface="+mn-ea"/>
                          <a:cs typeface="Times New Roman" panose="02020603050405020304" pitchFamily="18" charset="0"/>
                        </a:rPr>
                        <a:t>Мета:   виробити  інвестиційну пропозицію та зібрати інформацію для потенційних інвесторів</a:t>
                      </a:r>
                      <a:endParaRPr lang="ru-RU" sz="1600" b="1" kern="1200" dirty="0">
                        <a:solidFill>
                          <a:schemeClr val="dk1"/>
                        </a:solidFill>
                        <a:effectLst/>
                        <a:latin typeface="Times New Roman" panose="02020603050405020304" pitchFamily="18" charset="0"/>
                        <a:ea typeface="+mn-ea"/>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52430">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Мікроаналіз</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Діагностика стану та інвестиційної привабливості окремих суб'єктів з позицій: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перспективності розвитку;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обсягів і перспектив збуту продукції;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ефективності використання активів, їх ліквідності;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стану платоспроможності та фінансової стійкості. </a:t>
                      </a:r>
                      <a:endParaRPr lang="ru-RU" sz="1600" dirty="0">
                        <a:effectLst/>
                        <a:latin typeface="Times New Roman" panose="02020603050405020304" pitchFamily="18" charset="0"/>
                        <a:cs typeface="Times New Roman" panose="02020603050405020304" pitchFamily="18" charset="0"/>
                      </a:endParaRPr>
                    </a:p>
                    <a:p>
                      <a:pPr marL="0" algn="just" defTabSz="457200" rtl="0" eaLnBrk="1" latinLnBrk="0" hangingPunct="1">
                        <a:lnSpc>
                          <a:spcPct val="107000"/>
                        </a:lnSpc>
                        <a:spcAft>
                          <a:spcPts val="0"/>
                        </a:spcAft>
                      </a:pPr>
                      <a:r>
                        <a:rPr lang="uk-UA" sz="1600" b="1" kern="1200" dirty="0">
                          <a:solidFill>
                            <a:schemeClr val="dk1"/>
                          </a:solidFill>
                          <a:effectLst/>
                          <a:latin typeface="Times New Roman" panose="02020603050405020304" pitchFamily="18" charset="0"/>
                          <a:ea typeface="+mn-ea"/>
                          <a:cs typeface="Times New Roman" panose="02020603050405020304" pitchFamily="18" charset="0"/>
                        </a:rPr>
                        <a:t>Мета: сформувати попередні цілі окремих інвестиційних пропозицій</a:t>
                      </a:r>
                      <a:endParaRPr lang="ru-RU" sz="1600" b="1" kern="1200" dirty="0">
                        <a:solidFill>
                          <a:schemeClr val="dk1"/>
                        </a:solidFill>
                        <a:effectLst/>
                        <a:latin typeface="Times New Roman" panose="02020603050405020304" pitchFamily="18" charset="0"/>
                        <a:ea typeface="+mn-ea"/>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12035" y="583095"/>
          <a:ext cx="11807688" cy="5473148"/>
        </p:xfrm>
        <a:graphic>
          <a:graphicData uri="http://schemas.openxmlformats.org/drawingml/2006/table">
            <a:tbl>
              <a:tblPr>
                <a:tableStyleId>{5C22544A-7EE6-4342-B048-85BDC9FD1C3A}</a:tableStyleId>
              </a:tblPr>
              <a:tblGrid>
                <a:gridCol w="846602">
                  <a:extLst>
                    <a:ext uri="{9D8B030D-6E8A-4147-A177-3AD203B41FA5}">
                      <a16:colId xmlns:a16="http://schemas.microsoft.com/office/drawing/2014/main" val="20000"/>
                    </a:ext>
                  </a:extLst>
                </a:gridCol>
                <a:gridCol w="965527">
                  <a:extLst>
                    <a:ext uri="{9D8B030D-6E8A-4147-A177-3AD203B41FA5}">
                      <a16:colId xmlns:a16="http://schemas.microsoft.com/office/drawing/2014/main" val="20001"/>
                    </a:ext>
                  </a:extLst>
                </a:gridCol>
                <a:gridCol w="981088">
                  <a:extLst>
                    <a:ext uri="{9D8B030D-6E8A-4147-A177-3AD203B41FA5}">
                      <a16:colId xmlns:a16="http://schemas.microsoft.com/office/drawing/2014/main" val="20002"/>
                    </a:ext>
                  </a:extLst>
                </a:gridCol>
                <a:gridCol w="9014471">
                  <a:extLst>
                    <a:ext uri="{9D8B030D-6E8A-4147-A177-3AD203B41FA5}">
                      <a16:colId xmlns:a16="http://schemas.microsoft.com/office/drawing/2014/main" val="20003"/>
                    </a:ext>
                  </a:extLst>
                </a:gridCol>
              </a:tblGrid>
              <a:tr h="416942">
                <a:tc>
                  <a:txBody>
                    <a:bodyPr/>
                    <a:lstStyle/>
                    <a:p>
                      <a:pPr algn="l">
                        <a:lnSpc>
                          <a:spcPct val="150000"/>
                        </a:lnSpc>
                        <a:spcAft>
                          <a:spcPts val="0"/>
                        </a:spcAft>
                      </a:pPr>
                      <a:r>
                        <a:rPr lang="uk-UA" sz="1600" dirty="0">
                          <a:effectLst/>
                          <a:latin typeface="Times New Roman" panose="02020603050405020304" pitchFamily="18" charset="0"/>
                          <a:cs typeface="Times New Roman" panose="02020603050405020304" pitchFamily="18" charset="0"/>
                        </a:rPr>
                        <a:t>ФАЗИ</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СТАДІЇ</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ЕТАПИ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ЗМІСТ ВИКОНУВАНИХ РОБІТ</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0"/>
                  </a:ext>
                </a:extLst>
              </a:tr>
              <a:tr h="2662112">
                <a:tc rowSpan="2">
                  <a:txBody>
                    <a:bodyPr/>
                    <a:lstStyle/>
                    <a:p>
                      <a:pPr algn="ctr">
                        <a:lnSpc>
                          <a:spcPct val="150000"/>
                        </a:lnSpc>
                        <a:spcAft>
                          <a:spcPts val="0"/>
                        </a:spcAft>
                      </a:pPr>
                      <a:r>
                        <a:rPr lang="uk-UA" sz="1600" b="1" u="sng" dirty="0">
                          <a:effectLst/>
                          <a:latin typeface="Times New Roman" panose="02020603050405020304" pitchFamily="18" charset="0"/>
                          <a:cs typeface="Times New Roman" panose="02020603050405020304" pitchFamily="18" charset="0"/>
                        </a:rPr>
                        <a:t>1. ПЕРЕДІНВЕСТИЦІЙНА</a:t>
                      </a:r>
                      <a:endParaRPr lang="ru-RU"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rowSpan="2">
                  <a:txBody>
                    <a:bodyPr/>
                    <a:lstStyle/>
                    <a:p>
                      <a:pPr algn="ctr">
                        <a:lnSpc>
                          <a:spcPct val="107000"/>
                        </a:lnSpc>
                        <a:spcAft>
                          <a:spcPts val="0"/>
                        </a:spcAft>
                      </a:pPr>
                      <a:r>
                        <a:rPr lang="uk-UA" sz="1600" i="1" u="sng" dirty="0">
                          <a:effectLst/>
                          <a:latin typeface="Times New Roman" panose="02020603050405020304" pitchFamily="18" charset="0"/>
                          <a:cs typeface="Times New Roman" panose="02020603050405020304" pitchFamily="18" charset="0"/>
                        </a:rPr>
                        <a:t>1.3. Підготовка</a:t>
                      </a:r>
                      <a:endParaRPr lang="ru-RU" sz="1600" i="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Попередня оцінка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132" marR="14132"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Оцінка інвестиційної пропозиції за критеріями: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комерційна можливість реалізації </a:t>
                      </a:r>
                      <a:r>
                        <a:rPr lang="uk-UA" sz="1600" dirty="0" err="1" smtClean="0">
                          <a:effectLst/>
                          <a:latin typeface="Times New Roman" panose="02020603050405020304" pitchFamily="18" charset="0"/>
                          <a:cs typeface="Times New Roman" panose="02020603050405020304" pitchFamily="18" charset="0"/>
                        </a:rPr>
                        <a:t>проєкту</a:t>
                      </a:r>
                      <a:r>
                        <a:rPr lang="uk-UA"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технічна здійсненність </a:t>
                      </a:r>
                      <a:r>
                        <a:rPr lang="uk-UA" sz="1600" dirty="0" err="1" smtClean="0">
                          <a:effectLst/>
                          <a:latin typeface="Times New Roman" panose="02020603050405020304" pitchFamily="18" charset="0"/>
                          <a:cs typeface="Times New Roman" panose="02020603050405020304" pitchFamily="18" charset="0"/>
                        </a:rPr>
                        <a:t>проєкту</a:t>
                      </a:r>
                      <a:r>
                        <a:rPr lang="uk-UA"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інституційна допустимість;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оцінка ризику й невизначеності зовнішнього середовища;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оцінка альтернатив </a:t>
                      </a:r>
                      <a:r>
                        <a:rPr lang="uk-UA" sz="1600" dirty="0" err="1" smtClean="0">
                          <a:effectLst/>
                          <a:latin typeface="Times New Roman" panose="02020603050405020304" pitchFamily="18" charset="0"/>
                          <a:cs typeface="Times New Roman" panose="02020603050405020304" pitchFamily="18" charset="0"/>
                        </a:rPr>
                        <a:t>проєкту</a:t>
                      </a:r>
                      <a:r>
                        <a:rPr lang="uk-UA"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екологічна допустимість;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фінансова раціональність інвестування.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b="1" dirty="0">
                          <a:effectLst/>
                          <a:latin typeface="Times New Roman" panose="02020603050405020304" pitchFamily="18" charset="0"/>
                          <a:cs typeface="Times New Roman" panose="02020603050405020304" pitchFamily="18" charset="0"/>
                        </a:rPr>
                        <a:t>Мета: відбір найпривабливіших інвестиційних пропозицій для проведення подальших досліджень</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132" marR="141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94094">
                <a:tc vMerge="1">
                  <a:txBody>
                    <a:bodyPr/>
                    <a:lstStyle/>
                    <a:p>
                      <a:endParaRPr lang="uk-UA"/>
                    </a:p>
                  </a:txBody>
                  <a:tcPr/>
                </a:tc>
                <a:tc vMerge="1">
                  <a:txBody>
                    <a:bodyPr/>
                    <a:lstStyle/>
                    <a:p>
                      <a:endParaRPr lang="uk-UA"/>
                    </a:p>
                  </a:txBody>
                  <a:tcPr marL="8198" marR="8198"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Додаткові дослідження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132" marR="14132"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Проводяться за такими напрямами: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вивчення ринку продукції </a:t>
                      </a:r>
                      <a:r>
                        <a:rPr lang="uk-UA" sz="1600" dirty="0" err="1" smtClean="0">
                          <a:effectLst/>
                          <a:latin typeface="Times New Roman" panose="02020603050405020304" pitchFamily="18" charset="0"/>
                          <a:cs typeface="Times New Roman" panose="02020603050405020304" pitchFamily="18" charset="0"/>
                        </a:rPr>
                        <a:t>проєкту</a:t>
                      </a:r>
                      <a:r>
                        <a:rPr lang="uk-UA" sz="1600" dirty="0" smtClean="0">
                          <a:effectLst/>
                          <a:latin typeface="Times New Roman" panose="02020603050405020304" pitchFamily="18" charset="0"/>
                          <a:cs typeface="Times New Roman" panose="02020603050405020304" pitchFamily="18" charset="0"/>
                        </a:rPr>
                        <a:t> </a:t>
                      </a:r>
                      <a:r>
                        <a:rPr lang="uk-UA" sz="1600" dirty="0">
                          <a:effectLst/>
                          <a:latin typeface="Times New Roman" panose="02020603050405020304" pitchFamily="18" charset="0"/>
                          <a:cs typeface="Times New Roman" panose="02020603050405020304" pitchFamily="18" charset="0"/>
                        </a:rPr>
                        <a:t>(попит, стійкість на ринку та ціна; можливість збільшення попиту);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оцінка конкретних сировинних і матеріальних ресурсів за ступенем доступності та цінових переваг;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a:t>
                      </a:r>
                      <a:r>
                        <a:rPr lang="uk-UA" sz="1600" spc="-20" dirty="0">
                          <a:effectLst/>
                          <a:latin typeface="Times New Roman" panose="02020603050405020304" pitchFamily="18" charset="0"/>
                          <a:cs typeface="Times New Roman" panose="02020603050405020304" pitchFamily="18" charset="0"/>
                        </a:rPr>
                        <a:t>відбір технологій, можливих для застосування;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визначення масштабу </a:t>
                      </a:r>
                      <a:r>
                        <a:rPr lang="uk-UA" sz="1600" dirty="0" err="1" smtClean="0">
                          <a:effectLst/>
                          <a:latin typeface="Times New Roman" panose="02020603050405020304" pitchFamily="18" charset="0"/>
                          <a:cs typeface="Times New Roman" panose="02020603050405020304" pitchFamily="18" charset="0"/>
                        </a:rPr>
                        <a:t>проєкту</a:t>
                      </a:r>
                      <a:r>
                        <a:rPr lang="uk-UA" sz="1600" dirty="0">
                          <a:effectLst/>
                          <a:latin typeface="Times New Roman" panose="02020603050405020304" pitchFamily="18" charset="0"/>
                          <a:cs typeface="Times New Roman" panose="02020603050405020304" pitchFamily="18" charset="0"/>
                        </a:rPr>
                        <a:t>, капітальних і поточних витрат;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розробка програми подолання негативного екологічного впливу на довкілля;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визначення джерел фінансування;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уточнення часових меж </a:t>
                      </a:r>
                      <a:r>
                        <a:rPr lang="uk-UA" sz="1600" dirty="0" err="1" smtClean="0">
                          <a:effectLst/>
                          <a:latin typeface="Times New Roman" panose="02020603050405020304" pitchFamily="18" charset="0"/>
                          <a:cs typeface="Times New Roman" panose="02020603050405020304" pitchFamily="18" charset="0"/>
                        </a:rPr>
                        <a:t>проєкту</a:t>
                      </a:r>
                      <a:r>
                        <a:rPr lang="uk-UA" sz="16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132" marR="141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6" name="Прямоугольник 5"/>
          <p:cNvSpPr/>
          <p:nvPr/>
        </p:nvSpPr>
        <p:spPr>
          <a:xfrm>
            <a:off x="212035" y="91036"/>
            <a:ext cx="5645637" cy="369332"/>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uk-UA" b="1" i="1" spc="5" dirty="0">
                <a:latin typeface="Times New Roman" panose="02020603050405020304" pitchFamily="18" charset="0"/>
                <a:ea typeface="Calibri" panose="020F0502020204030204" pitchFamily="34" charset="0"/>
              </a:rPr>
              <a:t>Передінвестиційна фаза </a:t>
            </a:r>
            <a:r>
              <a:rPr lang="uk-UA" b="1" i="1" spc="5" dirty="0" err="1" smtClean="0">
                <a:latin typeface="Times New Roman" panose="02020603050405020304" pitchFamily="18" charset="0"/>
                <a:ea typeface="Calibri" panose="020F0502020204030204" pitchFamily="34" charset="0"/>
              </a:rPr>
              <a:t>проєкту</a:t>
            </a:r>
            <a:r>
              <a:rPr lang="uk-UA" b="1" i="1" spc="5" dirty="0" smtClean="0">
                <a:latin typeface="Times New Roman" panose="02020603050405020304" pitchFamily="18" charset="0"/>
                <a:ea typeface="Calibri" panose="020F0502020204030204" pitchFamily="34" charset="0"/>
              </a:rPr>
              <a:t> </a:t>
            </a:r>
            <a:r>
              <a:rPr lang="uk-UA" b="1" i="1" spc="5" dirty="0">
                <a:latin typeface="Times New Roman" panose="02020603050405020304" pitchFamily="18" charset="0"/>
                <a:ea typeface="Calibri" panose="020F0502020204030204" pitchFamily="34" charset="0"/>
              </a:rPr>
              <a:t>(продовження)</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45774" y="369332"/>
          <a:ext cx="11900451" cy="5845112"/>
        </p:xfrm>
        <a:graphic>
          <a:graphicData uri="http://schemas.openxmlformats.org/drawingml/2006/table">
            <a:tbl>
              <a:tblPr>
                <a:tableStyleId>{5C22544A-7EE6-4342-B048-85BDC9FD1C3A}</a:tableStyleId>
              </a:tblPr>
              <a:tblGrid>
                <a:gridCol w="840335">
                  <a:extLst>
                    <a:ext uri="{9D8B030D-6E8A-4147-A177-3AD203B41FA5}">
                      <a16:colId xmlns:a16="http://schemas.microsoft.com/office/drawing/2014/main" val="20000"/>
                    </a:ext>
                  </a:extLst>
                </a:gridCol>
                <a:gridCol w="950561">
                  <a:extLst>
                    <a:ext uri="{9D8B030D-6E8A-4147-A177-3AD203B41FA5}">
                      <a16:colId xmlns:a16="http://schemas.microsoft.com/office/drawing/2014/main" val="20001"/>
                    </a:ext>
                  </a:extLst>
                </a:gridCol>
                <a:gridCol w="1027910">
                  <a:extLst>
                    <a:ext uri="{9D8B030D-6E8A-4147-A177-3AD203B41FA5}">
                      <a16:colId xmlns:a16="http://schemas.microsoft.com/office/drawing/2014/main" val="20002"/>
                    </a:ext>
                  </a:extLst>
                </a:gridCol>
                <a:gridCol w="9081645">
                  <a:extLst>
                    <a:ext uri="{9D8B030D-6E8A-4147-A177-3AD203B41FA5}">
                      <a16:colId xmlns:a16="http://schemas.microsoft.com/office/drawing/2014/main" val="20003"/>
                    </a:ext>
                  </a:extLst>
                </a:gridCol>
              </a:tblGrid>
              <a:tr h="333601">
                <a:tc>
                  <a:txBody>
                    <a:bodyPr/>
                    <a:lstStyle/>
                    <a:p>
                      <a:pPr algn="l">
                        <a:lnSpc>
                          <a:spcPct val="150000"/>
                        </a:lnSpc>
                        <a:spcAft>
                          <a:spcPts val="0"/>
                        </a:spcAft>
                      </a:pPr>
                      <a:r>
                        <a:rPr lang="uk-UA" sz="1600" dirty="0">
                          <a:effectLst/>
                          <a:latin typeface="Times New Roman" panose="02020603050405020304" pitchFamily="18" charset="0"/>
                          <a:cs typeface="Times New Roman" panose="02020603050405020304" pitchFamily="18" charset="0"/>
                        </a:rPr>
                        <a:t>ФАЗИ</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СТАДІЇ</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ЕТАПИ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ЗМІСТ ВИКОНУВАНИХ РОБІТ</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0"/>
                  </a:ext>
                </a:extLst>
              </a:tr>
              <a:tr h="2502717">
                <a:tc rowSpan="3">
                  <a:txBody>
                    <a:bodyPr/>
                    <a:lstStyle/>
                    <a:p>
                      <a:pPr algn="ctr">
                        <a:lnSpc>
                          <a:spcPct val="150000"/>
                        </a:lnSpc>
                        <a:spcAft>
                          <a:spcPts val="0"/>
                        </a:spcAft>
                      </a:pPr>
                      <a:r>
                        <a:rPr lang="uk-UA" sz="1600" b="1" u="sng" dirty="0">
                          <a:effectLst/>
                          <a:latin typeface="Times New Roman" panose="02020603050405020304" pitchFamily="18" charset="0"/>
                          <a:cs typeface="Times New Roman" panose="02020603050405020304" pitchFamily="18" charset="0"/>
                        </a:rPr>
                        <a:t>1. ПЕРЕДІНВЕСТИЦІЙНА</a:t>
                      </a:r>
                      <a:endParaRPr lang="ru-RU" sz="16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rowSpan="2">
                  <a:txBody>
                    <a:bodyPr/>
                    <a:lstStyle/>
                    <a:p>
                      <a:pPr algn="ctr">
                        <a:lnSpc>
                          <a:spcPct val="107000"/>
                        </a:lnSpc>
                        <a:spcAft>
                          <a:spcPts val="0"/>
                        </a:spcAft>
                      </a:pPr>
                      <a:r>
                        <a:rPr lang="uk-UA" sz="1600" i="1" u="sng" dirty="0">
                          <a:effectLst/>
                          <a:latin typeface="Times New Roman" panose="02020603050405020304" pitchFamily="18" charset="0"/>
                          <a:cs typeface="Times New Roman" panose="02020603050405020304" pitchFamily="18" charset="0"/>
                        </a:rPr>
                        <a:t>1.4. Розробка й експертиза</a:t>
                      </a:r>
                      <a:endParaRPr lang="ru-RU" sz="1600" i="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98" marR="8198"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Детальний аналіз</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132" marR="14132"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Провадиться за такими складовими:</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маркетинговий аналіз;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технічний аналіз;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інституційний аналіз;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екологічний аналіз;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соціальний аналіз;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фінансовий аналіз;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 економічний аналіз.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b="1" dirty="0">
                          <a:effectLst/>
                          <a:latin typeface="Times New Roman" panose="02020603050405020304" pitchFamily="18" charset="0"/>
                          <a:cs typeface="Times New Roman" panose="02020603050405020304" pitchFamily="18" charset="0"/>
                        </a:rPr>
                        <a:t>Мета: дати детальну оцінку наявних </a:t>
                      </a:r>
                      <a:r>
                        <a:rPr lang="uk-UA" sz="1600" b="1" dirty="0" err="1" smtClean="0">
                          <a:effectLst/>
                          <a:latin typeface="Times New Roman" panose="02020603050405020304" pitchFamily="18" charset="0"/>
                          <a:cs typeface="Times New Roman" panose="02020603050405020304" pitchFamily="18" charset="0"/>
                        </a:rPr>
                        <a:t>проєктів</a:t>
                      </a:r>
                      <a:r>
                        <a:rPr lang="uk-UA" sz="1600" b="1" dirty="0">
                          <a:effectLst/>
                          <a:latin typeface="Times New Roman" panose="02020603050405020304" pitchFamily="18" charset="0"/>
                          <a:cs typeface="Times New Roman" panose="02020603050405020304" pitchFamily="18" charset="0"/>
                        </a:rPr>
                        <a:t>, вибрати найефективніший, виробити пропозиції щодо фінансування</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132" marR="141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90895">
                <a:tc vMerge="1">
                  <a:txBody>
                    <a:bodyPr/>
                    <a:lstStyle/>
                    <a:p>
                      <a:endParaRPr lang="uk-UA"/>
                    </a:p>
                  </a:txBody>
                  <a:tcPr/>
                </a:tc>
                <a:tc vMerge="1">
                  <a:txBody>
                    <a:bodyPr/>
                    <a:lstStyle/>
                    <a:p>
                      <a:endParaRPr lang="uk-UA"/>
                    </a:p>
                  </a:txBody>
                  <a:tcPr marL="8198" marR="8198"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Експертиза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132" marR="14132"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uk-UA" sz="1600" dirty="0">
                          <a:effectLst/>
                          <a:latin typeface="Times New Roman" panose="02020603050405020304" pitchFamily="18" charset="0"/>
                          <a:cs typeface="Times New Roman" panose="02020603050405020304" pitchFamily="18" charset="0"/>
                        </a:rPr>
                        <a:t>Оцінка </a:t>
                      </a:r>
                      <a:r>
                        <a:rPr lang="uk-UA" sz="1600" dirty="0" err="1" smtClean="0">
                          <a:effectLst/>
                          <a:latin typeface="Times New Roman" panose="02020603050405020304" pitchFamily="18" charset="0"/>
                          <a:cs typeface="Times New Roman" panose="02020603050405020304" pitchFamily="18" charset="0"/>
                        </a:rPr>
                        <a:t>проєкту</a:t>
                      </a:r>
                      <a:r>
                        <a:rPr lang="uk-UA" sz="1600" dirty="0" smtClean="0">
                          <a:effectLst/>
                          <a:latin typeface="Times New Roman" panose="02020603050405020304" pitchFamily="18" charset="0"/>
                          <a:cs typeface="Times New Roman" panose="02020603050405020304" pitchFamily="18" charset="0"/>
                        </a:rPr>
                        <a:t> </a:t>
                      </a:r>
                      <a:r>
                        <a:rPr lang="uk-UA" sz="1600" dirty="0">
                          <a:effectLst/>
                          <a:latin typeface="Times New Roman" panose="02020603050405020304" pitchFamily="18" charset="0"/>
                          <a:cs typeface="Times New Roman" panose="02020603050405020304" pitchFamily="18" charset="0"/>
                        </a:rPr>
                        <a:t>за формальними та неформальними критеріями зацікавлених або незалежних організацій. </a:t>
                      </a:r>
                      <a:endParaRPr lang="ru-RU" sz="16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600" b="1" dirty="0">
                          <a:effectLst/>
                          <a:latin typeface="Times New Roman" panose="02020603050405020304" pitchFamily="18" charset="0"/>
                          <a:cs typeface="Times New Roman" panose="02020603050405020304" pitchFamily="18" charset="0"/>
                        </a:rPr>
                        <a:t>Мета: перевірити раціональність </a:t>
                      </a:r>
                      <a:r>
                        <a:rPr lang="uk-UA" sz="1600" b="1" dirty="0" err="1" smtClean="0">
                          <a:effectLst/>
                          <a:latin typeface="Times New Roman" panose="02020603050405020304" pitchFamily="18" charset="0"/>
                          <a:cs typeface="Times New Roman" panose="02020603050405020304" pitchFamily="18" charset="0"/>
                        </a:rPr>
                        <a:t>проєкту</a:t>
                      </a:r>
                      <a:r>
                        <a:rPr lang="uk-UA" sz="1600" b="1" dirty="0">
                          <a:effectLst/>
                          <a:latin typeface="Times New Roman" panose="02020603050405020304" pitchFamily="18" charset="0"/>
                          <a:cs typeface="Times New Roman" panose="02020603050405020304" pitchFamily="18" charset="0"/>
                        </a:rPr>
                        <a:t>, скласти висновки щодо доцільності його реалізації. На цьому етапі інвестиційний </a:t>
                      </a:r>
                      <a:r>
                        <a:rPr lang="uk-UA" sz="1600" b="1" dirty="0" err="1" smtClean="0">
                          <a:effectLst/>
                          <a:latin typeface="Times New Roman" panose="02020603050405020304" pitchFamily="18" charset="0"/>
                          <a:cs typeface="Times New Roman" panose="02020603050405020304" pitchFamily="18" charset="0"/>
                        </a:rPr>
                        <a:t>проєкт</a:t>
                      </a:r>
                      <a:r>
                        <a:rPr lang="uk-UA" sz="1600" b="1" dirty="0" smtClean="0">
                          <a:effectLst/>
                          <a:latin typeface="Times New Roman" panose="02020603050405020304" pitchFamily="18" charset="0"/>
                          <a:cs typeface="Times New Roman" panose="02020603050405020304" pitchFamily="18" charset="0"/>
                        </a:rPr>
                        <a:t> </a:t>
                      </a:r>
                      <a:r>
                        <a:rPr lang="uk-UA" sz="1600" b="1" dirty="0">
                          <a:effectLst/>
                          <a:latin typeface="Times New Roman" panose="02020603050405020304" pitchFamily="18" charset="0"/>
                          <a:cs typeface="Times New Roman" panose="02020603050405020304" pitchFamily="18" charset="0"/>
                        </a:rPr>
                        <a:t>або приймається або відхиляється</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132" marR="141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51344">
                <a:tc vMerge="1">
                  <a:txBody>
                    <a:bodyPr/>
                    <a:lstStyle/>
                    <a:p>
                      <a:endParaRPr lang="uk-UA"/>
                    </a:p>
                  </a:txBody>
                  <a:tcPr marL="8198" marR="8198"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algn="ctr" defTabSz="457200" rtl="0" eaLnBrk="1" latinLnBrk="0" hangingPunct="1">
                        <a:lnSpc>
                          <a:spcPct val="107000"/>
                        </a:lnSpc>
                        <a:spcAft>
                          <a:spcPts val="0"/>
                        </a:spcAft>
                      </a:pPr>
                      <a:r>
                        <a:rPr lang="uk-UA" sz="1600" i="1" u="sng" kern="1200" dirty="0">
                          <a:solidFill>
                            <a:schemeClr val="dk1"/>
                          </a:solidFill>
                          <a:effectLst/>
                          <a:latin typeface="Times New Roman" panose="02020603050405020304" pitchFamily="18" charset="0"/>
                          <a:ea typeface="+mn-ea"/>
                          <a:cs typeface="Times New Roman" panose="02020603050405020304" pitchFamily="18" charset="0"/>
                        </a:rPr>
                        <a:t>1.5. Детальне </a:t>
                      </a:r>
                      <a:r>
                        <a:rPr lang="uk-UA" sz="1600" i="1" u="sng" kern="1200" dirty="0" err="1" smtClean="0">
                          <a:solidFill>
                            <a:schemeClr val="dk1"/>
                          </a:solidFill>
                          <a:effectLst/>
                          <a:latin typeface="Times New Roman" panose="02020603050405020304" pitchFamily="18" charset="0"/>
                          <a:ea typeface="+mn-ea"/>
                          <a:cs typeface="Times New Roman" panose="02020603050405020304" pitchFamily="18" charset="0"/>
                        </a:rPr>
                        <a:t>проєктування</a:t>
                      </a:r>
                      <a:endParaRPr lang="ru-RU" sz="1600" i="1" u="sng"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07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Детальне </a:t>
                      </a:r>
                      <a:r>
                        <a:rPr lang="uk-UA" sz="16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проєктування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Складається з таких етапів: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остаточний вибір схеми фінансування;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придбання технології та обладнання;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будівельне планування (пуск і налагодження);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календарне планування будівельних робіт;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календарний план фінансування;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підготовка будівельної документації.</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Прямоугольник 5"/>
          <p:cNvSpPr/>
          <p:nvPr/>
        </p:nvSpPr>
        <p:spPr>
          <a:xfrm>
            <a:off x="119059" y="0"/>
            <a:ext cx="5645637" cy="369332"/>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uk-UA" b="1" i="1" spc="5" dirty="0">
                <a:latin typeface="Times New Roman" panose="02020603050405020304" pitchFamily="18" charset="0"/>
                <a:ea typeface="Calibri" panose="020F0502020204030204" pitchFamily="34" charset="0"/>
              </a:rPr>
              <a:t>Передінвестиційна фаза </a:t>
            </a:r>
            <a:r>
              <a:rPr lang="uk-UA" b="1" i="1" spc="5" dirty="0" err="1" smtClean="0">
                <a:latin typeface="Times New Roman" panose="02020603050405020304" pitchFamily="18" charset="0"/>
                <a:ea typeface="Calibri" panose="020F0502020204030204" pitchFamily="34" charset="0"/>
              </a:rPr>
              <a:t>проєкту</a:t>
            </a:r>
            <a:r>
              <a:rPr lang="uk-UA" b="1" i="1" spc="5" dirty="0" smtClean="0">
                <a:latin typeface="Times New Roman" panose="02020603050405020304" pitchFamily="18" charset="0"/>
                <a:ea typeface="Calibri" panose="020F0502020204030204" pitchFamily="34" charset="0"/>
              </a:rPr>
              <a:t> </a:t>
            </a:r>
            <a:r>
              <a:rPr lang="uk-UA" b="1" i="1" spc="5" dirty="0">
                <a:latin typeface="Times New Roman" panose="02020603050405020304" pitchFamily="18" charset="0"/>
                <a:ea typeface="Calibri" panose="020F0502020204030204" pitchFamily="34" charset="0"/>
              </a:rPr>
              <a:t>(закінчення)</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3.1. Концепція життєвого циклу </a:t>
            </a:r>
            <a:r>
              <a:rPr lang="uk-UA" b="1" dirty="0" err="1" smtClean="0"/>
              <a:t>проєкту</a:t>
            </a:r>
            <a:r>
              <a:rPr lang="uk-UA" b="1" dirty="0" smtClean="0"/>
              <a:t> </a:t>
            </a:r>
            <a:endParaRPr lang="ru-RU" dirty="0"/>
          </a:p>
        </p:txBody>
      </p:sp>
      <p:sp>
        <p:nvSpPr>
          <p:cNvPr id="3" name="Объект 2"/>
          <p:cNvSpPr>
            <a:spLocks noGrp="1"/>
          </p:cNvSpPr>
          <p:nvPr>
            <p:ph idx="1"/>
          </p:nvPr>
        </p:nvSpPr>
        <p:spPr>
          <a:xfrm>
            <a:off x="476504" y="1329136"/>
            <a:ext cx="11341100" cy="4356992"/>
          </a:xfrm>
        </p:spPr>
        <p:txBody>
          <a:bodyPr>
            <a:normAutofit fontScale="62500" lnSpcReduction="20000"/>
          </a:bodyPr>
          <a:lstStyle/>
          <a:p>
            <a:pPr marL="0" indent="0" algn="just">
              <a:spcBef>
                <a:spcPts val="0"/>
              </a:spcBef>
              <a:buNone/>
            </a:pPr>
            <a:r>
              <a:rPr lang="uk-UA" sz="2300" dirty="0"/>
              <a:t>Розробка </a:t>
            </a:r>
            <a:r>
              <a:rPr lang="uk-UA" sz="2300" dirty="0" err="1" smtClean="0"/>
              <a:t>проєкту</a:t>
            </a:r>
            <a:r>
              <a:rPr lang="uk-UA" sz="2300" dirty="0" smtClean="0"/>
              <a:t> </a:t>
            </a:r>
            <a:r>
              <a:rPr lang="uk-UA" sz="2300" dirty="0"/>
              <a:t>як проміжок часу з моменту появи </a:t>
            </a:r>
            <a:r>
              <a:rPr lang="uk-UA" sz="2300" dirty="0" err="1" smtClean="0"/>
              <a:t>проєкту</a:t>
            </a:r>
            <a:r>
              <a:rPr lang="uk-UA" sz="2300" dirty="0" smtClean="0"/>
              <a:t> </a:t>
            </a:r>
            <a:r>
              <a:rPr lang="uk-UA" sz="2300" dirty="0"/>
              <a:t>до моменту його закінчення може бути представлена у вигляді циклу, який складається з окремих </a:t>
            </a:r>
            <a:r>
              <a:rPr lang="uk-UA" sz="2300" b="1" dirty="0"/>
              <a:t>фаз, стадій та етапів. </a:t>
            </a:r>
            <a:r>
              <a:rPr lang="uk-UA" sz="2300" dirty="0"/>
              <a:t>Змінюючи один одного у часі, вони характерні для будь-якого </a:t>
            </a:r>
            <a:r>
              <a:rPr lang="uk-UA" sz="2300" dirty="0" err="1" smtClean="0"/>
              <a:t>проєкту</a:t>
            </a:r>
            <a:r>
              <a:rPr lang="uk-UA" sz="2300" dirty="0" smtClean="0"/>
              <a:t> </a:t>
            </a:r>
            <a:r>
              <a:rPr lang="uk-UA" sz="2300" dirty="0"/>
              <a:t>незалежно від його виду, складності та обсягу здійснюваних робіт. Ця послідовність процесів дістала назви </a:t>
            </a:r>
            <a:r>
              <a:rPr lang="uk-UA" sz="2300" b="1" dirty="0"/>
              <a:t>«життєвий цикл </a:t>
            </a:r>
            <a:r>
              <a:rPr lang="uk-UA" sz="2300" b="1" dirty="0" err="1" smtClean="0"/>
              <a:t>проєкту</a:t>
            </a:r>
            <a:r>
              <a:rPr lang="uk-UA" sz="2300" b="1" dirty="0"/>
              <a:t>».  </a:t>
            </a:r>
            <a:endParaRPr lang="en-US" sz="2300" b="1" dirty="0" smtClean="0"/>
          </a:p>
          <a:p>
            <a:pPr marL="0" indent="0" algn="just">
              <a:spcBef>
                <a:spcPts val="0"/>
              </a:spcBef>
              <a:buNone/>
            </a:pPr>
            <a:endParaRPr lang="ru-RU" sz="2300" b="1" dirty="0"/>
          </a:p>
          <a:p>
            <a:pPr algn="just">
              <a:spcBef>
                <a:spcPts val="0"/>
              </a:spcBef>
            </a:pPr>
            <a:r>
              <a:rPr lang="uk-UA" sz="2900" b="1" dirty="0"/>
              <a:t>Життєвий цикл </a:t>
            </a:r>
            <a:r>
              <a:rPr lang="uk-UA" sz="2900" b="1" dirty="0" err="1" smtClean="0"/>
              <a:t>проєкту</a:t>
            </a:r>
            <a:r>
              <a:rPr lang="uk-UA" sz="2900" b="1" dirty="0" smtClean="0"/>
              <a:t> </a:t>
            </a:r>
            <a:r>
              <a:rPr lang="uk-UA" sz="2900" b="1" dirty="0"/>
              <a:t>(ЖЦП)</a:t>
            </a:r>
            <a:r>
              <a:rPr lang="uk-UA" sz="2900" dirty="0"/>
              <a:t>— це період часу від задуму </a:t>
            </a:r>
            <a:r>
              <a:rPr lang="uk-UA" sz="2900" dirty="0" err="1" smtClean="0"/>
              <a:t>проєкту</a:t>
            </a:r>
            <a:r>
              <a:rPr lang="uk-UA" sz="2900" dirty="0" smtClean="0"/>
              <a:t> </a:t>
            </a:r>
            <a:r>
              <a:rPr lang="uk-UA" sz="2900" dirty="0"/>
              <a:t>до його закінчення, який може характеризуватися моментом здійснення перших витрат за </a:t>
            </a:r>
            <a:r>
              <a:rPr lang="uk-UA" sz="2900" dirty="0" err="1" smtClean="0"/>
              <a:t>проєктом</a:t>
            </a:r>
            <a:r>
              <a:rPr lang="uk-UA" sz="2900" dirty="0" smtClean="0"/>
              <a:t> </a:t>
            </a:r>
            <a:r>
              <a:rPr lang="uk-UA" sz="2900" dirty="0"/>
              <a:t>(поява </a:t>
            </a:r>
            <a:r>
              <a:rPr lang="uk-UA" sz="2900" dirty="0" err="1" smtClean="0"/>
              <a:t>проєкту</a:t>
            </a:r>
            <a:r>
              <a:rPr lang="uk-UA" sz="2900" dirty="0"/>
              <a:t>) і отриманням останньої вигоди (ліквідація </a:t>
            </a:r>
            <a:r>
              <a:rPr lang="uk-UA" sz="2900" dirty="0" err="1" smtClean="0"/>
              <a:t>проєкту</a:t>
            </a:r>
            <a:r>
              <a:rPr lang="uk-UA" sz="2900" dirty="0"/>
              <a:t>). </a:t>
            </a:r>
          </a:p>
          <a:p>
            <a:pPr marL="0" indent="0" algn="just">
              <a:spcBef>
                <a:spcPts val="0"/>
              </a:spcBef>
              <a:buNone/>
            </a:pPr>
            <a:endParaRPr lang="en-US" sz="2300" dirty="0" smtClean="0"/>
          </a:p>
          <a:p>
            <a:pPr marL="0" indent="0" algn="just">
              <a:spcBef>
                <a:spcPts val="0"/>
              </a:spcBef>
              <a:buNone/>
            </a:pPr>
            <a:r>
              <a:rPr lang="uk-UA" sz="2300" dirty="0" smtClean="0"/>
              <a:t>У </a:t>
            </a:r>
            <a:r>
              <a:rPr lang="uk-UA" sz="2300" dirty="0"/>
              <a:t>загальному розумінні ЖЦП формується з:</a:t>
            </a:r>
          </a:p>
          <a:p>
            <a:pPr marL="0" indent="0" algn="just">
              <a:spcBef>
                <a:spcPts val="0"/>
              </a:spcBef>
              <a:buNone/>
            </a:pPr>
            <a:r>
              <a:rPr lang="uk-UA" sz="2300" dirty="0"/>
              <a:t>1. Зародження ідеї </a:t>
            </a:r>
            <a:r>
              <a:rPr lang="uk-UA" sz="2300" dirty="0" err="1" smtClean="0"/>
              <a:t>проєкту</a:t>
            </a:r>
            <a:r>
              <a:rPr lang="uk-UA" sz="2300" dirty="0" smtClean="0"/>
              <a:t> </a:t>
            </a:r>
            <a:r>
              <a:rPr lang="uk-UA" sz="2300" dirty="0"/>
              <a:t>та її подальше обґрунтування;</a:t>
            </a:r>
          </a:p>
          <a:p>
            <a:pPr marL="0" indent="0" algn="just">
              <a:spcBef>
                <a:spcPts val="0"/>
              </a:spcBef>
              <a:buNone/>
            </a:pPr>
            <a:r>
              <a:rPr lang="uk-UA" sz="2300" dirty="0"/>
              <a:t>2. Реалізація </a:t>
            </a:r>
            <a:r>
              <a:rPr lang="uk-UA" sz="2300" dirty="0" err="1" smtClean="0"/>
              <a:t>проєкту</a:t>
            </a:r>
            <a:r>
              <a:rPr lang="uk-UA" sz="2300" dirty="0"/>
              <a:t>;</a:t>
            </a:r>
          </a:p>
          <a:p>
            <a:pPr marL="0" indent="0" algn="just">
              <a:spcBef>
                <a:spcPts val="0"/>
              </a:spcBef>
              <a:buNone/>
            </a:pPr>
            <a:r>
              <a:rPr lang="uk-UA" sz="2300" dirty="0"/>
              <a:t>3. Отримання результатів реалізації </a:t>
            </a:r>
            <a:r>
              <a:rPr lang="uk-UA" sz="2300" dirty="0" err="1" smtClean="0"/>
              <a:t>проєкту</a:t>
            </a:r>
            <a:r>
              <a:rPr lang="uk-UA" sz="2300" dirty="0"/>
              <a:t>.</a:t>
            </a:r>
            <a:endParaRPr lang="ru-RU" sz="2300" dirty="0"/>
          </a:p>
          <a:p>
            <a:pPr algn="just">
              <a:spcBef>
                <a:spcPts val="0"/>
              </a:spcBef>
            </a:pPr>
            <a:r>
              <a:rPr lang="uk-UA" sz="2300" dirty="0"/>
              <a:t>Життєвий цикл </a:t>
            </a:r>
            <a:r>
              <a:rPr lang="uk-UA" sz="2300" dirty="0" err="1" smtClean="0"/>
              <a:t>проєкту</a:t>
            </a:r>
            <a:r>
              <a:rPr lang="uk-UA" sz="2300" dirty="0" smtClean="0"/>
              <a:t> </a:t>
            </a:r>
            <a:r>
              <a:rPr lang="uk-UA" sz="2300" dirty="0"/>
              <a:t>- набір фаз, через які проходить </a:t>
            </a:r>
            <a:r>
              <a:rPr lang="uk-UA" sz="2300" dirty="0" err="1" smtClean="0"/>
              <a:t>проєкт</a:t>
            </a:r>
            <a:r>
              <a:rPr lang="uk-UA" sz="2300" dirty="0" smtClean="0"/>
              <a:t> </a:t>
            </a:r>
            <a:r>
              <a:rPr lang="uk-UA" sz="2300" dirty="0"/>
              <a:t>з моменту його ініціації до моменту закриття.  </a:t>
            </a:r>
          </a:p>
          <a:p>
            <a:pPr algn="just">
              <a:spcBef>
                <a:spcPts val="0"/>
              </a:spcBef>
            </a:pPr>
            <a:r>
              <a:rPr lang="uk-UA" sz="2600" b="1" dirty="0"/>
              <a:t>Фази </a:t>
            </a:r>
            <a:r>
              <a:rPr lang="uk-UA" sz="2600" b="1" dirty="0" err="1" smtClean="0"/>
              <a:t>проєкту</a:t>
            </a:r>
            <a:r>
              <a:rPr lang="uk-UA" sz="2600" b="1" dirty="0" smtClean="0"/>
              <a:t> </a:t>
            </a:r>
            <a:r>
              <a:rPr lang="uk-UA" sz="2600" dirty="0"/>
              <a:t>– набір </a:t>
            </a:r>
            <a:r>
              <a:rPr lang="uk-UA" sz="2600" dirty="0" err="1"/>
              <a:t>логічно</a:t>
            </a:r>
            <a:r>
              <a:rPr lang="uk-UA" sz="2600" dirty="0"/>
              <a:t> пов'язаних операцій, призначених для досягнення заданого результату в межах </a:t>
            </a:r>
            <a:r>
              <a:rPr lang="uk-UA" sz="2600" dirty="0" err="1" smtClean="0"/>
              <a:t>проєкту</a:t>
            </a:r>
            <a:r>
              <a:rPr lang="uk-UA" sz="2600" dirty="0"/>
              <a:t>.</a:t>
            </a:r>
            <a:endParaRPr lang="ru-RU" sz="2600" dirty="0"/>
          </a:p>
          <a:p>
            <a:pPr marL="0" indent="0" algn="just">
              <a:spcBef>
                <a:spcPts val="0"/>
              </a:spcBef>
              <a:buNone/>
            </a:pPr>
            <a:r>
              <a:rPr lang="uk-UA" sz="2600" dirty="0"/>
              <a:t>Фази, як правило, є послідовними, а їх назви та кількість визначаються потребами в управлінні і контролі організації або організацій, залучених в </a:t>
            </a:r>
            <a:r>
              <a:rPr lang="uk-UA" sz="2600" dirty="0" err="1" smtClean="0"/>
              <a:t>проєкт</a:t>
            </a:r>
            <a:r>
              <a:rPr lang="uk-UA" sz="2600" dirty="0" smtClean="0"/>
              <a:t>, </a:t>
            </a:r>
            <a:r>
              <a:rPr lang="uk-UA" sz="2600" dirty="0"/>
              <a:t>характером самого </a:t>
            </a:r>
            <a:r>
              <a:rPr lang="uk-UA" sz="2600" dirty="0" err="1" smtClean="0"/>
              <a:t>проєкту</a:t>
            </a:r>
            <a:r>
              <a:rPr lang="uk-UA" sz="2600" dirty="0" smtClean="0"/>
              <a:t> </a:t>
            </a:r>
            <a:r>
              <a:rPr lang="uk-UA" sz="2600" dirty="0"/>
              <a:t>і його прикладною областю. </a:t>
            </a:r>
          </a:p>
          <a:p>
            <a:pPr marL="0" indent="0" algn="just">
              <a:spcBef>
                <a:spcPts val="0"/>
              </a:spcBef>
              <a:buNone/>
            </a:pPr>
            <a:r>
              <a:rPr lang="uk-UA" sz="2300" dirty="0"/>
              <a:t>Поняття життєвого циклу </a:t>
            </a:r>
            <a:r>
              <a:rPr lang="uk-UA" sz="2300" dirty="0" err="1" smtClean="0"/>
              <a:t>проєкту</a:t>
            </a:r>
            <a:r>
              <a:rPr lang="uk-UA" sz="2300" dirty="0" smtClean="0"/>
              <a:t> </a:t>
            </a:r>
            <a:r>
              <a:rPr lang="uk-UA" sz="2300" dirty="0"/>
              <a:t>є одним з найважливіших для менеджерів, оскільки, власне, поточна стадія </a:t>
            </a:r>
            <a:r>
              <a:rPr lang="uk-UA" sz="2300" dirty="0" err="1" smtClean="0"/>
              <a:t>проєкту</a:t>
            </a:r>
            <a:r>
              <a:rPr lang="uk-UA" sz="2300" dirty="0" smtClean="0"/>
              <a:t> </a:t>
            </a:r>
            <a:r>
              <a:rPr lang="uk-UA" sz="2300" dirty="0"/>
              <a:t>визначає задачі та види діяльності менеджера, методики та інструментальні засоби, які необхідно використати на цьому етапі. </a:t>
            </a:r>
          </a:p>
          <a:p>
            <a:pPr algn="just">
              <a:spcBef>
                <a:spcPts val="0"/>
              </a:spcBef>
            </a:pPr>
            <a:endParaRPr lang="uk-UA" sz="2200" dirty="0"/>
          </a:p>
          <a:p>
            <a:pPr>
              <a:spcBef>
                <a:spcPts val="0"/>
              </a:spcBef>
            </a:pPr>
            <a:endParaRPr lang="uk-U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1580" y="605736"/>
            <a:ext cx="9603275" cy="1183307"/>
          </a:xfrm>
          <a:solidFill>
            <a:schemeClr val="accent2">
              <a:lumMod val="20000"/>
              <a:lumOff val="80000"/>
            </a:schemeClr>
          </a:solidFill>
        </p:spPr>
        <p:txBody>
          <a:bodyPr>
            <a:normAutofit fontScale="90000"/>
          </a:bodyPr>
          <a:lstStyle/>
          <a:p>
            <a:r>
              <a:rPr lang="uk-UA" b="1" dirty="0"/>
              <a:t>3.4. Зміст фаз, стадій та етапів життєвого циклу інвестиційного </a:t>
            </a:r>
            <a:r>
              <a:rPr lang="uk-UA" b="1" dirty="0" err="1" smtClean="0"/>
              <a:t>проєкту</a:t>
            </a:r>
            <a:r>
              <a:rPr lang="uk-UA" b="1" dirty="0" smtClean="0"/>
              <a:t> </a:t>
            </a:r>
            <a:r>
              <a:rPr lang="ru-RU" dirty="0"/>
              <a:t/>
            </a:r>
            <a:br>
              <a:rPr lang="ru-RU" dirty="0"/>
            </a:br>
            <a:r>
              <a:rPr lang="uk-UA" dirty="0"/>
              <a:t> </a:t>
            </a:r>
            <a:r>
              <a:rPr lang="ru-RU" dirty="0"/>
              <a:t/>
            </a:r>
            <a:br>
              <a:rPr lang="ru-RU" dirty="0"/>
            </a:br>
            <a:endParaRPr lang="ru-RU" dirty="0"/>
          </a:p>
        </p:txBody>
      </p:sp>
      <p:sp>
        <p:nvSpPr>
          <p:cNvPr id="3" name="Объект 2"/>
          <p:cNvSpPr>
            <a:spLocks noGrp="1"/>
          </p:cNvSpPr>
          <p:nvPr>
            <p:ph idx="1"/>
          </p:nvPr>
        </p:nvSpPr>
        <p:spPr>
          <a:xfrm>
            <a:off x="965201" y="2015732"/>
            <a:ext cx="10089654" cy="3902468"/>
          </a:xfrm>
        </p:spPr>
        <p:txBody>
          <a:bodyPr>
            <a:normAutofit fontScale="92500"/>
          </a:bodyPr>
          <a:lstStyle/>
          <a:p>
            <a:pPr algn="just"/>
            <a:r>
              <a:rPr lang="uk-UA" dirty="0"/>
              <a:t>Спочатку знаходиться сама можливість покращення показників підприємства за допомогою інвестиційних вкладень. </a:t>
            </a:r>
          </a:p>
          <a:p>
            <a:pPr algn="just"/>
            <a:r>
              <a:rPr lang="uk-UA" dirty="0"/>
              <a:t>Потім розглядаються всі аспекти реалізації інвестиційного </a:t>
            </a:r>
            <a:r>
              <a:rPr lang="uk-UA" dirty="0" err="1" smtClean="0"/>
              <a:t>проєкту</a:t>
            </a:r>
            <a:r>
              <a:rPr lang="uk-UA" dirty="0" smtClean="0"/>
              <a:t> </a:t>
            </a:r>
            <a:r>
              <a:rPr lang="uk-UA" dirty="0"/>
              <a:t>і створюється відповідний бізнес-план. Якщо такий план заслуговує на увагу, дослідження в цьому напрямку продовжуються, що передбачає поглиблену проробку плану та проведення детальної оцінки економічних та фінансових аспектів </a:t>
            </a:r>
            <a:r>
              <a:rPr lang="uk-UA" dirty="0" err="1" smtClean="0"/>
              <a:t>проєкту</a:t>
            </a:r>
            <a:r>
              <a:rPr lang="uk-UA" dirty="0"/>
              <a:t>. Якщо результати такої оцінки достатньо високі приймається кінцеве рішення щодо прийняття </a:t>
            </a:r>
            <a:r>
              <a:rPr lang="uk-UA" dirty="0" err="1" smtClean="0"/>
              <a:t>проєкту</a:t>
            </a:r>
            <a:r>
              <a:rPr lang="uk-UA" dirty="0" smtClean="0"/>
              <a:t> </a:t>
            </a:r>
            <a:r>
              <a:rPr lang="uk-UA" dirty="0"/>
              <a:t>та вибору найкращого варіанта фінансування із можливих. </a:t>
            </a:r>
            <a:endParaRPr lang="ru-RU" dirty="0"/>
          </a:p>
          <a:p>
            <a:pPr algn="just"/>
            <a:r>
              <a:rPr lang="uk-UA" dirty="0"/>
              <a:t>Початкова стадія передінвестиційної фази </a:t>
            </a:r>
            <a:r>
              <a:rPr lang="uk-UA" dirty="0" err="1" smtClean="0"/>
              <a:t>проєкту</a:t>
            </a:r>
            <a:r>
              <a:rPr lang="uk-UA" dirty="0" smtClean="0"/>
              <a:t> </a:t>
            </a:r>
            <a:r>
              <a:rPr lang="uk-UA" dirty="0"/>
              <a:t>розпочинається з процесу формування концепції та обґрунтування мети, завдань та інвестиційних можливостей здійснення </a:t>
            </a:r>
            <a:r>
              <a:rPr lang="uk-UA" dirty="0" err="1" smtClean="0"/>
              <a:t>проєкту</a:t>
            </a:r>
            <a:r>
              <a:rPr lang="uk-UA" dirty="0"/>
              <a:t>.</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8027"/>
          <p:cNvPicPr/>
          <p:nvPr/>
        </p:nvPicPr>
        <p:blipFill>
          <a:blip r:embed="rId2"/>
          <a:stretch>
            <a:fillRect/>
          </a:stretch>
        </p:blipFill>
        <p:spPr>
          <a:xfrm>
            <a:off x="2961322" y="-1"/>
            <a:ext cx="6269355" cy="612140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72278" y="392798"/>
          <a:ext cx="11887201" cy="6339306"/>
        </p:xfrm>
        <a:graphic>
          <a:graphicData uri="http://schemas.openxmlformats.org/drawingml/2006/table">
            <a:tbl>
              <a:tblPr>
                <a:tableStyleId>{5C22544A-7EE6-4342-B048-85BDC9FD1C3A}</a:tableStyleId>
              </a:tblPr>
              <a:tblGrid>
                <a:gridCol w="655666">
                  <a:extLst>
                    <a:ext uri="{9D8B030D-6E8A-4147-A177-3AD203B41FA5}">
                      <a16:colId xmlns:a16="http://schemas.microsoft.com/office/drawing/2014/main" val="20000"/>
                    </a:ext>
                  </a:extLst>
                </a:gridCol>
                <a:gridCol w="963622">
                  <a:extLst>
                    <a:ext uri="{9D8B030D-6E8A-4147-A177-3AD203B41FA5}">
                      <a16:colId xmlns:a16="http://schemas.microsoft.com/office/drawing/2014/main" val="20001"/>
                    </a:ext>
                  </a:extLst>
                </a:gridCol>
                <a:gridCol w="995740">
                  <a:extLst>
                    <a:ext uri="{9D8B030D-6E8A-4147-A177-3AD203B41FA5}">
                      <a16:colId xmlns:a16="http://schemas.microsoft.com/office/drawing/2014/main" val="20002"/>
                    </a:ext>
                  </a:extLst>
                </a:gridCol>
                <a:gridCol w="9272173">
                  <a:extLst>
                    <a:ext uri="{9D8B030D-6E8A-4147-A177-3AD203B41FA5}">
                      <a16:colId xmlns:a16="http://schemas.microsoft.com/office/drawing/2014/main" val="20003"/>
                    </a:ext>
                  </a:extLst>
                </a:gridCol>
              </a:tblGrid>
              <a:tr h="234415">
                <a:tc>
                  <a:txBody>
                    <a:bodyPr/>
                    <a:lstStyle/>
                    <a:p>
                      <a:pPr algn="l">
                        <a:lnSpc>
                          <a:spcPct val="107000"/>
                        </a:lnSpc>
                        <a:spcAft>
                          <a:spcPts val="0"/>
                        </a:spcAft>
                      </a:pPr>
                      <a:r>
                        <a:rPr lang="uk-UA" sz="1400" dirty="0">
                          <a:effectLst/>
                          <a:latin typeface="Times New Roman" panose="02020603050405020304" pitchFamily="18" charset="0"/>
                          <a:cs typeface="Times New Roman" panose="02020603050405020304" pitchFamily="18" charset="0"/>
                        </a:rPr>
                        <a:t>ФАЗИ</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153" marR="81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СТАДІЇ</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ЕТАПИ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ЗМІСТ ВИКОНУВАНИХ РОБІТ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1239453">
                <a:tc rowSpan="5">
                  <a:txBody>
                    <a:bodyPr/>
                    <a:lstStyle/>
                    <a:p>
                      <a:pPr algn="ctr">
                        <a:lnSpc>
                          <a:spcPct val="150000"/>
                        </a:lnSpc>
                        <a:spcAft>
                          <a:spcPts val="0"/>
                        </a:spcAft>
                      </a:pPr>
                      <a:r>
                        <a:rPr lang="uk-UA" sz="1800" b="1" u="sng" dirty="0">
                          <a:effectLst/>
                          <a:latin typeface="Times New Roman" panose="02020603050405020304" pitchFamily="18" charset="0"/>
                          <a:cs typeface="Times New Roman" panose="02020603050405020304" pitchFamily="18" charset="0"/>
                        </a:rPr>
                        <a:t>2. ІНВЕСТИЦІЙНА</a:t>
                      </a:r>
                      <a:endParaRPr lang="ru-RU" sz="18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uk-UA" sz="1400" i="1" u="sng" dirty="0">
                          <a:effectLst/>
                          <a:latin typeface="Times New Roman" panose="02020603050405020304" pitchFamily="18" charset="0"/>
                          <a:cs typeface="Times New Roman" panose="02020603050405020304" pitchFamily="18" charset="0"/>
                        </a:rPr>
                        <a:t>Підготовка і проведення тендерів</a:t>
                      </a:r>
                      <a:endParaRPr lang="ru-RU" sz="1400" i="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Підготовка і проведення тендерів</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Складається з таких етапів: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підготовка тендерної документації;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оголошення про торги;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оцінка пропозицій;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укладення контрактів на будівництво, монтаж, поставку і т. ін.</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39453">
                <a:tc vMerge="1">
                  <a:txBody>
                    <a:bodyPr/>
                    <a:lstStyle/>
                    <a:p>
                      <a:endParaRPr lang="uk-UA"/>
                    </a:p>
                  </a:txBody>
                  <a:tcPr/>
                </a:tc>
                <a:tc rowSpan="2">
                  <a:txBody>
                    <a:bodyPr/>
                    <a:lstStyle/>
                    <a:p>
                      <a:pPr algn="ctr">
                        <a:lnSpc>
                          <a:spcPct val="107000"/>
                        </a:lnSpc>
                        <a:spcAft>
                          <a:spcPts val="0"/>
                        </a:spcAft>
                      </a:pPr>
                      <a:r>
                        <a:rPr lang="uk-UA" sz="1400" i="1" u="sng" dirty="0">
                          <a:effectLst/>
                          <a:latin typeface="Times New Roman" panose="02020603050405020304" pitchFamily="18" charset="0"/>
                          <a:cs typeface="Times New Roman" panose="02020603050405020304" pitchFamily="18" charset="0"/>
                        </a:rPr>
                        <a:t>Будівництво</a:t>
                      </a:r>
                      <a:endParaRPr lang="ru-RU" sz="1400" i="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Інженерно технічне </a:t>
                      </a:r>
                      <a:r>
                        <a:rPr lang="uk-UA" sz="1400" dirty="0" err="1" smtClean="0">
                          <a:effectLst/>
                          <a:latin typeface="Times New Roman" panose="02020603050405020304" pitchFamily="18" charset="0"/>
                          <a:cs typeface="Times New Roman" panose="02020603050405020304" pitchFamily="18" charset="0"/>
                        </a:rPr>
                        <a:t>проєктування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Включає такі етапи: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підготовка ділянки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остаточний вибір технології та обладнання;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складання графіка будівництва;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підготовка маршрутно-технологічних карт, масштабних креслень і схем</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47078">
                <a:tc vMerge="1">
                  <a:txBody>
                    <a:bodyPr/>
                    <a:lstStyle/>
                    <a:p>
                      <a:endParaRPr lang="uk-UA"/>
                    </a:p>
                  </a:txBody>
                  <a:tcPr/>
                </a:tc>
                <a:tc vMerge="1">
                  <a:txBody>
                    <a:bodyPr/>
                    <a:lstStyle/>
                    <a:p>
                      <a:endParaRPr lang="uk-UA"/>
                    </a:p>
                  </a:txBody>
                  <a:tcPr/>
                </a:tc>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Будівництво </a:t>
                      </a:r>
                      <a:r>
                        <a:rPr lang="uk-UA" sz="1400" dirty="0" err="1" smtClean="0">
                          <a:effectLst/>
                          <a:latin typeface="Times New Roman" panose="02020603050405020304" pitchFamily="18" charset="0"/>
                          <a:cs typeface="Times New Roman" panose="02020603050405020304" pitchFamily="18" charset="0"/>
                        </a:rPr>
                        <a:t>проєктованого</a:t>
                      </a:r>
                      <a:r>
                        <a:rPr lang="uk-UA" sz="1400" dirty="0" smtClean="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об'єкта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Включає етапи: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підготовка ділянки для забудови;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спорудження будівель та інші цивільні будівельні роботи;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поставка й монтаж устаткування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90713">
                <a:tc vMerge="1">
                  <a:txBody>
                    <a:bodyPr/>
                    <a:lstStyle/>
                    <a:p>
                      <a:endParaRPr lang="uk-UA"/>
                    </a:p>
                  </a:txBody>
                  <a:tcPr/>
                </a:tc>
                <a:tc>
                  <a:txBody>
                    <a:bodyPr/>
                    <a:lstStyle/>
                    <a:p>
                      <a:pPr algn="ctr">
                        <a:lnSpc>
                          <a:spcPct val="107000"/>
                        </a:lnSpc>
                        <a:spcAft>
                          <a:spcPts val="0"/>
                        </a:spcAft>
                      </a:pPr>
                      <a:r>
                        <a:rPr lang="uk-UA" sz="1400" i="1" u="sng" dirty="0">
                          <a:effectLst/>
                          <a:latin typeface="Times New Roman" panose="02020603050405020304" pitchFamily="18" charset="0"/>
                          <a:cs typeface="Times New Roman" panose="02020603050405020304" pitchFamily="18" charset="0"/>
                        </a:rPr>
                        <a:t>Виробничий маркетинг</a:t>
                      </a:r>
                      <a:endParaRPr lang="ru-RU" sz="1400" i="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Виробничий маркетинг</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Включає етапи: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аналіз готовності ринку до появи продукту </a:t>
                      </a:r>
                      <a:r>
                        <a:rPr lang="uk-UA" sz="1400" dirty="0" err="1" smtClean="0">
                          <a:effectLst/>
                          <a:latin typeface="Times New Roman" panose="02020603050405020304" pitchFamily="18" charset="0"/>
                          <a:cs typeface="Times New Roman" panose="02020603050405020304" pitchFamily="18" charset="0"/>
                        </a:rPr>
                        <a:t>проєкту</a:t>
                      </a:r>
                      <a:r>
                        <a:rPr lang="uk-UA"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визначення заходів, що сприяють проведенню ефективної збутової політики, </a:t>
                      </a: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організації просування товару на ринок;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визначення критичного рівня поставок цього продукту;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створення системи методів стимулювання продажу (реклама, цінове стимулювання покупців, продавців і посередників)</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88194">
                <a:tc vMerge="1">
                  <a:txBody>
                    <a:bodyPr/>
                    <a:lstStyle/>
                    <a:p>
                      <a:endParaRPr lang="uk-UA"/>
                    </a:p>
                  </a:txBody>
                  <a:tcPr/>
                </a:tc>
                <a:tc>
                  <a:txBody>
                    <a:bodyPr/>
                    <a:lstStyle/>
                    <a:p>
                      <a:pPr algn="ctr">
                        <a:lnSpc>
                          <a:spcPct val="107000"/>
                        </a:lnSpc>
                        <a:spcAft>
                          <a:spcPts val="0"/>
                        </a:spcAft>
                      </a:pPr>
                      <a:r>
                        <a:rPr lang="uk-UA" sz="1400" i="1" u="sng" dirty="0">
                          <a:effectLst/>
                          <a:latin typeface="Times New Roman" panose="02020603050405020304" pitchFamily="18" charset="0"/>
                          <a:cs typeface="Times New Roman" panose="02020603050405020304" pitchFamily="18" charset="0"/>
                        </a:rPr>
                        <a:t>Набір і нявчання персоналу</a:t>
                      </a:r>
                      <a:endParaRPr lang="ru-RU" sz="1400" i="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Набір і нявчання персоналу</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Передбачає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формування системи критеріїв набору персоналу;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організацію та проведення набору на конкурсній основі;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перепідготовку та навчання персоналу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153" marR="81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Прямоугольник 5"/>
          <p:cNvSpPr/>
          <p:nvPr/>
        </p:nvSpPr>
        <p:spPr>
          <a:xfrm>
            <a:off x="172278" y="0"/>
            <a:ext cx="4625009" cy="382584"/>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uk-UA" b="1" i="1" spc="5" dirty="0">
                <a:latin typeface="Times New Roman" panose="02020603050405020304" pitchFamily="18" charset="0"/>
                <a:ea typeface="Calibri" panose="020F0502020204030204" pitchFamily="34" charset="0"/>
              </a:rPr>
              <a:t>2. Інвестиційна</a:t>
            </a:r>
            <a:r>
              <a:rPr lang="ru-RU" b="1" i="1" spc="5" dirty="0">
                <a:latin typeface="Times New Roman" panose="02020603050405020304" pitchFamily="18" charset="0"/>
                <a:ea typeface="Calibri" panose="020F0502020204030204" pitchFamily="34" charset="0"/>
              </a:rPr>
              <a:t> фаза </a:t>
            </a:r>
            <a:r>
              <a:rPr lang="ru-RU" b="1" i="1" spc="5" dirty="0" err="1" smtClean="0">
                <a:latin typeface="Times New Roman" panose="02020603050405020304" pitchFamily="18" charset="0"/>
                <a:ea typeface="Calibri" panose="020F0502020204030204" pitchFamily="34" charset="0"/>
              </a:rPr>
              <a:t>проєкту</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0"/>
            <a:ext cx="12192000" cy="6159500"/>
          </a:xfrm>
        </p:spPr>
        <p:txBody>
          <a:bodyPr>
            <a:normAutofit fontScale="70000" lnSpcReduction="20000"/>
          </a:bodyPr>
          <a:lstStyle/>
          <a:p>
            <a:pPr marL="0" indent="0" algn="just">
              <a:buNone/>
            </a:pPr>
            <a:r>
              <a:rPr lang="uk-UA" b="1" dirty="0"/>
              <a:t>Підбір інформації щодо інвестиційної можливості здійснюється на підставі аналізу, мета якого виявити нові інвестиційні можливості:   </a:t>
            </a:r>
          </a:p>
          <a:p>
            <a:pPr algn="just"/>
            <a:r>
              <a:rPr lang="uk-UA" dirty="0"/>
              <a:t>потенційного попиту на окремі види товарів;   </a:t>
            </a:r>
          </a:p>
          <a:p>
            <a:pPr algn="just"/>
            <a:r>
              <a:rPr lang="uk-UA" dirty="0"/>
              <a:t>природних ресурсів країни;   </a:t>
            </a:r>
          </a:p>
          <a:p>
            <a:pPr algn="just"/>
            <a:r>
              <a:rPr lang="uk-UA" dirty="0"/>
              <a:t>промислової політики країни;  </a:t>
            </a:r>
            <a:endParaRPr lang="ru-RU" dirty="0"/>
          </a:p>
          <a:p>
            <a:pPr algn="just"/>
            <a:r>
              <a:rPr lang="uk-UA" dirty="0"/>
              <a:t> національних пріоритетів різних секторів економіки;   </a:t>
            </a:r>
          </a:p>
          <a:p>
            <a:pPr algn="just"/>
            <a:r>
              <a:rPr lang="uk-UA" dirty="0"/>
              <a:t>можливостей експорту;   </a:t>
            </a:r>
          </a:p>
          <a:p>
            <a:pPr algn="just"/>
            <a:r>
              <a:rPr lang="uk-UA" dirty="0"/>
              <a:t>наявності трудових, матеріальних і фінансових ресурсів;   </a:t>
            </a:r>
          </a:p>
          <a:p>
            <a:pPr algn="just"/>
            <a:r>
              <a:rPr lang="uk-UA" dirty="0"/>
              <a:t>сприятливості правового середовища та інвестиційної кон'юнктури та ін.  </a:t>
            </a:r>
          </a:p>
          <a:p>
            <a:pPr marL="0" indent="0" algn="just">
              <a:buNone/>
            </a:pPr>
            <a:r>
              <a:rPr lang="uk-UA" dirty="0"/>
              <a:t>Попередні дослідження ґрунтуються здебільшого на загальних оцінках, ніж на детальному аналізі, тому їх можна проводити на </a:t>
            </a:r>
            <a:r>
              <a:rPr lang="uk-UA" dirty="0" err="1"/>
              <a:t>макро</a:t>
            </a:r>
            <a:r>
              <a:rPr lang="uk-UA" dirty="0"/>
              <a:t> та мікро рівнях. </a:t>
            </a:r>
            <a:r>
              <a:rPr lang="uk-UA" b="1" dirty="0"/>
              <a:t>Макрорівень включає такі напрямки аналізу:   </a:t>
            </a:r>
          </a:p>
          <a:p>
            <a:pPr algn="just"/>
            <a:r>
              <a:rPr lang="uk-UA" dirty="0"/>
              <a:t>дослідження регіонів (виявлення можливостей у даному регіоні); </a:t>
            </a:r>
          </a:p>
          <a:p>
            <a:pPr algn="just"/>
            <a:r>
              <a:rPr lang="uk-UA" dirty="0"/>
              <a:t>виробничі дослідження (виявлення можливостей у даній галузі промисловості);  </a:t>
            </a:r>
          </a:p>
          <a:p>
            <a:pPr algn="just"/>
            <a:r>
              <a:rPr lang="uk-UA" dirty="0"/>
              <a:t>дослідження природних ресурсів, сільськогосподарської та промислової продукції тощо. </a:t>
            </a:r>
          </a:p>
          <a:p>
            <a:pPr marL="0" indent="0" algn="just">
              <a:buNone/>
            </a:pPr>
            <a:r>
              <a:rPr lang="uk-UA" b="1" dirty="0"/>
              <a:t>Мікрорівень включає діагностику стану та інвестиційної привабливості окремих суб'єктів з позиці</a:t>
            </a:r>
            <a:r>
              <a:rPr lang="uk-UA" dirty="0"/>
              <a:t>й:  </a:t>
            </a:r>
          </a:p>
          <a:p>
            <a:pPr algn="just"/>
            <a:r>
              <a:rPr lang="uk-UA" dirty="0"/>
              <a:t>перспективності розвитку;  </a:t>
            </a:r>
          </a:p>
          <a:p>
            <a:pPr algn="just"/>
            <a:r>
              <a:rPr lang="uk-UA" dirty="0"/>
              <a:t>обсягів і перспектив збуту продукції;  </a:t>
            </a:r>
          </a:p>
          <a:p>
            <a:pPr algn="just"/>
            <a:r>
              <a:rPr lang="uk-UA" dirty="0"/>
              <a:t>ефективності використання активів, їх ліквідності;  </a:t>
            </a:r>
          </a:p>
          <a:p>
            <a:pPr algn="just"/>
            <a:r>
              <a:rPr lang="uk-UA" dirty="0"/>
              <a:t>стану платоспроможності та фінансової стійкості.  </a:t>
            </a:r>
            <a:endParaRPr lang="ru-RU" dirty="0"/>
          </a:p>
          <a:p>
            <a:endParaRPr lang="ru-RU" dirty="0"/>
          </a:p>
          <a:p>
            <a:endParaRPr lang="ru-RU" dirty="0"/>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691" y="106019"/>
            <a:ext cx="11869684" cy="1659281"/>
          </a:xfrm>
        </p:spPr>
        <p:txBody>
          <a:bodyPr>
            <a:noAutofit/>
          </a:bodyPr>
          <a:lstStyle/>
          <a:p>
            <a:r>
              <a:rPr lang="uk-UA" sz="1200" dirty="0">
                <a:latin typeface="Times New Roman" panose="02020603050405020304" pitchFamily="18" charset="0"/>
                <a:cs typeface="Times New Roman" panose="02020603050405020304" pitchFamily="18" charset="0"/>
              </a:rPr>
              <a:t>Щоб виявити кращий варіант </a:t>
            </a:r>
            <a:r>
              <a:rPr lang="uk-UA" sz="1200" dirty="0" err="1" smtClean="0">
                <a:latin typeface="Times New Roman" panose="02020603050405020304" pitchFamily="18" charset="0"/>
                <a:cs typeface="Times New Roman" panose="02020603050405020304" pitchFamily="18" charset="0"/>
              </a:rPr>
              <a:t>проєкту</a:t>
            </a:r>
            <a:r>
              <a:rPr lang="uk-UA" sz="1200" dirty="0">
                <a:latin typeface="Times New Roman" panose="02020603050405020304" pitchFamily="18" charset="0"/>
                <a:cs typeface="Times New Roman" panose="02020603050405020304" pitchFamily="18" charset="0"/>
              </a:rPr>
              <a:t>, потрібно розглянути широке коло можливих його варіантів. Надто часто вибір якогось одного способу чи варіанта </a:t>
            </a:r>
            <a:r>
              <a:rPr lang="uk-UA" sz="1200" dirty="0" err="1" smtClean="0">
                <a:latin typeface="Times New Roman" panose="02020603050405020304" pitchFamily="18" charset="0"/>
                <a:cs typeface="Times New Roman" panose="02020603050405020304" pitchFamily="18" charset="0"/>
              </a:rPr>
              <a:t>проєкту</a:t>
            </a:r>
            <a:r>
              <a:rPr lang="uk-UA" sz="1200" dirty="0" smtClean="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робиться передчасно. </a:t>
            </a:r>
            <a:br>
              <a:rPr lang="uk-UA" sz="1200" dirty="0">
                <a:latin typeface="Times New Roman" panose="02020603050405020304" pitchFamily="18" charset="0"/>
                <a:cs typeface="Times New Roman" panose="02020603050405020304" pitchFamily="18" charset="0"/>
              </a:rPr>
            </a:br>
            <a:r>
              <a:rPr lang="uk-UA" sz="1200" dirty="0">
                <a:latin typeface="Times New Roman" panose="02020603050405020304" pitchFamily="18" charset="0"/>
                <a:cs typeface="Times New Roman" panose="02020603050405020304" pitchFamily="18" charset="0"/>
              </a:rPr>
              <a:t>Корисно ввести всі можливі варіанти до початкового переліку обговорюваних ідей, а потім шляхом використання логічної схеми відбору відкинути ті варіанти, які гірші. В міру відсіву альтернативних варіантів деталі й розрахунок кожного аспекту </a:t>
            </a:r>
            <a:r>
              <a:rPr lang="uk-UA" sz="1200" dirty="0" err="1" smtClean="0">
                <a:latin typeface="Times New Roman" panose="02020603050405020304" pitchFamily="18" charset="0"/>
                <a:cs typeface="Times New Roman" panose="02020603050405020304" pitchFamily="18" charset="0"/>
              </a:rPr>
              <a:t>проєкту</a:t>
            </a:r>
            <a:r>
              <a:rPr lang="uk-UA" sz="1200" dirty="0" smtClean="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уточняються. </a:t>
            </a:r>
            <a:br>
              <a:rPr lang="uk-UA" sz="1200" dirty="0">
                <a:latin typeface="Times New Roman" panose="02020603050405020304" pitchFamily="18" charset="0"/>
                <a:cs typeface="Times New Roman" panose="02020603050405020304" pitchFamily="18" charset="0"/>
              </a:rPr>
            </a:br>
            <a:r>
              <a:rPr lang="uk-UA" sz="1200" dirty="0">
                <a:latin typeface="Times New Roman" panose="02020603050405020304" pitchFamily="18" charset="0"/>
                <a:cs typeface="Times New Roman" panose="02020603050405020304" pitchFamily="18" charset="0"/>
              </a:rPr>
              <a:t>Відхилення варіантів </a:t>
            </a:r>
            <a:r>
              <a:rPr lang="uk-UA" sz="1200" dirty="0" err="1" smtClean="0">
                <a:latin typeface="Times New Roman" panose="02020603050405020304" pitchFamily="18" charset="0"/>
                <a:cs typeface="Times New Roman" panose="02020603050405020304" pitchFamily="18" charset="0"/>
              </a:rPr>
              <a:t>проєкту</a:t>
            </a:r>
            <a:r>
              <a:rPr lang="uk-UA" sz="1200" dirty="0" smtClean="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відбувається на основі відбору ідей, які згодом буде прийнято і піддано детальному аналізу на стадіях підготовки та техніко-економічного обґрунтування (ТЕО) </a:t>
            </a:r>
            <a:r>
              <a:rPr lang="uk-UA" sz="1200" dirty="0" err="1" smtClean="0">
                <a:latin typeface="Times New Roman" panose="02020603050405020304" pitchFamily="18" charset="0"/>
                <a:cs typeface="Times New Roman" panose="02020603050405020304" pitchFamily="18" charset="0"/>
              </a:rPr>
              <a:t>проєкту</a:t>
            </a:r>
            <a:r>
              <a:rPr lang="uk-UA" sz="1200" dirty="0">
                <a:latin typeface="Times New Roman" panose="02020603050405020304" pitchFamily="18" charset="0"/>
                <a:cs typeface="Times New Roman" panose="02020603050405020304" pitchFamily="18" charset="0"/>
              </a:rPr>
              <a:t>, щоб переконливо мотивувати відхилення якогось варіанту </a:t>
            </a:r>
            <a:r>
              <a:rPr lang="uk-UA" sz="1200" dirty="0" err="1" smtClean="0">
                <a:latin typeface="Times New Roman" panose="02020603050405020304" pitchFamily="18" charset="0"/>
                <a:cs typeface="Times New Roman" panose="02020603050405020304" pitchFamily="18" charset="0"/>
              </a:rPr>
              <a:t>проєкту</a:t>
            </a:r>
            <a:r>
              <a:rPr lang="uk-UA"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uk-UA" sz="1200" dirty="0">
                <a:latin typeface="Times New Roman" panose="02020603050405020304" pitchFamily="18" charset="0"/>
                <a:cs typeface="Times New Roman" panose="02020603050405020304" pitchFamily="18" charset="0"/>
              </a:rPr>
              <a:t>Інколи добре виконані дослідження щодо підготовки </a:t>
            </a:r>
            <a:r>
              <a:rPr lang="uk-UA" sz="1200" dirty="0" err="1" smtClean="0">
                <a:latin typeface="Times New Roman" panose="02020603050405020304" pitchFamily="18" charset="0"/>
                <a:cs typeface="Times New Roman" panose="02020603050405020304" pitchFamily="18" charset="0"/>
              </a:rPr>
              <a:t>проєкту</a:t>
            </a:r>
            <a:r>
              <a:rPr lang="uk-UA" sz="1200" dirty="0" smtClean="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можуть служити достатнім його обґрунтуванням, проте якщо економічна сторона </a:t>
            </a:r>
            <a:r>
              <a:rPr lang="uk-UA" sz="1200" dirty="0" err="1" smtClean="0">
                <a:latin typeface="Times New Roman" panose="02020603050405020304" pitchFamily="18" charset="0"/>
                <a:cs typeface="Times New Roman" panose="02020603050405020304" pitchFamily="18" charset="0"/>
              </a:rPr>
              <a:t>проєкту</a:t>
            </a:r>
            <a:r>
              <a:rPr lang="uk-UA" sz="1200" dirty="0" smtClean="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викликає сумніви, слід неодмінно провести </a:t>
            </a:r>
            <a:r>
              <a:rPr lang="uk-UA" sz="1200" b="1" dirty="0">
                <a:latin typeface="Times New Roman" panose="02020603050405020304" pitchFamily="18" charset="0"/>
                <a:cs typeface="Times New Roman" panose="02020603050405020304" pitchFamily="18" charset="0"/>
              </a:rPr>
              <a:t>додаткові дослідження за </a:t>
            </a:r>
            <a:r>
              <a:rPr lang="uk-UA" sz="1200" b="1" dirty="0" err="1" smtClean="0">
                <a:latin typeface="Times New Roman" panose="02020603050405020304" pitchFamily="18" charset="0"/>
                <a:cs typeface="Times New Roman" panose="02020603050405020304" pitchFamily="18" charset="0"/>
              </a:rPr>
              <a:t>проєктом</a:t>
            </a:r>
            <a:r>
              <a:rPr lang="uk-UA" sz="1200" b="1" dirty="0">
                <a:latin typeface="Times New Roman" panose="02020603050405020304" pitchFamily="18" charset="0"/>
                <a:cs typeface="Times New Roman" panose="02020603050405020304" pitchFamily="18" charset="0"/>
              </a:rPr>
              <a:t>. </a:t>
            </a:r>
            <a:r>
              <a:rPr lang="ru-RU" sz="1400" b="1" dirty="0"/>
              <a:t/>
            </a:r>
            <a:br>
              <a:rPr lang="ru-RU" sz="1400" b="1" dirty="0"/>
            </a:br>
            <a:endParaRPr lang="ru-RU" sz="1400" b="1" dirty="0"/>
          </a:p>
        </p:txBody>
      </p:sp>
      <p:sp>
        <p:nvSpPr>
          <p:cNvPr id="3" name="Объект 2"/>
          <p:cNvSpPr>
            <a:spLocks noGrp="1"/>
          </p:cNvSpPr>
          <p:nvPr>
            <p:ph idx="1"/>
          </p:nvPr>
        </p:nvSpPr>
        <p:spPr>
          <a:xfrm>
            <a:off x="330201" y="1930400"/>
            <a:ext cx="11504664" cy="4127500"/>
          </a:xfrm>
        </p:spPr>
        <p:txBody>
          <a:bodyPr>
            <a:normAutofit fontScale="77500" lnSpcReduction="20000"/>
          </a:bodyPr>
          <a:lstStyle/>
          <a:p>
            <a:pPr marL="0" indent="0">
              <a:buNone/>
            </a:pPr>
            <a:r>
              <a:rPr lang="uk-UA" sz="2300" b="1" dirty="0"/>
              <a:t>Додаткові дослідження включають: </a:t>
            </a:r>
            <a:endParaRPr lang="ru-RU" sz="2300" b="1" dirty="0"/>
          </a:p>
          <a:p>
            <a:pPr lvl="0" fontAlgn="base"/>
            <a:r>
              <a:rPr lang="uk-UA" dirty="0"/>
              <a:t>вивчення ринку за конкретними групами товарів (попит, його стійкість та ціна); </a:t>
            </a:r>
            <a:endParaRPr lang="ru-RU" dirty="0"/>
          </a:p>
          <a:p>
            <a:pPr lvl="0" fontAlgn="base"/>
            <a:r>
              <a:rPr lang="uk-UA" dirty="0"/>
              <a:t>оцінка конкретних сировинних і матеріальних ресурсів за ступенем доступності існуючих та призначених цін на ці ресурси; </a:t>
            </a:r>
            <a:endParaRPr lang="ru-RU" dirty="0"/>
          </a:p>
          <a:p>
            <a:pPr lvl="0" fontAlgn="base"/>
            <a:r>
              <a:rPr lang="uk-UA" dirty="0"/>
              <a:t>відбір можливих для використання технологій;  </a:t>
            </a:r>
            <a:endParaRPr lang="ru-RU" dirty="0"/>
          </a:p>
          <a:p>
            <a:pPr lvl="0" fontAlgn="base"/>
            <a:r>
              <a:rPr lang="uk-UA" dirty="0"/>
              <a:t>лабораторні та експериментальні випробування, що необхідні для визначення прийнятності конкретних видів сировини;  </a:t>
            </a:r>
            <a:endParaRPr lang="ru-RU" dirty="0"/>
          </a:p>
          <a:p>
            <a:pPr lvl="0" fontAlgn="base"/>
            <a:r>
              <a:rPr lang="uk-UA" dirty="0"/>
              <a:t>вивчення місць розміщення, особливо для </a:t>
            </a:r>
            <a:r>
              <a:rPr lang="uk-UA" dirty="0" err="1" smtClean="0"/>
              <a:t>проєктів</a:t>
            </a:r>
            <a:r>
              <a:rPr lang="uk-UA" dirty="0" smtClean="0"/>
              <a:t> </a:t>
            </a:r>
            <a:r>
              <a:rPr lang="uk-UA" dirty="0"/>
              <a:t>у яких транспортні витрати можуть бути вирішальним фактором;  </a:t>
            </a:r>
            <a:endParaRPr lang="ru-RU" dirty="0"/>
          </a:p>
          <a:p>
            <a:pPr lvl="0" fontAlgn="base"/>
            <a:r>
              <a:rPr lang="uk-UA" dirty="0"/>
              <a:t>дослідження оптимальних масштабів виробництва, пов’язаних з вибором альтернативних технологій, з визначенням відповідних інвестиційних і виробничих витрат і ціни на продукцію, що </a:t>
            </a:r>
            <a:r>
              <a:rPr lang="uk-UA" dirty="0" err="1" smtClean="0"/>
              <a:t>проєктується</a:t>
            </a:r>
            <a:r>
              <a:rPr lang="uk-UA" dirty="0"/>
              <a:t>; </a:t>
            </a:r>
            <a:endParaRPr lang="ru-RU" dirty="0"/>
          </a:p>
          <a:p>
            <a:pPr lvl="0" fontAlgn="base"/>
            <a:r>
              <a:rPr lang="uk-UA" dirty="0"/>
              <a:t>уточнення екологічної допустимості, тобто чіткий план впливу на довкілля; </a:t>
            </a:r>
            <a:endParaRPr lang="ru-RU" dirty="0"/>
          </a:p>
          <a:p>
            <a:pPr lvl="0" fontAlgn="base"/>
            <a:r>
              <a:rPr lang="uk-UA" dirty="0"/>
              <a:t>визначення потенційних джерел фінансування, порівняння альтернатив; </a:t>
            </a:r>
          </a:p>
          <a:p>
            <a:pPr lvl="0" fontAlgn="base"/>
            <a:r>
              <a:rPr lang="uk-UA" dirty="0"/>
              <a:t>визначення часових меж альтернативних </a:t>
            </a:r>
            <a:r>
              <a:rPr lang="uk-UA" dirty="0" err="1" smtClean="0"/>
              <a:t>проєктів</a:t>
            </a:r>
            <a:r>
              <a:rPr lang="uk-UA" dirty="0"/>
              <a:t>. </a:t>
            </a:r>
            <a:endParaRPr lang="ru-RU" dirty="0"/>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1117600"/>
            <a:ext cx="11074400" cy="5632311"/>
          </a:xfrm>
          <a:prstGeom prst="rect">
            <a:avLst/>
          </a:prstGeom>
          <a:noFill/>
        </p:spPr>
        <p:txBody>
          <a:bodyPr wrap="square" rtlCol="0">
            <a:spAutoFit/>
          </a:bodyPr>
          <a:lstStyle/>
          <a:p>
            <a:pPr algn="just"/>
            <a:r>
              <a:rPr lang="uk-UA" b="1" dirty="0"/>
              <a:t>Основна мета додаткового дослідження </a:t>
            </a:r>
            <a:r>
              <a:rPr lang="uk-UA" dirty="0"/>
              <a:t>— швидке і недороге виявлення потенційних вигід від реалізації </a:t>
            </a:r>
            <a:r>
              <a:rPr lang="uk-UA" dirty="0" err="1" smtClean="0"/>
              <a:t>проєкту</a:t>
            </a:r>
            <a:r>
              <a:rPr lang="uk-UA" dirty="0" smtClean="0"/>
              <a:t> </a:t>
            </a:r>
            <a:r>
              <a:rPr lang="uk-UA" dirty="0"/>
              <a:t>для прийняття рішення про перехід до наступної стадії передінвестиційних досліджень — стадії підготовки обґрунтування </a:t>
            </a:r>
            <a:r>
              <a:rPr lang="uk-UA" dirty="0" err="1" smtClean="0"/>
              <a:t>проєкту</a:t>
            </a:r>
            <a:r>
              <a:rPr lang="uk-UA" dirty="0"/>
              <a:t>. </a:t>
            </a:r>
            <a:endParaRPr lang="ru-RU" dirty="0"/>
          </a:p>
          <a:p>
            <a:pPr algn="just"/>
            <a:r>
              <a:rPr lang="uk-UA" dirty="0"/>
              <a:t>Наступний етап передінвестиційних досліджень — </a:t>
            </a:r>
            <a:r>
              <a:rPr lang="uk-UA" b="1" dirty="0"/>
              <a:t>розробка ТЕО (техніко економічне обґрунтування). </a:t>
            </a:r>
          </a:p>
          <a:p>
            <a:pPr algn="just"/>
            <a:r>
              <a:rPr lang="uk-UA" b="1" dirty="0"/>
              <a:t>Техніко економічне обґрунтування – це комплекс розрахунково-аналітичних документів, які мають містити вихідні дані та основні оціночні показники, за допомогою яких розраховується ефективність інвестиційного </a:t>
            </a:r>
            <a:r>
              <a:rPr lang="uk-UA" b="1" dirty="0" err="1" smtClean="0"/>
              <a:t>проєкту</a:t>
            </a:r>
            <a:r>
              <a:rPr lang="uk-UA" b="1" dirty="0"/>
              <a:t>, оцінка інвестиційних можливостей, </a:t>
            </a:r>
            <a:r>
              <a:rPr lang="uk-UA" b="1" dirty="0" err="1" smtClean="0"/>
              <a:t>передпроєктна</a:t>
            </a:r>
            <a:r>
              <a:rPr lang="uk-UA" b="1" dirty="0" smtClean="0"/>
              <a:t> </a:t>
            </a:r>
            <a:r>
              <a:rPr lang="uk-UA" b="1" dirty="0"/>
              <a:t>детальна оцінка інженерно-конструкторських, технологічних, організаційних, управлінських рішень та вибір альтернативних можливостей.</a:t>
            </a:r>
          </a:p>
          <a:p>
            <a:pPr algn="just"/>
            <a:r>
              <a:rPr lang="uk-UA" dirty="0"/>
              <a:t>Результатом реалізації цього етапу мають стати вичерпні відповіді щодо: цілей </a:t>
            </a:r>
            <a:r>
              <a:rPr lang="uk-UA" dirty="0" err="1" smtClean="0"/>
              <a:t>проєкту</a:t>
            </a:r>
            <a:r>
              <a:rPr lang="uk-UA" dirty="0" smtClean="0"/>
              <a:t> </a:t>
            </a:r>
            <a:r>
              <a:rPr lang="uk-UA" dirty="0"/>
              <a:t>і можливих стратегій маркетингу; можливої частки ринку; виробничих </a:t>
            </a:r>
            <a:r>
              <a:rPr lang="uk-UA" dirty="0" err="1"/>
              <a:t>потужностей</a:t>
            </a:r>
            <a:r>
              <a:rPr lang="uk-UA" dirty="0"/>
              <a:t>; місця розташування; використання наявної сировини; відповідних технологій та обладнання; меж інвестицій; доходів від продажу і прибутку на інвестований капітал; інших заходів, необхідних для прийняття інвестиційного рішення. </a:t>
            </a:r>
            <a:endParaRPr lang="ru-RU" dirty="0"/>
          </a:p>
          <a:p>
            <a:pPr algn="just"/>
            <a:r>
              <a:rPr lang="uk-UA" dirty="0"/>
              <a:t>Кінцеві оцінки інвестиційних та виробничих витрат і наступна оцінка економічної ефективності </a:t>
            </a:r>
            <a:r>
              <a:rPr lang="uk-UA" dirty="0" err="1" smtClean="0"/>
              <a:t>проєкту</a:t>
            </a:r>
            <a:r>
              <a:rPr lang="uk-UA" dirty="0" smtClean="0"/>
              <a:t> </a:t>
            </a:r>
            <a:r>
              <a:rPr lang="uk-UA" dirty="0"/>
              <a:t>мають сенс лише за умови, що границі (рамки) </a:t>
            </a:r>
            <a:r>
              <a:rPr lang="uk-UA" dirty="0" err="1" smtClean="0"/>
              <a:t>проєкту</a:t>
            </a:r>
            <a:r>
              <a:rPr lang="uk-UA" dirty="0" smtClean="0"/>
              <a:t> </a:t>
            </a:r>
            <a:r>
              <a:rPr lang="uk-UA" dirty="0"/>
              <a:t>чітко визначені, не </a:t>
            </a:r>
            <a:r>
              <a:rPr lang="uk-UA" dirty="0" err="1"/>
              <a:t>пропущено</a:t>
            </a:r>
            <a:r>
              <a:rPr lang="uk-UA" dirty="0"/>
              <a:t> ніяких суттєвих його частин і відповідних витрат. Границі </a:t>
            </a:r>
            <a:r>
              <a:rPr lang="uk-UA" dirty="0" err="1" smtClean="0"/>
              <a:t>проєкту</a:t>
            </a:r>
            <a:r>
              <a:rPr lang="uk-UA" dirty="0" smtClean="0"/>
              <a:t> </a:t>
            </a:r>
            <a:r>
              <a:rPr lang="uk-UA" dirty="0"/>
              <a:t>повинні бути відображені в планах і таблицях, які є опорною структурою для подальших </a:t>
            </a:r>
            <a:r>
              <a:rPr lang="uk-UA" dirty="0" err="1" smtClean="0"/>
              <a:t>проєктних</a:t>
            </a:r>
            <a:r>
              <a:rPr lang="uk-UA" dirty="0" smtClean="0"/>
              <a:t> </a:t>
            </a:r>
            <a:r>
              <a:rPr lang="uk-UA" dirty="0"/>
              <a:t>робіт.  </a:t>
            </a:r>
            <a:endParaRPr lang="ru-RU" dirty="0"/>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0200"/>
            <a:ext cx="11950700" cy="6586418"/>
          </a:xfrm>
          <a:prstGeom prst="rect">
            <a:avLst/>
          </a:prstGeom>
          <a:noFill/>
        </p:spPr>
        <p:txBody>
          <a:bodyPr wrap="square" rtlCol="0">
            <a:spAutoFit/>
          </a:bodyPr>
          <a:lstStyle/>
          <a:p>
            <a:pPr algn="just">
              <a:spcBef>
                <a:spcPts val="1000"/>
              </a:spcBef>
            </a:pPr>
            <a:r>
              <a:rPr lang="uk-UA" sz="1600" dirty="0"/>
              <a:t>ТЕО інвестиційного </a:t>
            </a:r>
            <a:r>
              <a:rPr lang="uk-UA" sz="1600" dirty="0" err="1" smtClean="0"/>
              <a:t>проєкту</a:t>
            </a:r>
            <a:r>
              <a:rPr lang="uk-UA" sz="1600" dirty="0" smtClean="0"/>
              <a:t> </a:t>
            </a:r>
            <a:r>
              <a:rPr lang="uk-UA" sz="1600" dirty="0"/>
              <a:t>має бути розроблений з більшою ретельністю шляхом ітеративного (зі зворотними зв’язками і </a:t>
            </a:r>
            <a:r>
              <a:rPr lang="uk-UA" sz="1600" dirty="0" err="1"/>
              <a:t>взаємозалежностями</a:t>
            </a:r>
            <a:r>
              <a:rPr lang="uk-UA" sz="1600" dirty="0"/>
              <a:t>) процесу підбору оптимальних характеристик, включаючи визначення всіх комерційних, технічних та підприємницьких ризиків. Якщо виявлені слабкі місця </a:t>
            </a:r>
            <a:r>
              <a:rPr lang="uk-UA" sz="1600" dirty="0" err="1" smtClean="0"/>
              <a:t>проєкту</a:t>
            </a:r>
            <a:r>
              <a:rPr lang="uk-UA" sz="1600" dirty="0" smtClean="0"/>
              <a:t> </a:t>
            </a:r>
            <a:r>
              <a:rPr lang="uk-UA" sz="1600" dirty="0"/>
              <a:t>або обґрунтування його рентабельності виглядає непереконливо, необхідно більш глибоко проаналізувати і уточнити значення параметрів з метою оцінки ефективності </a:t>
            </a:r>
            <a:r>
              <a:rPr lang="uk-UA" sz="1600" dirty="0" err="1" smtClean="0"/>
              <a:t>проєкту</a:t>
            </a:r>
            <a:r>
              <a:rPr lang="uk-UA" sz="1600" dirty="0"/>
              <a:t>. Якщо після розгляду всіх альтернатив </a:t>
            </a:r>
            <a:r>
              <a:rPr lang="uk-UA" sz="1600" dirty="0" err="1" smtClean="0"/>
              <a:t>проєкт</a:t>
            </a:r>
            <a:r>
              <a:rPr lang="uk-UA" sz="1600" dirty="0" smtClean="0"/>
              <a:t> </a:t>
            </a:r>
            <a:r>
              <a:rPr lang="uk-UA" sz="1600" dirty="0"/>
              <a:t>все ж таки виявиться нежиттєздатним, цей факт повинен бути відзначеним з наведенням відповідного обґрунтування, що утримає інвестора від неправильного розміщення дефіцитного капіталу. </a:t>
            </a:r>
            <a:endParaRPr lang="ru-RU" sz="1600" dirty="0"/>
          </a:p>
          <a:p>
            <a:pPr algn="just">
              <a:spcBef>
                <a:spcPts val="1000"/>
              </a:spcBef>
            </a:pPr>
            <a:r>
              <a:rPr lang="uk-UA" sz="1600" dirty="0"/>
              <a:t>ТЕО може бути зорієнтовано переважно або на ринок або на наявні ресурси. Варто мати на увазі, що всі розділи ТЕО є взаємозв’язаними і їх розміщення у структурі ТЕО не обов’язково відображає реальну послідовність їх розроблення. </a:t>
            </a:r>
            <a:endParaRPr lang="ru-RU" sz="1600" dirty="0"/>
          </a:p>
          <a:p>
            <a:pPr algn="just">
              <a:spcBef>
                <a:spcPts val="1000"/>
              </a:spcBef>
            </a:pPr>
            <a:r>
              <a:rPr lang="uk-UA" sz="1600" dirty="0"/>
              <a:t>Основним елементом інвестиційного рішення є вибір способу фінансування </a:t>
            </a:r>
            <a:r>
              <a:rPr lang="uk-UA" sz="1600" dirty="0" err="1" smtClean="0"/>
              <a:t>проєкту</a:t>
            </a:r>
            <a:r>
              <a:rPr lang="uk-UA" sz="1600" dirty="0"/>
              <a:t>. </a:t>
            </a:r>
          </a:p>
          <a:p>
            <a:pPr algn="just">
              <a:spcBef>
                <a:spcPts val="1000"/>
              </a:spcBef>
            </a:pPr>
            <a:r>
              <a:rPr lang="uk-UA" sz="1600" dirty="0"/>
              <a:t>Здійснення ТЕО має сенс лише тоді, коли стануть відомими спонсори </a:t>
            </a:r>
            <a:r>
              <a:rPr lang="uk-UA" sz="1600" dirty="0" err="1" smtClean="0"/>
              <a:t>проєкту</a:t>
            </a:r>
            <a:r>
              <a:rPr lang="uk-UA" sz="1600" dirty="0"/>
              <a:t>, які готові фінансувати і активно підтримувати дане обґрунтування самостійно або за допомогою консультантів. </a:t>
            </a:r>
            <a:endParaRPr lang="ru-RU" sz="1600" dirty="0"/>
          </a:p>
          <a:p>
            <a:pPr algn="just">
              <a:spcBef>
                <a:spcPts val="1000"/>
              </a:spcBef>
            </a:pPr>
            <a:r>
              <a:rPr lang="uk-UA" sz="1600" dirty="0"/>
              <a:t>З огляду на розмаїття інвестиційних </a:t>
            </a:r>
            <a:r>
              <a:rPr lang="uk-UA" sz="1600" dirty="0" err="1" smtClean="0"/>
              <a:t>проєктів</a:t>
            </a:r>
            <a:r>
              <a:rPr lang="uk-UA" sz="1600" dirty="0"/>
              <a:t>, що відрізняються за типом виробничої діяльності, величиною капітальних вкладень та іншими показниками, немає можливості обрати певний універсальний підхід для всіх без винятку інвестиційних </a:t>
            </a:r>
            <a:r>
              <a:rPr lang="uk-UA" sz="1600" dirty="0" err="1" smtClean="0"/>
              <a:t>проєктів</a:t>
            </a:r>
            <a:r>
              <a:rPr lang="uk-UA" sz="1600" dirty="0"/>
              <a:t>, і саме тому компоненти ТЕО, що виділяються і розглядаються, варіюються від </a:t>
            </a:r>
            <a:r>
              <a:rPr lang="uk-UA" sz="1600" dirty="0" err="1" smtClean="0"/>
              <a:t>проєкту</a:t>
            </a:r>
            <a:r>
              <a:rPr lang="uk-UA" sz="1600" dirty="0" smtClean="0"/>
              <a:t> </a:t>
            </a:r>
            <a:r>
              <a:rPr lang="uk-UA" sz="1600" dirty="0"/>
              <a:t>до </a:t>
            </a:r>
            <a:r>
              <a:rPr lang="uk-UA" sz="1600" dirty="0" err="1" smtClean="0"/>
              <a:t>проєкту</a:t>
            </a:r>
            <a:r>
              <a:rPr lang="uk-UA" sz="1600" dirty="0"/>
              <a:t>. Проте для більшості інвестиційних </a:t>
            </a:r>
            <a:r>
              <a:rPr lang="uk-UA" sz="1600" dirty="0" err="1" smtClean="0"/>
              <a:t>проєктів</a:t>
            </a:r>
            <a:r>
              <a:rPr lang="uk-UA" sz="1600" dirty="0" smtClean="0"/>
              <a:t> </a:t>
            </a:r>
            <a:r>
              <a:rPr lang="uk-UA" sz="1600" dirty="0"/>
              <a:t>пропонується загальний підхід (основні аспекти передінвестиційних досліджень), у рамках якого можна підготувати ТЕО, беручи до уваги той факт, що чим більший </a:t>
            </a:r>
            <a:r>
              <a:rPr lang="uk-UA" sz="1600" dirty="0" err="1" smtClean="0"/>
              <a:t>проєкт</a:t>
            </a:r>
            <a:r>
              <a:rPr lang="uk-UA" sz="1600" dirty="0" smtClean="0"/>
              <a:t>, </a:t>
            </a:r>
            <a:r>
              <a:rPr lang="uk-UA" sz="1600" dirty="0"/>
              <a:t>тим більш комплексною буде інформація, потрібна для його реалізації. </a:t>
            </a:r>
            <a:endParaRPr lang="ru-RU" sz="1600" dirty="0"/>
          </a:p>
          <a:p>
            <a:pPr algn="just">
              <a:spcBef>
                <a:spcPts val="1000"/>
              </a:spcBef>
            </a:pPr>
            <a:r>
              <a:rPr lang="uk-UA" sz="1600" dirty="0"/>
              <a:t>Рішення про обсяги фінансування приймається на основі </a:t>
            </a:r>
            <a:r>
              <a:rPr lang="uk-UA" b="1" dirty="0"/>
              <a:t>кошторису </a:t>
            </a:r>
            <a:r>
              <a:rPr lang="uk-UA" b="1" dirty="0" err="1" smtClean="0"/>
              <a:t>проєкту</a:t>
            </a:r>
            <a:r>
              <a:rPr lang="uk-UA" sz="1600" dirty="0"/>
              <a:t>, що визначає майбутні витрати по реалізації </a:t>
            </a:r>
            <a:r>
              <a:rPr lang="uk-UA" sz="1600" dirty="0" err="1" smtClean="0"/>
              <a:t>проєкту</a:t>
            </a:r>
            <a:r>
              <a:rPr lang="uk-UA" sz="1600" dirty="0"/>
              <a:t>. Розробка кошторису </a:t>
            </a:r>
            <a:r>
              <a:rPr lang="uk-UA" sz="1600" dirty="0" err="1" smtClean="0"/>
              <a:t>проєкту</a:t>
            </a:r>
            <a:r>
              <a:rPr lang="uk-UA" sz="1600" dirty="0" smtClean="0"/>
              <a:t> </a:t>
            </a:r>
            <a:r>
              <a:rPr lang="uk-UA" sz="1600" dirty="0"/>
              <a:t>за технічним завданням замовника </a:t>
            </a:r>
            <a:r>
              <a:rPr lang="uk-UA" sz="1600" dirty="0" err="1" smtClean="0"/>
              <a:t>проєкту</a:t>
            </a:r>
            <a:r>
              <a:rPr lang="uk-UA" sz="1600" dirty="0" smtClean="0"/>
              <a:t> </a:t>
            </a:r>
            <a:r>
              <a:rPr lang="uk-UA" sz="1600" dirty="0"/>
              <a:t>узгоджується з підготовкою </a:t>
            </a:r>
            <a:r>
              <a:rPr lang="uk-UA" sz="1600" dirty="0" err="1" smtClean="0"/>
              <a:t>проєктної</a:t>
            </a:r>
            <a:r>
              <a:rPr lang="uk-UA" sz="1600" dirty="0" smtClean="0"/>
              <a:t> </a:t>
            </a:r>
            <a:r>
              <a:rPr lang="uk-UA" sz="1600" dirty="0"/>
              <a:t>документації. По суті, кошторис є важливою і невід'ємною її частиною (звідси часто уживаний термін </a:t>
            </a:r>
            <a:r>
              <a:rPr lang="uk-UA" sz="1600" dirty="0" smtClean="0"/>
              <a:t>"</a:t>
            </a:r>
            <a:r>
              <a:rPr lang="uk-UA" sz="1600" dirty="0" err="1" smtClean="0"/>
              <a:t>проєктнокошторисна</a:t>
            </a:r>
            <a:r>
              <a:rPr lang="uk-UA" sz="1600" dirty="0" smtClean="0"/>
              <a:t> </a:t>
            </a:r>
            <a:r>
              <a:rPr lang="uk-UA" sz="1600" dirty="0"/>
              <a:t>документація"). </a:t>
            </a:r>
            <a:endParaRPr lang="ru-RU" sz="1600" dirty="0"/>
          </a:p>
          <a:p>
            <a:pPr algn="just">
              <a:spcBef>
                <a:spcPts val="1000"/>
              </a:spcBef>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Найважливішими функціями кошторису </a:t>
            </a:r>
            <a:r>
              <a:rPr lang="uk-UA" dirty="0" err="1" smtClean="0"/>
              <a:t>проєкту</a:t>
            </a:r>
            <a:r>
              <a:rPr lang="uk-UA" dirty="0" smtClean="0"/>
              <a:t> </a:t>
            </a:r>
            <a:r>
              <a:rPr lang="uk-UA" dirty="0"/>
              <a:t>є наступні: </a:t>
            </a:r>
            <a:r>
              <a:rPr lang="ru-RU" dirty="0"/>
              <a:t/>
            </a:r>
            <a:br>
              <a:rPr lang="ru-RU" dirty="0"/>
            </a:br>
            <a:endParaRPr lang="ru-RU" dirty="0"/>
          </a:p>
        </p:txBody>
      </p:sp>
      <p:sp>
        <p:nvSpPr>
          <p:cNvPr id="3" name="Объект 2"/>
          <p:cNvSpPr>
            <a:spLocks noGrp="1"/>
          </p:cNvSpPr>
          <p:nvPr>
            <p:ph idx="1"/>
          </p:nvPr>
        </p:nvSpPr>
        <p:spPr>
          <a:xfrm>
            <a:off x="1251305" y="1964932"/>
            <a:ext cx="10003821" cy="4143768"/>
          </a:xfrm>
        </p:spPr>
        <p:txBody>
          <a:bodyPr>
            <a:normAutofit fontScale="92500" lnSpcReduction="10000"/>
          </a:bodyPr>
          <a:lstStyle/>
          <a:p>
            <a:pPr algn="just"/>
            <a:r>
              <a:rPr lang="uk-UA" dirty="0"/>
              <a:t>оцінка вартості (ціни) об'єкта інвестиційної діяльності;  </a:t>
            </a:r>
          </a:p>
          <a:p>
            <a:pPr algn="just"/>
            <a:r>
              <a:rPr lang="uk-UA" dirty="0"/>
              <a:t>визначення потреби у фінансових ресурсах для реалізації </a:t>
            </a:r>
            <a:r>
              <a:rPr lang="uk-UA" dirty="0" err="1" smtClean="0"/>
              <a:t>проєкту</a:t>
            </a:r>
            <a:r>
              <a:rPr lang="uk-UA" dirty="0"/>
              <a:t>;  </a:t>
            </a:r>
          </a:p>
          <a:p>
            <a:pPr algn="just"/>
            <a:r>
              <a:rPr lang="uk-UA" dirty="0"/>
              <a:t>підготовка розрахунків, на базі яких готуються інші важливі документи і робляться розрахунки за </a:t>
            </a:r>
            <a:r>
              <a:rPr lang="uk-UA" dirty="0" err="1" smtClean="0"/>
              <a:t>проєктом</a:t>
            </a:r>
            <a:r>
              <a:rPr lang="uk-UA" dirty="0" smtClean="0"/>
              <a:t> </a:t>
            </a:r>
            <a:r>
              <a:rPr lang="uk-UA" dirty="0"/>
              <a:t>(бюджет </a:t>
            </a:r>
            <a:r>
              <a:rPr lang="uk-UA" dirty="0" err="1" smtClean="0"/>
              <a:t>проєкту</a:t>
            </a:r>
            <a:r>
              <a:rPr lang="uk-UA" dirty="0"/>
              <a:t>, план фінансування, оцінка амортизаційних відрахувань, прогноз грошових потоків, тощо);   </a:t>
            </a:r>
          </a:p>
          <a:p>
            <a:pPr algn="just"/>
            <a:r>
              <a:rPr lang="uk-UA" dirty="0"/>
              <a:t>визначення орієнтованих цін контрактів на закупівлю товарів, робіт і послуг</a:t>
            </a:r>
            <a:r>
              <a:rPr lang="ru-RU" dirty="0"/>
              <a:t> </a:t>
            </a:r>
            <a:r>
              <a:rPr lang="uk-UA" dirty="0"/>
              <a:t>(для організації торгів, ведення переговорів та ін.); </a:t>
            </a:r>
          </a:p>
          <a:p>
            <a:pPr algn="just"/>
            <a:r>
              <a:rPr lang="uk-UA" dirty="0"/>
              <a:t>контроль за витратами на реалізацію </a:t>
            </a:r>
            <a:r>
              <a:rPr lang="uk-UA" dirty="0" err="1" smtClean="0"/>
              <a:t>проєкту</a:t>
            </a:r>
            <a:r>
              <a:rPr lang="uk-UA" dirty="0"/>
              <a:t>; </a:t>
            </a:r>
          </a:p>
          <a:p>
            <a:pPr algn="just"/>
            <a:r>
              <a:rPr lang="uk-UA" dirty="0"/>
              <a:t>узгодження кошторису в складі </a:t>
            </a:r>
            <a:r>
              <a:rPr lang="uk-UA" dirty="0" err="1" smtClean="0"/>
              <a:t>проєктної</a:t>
            </a:r>
            <a:r>
              <a:rPr lang="uk-UA" dirty="0" smtClean="0"/>
              <a:t> </a:t>
            </a:r>
            <a:r>
              <a:rPr lang="uk-UA" dirty="0"/>
              <a:t>документації у відповідних інстанціях і його схвалення (затвердження). </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45719"/>
            <a:ext cx="11683999" cy="1770013"/>
          </a:xfrm>
        </p:spPr>
        <p:txBody>
          <a:bodyPr>
            <a:normAutofit fontScale="90000"/>
          </a:bodyPr>
          <a:lstStyle/>
          <a:p>
            <a:r>
              <a:rPr lang="uk-UA" sz="2700" dirty="0"/>
              <a:t>Фактично кошторис </a:t>
            </a:r>
            <a:r>
              <a:rPr lang="uk-UA" sz="2700" dirty="0" err="1" smtClean="0"/>
              <a:t>проєкту</a:t>
            </a:r>
            <a:r>
              <a:rPr lang="uk-UA" sz="2700" dirty="0" smtClean="0"/>
              <a:t> </a:t>
            </a:r>
            <a:r>
              <a:rPr lang="uk-UA" sz="2700" dirty="0"/>
              <a:t>може бути використаний як основа для складання </a:t>
            </a:r>
            <a:r>
              <a:rPr lang="uk-UA" sz="2700" b="1" dirty="0"/>
              <a:t>плану фінансування </a:t>
            </a:r>
            <a:r>
              <a:rPr lang="uk-UA" sz="2700" b="1" dirty="0" err="1" smtClean="0"/>
              <a:t>проєкту</a:t>
            </a:r>
            <a:r>
              <a:rPr lang="uk-UA" sz="2700" b="1" dirty="0"/>
              <a:t>.</a:t>
            </a:r>
            <a:r>
              <a:rPr lang="uk-UA" sz="2700" i="1" dirty="0"/>
              <a:t> </a:t>
            </a:r>
            <a:br>
              <a:rPr lang="uk-UA" sz="2700" i="1" dirty="0"/>
            </a:br>
            <a:r>
              <a:rPr lang="uk-UA" sz="2700" i="1" dirty="0"/>
              <a:t>План фінансування </a:t>
            </a:r>
            <a:r>
              <a:rPr lang="uk-UA" sz="2700" i="1" dirty="0" err="1" smtClean="0"/>
              <a:t>проєкту</a:t>
            </a:r>
            <a:r>
              <a:rPr lang="uk-UA" sz="2700" i="1" dirty="0" smtClean="0"/>
              <a:t> </a:t>
            </a:r>
            <a:r>
              <a:rPr lang="uk-UA" sz="2700" i="1" dirty="0"/>
              <a:t>— </a:t>
            </a:r>
            <a:r>
              <a:rPr lang="uk-UA" sz="2700" dirty="0"/>
              <a:t>не що інше, як кошторис </a:t>
            </a:r>
            <a:r>
              <a:rPr lang="uk-UA" sz="2700" dirty="0" err="1" smtClean="0"/>
              <a:t>проєкту</a:t>
            </a:r>
            <a:r>
              <a:rPr lang="uk-UA" sz="2700" dirty="0" smtClean="0"/>
              <a:t> </a:t>
            </a:r>
            <a:r>
              <a:rPr lang="uk-UA" sz="2700" dirty="0"/>
              <a:t>в розрізі основних джерел фінансування робіт з реалізації </a:t>
            </a:r>
            <a:r>
              <a:rPr lang="uk-UA" sz="2700" dirty="0" err="1" smtClean="0"/>
              <a:t>проєкту</a:t>
            </a:r>
            <a:r>
              <a:rPr lang="uk-UA" sz="2700" dirty="0" smtClean="0"/>
              <a:t> </a:t>
            </a:r>
            <a:r>
              <a:rPr lang="uk-UA" sz="2700" dirty="0"/>
              <a:t>на інвестиційній фазі. </a:t>
            </a:r>
            <a:r>
              <a:rPr lang="ru-RU" dirty="0"/>
              <a:t/>
            </a:r>
            <a:br>
              <a:rPr lang="ru-RU" dirty="0"/>
            </a:br>
            <a:endParaRPr lang="ru-RU" dirty="0"/>
          </a:p>
        </p:txBody>
      </p:sp>
      <p:sp>
        <p:nvSpPr>
          <p:cNvPr id="3" name="Объект 2"/>
          <p:cNvSpPr>
            <a:spLocks noGrp="1"/>
          </p:cNvSpPr>
          <p:nvPr>
            <p:ph idx="1"/>
          </p:nvPr>
        </p:nvSpPr>
        <p:spPr>
          <a:xfrm>
            <a:off x="292100" y="2015732"/>
            <a:ext cx="11683999" cy="4029468"/>
          </a:xfrm>
        </p:spPr>
        <p:txBody>
          <a:bodyPr>
            <a:normAutofit fontScale="92500" lnSpcReduction="10000"/>
          </a:bodyPr>
          <a:lstStyle/>
          <a:p>
            <a:pPr marL="0" indent="0">
              <a:buNone/>
            </a:pPr>
            <a:r>
              <a:rPr lang="uk-UA" i="1" dirty="0"/>
              <a:t>Основними розділами плану фінансування є наступні розділи: </a:t>
            </a:r>
            <a:endParaRPr lang="ru-RU" i="1" dirty="0"/>
          </a:p>
          <a:p>
            <a:pPr marL="0" indent="0">
              <a:buNone/>
            </a:pPr>
            <a:r>
              <a:rPr lang="uk-UA" b="1" dirty="0"/>
              <a:t>1) внутрішні ресурси підприємства </a:t>
            </a:r>
            <a:r>
              <a:rPr lang="uk-UA" dirty="0"/>
              <a:t>(насамперед, у вигляді прибутку й амортизаційних відрахувань); </a:t>
            </a:r>
          </a:p>
          <a:p>
            <a:pPr marL="0" indent="0">
              <a:buNone/>
            </a:pPr>
            <a:r>
              <a:rPr lang="uk-UA" b="1" dirty="0"/>
              <a:t>2) залучені ресурси. </a:t>
            </a:r>
          </a:p>
          <a:p>
            <a:pPr marL="0" indent="0">
              <a:buNone/>
            </a:pPr>
            <a:r>
              <a:rPr lang="uk-UA" i="1" dirty="0"/>
              <a:t>Другий розділ може включати такі позиції, як: </a:t>
            </a:r>
          </a:p>
          <a:p>
            <a:r>
              <a:rPr lang="uk-UA" dirty="0"/>
              <a:t>банківські кредити; </a:t>
            </a:r>
          </a:p>
          <a:p>
            <a:r>
              <a:rPr lang="uk-UA" dirty="0"/>
              <a:t>інші позикові засоби; </a:t>
            </a:r>
          </a:p>
          <a:p>
            <a:r>
              <a:rPr lang="uk-UA" dirty="0"/>
              <a:t>бюджетне цільове фінансування; </a:t>
            </a:r>
          </a:p>
          <a:p>
            <a:r>
              <a:rPr lang="uk-UA" dirty="0"/>
              <a:t>інвестиції у вигляді паїв у статутний капітал і коштів від продажу акцій; </a:t>
            </a:r>
          </a:p>
          <a:p>
            <a:r>
              <a:rPr lang="uk-UA" dirty="0"/>
              <a:t>гранти, субсидії материнських холдингових структур і ін. </a:t>
            </a:r>
            <a:endParaRPr lang="ru-RU" dirty="0"/>
          </a:p>
          <a:p>
            <a:endParaRPr lang="ru-RU" b="1" dirty="0"/>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1" y="271119"/>
            <a:ext cx="10960099" cy="1544981"/>
          </a:xfrm>
        </p:spPr>
        <p:txBody>
          <a:bodyPr>
            <a:noAutofit/>
          </a:bodyPr>
          <a:lstStyle/>
          <a:p>
            <a:r>
              <a:rPr lang="uk-UA" sz="1200" dirty="0">
                <a:latin typeface="Times New Roman" panose="02020603050405020304" pitchFamily="18" charset="0"/>
                <a:cs typeface="Times New Roman" panose="02020603050405020304" pitchFamily="18" charset="0"/>
              </a:rPr>
              <a:t>При розробці </a:t>
            </a:r>
            <a:r>
              <a:rPr lang="uk-UA" sz="1200" b="1" dirty="0">
                <a:latin typeface="Times New Roman" panose="02020603050405020304" pitchFamily="18" charset="0"/>
                <a:cs typeface="Times New Roman" panose="02020603050405020304" pitchFamily="18" charset="0"/>
              </a:rPr>
              <a:t>плану фінансування </a:t>
            </a:r>
            <a:r>
              <a:rPr lang="uk-UA" sz="1200" dirty="0">
                <a:latin typeface="Times New Roman" panose="02020603050405020304" pitchFamily="18" charset="0"/>
                <a:cs typeface="Times New Roman" panose="02020603050405020304" pitchFamily="18" charset="0"/>
              </a:rPr>
              <a:t>необхідно враховували специфіку того чи іншого джерела фінансування — не тільки з погляду фінансових умов (зворотність, безповоротність; якщо зворотність, то на які терміни і під який відсоток і яке забезпечення і </a:t>
            </a:r>
            <a:r>
              <a:rPr lang="uk-UA" sz="1200" dirty="0" err="1">
                <a:latin typeface="Times New Roman" panose="02020603050405020304" pitchFamily="18" charset="0"/>
                <a:cs typeface="Times New Roman" panose="02020603050405020304" pitchFamily="18" charset="0"/>
              </a:rPr>
              <a:t>т.д</a:t>
            </a:r>
            <a:r>
              <a:rPr lang="uk-UA" sz="1200" dirty="0">
                <a:latin typeface="Times New Roman" panose="02020603050405020304" pitchFamily="18" charset="0"/>
                <a:cs typeface="Times New Roman" panose="02020603050405020304" pitchFamily="18" charset="0"/>
              </a:rPr>
              <a:t>.), але також з точки зору умов цільового використання засобів (на які закупівлі передбачається використовувати кошти кожного джерела (машини, устаткування, матеріали, будівельні, монтажні і пусконалагоджувальні роботи, консультування, навчання.. </a:t>
            </a:r>
            <a:br>
              <a:rPr lang="uk-UA" sz="1200" dirty="0">
                <a:latin typeface="Times New Roman" panose="02020603050405020304" pitchFamily="18" charset="0"/>
                <a:cs typeface="Times New Roman" panose="02020603050405020304" pitchFamily="18" charset="0"/>
              </a:rPr>
            </a:br>
            <a:r>
              <a:rPr lang="uk-UA" sz="1200" dirty="0">
                <a:latin typeface="Times New Roman" panose="02020603050405020304" pitchFamily="18" charset="0"/>
                <a:cs typeface="Times New Roman" panose="02020603050405020304" pitchFamily="18" charset="0"/>
              </a:rPr>
              <a:t>Аналіз основних методологічних і методичних питань змісту, функцій, процедур підготовки і затвердження кошторису, бюджету, плану фінансування в рамках </a:t>
            </a:r>
            <a:r>
              <a:rPr lang="uk-UA" sz="1200" dirty="0" err="1" smtClean="0">
                <a:latin typeface="Times New Roman" panose="02020603050405020304" pitchFamily="18" charset="0"/>
                <a:cs typeface="Times New Roman" panose="02020603050405020304" pitchFamily="18" charset="0"/>
              </a:rPr>
              <a:t>проєктної</a:t>
            </a:r>
            <a:r>
              <a:rPr lang="uk-UA" sz="1200" dirty="0" smtClean="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діяльності показує їх тісний взаємозв'язок і взаємозалежність, а також дозволяє зробити висновок, що вони є, по суті, "каркасом" усієї </a:t>
            </a:r>
            <a:r>
              <a:rPr lang="uk-UA" sz="1200" dirty="0" smtClean="0">
                <a:latin typeface="Times New Roman" panose="02020603050405020304" pitchFamily="18" charset="0"/>
                <a:cs typeface="Times New Roman" panose="02020603050405020304" pitchFamily="18" charset="0"/>
              </a:rPr>
              <a:t>фінансово-</a:t>
            </a:r>
            <a:r>
              <a:rPr lang="uk-UA" sz="1200" dirty="0" err="1" smtClean="0">
                <a:latin typeface="Times New Roman" panose="02020603050405020304" pitchFamily="18" charset="0"/>
                <a:cs typeface="Times New Roman" panose="02020603050405020304" pitchFamily="18" charset="0"/>
              </a:rPr>
              <a:t>проєктної</a:t>
            </a:r>
            <a:r>
              <a:rPr lang="uk-UA" sz="1200" dirty="0" smtClean="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документації. </a:t>
            </a:r>
            <a:endParaRPr lang="ru-RU" sz="1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42901" y="2015732"/>
            <a:ext cx="10711954" cy="3450613"/>
          </a:xfrm>
        </p:spPr>
        <p:txBody>
          <a:bodyPr>
            <a:normAutofit fontScale="92500" lnSpcReduction="10000"/>
          </a:bodyPr>
          <a:lstStyle/>
          <a:p>
            <a:pPr marL="0" indent="0" algn="ctr">
              <a:buNone/>
            </a:pPr>
            <a:r>
              <a:rPr lang="uk-UA" b="1" dirty="0"/>
              <a:t>Завершальною стадією </a:t>
            </a:r>
            <a:r>
              <a:rPr lang="uk-UA" b="1" dirty="0" err="1"/>
              <a:t>переінвестиційних</a:t>
            </a:r>
            <a:r>
              <a:rPr lang="uk-UA" b="1" dirty="0"/>
              <a:t> досліджень є оцінка та прийняття рішення про інвестування. Затвердження </a:t>
            </a:r>
            <a:r>
              <a:rPr lang="uk-UA" b="1" dirty="0" err="1" smtClean="0"/>
              <a:t>проєктної</a:t>
            </a:r>
            <a:r>
              <a:rPr lang="uk-UA" b="1" dirty="0" smtClean="0"/>
              <a:t> </a:t>
            </a:r>
            <a:r>
              <a:rPr lang="uk-UA" b="1" dirty="0"/>
              <a:t>документації залежно від джерел фінансування здійснюється в такому порядку: </a:t>
            </a:r>
            <a:endParaRPr lang="ru-RU" b="1" dirty="0"/>
          </a:p>
          <a:p>
            <a:pPr lvl="0" algn="just" fontAlgn="base"/>
            <a:r>
              <a:rPr lang="uk-UA" dirty="0"/>
              <a:t>у разі фінансування за рахунок державних капітальних вкладень — Держбудом України чи зацікавленими міністерствами і відомствами;  </a:t>
            </a:r>
          </a:p>
          <a:p>
            <a:pPr lvl="0" algn="just" fontAlgn="base"/>
            <a:r>
              <a:rPr lang="uk-UA" dirty="0"/>
              <a:t>за рахунок капітальних вкладень з регіональних і місцевих бюджетів — відповідними органами державного управління чи в установленому ними порядку; </a:t>
            </a:r>
            <a:endParaRPr lang="ru-RU" dirty="0"/>
          </a:p>
          <a:p>
            <a:pPr lvl="0" algn="just" fontAlgn="base"/>
            <a:r>
              <a:rPr lang="uk-UA" dirty="0"/>
              <a:t>за наявності власних фінансових ресурсів, позикових і залучених коштів інвесторів (включаючи іноземних) — безпосередньо замовниками (інвесторами). </a:t>
            </a:r>
            <a:endParaRPr lang="ru-RU" dirty="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5933"/>
          <p:cNvGrpSpPr/>
          <p:nvPr/>
        </p:nvGrpSpPr>
        <p:grpSpPr>
          <a:xfrm>
            <a:off x="1498601" y="0"/>
            <a:ext cx="8187764" cy="5473700"/>
            <a:chOff x="0" y="0"/>
            <a:chExt cx="6506919" cy="3606753"/>
          </a:xfrm>
        </p:grpSpPr>
        <p:sp>
          <p:nvSpPr>
            <p:cNvPr id="5" name="Rectangle 6425"/>
            <p:cNvSpPr/>
            <p:nvPr/>
          </p:nvSpPr>
          <p:spPr>
            <a:xfrm>
              <a:off x="13647" y="13291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6" name="Rectangle 6426"/>
            <p:cNvSpPr/>
            <p:nvPr/>
          </p:nvSpPr>
          <p:spPr>
            <a:xfrm>
              <a:off x="13647" y="49485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7" name="Rectangle 6427"/>
            <p:cNvSpPr/>
            <p:nvPr/>
          </p:nvSpPr>
          <p:spPr>
            <a:xfrm>
              <a:off x="13647" y="856803"/>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8" name="Rectangle 6428"/>
            <p:cNvSpPr/>
            <p:nvPr/>
          </p:nvSpPr>
          <p:spPr>
            <a:xfrm>
              <a:off x="13647" y="121951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9" name="Rectangle 6429"/>
            <p:cNvSpPr/>
            <p:nvPr/>
          </p:nvSpPr>
          <p:spPr>
            <a:xfrm>
              <a:off x="13647" y="158145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0" name="Rectangle 6430"/>
            <p:cNvSpPr/>
            <p:nvPr/>
          </p:nvSpPr>
          <p:spPr>
            <a:xfrm>
              <a:off x="13647" y="194340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1" name="Rectangle 6431"/>
            <p:cNvSpPr/>
            <p:nvPr/>
          </p:nvSpPr>
          <p:spPr>
            <a:xfrm>
              <a:off x="13647" y="2305348"/>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2" name="Rectangle 6432"/>
            <p:cNvSpPr/>
            <p:nvPr/>
          </p:nvSpPr>
          <p:spPr>
            <a:xfrm>
              <a:off x="13647" y="266805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3" name="Rectangle 6433"/>
            <p:cNvSpPr/>
            <p:nvPr/>
          </p:nvSpPr>
          <p:spPr>
            <a:xfrm>
              <a:off x="13647" y="303000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4" name="Rectangle 6434"/>
            <p:cNvSpPr/>
            <p:nvPr/>
          </p:nvSpPr>
          <p:spPr>
            <a:xfrm>
              <a:off x="13647" y="339194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5" name="Shape 6445"/>
            <p:cNvSpPr/>
            <p:nvPr/>
          </p:nvSpPr>
          <p:spPr>
            <a:xfrm>
              <a:off x="0" y="1223010"/>
              <a:ext cx="1822704" cy="589026"/>
            </a:xfrm>
            <a:custGeom>
              <a:avLst/>
              <a:gdLst/>
              <a:ahLst/>
              <a:cxnLst/>
              <a:rect l="0" t="0" r="0" b="0"/>
              <a:pathLst>
                <a:path w="1822704" h="589026">
                  <a:moveTo>
                    <a:pt x="1822704" y="0"/>
                  </a:moveTo>
                  <a:lnTo>
                    <a:pt x="0" y="0"/>
                  </a:lnTo>
                  <a:lnTo>
                    <a:pt x="0" y="589026"/>
                  </a:lnTo>
                  <a:lnTo>
                    <a:pt x="1822704" y="589026"/>
                  </a:lnTo>
                  <a:close/>
                </a:path>
              </a:pathLst>
            </a:custGeom>
            <a:ln w="31750"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16" name="Rectangle 6448"/>
            <p:cNvSpPr/>
            <p:nvPr/>
          </p:nvSpPr>
          <p:spPr>
            <a:xfrm>
              <a:off x="107442" y="1325455"/>
              <a:ext cx="1010639" cy="214805"/>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Життєвий</a:t>
              </a:r>
              <a:endParaRPr lang="ru-RU" sz="1100">
                <a:solidFill>
                  <a:srgbClr val="000000"/>
                </a:solidFill>
                <a:effectLst/>
                <a:latin typeface="Calibri" panose="020F0502020204030204" pitchFamily="34" charset="0"/>
                <a:ea typeface="Calibri" panose="020F0502020204030204" pitchFamily="34" charset="0"/>
              </a:endParaRPr>
            </a:p>
          </p:txBody>
        </p:sp>
        <p:sp>
          <p:nvSpPr>
            <p:cNvPr id="17" name="Rectangle 6449"/>
            <p:cNvSpPr/>
            <p:nvPr/>
          </p:nvSpPr>
          <p:spPr>
            <a:xfrm>
              <a:off x="867925" y="1325455"/>
              <a:ext cx="59034" cy="214805"/>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8" name="Rectangle 6450"/>
            <p:cNvSpPr/>
            <p:nvPr/>
          </p:nvSpPr>
          <p:spPr>
            <a:xfrm>
              <a:off x="1350264" y="1325455"/>
              <a:ext cx="485449" cy="214805"/>
            </a:xfrm>
            <a:prstGeom prst="rect">
              <a:avLst/>
            </a:prstGeom>
            <a:ln>
              <a:noFill/>
            </a:ln>
          </p:spPr>
          <p:txBody>
            <a:bodyPr vert="horz" lIns="0" tIns="0" rIns="0" bIns="0" rtlCol="0">
              <a:noAutofit/>
            </a:bodyPr>
            <a:lstStyle/>
            <a:p>
              <a:pPr>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rPr>
                <a:t>цикл</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19" name="Rectangle 6451"/>
            <p:cNvSpPr/>
            <p:nvPr/>
          </p:nvSpPr>
          <p:spPr>
            <a:xfrm>
              <a:off x="1716027" y="1325455"/>
              <a:ext cx="59034" cy="214805"/>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20" name="Rectangle 6452"/>
            <p:cNvSpPr/>
            <p:nvPr/>
          </p:nvSpPr>
          <p:spPr>
            <a:xfrm>
              <a:off x="107442" y="1560916"/>
              <a:ext cx="803713" cy="214806"/>
            </a:xfrm>
            <a:prstGeom prst="rect">
              <a:avLst/>
            </a:prstGeom>
            <a:ln>
              <a:noFill/>
            </a:ln>
          </p:spPr>
          <p:txBody>
            <a:bodyPr vert="horz" lIns="0" tIns="0" rIns="0" bIns="0" rtlCol="0">
              <a:noAutofit/>
            </a:bodyPr>
            <a:lstStyle/>
            <a:p>
              <a:pPr>
                <a:lnSpc>
                  <a:spcPct val="107000"/>
                </a:lnSpc>
                <a:spcAft>
                  <a:spcPts val="800"/>
                </a:spcAft>
              </a:pPr>
              <a:r>
                <a:rPr lang="ru-RU" sz="1400" dirty="0" err="1" smtClean="0">
                  <a:solidFill>
                    <a:srgbClr val="000000"/>
                  </a:solidFill>
                  <a:effectLst/>
                  <a:latin typeface="Times New Roman" panose="02020603050405020304" pitchFamily="18" charset="0"/>
                  <a:ea typeface="Times New Roman" panose="02020603050405020304" pitchFamily="18" charset="0"/>
                </a:rPr>
                <a:t>проєкту</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21" name="Rectangle 6453"/>
            <p:cNvSpPr/>
            <p:nvPr/>
          </p:nvSpPr>
          <p:spPr>
            <a:xfrm>
              <a:off x="712466" y="1560916"/>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22" name="Shape 6454"/>
            <p:cNvSpPr/>
            <p:nvPr/>
          </p:nvSpPr>
          <p:spPr>
            <a:xfrm>
              <a:off x="1818132" y="262889"/>
              <a:ext cx="646176" cy="964692"/>
            </a:xfrm>
            <a:custGeom>
              <a:avLst/>
              <a:gdLst/>
              <a:ahLst/>
              <a:cxnLst/>
              <a:rect l="0" t="0" r="0" b="0"/>
              <a:pathLst>
                <a:path w="646176" h="964692">
                  <a:moveTo>
                    <a:pt x="646176" y="0"/>
                  </a:moveTo>
                  <a:lnTo>
                    <a:pt x="635508" y="84582"/>
                  </a:lnTo>
                  <a:lnTo>
                    <a:pt x="607836" y="66246"/>
                  </a:lnTo>
                  <a:lnTo>
                    <a:pt x="8382" y="963168"/>
                  </a:lnTo>
                  <a:lnTo>
                    <a:pt x="5334" y="964692"/>
                  </a:lnTo>
                  <a:lnTo>
                    <a:pt x="2286" y="963930"/>
                  </a:lnTo>
                  <a:lnTo>
                    <a:pt x="0" y="960882"/>
                  </a:lnTo>
                  <a:lnTo>
                    <a:pt x="762" y="957835"/>
                  </a:lnTo>
                  <a:lnTo>
                    <a:pt x="599562" y="60763"/>
                  </a:lnTo>
                  <a:lnTo>
                    <a:pt x="572262" y="42673"/>
                  </a:lnTo>
                  <a:lnTo>
                    <a:pt x="646176" y="0"/>
                  </a:lnTo>
                  <a:close/>
                </a:path>
              </a:pathLst>
            </a:custGeom>
            <a:ln w="0" cap="rnd">
              <a:miter lim="101600"/>
            </a:ln>
          </p:spPr>
          <p:style>
            <a:lnRef idx="0">
              <a:srgbClr val="000000">
                <a:alpha val="0"/>
              </a:srgbClr>
            </a:lnRef>
            <a:fillRef idx="1">
              <a:srgbClr val="000000"/>
            </a:fillRef>
            <a:effectRef idx="0">
              <a:scrgbClr r="0" g="0" b="0"/>
            </a:effectRef>
            <a:fontRef idx="none"/>
          </p:style>
          <p:txBody>
            <a:bodyPr/>
            <a:lstStyle/>
            <a:p>
              <a:endParaRPr lang="ru-RU"/>
            </a:p>
          </p:txBody>
        </p:sp>
        <p:sp>
          <p:nvSpPr>
            <p:cNvPr id="23" name="Shape 6455"/>
            <p:cNvSpPr/>
            <p:nvPr/>
          </p:nvSpPr>
          <p:spPr>
            <a:xfrm>
              <a:off x="1818132" y="899922"/>
              <a:ext cx="646176" cy="584454"/>
            </a:xfrm>
            <a:custGeom>
              <a:avLst/>
              <a:gdLst/>
              <a:ahLst/>
              <a:cxnLst/>
              <a:rect l="0" t="0" r="0" b="0"/>
              <a:pathLst>
                <a:path w="646176" h="584454">
                  <a:moveTo>
                    <a:pt x="646176" y="0"/>
                  </a:moveTo>
                  <a:lnTo>
                    <a:pt x="614934" y="79248"/>
                  </a:lnTo>
                  <a:lnTo>
                    <a:pt x="592783" y="54783"/>
                  </a:lnTo>
                  <a:lnTo>
                    <a:pt x="7620" y="582930"/>
                  </a:lnTo>
                  <a:lnTo>
                    <a:pt x="4572" y="584454"/>
                  </a:lnTo>
                  <a:lnTo>
                    <a:pt x="1524" y="582930"/>
                  </a:lnTo>
                  <a:lnTo>
                    <a:pt x="0" y="579882"/>
                  </a:lnTo>
                  <a:lnTo>
                    <a:pt x="1524" y="576072"/>
                  </a:lnTo>
                  <a:lnTo>
                    <a:pt x="586251" y="47568"/>
                  </a:lnTo>
                  <a:lnTo>
                    <a:pt x="563880" y="22860"/>
                  </a:lnTo>
                  <a:lnTo>
                    <a:pt x="646176" y="0"/>
                  </a:lnTo>
                  <a:close/>
                </a:path>
              </a:pathLst>
            </a:custGeom>
            <a:ln w="0" cap="rnd">
              <a:miter lim="101600"/>
            </a:ln>
          </p:spPr>
          <p:style>
            <a:lnRef idx="0">
              <a:srgbClr val="000000">
                <a:alpha val="0"/>
              </a:srgbClr>
            </a:lnRef>
            <a:fillRef idx="1">
              <a:srgbClr val="000000"/>
            </a:fillRef>
            <a:effectRef idx="0">
              <a:scrgbClr r="0" g="0" b="0"/>
            </a:effectRef>
            <a:fontRef idx="none"/>
          </p:style>
          <p:txBody>
            <a:bodyPr/>
            <a:lstStyle/>
            <a:p>
              <a:endParaRPr lang="ru-RU"/>
            </a:p>
          </p:txBody>
        </p:sp>
        <p:sp>
          <p:nvSpPr>
            <p:cNvPr id="24" name="Shape 6456"/>
            <p:cNvSpPr/>
            <p:nvPr/>
          </p:nvSpPr>
          <p:spPr>
            <a:xfrm>
              <a:off x="1818132" y="1807464"/>
              <a:ext cx="720090" cy="1117854"/>
            </a:xfrm>
            <a:custGeom>
              <a:avLst/>
              <a:gdLst/>
              <a:ahLst/>
              <a:cxnLst/>
              <a:rect l="0" t="0" r="0" b="0"/>
              <a:pathLst>
                <a:path w="720090" h="1117854">
                  <a:moveTo>
                    <a:pt x="6096" y="0"/>
                  </a:moveTo>
                  <a:lnTo>
                    <a:pt x="8382" y="2286"/>
                  </a:lnTo>
                  <a:lnTo>
                    <a:pt x="683213" y="1051101"/>
                  </a:lnTo>
                  <a:lnTo>
                    <a:pt x="710946" y="1033272"/>
                  </a:lnTo>
                  <a:lnTo>
                    <a:pt x="720090" y="1117854"/>
                  </a:lnTo>
                  <a:lnTo>
                    <a:pt x="646938" y="1074420"/>
                  </a:lnTo>
                  <a:lnTo>
                    <a:pt x="674861" y="1056470"/>
                  </a:lnTo>
                  <a:lnTo>
                    <a:pt x="762" y="7620"/>
                  </a:lnTo>
                  <a:lnTo>
                    <a:pt x="0" y="3810"/>
                  </a:lnTo>
                  <a:lnTo>
                    <a:pt x="2286" y="762"/>
                  </a:lnTo>
                  <a:lnTo>
                    <a:pt x="6096" y="0"/>
                  </a:lnTo>
                  <a:close/>
                </a:path>
              </a:pathLst>
            </a:custGeom>
            <a:ln w="0" cap="rnd">
              <a:miter lim="101600"/>
            </a:ln>
          </p:spPr>
          <p:style>
            <a:lnRef idx="0">
              <a:srgbClr val="000000">
                <a:alpha val="0"/>
              </a:srgbClr>
            </a:lnRef>
            <a:fillRef idx="1">
              <a:srgbClr val="000000"/>
            </a:fillRef>
            <a:effectRef idx="0">
              <a:scrgbClr r="0" g="0" b="0"/>
            </a:effectRef>
            <a:fontRef idx="none"/>
          </p:style>
          <p:txBody>
            <a:bodyPr/>
            <a:lstStyle/>
            <a:p>
              <a:endParaRPr lang="ru-RU"/>
            </a:p>
          </p:txBody>
        </p:sp>
        <p:sp>
          <p:nvSpPr>
            <p:cNvPr id="25" name="Shape 274630"/>
            <p:cNvSpPr/>
            <p:nvPr/>
          </p:nvSpPr>
          <p:spPr>
            <a:xfrm>
              <a:off x="2464308" y="0"/>
              <a:ext cx="3673603" cy="503682"/>
            </a:xfrm>
            <a:custGeom>
              <a:avLst/>
              <a:gdLst/>
              <a:ahLst/>
              <a:cxnLst/>
              <a:rect l="0" t="0" r="0" b="0"/>
              <a:pathLst>
                <a:path w="3673603" h="503682">
                  <a:moveTo>
                    <a:pt x="0" y="0"/>
                  </a:moveTo>
                  <a:lnTo>
                    <a:pt x="3673603" y="0"/>
                  </a:lnTo>
                  <a:lnTo>
                    <a:pt x="3673603" y="503682"/>
                  </a:lnTo>
                  <a:lnTo>
                    <a:pt x="0" y="503682"/>
                  </a:lnTo>
                  <a:lnTo>
                    <a:pt x="0" y="0"/>
                  </a:lnTo>
                </a:path>
              </a:pathLst>
            </a:custGeom>
            <a:ln w="0" cap="rnd">
              <a:miter lim="101600"/>
            </a:ln>
          </p:spPr>
          <p:style>
            <a:lnRef idx="0">
              <a:srgbClr val="000000">
                <a:alpha val="0"/>
              </a:srgbClr>
            </a:lnRef>
            <a:fillRef idx="1">
              <a:srgbClr val="FFFFFF"/>
            </a:fillRef>
            <a:effectRef idx="0">
              <a:scrgbClr r="0" g="0" b="0"/>
            </a:effectRef>
            <a:fontRef idx="none"/>
          </p:style>
          <p:txBody>
            <a:bodyPr/>
            <a:lstStyle/>
            <a:p>
              <a:endParaRPr lang="ru-RU"/>
            </a:p>
          </p:txBody>
        </p:sp>
        <p:sp>
          <p:nvSpPr>
            <p:cNvPr id="26" name="Shape 6458"/>
            <p:cNvSpPr/>
            <p:nvPr/>
          </p:nvSpPr>
          <p:spPr>
            <a:xfrm>
              <a:off x="2464308" y="0"/>
              <a:ext cx="3673602" cy="503682"/>
            </a:xfrm>
            <a:custGeom>
              <a:avLst/>
              <a:gdLst/>
              <a:ahLst/>
              <a:cxnLst/>
              <a:rect l="0" t="0" r="0" b="0"/>
              <a:pathLst>
                <a:path w="3673602" h="503682">
                  <a:moveTo>
                    <a:pt x="3673602" y="0"/>
                  </a:moveTo>
                  <a:lnTo>
                    <a:pt x="0" y="0"/>
                  </a:lnTo>
                  <a:lnTo>
                    <a:pt x="0" y="503682"/>
                  </a:lnTo>
                  <a:lnTo>
                    <a:pt x="3673602" y="503682"/>
                  </a:lnTo>
                  <a:close/>
                </a:path>
              </a:pathLst>
            </a:custGeom>
            <a:ln w="9525"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27" name="Rectangle 6461"/>
            <p:cNvSpPr/>
            <p:nvPr/>
          </p:nvSpPr>
          <p:spPr>
            <a:xfrm>
              <a:off x="2561082" y="91777"/>
              <a:ext cx="23124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це</a:t>
              </a:r>
              <a:endParaRPr lang="ru-RU" sz="1100">
                <a:solidFill>
                  <a:srgbClr val="000000"/>
                </a:solidFill>
                <a:effectLst/>
                <a:latin typeface="Calibri" panose="020F0502020204030204" pitchFamily="34" charset="0"/>
                <a:ea typeface="Calibri" panose="020F0502020204030204" pitchFamily="34" charset="0"/>
              </a:endParaRPr>
            </a:p>
          </p:txBody>
        </p:sp>
        <p:sp>
          <p:nvSpPr>
            <p:cNvPr id="28" name="Rectangle 6462"/>
            <p:cNvSpPr/>
            <p:nvPr/>
          </p:nvSpPr>
          <p:spPr>
            <a:xfrm>
              <a:off x="2734811"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29" name="Rectangle 6463"/>
            <p:cNvSpPr/>
            <p:nvPr/>
          </p:nvSpPr>
          <p:spPr>
            <a:xfrm>
              <a:off x="2808724" y="91777"/>
              <a:ext cx="65386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період</a:t>
              </a:r>
              <a:endParaRPr lang="ru-RU" sz="1100">
                <a:solidFill>
                  <a:srgbClr val="000000"/>
                </a:solidFill>
                <a:effectLst/>
                <a:latin typeface="Calibri" panose="020F0502020204030204" pitchFamily="34" charset="0"/>
                <a:ea typeface="Calibri" panose="020F0502020204030204" pitchFamily="34" charset="0"/>
              </a:endParaRPr>
            </a:p>
          </p:txBody>
        </p:sp>
        <p:sp>
          <p:nvSpPr>
            <p:cNvPr id="30" name="Rectangle 6464"/>
            <p:cNvSpPr/>
            <p:nvPr/>
          </p:nvSpPr>
          <p:spPr>
            <a:xfrm>
              <a:off x="3300970"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31" name="Rectangle 6465"/>
            <p:cNvSpPr/>
            <p:nvPr/>
          </p:nvSpPr>
          <p:spPr>
            <a:xfrm>
              <a:off x="3374882" y="91777"/>
              <a:ext cx="44547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часу</a:t>
              </a:r>
              <a:endParaRPr lang="ru-RU" sz="1100">
                <a:solidFill>
                  <a:srgbClr val="000000"/>
                </a:solidFill>
                <a:effectLst/>
                <a:latin typeface="Calibri" panose="020F0502020204030204" pitchFamily="34" charset="0"/>
                <a:ea typeface="Calibri" panose="020F0502020204030204" pitchFamily="34" charset="0"/>
              </a:endParaRPr>
            </a:p>
          </p:txBody>
        </p:sp>
        <p:sp>
          <p:nvSpPr>
            <p:cNvPr id="32" name="Rectangle 6466"/>
            <p:cNvSpPr/>
            <p:nvPr/>
          </p:nvSpPr>
          <p:spPr>
            <a:xfrm>
              <a:off x="3710924"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33" name="Rectangle 6467"/>
            <p:cNvSpPr/>
            <p:nvPr/>
          </p:nvSpPr>
          <p:spPr>
            <a:xfrm>
              <a:off x="3784836" y="91777"/>
              <a:ext cx="29706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від</a:t>
              </a:r>
              <a:endParaRPr lang="ru-RU" sz="1100">
                <a:solidFill>
                  <a:srgbClr val="000000"/>
                </a:solidFill>
                <a:effectLst/>
                <a:latin typeface="Calibri" panose="020F0502020204030204" pitchFamily="34" charset="0"/>
                <a:ea typeface="Calibri" panose="020F0502020204030204" pitchFamily="34" charset="0"/>
              </a:endParaRPr>
            </a:p>
          </p:txBody>
        </p:sp>
        <p:sp>
          <p:nvSpPr>
            <p:cNvPr id="34" name="Rectangle 6468"/>
            <p:cNvSpPr/>
            <p:nvPr/>
          </p:nvSpPr>
          <p:spPr>
            <a:xfrm>
              <a:off x="4009627"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35" name="Rectangle 6469"/>
            <p:cNvSpPr/>
            <p:nvPr/>
          </p:nvSpPr>
          <p:spPr>
            <a:xfrm>
              <a:off x="4083540" y="91777"/>
              <a:ext cx="803477"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початку</a:t>
              </a:r>
              <a:endParaRPr lang="ru-RU" sz="1100">
                <a:solidFill>
                  <a:srgbClr val="000000"/>
                </a:solidFill>
                <a:effectLst/>
                <a:latin typeface="Calibri" panose="020F0502020204030204" pitchFamily="34" charset="0"/>
                <a:ea typeface="Calibri" panose="020F0502020204030204" pitchFamily="34" charset="0"/>
              </a:endParaRPr>
            </a:p>
          </p:txBody>
        </p:sp>
        <p:sp>
          <p:nvSpPr>
            <p:cNvPr id="36" name="Rectangle 6470"/>
            <p:cNvSpPr/>
            <p:nvPr/>
          </p:nvSpPr>
          <p:spPr>
            <a:xfrm>
              <a:off x="4688563"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37" name="Rectangle 6471"/>
            <p:cNvSpPr/>
            <p:nvPr/>
          </p:nvSpPr>
          <p:spPr>
            <a:xfrm>
              <a:off x="4763239" y="91777"/>
              <a:ext cx="803713" cy="214806"/>
            </a:xfrm>
            <a:prstGeom prst="rect">
              <a:avLst/>
            </a:prstGeom>
            <a:ln>
              <a:noFill/>
            </a:ln>
          </p:spPr>
          <p:txBody>
            <a:bodyPr vert="horz" lIns="0" tIns="0" rIns="0" bIns="0" rtlCol="0">
              <a:noAutofit/>
            </a:bodyPr>
            <a:lstStyle/>
            <a:p>
              <a:pPr>
                <a:lnSpc>
                  <a:spcPct val="107000"/>
                </a:lnSpc>
                <a:spcAft>
                  <a:spcPts val="800"/>
                </a:spcAft>
              </a:pPr>
              <a:r>
                <a:rPr lang="ru-RU" sz="1400" dirty="0" err="1" smtClean="0">
                  <a:solidFill>
                    <a:srgbClr val="000000"/>
                  </a:solidFill>
                  <a:effectLst/>
                  <a:latin typeface="Times New Roman" panose="02020603050405020304" pitchFamily="18" charset="0"/>
                  <a:ea typeface="Times New Roman" panose="02020603050405020304" pitchFamily="18" charset="0"/>
                </a:rPr>
                <a:t>проєкту</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38" name="Rectangle 6472"/>
            <p:cNvSpPr/>
            <p:nvPr/>
          </p:nvSpPr>
          <p:spPr>
            <a:xfrm>
              <a:off x="5368262"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39" name="Rectangle 6473"/>
            <p:cNvSpPr/>
            <p:nvPr/>
          </p:nvSpPr>
          <p:spPr>
            <a:xfrm>
              <a:off x="5442175" y="91777"/>
              <a:ext cx="23847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до</a:t>
              </a:r>
              <a:endParaRPr lang="ru-RU" sz="1100">
                <a:solidFill>
                  <a:srgbClr val="000000"/>
                </a:solidFill>
                <a:effectLst/>
                <a:latin typeface="Calibri" panose="020F0502020204030204" pitchFamily="34" charset="0"/>
                <a:ea typeface="Calibri" panose="020F0502020204030204" pitchFamily="34" charset="0"/>
              </a:endParaRPr>
            </a:p>
          </p:txBody>
        </p:sp>
        <p:sp>
          <p:nvSpPr>
            <p:cNvPr id="40" name="Rectangle 6474"/>
            <p:cNvSpPr/>
            <p:nvPr/>
          </p:nvSpPr>
          <p:spPr>
            <a:xfrm>
              <a:off x="5622011"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41" name="Rectangle 6475"/>
            <p:cNvSpPr/>
            <p:nvPr/>
          </p:nvSpPr>
          <p:spPr>
            <a:xfrm>
              <a:off x="5695924" y="91777"/>
              <a:ext cx="46056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його</a:t>
              </a:r>
              <a:endParaRPr lang="ru-RU" sz="1100">
                <a:solidFill>
                  <a:srgbClr val="000000"/>
                </a:solidFill>
                <a:effectLst/>
                <a:latin typeface="Calibri" panose="020F0502020204030204" pitchFamily="34" charset="0"/>
                <a:ea typeface="Calibri" panose="020F0502020204030204" pitchFamily="34" charset="0"/>
              </a:endParaRPr>
            </a:p>
          </p:txBody>
        </p:sp>
        <p:sp>
          <p:nvSpPr>
            <p:cNvPr id="42" name="Rectangle 6476"/>
            <p:cNvSpPr/>
            <p:nvPr/>
          </p:nvSpPr>
          <p:spPr>
            <a:xfrm>
              <a:off x="6041873"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43" name="Rectangle 6477"/>
            <p:cNvSpPr/>
            <p:nvPr/>
          </p:nvSpPr>
          <p:spPr>
            <a:xfrm>
              <a:off x="2561048" y="326475"/>
              <a:ext cx="41352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заве</a:t>
              </a:r>
              <a:endParaRPr lang="ru-RU" sz="1100">
                <a:solidFill>
                  <a:srgbClr val="000000"/>
                </a:solidFill>
                <a:effectLst/>
                <a:latin typeface="Calibri" panose="020F0502020204030204" pitchFamily="34" charset="0"/>
                <a:ea typeface="Calibri" panose="020F0502020204030204" pitchFamily="34" charset="0"/>
              </a:endParaRPr>
            </a:p>
          </p:txBody>
        </p:sp>
        <p:sp>
          <p:nvSpPr>
            <p:cNvPr id="44" name="Rectangle 6478"/>
            <p:cNvSpPr/>
            <p:nvPr/>
          </p:nvSpPr>
          <p:spPr>
            <a:xfrm>
              <a:off x="2871978" y="326472"/>
              <a:ext cx="11806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р</a:t>
              </a:r>
              <a:endParaRPr lang="ru-RU" sz="1100">
                <a:solidFill>
                  <a:srgbClr val="000000"/>
                </a:solidFill>
                <a:effectLst/>
                <a:latin typeface="Calibri" panose="020F0502020204030204" pitchFamily="34" charset="0"/>
                <a:ea typeface="Calibri" panose="020F0502020204030204" pitchFamily="34" charset="0"/>
              </a:endParaRPr>
            </a:p>
          </p:txBody>
        </p:sp>
        <p:sp>
          <p:nvSpPr>
            <p:cNvPr id="45" name="Rectangle 6479"/>
            <p:cNvSpPr/>
            <p:nvPr/>
          </p:nvSpPr>
          <p:spPr>
            <a:xfrm>
              <a:off x="2961894" y="326472"/>
              <a:ext cx="64838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шення</a:t>
              </a:r>
              <a:endParaRPr lang="ru-RU" sz="1100">
                <a:solidFill>
                  <a:srgbClr val="000000"/>
                </a:solidFill>
                <a:effectLst/>
                <a:latin typeface="Calibri" panose="020F0502020204030204" pitchFamily="34" charset="0"/>
                <a:ea typeface="Calibri" panose="020F0502020204030204" pitchFamily="34" charset="0"/>
              </a:endParaRPr>
            </a:p>
          </p:txBody>
        </p:sp>
        <p:sp>
          <p:nvSpPr>
            <p:cNvPr id="46" name="Rectangle 6480"/>
            <p:cNvSpPr/>
            <p:nvPr/>
          </p:nvSpPr>
          <p:spPr>
            <a:xfrm>
              <a:off x="3449578" y="32647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a:t>
              </a:r>
              <a:endParaRPr lang="ru-RU" sz="1100">
                <a:solidFill>
                  <a:srgbClr val="000000"/>
                </a:solidFill>
                <a:effectLst/>
                <a:latin typeface="Calibri" panose="020F0502020204030204" pitchFamily="34" charset="0"/>
                <a:ea typeface="Calibri" panose="020F0502020204030204" pitchFamily="34" charset="0"/>
              </a:endParaRPr>
            </a:p>
          </p:txBody>
        </p:sp>
        <p:sp>
          <p:nvSpPr>
            <p:cNvPr id="47" name="Shape 274631"/>
            <p:cNvSpPr/>
            <p:nvPr/>
          </p:nvSpPr>
          <p:spPr>
            <a:xfrm>
              <a:off x="2464308" y="576834"/>
              <a:ext cx="3673603" cy="836676"/>
            </a:xfrm>
            <a:custGeom>
              <a:avLst/>
              <a:gdLst/>
              <a:ahLst/>
              <a:cxnLst/>
              <a:rect l="0" t="0" r="0" b="0"/>
              <a:pathLst>
                <a:path w="3673603" h="836676">
                  <a:moveTo>
                    <a:pt x="0" y="0"/>
                  </a:moveTo>
                  <a:lnTo>
                    <a:pt x="3673603" y="0"/>
                  </a:lnTo>
                  <a:lnTo>
                    <a:pt x="3673603" y="836676"/>
                  </a:lnTo>
                  <a:lnTo>
                    <a:pt x="0" y="836676"/>
                  </a:lnTo>
                  <a:lnTo>
                    <a:pt x="0" y="0"/>
                  </a:lnTo>
                </a:path>
              </a:pathLst>
            </a:custGeom>
            <a:ln w="0" cap="rnd">
              <a:miter lim="101600"/>
            </a:ln>
          </p:spPr>
          <p:style>
            <a:lnRef idx="0">
              <a:srgbClr val="000000">
                <a:alpha val="0"/>
              </a:srgbClr>
            </a:lnRef>
            <a:fillRef idx="1">
              <a:srgbClr val="FFFFFF"/>
            </a:fillRef>
            <a:effectRef idx="0">
              <a:scrgbClr r="0" g="0" b="0"/>
            </a:effectRef>
            <a:fontRef idx="none"/>
          </p:style>
          <p:txBody>
            <a:bodyPr/>
            <a:lstStyle/>
            <a:p>
              <a:endParaRPr lang="ru-RU"/>
            </a:p>
          </p:txBody>
        </p:sp>
        <p:sp>
          <p:nvSpPr>
            <p:cNvPr id="48" name="Shape 6482"/>
            <p:cNvSpPr/>
            <p:nvPr/>
          </p:nvSpPr>
          <p:spPr>
            <a:xfrm>
              <a:off x="2464308" y="576834"/>
              <a:ext cx="3673602" cy="836676"/>
            </a:xfrm>
            <a:custGeom>
              <a:avLst/>
              <a:gdLst/>
              <a:ahLst/>
              <a:cxnLst/>
              <a:rect l="0" t="0" r="0" b="0"/>
              <a:pathLst>
                <a:path w="3673602" h="836676">
                  <a:moveTo>
                    <a:pt x="3673602" y="0"/>
                  </a:moveTo>
                  <a:lnTo>
                    <a:pt x="0" y="0"/>
                  </a:lnTo>
                  <a:lnTo>
                    <a:pt x="0" y="836676"/>
                  </a:lnTo>
                  <a:lnTo>
                    <a:pt x="3673602" y="836676"/>
                  </a:lnTo>
                  <a:close/>
                </a:path>
              </a:pathLst>
            </a:custGeom>
            <a:ln w="9525"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49" name="Rectangle 6485"/>
            <p:cNvSpPr/>
            <p:nvPr/>
          </p:nvSpPr>
          <p:spPr>
            <a:xfrm>
              <a:off x="2561082" y="668610"/>
              <a:ext cx="85970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відбиття</a:t>
              </a:r>
              <a:endParaRPr lang="ru-RU" sz="1100">
                <a:solidFill>
                  <a:srgbClr val="000000"/>
                </a:solidFill>
                <a:effectLst/>
                <a:latin typeface="Calibri" panose="020F0502020204030204" pitchFamily="34" charset="0"/>
                <a:ea typeface="Calibri" panose="020F0502020204030204" pitchFamily="34" charset="0"/>
              </a:endParaRPr>
            </a:p>
          </p:txBody>
        </p:sp>
        <p:sp>
          <p:nvSpPr>
            <p:cNvPr id="50" name="Rectangle 6486"/>
            <p:cNvSpPr/>
            <p:nvPr/>
          </p:nvSpPr>
          <p:spPr>
            <a:xfrm>
              <a:off x="3208024" y="66861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51" name="Rectangle 6487"/>
            <p:cNvSpPr/>
            <p:nvPr/>
          </p:nvSpPr>
          <p:spPr>
            <a:xfrm>
              <a:off x="3409947" y="668610"/>
              <a:ext cx="90414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розвитку</a:t>
              </a:r>
              <a:endParaRPr lang="ru-RU" sz="1100">
                <a:solidFill>
                  <a:srgbClr val="000000"/>
                </a:solidFill>
                <a:effectLst/>
                <a:latin typeface="Calibri" panose="020F0502020204030204" pitchFamily="34" charset="0"/>
                <a:ea typeface="Calibri" panose="020F0502020204030204" pitchFamily="34" charset="0"/>
              </a:endParaRPr>
            </a:p>
          </p:txBody>
        </p:sp>
        <p:sp>
          <p:nvSpPr>
            <p:cNvPr id="52" name="Rectangle 6488"/>
            <p:cNvSpPr/>
            <p:nvPr/>
          </p:nvSpPr>
          <p:spPr>
            <a:xfrm>
              <a:off x="4090410" y="66861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53" name="Rectangle 6489"/>
            <p:cNvSpPr/>
            <p:nvPr/>
          </p:nvSpPr>
          <p:spPr>
            <a:xfrm>
              <a:off x="4292333" y="668610"/>
              <a:ext cx="803713" cy="214806"/>
            </a:xfrm>
            <a:prstGeom prst="rect">
              <a:avLst/>
            </a:prstGeom>
            <a:ln>
              <a:noFill/>
            </a:ln>
          </p:spPr>
          <p:txBody>
            <a:bodyPr vert="horz" lIns="0" tIns="0" rIns="0" bIns="0" rtlCol="0">
              <a:noAutofit/>
            </a:bodyPr>
            <a:lstStyle/>
            <a:p>
              <a:pPr>
                <a:lnSpc>
                  <a:spcPct val="107000"/>
                </a:lnSpc>
                <a:spcAft>
                  <a:spcPts val="800"/>
                </a:spcAft>
              </a:pPr>
              <a:r>
                <a:rPr lang="ru-RU" sz="1400" dirty="0" err="1" smtClean="0">
                  <a:solidFill>
                    <a:srgbClr val="000000"/>
                  </a:solidFill>
                  <a:effectLst/>
                  <a:latin typeface="Times New Roman" panose="02020603050405020304" pitchFamily="18" charset="0"/>
                  <a:ea typeface="Times New Roman" panose="02020603050405020304" pitchFamily="18" charset="0"/>
                </a:rPr>
                <a:t>проєкту</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54" name="Rectangle 6490"/>
            <p:cNvSpPr/>
            <p:nvPr/>
          </p:nvSpPr>
          <p:spPr>
            <a:xfrm>
              <a:off x="4897357" y="668610"/>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55" name="Rectangle 6491"/>
            <p:cNvSpPr/>
            <p:nvPr/>
          </p:nvSpPr>
          <p:spPr>
            <a:xfrm>
              <a:off x="5143489" y="668610"/>
              <a:ext cx="578486"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робот</a:t>
              </a:r>
              <a:endParaRPr lang="ru-RU" sz="1100">
                <a:solidFill>
                  <a:srgbClr val="000000"/>
                </a:solidFill>
                <a:effectLst/>
                <a:latin typeface="Calibri" panose="020F0502020204030204" pitchFamily="34" charset="0"/>
                <a:ea typeface="Calibri" panose="020F0502020204030204" pitchFamily="34" charset="0"/>
              </a:endParaRPr>
            </a:p>
          </p:txBody>
        </p:sp>
        <p:sp>
          <p:nvSpPr>
            <p:cNvPr id="56" name="Rectangle 6492"/>
            <p:cNvSpPr/>
            <p:nvPr/>
          </p:nvSpPr>
          <p:spPr>
            <a:xfrm>
              <a:off x="5578583" y="668610"/>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57" name="Rectangle 6493"/>
            <p:cNvSpPr/>
            <p:nvPr/>
          </p:nvSpPr>
          <p:spPr>
            <a:xfrm>
              <a:off x="5824715" y="668610"/>
              <a:ext cx="287945"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які</a:t>
              </a:r>
              <a:endParaRPr lang="ru-RU" sz="1100">
                <a:solidFill>
                  <a:srgbClr val="000000"/>
                </a:solidFill>
                <a:effectLst/>
                <a:latin typeface="Calibri" panose="020F0502020204030204" pitchFamily="34" charset="0"/>
                <a:ea typeface="Calibri" panose="020F0502020204030204" pitchFamily="34" charset="0"/>
              </a:endParaRPr>
            </a:p>
          </p:txBody>
        </p:sp>
        <p:sp>
          <p:nvSpPr>
            <p:cNvPr id="58" name="Rectangle 6494"/>
            <p:cNvSpPr/>
            <p:nvPr/>
          </p:nvSpPr>
          <p:spPr>
            <a:xfrm>
              <a:off x="6041890" y="66861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59" name="Rectangle 6495"/>
            <p:cNvSpPr/>
            <p:nvPr/>
          </p:nvSpPr>
          <p:spPr>
            <a:xfrm>
              <a:off x="2561065" y="903308"/>
              <a:ext cx="123145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провадяться</a:t>
              </a:r>
              <a:endParaRPr lang="ru-RU" sz="1100">
                <a:solidFill>
                  <a:srgbClr val="000000"/>
                </a:solidFill>
                <a:effectLst/>
                <a:latin typeface="Calibri" panose="020F0502020204030204" pitchFamily="34" charset="0"/>
                <a:ea typeface="Calibri" panose="020F0502020204030204" pitchFamily="34" charset="0"/>
              </a:endParaRPr>
            </a:p>
          </p:txBody>
        </p:sp>
        <p:sp>
          <p:nvSpPr>
            <p:cNvPr id="60" name="Rectangle 6496"/>
            <p:cNvSpPr/>
            <p:nvPr/>
          </p:nvSpPr>
          <p:spPr>
            <a:xfrm>
              <a:off x="3487659" y="903308"/>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61" name="Rectangle 6497"/>
            <p:cNvSpPr/>
            <p:nvPr/>
          </p:nvSpPr>
          <p:spPr>
            <a:xfrm>
              <a:off x="3605763" y="903308"/>
              <a:ext cx="231248" cy="214806"/>
            </a:xfrm>
            <a:prstGeom prst="rect">
              <a:avLst/>
            </a:prstGeom>
            <a:ln>
              <a:noFill/>
            </a:ln>
          </p:spPr>
          <p:txBody>
            <a:bodyPr vert="horz" lIns="0" tIns="0" rIns="0" bIns="0" rtlCol="0">
              <a:noAutofit/>
            </a:bodyPr>
            <a:lstStyle/>
            <a:p>
              <a:pPr>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rPr>
                <a:t>на</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62" name="Rectangle 6498"/>
            <p:cNvSpPr/>
            <p:nvPr/>
          </p:nvSpPr>
          <p:spPr>
            <a:xfrm>
              <a:off x="3779492" y="903308"/>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63" name="Rectangle 6499"/>
            <p:cNvSpPr/>
            <p:nvPr/>
          </p:nvSpPr>
          <p:spPr>
            <a:xfrm>
              <a:off x="3897596" y="903308"/>
              <a:ext cx="649729"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різних</a:t>
              </a:r>
              <a:endParaRPr lang="ru-RU" sz="1100">
                <a:solidFill>
                  <a:srgbClr val="000000"/>
                </a:solidFill>
                <a:effectLst/>
                <a:latin typeface="Calibri" panose="020F0502020204030204" pitchFamily="34" charset="0"/>
                <a:ea typeface="Calibri" panose="020F0502020204030204" pitchFamily="34" charset="0"/>
              </a:endParaRPr>
            </a:p>
          </p:txBody>
        </p:sp>
        <p:sp>
          <p:nvSpPr>
            <p:cNvPr id="64" name="Rectangle 6500"/>
            <p:cNvSpPr/>
            <p:nvPr/>
          </p:nvSpPr>
          <p:spPr>
            <a:xfrm>
              <a:off x="4386806" y="903308"/>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65" name="Rectangle 6501"/>
            <p:cNvSpPr/>
            <p:nvPr/>
          </p:nvSpPr>
          <p:spPr>
            <a:xfrm>
              <a:off x="4504909" y="903308"/>
              <a:ext cx="72408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стадіях</a:t>
              </a:r>
              <a:endParaRPr lang="ru-RU" sz="1100">
                <a:solidFill>
                  <a:srgbClr val="000000"/>
                </a:solidFill>
                <a:effectLst/>
                <a:latin typeface="Calibri" panose="020F0502020204030204" pitchFamily="34" charset="0"/>
                <a:ea typeface="Calibri" panose="020F0502020204030204" pitchFamily="34" charset="0"/>
              </a:endParaRPr>
            </a:p>
          </p:txBody>
        </p:sp>
        <p:sp>
          <p:nvSpPr>
            <p:cNvPr id="66" name="Rectangle 6502"/>
            <p:cNvSpPr/>
            <p:nvPr/>
          </p:nvSpPr>
          <p:spPr>
            <a:xfrm>
              <a:off x="5050508" y="903308"/>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67" name="Rectangle 6503"/>
            <p:cNvSpPr/>
            <p:nvPr/>
          </p:nvSpPr>
          <p:spPr>
            <a:xfrm>
              <a:off x="5168612" y="903308"/>
              <a:ext cx="110148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підготовки</a:t>
              </a:r>
              <a:endParaRPr lang="ru-RU" sz="1100">
                <a:solidFill>
                  <a:srgbClr val="000000"/>
                </a:solidFill>
                <a:effectLst/>
                <a:latin typeface="Calibri" panose="020F0502020204030204" pitchFamily="34" charset="0"/>
                <a:ea typeface="Calibri" panose="020F0502020204030204" pitchFamily="34" charset="0"/>
              </a:endParaRPr>
            </a:p>
          </p:txBody>
        </p:sp>
        <p:sp>
          <p:nvSpPr>
            <p:cNvPr id="68" name="Rectangle 6504"/>
            <p:cNvSpPr/>
            <p:nvPr/>
          </p:nvSpPr>
          <p:spPr>
            <a:xfrm>
              <a:off x="5997663" y="903308"/>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69" name="Rectangle 6505"/>
            <p:cNvSpPr/>
            <p:nvPr/>
          </p:nvSpPr>
          <p:spPr>
            <a:xfrm>
              <a:off x="2561047" y="1138770"/>
              <a:ext cx="96671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реалізації</a:t>
              </a:r>
              <a:endParaRPr lang="ru-RU" sz="1100">
                <a:solidFill>
                  <a:srgbClr val="000000"/>
                </a:solidFill>
                <a:effectLst/>
                <a:latin typeface="Calibri" panose="020F0502020204030204" pitchFamily="34" charset="0"/>
                <a:ea typeface="Calibri" panose="020F0502020204030204" pitchFamily="34" charset="0"/>
              </a:endParaRPr>
            </a:p>
          </p:txBody>
        </p:sp>
        <p:sp>
          <p:nvSpPr>
            <p:cNvPr id="70" name="Rectangle 6506"/>
            <p:cNvSpPr/>
            <p:nvPr/>
          </p:nvSpPr>
          <p:spPr>
            <a:xfrm>
              <a:off x="3288755" y="113877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71" name="Rectangle 6507"/>
            <p:cNvSpPr/>
            <p:nvPr/>
          </p:nvSpPr>
          <p:spPr>
            <a:xfrm>
              <a:off x="3333709" y="1138770"/>
              <a:ext cx="12633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й</a:t>
              </a:r>
              <a:endParaRPr lang="ru-RU" sz="1100">
                <a:solidFill>
                  <a:srgbClr val="000000"/>
                </a:solidFill>
                <a:effectLst/>
                <a:latin typeface="Calibri" panose="020F0502020204030204" pitchFamily="34" charset="0"/>
                <a:ea typeface="Calibri" panose="020F0502020204030204" pitchFamily="34" charset="0"/>
              </a:endParaRPr>
            </a:p>
          </p:txBody>
        </p:sp>
        <p:sp>
          <p:nvSpPr>
            <p:cNvPr id="72" name="Rectangle 6508"/>
            <p:cNvSpPr/>
            <p:nvPr/>
          </p:nvSpPr>
          <p:spPr>
            <a:xfrm>
              <a:off x="3428963" y="113877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73" name="Rectangle 6509"/>
            <p:cNvSpPr/>
            <p:nvPr/>
          </p:nvSpPr>
          <p:spPr>
            <a:xfrm>
              <a:off x="3473154" y="1138770"/>
              <a:ext cx="125681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експлуатації</a:t>
              </a:r>
              <a:endParaRPr lang="ru-RU" sz="1100">
                <a:solidFill>
                  <a:srgbClr val="000000"/>
                </a:solidFill>
                <a:effectLst/>
                <a:latin typeface="Calibri" panose="020F0502020204030204" pitchFamily="34" charset="0"/>
                <a:ea typeface="Calibri" panose="020F0502020204030204" pitchFamily="34" charset="0"/>
              </a:endParaRPr>
            </a:p>
          </p:txBody>
        </p:sp>
        <p:sp>
          <p:nvSpPr>
            <p:cNvPr id="74" name="Rectangle 6510"/>
            <p:cNvSpPr/>
            <p:nvPr/>
          </p:nvSpPr>
          <p:spPr>
            <a:xfrm>
              <a:off x="4419563" y="113877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75" name="Rectangle 6511"/>
            <p:cNvSpPr/>
            <p:nvPr/>
          </p:nvSpPr>
          <p:spPr>
            <a:xfrm>
              <a:off x="4463754" y="1138770"/>
              <a:ext cx="803713" cy="214806"/>
            </a:xfrm>
            <a:prstGeom prst="rect">
              <a:avLst/>
            </a:prstGeom>
            <a:ln>
              <a:noFill/>
            </a:ln>
          </p:spPr>
          <p:txBody>
            <a:bodyPr vert="horz" lIns="0" tIns="0" rIns="0" bIns="0" rtlCol="0">
              <a:noAutofit/>
            </a:bodyPr>
            <a:lstStyle/>
            <a:p>
              <a:pPr>
                <a:lnSpc>
                  <a:spcPct val="107000"/>
                </a:lnSpc>
                <a:spcAft>
                  <a:spcPts val="800"/>
                </a:spcAft>
              </a:pPr>
              <a:r>
                <a:rPr lang="ru-RU" sz="1400" dirty="0" err="1" smtClean="0">
                  <a:solidFill>
                    <a:srgbClr val="000000"/>
                  </a:solidFill>
                  <a:effectLst/>
                  <a:latin typeface="Times New Roman" panose="02020603050405020304" pitchFamily="18" charset="0"/>
                  <a:ea typeface="Times New Roman" panose="02020603050405020304" pitchFamily="18" charset="0"/>
                </a:rPr>
                <a:t>проєкту</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76" name="Rectangle 6512"/>
            <p:cNvSpPr/>
            <p:nvPr/>
          </p:nvSpPr>
          <p:spPr>
            <a:xfrm>
              <a:off x="5068778" y="1138770"/>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77" name="Shape 274632"/>
            <p:cNvSpPr/>
            <p:nvPr/>
          </p:nvSpPr>
          <p:spPr>
            <a:xfrm>
              <a:off x="2538222" y="2374392"/>
              <a:ext cx="3599688" cy="1178814"/>
            </a:xfrm>
            <a:custGeom>
              <a:avLst/>
              <a:gdLst/>
              <a:ahLst/>
              <a:cxnLst/>
              <a:rect l="0" t="0" r="0" b="0"/>
              <a:pathLst>
                <a:path w="3599688" h="1178814">
                  <a:moveTo>
                    <a:pt x="0" y="0"/>
                  </a:moveTo>
                  <a:lnTo>
                    <a:pt x="3599688" y="0"/>
                  </a:lnTo>
                  <a:lnTo>
                    <a:pt x="3599688" y="1178814"/>
                  </a:lnTo>
                  <a:lnTo>
                    <a:pt x="0" y="1178814"/>
                  </a:lnTo>
                  <a:lnTo>
                    <a:pt x="0" y="0"/>
                  </a:lnTo>
                </a:path>
              </a:pathLst>
            </a:custGeom>
            <a:ln w="0" cap="rnd">
              <a:miter lim="101600"/>
            </a:ln>
          </p:spPr>
          <p:style>
            <a:lnRef idx="0">
              <a:srgbClr val="000000">
                <a:alpha val="0"/>
              </a:srgbClr>
            </a:lnRef>
            <a:fillRef idx="1">
              <a:srgbClr val="FFFFFF"/>
            </a:fillRef>
            <a:effectRef idx="0">
              <a:scrgbClr r="0" g="0" b="0"/>
            </a:effectRef>
            <a:fontRef idx="none"/>
          </p:style>
          <p:txBody>
            <a:bodyPr/>
            <a:lstStyle/>
            <a:p>
              <a:endParaRPr lang="ru-RU"/>
            </a:p>
          </p:txBody>
        </p:sp>
        <p:sp>
          <p:nvSpPr>
            <p:cNvPr id="78" name="Shape 6514"/>
            <p:cNvSpPr/>
            <p:nvPr/>
          </p:nvSpPr>
          <p:spPr>
            <a:xfrm>
              <a:off x="2538222" y="2374392"/>
              <a:ext cx="3599688" cy="1178814"/>
            </a:xfrm>
            <a:custGeom>
              <a:avLst/>
              <a:gdLst/>
              <a:ahLst/>
              <a:cxnLst/>
              <a:rect l="0" t="0" r="0" b="0"/>
              <a:pathLst>
                <a:path w="3599688" h="1178814">
                  <a:moveTo>
                    <a:pt x="3599688" y="0"/>
                  </a:moveTo>
                  <a:lnTo>
                    <a:pt x="0" y="0"/>
                  </a:lnTo>
                  <a:lnTo>
                    <a:pt x="0" y="1178814"/>
                  </a:lnTo>
                  <a:lnTo>
                    <a:pt x="3599688" y="1178814"/>
                  </a:lnTo>
                  <a:close/>
                </a:path>
              </a:pathLst>
            </a:custGeom>
            <a:ln w="9525"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79" name="Rectangle 6517"/>
            <p:cNvSpPr/>
            <p:nvPr/>
          </p:nvSpPr>
          <p:spPr>
            <a:xfrm>
              <a:off x="2634996" y="2466169"/>
              <a:ext cx="23124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це</a:t>
              </a:r>
              <a:endParaRPr lang="ru-RU" sz="1100">
                <a:solidFill>
                  <a:srgbClr val="000000"/>
                </a:solidFill>
                <a:effectLst/>
                <a:latin typeface="Calibri" panose="020F0502020204030204" pitchFamily="34" charset="0"/>
                <a:ea typeface="Calibri" panose="020F0502020204030204" pitchFamily="34" charset="0"/>
              </a:endParaRPr>
            </a:p>
          </p:txBody>
        </p:sp>
        <p:sp>
          <p:nvSpPr>
            <p:cNvPr id="80" name="Rectangle 6518"/>
            <p:cNvSpPr/>
            <p:nvPr/>
          </p:nvSpPr>
          <p:spPr>
            <a:xfrm>
              <a:off x="2808725"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81" name="Rectangle 6519"/>
            <p:cNvSpPr/>
            <p:nvPr/>
          </p:nvSpPr>
          <p:spPr>
            <a:xfrm>
              <a:off x="2883401" y="2466169"/>
              <a:ext cx="65386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період</a:t>
              </a:r>
              <a:endParaRPr lang="ru-RU" sz="1100">
                <a:solidFill>
                  <a:srgbClr val="000000"/>
                </a:solidFill>
                <a:effectLst/>
                <a:latin typeface="Calibri" panose="020F0502020204030204" pitchFamily="34" charset="0"/>
                <a:ea typeface="Calibri" panose="020F0502020204030204" pitchFamily="34" charset="0"/>
              </a:endParaRPr>
            </a:p>
          </p:txBody>
        </p:sp>
        <p:sp>
          <p:nvSpPr>
            <p:cNvPr id="82" name="Rectangle 6520"/>
            <p:cNvSpPr/>
            <p:nvPr/>
          </p:nvSpPr>
          <p:spPr>
            <a:xfrm>
              <a:off x="3374884"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83" name="Rectangle 6521"/>
            <p:cNvSpPr/>
            <p:nvPr/>
          </p:nvSpPr>
          <p:spPr>
            <a:xfrm>
              <a:off x="3449559" y="2466169"/>
              <a:ext cx="44469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часу</a:t>
              </a:r>
              <a:endParaRPr lang="ru-RU" sz="1100">
                <a:solidFill>
                  <a:srgbClr val="000000"/>
                </a:solidFill>
                <a:effectLst/>
                <a:latin typeface="Calibri" panose="020F0502020204030204" pitchFamily="34" charset="0"/>
                <a:ea typeface="Calibri" panose="020F0502020204030204" pitchFamily="34" charset="0"/>
              </a:endParaRPr>
            </a:p>
          </p:txBody>
        </p:sp>
        <p:sp>
          <p:nvSpPr>
            <p:cNvPr id="84" name="Rectangle 6522"/>
            <p:cNvSpPr/>
            <p:nvPr/>
          </p:nvSpPr>
          <p:spPr>
            <a:xfrm>
              <a:off x="3784837"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85" name="Rectangle 6523"/>
            <p:cNvSpPr/>
            <p:nvPr/>
          </p:nvSpPr>
          <p:spPr>
            <a:xfrm>
              <a:off x="3859513" y="2466169"/>
              <a:ext cx="29706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від</a:t>
              </a:r>
              <a:endParaRPr lang="ru-RU" sz="1100">
                <a:solidFill>
                  <a:srgbClr val="000000"/>
                </a:solidFill>
                <a:effectLst/>
                <a:latin typeface="Calibri" panose="020F0502020204030204" pitchFamily="34" charset="0"/>
                <a:ea typeface="Calibri" panose="020F0502020204030204" pitchFamily="34" charset="0"/>
              </a:endParaRPr>
            </a:p>
          </p:txBody>
        </p:sp>
        <p:sp>
          <p:nvSpPr>
            <p:cNvPr id="86" name="Rectangle 6524"/>
            <p:cNvSpPr/>
            <p:nvPr/>
          </p:nvSpPr>
          <p:spPr>
            <a:xfrm>
              <a:off x="4083540"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87" name="Rectangle 6525"/>
            <p:cNvSpPr/>
            <p:nvPr/>
          </p:nvSpPr>
          <p:spPr>
            <a:xfrm>
              <a:off x="4158216" y="2466169"/>
              <a:ext cx="70286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задуму</a:t>
              </a:r>
              <a:endParaRPr lang="ru-RU" sz="1100">
                <a:solidFill>
                  <a:srgbClr val="000000"/>
                </a:solidFill>
                <a:effectLst/>
                <a:latin typeface="Calibri" panose="020F0502020204030204" pitchFamily="34" charset="0"/>
                <a:ea typeface="Calibri" panose="020F0502020204030204" pitchFamily="34" charset="0"/>
              </a:endParaRPr>
            </a:p>
          </p:txBody>
        </p:sp>
        <p:sp>
          <p:nvSpPr>
            <p:cNvPr id="88" name="Rectangle 6526"/>
            <p:cNvSpPr/>
            <p:nvPr/>
          </p:nvSpPr>
          <p:spPr>
            <a:xfrm>
              <a:off x="4687801"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89" name="Rectangle 6527"/>
            <p:cNvSpPr/>
            <p:nvPr/>
          </p:nvSpPr>
          <p:spPr>
            <a:xfrm>
              <a:off x="4762476" y="2466169"/>
              <a:ext cx="803713" cy="214806"/>
            </a:xfrm>
            <a:prstGeom prst="rect">
              <a:avLst/>
            </a:prstGeom>
            <a:ln>
              <a:noFill/>
            </a:ln>
          </p:spPr>
          <p:txBody>
            <a:bodyPr vert="horz" lIns="0" tIns="0" rIns="0" bIns="0" rtlCol="0">
              <a:noAutofit/>
            </a:bodyPr>
            <a:lstStyle/>
            <a:p>
              <a:pPr>
                <a:lnSpc>
                  <a:spcPct val="107000"/>
                </a:lnSpc>
                <a:spcAft>
                  <a:spcPts val="800"/>
                </a:spcAft>
              </a:pPr>
              <a:r>
                <a:rPr lang="ru-RU" sz="1400" dirty="0" err="1" smtClean="0">
                  <a:solidFill>
                    <a:srgbClr val="000000"/>
                  </a:solidFill>
                  <a:effectLst/>
                  <a:latin typeface="Times New Roman" panose="02020603050405020304" pitchFamily="18" charset="0"/>
                  <a:ea typeface="Times New Roman" panose="02020603050405020304" pitchFamily="18" charset="0"/>
                </a:rPr>
                <a:t>проєкту</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90" name="Rectangle 6528"/>
            <p:cNvSpPr/>
            <p:nvPr/>
          </p:nvSpPr>
          <p:spPr>
            <a:xfrm>
              <a:off x="5367500"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91" name="Rectangle 6529"/>
            <p:cNvSpPr/>
            <p:nvPr/>
          </p:nvSpPr>
          <p:spPr>
            <a:xfrm>
              <a:off x="5442175" y="2466169"/>
              <a:ext cx="23847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до</a:t>
              </a:r>
              <a:endParaRPr lang="ru-RU" sz="1100">
                <a:solidFill>
                  <a:srgbClr val="000000"/>
                </a:solidFill>
                <a:effectLst/>
                <a:latin typeface="Calibri" panose="020F0502020204030204" pitchFamily="34" charset="0"/>
                <a:ea typeface="Calibri" panose="020F0502020204030204" pitchFamily="34" charset="0"/>
              </a:endParaRPr>
            </a:p>
          </p:txBody>
        </p:sp>
        <p:sp>
          <p:nvSpPr>
            <p:cNvPr id="92" name="Rectangle 6530"/>
            <p:cNvSpPr/>
            <p:nvPr/>
          </p:nvSpPr>
          <p:spPr>
            <a:xfrm>
              <a:off x="5621248"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93" name="Rectangle 6531"/>
            <p:cNvSpPr/>
            <p:nvPr/>
          </p:nvSpPr>
          <p:spPr>
            <a:xfrm>
              <a:off x="5695924" y="2466169"/>
              <a:ext cx="46056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його</a:t>
              </a:r>
              <a:endParaRPr lang="ru-RU" sz="1100">
                <a:solidFill>
                  <a:srgbClr val="000000"/>
                </a:solidFill>
                <a:effectLst/>
                <a:latin typeface="Calibri" panose="020F0502020204030204" pitchFamily="34" charset="0"/>
                <a:ea typeface="Calibri" panose="020F0502020204030204" pitchFamily="34" charset="0"/>
              </a:endParaRPr>
            </a:p>
          </p:txBody>
        </p:sp>
        <p:sp>
          <p:nvSpPr>
            <p:cNvPr id="94" name="Rectangle 6532"/>
            <p:cNvSpPr/>
            <p:nvPr/>
          </p:nvSpPr>
          <p:spPr>
            <a:xfrm>
              <a:off x="6041873"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95" name="Rectangle 6533"/>
            <p:cNvSpPr/>
            <p:nvPr/>
          </p:nvSpPr>
          <p:spPr>
            <a:xfrm>
              <a:off x="2634978" y="2670382"/>
              <a:ext cx="108941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закінчення</a:t>
              </a:r>
              <a:endParaRPr lang="ru-RU" sz="1100">
                <a:solidFill>
                  <a:srgbClr val="000000"/>
                </a:solidFill>
                <a:effectLst/>
                <a:latin typeface="Calibri" panose="020F0502020204030204" pitchFamily="34" charset="0"/>
                <a:ea typeface="Calibri" panose="020F0502020204030204" pitchFamily="34" charset="0"/>
              </a:endParaRPr>
            </a:p>
          </p:txBody>
        </p:sp>
        <p:sp>
          <p:nvSpPr>
            <p:cNvPr id="96" name="Rectangle 6534"/>
            <p:cNvSpPr/>
            <p:nvPr/>
          </p:nvSpPr>
          <p:spPr>
            <a:xfrm>
              <a:off x="3454885" y="2670382"/>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97" name="Rectangle 6535"/>
            <p:cNvSpPr/>
            <p:nvPr/>
          </p:nvSpPr>
          <p:spPr>
            <a:xfrm>
              <a:off x="3619470" y="2670382"/>
              <a:ext cx="476499"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який</a:t>
              </a:r>
              <a:endParaRPr lang="ru-RU" sz="1100">
                <a:solidFill>
                  <a:srgbClr val="000000"/>
                </a:solidFill>
                <a:effectLst/>
                <a:latin typeface="Calibri" panose="020F0502020204030204" pitchFamily="34" charset="0"/>
                <a:ea typeface="Calibri" panose="020F0502020204030204" pitchFamily="34" charset="0"/>
              </a:endParaRPr>
            </a:p>
          </p:txBody>
        </p:sp>
        <p:sp>
          <p:nvSpPr>
            <p:cNvPr id="98" name="Rectangle 6536"/>
            <p:cNvSpPr/>
            <p:nvPr/>
          </p:nvSpPr>
          <p:spPr>
            <a:xfrm>
              <a:off x="3978379" y="267038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99" name="Rectangle 6537"/>
            <p:cNvSpPr/>
            <p:nvPr/>
          </p:nvSpPr>
          <p:spPr>
            <a:xfrm>
              <a:off x="4099537" y="2670382"/>
              <a:ext cx="534919"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може</a:t>
              </a:r>
              <a:endParaRPr lang="ru-RU" sz="1100">
                <a:solidFill>
                  <a:srgbClr val="000000"/>
                </a:solidFill>
                <a:effectLst/>
                <a:latin typeface="Calibri" panose="020F0502020204030204" pitchFamily="34" charset="0"/>
                <a:ea typeface="Calibri" panose="020F0502020204030204" pitchFamily="34" charset="0"/>
              </a:endParaRPr>
            </a:p>
          </p:txBody>
        </p:sp>
        <p:sp>
          <p:nvSpPr>
            <p:cNvPr id="100" name="Rectangle 6538"/>
            <p:cNvSpPr/>
            <p:nvPr/>
          </p:nvSpPr>
          <p:spPr>
            <a:xfrm>
              <a:off x="4501874" y="267038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01" name="Rectangle 6539"/>
            <p:cNvSpPr/>
            <p:nvPr/>
          </p:nvSpPr>
          <p:spPr>
            <a:xfrm>
              <a:off x="4622268" y="2670382"/>
              <a:ext cx="188465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характеризуватися</a:t>
              </a:r>
              <a:endParaRPr lang="ru-RU" sz="1100">
                <a:solidFill>
                  <a:srgbClr val="000000"/>
                </a:solidFill>
                <a:effectLst/>
                <a:latin typeface="Calibri" panose="020F0502020204030204" pitchFamily="34" charset="0"/>
                <a:ea typeface="Calibri" panose="020F0502020204030204" pitchFamily="34" charset="0"/>
              </a:endParaRPr>
            </a:p>
          </p:txBody>
        </p:sp>
        <p:sp>
          <p:nvSpPr>
            <p:cNvPr id="102" name="Rectangle 6540"/>
            <p:cNvSpPr/>
            <p:nvPr/>
          </p:nvSpPr>
          <p:spPr>
            <a:xfrm>
              <a:off x="6041873" y="267038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03" name="Rectangle 6541"/>
            <p:cNvSpPr/>
            <p:nvPr/>
          </p:nvSpPr>
          <p:spPr>
            <a:xfrm>
              <a:off x="2634978" y="2874596"/>
              <a:ext cx="101947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моментом</a:t>
              </a:r>
              <a:endParaRPr lang="ru-RU" sz="1100">
                <a:solidFill>
                  <a:srgbClr val="000000"/>
                </a:solidFill>
                <a:effectLst/>
                <a:latin typeface="Calibri" panose="020F0502020204030204" pitchFamily="34" charset="0"/>
                <a:ea typeface="Calibri" panose="020F0502020204030204" pitchFamily="34" charset="0"/>
              </a:endParaRPr>
            </a:p>
          </p:txBody>
        </p:sp>
        <p:sp>
          <p:nvSpPr>
            <p:cNvPr id="104" name="Rectangle 6542"/>
            <p:cNvSpPr/>
            <p:nvPr/>
          </p:nvSpPr>
          <p:spPr>
            <a:xfrm>
              <a:off x="3402314" y="2874596"/>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05" name="Rectangle 6543"/>
            <p:cNvSpPr/>
            <p:nvPr/>
          </p:nvSpPr>
          <p:spPr>
            <a:xfrm>
              <a:off x="3545576" y="2874596"/>
              <a:ext cx="110370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здійснення</a:t>
              </a:r>
              <a:endParaRPr lang="ru-RU" sz="1100">
                <a:solidFill>
                  <a:srgbClr val="000000"/>
                </a:solidFill>
                <a:effectLst/>
                <a:latin typeface="Calibri" panose="020F0502020204030204" pitchFamily="34" charset="0"/>
                <a:ea typeface="Calibri" panose="020F0502020204030204" pitchFamily="34" charset="0"/>
              </a:endParaRPr>
            </a:p>
          </p:txBody>
        </p:sp>
        <p:sp>
          <p:nvSpPr>
            <p:cNvPr id="106" name="Rectangle 6544"/>
            <p:cNvSpPr/>
            <p:nvPr/>
          </p:nvSpPr>
          <p:spPr>
            <a:xfrm>
              <a:off x="4376154" y="2874596"/>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07" name="Rectangle 6545"/>
            <p:cNvSpPr/>
            <p:nvPr/>
          </p:nvSpPr>
          <p:spPr>
            <a:xfrm>
              <a:off x="4519415" y="2874596"/>
              <a:ext cx="775707"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перших</a:t>
              </a:r>
              <a:endParaRPr lang="ru-RU" sz="1100">
                <a:solidFill>
                  <a:srgbClr val="000000"/>
                </a:solidFill>
                <a:effectLst/>
                <a:latin typeface="Calibri" panose="020F0502020204030204" pitchFamily="34" charset="0"/>
                <a:ea typeface="Calibri" panose="020F0502020204030204" pitchFamily="34" charset="0"/>
              </a:endParaRPr>
            </a:p>
          </p:txBody>
        </p:sp>
        <p:sp>
          <p:nvSpPr>
            <p:cNvPr id="108" name="Rectangle 6546"/>
            <p:cNvSpPr/>
            <p:nvPr/>
          </p:nvSpPr>
          <p:spPr>
            <a:xfrm>
              <a:off x="5103116" y="2874596"/>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09" name="Rectangle 6547"/>
            <p:cNvSpPr/>
            <p:nvPr/>
          </p:nvSpPr>
          <p:spPr>
            <a:xfrm>
              <a:off x="5246378" y="2874596"/>
              <a:ext cx="666967"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витрат</a:t>
              </a:r>
              <a:endParaRPr lang="ru-RU" sz="1100">
                <a:solidFill>
                  <a:srgbClr val="000000"/>
                </a:solidFill>
                <a:effectLst/>
                <a:latin typeface="Calibri" panose="020F0502020204030204" pitchFamily="34" charset="0"/>
                <a:ea typeface="Calibri" panose="020F0502020204030204" pitchFamily="34" charset="0"/>
              </a:endParaRPr>
            </a:p>
          </p:txBody>
        </p:sp>
        <p:sp>
          <p:nvSpPr>
            <p:cNvPr id="110" name="Rectangle 6548"/>
            <p:cNvSpPr/>
            <p:nvPr/>
          </p:nvSpPr>
          <p:spPr>
            <a:xfrm>
              <a:off x="5748531" y="2874596"/>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11" name="Rectangle 6549"/>
            <p:cNvSpPr/>
            <p:nvPr/>
          </p:nvSpPr>
          <p:spPr>
            <a:xfrm>
              <a:off x="5891793" y="2874596"/>
              <a:ext cx="197835"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за</a:t>
              </a:r>
              <a:endParaRPr lang="ru-RU" sz="1100">
                <a:solidFill>
                  <a:srgbClr val="000000"/>
                </a:solidFill>
                <a:effectLst/>
                <a:latin typeface="Calibri" panose="020F0502020204030204" pitchFamily="34" charset="0"/>
                <a:ea typeface="Calibri" panose="020F0502020204030204" pitchFamily="34" charset="0"/>
              </a:endParaRPr>
            </a:p>
          </p:txBody>
        </p:sp>
        <p:sp>
          <p:nvSpPr>
            <p:cNvPr id="112" name="Rectangle 6550"/>
            <p:cNvSpPr/>
            <p:nvPr/>
          </p:nvSpPr>
          <p:spPr>
            <a:xfrm>
              <a:off x="6041908" y="2874596"/>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13" name="Rectangle 6551"/>
            <p:cNvSpPr/>
            <p:nvPr/>
          </p:nvSpPr>
          <p:spPr>
            <a:xfrm>
              <a:off x="2635013" y="3079573"/>
              <a:ext cx="953754" cy="214806"/>
            </a:xfrm>
            <a:prstGeom prst="rect">
              <a:avLst/>
            </a:prstGeom>
            <a:ln>
              <a:noFill/>
            </a:ln>
          </p:spPr>
          <p:txBody>
            <a:bodyPr vert="horz" lIns="0" tIns="0" rIns="0" bIns="0" rtlCol="0">
              <a:noAutofit/>
            </a:bodyPr>
            <a:lstStyle/>
            <a:p>
              <a:pPr>
                <a:lnSpc>
                  <a:spcPct val="107000"/>
                </a:lnSpc>
                <a:spcAft>
                  <a:spcPts val="800"/>
                </a:spcAft>
              </a:pPr>
              <a:r>
                <a:rPr lang="ru-RU" sz="1400" dirty="0" err="1" smtClean="0">
                  <a:solidFill>
                    <a:srgbClr val="000000"/>
                  </a:solidFill>
                  <a:effectLst/>
                  <a:latin typeface="Times New Roman" panose="02020603050405020304" pitchFamily="18" charset="0"/>
                  <a:ea typeface="Times New Roman" panose="02020603050405020304" pitchFamily="18" charset="0"/>
                </a:rPr>
                <a:t>проєктом</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114" name="Rectangle 6552"/>
            <p:cNvSpPr/>
            <p:nvPr/>
          </p:nvSpPr>
          <p:spPr>
            <a:xfrm>
              <a:off x="3352051" y="3079573"/>
              <a:ext cx="26511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15" name="Rectangle 6553"/>
            <p:cNvSpPr/>
            <p:nvPr/>
          </p:nvSpPr>
          <p:spPr>
            <a:xfrm>
              <a:off x="3551701" y="3079573"/>
              <a:ext cx="56951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поява</a:t>
              </a:r>
              <a:endParaRPr lang="ru-RU" sz="1100">
                <a:solidFill>
                  <a:srgbClr val="000000"/>
                </a:solidFill>
                <a:effectLst/>
                <a:latin typeface="Calibri" panose="020F0502020204030204" pitchFamily="34" charset="0"/>
                <a:ea typeface="Calibri" panose="020F0502020204030204" pitchFamily="34" charset="0"/>
              </a:endParaRPr>
            </a:p>
          </p:txBody>
        </p:sp>
        <p:sp>
          <p:nvSpPr>
            <p:cNvPr id="116" name="Rectangle 6554"/>
            <p:cNvSpPr/>
            <p:nvPr/>
          </p:nvSpPr>
          <p:spPr>
            <a:xfrm>
              <a:off x="3979942" y="3079573"/>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17" name="Rectangle 6555"/>
            <p:cNvSpPr/>
            <p:nvPr/>
          </p:nvSpPr>
          <p:spPr>
            <a:xfrm>
              <a:off x="4120914" y="3079573"/>
              <a:ext cx="803713" cy="214806"/>
            </a:xfrm>
            <a:prstGeom prst="rect">
              <a:avLst/>
            </a:prstGeom>
            <a:ln>
              <a:noFill/>
            </a:ln>
          </p:spPr>
          <p:txBody>
            <a:bodyPr vert="horz" lIns="0" tIns="0" rIns="0" bIns="0" rtlCol="0">
              <a:noAutofit/>
            </a:bodyPr>
            <a:lstStyle/>
            <a:p>
              <a:pPr>
                <a:lnSpc>
                  <a:spcPct val="107000"/>
                </a:lnSpc>
                <a:spcAft>
                  <a:spcPts val="800"/>
                </a:spcAft>
              </a:pPr>
              <a:r>
                <a:rPr lang="ru-RU" sz="1400" dirty="0" err="1" smtClean="0">
                  <a:solidFill>
                    <a:srgbClr val="000000"/>
                  </a:solidFill>
                  <a:effectLst/>
                  <a:latin typeface="Times New Roman" panose="02020603050405020304" pitchFamily="18" charset="0"/>
                  <a:ea typeface="Times New Roman" panose="02020603050405020304" pitchFamily="18" charset="0"/>
                </a:rPr>
                <a:t>проєкту</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118" name="Rectangle 215685"/>
            <p:cNvSpPr/>
            <p:nvPr/>
          </p:nvSpPr>
          <p:spPr>
            <a:xfrm>
              <a:off x="4784616" y="3079573"/>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19" name="Rectangle 215684"/>
            <p:cNvSpPr/>
            <p:nvPr/>
          </p:nvSpPr>
          <p:spPr>
            <a:xfrm>
              <a:off x="4725937" y="3079573"/>
              <a:ext cx="7863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a:t>
              </a:r>
              <a:endParaRPr lang="ru-RU" sz="1100">
                <a:solidFill>
                  <a:srgbClr val="000000"/>
                </a:solidFill>
                <a:effectLst/>
                <a:latin typeface="Calibri" panose="020F0502020204030204" pitchFamily="34" charset="0"/>
                <a:ea typeface="Calibri" panose="020F0502020204030204" pitchFamily="34" charset="0"/>
              </a:endParaRPr>
            </a:p>
          </p:txBody>
        </p:sp>
        <p:sp>
          <p:nvSpPr>
            <p:cNvPr id="120" name="Rectangle 6557"/>
            <p:cNvSpPr/>
            <p:nvPr/>
          </p:nvSpPr>
          <p:spPr>
            <a:xfrm>
              <a:off x="4924824" y="3079573"/>
              <a:ext cx="6541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і</a:t>
              </a:r>
              <a:endParaRPr lang="ru-RU" sz="1100">
                <a:solidFill>
                  <a:srgbClr val="000000"/>
                </a:solidFill>
                <a:effectLst/>
                <a:latin typeface="Calibri" panose="020F0502020204030204" pitchFamily="34" charset="0"/>
                <a:ea typeface="Calibri" panose="020F0502020204030204" pitchFamily="34" charset="0"/>
              </a:endParaRPr>
            </a:p>
          </p:txBody>
        </p:sp>
        <p:sp>
          <p:nvSpPr>
            <p:cNvPr id="121" name="Rectangle 6558"/>
            <p:cNvSpPr/>
            <p:nvPr/>
          </p:nvSpPr>
          <p:spPr>
            <a:xfrm>
              <a:off x="4974360" y="3079573"/>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22" name="Rectangle 6559"/>
            <p:cNvSpPr/>
            <p:nvPr/>
          </p:nvSpPr>
          <p:spPr>
            <a:xfrm>
              <a:off x="5114568" y="3079573"/>
              <a:ext cx="1232277"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отриманням</a:t>
              </a:r>
              <a:endParaRPr lang="ru-RU" sz="1100">
                <a:solidFill>
                  <a:srgbClr val="000000"/>
                </a:solidFill>
                <a:effectLst/>
                <a:latin typeface="Calibri" panose="020F0502020204030204" pitchFamily="34" charset="0"/>
                <a:ea typeface="Calibri" panose="020F0502020204030204" pitchFamily="34" charset="0"/>
              </a:endParaRPr>
            </a:p>
          </p:txBody>
        </p:sp>
        <p:sp>
          <p:nvSpPr>
            <p:cNvPr id="123" name="Rectangle 6560"/>
            <p:cNvSpPr/>
            <p:nvPr/>
          </p:nvSpPr>
          <p:spPr>
            <a:xfrm>
              <a:off x="6041926" y="3079573"/>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24" name="Rectangle 6561"/>
            <p:cNvSpPr/>
            <p:nvPr/>
          </p:nvSpPr>
          <p:spPr>
            <a:xfrm>
              <a:off x="2635031" y="3286840"/>
              <a:ext cx="97543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останньої</a:t>
              </a:r>
              <a:endParaRPr lang="ru-RU" sz="1100">
                <a:solidFill>
                  <a:srgbClr val="000000"/>
                </a:solidFill>
                <a:effectLst/>
                <a:latin typeface="Calibri" panose="020F0502020204030204" pitchFamily="34" charset="0"/>
                <a:ea typeface="Calibri" panose="020F0502020204030204" pitchFamily="34" charset="0"/>
              </a:endParaRPr>
            </a:p>
          </p:txBody>
        </p:sp>
        <p:sp>
          <p:nvSpPr>
            <p:cNvPr id="125" name="Rectangle 6562"/>
            <p:cNvSpPr/>
            <p:nvPr/>
          </p:nvSpPr>
          <p:spPr>
            <a:xfrm>
              <a:off x="3368829" y="32868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26" name="Rectangle 6563"/>
            <p:cNvSpPr/>
            <p:nvPr/>
          </p:nvSpPr>
          <p:spPr>
            <a:xfrm>
              <a:off x="3413783" y="3286840"/>
              <a:ext cx="7007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вигоди</a:t>
              </a:r>
              <a:endParaRPr lang="ru-RU" sz="1100">
                <a:solidFill>
                  <a:srgbClr val="000000"/>
                </a:solidFill>
                <a:effectLst/>
                <a:latin typeface="Calibri" panose="020F0502020204030204" pitchFamily="34" charset="0"/>
                <a:ea typeface="Calibri" panose="020F0502020204030204" pitchFamily="34" charset="0"/>
              </a:endParaRPr>
            </a:p>
          </p:txBody>
        </p:sp>
        <p:sp>
          <p:nvSpPr>
            <p:cNvPr id="127" name="Rectangle 6564"/>
            <p:cNvSpPr/>
            <p:nvPr/>
          </p:nvSpPr>
          <p:spPr>
            <a:xfrm>
              <a:off x="3941095" y="3286840"/>
              <a:ext cx="137407"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28" name="Rectangle 6565"/>
            <p:cNvSpPr/>
            <p:nvPr/>
          </p:nvSpPr>
          <p:spPr>
            <a:xfrm>
              <a:off x="4044728" y="3286840"/>
              <a:ext cx="999116"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ліквідація</a:t>
              </a:r>
              <a:endParaRPr lang="ru-RU" sz="1100">
                <a:solidFill>
                  <a:srgbClr val="000000"/>
                </a:solidFill>
                <a:effectLst/>
                <a:latin typeface="Calibri" panose="020F0502020204030204" pitchFamily="34" charset="0"/>
                <a:ea typeface="Calibri" panose="020F0502020204030204" pitchFamily="34" charset="0"/>
              </a:endParaRPr>
            </a:p>
          </p:txBody>
        </p:sp>
        <p:sp>
          <p:nvSpPr>
            <p:cNvPr id="129" name="Rectangle 6566"/>
            <p:cNvSpPr/>
            <p:nvPr/>
          </p:nvSpPr>
          <p:spPr>
            <a:xfrm>
              <a:off x="4796831" y="32868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30" name="Rectangle 6567"/>
            <p:cNvSpPr/>
            <p:nvPr/>
          </p:nvSpPr>
          <p:spPr>
            <a:xfrm>
              <a:off x="4841022" y="3286840"/>
              <a:ext cx="804540" cy="214806"/>
            </a:xfrm>
            <a:prstGeom prst="rect">
              <a:avLst/>
            </a:prstGeom>
            <a:ln>
              <a:noFill/>
            </a:ln>
          </p:spPr>
          <p:txBody>
            <a:bodyPr vert="horz" lIns="0" tIns="0" rIns="0" bIns="0" rtlCol="0">
              <a:noAutofit/>
            </a:bodyPr>
            <a:lstStyle/>
            <a:p>
              <a:pPr>
                <a:lnSpc>
                  <a:spcPct val="107000"/>
                </a:lnSpc>
                <a:spcAft>
                  <a:spcPts val="800"/>
                </a:spcAft>
              </a:pPr>
              <a:r>
                <a:rPr lang="ru-RU" sz="1400" dirty="0" err="1" smtClean="0">
                  <a:solidFill>
                    <a:srgbClr val="000000"/>
                  </a:solidFill>
                  <a:effectLst/>
                  <a:latin typeface="Times New Roman" panose="02020603050405020304" pitchFamily="18" charset="0"/>
                  <a:ea typeface="Times New Roman" panose="02020603050405020304" pitchFamily="18" charset="0"/>
                </a:rPr>
                <a:t>проєкту</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131" name="Rectangle 215687"/>
            <p:cNvSpPr/>
            <p:nvPr/>
          </p:nvSpPr>
          <p:spPr>
            <a:xfrm>
              <a:off x="5506003" y="3286840"/>
              <a:ext cx="11816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32" name="Rectangle 215686"/>
            <p:cNvSpPr/>
            <p:nvPr/>
          </p:nvSpPr>
          <p:spPr>
            <a:xfrm>
              <a:off x="5446809" y="3286840"/>
              <a:ext cx="7863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a:t>
              </a:r>
              <a:endParaRPr lang="ru-RU" sz="1100">
                <a:solidFill>
                  <a:srgbClr val="000000"/>
                </a:solidFill>
                <a:effectLst/>
                <a:latin typeface="Calibri" panose="020F0502020204030204" pitchFamily="34" charset="0"/>
                <a:ea typeface="Calibri" panose="020F0502020204030204" pitchFamily="34" charset="0"/>
              </a:endParaRPr>
            </a:p>
          </p:txBody>
        </p:sp>
        <p:sp>
          <p:nvSpPr>
            <p:cNvPr id="133" name="Shape 274633"/>
            <p:cNvSpPr/>
            <p:nvPr/>
          </p:nvSpPr>
          <p:spPr>
            <a:xfrm>
              <a:off x="2538222" y="1479804"/>
              <a:ext cx="3599688" cy="799338"/>
            </a:xfrm>
            <a:custGeom>
              <a:avLst/>
              <a:gdLst/>
              <a:ahLst/>
              <a:cxnLst/>
              <a:rect l="0" t="0" r="0" b="0"/>
              <a:pathLst>
                <a:path w="3599688" h="799338">
                  <a:moveTo>
                    <a:pt x="0" y="0"/>
                  </a:moveTo>
                  <a:lnTo>
                    <a:pt x="3599688" y="0"/>
                  </a:lnTo>
                  <a:lnTo>
                    <a:pt x="3599688" y="799338"/>
                  </a:lnTo>
                  <a:lnTo>
                    <a:pt x="0" y="799338"/>
                  </a:lnTo>
                  <a:lnTo>
                    <a:pt x="0" y="0"/>
                  </a:lnTo>
                </a:path>
              </a:pathLst>
            </a:custGeom>
            <a:ln w="0" cap="rnd">
              <a:miter lim="101600"/>
            </a:ln>
          </p:spPr>
          <p:style>
            <a:lnRef idx="0">
              <a:srgbClr val="000000">
                <a:alpha val="0"/>
              </a:srgbClr>
            </a:lnRef>
            <a:fillRef idx="1">
              <a:srgbClr val="FFFFFF"/>
            </a:fillRef>
            <a:effectRef idx="0">
              <a:scrgbClr r="0" g="0" b="0"/>
            </a:effectRef>
            <a:fontRef idx="none"/>
          </p:style>
          <p:txBody>
            <a:bodyPr/>
            <a:lstStyle/>
            <a:p>
              <a:endParaRPr lang="ru-RU"/>
            </a:p>
          </p:txBody>
        </p:sp>
        <p:sp>
          <p:nvSpPr>
            <p:cNvPr id="134" name="Shape 6570"/>
            <p:cNvSpPr/>
            <p:nvPr/>
          </p:nvSpPr>
          <p:spPr>
            <a:xfrm>
              <a:off x="2538222" y="1479804"/>
              <a:ext cx="3599688" cy="799338"/>
            </a:xfrm>
            <a:custGeom>
              <a:avLst/>
              <a:gdLst/>
              <a:ahLst/>
              <a:cxnLst/>
              <a:rect l="0" t="0" r="0" b="0"/>
              <a:pathLst>
                <a:path w="3599688" h="799338">
                  <a:moveTo>
                    <a:pt x="3599688" y="0"/>
                  </a:moveTo>
                  <a:lnTo>
                    <a:pt x="0" y="0"/>
                  </a:lnTo>
                  <a:lnTo>
                    <a:pt x="0" y="799338"/>
                  </a:lnTo>
                  <a:lnTo>
                    <a:pt x="3599688" y="799338"/>
                  </a:lnTo>
                  <a:close/>
                </a:path>
              </a:pathLst>
            </a:custGeom>
            <a:ln w="9525"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135" name="Rectangle 6573"/>
            <p:cNvSpPr/>
            <p:nvPr/>
          </p:nvSpPr>
          <p:spPr>
            <a:xfrm>
              <a:off x="2634996" y="1571580"/>
              <a:ext cx="101765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концепція</a:t>
              </a:r>
              <a:endParaRPr lang="ru-RU" sz="1100">
                <a:solidFill>
                  <a:srgbClr val="000000"/>
                </a:solidFill>
                <a:effectLst/>
                <a:latin typeface="Calibri" panose="020F0502020204030204" pitchFamily="34" charset="0"/>
                <a:ea typeface="Calibri" panose="020F0502020204030204" pitchFamily="34" charset="0"/>
              </a:endParaRPr>
            </a:p>
          </p:txBody>
        </p:sp>
        <p:sp>
          <p:nvSpPr>
            <p:cNvPr id="136" name="Rectangle 6574"/>
            <p:cNvSpPr/>
            <p:nvPr/>
          </p:nvSpPr>
          <p:spPr>
            <a:xfrm>
              <a:off x="3400805" y="1571580"/>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37" name="Rectangle 6575"/>
            <p:cNvSpPr/>
            <p:nvPr/>
          </p:nvSpPr>
          <p:spPr>
            <a:xfrm>
              <a:off x="3681985" y="1571580"/>
              <a:ext cx="29946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що</a:t>
              </a:r>
              <a:endParaRPr lang="ru-RU" sz="1100">
                <a:solidFill>
                  <a:srgbClr val="000000"/>
                </a:solidFill>
                <a:effectLst/>
                <a:latin typeface="Calibri" panose="020F0502020204030204" pitchFamily="34" charset="0"/>
                <a:ea typeface="Calibri" panose="020F0502020204030204" pitchFamily="34" charset="0"/>
              </a:endParaRPr>
            </a:p>
          </p:txBody>
        </p:sp>
        <p:sp>
          <p:nvSpPr>
            <p:cNvPr id="138" name="Rectangle 6576"/>
            <p:cNvSpPr/>
            <p:nvPr/>
          </p:nvSpPr>
          <p:spPr>
            <a:xfrm>
              <a:off x="3908303" y="157158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39" name="Rectangle 6577"/>
            <p:cNvSpPr/>
            <p:nvPr/>
          </p:nvSpPr>
          <p:spPr>
            <a:xfrm>
              <a:off x="4146055" y="1571580"/>
              <a:ext cx="978879"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розглядає</a:t>
              </a:r>
              <a:endParaRPr lang="ru-RU" sz="1100">
                <a:solidFill>
                  <a:srgbClr val="000000"/>
                </a:solidFill>
                <a:effectLst/>
                <a:latin typeface="Calibri" panose="020F0502020204030204" pitchFamily="34" charset="0"/>
                <a:ea typeface="Calibri" panose="020F0502020204030204" pitchFamily="34" charset="0"/>
              </a:endParaRPr>
            </a:p>
          </p:txBody>
        </p:sp>
        <p:sp>
          <p:nvSpPr>
            <p:cNvPr id="140" name="Rectangle 6578"/>
            <p:cNvSpPr/>
            <p:nvPr/>
          </p:nvSpPr>
          <p:spPr>
            <a:xfrm>
              <a:off x="4882906" y="157158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41" name="Rectangle 6579"/>
            <p:cNvSpPr/>
            <p:nvPr/>
          </p:nvSpPr>
          <p:spPr>
            <a:xfrm>
              <a:off x="5119895" y="1571580"/>
              <a:ext cx="685149" cy="214806"/>
            </a:xfrm>
            <a:prstGeom prst="rect">
              <a:avLst/>
            </a:prstGeom>
            <a:ln>
              <a:noFill/>
            </a:ln>
          </p:spPr>
          <p:txBody>
            <a:bodyPr vert="horz" lIns="0" tIns="0" rIns="0" bIns="0" rtlCol="0">
              <a:noAutofit/>
            </a:bodyPr>
            <a:lstStyle/>
            <a:p>
              <a:pPr>
                <a:lnSpc>
                  <a:spcPct val="107000"/>
                </a:lnSpc>
                <a:spcAft>
                  <a:spcPts val="800"/>
                </a:spcAft>
              </a:pPr>
              <a:r>
                <a:rPr lang="ru-RU" sz="1400" dirty="0" err="1" smtClean="0">
                  <a:solidFill>
                    <a:srgbClr val="000000"/>
                  </a:solidFill>
                  <a:effectLst/>
                  <a:latin typeface="Times New Roman" panose="02020603050405020304" pitchFamily="18" charset="0"/>
                  <a:ea typeface="Times New Roman" panose="02020603050405020304" pitchFamily="18" charset="0"/>
                </a:rPr>
                <a:t>проєкт</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142" name="Rectangle 6580"/>
            <p:cNvSpPr/>
            <p:nvPr/>
          </p:nvSpPr>
          <p:spPr>
            <a:xfrm>
              <a:off x="5635773" y="157158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43" name="Rectangle 6581"/>
            <p:cNvSpPr/>
            <p:nvPr/>
          </p:nvSpPr>
          <p:spPr>
            <a:xfrm>
              <a:off x="5872761" y="1571580"/>
              <a:ext cx="22376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як</a:t>
              </a:r>
              <a:endParaRPr lang="ru-RU" sz="1100">
                <a:solidFill>
                  <a:srgbClr val="000000"/>
                </a:solidFill>
                <a:effectLst/>
                <a:latin typeface="Calibri" panose="020F0502020204030204" pitchFamily="34" charset="0"/>
                <a:ea typeface="Calibri" panose="020F0502020204030204" pitchFamily="34" charset="0"/>
              </a:endParaRPr>
            </a:p>
          </p:txBody>
        </p:sp>
        <p:sp>
          <p:nvSpPr>
            <p:cNvPr id="144" name="Rectangle 6582"/>
            <p:cNvSpPr/>
            <p:nvPr/>
          </p:nvSpPr>
          <p:spPr>
            <a:xfrm>
              <a:off x="6041927" y="157158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45" name="Rectangle 6583"/>
            <p:cNvSpPr/>
            <p:nvPr/>
          </p:nvSpPr>
          <p:spPr>
            <a:xfrm>
              <a:off x="2635032" y="1806279"/>
              <a:ext cx="1390653" cy="214806"/>
            </a:xfrm>
            <a:prstGeom prst="rect">
              <a:avLst/>
            </a:prstGeom>
            <a:ln>
              <a:noFill/>
            </a:ln>
          </p:spPr>
          <p:txBody>
            <a:bodyPr vert="horz" lIns="0" tIns="0" rIns="0" bIns="0" rtlCol="0">
              <a:noAutofit/>
            </a:bodyPr>
            <a:lstStyle/>
            <a:p>
              <a:pPr>
                <a:lnSpc>
                  <a:spcPct val="107000"/>
                </a:lnSpc>
                <a:spcAft>
                  <a:spcPts val="800"/>
                </a:spcAft>
              </a:pPr>
              <a:r>
                <a:rPr lang="ru-RU" sz="1400" dirty="0" err="1">
                  <a:solidFill>
                    <a:srgbClr val="000000"/>
                  </a:solidFill>
                  <a:effectLst/>
                  <a:latin typeface="Times New Roman" panose="02020603050405020304" pitchFamily="18" charset="0"/>
                  <a:ea typeface="Times New Roman" panose="02020603050405020304" pitchFamily="18" charset="0"/>
                </a:rPr>
                <a:t>послідовність</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146" name="Rectangle 6584"/>
            <p:cNvSpPr/>
            <p:nvPr/>
          </p:nvSpPr>
          <p:spPr>
            <a:xfrm>
              <a:off x="3681257" y="180627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47" name="Rectangle 6585"/>
            <p:cNvSpPr/>
            <p:nvPr/>
          </p:nvSpPr>
          <p:spPr>
            <a:xfrm>
              <a:off x="3752116" y="1806279"/>
              <a:ext cx="351276"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фаз</a:t>
              </a:r>
              <a:endParaRPr lang="ru-RU" sz="1100">
                <a:solidFill>
                  <a:srgbClr val="000000"/>
                </a:solidFill>
                <a:effectLst/>
                <a:latin typeface="Calibri" panose="020F0502020204030204" pitchFamily="34" charset="0"/>
                <a:ea typeface="Calibri" panose="020F0502020204030204" pitchFamily="34" charset="0"/>
              </a:endParaRPr>
            </a:p>
          </p:txBody>
        </p:sp>
        <p:sp>
          <p:nvSpPr>
            <p:cNvPr id="148" name="Rectangle 6586"/>
            <p:cNvSpPr/>
            <p:nvPr/>
          </p:nvSpPr>
          <p:spPr>
            <a:xfrm>
              <a:off x="4016535" y="1806279"/>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49" name="Rectangle 6587"/>
            <p:cNvSpPr/>
            <p:nvPr/>
          </p:nvSpPr>
          <p:spPr>
            <a:xfrm>
              <a:off x="4132366" y="1806279"/>
              <a:ext cx="55761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подій</a:t>
              </a:r>
              <a:endParaRPr lang="ru-RU" sz="1100">
                <a:solidFill>
                  <a:srgbClr val="000000"/>
                </a:solidFill>
                <a:effectLst/>
                <a:latin typeface="Calibri" panose="020F0502020204030204" pitchFamily="34" charset="0"/>
                <a:ea typeface="Calibri" panose="020F0502020204030204" pitchFamily="34" charset="0"/>
              </a:endParaRPr>
            </a:p>
          </p:txBody>
        </p:sp>
        <p:sp>
          <p:nvSpPr>
            <p:cNvPr id="150" name="Rectangle 6588"/>
            <p:cNvSpPr/>
            <p:nvPr/>
          </p:nvSpPr>
          <p:spPr>
            <a:xfrm>
              <a:off x="4552227" y="180627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51" name="Rectangle 6589"/>
            <p:cNvSpPr/>
            <p:nvPr/>
          </p:nvSpPr>
          <p:spPr>
            <a:xfrm>
              <a:off x="4623085" y="1806279"/>
              <a:ext cx="20798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та</a:t>
              </a:r>
              <a:endParaRPr lang="ru-RU" sz="1100">
                <a:solidFill>
                  <a:srgbClr val="000000"/>
                </a:solidFill>
                <a:effectLst/>
                <a:latin typeface="Calibri" panose="020F0502020204030204" pitchFamily="34" charset="0"/>
                <a:ea typeface="Calibri" panose="020F0502020204030204" pitchFamily="34" charset="0"/>
              </a:endParaRPr>
            </a:p>
          </p:txBody>
        </p:sp>
        <p:sp>
          <p:nvSpPr>
            <p:cNvPr id="152" name="Rectangle 6590"/>
            <p:cNvSpPr/>
            <p:nvPr/>
          </p:nvSpPr>
          <p:spPr>
            <a:xfrm>
              <a:off x="4779290" y="180627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53" name="Rectangle 6591"/>
            <p:cNvSpPr/>
            <p:nvPr/>
          </p:nvSpPr>
          <p:spPr>
            <a:xfrm>
              <a:off x="4849385" y="1806279"/>
              <a:ext cx="615725"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етапів</a:t>
              </a:r>
              <a:endParaRPr lang="ru-RU" sz="1100">
                <a:solidFill>
                  <a:srgbClr val="000000"/>
                </a:solidFill>
                <a:effectLst/>
                <a:latin typeface="Calibri" panose="020F0502020204030204" pitchFamily="34" charset="0"/>
                <a:ea typeface="Calibri" panose="020F0502020204030204" pitchFamily="34" charset="0"/>
              </a:endParaRPr>
            </a:p>
          </p:txBody>
        </p:sp>
        <p:sp>
          <p:nvSpPr>
            <p:cNvPr id="154" name="Rectangle 6592"/>
            <p:cNvSpPr/>
            <p:nvPr/>
          </p:nvSpPr>
          <p:spPr>
            <a:xfrm>
              <a:off x="5312674" y="1806279"/>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55" name="Rectangle 6593"/>
            <p:cNvSpPr/>
            <p:nvPr/>
          </p:nvSpPr>
          <p:spPr>
            <a:xfrm>
              <a:off x="5428505" y="1806279"/>
              <a:ext cx="62713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кожна</a:t>
              </a:r>
              <a:endParaRPr lang="ru-RU" sz="1100">
                <a:solidFill>
                  <a:srgbClr val="000000"/>
                </a:solidFill>
                <a:effectLst/>
                <a:latin typeface="Calibri" panose="020F0502020204030204" pitchFamily="34" charset="0"/>
                <a:ea typeface="Calibri" panose="020F0502020204030204" pitchFamily="34" charset="0"/>
              </a:endParaRPr>
            </a:p>
          </p:txBody>
        </p:sp>
        <p:sp>
          <p:nvSpPr>
            <p:cNvPr id="156" name="Rectangle 6594"/>
            <p:cNvSpPr/>
            <p:nvPr/>
          </p:nvSpPr>
          <p:spPr>
            <a:xfrm>
              <a:off x="5900173" y="180627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57" name="Rectangle 6595"/>
            <p:cNvSpPr/>
            <p:nvPr/>
          </p:nvSpPr>
          <p:spPr>
            <a:xfrm>
              <a:off x="5971032" y="1806279"/>
              <a:ext cx="9327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з</a:t>
              </a:r>
              <a:endParaRPr lang="ru-RU" sz="1100">
                <a:solidFill>
                  <a:srgbClr val="000000"/>
                </a:solidFill>
                <a:effectLst/>
                <a:latin typeface="Calibri" panose="020F0502020204030204" pitchFamily="34" charset="0"/>
                <a:ea typeface="Calibri" panose="020F0502020204030204" pitchFamily="34" charset="0"/>
              </a:endParaRPr>
            </a:p>
          </p:txBody>
        </p:sp>
        <p:sp>
          <p:nvSpPr>
            <p:cNvPr id="158" name="Rectangle 6596"/>
            <p:cNvSpPr/>
            <p:nvPr/>
          </p:nvSpPr>
          <p:spPr>
            <a:xfrm>
              <a:off x="6041890" y="180627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59" name="Rectangle 6597"/>
            <p:cNvSpPr/>
            <p:nvPr/>
          </p:nvSpPr>
          <p:spPr>
            <a:xfrm>
              <a:off x="2634995" y="2041740"/>
              <a:ext cx="69955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котрих</a:t>
              </a:r>
              <a:endParaRPr lang="ru-RU" sz="1100">
                <a:solidFill>
                  <a:srgbClr val="000000"/>
                </a:solidFill>
                <a:effectLst/>
                <a:latin typeface="Calibri" panose="020F0502020204030204" pitchFamily="34" charset="0"/>
                <a:ea typeface="Calibri" panose="020F0502020204030204" pitchFamily="34" charset="0"/>
              </a:endParaRPr>
            </a:p>
          </p:txBody>
        </p:sp>
        <p:sp>
          <p:nvSpPr>
            <p:cNvPr id="160" name="Rectangle 6598"/>
            <p:cNvSpPr/>
            <p:nvPr/>
          </p:nvSpPr>
          <p:spPr>
            <a:xfrm>
              <a:off x="3161544" y="20417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61" name="Rectangle 6599"/>
            <p:cNvSpPr/>
            <p:nvPr/>
          </p:nvSpPr>
          <p:spPr>
            <a:xfrm>
              <a:off x="3205735" y="2041740"/>
              <a:ext cx="35529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має</a:t>
              </a:r>
              <a:endParaRPr lang="ru-RU" sz="1100">
                <a:solidFill>
                  <a:srgbClr val="000000"/>
                </a:solidFill>
                <a:effectLst/>
                <a:latin typeface="Calibri" panose="020F0502020204030204" pitchFamily="34" charset="0"/>
                <a:ea typeface="Calibri" panose="020F0502020204030204" pitchFamily="34" charset="0"/>
              </a:endParaRPr>
            </a:p>
          </p:txBody>
        </p:sp>
        <p:sp>
          <p:nvSpPr>
            <p:cNvPr id="162" name="Rectangle 6600"/>
            <p:cNvSpPr/>
            <p:nvPr/>
          </p:nvSpPr>
          <p:spPr>
            <a:xfrm>
              <a:off x="3473190" y="20417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63" name="Rectangle 6601"/>
            <p:cNvSpPr/>
            <p:nvPr/>
          </p:nvSpPr>
          <p:spPr>
            <a:xfrm>
              <a:off x="3517381" y="2041740"/>
              <a:ext cx="51095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свою</a:t>
              </a:r>
              <a:endParaRPr lang="ru-RU" sz="1100">
                <a:solidFill>
                  <a:srgbClr val="000000"/>
                </a:solidFill>
                <a:effectLst/>
                <a:latin typeface="Calibri" panose="020F0502020204030204" pitchFamily="34" charset="0"/>
                <a:ea typeface="Calibri" panose="020F0502020204030204" pitchFamily="34" charset="0"/>
              </a:endParaRPr>
            </a:p>
          </p:txBody>
        </p:sp>
        <p:sp>
          <p:nvSpPr>
            <p:cNvPr id="164" name="Rectangle 6602"/>
            <p:cNvSpPr/>
            <p:nvPr/>
          </p:nvSpPr>
          <p:spPr>
            <a:xfrm>
              <a:off x="3902194" y="20417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65" name="Rectangle 6603"/>
            <p:cNvSpPr/>
            <p:nvPr/>
          </p:nvSpPr>
          <p:spPr>
            <a:xfrm>
              <a:off x="3946386" y="2041740"/>
              <a:ext cx="55459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назву</a:t>
              </a:r>
              <a:endParaRPr lang="ru-RU" sz="1100">
                <a:solidFill>
                  <a:srgbClr val="000000"/>
                </a:solidFill>
                <a:effectLst/>
                <a:latin typeface="Calibri" panose="020F0502020204030204" pitchFamily="34" charset="0"/>
                <a:ea typeface="Calibri" panose="020F0502020204030204" pitchFamily="34" charset="0"/>
              </a:endParaRPr>
            </a:p>
          </p:txBody>
        </p:sp>
        <p:sp>
          <p:nvSpPr>
            <p:cNvPr id="166" name="Rectangle 6604"/>
            <p:cNvSpPr/>
            <p:nvPr/>
          </p:nvSpPr>
          <p:spPr>
            <a:xfrm>
              <a:off x="4363956" y="20417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67" name="Rectangle 6605"/>
            <p:cNvSpPr/>
            <p:nvPr/>
          </p:nvSpPr>
          <p:spPr>
            <a:xfrm>
              <a:off x="4408147" y="2041740"/>
              <a:ext cx="207989"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та</a:t>
              </a:r>
              <a:endParaRPr lang="ru-RU" sz="1100">
                <a:solidFill>
                  <a:srgbClr val="000000"/>
                </a:solidFill>
                <a:effectLst/>
                <a:latin typeface="Calibri" panose="020F0502020204030204" pitchFamily="34" charset="0"/>
                <a:ea typeface="Calibri" panose="020F0502020204030204" pitchFamily="34" charset="0"/>
              </a:endParaRPr>
            </a:p>
          </p:txBody>
        </p:sp>
        <p:sp>
          <p:nvSpPr>
            <p:cNvPr id="168" name="Rectangle 6606"/>
            <p:cNvSpPr/>
            <p:nvPr/>
          </p:nvSpPr>
          <p:spPr>
            <a:xfrm>
              <a:off x="4564352" y="20417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69" name="Rectangle 6607"/>
            <p:cNvSpPr/>
            <p:nvPr/>
          </p:nvSpPr>
          <p:spPr>
            <a:xfrm>
              <a:off x="4609307" y="2041740"/>
              <a:ext cx="62387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часові</a:t>
              </a:r>
              <a:endParaRPr lang="ru-RU" sz="1100">
                <a:solidFill>
                  <a:srgbClr val="000000"/>
                </a:solidFill>
                <a:effectLst/>
                <a:latin typeface="Calibri" panose="020F0502020204030204" pitchFamily="34" charset="0"/>
                <a:ea typeface="Calibri" panose="020F0502020204030204" pitchFamily="34" charset="0"/>
              </a:endParaRPr>
            </a:p>
          </p:txBody>
        </p:sp>
        <p:sp>
          <p:nvSpPr>
            <p:cNvPr id="170" name="Rectangle 6608"/>
            <p:cNvSpPr/>
            <p:nvPr/>
          </p:nvSpPr>
          <p:spPr>
            <a:xfrm>
              <a:off x="5079467" y="20417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71" name="Rectangle 6609"/>
            <p:cNvSpPr/>
            <p:nvPr/>
          </p:nvSpPr>
          <p:spPr>
            <a:xfrm>
              <a:off x="5123658" y="2041740"/>
              <a:ext cx="48155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межі</a:t>
              </a:r>
              <a:endParaRPr lang="ru-RU" sz="1100">
                <a:solidFill>
                  <a:srgbClr val="000000"/>
                </a:solidFill>
                <a:effectLst/>
                <a:latin typeface="Calibri" panose="020F0502020204030204" pitchFamily="34" charset="0"/>
                <a:ea typeface="Calibri" panose="020F0502020204030204" pitchFamily="34" charset="0"/>
              </a:endParaRPr>
            </a:p>
          </p:txBody>
        </p:sp>
        <p:sp>
          <p:nvSpPr>
            <p:cNvPr id="172" name="Rectangle 6610"/>
            <p:cNvSpPr/>
            <p:nvPr/>
          </p:nvSpPr>
          <p:spPr>
            <a:xfrm>
              <a:off x="5487130" y="2041740"/>
              <a:ext cx="11882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73" name="Shape 6611"/>
            <p:cNvSpPr/>
            <p:nvPr/>
          </p:nvSpPr>
          <p:spPr>
            <a:xfrm>
              <a:off x="1818132" y="1475232"/>
              <a:ext cx="720090" cy="461772"/>
            </a:xfrm>
            <a:custGeom>
              <a:avLst/>
              <a:gdLst/>
              <a:ahLst/>
              <a:cxnLst/>
              <a:rect l="0" t="0" r="0" b="0"/>
              <a:pathLst>
                <a:path w="720090" h="461772">
                  <a:moveTo>
                    <a:pt x="3810" y="0"/>
                  </a:moveTo>
                  <a:lnTo>
                    <a:pt x="7620" y="762"/>
                  </a:lnTo>
                  <a:lnTo>
                    <a:pt x="658467" y="416914"/>
                  </a:lnTo>
                  <a:lnTo>
                    <a:pt x="676656" y="388620"/>
                  </a:lnTo>
                  <a:lnTo>
                    <a:pt x="720090" y="461772"/>
                  </a:lnTo>
                  <a:lnTo>
                    <a:pt x="635508" y="452628"/>
                  </a:lnTo>
                  <a:lnTo>
                    <a:pt x="653660" y="424392"/>
                  </a:lnTo>
                  <a:lnTo>
                    <a:pt x="2286" y="8382"/>
                  </a:lnTo>
                  <a:lnTo>
                    <a:pt x="0" y="5334"/>
                  </a:lnTo>
                  <a:lnTo>
                    <a:pt x="762" y="1524"/>
                  </a:lnTo>
                  <a:lnTo>
                    <a:pt x="3810" y="0"/>
                  </a:lnTo>
                  <a:close/>
                </a:path>
              </a:pathLst>
            </a:custGeom>
            <a:ln w="0" cap="rnd">
              <a:miter lim="101600"/>
            </a:ln>
          </p:spPr>
          <p:style>
            <a:lnRef idx="0">
              <a:srgbClr val="000000">
                <a:alpha val="0"/>
              </a:srgbClr>
            </a:lnRef>
            <a:fillRef idx="1">
              <a:srgbClr val="000000"/>
            </a:fillRef>
            <a:effectRef idx="0">
              <a:scrgbClr r="0" g="0" b="0"/>
            </a:effectRef>
            <a:fontRef idx="none"/>
          </p:style>
          <p:txBody>
            <a:bodyPr/>
            <a:lstStyle/>
            <a:p>
              <a:endParaRPr lang="ru-RU"/>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774" y="131419"/>
            <a:ext cx="11810999" cy="579781"/>
          </a:xfrm>
          <a:solidFill>
            <a:schemeClr val="accent2">
              <a:lumMod val="20000"/>
              <a:lumOff val="80000"/>
            </a:schemeClr>
          </a:solidFill>
        </p:spPr>
        <p:txBody>
          <a:bodyPr/>
          <a:lstStyle/>
          <a:p>
            <a:pPr algn="ctr"/>
            <a:r>
              <a:rPr lang="uk-UA" dirty="0"/>
              <a:t>3.5. Експлуатаційна фаза </a:t>
            </a:r>
            <a:r>
              <a:rPr lang="uk-UA" dirty="0" err="1" smtClean="0"/>
              <a:t>проєкту</a:t>
            </a:r>
            <a:endParaRPr lang="ru-RU" dirty="0"/>
          </a:p>
        </p:txBody>
      </p:sp>
      <p:sp>
        <p:nvSpPr>
          <p:cNvPr id="3" name="Объект 2"/>
          <p:cNvSpPr>
            <a:spLocks noGrp="1"/>
          </p:cNvSpPr>
          <p:nvPr>
            <p:ph idx="1"/>
          </p:nvPr>
        </p:nvSpPr>
        <p:spPr>
          <a:xfrm>
            <a:off x="0" y="656036"/>
            <a:ext cx="11811000" cy="5490764"/>
          </a:xfrm>
        </p:spPr>
        <p:txBody>
          <a:bodyPr>
            <a:noAutofit/>
          </a:bodyPr>
          <a:lstStyle/>
          <a:p>
            <a:r>
              <a:rPr lang="uk-UA" sz="1400" dirty="0"/>
              <a:t>Експлуатаційна (оперативна) фаза </a:t>
            </a:r>
            <a:r>
              <a:rPr lang="uk-UA" sz="1400" dirty="0" err="1" smtClean="0"/>
              <a:t>проєкту</a:t>
            </a:r>
            <a:r>
              <a:rPr lang="uk-UA" sz="1400" dirty="0" smtClean="0"/>
              <a:t> </a:t>
            </a:r>
            <a:r>
              <a:rPr lang="uk-UA" sz="1400" dirty="0"/>
              <a:t>є завершальною і водночас вирішальною. Вона розглядається як у довгостроковому, так і в короткострокових аспектах.</a:t>
            </a:r>
          </a:p>
          <a:p>
            <a:r>
              <a:rPr lang="uk-UA" sz="1400" dirty="0"/>
              <a:t>Експлуатаційна фаза </a:t>
            </a:r>
            <a:r>
              <a:rPr lang="uk-UA" sz="1400" dirty="0" err="1" smtClean="0"/>
              <a:t>проєкту</a:t>
            </a:r>
            <a:r>
              <a:rPr lang="uk-UA" sz="1400" dirty="0" smtClean="0"/>
              <a:t> </a:t>
            </a:r>
            <a:r>
              <a:rPr lang="uk-UA" sz="1400" dirty="0"/>
              <a:t>характеризується початком виробництва продукції або надання послуг і відповідних надходжень усіх видів ресурсів, здебільшого у формі оборотних коштів. </a:t>
            </a:r>
          </a:p>
          <a:p>
            <a:r>
              <a:rPr lang="uk-UA" sz="1400" b="1" dirty="0"/>
              <a:t>Структурний склад стадій у цій фазі:</a:t>
            </a:r>
          </a:p>
          <a:p>
            <a:pPr>
              <a:buFontTx/>
              <a:buChar char="-"/>
            </a:pPr>
            <a:r>
              <a:rPr lang="uk-UA" sz="1400" dirty="0"/>
              <a:t>Здача в експлуатацію (є граничною між інвестиційною та експлуатаційними фазами, тому  може перебувати і в тій, і в іншій);</a:t>
            </a:r>
            <a:endParaRPr lang="ru-RU" sz="1400" dirty="0"/>
          </a:p>
          <a:p>
            <a:pPr>
              <a:buFontTx/>
              <a:buChar char="-"/>
            </a:pPr>
            <a:r>
              <a:rPr lang="uk-UA" sz="1400" dirty="0"/>
              <a:t>Виробнича експлуатація;</a:t>
            </a:r>
          </a:p>
          <a:p>
            <a:pPr>
              <a:buFontTx/>
              <a:buChar char="-"/>
            </a:pPr>
            <a:r>
              <a:rPr lang="uk-UA" sz="1400" dirty="0"/>
              <a:t>Заміна та оновлення;</a:t>
            </a:r>
          </a:p>
          <a:p>
            <a:pPr>
              <a:buFontTx/>
              <a:buChar char="-"/>
            </a:pPr>
            <a:r>
              <a:rPr lang="uk-UA" sz="1400" dirty="0"/>
              <a:t>Розширення та інновації;</a:t>
            </a:r>
          </a:p>
          <a:p>
            <a:pPr>
              <a:buFontTx/>
              <a:buChar char="-"/>
            </a:pPr>
            <a:r>
              <a:rPr lang="uk-UA" sz="1400" dirty="0"/>
              <a:t>Завершальна оцінка </a:t>
            </a:r>
            <a:r>
              <a:rPr lang="uk-UA" sz="1400" dirty="0" err="1" smtClean="0"/>
              <a:t>проєкту</a:t>
            </a:r>
            <a:r>
              <a:rPr lang="uk-UA" sz="1400" dirty="0"/>
              <a:t>.</a:t>
            </a:r>
          </a:p>
          <a:p>
            <a:pPr marL="0" indent="0">
              <a:buNone/>
            </a:pPr>
            <a:r>
              <a:rPr lang="uk-UA" sz="1400" dirty="0"/>
              <a:t>Для експлуатаційної фази важливо визначити момент, коли грошові надходження від </a:t>
            </a:r>
            <a:r>
              <a:rPr lang="uk-UA" sz="1400" dirty="0" err="1" smtClean="0"/>
              <a:t>проєкту</a:t>
            </a:r>
            <a:r>
              <a:rPr lang="uk-UA" sz="1400" dirty="0" smtClean="0"/>
              <a:t> </a:t>
            </a:r>
            <a:r>
              <a:rPr lang="uk-UA" sz="1400" dirty="0"/>
              <a:t>вже можуть бути безпосередньо пов'язані із початковими інвестиціями («інвестиційна межа»).</a:t>
            </a:r>
          </a:p>
          <a:p>
            <a:pPr marL="0" indent="0">
              <a:buNone/>
            </a:pPr>
            <a:r>
              <a:rPr lang="uk-UA" sz="1400" dirty="0"/>
              <a:t>Оцінка інвестиційних можливостей є відправною точкою для всіх видів діяльності, пов'язаних з інвестуванням. Така оцінка в остаточному підсумку може стати початком мобілізації інвестиційних ресурсів. </a:t>
            </a:r>
          </a:p>
          <a:p>
            <a:pPr marL="0" indent="0">
              <a:buNone/>
            </a:pPr>
            <a:r>
              <a:rPr lang="uk-UA" sz="1400" dirty="0"/>
              <a:t>Отже, передінвестиційна та інвестиційна фази життєвого циклу </a:t>
            </a:r>
            <a:r>
              <a:rPr lang="uk-UA" sz="1400" dirty="0" err="1" smtClean="0"/>
              <a:t>проєкту</a:t>
            </a:r>
            <a:r>
              <a:rPr lang="uk-UA" sz="1400" dirty="0" smtClean="0"/>
              <a:t> </a:t>
            </a:r>
            <a:r>
              <a:rPr lang="uk-UA" sz="1400" dirty="0"/>
              <a:t>характеризуються відтоком коштів, тобто на фоні інвестиційних витрат </a:t>
            </a:r>
            <a:r>
              <a:rPr lang="uk-UA" sz="1400" dirty="0" err="1" smtClean="0"/>
              <a:t>проєкт</a:t>
            </a:r>
            <a:r>
              <a:rPr lang="uk-UA" sz="1400" dirty="0" smtClean="0"/>
              <a:t> </a:t>
            </a:r>
            <a:r>
              <a:rPr lang="uk-UA" sz="1400" dirty="0"/>
              <a:t>ще не приносить доход. Фаза експлуатації </a:t>
            </a:r>
            <a:r>
              <a:rPr lang="uk-UA" sz="1400" dirty="0" err="1" smtClean="0"/>
              <a:t>проєкту</a:t>
            </a:r>
            <a:r>
              <a:rPr lang="uk-UA" sz="1400" dirty="0" smtClean="0"/>
              <a:t> </a:t>
            </a:r>
            <a:r>
              <a:rPr lang="uk-UA" sz="1400" dirty="0"/>
              <a:t>є найбільш продуктивною з точки зору результатів, адже </a:t>
            </a:r>
            <a:r>
              <a:rPr lang="uk-UA" sz="1400" dirty="0" err="1" smtClean="0"/>
              <a:t>проєкт</a:t>
            </a:r>
            <a:r>
              <a:rPr lang="uk-UA" sz="1400" dirty="0" smtClean="0"/>
              <a:t> </a:t>
            </a:r>
            <a:r>
              <a:rPr lang="uk-UA" sz="1400" dirty="0"/>
              <a:t>генерує доходи.</a:t>
            </a:r>
          </a:p>
          <a:p>
            <a:pPr>
              <a:buFontTx/>
              <a:buChar char="-"/>
            </a:pPr>
            <a:endParaRPr lang="uk-UA"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403094" y="1"/>
          <a:ext cx="11590123" cy="6120571"/>
        </p:xfrm>
        <a:graphic>
          <a:graphicData uri="http://schemas.openxmlformats.org/drawingml/2006/table">
            <a:tbl>
              <a:tblPr>
                <a:tableStyleId>{5C22544A-7EE6-4342-B048-85BDC9FD1C3A}</a:tableStyleId>
              </a:tblPr>
              <a:tblGrid>
                <a:gridCol w="675686">
                  <a:extLst>
                    <a:ext uri="{9D8B030D-6E8A-4147-A177-3AD203B41FA5}">
                      <a16:colId xmlns:a16="http://schemas.microsoft.com/office/drawing/2014/main" val="20000"/>
                    </a:ext>
                  </a:extLst>
                </a:gridCol>
                <a:gridCol w="883249">
                  <a:extLst>
                    <a:ext uri="{9D8B030D-6E8A-4147-A177-3AD203B41FA5}">
                      <a16:colId xmlns:a16="http://schemas.microsoft.com/office/drawing/2014/main" val="20001"/>
                    </a:ext>
                  </a:extLst>
                </a:gridCol>
                <a:gridCol w="1083031">
                  <a:extLst>
                    <a:ext uri="{9D8B030D-6E8A-4147-A177-3AD203B41FA5}">
                      <a16:colId xmlns:a16="http://schemas.microsoft.com/office/drawing/2014/main" val="20002"/>
                    </a:ext>
                  </a:extLst>
                </a:gridCol>
                <a:gridCol w="8948157">
                  <a:extLst>
                    <a:ext uri="{9D8B030D-6E8A-4147-A177-3AD203B41FA5}">
                      <a16:colId xmlns:a16="http://schemas.microsoft.com/office/drawing/2014/main" val="20003"/>
                    </a:ext>
                  </a:extLst>
                </a:gridCol>
              </a:tblGrid>
              <a:tr h="216964">
                <a:tc>
                  <a:txBody>
                    <a:bodyPr/>
                    <a:lstStyle/>
                    <a:p>
                      <a:pPr algn="l">
                        <a:lnSpc>
                          <a:spcPct val="107000"/>
                        </a:lnSpc>
                        <a:spcAft>
                          <a:spcPts val="0"/>
                        </a:spcAft>
                      </a:pPr>
                      <a:r>
                        <a:rPr lang="uk-UA" sz="1400" dirty="0">
                          <a:effectLst/>
                          <a:latin typeface="Times New Roman" panose="02020603050405020304" pitchFamily="18" charset="0"/>
                          <a:cs typeface="Times New Roman" panose="02020603050405020304" pitchFamily="18" charset="0"/>
                        </a:rPr>
                        <a:t>ФАЗИ</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31" marR="10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СТАДІЇ</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ЕТАПИ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ЗМІСТ ВИКОНУВАНИХ РОБІТ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1263999">
                <a:tc rowSpan="5">
                  <a:txBody>
                    <a:bodyPr/>
                    <a:lstStyle/>
                    <a:p>
                      <a:pPr algn="ctr">
                        <a:lnSpc>
                          <a:spcPct val="107000"/>
                        </a:lnSpc>
                        <a:spcAft>
                          <a:spcPts val="0"/>
                        </a:spcAft>
                      </a:pPr>
                      <a:r>
                        <a:rPr lang="uk-UA" sz="2000" b="1" u="sng" dirty="0">
                          <a:effectLst/>
                          <a:latin typeface="Times New Roman" panose="02020603050405020304" pitchFamily="18" charset="0"/>
                          <a:cs typeface="Times New Roman" panose="02020603050405020304" pitchFamily="18" charset="0"/>
                        </a:rPr>
                        <a:t>3. ЕКСПЛУАТАЦІЙНА</a:t>
                      </a:r>
                      <a:endParaRPr lang="ru-RU" sz="20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uk-UA" sz="1400" i="1" u="sng" dirty="0">
                          <a:effectLst/>
                          <a:latin typeface="Times New Roman" panose="02020603050405020304" pitchFamily="18" charset="0"/>
                          <a:cs typeface="Times New Roman" panose="02020603050405020304" pitchFamily="18" charset="0"/>
                        </a:rPr>
                        <a:t>Введення в експлуатацію</a:t>
                      </a:r>
                      <a:endParaRPr lang="ru-RU" sz="1400" i="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Здача об'єкта в експлуатацію</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Складається з таких етапів: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передексплуатаційні перевірки;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пробні пуски;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експлуатаційні випробування;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прийняття.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47183">
                <a:tc vMerge="1">
                  <a:txBody>
                    <a:bodyPr/>
                    <a:lstStyle/>
                    <a:p>
                      <a:endParaRPr lang="uk-UA"/>
                    </a:p>
                  </a:txBody>
                  <a:tcPr/>
                </a:tc>
                <a:tc>
                  <a:txBody>
                    <a:bodyPr/>
                    <a:lstStyle/>
                    <a:p>
                      <a:pPr algn="ctr">
                        <a:lnSpc>
                          <a:spcPct val="107000"/>
                        </a:lnSpc>
                        <a:spcAft>
                          <a:spcPts val="0"/>
                        </a:spcAft>
                      </a:pPr>
                      <a:r>
                        <a:rPr lang="uk-UA" sz="1400" i="1" u="sng" dirty="0">
                          <a:effectLst/>
                          <a:latin typeface="Times New Roman" panose="02020603050405020304" pitchFamily="18" charset="0"/>
                          <a:cs typeface="Times New Roman" panose="02020603050405020304" pitchFamily="18" charset="0"/>
                        </a:rPr>
                        <a:t>Виробнича експлуатація</a:t>
                      </a:r>
                      <a:endParaRPr lang="ru-RU" sz="1400" i="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uk-UA" sz="1400" dirty="0">
                          <a:effectLst/>
                          <a:latin typeface="Times New Roman" panose="02020603050405020304" pitchFamily="18" charset="0"/>
                          <a:cs typeface="Times New Roman" panose="02020603050405020304" pitchFamily="18" charset="0"/>
                        </a:rPr>
                        <a:t>Моніторинг </a:t>
                      </a:r>
                      <a:r>
                        <a:rPr lang="uk-UA" sz="1400" dirty="0" err="1" smtClean="0">
                          <a:effectLst/>
                          <a:latin typeface="Times New Roman" panose="02020603050405020304" pitchFamily="18" charset="0"/>
                          <a:cs typeface="Times New Roman" panose="02020603050405020304" pitchFamily="18" charset="0"/>
                        </a:rPr>
                        <a:t>проєкту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Включає такі стадії: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контроль за структурою витрат;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раціоналізація поточних виробничих і маркетингових витрат;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відстеження динаміки прибутку.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Мета: визначити, наскільки результати </a:t>
                      </a:r>
                      <a:r>
                        <a:rPr lang="uk-UA" sz="1400" dirty="0" err="1" smtClean="0">
                          <a:effectLst/>
                          <a:latin typeface="Times New Roman" panose="02020603050405020304" pitchFamily="18" charset="0"/>
                          <a:cs typeface="Times New Roman" panose="02020603050405020304" pitchFamily="18" charset="0"/>
                        </a:rPr>
                        <a:t>проєкту</a:t>
                      </a:r>
                      <a:r>
                        <a:rPr lang="uk-UA" sz="1400" dirty="0" smtClean="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відповідають поставленим цілям</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24288">
                <a:tc vMerge="1">
                  <a:txBody>
                    <a:bodyPr/>
                    <a:lstStyle/>
                    <a:p>
                      <a:endParaRPr lang="uk-UA"/>
                    </a:p>
                  </a:txBody>
                  <a:tcPr/>
                </a:tc>
                <a:tc>
                  <a:txBody>
                    <a:bodyPr/>
                    <a:lstStyle/>
                    <a:p>
                      <a:pPr algn="ctr">
                        <a:lnSpc>
                          <a:spcPct val="107000"/>
                        </a:lnSpc>
                        <a:spcAft>
                          <a:spcPts val="0"/>
                        </a:spcAft>
                      </a:pPr>
                      <a:r>
                        <a:rPr lang="uk-UA" sz="1400" i="1" u="sng" dirty="0">
                          <a:effectLst/>
                          <a:latin typeface="Times New Roman" panose="02020603050405020304" pitchFamily="18" charset="0"/>
                          <a:cs typeface="Times New Roman" panose="02020603050405020304" pitchFamily="18" charset="0"/>
                        </a:rPr>
                        <a:t>Заміна  та оновлення</a:t>
                      </a:r>
                      <a:endParaRPr lang="ru-RU" sz="1400" i="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Реабілітаційні дослідження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Передбачають технічну та технологічну перевірки;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інвестування або вилучення капіталовкладень;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додаткове навчання;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введення попереджувального технічного обслуговування та контролю якості; • поліпшення фінансового та організаційного управління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55245">
                <a:tc vMerge="1">
                  <a:txBody>
                    <a:bodyPr/>
                    <a:lstStyle/>
                    <a:p>
                      <a:endParaRPr lang="uk-UA"/>
                    </a:p>
                  </a:txBody>
                  <a:tcPr/>
                </a:tc>
                <a:tc>
                  <a:txBody>
                    <a:bodyPr/>
                    <a:lstStyle/>
                    <a:p>
                      <a:pPr algn="ctr">
                        <a:lnSpc>
                          <a:spcPct val="107000"/>
                        </a:lnSpc>
                        <a:spcAft>
                          <a:spcPts val="0"/>
                        </a:spcAft>
                      </a:pPr>
                      <a:r>
                        <a:rPr lang="uk-UA" sz="1400" i="1" u="sng" dirty="0">
                          <a:effectLst/>
                          <a:latin typeface="Times New Roman" panose="02020603050405020304" pitchFamily="18" charset="0"/>
                          <a:cs typeface="Times New Roman" panose="02020603050405020304" pitchFamily="18" charset="0"/>
                        </a:rPr>
                        <a:t>Розширення та інновації</a:t>
                      </a:r>
                      <a:endParaRPr lang="ru-RU" sz="1400" i="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Розширення та інновації</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Передбачають: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удосконалення технології;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збільшення потужності всього виробництва;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введення нового змінного графіка роботи; </a:t>
                      </a:r>
                      <a:endParaRPr lang="ru-RU" sz="14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a:effectLst/>
                          <a:latin typeface="Times New Roman" panose="02020603050405020304" pitchFamily="18" charset="0"/>
                          <a:cs typeface="Times New Roman" panose="02020603050405020304" pitchFamily="18" charset="0"/>
                        </a:rPr>
                        <a:t>• підвищення  виробничої потужності найслабкіших ланок виробничого ланцюга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01573">
                <a:tc vMerge="1">
                  <a:txBody>
                    <a:bodyPr/>
                    <a:lstStyle/>
                    <a:p>
                      <a:endParaRPr lang="uk-UA"/>
                    </a:p>
                  </a:txBody>
                  <a:tcPr/>
                </a:tc>
                <a:tc>
                  <a:txBody>
                    <a:bodyPr/>
                    <a:lstStyle/>
                    <a:p>
                      <a:pPr algn="ctr">
                        <a:lnSpc>
                          <a:spcPct val="107000"/>
                        </a:lnSpc>
                        <a:spcAft>
                          <a:spcPts val="0"/>
                        </a:spcAft>
                      </a:pPr>
                      <a:r>
                        <a:rPr lang="uk-UA" sz="1400" i="1" u="sng" dirty="0">
                          <a:effectLst/>
                          <a:latin typeface="Times New Roman" panose="02020603050405020304" pitchFamily="18" charset="0"/>
                          <a:cs typeface="Times New Roman" panose="02020603050405020304" pitchFamily="18" charset="0"/>
                        </a:rPr>
                        <a:t>Заключна оцінка </a:t>
                      </a:r>
                      <a:r>
                        <a:rPr lang="uk-UA" sz="1400" i="1" u="sng" dirty="0" err="1" smtClean="0">
                          <a:effectLst/>
                          <a:latin typeface="Times New Roman" panose="02020603050405020304" pitchFamily="18" charset="0"/>
                          <a:cs typeface="Times New Roman" panose="02020603050405020304" pitchFamily="18" charset="0"/>
                        </a:rPr>
                        <a:t>проєкту</a:t>
                      </a:r>
                      <a:endParaRPr lang="ru-RU" sz="1400" i="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uk-UA" sz="1400">
                          <a:effectLst/>
                          <a:latin typeface="Times New Roman" panose="02020603050405020304" pitchFamily="18" charset="0"/>
                          <a:cs typeface="Times New Roman" panose="02020603050405020304" pitchFamily="18" charset="0"/>
                        </a:rPr>
                        <a:t>Ретроспективний аналіз</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Включає такі стадії: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встановлення факторів успіху або причин провалу </a:t>
                      </a:r>
                      <a:r>
                        <a:rPr lang="uk-UA" sz="1400" dirty="0" err="1" smtClean="0">
                          <a:effectLst/>
                          <a:latin typeface="Times New Roman" panose="02020603050405020304" pitchFamily="18" charset="0"/>
                          <a:cs typeface="Times New Roman" panose="02020603050405020304" pitchFamily="18" charset="0"/>
                        </a:rPr>
                        <a:t>проєкту</a:t>
                      </a:r>
                      <a:r>
                        <a:rPr lang="uk-UA"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uk-UA" sz="1400" dirty="0">
                          <a:effectLst/>
                          <a:latin typeface="Times New Roman" panose="02020603050405020304" pitchFamily="18" charset="0"/>
                          <a:cs typeface="Times New Roman" panose="02020603050405020304" pitchFamily="18" charset="0"/>
                        </a:rPr>
                        <a:t>• оцінка ефективності використання ресурсів для досягнення поставлених </a:t>
                      </a:r>
                      <a:r>
                        <a:rPr lang="uk-UA" sz="1400" dirty="0" err="1" smtClean="0">
                          <a:effectLst/>
                          <a:latin typeface="Times New Roman" panose="02020603050405020304" pitchFamily="18" charset="0"/>
                          <a:cs typeface="Times New Roman" panose="02020603050405020304" pitchFamily="18" charset="0"/>
                        </a:rPr>
                        <a:t>проєктних</a:t>
                      </a:r>
                      <a:r>
                        <a:rPr lang="uk-UA" sz="1400" dirty="0" smtClean="0">
                          <a:effectLst/>
                          <a:latin typeface="Times New Roman" panose="02020603050405020304" pitchFamily="18" charset="0"/>
                          <a:cs typeface="Times New Roman" panose="02020603050405020304" pitchFamily="18" charset="0"/>
                        </a:rPr>
                        <a:t> </a:t>
                      </a:r>
                      <a:r>
                        <a:rPr lang="uk-UA" sz="1400" dirty="0">
                          <a:effectLst/>
                          <a:latin typeface="Times New Roman" panose="02020603050405020304" pitchFamily="18" charset="0"/>
                          <a:cs typeface="Times New Roman" panose="02020603050405020304" pitchFamily="18" charset="0"/>
                        </a:rPr>
                        <a:t>цілей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31" marR="10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Прямоугольник 19"/>
          <p:cNvSpPr>
            <a:spLocks noGrp="1" noRot="1" noChangeAspect="1" noMove="1" noResize="1" noEditPoints="1" noAdjustHandles="1" noChangeArrowheads="1" noChangeShapeType="1" noTextEdit="1"/>
          </p:cNvSpPr>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ru-RU" noProof="1">
              <a:latin typeface="Calibri" panose="020F0502020204030204" pitchFamily="34" charset="0"/>
            </a:endParaRPr>
          </a:p>
        </p:txBody>
      </p:sp>
      <p:sp>
        <p:nvSpPr>
          <p:cNvPr id="2" name="Заголовок 1"/>
          <p:cNvSpPr>
            <a:spLocks noGrp="1"/>
          </p:cNvSpPr>
          <p:nvPr>
            <p:ph type="ctrTitle"/>
          </p:nvPr>
        </p:nvSpPr>
        <p:spPr>
          <a:xfrm>
            <a:off x="3583613" y="3239405"/>
            <a:ext cx="7796289" cy="1252601"/>
          </a:xfrm>
        </p:spPr>
        <p:txBody>
          <a:bodyPr rtlCol="0">
            <a:noAutofit/>
          </a:bodyPr>
          <a:lstStyle/>
          <a:p>
            <a:pPr algn="ctr"/>
            <a:r>
              <a:rPr lang="uk-UA" sz="4800" noProof="1">
                <a:solidFill>
                  <a:schemeClr val="accent3">
                    <a:lumMod val="40000"/>
                    <a:lumOff val="60000"/>
                  </a:schemeClr>
                </a:solidFill>
              </a:rPr>
              <a:t>Дякую за увагу!</a:t>
            </a:r>
            <a:endParaRPr lang="ru-RU" sz="4800" noProof="1">
              <a:solidFill>
                <a:schemeClr val="accent3">
                  <a:lumMod val="40000"/>
                  <a:lumOff val="60000"/>
                </a:schemeClr>
              </a:solidFill>
            </a:endParaRPr>
          </a:p>
        </p:txBody>
      </p:sp>
      <p:cxnSp>
        <p:nvCxnSpPr>
          <p:cNvPr id="22" name="Прямая соединительная линия 21"/>
          <p:cNvCxnSpPr>
            <a:cxnSpLocks noGrp="1" noRot="1" noChangeAspect="1" noMove="1" noResize="1" noEditPoints="1" noAdjustHandles="1" noChangeArrowheads="1" noChangeShapeType="1"/>
          </p:cNvCxnSpPr>
          <p:nvPr/>
        </p:nvCxnSpPr>
        <p:spPr>
          <a:xfrm>
            <a:off x="4065509" y="4666480"/>
            <a:ext cx="6832499" cy="0"/>
          </a:xfrm>
          <a:prstGeom prst="line">
            <a:avLst/>
          </a:prstGeom>
          <a:ln w="31750">
            <a:solidFill>
              <a:schemeClr val="accent3"/>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498600"/>
          </a:xfrm>
        </p:spPr>
        <p:txBody>
          <a:bodyPr>
            <a:noAutofit/>
          </a:bodyPr>
          <a:lstStyle/>
          <a:p>
            <a:pPr algn="just"/>
            <a:r>
              <a:rPr lang="uk-UA" sz="1800" dirty="0" err="1" smtClean="0"/>
              <a:t>проєкт</a:t>
            </a:r>
            <a:r>
              <a:rPr lang="uk-UA" sz="1800" dirty="0" smtClean="0"/>
              <a:t> </a:t>
            </a:r>
            <a:r>
              <a:rPr lang="uk-UA" sz="1800" dirty="0"/>
              <a:t>може бути розбитий на фази залежно від функціональних або часткових цілей, проміжних або поставляються результатів, визначених контрольних подій всередині загального змісту робіт або доступності фінансів. Фази, як правило, обмежені в часі, і мають початкову і кінцеву або контрольну точку. Життєвий цикл може документуватися в рамках методології управління </a:t>
            </a:r>
            <a:r>
              <a:rPr lang="uk-UA" sz="1800" dirty="0" err="1" smtClean="0"/>
              <a:t>проєктами</a:t>
            </a:r>
            <a:r>
              <a:rPr lang="uk-UA" sz="1800" dirty="0"/>
              <a:t>. </a:t>
            </a:r>
            <a:r>
              <a:rPr lang="ru-RU" sz="1800" dirty="0"/>
              <a:t/>
            </a:r>
            <a:br>
              <a:rPr lang="ru-RU" sz="1800" dirty="0"/>
            </a:br>
            <a:r>
              <a:rPr lang="uk-UA" sz="2000" dirty="0"/>
              <a:t> </a:t>
            </a:r>
            <a:r>
              <a:rPr lang="ru-RU" sz="2000" dirty="0"/>
              <a:t/>
            </a:r>
            <a:br>
              <a:rPr lang="ru-RU" sz="2000" dirty="0"/>
            </a:br>
            <a:endParaRPr lang="ru-RU" sz="2000" dirty="0"/>
          </a:p>
        </p:txBody>
      </p:sp>
      <p:pic>
        <p:nvPicPr>
          <p:cNvPr id="4" name="Объект 3"/>
          <p:cNvPicPr>
            <a:picLocks noGrp="1" noChangeAspect="1"/>
          </p:cNvPicPr>
          <p:nvPr>
            <p:ph idx="1"/>
          </p:nvPr>
        </p:nvPicPr>
        <p:blipFill>
          <a:blip r:embed="rId2"/>
          <a:stretch>
            <a:fillRect/>
          </a:stretch>
        </p:blipFill>
        <p:spPr>
          <a:xfrm>
            <a:off x="2133600" y="1892300"/>
            <a:ext cx="8972865" cy="42330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Узагальнена структура життєвого циклу, як правило, відображає наступні характеристики: </a:t>
            </a:r>
            <a:r>
              <a:rPr lang="ru-RU" dirty="0"/>
              <a:t/>
            </a:r>
            <a:br>
              <a:rPr lang="ru-RU" dirty="0"/>
            </a:br>
            <a:endParaRPr lang="ru-RU" dirty="0"/>
          </a:p>
        </p:txBody>
      </p:sp>
      <p:sp>
        <p:nvSpPr>
          <p:cNvPr id="3" name="Объект 2"/>
          <p:cNvSpPr>
            <a:spLocks noGrp="1"/>
          </p:cNvSpPr>
          <p:nvPr>
            <p:ph idx="1"/>
          </p:nvPr>
        </p:nvSpPr>
        <p:spPr>
          <a:xfrm>
            <a:off x="698500" y="2015731"/>
            <a:ext cx="10553699" cy="4037749"/>
          </a:xfrm>
        </p:spPr>
        <p:txBody>
          <a:bodyPr>
            <a:normAutofit fontScale="85000" lnSpcReduction="20000"/>
          </a:bodyPr>
          <a:lstStyle/>
          <a:p>
            <a:pPr lvl="0" algn="just" fontAlgn="base"/>
            <a:r>
              <a:rPr lang="uk-UA" dirty="0"/>
              <a:t>Вартість і забезпечення персоналом невеликі на початку, досягають пікового значення в міру виконання робіт і стрімко падають на етапі завершення </a:t>
            </a:r>
            <a:r>
              <a:rPr lang="uk-UA" dirty="0" err="1" smtClean="0"/>
              <a:t>проєкту</a:t>
            </a:r>
            <a:r>
              <a:rPr lang="uk-UA" dirty="0"/>
              <a:t>.  </a:t>
            </a:r>
            <a:endParaRPr lang="ru-RU" dirty="0"/>
          </a:p>
          <a:p>
            <a:pPr lvl="0" algn="just" fontAlgn="base"/>
            <a:r>
              <a:rPr lang="uk-UA" dirty="0"/>
              <a:t>Типова крива вартості і забезпечення персоналом може застосовуватися не до всіх </a:t>
            </a:r>
            <a:r>
              <a:rPr lang="uk-UA" dirty="0" err="1" smtClean="0"/>
              <a:t>проєктів</a:t>
            </a:r>
            <a:r>
              <a:rPr lang="uk-UA" dirty="0"/>
              <a:t>. Наприклад, </a:t>
            </a:r>
            <a:r>
              <a:rPr lang="uk-UA" dirty="0" err="1" smtClean="0"/>
              <a:t>проєкт</a:t>
            </a:r>
            <a:r>
              <a:rPr lang="uk-UA" dirty="0" smtClean="0"/>
              <a:t> </a:t>
            </a:r>
            <a:r>
              <a:rPr lang="uk-UA" dirty="0"/>
              <a:t>може вимагати значних витрат з метою забезпечення його необхідними ресурсами на початку його життєвого циклу або бути повністю забезпечений ресурсами дуже рано в своєму життєвому циклі. </a:t>
            </a:r>
            <a:endParaRPr lang="ru-RU" dirty="0"/>
          </a:p>
          <a:p>
            <a:pPr lvl="0" algn="just" fontAlgn="base"/>
            <a:r>
              <a:rPr lang="uk-UA" dirty="0"/>
              <a:t>Ризик і невизначеність мають найбільші значення на початку </a:t>
            </a:r>
            <a:r>
              <a:rPr lang="uk-UA" dirty="0" err="1" smtClean="0"/>
              <a:t>проєкту</a:t>
            </a:r>
            <a:r>
              <a:rPr lang="uk-UA" dirty="0"/>
              <a:t>. Ці фактори зменшуються по ходу реалізації </a:t>
            </a:r>
            <a:r>
              <a:rPr lang="uk-UA" dirty="0" err="1" smtClean="0"/>
              <a:t>проєкту</a:t>
            </a:r>
            <a:r>
              <a:rPr lang="uk-UA" dirty="0" smtClean="0"/>
              <a:t> </a:t>
            </a:r>
            <a:r>
              <a:rPr lang="uk-UA" dirty="0"/>
              <a:t>в міру прийняття рішень і прийняття проміжних  результатів. </a:t>
            </a:r>
            <a:endParaRPr lang="ru-RU" dirty="0"/>
          </a:p>
          <a:p>
            <a:pPr lvl="0" algn="just" fontAlgn="base"/>
            <a:r>
              <a:rPr lang="uk-UA" dirty="0"/>
              <a:t>Здатність впливати на кінцеві характеристики </a:t>
            </a:r>
            <a:r>
              <a:rPr lang="uk-UA" dirty="0" err="1" smtClean="0"/>
              <a:t>проєкту</a:t>
            </a:r>
            <a:r>
              <a:rPr lang="uk-UA" dirty="0" smtClean="0"/>
              <a:t> </a:t>
            </a:r>
            <a:r>
              <a:rPr lang="uk-UA" dirty="0"/>
              <a:t>без істотного впливу на вартість має найвище значення на початку </a:t>
            </a:r>
            <a:r>
              <a:rPr lang="uk-UA" dirty="0" err="1" smtClean="0"/>
              <a:t>проєкту</a:t>
            </a:r>
            <a:r>
              <a:rPr lang="uk-UA" dirty="0" smtClean="0"/>
              <a:t> </a:t>
            </a:r>
            <a:r>
              <a:rPr lang="uk-UA" dirty="0"/>
              <a:t>і зменшується в міру просування </a:t>
            </a:r>
            <a:r>
              <a:rPr lang="uk-UA" dirty="0" err="1" smtClean="0"/>
              <a:t>проєкту</a:t>
            </a:r>
            <a:r>
              <a:rPr lang="uk-UA" dirty="0" smtClean="0"/>
              <a:t> </a:t>
            </a:r>
            <a:r>
              <a:rPr lang="uk-UA" dirty="0"/>
              <a:t>до завершення. </a:t>
            </a:r>
            <a:endParaRPr lang="ru-RU" dirty="0"/>
          </a:p>
          <a:p>
            <a:pPr marL="0" indent="0" algn="just">
              <a:buNone/>
            </a:pPr>
            <a:r>
              <a:rPr lang="uk-UA" sz="2100" dirty="0"/>
              <a:t>Життєвий цикл </a:t>
            </a:r>
            <a:r>
              <a:rPr lang="uk-UA" sz="2100" dirty="0" err="1" smtClean="0"/>
              <a:t>проєкту</a:t>
            </a:r>
            <a:r>
              <a:rPr lang="uk-UA" sz="2100" dirty="0" smtClean="0"/>
              <a:t> </a:t>
            </a:r>
            <a:r>
              <a:rPr lang="uk-UA" sz="2100" dirty="0"/>
              <a:t>може визначатися або формуватися унікальними аспектами організації, галузі або використовуваної технології. У той час як кожен </a:t>
            </a:r>
            <a:r>
              <a:rPr lang="uk-UA" sz="2100" dirty="0" err="1" smtClean="0"/>
              <a:t>проєкт</a:t>
            </a:r>
            <a:r>
              <a:rPr lang="uk-UA" sz="2100" dirty="0" smtClean="0"/>
              <a:t> </a:t>
            </a:r>
            <a:r>
              <a:rPr lang="uk-UA" sz="2100" dirty="0"/>
              <a:t>має певний початок і закінчення, конкретні результати і дії, що мають місце в цьому проміжку, широко варіюються для кожного </a:t>
            </a:r>
            <a:r>
              <a:rPr lang="uk-UA" sz="2100" dirty="0" err="1" smtClean="0"/>
              <a:t>проєкту</a:t>
            </a:r>
            <a:r>
              <a:rPr lang="uk-UA" sz="2100" dirty="0"/>
              <a:t>. </a:t>
            </a:r>
            <a:endParaRPr lang="ru-RU" sz="2100" dirty="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1579" y="626719"/>
            <a:ext cx="9603275" cy="1163981"/>
          </a:xfrm>
        </p:spPr>
        <p:txBody>
          <a:bodyPr>
            <a:normAutofit fontScale="90000"/>
          </a:bodyPr>
          <a:lstStyle/>
          <a:p>
            <a:r>
              <a:rPr lang="uk-UA" sz="2200" dirty="0"/>
              <a:t>Життєвий цикл забезпечує базову структуру для управління </a:t>
            </a:r>
            <a:r>
              <a:rPr lang="uk-UA" sz="2200" dirty="0" err="1" smtClean="0"/>
              <a:t>проєктом</a:t>
            </a:r>
            <a:r>
              <a:rPr lang="uk-UA" sz="2200" dirty="0"/>
              <a:t>, незалежно від включених в нього конкретних робіт. </a:t>
            </a:r>
            <a:br>
              <a:rPr lang="uk-UA" sz="2200" dirty="0"/>
            </a:br>
            <a:r>
              <a:rPr lang="uk-UA" sz="2200" dirty="0"/>
              <a:t>Залежно від способу управління та оригінальності підходів до управління </a:t>
            </a:r>
            <a:r>
              <a:rPr lang="uk-UA" sz="2200" b="1" dirty="0"/>
              <a:t>підходи до поділу життєвого циклу </a:t>
            </a:r>
            <a:r>
              <a:rPr lang="uk-UA" sz="2200" b="1" dirty="0" err="1" smtClean="0"/>
              <a:t>проєкту</a:t>
            </a:r>
            <a:r>
              <a:rPr lang="uk-UA" sz="2200" b="1" dirty="0" smtClean="0"/>
              <a:t> </a:t>
            </a:r>
            <a:r>
              <a:rPr lang="uk-UA" sz="2200" b="1" dirty="0"/>
              <a:t>можуть бути: </a:t>
            </a:r>
            <a:r>
              <a:rPr lang="ru-RU" b="1" dirty="0"/>
              <a:t/>
            </a:r>
            <a:br>
              <a:rPr lang="ru-RU" b="1" dirty="0"/>
            </a:br>
            <a:endParaRPr lang="ru-RU" b="1" dirty="0"/>
          </a:p>
        </p:txBody>
      </p:sp>
      <p:sp>
        <p:nvSpPr>
          <p:cNvPr id="3" name="Объект 2"/>
          <p:cNvSpPr>
            <a:spLocks noGrp="1"/>
          </p:cNvSpPr>
          <p:nvPr>
            <p:ph idx="1"/>
          </p:nvPr>
        </p:nvSpPr>
        <p:spPr>
          <a:xfrm>
            <a:off x="533400" y="2015732"/>
            <a:ext cx="11061700" cy="4118368"/>
          </a:xfrm>
        </p:spPr>
        <p:txBody>
          <a:bodyPr>
            <a:normAutofit fontScale="85000" lnSpcReduction="20000"/>
          </a:bodyPr>
          <a:lstStyle/>
          <a:p>
            <a:pPr algn="just"/>
            <a:r>
              <a:rPr lang="uk-UA" sz="2300" b="1" dirty="0"/>
              <a:t>Предикативними (інтелектуальними) або керованими планами.</a:t>
            </a:r>
            <a:r>
              <a:rPr lang="uk-UA" sz="2300" dirty="0"/>
              <a:t> </a:t>
            </a:r>
            <a:r>
              <a:rPr lang="uk-UA" dirty="0"/>
              <a:t>Це вид життєвого циклу </a:t>
            </a:r>
            <a:r>
              <a:rPr lang="uk-UA" dirty="0" err="1" smtClean="0"/>
              <a:t>проєкту</a:t>
            </a:r>
            <a:r>
              <a:rPr lang="uk-UA" dirty="0"/>
              <a:t>, при якому зміст </a:t>
            </a:r>
            <a:r>
              <a:rPr lang="uk-UA" dirty="0" err="1" smtClean="0"/>
              <a:t>проєкту</a:t>
            </a:r>
            <a:r>
              <a:rPr lang="uk-UA" dirty="0"/>
              <a:t>, а також терміни і вартість, необхідні для виконання даного змісту, визначаються на  більш ранній стадії життєвого циклу. Ці  </a:t>
            </a:r>
            <a:r>
              <a:rPr lang="uk-UA" dirty="0" err="1" smtClean="0"/>
              <a:t>проєкти</a:t>
            </a:r>
            <a:r>
              <a:rPr lang="uk-UA" dirty="0" smtClean="0"/>
              <a:t> </a:t>
            </a:r>
            <a:r>
              <a:rPr lang="uk-UA" dirty="0"/>
              <a:t>проходять через ряд послідовних фаз, при цьому кожна фаза, як правило, фокусується на підгрупі операцій </a:t>
            </a:r>
            <a:r>
              <a:rPr lang="uk-UA" dirty="0" err="1" smtClean="0"/>
              <a:t>проєкту</a:t>
            </a:r>
            <a:r>
              <a:rPr lang="uk-UA" dirty="0" smtClean="0"/>
              <a:t> </a:t>
            </a:r>
            <a:r>
              <a:rPr lang="uk-UA" dirty="0"/>
              <a:t>і процесів управління </a:t>
            </a:r>
            <a:r>
              <a:rPr lang="uk-UA" dirty="0" err="1" smtClean="0"/>
              <a:t>проєктом</a:t>
            </a:r>
            <a:r>
              <a:rPr lang="uk-UA" dirty="0"/>
              <a:t>. </a:t>
            </a:r>
            <a:endParaRPr lang="ru-RU" dirty="0"/>
          </a:p>
          <a:p>
            <a:pPr marL="0" indent="0" algn="just">
              <a:buNone/>
            </a:pPr>
            <a:r>
              <a:rPr lang="uk-UA" dirty="0"/>
              <a:t>Робота, яка виконується в кожній фазі, зазвичай відрізняється від робіт попередньої та наступної фаз, тому склад і навички, що вимагаються від команди </a:t>
            </a:r>
            <a:r>
              <a:rPr lang="uk-UA" dirty="0" err="1" smtClean="0"/>
              <a:t>проєкту</a:t>
            </a:r>
            <a:r>
              <a:rPr lang="uk-UA" dirty="0"/>
              <a:t>, можуть відрізнятися від фази до фази. </a:t>
            </a:r>
            <a:endParaRPr lang="ru-RU" dirty="0"/>
          </a:p>
          <a:p>
            <a:pPr marL="0" indent="0" algn="just">
              <a:buNone/>
            </a:pPr>
            <a:r>
              <a:rPr lang="uk-UA" dirty="0"/>
              <a:t>Під час ініціації </a:t>
            </a:r>
            <a:r>
              <a:rPr lang="uk-UA" dirty="0" err="1" smtClean="0"/>
              <a:t>проєкту</a:t>
            </a:r>
            <a:r>
              <a:rPr lang="uk-UA" dirty="0" smtClean="0"/>
              <a:t> </a:t>
            </a:r>
            <a:r>
              <a:rPr lang="uk-UA" dirty="0"/>
              <a:t>команда </a:t>
            </a:r>
            <a:r>
              <a:rPr lang="uk-UA" dirty="0" err="1" smtClean="0"/>
              <a:t>проєкту</a:t>
            </a:r>
            <a:r>
              <a:rPr lang="uk-UA" dirty="0" smtClean="0"/>
              <a:t> </a:t>
            </a:r>
            <a:r>
              <a:rPr lang="uk-UA" dirty="0"/>
              <a:t>фокусується на визначенні загального складу продукту і </a:t>
            </a:r>
            <a:r>
              <a:rPr lang="uk-UA" dirty="0" err="1" smtClean="0"/>
              <a:t>проєкту</a:t>
            </a:r>
            <a:r>
              <a:rPr lang="uk-UA" dirty="0"/>
              <a:t>, розробляє план досягнення мети (і будь-яких пов'язаних з ним результатів), після чого переходить до наступних фаз. </a:t>
            </a:r>
            <a:endParaRPr lang="ru-RU" dirty="0"/>
          </a:p>
          <a:p>
            <a:pPr marL="0" indent="0" algn="just">
              <a:buNone/>
            </a:pPr>
            <a:r>
              <a:rPr lang="uk-UA" dirty="0"/>
              <a:t>Зміни до кінцевої мети та способів її досягнення ретельно контролюються і вимагають повторного планування і формального прийняття нового плану </a:t>
            </a:r>
            <a:r>
              <a:rPr lang="uk-UA" dirty="0" err="1" smtClean="0"/>
              <a:t>проєкту</a:t>
            </a:r>
            <a:r>
              <a:rPr lang="uk-UA" dirty="0"/>
              <a:t>. </a:t>
            </a:r>
            <a:endParaRPr lang="ru-RU" dirty="0"/>
          </a:p>
          <a:p>
            <a:pPr marL="0" indent="0" algn="just">
              <a:buNone/>
            </a:pPr>
            <a:r>
              <a:rPr lang="uk-UA" dirty="0"/>
              <a:t>Предикативні життєві цикли, як правило, є кращими при ясному розумінні кінцевої мети, наявності достатньої бази галузевих методів, а також якщо продукт необхідно надати повністю для того, щоб він мав цінність для зацікавлених сторін. </a:t>
            </a:r>
            <a:endParaRPr lang="ru-RU" dirty="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4000" y="1841500"/>
            <a:ext cx="11696699" cy="4241800"/>
          </a:xfrm>
        </p:spPr>
        <p:txBody>
          <a:bodyPr>
            <a:normAutofit fontScale="62500" lnSpcReduction="20000"/>
          </a:bodyPr>
          <a:lstStyle/>
          <a:p>
            <a:pPr algn="just"/>
            <a:r>
              <a:rPr lang="uk-UA" sz="2900" b="1" dirty="0"/>
              <a:t>Ітеративні життєві цикли</a:t>
            </a:r>
            <a:r>
              <a:rPr lang="uk-UA" sz="2900" dirty="0"/>
              <a:t> - </a:t>
            </a:r>
            <a:r>
              <a:rPr lang="uk-UA" sz="2400" dirty="0"/>
              <a:t>це життєві цикли, при яких фази </a:t>
            </a:r>
            <a:r>
              <a:rPr lang="uk-UA" sz="2400" dirty="0" err="1" smtClean="0"/>
              <a:t>проєкту</a:t>
            </a:r>
            <a:r>
              <a:rPr lang="uk-UA" sz="2400" dirty="0" smtClean="0"/>
              <a:t> </a:t>
            </a:r>
            <a:r>
              <a:rPr lang="uk-UA" sz="2400" dirty="0"/>
              <a:t>(також звані ітераціями) навмисно повторюють одну або більше операцій </a:t>
            </a:r>
            <a:r>
              <a:rPr lang="uk-UA" sz="2400" dirty="0" err="1" smtClean="0"/>
              <a:t>проєкту</a:t>
            </a:r>
            <a:r>
              <a:rPr lang="uk-UA" sz="2400" dirty="0" smtClean="0"/>
              <a:t> </a:t>
            </a:r>
            <a:r>
              <a:rPr lang="uk-UA" sz="2400" dirty="0"/>
              <a:t>в міру того, як команда </a:t>
            </a:r>
            <a:r>
              <a:rPr lang="uk-UA" sz="2400" dirty="0" err="1" smtClean="0"/>
              <a:t>проєкту</a:t>
            </a:r>
            <a:r>
              <a:rPr lang="uk-UA" sz="2400" dirty="0" smtClean="0"/>
              <a:t> </a:t>
            </a:r>
            <a:r>
              <a:rPr lang="uk-UA" sz="2400" dirty="0"/>
              <a:t>починає краще розуміти кінцевий продукт </a:t>
            </a:r>
            <a:r>
              <a:rPr lang="uk-UA" sz="2400" dirty="0" err="1" smtClean="0"/>
              <a:t>проєкту</a:t>
            </a:r>
            <a:r>
              <a:rPr lang="uk-UA" sz="2400" dirty="0"/>
              <a:t>. Під час ітерації виконуються операції з усіх груп процесів управління </a:t>
            </a:r>
            <a:r>
              <a:rPr lang="uk-UA" sz="2400" dirty="0" err="1" smtClean="0"/>
              <a:t>проєктом</a:t>
            </a:r>
            <a:r>
              <a:rPr lang="uk-UA" sz="2400" dirty="0"/>
              <a:t>. Кожна ітерація завершується створенням певного результату або набору результатів (звіт, бачення результату, план, перелік, структура тощо). Наступні ітерації можуть удосконалювати ці результати або створювати нові. </a:t>
            </a:r>
            <a:endParaRPr lang="ru-RU" sz="2400" dirty="0"/>
          </a:p>
          <a:p>
            <a:pPr marL="0" indent="0" algn="just">
              <a:buNone/>
            </a:pPr>
            <a:r>
              <a:rPr lang="uk-UA" sz="2400" dirty="0"/>
              <a:t>Кожна ітерація покращує кінцеві результати до тих пір, поки не будуть задоволені критерії виходу для фази, що дозволяє команді </a:t>
            </a:r>
            <a:r>
              <a:rPr lang="uk-UA" sz="2400" dirty="0" err="1" smtClean="0"/>
              <a:t>проєкту</a:t>
            </a:r>
            <a:r>
              <a:rPr lang="uk-UA" sz="2400" dirty="0" smtClean="0"/>
              <a:t> </a:t>
            </a:r>
            <a:r>
              <a:rPr lang="uk-UA" sz="2400" dirty="0"/>
              <a:t>використовувати зворотний зв'язок. У більшості ітеративних життєвих циклів для всього </a:t>
            </a:r>
            <a:r>
              <a:rPr lang="uk-UA" sz="2400" dirty="0" err="1" smtClean="0"/>
              <a:t>проєкту</a:t>
            </a:r>
            <a:r>
              <a:rPr lang="uk-UA" sz="2400" dirty="0" smtClean="0"/>
              <a:t> </a:t>
            </a:r>
            <a:r>
              <a:rPr lang="uk-UA" sz="2400" dirty="0"/>
              <a:t>в цілому розробляється </a:t>
            </a:r>
            <a:r>
              <a:rPr lang="uk-UA" sz="2400" dirty="0" err="1"/>
              <a:t>високорівневе</a:t>
            </a:r>
            <a:r>
              <a:rPr lang="uk-UA" sz="2400" dirty="0"/>
              <a:t> бачення, а деталізація змісту виконується послідовно в процесі кожної ітерації. </a:t>
            </a:r>
            <a:endParaRPr lang="ru-RU" sz="2400" dirty="0"/>
          </a:p>
          <a:p>
            <a:pPr marL="0" indent="0" algn="just">
              <a:buNone/>
            </a:pPr>
            <a:r>
              <a:rPr lang="uk-UA" sz="2400" dirty="0"/>
              <a:t>Часто планування наступної ітерації здійснюється в міру виконання робіт в рамках змісту поточної ітерації і отримання результатів. Робота, виконання якої вимагається для певного набору кінцевих результатів, може відрізнятися за тривалістю і трудомісткості, а команда </a:t>
            </a:r>
            <a:r>
              <a:rPr lang="uk-UA" sz="2400" dirty="0" err="1" smtClean="0"/>
              <a:t>проєкту</a:t>
            </a:r>
            <a:r>
              <a:rPr lang="uk-UA" sz="2400" dirty="0" smtClean="0"/>
              <a:t> </a:t>
            </a:r>
            <a:r>
              <a:rPr lang="uk-UA" sz="2400" dirty="0"/>
              <a:t>може змінюватися між або під час ітерацій.  </a:t>
            </a:r>
            <a:endParaRPr lang="ru-RU" sz="2400" dirty="0"/>
          </a:p>
          <a:p>
            <a:pPr marL="0" indent="0" algn="just">
              <a:buNone/>
            </a:pPr>
            <a:r>
              <a:rPr lang="uk-UA" sz="2400" dirty="0"/>
              <a:t>Ітеративні життєві цикли, як правило, є кращими, коли організації необхідно управляти змінами цілей і змісту </a:t>
            </a:r>
            <a:r>
              <a:rPr lang="uk-UA" sz="2400" dirty="0" err="1" smtClean="0"/>
              <a:t>проєкту</a:t>
            </a:r>
            <a:r>
              <a:rPr lang="uk-UA" sz="2400" dirty="0"/>
              <a:t>, зменшити складність </a:t>
            </a:r>
            <a:r>
              <a:rPr lang="uk-UA" sz="2400" dirty="0" err="1" smtClean="0"/>
              <a:t>проєкту</a:t>
            </a:r>
            <a:r>
              <a:rPr lang="uk-UA" sz="2400" dirty="0" smtClean="0"/>
              <a:t> </a:t>
            </a:r>
            <a:r>
              <a:rPr lang="uk-UA" sz="2400" dirty="0"/>
              <a:t>або якщо часткове послідовне виконання </a:t>
            </a:r>
            <a:r>
              <a:rPr lang="uk-UA" sz="2400" dirty="0" err="1" smtClean="0"/>
              <a:t>проєкту</a:t>
            </a:r>
            <a:r>
              <a:rPr lang="uk-UA" sz="2400" dirty="0" smtClean="0"/>
              <a:t> </a:t>
            </a:r>
            <a:r>
              <a:rPr lang="uk-UA" sz="2400" dirty="0"/>
              <a:t>є вигідною і має цінність для однієї або більше груп зацікавлених сторін без здійснення впливу на остаточну кінцеву мету </a:t>
            </a:r>
            <a:r>
              <a:rPr lang="uk-UA" sz="2400" dirty="0" err="1" smtClean="0"/>
              <a:t>проєкту</a:t>
            </a:r>
            <a:r>
              <a:rPr lang="uk-UA" sz="2400" dirty="0"/>
              <a:t>.  </a:t>
            </a:r>
            <a:endParaRPr lang="ru-RU" sz="2400" dirty="0"/>
          </a:p>
          <a:p>
            <a:pPr marL="0" indent="0" algn="just">
              <a:buNone/>
            </a:pPr>
            <a:r>
              <a:rPr lang="uk-UA" sz="2400" dirty="0"/>
              <a:t>Великі і складні </a:t>
            </a:r>
            <a:r>
              <a:rPr lang="uk-UA" sz="2400" dirty="0" err="1" smtClean="0"/>
              <a:t>проєкти</a:t>
            </a:r>
            <a:r>
              <a:rPr lang="uk-UA" sz="2400" dirty="0" smtClean="0"/>
              <a:t> </a:t>
            </a:r>
            <a:r>
              <a:rPr lang="uk-UA" sz="2400" dirty="0"/>
              <a:t>часто виконуються в ітеративній формі з метою скорочення ризику, дозволяючи команді використовувати відгуки і набутий в процесі виконання ітерацій досвід.  </a:t>
            </a:r>
            <a:endParaRPr lang="ru-RU" sz="2400" dirty="0"/>
          </a:p>
          <a:p>
            <a:endParaRPr lang="ru-RU" dirty="0"/>
          </a:p>
        </p:txBody>
      </p:sp>
      <p:sp>
        <p:nvSpPr>
          <p:cNvPr id="2" name="Прямоугольник 1"/>
          <p:cNvSpPr/>
          <p:nvPr/>
        </p:nvSpPr>
        <p:spPr>
          <a:xfrm>
            <a:off x="1553457" y="1237734"/>
            <a:ext cx="6895414" cy="369332"/>
          </a:xfrm>
          <a:prstGeom prst="rect">
            <a:avLst/>
          </a:prstGeom>
        </p:spPr>
        <p:txBody>
          <a:bodyPr wrap="none">
            <a:spAutoFit/>
          </a:bodyPr>
          <a:lstStyle/>
          <a:p>
            <a:r>
              <a:rPr lang="uk-UA" b="1" dirty="0"/>
              <a:t>Підходи до поділу життєвого циклу </a:t>
            </a:r>
            <a:r>
              <a:rPr lang="uk-UA" b="1" dirty="0" err="1" smtClean="0"/>
              <a:t>проєкту</a:t>
            </a:r>
            <a:r>
              <a:rPr lang="uk-UA" b="1" dirty="0" smtClean="0"/>
              <a:t> </a:t>
            </a:r>
            <a:r>
              <a:rPr lang="uk-UA" b="1" dirty="0"/>
              <a:t>можуть бути: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1943100"/>
            <a:ext cx="11518899" cy="4114800"/>
          </a:xfrm>
        </p:spPr>
        <p:txBody>
          <a:bodyPr>
            <a:normAutofit fontScale="47500" lnSpcReduction="20000"/>
          </a:bodyPr>
          <a:lstStyle/>
          <a:p>
            <a:pPr algn="just"/>
            <a:r>
              <a:rPr lang="uk-UA" sz="4500" b="1" dirty="0"/>
              <a:t>Адаптивні життєві цикли</a:t>
            </a:r>
            <a:r>
              <a:rPr lang="uk-UA" sz="4500" dirty="0"/>
              <a:t> </a:t>
            </a:r>
            <a:r>
              <a:rPr lang="uk-UA" sz="3200" dirty="0"/>
              <a:t>(також відомі як керовані змінами або гнучкі методи) спрямовані як відповідь динамічним значним змінам зовнішнього середовища і вимагають постійного втручання зацікавлених сторін. </a:t>
            </a:r>
            <a:endParaRPr lang="ru-RU" sz="3200" dirty="0"/>
          </a:p>
          <a:p>
            <a:pPr marL="0" indent="0" algn="just">
              <a:buNone/>
            </a:pPr>
            <a:r>
              <a:rPr lang="uk-UA" sz="3200" dirty="0"/>
              <a:t>Адаптивні методи є також і ітеративними, але відрізняються тим, що ітерації відбуваються дуже швидко (тривалість зазвичай становить 2-4 тижні) і фіксовані за термінами і вартістю. </a:t>
            </a:r>
            <a:endParaRPr lang="ru-RU" sz="3200" dirty="0"/>
          </a:p>
          <a:p>
            <a:pPr marL="0" indent="0" algn="just">
              <a:buNone/>
            </a:pPr>
            <a:r>
              <a:rPr lang="uk-UA" sz="3200" dirty="0"/>
              <a:t>В адаптивних </a:t>
            </a:r>
            <a:r>
              <a:rPr lang="uk-UA" sz="3200" dirty="0" err="1" smtClean="0"/>
              <a:t>проєктах</a:t>
            </a:r>
            <a:r>
              <a:rPr lang="uk-UA" sz="3200" dirty="0" smtClean="0"/>
              <a:t> </a:t>
            </a:r>
            <a:r>
              <a:rPr lang="uk-UA" sz="3200" dirty="0"/>
              <a:t>під час кожної ітерації зазвичай виконуються кілька процесів, хоча ранні ітерації можуть більше концентруватися на плануванні операцій. Загальний зміст </a:t>
            </a:r>
            <a:r>
              <a:rPr lang="uk-UA" sz="3200" dirty="0" err="1" smtClean="0"/>
              <a:t>проєкту</a:t>
            </a:r>
            <a:r>
              <a:rPr lang="uk-UA" sz="3200" dirty="0" smtClean="0"/>
              <a:t> </a:t>
            </a:r>
            <a:r>
              <a:rPr lang="uk-UA" sz="3200" dirty="0"/>
              <a:t>розбивається на набір вимог, а робота, яка повинна бути виконана - журналом вимог. </a:t>
            </a:r>
            <a:endParaRPr lang="ru-RU" sz="3200" dirty="0"/>
          </a:p>
          <a:p>
            <a:pPr marL="0" indent="0" algn="just">
              <a:buNone/>
            </a:pPr>
            <a:r>
              <a:rPr lang="uk-UA" sz="3200" dirty="0"/>
              <a:t>На початку ітерації команда визначає, скільки </a:t>
            </a:r>
            <a:r>
              <a:rPr lang="uk-UA" sz="3200" dirty="0" err="1"/>
              <a:t>високопріоритетних</a:t>
            </a:r>
            <a:r>
              <a:rPr lang="uk-UA" sz="3200" dirty="0"/>
              <a:t> елементів з журналу вимог можуть бути отримані під час наступної ітерації. В кінці кожної ітерації продукт повинен бути готовий для аналізу замовником. Це не означає, що замовник повинен приймати поданий проміжний результат. Це означає лише те, що продукт не повинен мати незакінчені, неповні або непридатні для експлуатації характеристики. </a:t>
            </a:r>
            <a:endParaRPr lang="ru-RU" sz="3200" dirty="0"/>
          </a:p>
          <a:p>
            <a:pPr marL="0" indent="0" algn="just">
              <a:buNone/>
            </a:pPr>
            <a:r>
              <a:rPr lang="uk-UA" sz="3200" dirty="0"/>
              <a:t>Представники спонсора і замовника повинні бути постійно залучені в </a:t>
            </a:r>
            <a:r>
              <a:rPr lang="uk-UA" sz="3200" dirty="0" err="1" smtClean="0"/>
              <a:t>проєкт</a:t>
            </a:r>
            <a:r>
              <a:rPr lang="uk-UA" sz="3200" dirty="0" smtClean="0"/>
              <a:t> </a:t>
            </a:r>
            <a:r>
              <a:rPr lang="uk-UA" sz="3200" dirty="0"/>
              <a:t>для надання відгуків та рекомендацій про надані проміжні результати у міру їх створення та забезпечення того, що поточні та наступні роботи відображають їх потреби. </a:t>
            </a:r>
            <a:endParaRPr lang="ru-RU" sz="3200" dirty="0"/>
          </a:p>
          <a:p>
            <a:pPr marL="0" indent="0" algn="just">
              <a:buNone/>
            </a:pPr>
            <a:r>
              <a:rPr lang="uk-UA" sz="3200" dirty="0"/>
              <a:t>Адаптивні методи, як правило, є кращими у швидко мінливому середовищі, коли вимоги і зміст важко визначити заздалегідь і коли можливо визначити невеликі проміжні покращення, які будуть представляти цінність для зацікавлених сторін. </a:t>
            </a:r>
            <a:endParaRPr lang="ru-RU" sz="3200" dirty="0"/>
          </a:p>
          <a:p>
            <a:pPr algn="just"/>
            <a:endParaRPr lang="ru-RU" sz="3200" dirty="0"/>
          </a:p>
        </p:txBody>
      </p:sp>
      <p:sp>
        <p:nvSpPr>
          <p:cNvPr id="4" name="Прямоугольник 3"/>
          <p:cNvSpPr/>
          <p:nvPr/>
        </p:nvSpPr>
        <p:spPr>
          <a:xfrm>
            <a:off x="1362957" y="1364734"/>
            <a:ext cx="6895414" cy="369332"/>
          </a:xfrm>
          <a:prstGeom prst="rect">
            <a:avLst/>
          </a:prstGeom>
        </p:spPr>
        <p:txBody>
          <a:bodyPr wrap="none">
            <a:spAutoFit/>
          </a:bodyPr>
          <a:lstStyle/>
          <a:p>
            <a:r>
              <a:rPr lang="uk-UA" b="1" dirty="0"/>
              <a:t>Підходи до поділу життєвого циклу </a:t>
            </a:r>
            <a:r>
              <a:rPr lang="uk-UA" b="1" dirty="0" err="1" smtClean="0"/>
              <a:t>проєкту</a:t>
            </a:r>
            <a:r>
              <a:rPr lang="uk-UA" b="1" dirty="0" smtClean="0"/>
              <a:t> </a:t>
            </a:r>
            <a:r>
              <a:rPr lang="uk-UA" b="1" dirty="0"/>
              <a:t>можуть бути: </a:t>
            </a:r>
            <a:endParaRPr lang="ru-RU" dirty="0"/>
          </a:p>
        </p:txBody>
      </p:sp>
    </p:spTree>
  </p:cSld>
  <p:clrMapOvr>
    <a:masterClrMapping/>
  </p:clrMapOvr>
</p:sld>
</file>

<file path=ppt/theme/theme1.xml><?xml version="1.0" encoding="utf-8"?>
<a:theme xmlns:a="http://schemas.openxmlformats.org/drawingml/2006/main" name="Галерея">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82F5362-41A1-4270-9F69-10BBA654CA93}">
  <ds:schemaRefs/>
</ds:datastoreItem>
</file>

<file path=customXml/itemProps2.xml><?xml version="1.0" encoding="utf-8"?>
<ds:datastoreItem xmlns:ds="http://schemas.openxmlformats.org/officeDocument/2006/customXml" ds:itemID="{96810D84-4527-4F58-9012-70F97B4A7D5F}">
  <ds:schemaRefs/>
</ds:datastoreItem>
</file>

<file path=customXml/itemProps3.xml><?xml version="1.0" encoding="utf-8"?>
<ds:datastoreItem xmlns:ds="http://schemas.openxmlformats.org/officeDocument/2006/customXml" ds:itemID="{AF84705B-9857-466E-B7C0-E9A49FB9FE6E}">
  <ds:schemaRefs/>
</ds:datastoreItem>
</file>

<file path=docProps/app.xml><?xml version="1.0" encoding="utf-8"?>
<Properties xmlns="http://schemas.openxmlformats.org/officeDocument/2006/extended-properties" xmlns:vt="http://schemas.openxmlformats.org/officeDocument/2006/docPropsVTypes">
  <Template>Оформление Галерея</Template>
  <TotalTime>0</TotalTime>
  <Words>6124</Words>
  <Application>Microsoft Office PowerPoint</Application>
  <PresentationFormat>Широкий екран</PresentationFormat>
  <Paragraphs>605</Paragraphs>
  <Slides>42</Slides>
  <Notes>2</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42</vt:i4>
      </vt:variant>
    </vt:vector>
  </HeadingPairs>
  <TitlesOfParts>
    <vt:vector size="48" baseType="lpstr">
      <vt:lpstr>Arial</vt:lpstr>
      <vt:lpstr>Calibri</vt:lpstr>
      <vt:lpstr>Gill Sans MT</vt:lpstr>
      <vt:lpstr>Symbol</vt:lpstr>
      <vt:lpstr>Times New Roman</vt:lpstr>
      <vt:lpstr>Галерея</vt:lpstr>
      <vt:lpstr>Тема Тема 3. ЖИТТЄВИЙ ЦИКЛ проєктУ </vt:lpstr>
      <vt:lpstr>План</vt:lpstr>
      <vt:lpstr>3.1. Концепція життєвого циклу проєкту </vt:lpstr>
      <vt:lpstr>Презентація PowerPoint</vt:lpstr>
      <vt:lpstr>проєкт може бути розбитий на фази залежно від функціональних або часткових цілей, проміжних або поставляються результатів, визначених контрольних подій всередині загального змісту робіт або доступності фінансів. Фази, як правило, обмежені в часі, і мають початкову і кінцеву або контрольну точку. Життєвий цикл може документуватися в рамках методології управління проєктами.    </vt:lpstr>
      <vt:lpstr>Узагальнена структура життєвого циклу, як правило, відображає наступні характеристики:  </vt:lpstr>
      <vt:lpstr>Життєвий цикл забезпечує базову структуру для управління проєктом, незалежно від включених в нього конкретних робіт.  Залежно від способу управління та оригінальності підходів до управління підходи до поділу життєвого циклу проєкту можуть бути:  </vt:lpstr>
      <vt:lpstr>Презентація PowerPoint</vt:lpstr>
      <vt:lpstr>Презентація PowerPoint</vt:lpstr>
      <vt:lpstr>3.2. Підходи до поділу життєвого циклу на фази   </vt:lpstr>
      <vt:lpstr>Презентація PowerPoint</vt:lpstr>
      <vt:lpstr>Незалежно від кількості фаз, що складають проєкт, все фази мають схожі характеристики:  </vt:lpstr>
      <vt:lpstr>Сьогодні не існує єдиного підходу до розподілу процесу реалізації проєкту на складові елементи. Це пояснюється відмінностями у підходах учасників проєкту до поділу проєкту на найважливіші відправні точки, які дозволяють планувати, відслідковувати, контролювати та оцінювати розвиток проєкту й, якщо необхідно, коригувати його реалізацію.  </vt:lpstr>
      <vt:lpstr>Частіше проєктний цикл поділяють на три укрупнені фази:   передінвестиційну,   інвестиційну   експлуатаційну які, в свою чергу, розгалужуються на стадії (див. рис. 2).  Даний підхід активно застосовується у практиці проєктного аналізу.</vt:lpstr>
      <vt:lpstr>Презентація PowerPoint</vt:lpstr>
      <vt:lpstr>У довіднику ЮНІДО (Організація об’єднаних націй з промислового розвитку)  виділяються чотири основні стадії передінвестиційної фази:  1.пошук інвестиційних можливостей;  2.попередня підготовка проєкту;  3.кінцеве формулювання проєкту та його техніко-економічне обґрунтування;  4. етап фінального розгляду проєкту та прийняття рішення щодо його реалізації.  </vt:lpstr>
      <vt:lpstr>PMBOK - це визнаний на світовому рівні стандарт і керівництво для спеціалістів в галузі професійного управління проєктами.  Стандарт - це офіційний документ, в якому описуються встановлені норми, методи, процеси і досвід. Як і в інших професійних областях, стандарт спирається на передовий досвід фахівців-практиків в управлінні проєктами, які внесли вклад в розробку даного стандарту. </vt:lpstr>
      <vt:lpstr>Презентація PowerPoint</vt:lpstr>
      <vt:lpstr>Частіше життєвий цикл у проєктному аналізі поділяють на три фази:  1) передінвестиційну;  2) інвестиційну; 3) експлуатаційну. які, в свою чергу, розгалужуються на стадії. Даний підхід активно застосовується у практиці проєктного аналізу.  </vt:lpstr>
      <vt:lpstr> 3.3. передінвестиційна (початкова )  фаза проєкту</vt:lpstr>
      <vt:lpstr>Презентація PowerPoint</vt:lpstr>
      <vt:lpstr>Презентація PowerPoint</vt:lpstr>
      <vt:lpstr>Презентація PowerPoint</vt:lpstr>
      <vt:lpstr> Визначення тривалості та вартості  передінвестиційних досліджень</vt:lpstr>
      <vt:lpstr>Стадії проєкту і види робіт, які виконуються на різних стадіях життєвого циклу проєкту.  Загальна процедура впорядкування інвестиційної діяльності по відношенню до конкретного проєкту формалізується у вигляді так званого проєктного циклу (спрощена форма інвестиційного циклу), який має такі етапи.  </vt:lpstr>
      <vt:lpstr>Презентація PowerPoint</vt:lpstr>
      <vt:lpstr>Презентація PowerPoint</vt:lpstr>
      <vt:lpstr>Презентація PowerPoint</vt:lpstr>
      <vt:lpstr>Презентація PowerPoint</vt:lpstr>
      <vt:lpstr>3.4. Зміст фаз, стадій та етапів життєвого циклу інвестиційного проєкту    </vt:lpstr>
      <vt:lpstr>Презентація PowerPoint</vt:lpstr>
      <vt:lpstr>Презентація PowerPoint</vt:lpstr>
      <vt:lpstr>Презентація PowerPoint</vt:lpstr>
      <vt:lpstr>Щоб виявити кращий варіант проєкту, потрібно розглянути широке коло можливих його варіантів. Надто часто вибір якогось одного способу чи варіанта проєкту робиться передчасно.  Корисно ввести всі можливі варіанти до початкового переліку обговорюваних ідей, а потім шляхом використання логічної схеми відбору відкинути ті варіанти, які гірші. В міру відсіву альтернативних варіантів деталі й розрахунок кожного аспекту проєкту уточняються.  Відхилення варіантів проєкту відбувається на основі відбору ідей, які згодом буде прийнято і піддано детальному аналізу на стадіях підготовки та техніко-економічного обґрунтування (ТЕО) проєкту, щоб переконливо мотивувати відхилення якогось варіанту проєкту.  Інколи добре виконані дослідження щодо підготовки проєкту можуть служити достатнім його обґрунтуванням, проте якщо економічна сторона проєкту викликає сумніви, слід неодмінно провести додаткові дослідження за проєктом.  </vt:lpstr>
      <vt:lpstr>Презентація PowerPoint</vt:lpstr>
      <vt:lpstr>Презентація PowerPoint</vt:lpstr>
      <vt:lpstr>Найважливішими функціями кошторису проєкту є наступні:  </vt:lpstr>
      <vt:lpstr>Фактично кошторис проєкту може бути використаний як основа для складання плану фінансування проєкту.  План фінансування проєкту — не що інше, як кошторис проєкту в розрізі основних джерел фінансування робіт з реалізації проєкту на інвестиційній фазі.  </vt:lpstr>
      <vt:lpstr>При розробці плану фінансування необхідно враховували специфіку того чи іншого джерела фінансування — не тільки з погляду фінансових умов (зворотність, безповоротність; якщо зворотність, то на які терміни і під який відсоток і яке забезпечення і т.д.), але також з точки зору умов цільового використання засобів (на які закупівлі передбачається використовувати кошти кожного джерела (машини, устаткування, матеріали, будівельні, монтажні і пусконалагоджувальні роботи, консультування, навчання..  Аналіз основних методологічних і методичних питань змісту, функцій, процедур підготовки і затвердження кошторису, бюджету, плану фінансування в рамках проєктної діяльності показує їх тісний взаємозв'язок і взаємозалежність, а також дозволяє зробити висновок, що вони є, по суті, "каркасом" усієї фінансово-проєктної документації. </vt:lpstr>
      <vt:lpstr>3.5. Експлуатаційна фаза проєкту</vt:lpstr>
      <vt:lpstr>Презентація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2021-09-18T16:16:00Z</dcterms:created>
  <dcterms:modified xsi:type="dcterms:W3CDTF">2024-09-27T06:43:43Z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EB6A8730DC07421A8A9245C6BDED2659_13</vt:lpwstr>
  </property>
  <property fmtid="{D5CDD505-2E9C-101B-9397-08002B2CF9AE}" pid="4" name="KSOProductBuildVer">
    <vt:lpwstr>1049-12.2.0.17562</vt:lpwstr>
  </property>
</Properties>
</file>