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281" r:id="rId27"/>
    <p:sldId id="304" r:id="rId28"/>
    <p:sldId id="305" r:id="rId29"/>
    <p:sldId id="306" r:id="rId30"/>
    <p:sldId id="307" r:id="rId31"/>
    <p:sldId id="259" r:id="rId32"/>
    <p:sldId id="260" r:id="rId33"/>
    <p:sldId id="261" r:id="rId34"/>
    <p:sldId id="309" r:id="rId35"/>
    <p:sldId id="264" r:id="rId36"/>
    <p:sldId id="265" r:id="rId37"/>
    <p:sldId id="263" r:id="rId38"/>
    <p:sldId id="262" r:id="rId39"/>
    <p:sldId id="266" r:id="rId40"/>
    <p:sldId id="267" r:id="rId41"/>
    <p:sldId id="268" r:id="rId42"/>
    <p:sldId id="275" r:id="rId43"/>
    <p:sldId id="269" r:id="rId44"/>
    <p:sldId id="277" r:id="rId45"/>
    <p:sldId id="270" r:id="rId46"/>
    <p:sldId id="274" r:id="rId47"/>
    <p:sldId id="271" r:id="rId48"/>
    <p:sldId id="272" r:id="rId49"/>
    <p:sldId id="276" r:id="rId50"/>
    <p:sldId id="273" r:id="rId51"/>
    <p:sldId id="278" r:id="rId52"/>
    <p:sldId id="279" r:id="rId53"/>
    <p:sldId id="280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8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3DFBDC-CA44-495E-B521-C5D5EEE321F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CD8344-F9A8-4C90-9D89-F7F5DD0C2990}">
      <dgm:prSet/>
      <dgm:spPr/>
      <dgm:t>
        <a:bodyPr/>
        <a:lstStyle/>
        <a:p>
          <a:pPr rtl="0"/>
          <a:r>
            <a:rPr lang="ru-RU" dirty="0" err="1"/>
            <a:t>Договір</a:t>
          </a:r>
          <a:r>
            <a:rPr lang="ru-RU" dirty="0"/>
            <a:t> </a:t>
          </a:r>
          <a:r>
            <a:rPr lang="ru-RU" dirty="0" err="1"/>
            <a:t>визначив</a:t>
          </a:r>
          <a:r>
            <a:rPr lang="ru-RU" dirty="0"/>
            <a:t> так </a:t>
          </a:r>
          <a:r>
            <a:rPr lang="ru-RU" dirty="0" err="1"/>
            <a:t>звані</a:t>
          </a:r>
          <a:r>
            <a:rPr lang="ru-RU" dirty="0"/>
            <a:t> «три колони» </a:t>
          </a:r>
          <a:r>
            <a:rPr lang="ru-RU" dirty="0" err="1"/>
            <a:t>Європейського</a:t>
          </a:r>
          <a:r>
            <a:rPr lang="ru-RU" dirty="0"/>
            <a:t> Союзу:</a:t>
          </a:r>
        </a:p>
      </dgm:t>
    </dgm:pt>
    <dgm:pt modelId="{B829F9F2-7840-4B6E-B43C-6D05C8B96185}" type="parTrans" cxnId="{0C2D846A-A80D-4A2B-8FEA-E5D9882770B5}">
      <dgm:prSet/>
      <dgm:spPr/>
      <dgm:t>
        <a:bodyPr/>
        <a:lstStyle/>
        <a:p>
          <a:endParaRPr lang="ru-RU"/>
        </a:p>
      </dgm:t>
    </dgm:pt>
    <dgm:pt modelId="{52A439B2-4903-43B3-ABF1-B13C0B30B4F9}" type="sibTrans" cxnId="{0C2D846A-A80D-4A2B-8FEA-E5D9882770B5}">
      <dgm:prSet/>
      <dgm:spPr/>
      <dgm:t>
        <a:bodyPr/>
        <a:lstStyle/>
        <a:p>
          <a:endParaRPr lang="ru-RU"/>
        </a:p>
      </dgm:t>
    </dgm:pt>
    <dgm:pt modelId="{27AA8A61-F840-41FC-9632-8CBB075F0031}">
      <dgm:prSet custT="1"/>
      <dgm:spPr/>
      <dgm:t>
        <a:bodyPr/>
        <a:lstStyle/>
        <a:p>
          <a:pPr rtl="0"/>
          <a:r>
            <a:rPr lang="ru-RU" sz="1600" dirty="0"/>
            <a:t>«перша колона» – </a:t>
          </a:r>
          <a:r>
            <a:rPr lang="ru-RU" sz="1600" dirty="0" err="1"/>
            <a:t>Європейські</a:t>
          </a:r>
          <a:r>
            <a:rPr lang="ru-RU" sz="1600" dirty="0"/>
            <a:t> </a:t>
          </a:r>
          <a:r>
            <a:rPr lang="ru-RU" sz="1600" dirty="0" err="1"/>
            <a:t>Спільноти</a:t>
          </a:r>
          <a:r>
            <a:rPr lang="ru-RU" sz="1600" dirty="0"/>
            <a:t>: ЄСВС, </a:t>
          </a:r>
          <a:r>
            <a:rPr lang="ru-RU" sz="1600" dirty="0" err="1"/>
            <a:t>Євратом</a:t>
          </a:r>
          <a:r>
            <a:rPr lang="ru-RU" sz="1600" dirty="0"/>
            <a:t> та </a:t>
          </a:r>
          <a:r>
            <a:rPr lang="ru-RU" sz="1600" dirty="0" err="1"/>
            <a:t>Європейська</a:t>
          </a:r>
          <a:r>
            <a:rPr lang="ru-RU" sz="1600" dirty="0"/>
            <a:t> </a:t>
          </a:r>
          <a:r>
            <a:rPr lang="ru-RU" sz="1600" dirty="0" err="1"/>
            <a:t>Спільнота</a:t>
          </a:r>
          <a:r>
            <a:rPr lang="ru-RU" sz="1600" dirty="0"/>
            <a:t> (</a:t>
          </a:r>
          <a:r>
            <a:rPr lang="ru-RU" sz="1600" dirty="0" err="1"/>
            <a:t>замість</a:t>
          </a:r>
          <a:r>
            <a:rPr lang="ru-RU" sz="1600" dirty="0"/>
            <a:t> </a:t>
          </a:r>
          <a:r>
            <a:rPr lang="ru-RU" sz="1600" dirty="0" err="1"/>
            <a:t>старої</a:t>
          </a:r>
          <a:r>
            <a:rPr lang="ru-RU" sz="1600" dirty="0"/>
            <a:t> </a:t>
          </a:r>
          <a:r>
            <a:rPr lang="ru-RU" sz="1600" dirty="0" err="1"/>
            <a:t>назви</a:t>
          </a:r>
          <a:r>
            <a:rPr lang="ru-RU" sz="1600" dirty="0"/>
            <a:t> «</a:t>
          </a:r>
          <a:r>
            <a:rPr lang="ru-RU" sz="1600" dirty="0" err="1"/>
            <a:t>Європейська</a:t>
          </a:r>
          <a:r>
            <a:rPr lang="ru-RU" sz="1600" dirty="0"/>
            <a:t> </a:t>
          </a:r>
          <a:r>
            <a:rPr lang="ru-RU" sz="1600" dirty="0" err="1"/>
            <a:t>Економічна</a:t>
          </a:r>
          <a:r>
            <a:rPr lang="ru-RU" sz="1600" dirty="0"/>
            <a:t> </a:t>
          </a:r>
          <a:r>
            <a:rPr lang="ru-RU" sz="1600" dirty="0" err="1"/>
            <a:t>Спільнота</a:t>
          </a:r>
          <a:r>
            <a:rPr lang="ru-RU" sz="1600" dirty="0"/>
            <a:t>»). </a:t>
          </a:r>
          <a:r>
            <a:rPr lang="ru-RU" sz="1600" dirty="0" err="1"/>
            <a:t>Причому</a:t>
          </a:r>
          <a:r>
            <a:rPr lang="ru-RU" sz="1600" dirty="0"/>
            <a:t> </a:t>
          </a:r>
          <a:r>
            <a:rPr lang="ru-RU" sz="1600" dirty="0" err="1"/>
            <a:t>Європейська</a:t>
          </a:r>
          <a:r>
            <a:rPr lang="ru-RU" sz="1600" dirty="0"/>
            <a:t> </a:t>
          </a:r>
          <a:r>
            <a:rPr lang="ru-RU" sz="1600" dirty="0" err="1"/>
            <a:t>Спільнота</a:t>
          </a:r>
          <a:r>
            <a:rPr lang="ru-RU" sz="1600" dirty="0"/>
            <a:t> є </a:t>
          </a:r>
          <a:r>
            <a:rPr lang="ru-RU" sz="1600" dirty="0" err="1"/>
            <a:t>серцевиною</a:t>
          </a:r>
          <a:r>
            <a:rPr lang="ru-RU" sz="1600" dirty="0"/>
            <a:t> та каркасом </a:t>
          </a:r>
          <a:r>
            <a:rPr lang="ru-RU" sz="1600" dirty="0" err="1"/>
            <a:t>процесу</a:t>
          </a:r>
          <a:r>
            <a:rPr lang="ru-RU" sz="1600" dirty="0"/>
            <a:t> </a:t>
          </a:r>
          <a:r>
            <a:rPr lang="ru-RU" sz="1600" dirty="0" err="1"/>
            <a:t>інтеграції</a:t>
          </a:r>
          <a:r>
            <a:rPr lang="ru-RU" sz="1600" dirty="0"/>
            <a:t> і за </a:t>
          </a:r>
          <a:r>
            <a:rPr lang="ru-RU" sz="1600" dirty="0" err="1"/>
            <a:t>своїми</a:t>
          </a:r>
          <a:r>
            <a:rPr lang="ru-RU" sz="1600" dirty="0"/>
            <a:t> </a:t>
          </a:r>
          <a:r>
            <a:rPr lang="ru-RU" sz="1600" dirty="0" err="1"/>
            <a:t>властивостями</a:t>
          </a:r>
          <a:r>
            <a:rPr lang="ru-RU" sz="1600" dirty="0"/>
            <a:t> становить «</a:t>
          </a:r>
          <a:r>
            <a:rPr lang="ru-RU" sz="1600" dirty="0" err="1"/>
            <a:t>наднаціональний</a:t>
          </a:r>
          <a:r>
            <a:rPr lang="ru-RU" sz="1600" dirty="0"/>
            <a:t> феномен»;</a:t>
          </a:r>
        </a:p>
      </dgm:t>
    </dgm:pt>
    <dgm:pt modelId="{1DA939FB-C268-4DCE-9434-E107D389F438}" type="parTrans" cxnId="{9B92D920-94C1-4955-8A9A-4ABF071AEBE1}">
      <dgm:prSet/>
      <dgm:spPr/>
      <dgm:t>
        <a:bodyPr/>
        <a:lstStyle/>
        <a:p>
          <a:endParaRPr lang="ru-RU"/>
        </a:p>
      </dgm:t>
    </dgm:pt>
    <dgm:pt modelId="{CB2F6AD3-B869-4A65-B030-EB5B1DED9C4F}" type="sibTrans" cxnId="{9B92D920-94C1-4955-8A9A-4ABF071AEBE1}">
      <dgm:prSet/>
      <dgm:spPr/>
      <dgm:t>
        <a:bodyPr/>
        <a:lstStyle/>
        <a:p>
          <a:endParaRPr lang="ru-RU"/>
        </a:p>
      </dgm:t>
    </dgm:pt>
    <dgm:pt modelId="{4B346796-FD19-4B91-9148-9AD5A703D456}">
      <dgm:prSet custT="1"/>
      <dgm:spPr/>
      <dgm:t>
        <a:bodyPr/>
        <a:lstStyle/>
        <a:p>
          <a:pPr rtl="0"/>
          <a:r>
            <a:rPr lang="ru-RU" sz="1600" dirty="0"/>
            <a:t>«друга колона» – </a:t>
          </a:r>
          <a:r>
            <a:rPr lang="ru-RU" sz="1600" dirty="0" err="1"/>
            <a:t>спільна</a:t>
          </a:r>
          <a:r>
            <a:rPr lang="ru-RU" sz="1600" dirty="0"/>
            <a:t> </a:t>
          </a:r>
          <a:r>
            <a:rPr lang="ru-RU" sz="1600" dirty="0" err="1"/>
            <a:t>зовнішня</a:t>
          </a:r>
          <a:r>
            <a:rPr lang="ru-RU" sz="1600" dirty="0"/>
            <a:t> та </a:t>
          </a:r>
          <a:r>
            <a:rPr lang="ru-RU" sz="1600" dirty="0" err="1"/>
            <a:t>безпекова</a:t>
          </a:r>
          <a:r>
            <a:rPr lang="ru-RU" sz="1600" dirty="0"/>
            <a:t> </a:t>
          </a:r>
          <a:r>
            <a:rPr lang="ru-RU" sz="1600" dirty="0" err="1"/>
            <a:t>політика</a:t>
          </a:r>
          <a:r>
            <a:rPr lang="ru-RU" sz="1600" dirty="0"/>
            <a:t> (СЗПБ);</a:t>
          </a:r>
        </a:p>
      </dgm:t>
    </dgm:pt>
    <dgm:pt modelId="{CE43103C-2DA8-4FF2-B304-8372DA211017}" type="parTrans" cxnId="{2BC2EA4B-848E-42FB-9AB6-A1ADAE3CE28A}">
      <dgm:prSet/>
      <dgm:spPr/>
      <dgm:t>
        <a:bodyPr/>
        <a:lstStyle/>
        <a:p>
          <a:endParaRPr lang="ru-RU"/>
        </a:p>
      </dgm:t>
    </dgm:pt>
    <dgm:pt modelId="{8218242E-6060-41B0-AAF5-42044334FD38}" type="sibTrans" cxnId="{2BC2EA4B-848E-42FB-9AB6-A1ADAE3CE28A}">
      <dgm:prSet/>
      <dgm:spPr/>
      <dgm:t>
        <a:bodyPr/>
        <a:lstStyle/>
        <a:p>
          <a:endParaRPr lang="ru-RU"/>
        </a:p>
      </dgm:t>
    </dgm:pt>
    <dgm:pt modelId="{392A5559-8080-47D3-BEB5-159534E57C6F}">
      <dgm:prSet custT="1"/>
      <dgm:spPr/>
      <dgm:t>
        <a:bodyPr/>
        <a:lstStyle/>
        <a:p>
          <a:pPr rtl="0"/>
          <a:r>
            <a:rPr lang="ru-RU" sz="1600" dirty="0"/>
            <a:t>«</a:t>
          </a:r>
          <a:r>
            <a:rPr lang="ru-RU" sz="1600" dirty="0" err="1"/>
            <a:t>третя</a:t>
          </a:r>
          <a:r>
            <a:rPr lang="ru-RU" sz="1600" dirty="0"/>
            <a:t> колона» – </a:t>
          </a:r>
          <a:r>
            <a:rPr lang="ru-RU" sz="1600" dirty="0" err="1"/>
            <a:t>співробітництво</a:t>
          </a:r>
          <a:r>
            <a:rPr lang="ru-RU" sz="1600" dirty="0"/>
            <a:t> у сферах </a:t>
          </a:r>
          <a:r>
            <a:rPr lang="ru-RU" sz="1600" dirty="0" err="1"/>
            <a:t>юстиції</a:t>
          </a:r>
          <a:r>
            <a:rPr lang="ru-RU" sz="1600" dirty="0"/>
            <a:t> та </a:t>
          </a:r>
          <a:r>
            <a:rPr lang="ru-RU" sz="1600" dirty="0" err="1"/>
            <a:t>внутрішніх</a:t>
          </a:r>
          <a:r>
            <a:rPr lang="ru-RU" sz="1600" dirty="0"/>
            <a:t> справ</a:t>
          </a:r>
          <a:r>
            <a:rPr lang="ru-RU" sz="800" dirty="0"/>
            <a:t>.</a:t>
          </a:r>
        </a:p>
      </dgm:t>
    </dgm:pt>
    <dgm:pt modelId="{32875360-DA51-4D59-89E5-0747809CC07C}" type="parTrans" cxnId="{AAC66E1E-82C1-426B-8EE5-C363EA4D55C4}">
      <dgm:prSet/>
      <dgm:spPr/>
      <dgm:t>
        <a:bodyPr/>
        <a:lstStyle/>
        <a:p>
          <a:endParaRPr lang="ru-RU"/>
        </a:p>
      </dgm:t>
    </dgm:pt>
    <dgm:pt modelId="{DA365122-2389-4CCC-938B-14A87448C6AD}" type="sibTrans" cxnId="{AAC66E1E-82C1-426B-8EE5-C363EA4D55C4}">
      <dgm:prSet/>
      <dgm:spPr/>
      <dgm:t>
        <a:bodyPr/>
        <a:lstStyle/>
        <a:p>
          <a:endParaRPr lang="ru-RU"/>
        </a:p>
      </dgm:t>
    </dgm:pt>
    <dgm:pt modelId="{342AA88F-04CA-427D-9819-076A7DBF6F83}" type="pres">
      <dgm:prSet presAssocID="{6F3DFBDC-CA44-495E-B521-C5D5EEE321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F0AC95-7F20-47EA-A04E-66295D729CC9}" type="pres">
      <dgm:prSet presAssocID="{F7CD8344-F9A8-4C90-9D89-F7F5DD0C2990}" presName="root" presStyleCnt="0"/>
      <dgm:spPr/>
    </dgm:pt>
    <dgm:pt modelId="{28FB0C0B-039D-4415-AD7F-C9256F57968E}" type="pres">
      <dgm:prSet presAssocID="{F7CD8344-F9A8-4C90-9D89-F7F5DD0C2990}" presName="rootComposite" presStyleCnt="0"/>
      <dgm:spPr/>
    </dgm:pt>
    <dgm:pt modelId="{244D9127-7757-40E7-8D07-16D6712DC260}" type="pres">
      <dgm:prSet presAssocID="{F7CD8344-F9A8-4C90-9D89-F7F5DD0C2990}" presName="rootText" presStyleLbl="node1" presStyleIdx="0" presStyleCnt="1" custScaleX="241775" custScaleY="108479"/>
      <dgm:spPr/>
    </dgm:pt>
    <dgm:pt modelId="{C5899881-47A0-497C-903F-AEC1A8A4B143}" type="pres">
      <dgm:prSet presAssocID="{F7CD8344-F9A8-4C90-9D89-F7F5DD0C2990}" presName="rootConnector" presStyleLbl="node1" presStyleIdx="0" presStyleCnt="1"/>
      <dgm:spPr/>
    </dgm:pt>
    <dgm:pt modelId="{2610167F-9419-4509-B8D1-F74075C97772}" type="pres">
      <dgm:prSet presAssocID="{F7CD8344-F9A8-4C90-9D89-F7F5DD0C2990}" presName="childShape" presStyleCnt="0"/>
      <dgm:spPr/>
    </dgm:pt>
    <dgm:pt modelId="{F5A9CA1B-8D02-42F3-9F5C-BBF9D34BF02B}" type="pres">
      <dgm:prSet presAssocID="{1DA939FB-C268-4DCE-9434-E107D389F438}" presName="Name13" presStyleLbl="parChTrans1D2" presStyleIdx="0" presStyleCnt="3"/>
      <dgm:spPr/>
    </dgm:pt>
    <dgm:pt modelId="{36C8E849-91AF-4E40-B697-1E910B84FCE5}" type="pres">
      <dgm:prSet presAssocID="{27AA8A61-F840-41FC-9632-8CBB075F0031}" presName="childText" presStyleLbl="bgAcc1" presStyleIdx="0" presStyleCnt="3" custScaleX="281673" custScaleY="110855">
        <dgm:presLayoutVars>
          <dgm:bulletEnabled val="1"/>
        </dgm:presLayoutVars>
      </dgm:prSet>
      <dgm:spPr/>
    </dgm:pt>
    <dgm:pt modelId="{93A845FE-522C-45DC-A6E8-6A90E7490B48}" type="pres">
      <dgm:prSet presAssocID="{CE43103C-2DA8-4FF2-B304-8372DA211017}" presName="Name13" presStyleLbl="parChTrans1D2" presStyleIdx="1" presStyleCnt="3"/>
      <dgm:spPr/>
    </dgm:pt>
    <dgm:pt modelId="{A74A9BE1-BF10-4618-9222-4E7FAC902428}" type="pres">
      <dgm:prSet presAssocID="{4B346796-FD19-4B91-9148-9AD5A703D456}" presName="childText" presStyleLbl="bgAcc1" presStyleIdx="1" presStyleCnt="3" custScaleX="283335" custScaleY="91583">
        <dgm:presLayoutVars>
          <dgm:bulletEnabled val="1"/>
        </dgm:presLayoutVars>
      </dgm:prSet>
      <dgm:spPr/>
    </dgm:pt>
    <dgm:pt modelId="{344D7872-5131-46AD-8992-79942A7C0854}" type="pres">
      <dgm:prSet presAssocID="{32875360-DA51-4D59-89E5-0747809CC07C}" presName="Name13" presStyleLbl="parChTrans1D2" presStyleIdx="2" presStyleCnt="3"/>
      <dgm:spPr/>
    </dgm:pt>
    <dgm:pt modelId="{E84E1FBC-950E-4469-BB53-B7724D1A563C}" type="pres">
      <dgm:prSet presAssocID="{392A5559-8080-47D3-BEB5-159534E57C6F}" presName="childText" presStyleLbl="bgAcc1" presStyleIdx="2" presStyleCnt="3" custScaleX="282725" custScaleY="99352">
        <dgm:presLayoutVars>
          <dgm:bulletEnabled val="1"/>
        </dgm:presLayoutVars>
      </dgm:prSet>
      <dgm:spPr/>
    </dgm:pt>
  </dgm:ptLst>
  <dgm:cxnLst>
    <dgm:cxn modelId="{6E61D412-560E-4232-8A1B-3B1C52033D51}" type="presOf" srcId="{32875360-DA51-4D59-89E5-0747809CC07C}" destId="{344D7872-5131-46AD-8992-79942A7C0854}" srcOrd="0" destOrd="0" presId="urn:microsoft.com/office/officeart/2005/8/layout/hierarchy3"/>
    <dgm:cxn modelId="{AAC66E1E-82C1-426B-8EE5-C363EA4D55C4}" srcId="{F7CD8344-F9A8-4C90-9D89-F7F5DD0C2990}" destId="{392A5559-8080-47D3-BEB5-159534E57C6F}" srcOrd="2" destOrd="0" parTransId="{32875360-DA51-4D59-89E5-0747809CC07C}" sibTransId="{DA365122-2389-4CCC-938B-14A87448C6AD}"/>
    <dgm:cxn modelId="{FE82951F-CEE1-4EEC-A572-51C6E1A9833C}" type="presOf" srcId="{392A5559-8080-47D3-BEB5-159534E57C6F}" destId="{E84E1FBC-950E-4469-BB53-B7724D1A563C}" srcOrd="0" destOrd="0" presId="urn:microsoft.com/office/officeart/2005/8/layout/hierarchy3"/>
    <dgm:cxn modelId="{9B92D920-94C1-4955-8A9A-4ABF071AEBE1}" srcId="{F7CD8344-F9A8-4C90-9D89-F7F5DD0C2990}" destId="{27AA8A61-F840-41FC-9632-8CBB075F0031}" srcOrd="0" destOrd="0" parTransId="{1DA939FB-C268-4DCE-9434-E107D389F438}" sibTransId="{CB2F6AD3-B869-4A65-B030-EB5B1DED9C4F}"/>
    <dgm:cxn modelId="{0C2D846A-A80D-4A2B-8FEA-E5D9882770B5}" srcId="{6F3DFBDC-CA44-495E-B521-C5D5EEE321FF}" destId="{F7CD8344-F9A8-4C90-9D89-F7F5DD0C2990}" srcOrd="0" destOrd="0" parTransId="{B829F9F2-7840-4B6E-B43C-6D05C8B96185}" sibTransId="{52A439B2-4903-43B3-ABF1-B13C0B30B4F9}"/>
    <dgm:cxn modelId="{2BC2EA4B-848E-42FB-9AB6-A1ADAE3CE28A}" srcId="{F7CD8344-F9A8-4C90-9D89-F7F5DD0C2990}" destId="{4B346796-FD19-4B91-9148-9AD5A703D456}" srcOrd="1" destOrd="0" parTransId="{CE43103C-2DA8-4FF2-B304-8372DA211017}" sibTransId="{8218242E-6060-41B0-AAF5-42044334FD38}"/>
    <dgm:cxn modelId="{23704754-0164-48DD-AFCB-668C4ABA2A26}" type="presOf" srcId="{4B346796-FD19-4B91-9148-9AD5A703D456}" destId="{A74A9BE1-BF10-4618-9222-4E7FAC902428}" srcOrd="0" destOrd="0" presId="urn:microsoft.com/office/officeart/2005/8/layout/hierarchy3"/>
    <dgm:cxn modelId="{B6262086-4EAD-4FBF-9D11-184AF679FE83}" type="presOf" srcId="{F7CD8344-F9A8-4C90-9D89-F7F5DD0C2990}" destId="{C5899881-47A0-497C-903F-AEC1A8A4B143}" srcOrd="1" destOrd="0" presId="urn:microsoft.com/office/officeart/2005/8/layout/hierarchy3"/>
    <dgm:cxn modelId="{40727E91-7D86-463B-8182-DB310D9BD6F5}" type="presOf" srcId="{F7CD8344-F9A8-4C90-9D89-F7F5DD0C2990}" destId="{244D9127-7757-40E7-8D07-16D6712DC260}" srcOrd="0" destOrd="0" presId="urn:microsoft.com/office/officeart/2005/8/layout/hierarchy3"/>
    <dgm:cxn modelId="{466299BE-B167-4673-91C2-86F6AEAAEBFA}" type="presOf" srcId="{27AA8A61-F840-41FC-9632-8CBB075F0031}" destId="{36C8E849-91AF-4E40-B697-1E910B84FCE5}" srcOrd="0" destOrd="0" presId="urn:microsoft.com/office/officeart/2005/8/layout/hierarchy3"/>
    <dgm:cxn modelId="{F34590D3-C827-4043-89D0-2F9121287C45}" type="presOf" srcId="{1DA939FB-C268-4DCE-9434-E107D389F438}" destId="{F5A9CA1B-8D02-42F3-9F5C-BBF9D34BF02B}" srcOrd="0" destOrd="0" presId="urn:microsoft.com/office/officeart/2005/8/layout/hierarchy3"/>
    <dgm:cxn modelId="{C7CB19F0-9F02-4EBF-88E6-13281ED4AEA2}" type="presOf" srcId="{6F3DFBDC-CA44-495E-B521-C5D5EEE321FF}" destId="{342AA88F-04CA-427D-9819-076A7DBF6F83}" srcOrd="0" destOrd="0" presId="urn:microsoft.com/office/officeart/2005/8/layout/hierarchy3"/>
    <dgm:cxn modelId="{3C110BFB-4EED-4D7D-BFB2-DB45375AE6CB}" type="presOf" srcId="{CE43103C-2DA8-4FF2-B304-8372DA211017}" destId="{93A845FE-522C-45DC-A6E8-6A90E7490B48}" srcOrd="0" destOrd="0" presId="urn:microsoft.com/office/officeart/2005/8/layout/hierarchy3"/>
    <dgm:cxn modelId="{11429CD7-11D3-457B-86CE-B0F9723AE6D2}" type="presParOf" srcId="{342AA88F-04CA-427D-9819-076A7DBF6F83}" destId="{4EF0AC95-7F20-47EA-A04E-66295D729CC9}" srcOrd="0" destOrd="0" presId="urn:microsoft.com/office/officeart/2005/8/layout/hierarchy3"/>
    <dgm:cxn modelId="{9C8A0187-B654-40C0-BAC7-C7D244F5D61E}" type="presParOf" srcId="{4EF0AC95-7F20-47EA-A04E-66295D729CC9}" destId="{28FB0C0B-039D-4415-AD7F-C9256F57968E}" srcOrd="0" destOrd="0" presId="urn:microsoft.com/office/officeart/2005/8/layout/hierarchy3"/>
    <dgm:cxn modelId="{1BA2BD0F-EB84-4503-B5AD-ADA7DBC3E157}" type="presParOf" srcId="{28FB0C0B-039D-4415-AD7F-C9256F57968E}" destId="{244D9127-7757-40E7-8D07-16D6712DC260}" srcOrd="0" destOrd="0" presId="urn:microsoft.com/office/officeart/2005/8/layout/hierarchy3"/>
    <dgm:cxn modelId="{B170C157-357F-4C2D-99E7-36A0F74457D9}" type="presParOf" srcId="{28FB0C0B-039D-4415-AD7F-C9256F57968E}" destId="{C5899881-47A0-497C-903F-AEC1A8A4B143}" srcOrd="1" destOrd="0" presId="urn:microsoft.com/office/officeart/2005/8/layout/hierarchy3"/>
    <dgm:cxn modelId="{AB254996-334D-4BD2-8937-17D016128779}" type="presParOf" srcId="{4EF0AC95-7F20-47EA-A04E-66295D729CC9}" destId="{2610167F-9419-4509-B8D1-F74075C97772}" srcOrd="1" destOrd="0" presId="urn:microsoft.com/office/officeart/2005/8/layout/hierarchy3"/>
    <dgm:cxn modelId="{3621CF90-9B68-472B-98BD-4B87774ADD8B}" type="presParOf" srcId="{2610167F-9419-4509-B8D1-F74075C97772}" destId="{F5A9CA1B-8D02-42F3-9F5C-BBF9D34BF02B}" srcOrd="0" destOrd="0" presId="urn:microsoft.com/office/officeart/2005/8/layout/hierarchy3"/>
    <dgm:cxn modelId="{3B57267D-0686-4DA5-9C33-CC1C7AFACB70}" type="presParOf" srcId="{2610167F-9419-4509-B8D1-F74075C97772}" destId="{36C8E849-91AF-4E40-B697-1E910B84FCE5}" srcOrd="1" destOrd="0" presId="urn:microsoft.com/office/officeart/2005/8/layout/hierarchy3"/>
    <dgm:cxn modelId="{112FAF08-238A-4D89-B9F4-2804F10EC532}" type="presParOf" srcId="{2610167F-9419-4509-B8D1-F74075C97772}" destId="{93A845FE-522C-45DC-A6E8-6A90E7490B48}" srcOrd="2" destOrd="0" presId="urn:microsoft.com/office/officeart/2005/8/layout/hierarchy3"/>
    <dgm:cxn modelId="{6691ECC6-D1AF-4092-9655-5D304E0865EA}" type="presParOf" srcId="{2610167F-9419-4509-B8D1-F74075C97772}" destId="{A74A9BE1-BF10-4618-9222-4E7FAC902428}" srcOrd="3" destOrd="0" presId="urn:microsoft.com/office/officeart/2005/8/layout/hierarchy3"/>
    <dgm:cxn modelId="{FE11898D-EDB8-469E-A1D2-DCAF2BADC5B9}" type="presParOf" srcId="{2610167F-9419-4509-B8D1-F74075C97772}" destId="{344D7872-5131-46AD-8992-79942A7C0854}" srcOrd="4" destOrd="0" presId="urn:microsoft.com/office/officeart/2005/8/layout/hierarchy3"/>
    <dgm:cxn modelId="{D1F2DB88-2653-4761-9288-A518EC91F075}" type="presParOf" srcId="{2610167F-9419-4509-B8D1-F74075C97772}" destId="{E84E1FBC-950E-4469-BB53-B7724D1A563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38F37E-9280-43E3-BBB9-EC96A14D36F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DC3B98-D400-45EF-AE1B-57A2C9C96292}">
      <dgm:prSet custT="1"/>
      <dgm:spPr/>
      <dgm:t>
        <a:bodyPr/>
        <a:lstStyle/>
        <a:p>
          <a:pPr rtl="0"/>
          <a:r>
            <a:rPr lang="ru-RU" sz="2800" dirty="0" err="1">
              <a:solidFill>
                <a:schemeClr val="bg1"/>
              </a:solidFill>
            </a:rPr>
            <a:t>Східне</a:t>
          </a:r>
          <a:r>
            <a:rPr lang="ru-RU" sz="2800" dirty="0">
              <a:solidFill>
                <a:schemeClr val="bg1"/>
              </a:solidFill>
            </a:rPr>
            <a:t> партнерство </a:t>
          </a:r>
          <a:r>
            <a:rPr lang="ru-RU" sz="2800" dirty="0" err="1">
              <a:solidFill>
                <a:schemeClr val="bg1"/>
              </a:solidFill>
            </a:rPr>
            <a:t>має</a:t>
          </a:r>
          <a:r>
            <a:rPr lang="ru-RU" sz="2800" dirty="0">
              <a:solidFill>
                <a:schemeClr val="bg1"/>
              </a:solidFill>
            </a:rPr>
            <a:t> два </a:t>
          </a:r>
          <a:r>
            <a:rPr lang="ru-RU" sz="2800" dirty="0" err="1">
              <a:solidFill>
                <a:schemeClr val="bg1"/>
              </a:solidFill>
            </a:rPr>
            <a:t>виміри</a:t>
          </a:r>
          <a:r>
            <a:rPr lang="ru-RU" sz="1600" dirty="0"/>
            <a:t>:</a:t>
          </a:r>
        </a:p>
      </dgm:t>
    </dgm:pt>
    <dgm:pt modelId="{DBA43976-43C6-42CA-83CE-40AE17397292}" type="parTrans" cxnId="{85FFD9DB-F921-4DE6-B4BE-8139D541DEDD}">
      <dgm:prSet/>
      <dgm:spPr/>
      <dgm:t>
        <a:bodyPr/>
        <a:lstStyle/>
        <a:p>
          <a:endParaRPr lang="ru-RU"/>
        </a:p>
      </dgm:t>
    </dgm:pt>
    <dgm:pt modelId="{BE324602-398B-4540-B39C-0D7C128B3E90}" type="sibTrans" cxnId="{85FFD9DB-F921-4DE6-B4BE-8139D541DEDD}">
      <dgm:prSet/>
      <dgm:spPr/>
      <dgm:t>
        <a:bodyPr/>
        <a:lstStyle/>
        <a:p>
          <a:endParaRPr lang="ru-RU"/>
        </a:p>
      </dgm:t>
    </dgm:pt>
    <dgm:pt modelId="{D81FF950-84A6-47B1-AC3C-DFE48E71839E}">
      <dgm:prSet/>
      <dgm:spPr/>
      <dgm:t>
        <a:bodyPr/>
        <a:lstStyle/>
        <a:p>
          <a:pPr rtl="0"/>
          <a:r>
            <a:rPr lang="ru-RU" dirty="0" err="1">
              <a:solidFill>
                <a:schemeClr val="bg1"/>
              </a:solidFill>
            </a:rPr>
            <a:t>Двосторонній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вимір</a:t>
          </a:r>
          <a:r>
            <a:rPr lang="ru-RU" dirty="0">
              <a:solidFill>
                <a:schemeClr val="bg1"/>
              </a:solidFill>
            </a:rPr>
            <a:t>, </a:t>
          </a:r>
          <a:r>
            <a:rPr lang="ru-RU" dirty="0" err="1">
              <a:solidFill>
                <a:schemeClr val="bg1"/>
              </a:solidFill>
            </a:rPr>
            <a:t>що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націлений</a:t>
          </a:r>
          <a:r>
            <a:rPr lang="ru-RU" dirty="0">
              <a:solidFill>
                <a:schemeClr val="bg1"/>
              </a:solidFill>
            </a:rPr>
            <a:t> на </a:t>
          </a:r>
          <a:r>
            <a:rPr lang="ru-RU" dirty="0" err="1">
              <a:solidFill>
                <a:schemeClr val="bg1"/>
              </a:solidFill>
            </a:rPr>
            <a:t>укладання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Угод</a:t>
          </a:r>
          <a:r>
            <a:rPr lang="ru-RU" dirty="0">
              <a:solidFill>
                <a:schemeClr val="bg1"/>
              </a:solidFill>
            </a:rPr>
            <a:t> про </a:t>
          </a:r>
          <a:r>
            <a:rPr lang="ru-RU" dirty="0" err="1">
              <a:solidFill>
                <a:schemeClr val="bg1"/>
              </a:solidFill>
            </a:rPr>
            <a:t>асоціацію</a:t>
          </a:r>
          <a:r>
            <a:rPr lang="ru-RU" dirty="0">
              <a:solidFill>
                <a:schemeClr val="bg1"/>
              </a:solidFill>
            </a:rPr>
            <a:t>, </a:t>
          </a:r>
          <a:r>
            <a:rPr lang="ru-RU" dirty="0" err="1">
              <a:solidFill>
                <a:schemeClr val="bg1"/>
              </a:solidFill>
            </a:rPr>
            <a:t>створення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глибоких</a:t>
          </a:r>
          <a:r>
            <a:rPr lang="ru-RU" dirty="0">
              <a:solidFill>
                <a:schemeClr val="bg1"/>
              </a:solidFill>
            </a:rPr>
            <a:t> та </a:t>
          </a:r>
          <a:r>
            <a:rPr lang="ru-RU" dirty="0" err="1">
              <a:solidFill>
                <a:schemeClr val="bg1"/>
              </a:solidFill>
            </a:rPr>
            <a:t>всебічних</a:t>
          </a:r>
          <a:r>
            <a:rPr lang="ru-RU" dirty="0">
              <a:solidFill>
                <a:schemeClr val="bg1"/>
              </a:solidFill>
            </a:rPr>
            <a:t> зон </a:t>
          </a:r>
          <a:r>
            <a:rPr lang="ru-RU" dirty="0" err="1">
              <a:solidFill>
                <a:schemeClr val="bg1"/>
              </a:solidFill>
            </a:rPr>
            <a:t>вільної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торгівлі</a:t>
          </a:r>
          <a:r>
            <a:rPr lang="ru-RU" dirty="0">
              <a:solidFill>
                <a:schemeClr val="bg1"/>
              </a:solidFill>
            </a:rPr>
            <a:t> та </a:t>
          </a:r>
          <a:r>
            <a:rPr lang="ru-RU" dirty="0" err="1">
              <a:solidFill>
                <a:schemeClr val="bg1"/>
              </a:solidFill>
            </a:rPr>
            <a:t>досягнення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поступу</a:t>
          </a:r>
          <a:r>
            <a:rPr lang="ru-RU" dirty="0">
              <a:solidFill>
                <a:schemeClr val="bg1"/>
              </a:solidFill>
            </a:rPr>
            <a:t> в </a:t>
          </a:r>
          <a:r>
            <a:rPr lang="ru-RU" dirty="0" err="1">
              <a:solidFill>
                <a:schemeClr val="bg1"/>
              </a:solidFill>
            </a:rPr>
            <a:t>питаннях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візової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політики</a:t>
          </a:r>
          <a:r>
            <a:rPr lang="ru-RU" dirty="0">
              <a:solidFill>
                <a:schemeClr val="bg1"/>
              </a:solidFill>
            </a:rPr>
            <a:t> та </a:t>
          </a:r>
          <a:r>
            <a:rPr lang="ru-RU" dirty="0" err="1">
              <a:solidFill>
                <a:schemeClr val="bg1"/>
              </a:solidFill>
            </a:rPr>
            <a:t>мобільності</a:t>
          </a:r>
          <a:r>
            <a:rPr lang="ru-RU" dirty="0">
              <a:solidFill>
                <a:schemeClr val="bg1"/>
              </a:solidFill>
            </a:rPr>
            <a:t>;</a:t>
          </a:r>
        </a:p>
      </dgm:t>
    </dgm:pt>
    <dgm:pt modelId="{8024F23D-F617-4897-917E-2E51FAB4E662}" type="parTrans" cxnId="{37C4028A-0E3E-49FE-92B1-93C7A67CC3AB}">
      <dgm:prSet/>
      <dgm:spPr/>
      <dgm:t>
        <a:bodyPr/>
        <a:lstStyle/>
        <a:p>
          <a:endParaRPr lang="ru-RU"/>
        </a:p>
      </dgm:t>
    </dgm:pt>
    <dgm:pt modelId="{9A72EED0-700D-4EBA-B123-DBAA56D2E204}" type="sibTrans" cxnId="{37C4028A-0E3E-49FE-92B1-93C7A67CC3AB}">
      <dgm:prSet/>
      <dgm:spPr/>
      <dgm:t>
        <a:bodyPr/>
        <a:lstStyle/>
        <a:p>
          <a:endParaRPr lang="ru-RU"/>
        </a:p>
      </dgm:t>
    </dgm:pt>
    <dgm:pt modelId="{332D0510-E658-42E1-B8DC-6BEAE28E7F72}">
      <dgm:prSet custT="1"/>
      <dgm:spPr/>
      <dgm:t>
        <a:bodyPr/>
        <a:lstStyle/>
        <a:p>
          <a:pPr rtl="0"/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Багатосторонній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вимір</a:t>
          </a:r>
          <a:r>
            <a:rPr lang="ru-RU" sz="1800" dirty="0">
              <a:solidFill>
                <a:schemeClr val="bg1"/>
              </a:solidFill>
            </a:rPr>
            <a:t> (</a:t>
          </a:r>
          <a:r>
            <a:rPr lang="ru-RU" sz="1800" dirty="0" err="1">
              <a:solidFill>
                <a:schemeClr val="bg1"/>
              </a:solidFill>
            </a:rPr>
            <a:t>тобто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міждержавні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платформи</a:t>
          </a:r>
          <a:r>
            <a:rPr lang="ru-RU" sz="1800" dirty="0">
              <a:solidFill>
                <a:schemeClr val="bg1"/>
              </a:solidFill>
            </a:rPr>
            <a:t> і так </a:t>
          </a:r>
          <a:r>
            <a:rPr lang="ru-RU" sz="1800" dirty="0" err="1">
              <a:solidFill>
                <a:schemeClr val="bg1"/>
              </a:solidFill>
            </a:rPr>
            <a:t>звані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Провідні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ініціативи</a:t>
          </a:r>
          <a:r>
            <a:rPr lang="ru-RU" sz="1800" dirty="0">
              <a:solidFill>
                <a:schemeClr val="bg1"/>
              </a:solidFill>
            </a:rPr>
            <a:t>). </a:t>
          </a:r>
          <a:r>
            <a:rPr lang="ru-RU" sz="1800" dirty="0" err="1">
              <a:solidFill>
                <a:schemeClr val="bg1"/>
              </a:solidFill>
            </a:rPr>
            <a:t>Цей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підхід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відкриває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можливості</a:t>
          </a:r>
          <a:r>
            <a:rPr lang="ru-RU" sz="1800" dirty="0">
              <a:solidFill>
                <a:schemeClr val="bg1"/>
              </a:solidFill>
            </a:rPr>
            <a:t> для </a:t>
          </a:r>
          <a:r>
            <a:rPr lang="ru-RU" sz="1800" dirty="0" err="1">
              <a:solidFill>
                <a:schemeClr val="bg1"/>
              </a:solidFill>
            </a:rPr>
            <a:t>поступової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політичної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асоціації</a:t>
          </a:r>
          <a:r>
            <a:rPr lang="ru-RU" sz="1800" dirty="0">
              <a:solidFill>
                <a:schemeClr val="bg1"/>
              </a:solidFill>
            </a:rPr>
            <a:t> та </a:t>
          </a:r>
          <a:r>
            <a:rPr lang="ru-RU" sz="1800" dirty="0" err="1">
              <a:solidFill>
                <a:schemeClr val="bg1"/>
              </a:solidFill>
            </a:rPr>
            <a:t>глибшої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економічної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інтеграції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країн</a:t>
          </a:r>
          <a:r>
            <a:rPr lang="ru-RU" sz="1800" dirty="0">
              <a:solidFill>
                <a:schemeClr val="bg1"/>
              </a:solidFill>
            </a:rPr>
            <a:t> ЄПС </a:t>
          </a:r>
          <a:r>
            <a:rPr lang="ru-RU" sz="1800" dirty="0" err="1">
              <a:solidFill>
                <a:schemeClr val="bg1"/>
              </a:solidFill>
            </a:rPr>
            <a:t>із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Європейським</a:t>
          </a:r>
          <a:r>
            <a:rPr lang="ru-RU" sz="1800" dirty="0">
              <a:solidFill>
                <a:schemeClr val="bg1"/>
              </a:solidFill>
            </a:rPr>
            <a:t> Союзом.</a:t>
          </a:r>
        </a:p>
      </dgm:t>
    </dgm:pt>
    <dgm:pt modelId="{713FD480-2B92-4FBE-B6F7-FF0ABFB8980E}" type="parTrans" cxnId="{577F6889-CBC7-45E4-9F52-91784B2A13FE}">
      <dgm:prSet/>
      <dgm:spPr/>
      <dgm:t>
        <a:bodyPr/>
        <a:lstStyle/>
        <a:p>
          <a:endParaRPr lang="ru-RU"/>
        </a:p>
      </dgm:t>
    </dgm:pt>
    <dgm:pt modelId="{1CAFBE2B-E536-4EA9-B865-4CF3AD5DC36C}" type="sibTrans" cxnId="{577F6889-CBC7-45E4-9F52-91784B2A13FE}">
      <dgm:prSet/>
      <dgm:spPr/>
      <dgm:t>
        <a:bodyPr/>
        <a:lstStyle/>
        <a:p>
          <a:endParaRPr lang="ru-RU"/>
        </a:p>
      </dgm:t>
    </dgm:pt>
    <dgm:pt modelId="{DEDB9B14-222A-46FA-8C53-99201E08F708}" type="pres">
      <dgm:prSet presAssocID="{5038F37E-9280-43E3-BBB9-EC96A14D36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F9E5D51-B639-4A2A-8920-699965567706}" type="pres">
      <dgm:prSet presAssocID="{57DC3B98-D400-45EF-AE1B-57A2C9C96292}" presName="hierRoot1" presStyleCnt="0">
        <dgm:presLayoutVars>
          <dgm:hierBranch val="init"/>
        </dgm:presLayoutVars>
      </dgm:prSet>
      <dgm:spPr/>
    </dgm:pt>
    <dgm:pt modelId="{A5A8C59A-D008-4DFA-91B6-95F3474A0A9D}" type="pres">
      <dgm:prSet presAssocID="{57DC3B98-D400-45EF-AE1B-57A2C9C96292}" presName="rootComposite1" presStyleCnt="0"/>
      <dgm:spPr/>
    </dgm:pt>
    <dgm:pt modelId="{D7966868-E046-48F9-969F-C38188F74299}" type="pres">
      <dgm:prSet presAssocID="{57DC3B98-D400-45EF-AE1B-57A2C9C96292}" presName="rootText1" presStyleLbl="node0" presStyleIdx="0" presStyleCnt="1">
        <dgm:presLayoutVars>
          <dgm:chPref val="3"/>
        </dgm:presLayoutVars>
      </dgm:prSet>
      <dgm:spPr/>
    </dgm:pt>
    <dgm:pt modelId="{AF11AEAE-AACB-4EB9-A2AA-47BDF1752196}" type="pres">
      <dgm:prSet presAssocID="{57DC3B98-D400-45EF-AE1B-57A2C9C96292}" presName="rootConnector1" presStyleLbl="node1" presStyleIdx="0" presStyleCnt="0"/>
      <dgm:spPr/>
    </dgm:pt>
    <dgm:pt modelId="{27ED52E2-D357-4802-8958-C0AA55E52182}" type="pres">
      <dgm:prSet presAssocID="{57DC3B98-D400-45EF-AE1B-57A2C9C96292}" presName="hierChild2" presStyleCnt="0"/>
      <dgm:spPr/>
    </dgm:pt>
    <dgm:pt modelId="{B9F5BC66-9C2A-46F7-9C6E-D72534645D40}" type="pres">
      <dgm:prSet presAssocID="{8024F23D-F617-4897-917E-2E51FAB4E662}" presName="Name37" presStyleLbl="parChTrans1D2" presStyleIdx="0" presStyleCnt="2"/>
      <dgm:spPr/>
    </dgm:pt>
    <dgm:pt modelId="{C7CAB875-53E1-4000-B7F0-A91624CDCE1E}" type="pres">
      <dgm:prSet presAssocID="{D81FF950-84A6-47B1-AC3C-DFE48E71839E}" presName="hierRoot2" presStyleCnt="0">
        <dgm:presLayoutVars>
          <dgm:hierBranch val="init"/>
        </dgm:presLayoutVars>
      </dgm:prSet>
      <dgm:spPr/>
    </dgm:pt>
    <dgm:pt modelId="{70819480-34D9-45BC-B4B5-AD8E46DE5FD0}" type="pres">
      <dgm:prSet presAssocID="{D81FF950-84A6-47B1-AC3C-DFE48E71839E}" presName="rootComposite" presStyleCnt="0"/>
      <dgm:spPr/>
    </dgm:pt>
    <dgm:pt modelId="{CDD2FBF0-0E6C-41FF-BFAB-59201E723924}" type="pres">
      <dgm:prSet presAssocID="{D81FF950-84A6-47B1-AC3C-DFE48E71839E}" presName="rootText" presStyleLbl="node2" presStyleIdx="0" presStyleCnt="2" custScaleX="98432" custScaleY="122183">
        <dgm:presLayoutVars>
          <dgm:chPref val="3"/>
        </dgm:presLayoutVars>
      </dgm:prSet>
      <dgm:spPr/>
    </dgm:pt>
    <dgm:pt modelId="{2C8FE32B-3FBA-4DEE-82B4-32A06535F4BE}" type="pres">
      <dgm:prSet presAssocID="{D81FF950-84A6-47B1-AC3C-DFE48E71839E}" presName="rootConnector" presStyleLbl="node2" presStyleIdx="0" presStyleCnt="2"/>
      <dgm:spPr/>
    </dgm:pt>
    <dgm:pt modelId="{C2C4185D-38DC-479F-B63D-6A01C16BFF27}" type="pres">
      <dgm:prSet presAssocID="{D81FF950-84A6-47B1-AC3C-DFE48E71839E}" presName="hierChild4" presStyleCnt="0"/>
      <dgm:spPr/>
    </dgm:pt>
    <dgm:pt modelId="{E291D807-11E1-42FB-AC3D-4B0086F78C4E}" type="pres">
      <dgm:prSet presAssocID="{D81FF950-84A6-47B1-AC3C-DFE48E71839E}" presName="hierChild5" presStyleCnt="0"/>
      <dgm:spPr/>
    </dgm:pt>
    <dgm:pt modelId="{08979BBD-ED2E-4A25-9324-DE630F8DC058}" type="pres">
      <dgm:prSet presAssocID="{713FD480-2B92-4FBE-B6F7-FF0ABFB8980E}" presName="Name37" presStyleLbl="parChTrans1D2" presStyleIdx="1" presStyleCnt="2"/>
      <dgm:spPr/>
    </dgm:pt>
    <dgm:pt modelId="{D7EB3B89-5F07-49F6-AB9E-64188B739107}" type="pres">
      <dgm:prSet presAssocID="{332D0510-E658-42E1-B8DC-6BEAE28E7F72}" presName="hierRoot2" presStyleCnt="0">
        <dgm:presLayoutVars>
          <dgm:hierBranch val="init"/>
        </dgm:presLayoutVars>
      </dgm:prSet>
      <dgm:spPr/>
    </dgm:pt>
    <dgm:pt modelId="{79CE3EDA-2EAB-48A2-A83E-A1D2E732D869}" type="pres">
      <dgm:prSet presAssocID="{332D0510-E658-42E1-B8DC-6BEAE28E7F72}" presName="rootComposite" presStyleCnt="0"/>
      <dgm:spPr/>
    </dgm:pt>
    <dgm:pt modelId="{C5024BB2-4490-4B92-AEA2-92ECC4CA9129}" type="pres">
      <dgm:prSet presAssocID="{332D0510-E658-42E1-B8DC-6BEAE28E7F72}" presName="rootText" presStyleLbl="node2" presStyleIdx="1" presStyleCnt="2" custScaleX="101063" custScaleY="119221">
        <dgm:presLayoutVars>
          <dgm:chPref val="3"/>
        </dgm:presLayoutVars>
      </dgm:prSet>
      <dgm:spPr/>
    </dgm:pt>
    <dgm:pt modelId="{2AB1B3D1-874E-48BC-A288-C7F0EFCE00E9}" type="pres">
      <dgm:prSet presAssocID="{332D0510-E658-42E1-B8DC-6BEAE28E7F72}" presName="rootConnector" presStyleLbl="node2" presStyleIdx="1" presStyleCnt="2"/>
      <dgm:spPr/>
    </dgm:pt>
    <dgm:pt modelId="{C543A6E5-E360-4B5B-A8C1-C308E12C2D9B}" type="pres">
      <dgm:prSet presAssocID="{332D0510-E658-42E1-B8DC-6BEAE28E7F72}" presName="hierChild4" presStyleCnt="0"/>
      <dgm:spPr/>
    </dgm:pt>
    <dgm:pt modelId="{E35F0AD8-FDCA-4D99-8AC9-5CCCE980AF6D}" type="pres">
      <dgm:prSet presAssocID="{332D0510-E658-42E1-B8DC-6BEAE28E7F72}" presName="hierChild5" presStyleCnt="0"/>
      <dgm:spPr/>
    </dgm:pt>
    <dgm:pt modelId="{B0554189-8C29-4FA1-A267-E9AF55018956}" type="pres">
      <dgm:prSet presAssocID="{57DC3B98-D400-45EF-AE1B-57A2C9C96292}" presName="hierChild3" presStyleCnt="0"/>
      <dgm:spPr/>
    </dgm:pt>
  </dgm:ptLst>
  <dgm:cxnLst>
    <dgm:cxn modelId="{E7E4540C-22E5-444E-904C-ABC97948BA92}" type="presOf" srcId="{8024F23D-F617-4897-917E-2E51FAB4E662}" destId="{B9F5BC66-9C2A-46F7-9C6E-D72534645D40}" srcOrd="0" destOrd="0" presId="urn:microsoft.com/office/officeart/2005/8/layout/orgChart1"/>
    <dgm:cxn modelId="{242B4B0D-D2DC-46EC-B048-217C8E35215A}" type="presOf" srcId="{D81FF950-84A6-47B1-AC3C-DFE48E71839E}" destId="{2C8FE32B-3FBA-4DEE-82B4-32A06535F4BE}" srcOrd="1" destOrd="0" presId="urn:microsoft.com/office/officeart/2005/8/layout/orgChart1"/>
    <dgm:cxn modelId="{E31A6C12-7579-495F-AB1F-51A6334A5721}" type="presOf" srcId="{5038F37E-9280-43E3-BBB9-EC96A14D36F4}" destId="{DEDB9B14-222A-46FA-8C53-99201E08F708}" srcOrd="0" destOrd="0" presId="urn:microsoft.com/office/officeart/2005/8/layout/orgChart1"/>
    <dgm:cxn modelId="{C8084A3B-E123-4E54-8271-EC432BC6EF48}" type="presOf" srcId="{332D0510-E658-42E1-B8DC-6BEAE28E7F72}" destId="{2AB1B3D1-874E-48BC-A288-C7F0EFCE00E9}" srcOrd="1" destOrd="0" presId="urn:microsoft.com/office/officeart/2005/8/layout/orgChart1"/>
    <dgm:cxn modelId="{FE4C996B-A21A-4F93-843B-009F360B01F3}" type="presOf" srcId="{713FD480-2B92-4FBE-B6F7-FF0ABFB8980E}" destId="{08979BBD-ED2E-4A25-9324-DE630F8DC058}" srcOrd="0" destOrd="0" presId="urn:microsoft.com/office/officeart/2005/8/layout/orgChart1"/>
    <dgm:cxn modelId="{BDBF0B4F-3759-4D93-B8B3-A528315DFC15}" type="presOf" srcId="{332D0510-E658-42E1-B8DC-6BEAE28E7F72}" destId="{C5024BB2-4490-4B92-AEA2-92ECC4CA9129}" srcOrd="0" destOrd="0" presId="urn:microsoft.com/office/officeart/2005/8/layout/orgChart1"/>
    <dgm:cxn modelId="{5ED9C075-089D-4704-93D6-3880E887852C}" type="presOf" srcId="{57DC3B98-D400-45EF-AE1B-57A2C9C96292}" destId="{AF11AEAE-AACB-4EB9-A2AA-47BDF1752196}" srcOrd="1" destOrd="0" presId="urn:microsoft.com/office/officeart/2005/8/layout/orgChart1"/>
    <dgm:cxn modelId="{577F6889-CBC7-45E4-9F52-91784B2A13FE}" srcId="{57DC3B98-D400-45EF-AE1B-57A2C9C96292}" destId="{332D0510-E658-42E1-B8DC-6BEAE28E7F72}" srcOrd="1" destOrd="0" parTransId="{713FD480-2B92-4FBE-B6F7-FF0ABFB8980E}" sibTransId="{1CAFBE2B-E536-4EA9-B865-4CF3AD5DC36C}"/>
    <dgm:cxn modelId="{37C4028A-0E3E-49FE-92B1-93C7A67CC3AB}" srcId="{57DC3B98-D400-45EF-AE1B-57A2C9C96292}" destId="{D81FF950-84A6-47B1-AC3C-DFE48E71839E}" srcOrd="0" destOrd="0" parTransId="{8024F23D-F617-4897-917E-2E51FAB4E662}" sibTransId="{9A72EED0-700D-4EBA-B123-DBAA56D2E204}"/>
    <dgm:cxn modelId="{E605AF9B-39C0-43DA-AA44-A25844DC8BD0}" type="presOf" srcId="{D81FF950-84A6-47B1-AC3C-DFE48E71839E}" destId="{CDD2FBF0-0E6C-41FF-BFAB-59201E723924}" srcOrd="0" destOrd="0" presId="urn:microsoft.com/office/officeart/2005/8/layout/orgChart1"/>
    <dgm:cxn modelId="{BCCE98A0-C870-4C2B-8503-BEA61813BF55}" type="presOf" srcId="{57DC3B98-D400-45EF-AE1B-57A2C9C96292}" destId="{D7966868-E046-48F9-969F-C38188F74299}" srcOrd="0" destOrd="0" presId="urn:microsoft.com/office/officeart/2005/8/layout/orgChart1"/>
    <dgm:cxn modelId="{85FFD9DB-F921-4DE6-B4BE-8139D541DEDD}" srcId="{5038F37E-9280-43E3-BBB9-EC96A14D36F4}" destId="{57DC3B98-D400-45EF-AE1B-57A2C9C96292}" srcOrd="0" destOrd="0" parTransId="{DBA43976-43C6-42CA-83CE-40AE17397292}" sibTransId="{BE324602-398B-4540-B39C-0D7C128B3E90}"/>
    <dgm:cxn modelId="{0BD18B71-66C8-4B61-9C0B-5BCA16813050}" type="presParOf" srcId="{DEDB9B14-222A-46FA-8C53-99201E08F708}" destId="{BF9E5D51-B639-4A2A-8920-699965567706}" srcOrd="0" destOrd="0" presId="urn:microsoft.com/office/officeart/2005/8/layout/orgChart1"/>
    <dgm:cxn modelId="{18E35B5E-0EA0-4D6C-93B5-1A7FE2A9CD77}" type="presParOf" srcId="{BF9E5D51-B639-4A2A-8920-699965567706}" destId="{A5A8C59A-D008-4DFA-91B6-95F3474A0A9D}" srcOrd="0" destOrd="0" presId="urn:microsoft.com/office/officeart/2005/8/layout/orgChart1"/>
    <dgm:cxn modelId="{44C667F5-5C2C-4960-8D3E-C24ECE906F07}" type="presParOf" srcId="{A5A8C59A-D008-4DFA-91B6-95F3474A0A9D}" destId="{D7966868-E046-48F9-969F-C38188F74299}" srcOrd="0" destOrd="0" presId="urn:microsoft.com/office/officeart/2005/8/layout/orgChart1"/>
    <dgm:cxn modelId="{89BC9638-205A-424B-BF2F-97BC02AFC86B}" type="presParOf" srcId="{A5A8C59A-D008-4DFA-91B6-95F3474A0A9D}" destId="{AF11AEAE-AACB-4EB9-A2AA-47BDF1752196}" srcOrd="1" destOrd="0" presId="urn:microsoft.com/office/officeart/2005/8/layout/orgChart1"/>
    <dgm:cxn modelId="{8E103374-ECDB-4F49-9981-C66205E6A385}" type="presParOf" srcId="{BF9E5D51-B639-4A2A-8920-699965567706}" destId="{27ED52E2-D357-4802-8958-C0AA55E52182}" srcOrd="1" destOrd="0" presId="urn:microsoft.com/office/officeart/2005/8/layout/orgChart1"/>
    <dgm:cxn modelId="{4E81F206-A13C-4C12-B00C-7912922E7903}" type="presParOf" srcId="{27ED52E2-D357-4802-8958-C0AA55E52182}" destId="{B9F5BC66-9C2A-46F7-9C6E-D72534645D40}" srcOrd="0" destOrd="0" presId="urn:microsoft.com/office/officeart/2005/8/layout/orgChart1"/>
    <dgm:cxn modelId="{FAF492CA-8F9E-4E9A-A762-5517F9FD84AE}" type="presParOf" srcId="{27ED52E2-D357-4802-8958-C0AA55E52182}" destId="{C7CAB875-53E1-4000-B7F0-A91624CDCE1E}" srcOrd="1" destOrd="0" presId="urn:microsoft.com/office/officeart/2005/8/layout/orgChart1"/>
    <dgm:cxn modelId="{74B8D7CE-A030-41E2-8E8C-3D5F335FF0F5}" type="presParOf" srcId="{C7CAB875-53E1-4000-B7F0-A91624CDCE1E}" destId="{70819480-34D9-45BC-B4B5-AD8E46DE5FD0}" srcOrd="0" destOrd="0" presId="urn:microsoft.com/office/officeart/2005/8/layout/orgChart1"/>
    <dgm:cxn modelId="{3977A3BA-99E9-450E-8E33-272331A33993}" type="presParOf" srcId="{70819480-34D9-45BC-B4B5-AD8E46DE5FD0}" destId="{CDD2FBF0-0E6C-41FF-BFAB-59201E723924}" srcOrd="0" destOrd="0" presId="urn:microsoft.com/office/officeart/2005/8/layout/orgChart1"/>
    <dgm:cxn modelId="{D50A707E-24C5-4AF0-BD93-6F7292C8A956}" type="presParOf" srcId="{70819480-34D9-45BC-B4B5-AD8E46DE5FD0}" destId="{2C8FE32B-3FBA-4DEE-82B4-32A06535F4BE}" srcOrd="1" destOrd="0" presId="urn:microsoft.com/office/officeart/2005/8/layout/orgChart1"/>
    <dgm:cxn modelId="{596806E1-1DFD-46E7-83B2-6A98563F455E}" type="presParOf" srcId="{C7CAB875-53E1-4000-B7F0-A91624CDCE1E}" destId="{C2C4185D-38DC-479F-B63D-6A01C16BFF27}" srcOrd="1" destOrd="0" presId="urn:microsoft.com/office/officeart/2005/8/layout/orgChart1"/>
    <dgm:cxn modelId="{32A787C5-141A-4B34-BBFA-B7677142160E}" type="presParOf" srcId="{C7CAB875-53E1-4000-B7F0-A91624CDCE1E}" destId="{E291D807-11E1-42FB-AC3D-4B0086F78C4E}" srcOrd="2" destOrd="0" presId="urn:microsoft.com/office/officeart/2005/8/layout/orgChart1"/>
    <dgm:cxn modelId="{057A14F6-81DD-4E5C-A276-47EDEF38E11C}" type="presParOf" srcId="{27ED52E2-D357-4802-8958-C0AA55E52182}" destId="{08979BBD-ED2E-4A25-9324-DE630F8DC058}" srcOrd="2" destOrd="0" presId="urn:microsoft.com/office/officeart/2005/8/layout/orgChart1"/>
    <dgm:cxn modelId="{BAEB339E-99F3-43E8-A04E-517F8221E459}" type="presParOf" srcId="{27ED52E2-D357-4802-8958-C0AA55E52182}" destId="{D7EB3B89-5F07-49F6-AB9E-64188B739107}" srcOrd="3" destOrd="0" presId="urn:microsoft.com/office/officeart/2005/8/layout/orgChart1"/>
    <dgm:cxn modelId="{EAD6E5AF-8BA7-4890-B019-19CCE8EBBFEF}" type="presParOf" srcId="{D7EB3B89-5F07-49F6-AB9E-64188B739107}" destId="{79CE3EDA-2EAB-48A2-A83E-A1D2E732D869}" srcOrd="0" destOrd="0" presId="urn:microsoft.com/office/officeart/2005/8/layout/orgChart1"/>
    <dgm:cxn modelId="{FF3D47B0-32AE-45D0-A2C9-30A61088FE98}" type="presParOf" srcId="{79CE3EDA-2EAB-48A2-A83E-A1D2E732D869}" destId="{C5024BB2-4490-4B92-AEA2-92ECC4CA9129}" srcOrd="0" destOrd="0" presId="urn:microsoft.com/office/officeart/2005/8/layout/orgChart1"/>
    <dgm:cxn modelId="{ACC61089-55D9-485A-B715-96825380A858}" type="presParOf" srcId="{79CE3EDA-2EAB-48A2-A83E-A1D2E732D869}" destId="{2AB1B3D1-874E-48BC-A288-C7F0EFCE00E9}" srcOrd="1" destOrd="0" presId="urn:microsoft.com/office/officeart/2005/8/layout/orgChart1"/>
    <dgm:cxn modelId="{854B9DB2-F44F-4ED2-97AB-DB6740A3851D}" type="presParOf" srcId="{D7EB3B89-5F07-49F6-AB9E-64188B739107}" destId="{C543A6E5-E360-4B5B-A8C1-C308E12C2D9B}" srcOrd="1" destOrd="0" presId="urn:microsoft.com/office/officeart/2005/8/layout/orgChart1"/>
    <dgm:cxn modelId="{210A233E-A2D2-4DCB-ACA2-8CB193442943}" type="presParOf" srcId="{D7EB3B89-5F07-49F6-AB9E-64188B739107}" destId="{E35F0AD8-FDCA-4D99-8AC9-5CCCE980AF6D}" srcOrd="2" destOrd="0" presId="urn:microsoft.com/office/officeart/2005/8/layout/orgChart1"/>
    <dgm:cxn modelId="{953E7554-7669-47C8-B19F-951603233B0B}" type="presParOf" srcId="{BF9E5D51-B639-4A2A-8920-699965567706}" destId="{B0554189-8C29-4FA1-A267-E9AF550189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D9127-7757-40E7-8D07-16D6712DC260}">
      <dsp:nvSpPr>
        <dsp:cNvPr id="0" name=""/>
        <dsp:cNvSpPr/>
      </dsp:nvSpPr>
      <dsp:spPr>
        <a:xfrm>
          <a:off x="780556" y="5069"/>
          <a:ext cx="6160648" cy="1382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 err="1"/>
            <a:t>Договір</a:t>
          </a:r>
          <a:r>
            <a:rPr lang="ru-RU" sz="3000" kern="1200" dirty="0"/>
            <a:t> </a:t>
          </a:r>
          <a:r>
            <a:rPr lang="ru-RU" sz="3000" kern="1200" dirty="0" err="1"/>
            <a:t>визначив</a:t>
          </a:r>
          <a:r>
            <a:rPr lang="ru-RU" sz="3000" kern="1200" dirty="0"/>
            <a:t> так </a:t>
          </a:r>
          <a:r>
            <a:rPr lang="ru-RU" sz="3000" kern="1200" dirty="0" err="1"/>
            <a:t>звані</a:t>
          </a:r>
          <a:r>
            <a:rPr lang="ru-RU" sz="3000" kern="1200" dirty="0"/>
            <a:t> «три колони» </a:t>
          </a:r>
          <a:r>
            <a:rPr lang="ru-RU" sz="3000" kern="1200" dirty="0" err="1"/>
            <a:t>Європейського</a:t>
          </a:r>
          <a:r>
            <a:rPr lang="ru-RU" sz="3000" kern="1200" dirty="0"/>
            <a:t> Союзу:</a:t>
          </a:r>
        </a:p>
      </dsp:txBody>
      <dsp:txXfrm>
        <a:off x="821036" y="45549"/>
        <a:ext cx="6079688" cy="1301112"/>
      </dsp:txXfrm>
    </dsp:sp>
    <dsp:sp modelId="{F5A9CA1B-8D02-42F3-9F5C-BBF9D34BF02B}">
      <dsp:nvSpPr>
        <dsp:cNvPr id="0" name=""/>
        <dsp:cNvSpPr/>
      </dsp:nvSpPr>
      <dsp:spPr>
        <a:xfrm>
          <a:off x="1396621" y="1387141"/>
          <a:ext cx="616064" cy="1024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4683"/>
              </a:lnTo>
              <a:lnTo>
                <a:pt x="616064" y="10246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8E849-91AF-4E40-B697-1E910B84FCE5}">
      <dsp:nvSpPr>
        <dsp:cNvPr id="0" name=""/>
        <dsp:cNvSpPr/>
      </dsp:nvSpPr>
      <dsp:spPr>
        <a:xfrm>
          <a:off x="2012686" y="1705652"/>
          <a:ext cx="5741829" cy="14123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«перша колона» – </a:t>
          </a:r>
          <a:r>
            <a:rPr lang="ru-RU" sz="1600" kern="1200" dirty="0" err="1"/>
            <a:t>Європейські</a:t>
          </a:r>
          <a:r>
            <a:rPr lang="ru-RU" sz="1600" kern="1200" dirty="0"/>
            <a:t> </a:t>
          </a:r>
          <a:r>
            <a:rPr lang="ru-RU" sz="1600" kern="1200" dirty="0" err="1"/>
            <a:t>Спільноти</a:t>
          </a:r>
          <a:r>
            <a:rPr lang="ru-RU" sz="1600" kern="1200" dirty="0"/>
            <a:t>: ЄСВС, </a:t>
          </a:r>
          <a:r>
            <a:rPr lang="ru-RU" sz="1600" kern="1200" dirty="0" err="1"/>
            <a:t>Євратом</a:t>
          </a:r>
          <a:r>
            <a:rPr lang="ru-RU" sz="1600" kern="1200" dirty="0"/>
            <a:t> та </a:t>
          </a:r>
          <a:r>
            <a:rPr lang="ru-RU" sz="1600" kern="1200" dirty="0" err="1"/>
            <a:t>Європейська</a:t>
          </a:r>
          <a:r>
            <a:rPr lang="ru-RU" sz="1600" kern="1200" dirty="0"/>
            <a:t> </a:t>
          </a:r>
          <a:r>
            <a:rPr lang="ru-RU" sz="1600" kern="1200" dirty="0" err="1"/>
            <a:t>Спільнота</a:t>
          </a:r>
          <a:r>
            <a:rPr lang="ru-RU" sz="1600" kern="1200" dirty="0"/>
            <a:t> (</a:t>
          </a:r>
          <a:r>
            <a:rPr lang="ru-RU" sz="1600" kern="1200" dirty="0" err="1"/>
            <a:t>замість</a:t>
          </a:r>
          <a:r>
            <a:rPr lang="ru-RU" sz="1600" kern="1200" dirty="0"/>
            <a:t> </a:t>
          </a:r>
          <a:r>
            <a:rPr lang="ru-RU" sz="1600" kern="1200" dirty="0" err="1"/>
            <a:t>старої</a:t>
          </a:r>
          <a:r>
            <a:rPr lang="ru-RU" sz="1600" kern="1200" dirty="0"/>
            <a:t> </a:t>
          </a:r>
          <a:r>
            <a:rPr lang="ru-RU" sz="1600" kern="1200" dirty="0" err="1"/>
            <a:t>назви</a:t>
          </a:r>
          <a:r>
            <a:rPr lang="ru-RU" sz="1600" kern="1200" dirty="0"/>
            <a:t> «</a:t>
          </a:r>
          <a:r>
            <a:rPr lang="ru-RU" sz="1600" kern="1200" dirty="0" err="1"/>
            <a:t>Європейська</a:t>
          </a:r>
          <a:r>
            <a:rPr lang="ru-RU" sz="1600" kern="1200" dirty="0"/>
            <a:t> </a:t>
          </a:r>
          <a:r>
            <a:rPr lang="ru-RU" sz="1600" kern="1200" dirty="0" err="1"/>
            <a:t>Економічна</a:t>
          </a:r>
          <a:r>
            <a:rPr lang="ru-RU" sz="1600" kern="1200" dirty="0"/>
            <a:t> </a:t>
          </a:r>
          <a:r>
            <a:rPr lang="ru-RU" sz="1600" kern="1200" dirty="0" err="1"/>
            <a:t>Спільнота</a:t>
          </a:r>
          <a:r>
            <a:rPr lang="ru-RU" sz="1600" kern="1200" dirty="0"/>
            <a:t>»). </a:t>
          </a:r>
          <a:r>
            <a:rPr lang="ru-RU" sz="1600" kern="1200" dirty="0" err="1"/>
            <a:t>Причому</a:t>
          </a:r>
          <a:r>
            <a:rPr lang="ru-RU" sz="1600" kern="1200" dirty="0"/>
            <a:t> </a:t>
          </a:r>
          <a:r>
            <a:rPr lang="ru-RU" sz="1600" kern="1200" dirty="0" err="1"/>
            <a:t>Європейська</a:t>
          </a:r>
          <a:r>
            <a:rPr lang="ru-RU" sz="1600" kern="1200" dirty="0"/>
            <a:t> </a:t>
          </a:r>
          <a:r>
            <a:rPr lang="ru-RU" sz="1600" kern="1200" dirty="0" err="1"/>
            <a:t>Спільнота</a:t>
          </a:r>
          <a:r>
            <a:rPr lang="ru-RU" sz="1600" kern="1200" dirty="0"/>
            <a:t> є </a:t>
          </a:r>
          <a:r>
            <a:rPr lang="ru-RU" sz="1600" kern="1200" dirty="0" err="1"/>
            <a:t>серцевиною</a:t>
          </a:r>
          <a:r>
            <a:rPr lang="ru-RU" sz="1600" kern="1200" dirty="0"/>
            <a:t> та каркасом </a:t>
          </a:r>
          <a:r>
            <a:rPr lang="ru-RU" sz="1600" kern="1200" dirty="0" err="1"/>
            <a:t>процесу</a:t>
          </a:r>
          <a:r>
            <a:rPr lang="ru-RU" sz="1600" kern="1200" dirty="0"/>
            <a:t> </a:t>
          </a:r>
          <a:r>
            <a:rPr lang="ru-RU" sz="1600" kern="1200" dirty="0" err="1"/>
            <a:t>інтеграції</a:t>
          </a:r>
          <a:r>
            <a:rPr lang="ru-RU" sz="1600" kern="1200" dirty="0"/>
            <a:t> і за </a:t>
          </a:r>
          <a:r>
            <a:rPr lang="ru-RU" sz="1600" kern="1200" dirty="0" err="1"/>
            <a:t>своїми</a:t>
          </a:r>
          <a:r>
            <a:rPr lang="ru-RU" sz="1600" kern="1200" dirty="0"/>
            <a:t> </a:t>
          </a:r>
          <a:r>
            <a:rPr lang="ru-RU" sz="1600" kern="1200" dirty="0" err="1"/>
            <a:t>властивостями</a:t>
          </a:r>
          <a:r>
            <a:rPr lang="ru-RU" sz="1600" kern="1200" dirty="0"/>
            <a:t> становить «</a:t>
          </a:r>
          <a:r>
            <a:rPr lang="ru-RU" sz="1600" kern="1200" dirty="0" err="1"/>
            <a:t>наднаціональний</a:t>
          </a:r>
          <a:r>
            <a:rPr lang="ru-RU" sz="1600" kern="1200" dirty="0"/>
            <a:t> феномен»;</a:t>
          </a:r>
        </a:p>
      </dsp:txBody>
      <dsp:txXfrm>
        <a:off x="2054052" y="1747018"/>
        <a:ext cx="5659097" cy="1329611"/>
      </dsp:txXfrm>
    </dsp:sp>
    <dsp:sp modelId="{93A845FE-522C-45DC-A6E8-6A90E7490B48}">
      <dsp:nvSpPr>
        <dsp:cNvPr id="0" name=""/>
        <dsp:cNvSpPr/>
      </dsp:nvSpPr>
      <dsp:spPr>
        <a:xfrm>
          <a:off x="1396621" y="1387141"/>
          <a:ext cx="616064" cy="2632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2771"/>
              </a:lnTo>
              <a:lnTo>
                <a:pt x="616064" y="26327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A9BE1-BF10-4618-9222-4E7FAC902428}">
      <dsp:nvSpPr>
        <dsp:cNvPr id="0" name=""/>
        <dsp:cNvSpPr/>
      </dsp:nvSpPr>
      <dsp:spPr>
        <a:xfrm>
          <a:off x="2012686" y="3436507"/>
          <a:ext cx="5775708" cy="1166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«друга колона» – </a:t>
          </a:r>
          <a:r>
            <a:rPr lang="ru-RU" sz="1600" kern="1200" dirty="0" err="1"/>
            <a:t>спільна</a:t>
          </a:r>
          <a:r>
            <a:rPr lang="ru-RU" sz="1600" kern="1200" dirty="0"/>
            <a:t> </a:t>
          </a:r>
          <a:r>
            <a:rPr lang="ru-RU" sz="1600" kern="1200" dirty="0" err="1"/>
            <a:t>зовнішня</a:t>
          </a:r>
          <a:r>
            <a:rPr lang="ru-RU" sz="1600" kern="1200" dirty="0"/>
            <a:t> та </a:t>
          </a:r>
          <a:r>
            <a:rPr lang="ru-RU" sz="1600" kern="1200" dirty="0" err="1"/>
            <a:t>безпекова</a:t>
          </a:r>
          <a:r>
            <a:rPr lang="ru-RU" sz="1600" kern="1200" dirty="0"/>
            <a:t> </a:t>
          </a:r>
          <a:r>
            <a:rPr lang="ru-RU" sz="1600" kern="1200" dirty="0" err="1"/>
            <a:t>політика</a:t>
          </a:r>
          <a:r>
            <a:rPr lang="ru-RU" sz="1600" kern="1200" dirty="0"/>
            <a:t> (СЗПБ);</a:t>
          </a:r>
        </a:p>
      </dsp:txBody>
      <dsp:txXfrm>
        <a:off x="2046861" y="3470682"/>
        <a:ext cx="5707358" cy="1098459"/>
      </dsp:txXfrm>
    </dsp:sp>
    <dsp:sp modelId="{344D7872-5131-46AD-8992-79942A7C0854}">
      <dsp:nvSpPr>
        <dsp:cNvPr id="0" name=""/>
        <dsp:cNvSpPr/>
      </dsp:nvSpPr>
      <dsp:spPr>
        <a:xfrm>
          <a:off x="1396621" y="1387141"/>
          <a:ext cx="616064" cy="4167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67582"/>
              </a:lnTo>
              <a:lnTo>
                <a:pt x="616064" y="41675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4E1FBC-950E-4469-BB53-B7724D1A563C}">
      <dsp:nvSpPr>
        <dsp:cNvPr id="0" name=""/>
        <dsp:cNvSpPr/>
      </dsp:nvSpPr>
      <dsp:spPr>
        <a:xfrm>
          <a:off x="2012686" y="4921828"/>
          <a:ext cx="5763273" cy="1265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«</a:t>
          </a:r>
          <a:r>
            <a:rPr lang="ru-RU" sz="1600" kern="1200" dirty="0" err="1"/>
            <a:t>третя</a:t>
          </a:r>
          <a:r>
            <a:rPr lang="ru-RU" sz="1600" kern="1200" dirty="0"/>
            <a:t> колона» – </a:t>
          </a:r>
          <a:r>
            <a:rPr lang="ru-RU" sz="1600" kern="1200" dirty="0" err="1"/>
            <a:t>співробітництво</a:t>
          </a:r>
          <a:r>
            <a:rPr lang="ru-RU" sz="1600" kern="1200" dirty="0"/>
            <a:t> у сферах </a:t>
          </a:r>
          <a:r>
            <a:rPr lang="ru-RU" sz="1600" kern="1200" dirty="0" err="1"/>
            <a:t>юстиції</a:t>
          </a:r>
          <a:r>
            <a:rPr lang="ru-RU" sz="1600" kern="1200" dirty="0"/>
            <a:t> та </a:t>
          </a:r>
          <a:r>
            <a:rPr lang="ru-RU" sz="1600" kern="1200" dirty="0" err="1"/>
            <a:t>внутрішніх</a:t>
          </a:r>
          <a:r>
            <a:rPr lang="ru-RU" sz="1600" kern="1200" dirty="0"/>
            <a:t> справ</a:t>
          </a:r>
          <a:r>
            <a:rPr lang="ru-RU" sz="800" kern="1200" dirty="0"/>
            <a:t>.</a:t>
          </a:r>
        </a:p>
      </dsp:txBody>
      <dsp:txXfrm>
        <a:off x="2049760" y="4958902"/>
        <a:ext cx="5689125" cy="1191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79BBD-ED2E-4A25-9324-DE630F8DC058}">
      <dsp:nvSpPr>
        <dsp:cNvPr id="0" name=""/>
        <dsp:cNvSpPr/>
      </dsp:nvSpPr>
      <dsp:spPr>
        <a:xfrm>
          <a:off x="3951895" y="2275017"/>
          <a:ext cx="2140400" cy="752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351"/>
              </a:lnTo>
              <a:lnTo>
                <a:pt x="2140400" y="376351"/>
              </a:lnTo>
              <a:lnTo>
                <a:pt x="2140400" y="7527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5BC66-9C2A-46F7-9C6E-D72534645D40}">
      <dsp:nvSpPr>
        <dsp:cNvPr id="0" name=""/>
        <dsp:cNvSpPr/>
      </dsp:nvSpPr>
      <dsp:spPr>
        <a:xfrm>
          <a:off x="1764343" y="2275017"/>
          <a:ext cx="2187551" cy="752702"/>
        </a:xfrm>
        <a:custGeom>
          <a:avLst/>
          <a:gdLst/>
          <a:ahLst/>
          <a:cxnLst/>
          <a:rect l="0" t="0" r="0" b="0"/>
          <a:pathLst>
            <a:path>
              <a:moveTo>
                <a:pt x="2187551" y="0"/>
              </a:moveTo>
              <a:lnTo>
                <a:pt x="2187551" y="376351"/>
              </a:lnTo>
              <a:lnTo>
                <a:pt x="0" y="376351"/>
              </a:lnTo>
              <a:lnTo>
                <a:pt x="0" y="7527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66868-E046-48F9-969F-C38188F74299}">
      <dsp:nvSpPr>
        <dsp:cNvPr id="0" name=""/>
        <dsp:cNvSpPr/>
      </dsp:nvSpPr>
      <dsp:spPr>
        <a:xfrm>
          <a:off x="2159745" y="482868"/>
          <a:ext cx="3584299" cy="1792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 err="1">
              <a:solidFill>
                <a:schemeClr val="bg1"/>
              </a:solidFill>
            </a:rPr>
            <a:t>Східне</a:t>
          </a:r>
          <a:r>
            <a:rPr lang="ru-RU" sz="2800" kern="1200" dirty="0">
              <a:solidFill>
                <a:schemeClr val="bg1"/>
              </a:solidFill>
            </a:rPr>
            <a:t> партнерство </a:t>
          </a:r>
          <a:r>
            <a:rPr lang="ru-RU" sz="2800" kern="1200" dirty="0" err="1">
              <a:solidFill>
                <a:schemeClr val="bg1"/>
              </a:solidFill>
            </a:rPr>
            <a:t>має</a:t>
          </a:r>
          <a:r>
            <a:rPr lang="ru-RU" sz="2800" kern="1200" dirty="0">
              <a:solidFill>
                <a:schemeClr val="bg1"/>
              </a:solidFill>
            </a:rPr>
            <a:t> два </a:t>
          </a:r>
          <a:r>
            <a:rPr lang="ru-RU" sz="2800" kern="1200" dirty="0" err="1">
              <a:solidFill>
                <a:schemeClr val="bg1"/>
              </a:solidFill>
            </a:rPr>
            <a:t>виміри</a:t>
          </a:r>
          <a:r>
            <a:rPr lang="ru-RU" sz="1600" kern="1200" dirty="0"/>
            <a:t>:</a:t>
          </a:r>
        </a:p>
      </dsp:txBody>
      <dsp:txXfrm>
        <a:off x="2159745" y="482868"/>
        <a:ext cx="3584299" cy="1792149"/>
      </dsp:txXfrm>
    </dsp:sp>
    <dsp:sp modelId="{CDD2FBF0-0E6C-41FF-BFAB-59201E723924}">
      <dsp:nvSpPr>
        <dsp:cNvPr id="0" name=""/>
        <dsp:cNvSpPr/>
      </dsp:nvSpPr>
      <dsp:spPr>
        <a:xfrm>
          <a:off x="294" y="3027720"/>
          <a:ext cx="3528097" cy="2189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>
              <a:solidFill>
                <a:schemeClr val="bg1"/>
              </a:solidFill>
            </a:rPr>
            <a:t>Двосторонній</a:t>
          </a:r>
          <a:r>
            <a:rPr lang="ru-RU" sz="1900" kern="1200" dirty="0">
              <a:solidFill>
                <a:schemeClr val="bg1"/>
              </a:solidFill>
            </a:rPr>
            <a:t> </a:t>
          </a:r>
          <a:r>
            <a:rPr lang="ru-RU" sz="1900" kern="1200" dirty="0" err="1">
              <a:solidFill>
                <a:schemeClr val="bg1"/>
              </a:solidFill>
            </a:rPr>
            <a:t>вимір</a:t>
          </a:r>
          <a:r>
            <a:rPr lang="ru-RU" sz="1900" kern="1200" dirty="0">
              <a:solidFill>
                <a:schemeClr val="bg1"/>
              </a:solidFill>
            </a:rPr>
            <a:t>, </a:t>
          </a:r>
          <a:r>
            <a:rPr lang="ru-RU" sz="1900" kern="1200" dirty="0" err="1">
              <a:solidFill>
                <a:schemeClr val="bg1"/>
              </a:solidFill>
            </a:rPr>
            <a:t>що</a:t>
          </a:r>
          <a:r>
            <a:rPr lang="ru-RU" sz="1900" kern="1200" dirty="0">
              <a:solidFill>
                <a:schemeClr val="bg1"/>
              </a:solidFill>
            </a:rPr>
            <a:t> </a:t>
          </a:r>
          <a:r>
            <a:rPr lang="ru-RU" sz="1900" kern="1200" dirty="0" err="1">
              <a:solidFill>
                <a:schemeClr val="bg1"/>
              </a:solidFill>
            </a:rPr>
            <a:t>націлений</a:t>
          </a:r>
          <a:r>
            <a:rPr lang="ru-RU" sz="1900" kern="1200" dirty="0">
              <a:solidFill>
                <a:schemeClr val="bg1"/>
              </a:solidFill>
            </a:rPr>
            <a:t> на </a:t>
          </a:r>
          <a:r>
            <a:rPr lang="ru-RU" sz="1900" kern="1200" dirty="0" err="1">
              <a:solidFill>
                <a:schemeClr val="bg1"/>
              </a:solidFill>
            </a:rPr>
            <a:t>укладання</a:t>
          </a:r>
          <a:r>
            <a:rPr lang="ru-RU" sz="1900" kern="1200" dirty="0">
              <a:solidFill>
                <a:schemeClr val="bg1"/>
              </a:solidFill>
            </a:rPr>
            <a:t> </a:t>
          </a:r>
          <a:r>
            <a:rPr lang="ru-RU" sz="1900" kern="1200" dirty="0" err="1">
              <a:solidFill>
                <a:schemeClr val="bg1"/>
              </a:solidFill>
            </a:rPr>
            <a:t>Угод</a:t>
          </a:r>
          <a:r>
            <a:rPr lang="ru-RU" sz="1900" kern="1200" dirty="0">
              <a:solidFill>
                <a:schemeClr val="bg1"/>
              </a:solidFill>
            </a:rPr>
            <a:t> про </a:t>
          </a:r>
          <a:r>
            <a:rPr lang="ru-RU" sz="1900" kern="1200" dirty="0" err="1">
              <a:solidFill>
                <a:schemeClr val="bg1"/>
              </a:solidFill>
            </a:rPr>
            <a:t>асоціацію</a:t>
          </a:r>
          <a:r>
            <a:rPr lang="ru-RU" sz="1900" kern="1200" dirty="0">
              <a:solidFill>
                <a:schemeClr val="bg1"/>
              </a:solidFill>
            </a:rPr>
            <a:t>, </a:t>
          </a:r>
          <a:r>
            <a:rPr lang="ru-RU" sz="1900" kern="1200" dirty="0" err="1">
              <a:solidFill>
                <a:schemeClr val="bg1"/>
              </a:solidFill>
            </a:rPr>
            <a:t>створення</a:t>
          </a:r>
          <a:r>
            <a:rPr lang="ru-RU" sz="1900" kern="1200" dirty="0">
              <a:solidFill>
                <a:schemeClr val="bg1"/>
              </a:solidFill>
            </a:rPr>
            <a:t> </a:t>
          </a:r>
          <a:r>
            <a:rPr lang="ru-RU" sz="1900" kern="1200" dirty="0" err="1">
              <a:solidFill>
                <a:schemeClr val="bg1"/>
              </a:solidFill>
            </a:rPr>
            <a:t>глибоких</a:t>
          </a:r>
          <a:r>
            <a:rPr lang="ru-RU" sz="1900" kern="1200" dirty="0">
              <a:solidFill>
                <a:schemeClr val="bg1"/>
              </a:solidFill>
            </a:rPr>
            <a:t> та </a:t>
          </a:r>
          <a:r>
            <a:rPr lang="ru-RU" sz="1900" kern="1200" dirty="0" err="1">
              <a:solidFill>
                <a:schemeClr val="bg1"/>
              </a:solidFill>
            </a:rPr>
            <a:t>всебічних</a:t>
          </a:r>
          <a:r>
            <a:rPr lang="ru-RU" sz="1900" kern="1200" dirty="0">
              <a:solidFill>
                <a:schemeClr val="bg1"/>
              </a:solidFill>
            </a:rPr>
            <a:t> зон </a:t>
          </a:r>
          <a:r>
            <a:rPr lang="ru-RU" sz="1900" kern="1200" dirty="0" err="1">
              <a:solidFill>
                <a:schemeClr val="bg1"/>
              </a:solidFill>
            </a:rPr>
            <a:t>вільної</a:t>
          </a:r>
          <a:r>
            <a:rPr lang="ru-RU" sz="1900" kern="1200" dirty="0">
              <a:solidFill>
                <a:schemeClr val="bg1"/>
              </a:solidFill>
            </a:rPr>
            <a:t> </a:t>
          </a:r>
          <a:r>
            <a:rPr lang="ru-RU" sz="1900" kern="1200" dirty="0" err="1">
              <a:solidFill>
                <a:schemeClr val="bg1"/>
              </a:solidFill>
            </a:rPr>
            <a:t>торгівлі</a:t>
          </a:r>
          <a:r>
            <a:rPr lang="ru-RU" sz="1900" kern="1200" dirty="0">
              <a:solidFill>
                <a:schemeClr val="bg1"/>
              </a:solidFill>
            </a:rPr>
            <a:t> та </a:t>
          </a:r>
          <a:r>
            <a:rPr lang="ru-RU" sz="1900" kern="1200" dirty="0" err="1">
              <a:solidFill>
                <a:schemeClr val="bg1"/>
              </a:solidFill>
            </a:rPr>
            <a:t>досягнення</a:t>
          </a:r>
          <a:r>
            <a:rPr lang="ru-RU" sz="1900" kern="1200" dirty="0">
              <a:solidFill>
                <a:schemeClr val="bg1"/>
              </a:solidFill>
            </a:rPr>
            <a:t> </a:t>
          </a:r>
          <a:r>
            <a:rPr lang="ru-RU" sz="1900" kern="1200" dirty="0" err="1">
              <a:solidFill>
                <a:schemeClr val="bg1"/>
              </a:solidFill>
            </a:rPr>
            <a:t>поступу</a:t>
          </a:r>
          <a:r>
            <a:rPr lang="ru-RU" sz="1900" kern="1200" dirty="0">
              <a:solidFill>
                <a:schemeClr val="bg1"/>
              </a:solidFill>
            </a:rPr>
            <a:t> в </a:t>
          </a:r>
          <a:r>
            <a:rPr lang="ru-RU" sz="1900" kern="1200" dirty="0" err="1">
              <a:solidFill>
                <a:schemeClr val="bg1"/>
              </a:solidFill>
            </a:rPr>
            <a:t>питаннях</a:t>
          </a:r>
          <a:r>
            <a:rPr lang="ru-RU" sz="1900" kern="1200" dirty="0">
              <a:solidFill>
                <a:schemeClr val="bg1"/>
              </a:solidFill>
            </a:rPr>
            <a:t> </a:t>
          </a:r>
          <a:r>
            <a:rPr lang="ru-RU" sz="1900" kern="1200" dirty="0" err="1">
              <a:solidFill>
                <a:schemeClr val="bg1"/>
              </a:solidFill>
            </a:rPr>
            <a:t>візової</a:t>
          </a:r>
          <a:r>
            <a:rPr lang="ru-RU" sz="1900" kern="1200" dirty="0">
              <a:solidFill>
                <a:schemeClr val="bg1"/>
              </a:solidFill>
            </a:rPr>
            <a:t> </a:t>
          </a:r>
          <a:r>
            <a:rPr lang="ru-RU" sz="1900" kern="1200" dirty="0" err="1">
              <a:solidFill>
                <a:schemeClr val="bg1"/>
              </a:solidFill>
            </a:rPr>
            <a:t>політики</a:t>
          </a:r>
          <a:r>
            <a:rPr lang="ru-RU" sz="1900" kern="1200" dirty="0">
              <a:solidFill>
                <a:schemeClr val="bg1"/>
              </a:solidFill>
            </a:rPr>
            <a:t> та </a:t>
          </a:r>
          <a:r>
            <a:rPr lang="ru-RU" sz="1900" kern="1200" dirty="0" err="1">
              <a:solidFill>
                <a:schemeClr val="bg1"/>
              </a:solidFill>
            </a:rPr>
            <a:t>мобільності</a:t>
          </a:r>
          <a:r>
            <a:rPr lang="ru-RU" sz="1900" kern="1200" dirty="0">
              <a:solidFill>
                <a:schemeClr val="bg1"/>
              </a:solidFill>
            </a:rPr>
            <a:t>;</a:t>
          </a:r>
        </a:p>
      </dsp:txBody>
      <dsp:txXfrm>
        <a:off x="294" y="3027720"/>
        <a:ext cx="3528097" cy="2189702"/>
      </dsp:txXfrm>
    </dsp:sp>
    <dsp:sp modelId="{C5024BB2-4490-4B92-AEA2-92ECC4CA9129}">
      <dsp:nvSpPr>
        <dsp:cNvPr id="0" name=""/>
        <dsp:cNvSpPr/>
      </dsp:nvSpPr>
      <dsp:spPr>
        <a:xfrm>
          <a:off x="4281094" y="3027720"/>
          <a:ext cx="3622400" cy="2136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Багатосторонній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вимір</a:t>
          </a:r>
          <a:r>
            <a:rPr lang="ru-RU" sz="1800" kern="1200" dirty="0">
              <a:solidFill>
                <a:schemeClr val="bg1"/>
              </a:solidFill>
            </a:rPr>
            <a:t> (</a:t>
          </a:r>
          <a:r>
            <a:rPr lang="ru-RU" sz="1800" kern="1200" dirty="0" err="1">
              <a:solidFill>
                <a:schemeClr val="bg1"/>
              </a:solidFill>
            </a:rPr>
            <a:t>тобто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міждержавні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платформи</a:t>
          </a:r>
          <a:r>
            <a:rPr lang="ru-RU" sz="1800" kern="1200" dirty="0">
              <a:solidFill>
                <a:schemeClr val="bg1"/>
              </a:solidFill>
            </a:rPr>
            <a:t> і так </a:t>
          </a:r>
          <a:r>
            <a:rPr lang="ru-RU" sz="1800" kern="1200" dirty="0" err="1">
              <a:solidFill>
                <a:schemeClr val="bg1"/>
              </a:solidFill>
            </a:rPr>
            <a:t>звані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Провідні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ініціативи</a:t>
          </a:r>
          <a:r>
            <a:rPr lang="ru-RU" sz="1800" kern="1200" dirty="0">
              <a:solidFill>
                <a:schemeClr val="bg1"/>
              </a:solidFill>
            </a:rPr>
            <a:t>). </a:t>
          </a:r>
          <a:r>
            <a:rPr lang="ru-RU" sz="1800" kern="1200" dirty="0" err="1">
              <a:solidFill>
                <a:schemeClr val="bg1"/>
              </a:solidFill>
            </a:rPr>
            <a:t>Цей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підхід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відкриває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можливості</a:t>
          </a:r>
          <a:r>
            <a:rPr lang="ru-RU" sz="1800" kern="1200" dirty="0">
              <a:solidFill>
                <a:schemeClr val="bg1"/>
              </a:solidFill>
            </a:rPr>
            <a:t> для </a:t>
          </a:r>
          <a:r>
            <a:rPr lang="ru-RU" sz="1800" kern="1200" dirty="0" err="1">
              <a:solidFill>
                <a:schemeClr val="bg1"/>
              </a:solidFill>
            </a:rPr>
            <a:t>поступової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політичної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асоціації</a:t>
          </a:r>
          <a:r>
            <a:rPr lang="ru-RU" sz="1800" kern="1200" dirty="0">
              <a:solidFill>
                <a:schemeClr val="bg1"/>
              </a:solidFill>
            </a:rPr>
            <a:t> та </a:t>
          </a:r>
          <a:r>
            <a:rPr lang="ru-RU" sz="1800" kern="1200" dirty="0" err="1">
              <a:solidFill>
                <a:schemeClr val="bg1"/>
              </a:solidFill>
            </a:rPr>
            <a:t>глибшої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економічної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інтеграції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країн</a:t>
          </a:r>
          <a:r>
            <a:rPr lang="ru-RU" sz="1800" kern="1200" dirty="0">
              <a:solidFill>
                <a:schemeClr val="bg1"/>
              </a:solidFill>
            </a:rPr>
            <a:t> ЄПС </a:t>
          </a:r>
          <a:r>
            <a:rPr lang="ru-RU" sz="1800" kern="1200" dirty="0" err="1">
              <a:solidFill>
                <a:schemeClr val="bg1"/>
              </a:solidFill>
            </a:rPr>
            <a:t>із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Європейським</a:t>
          </a:r>
          <a:r>
            <a:rPr lang="ru-RU" sz="1800" kern="1200" dirty="0">
              <a:solidFill>
                <a:schemeClr val="bg1"/>
              </a:solidFill>
            </a:rPr>
            <a:t> Союзом.</a:t>
          </a:r>
        </a:p>
      </dsp:txBody>
      <dsp:txXfrm>
        <a:off x="4281094" y="3027720"/>
        <a:ext cx="3622400" cy="2136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invGray">
          <a:xfrm>
            <a:off x="0" y="3936697"/>
            <a:ext cx="9144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1" y="4114800"/>
            <a:ext cx="7886699" cy="1158446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28651" y="5338170"/>
            <a:ext cx="7886699" cy="47483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7306270" y="365125"/>
            <a:ext cx="120015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4008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ltGray">
          <a:xfrm>
            <a:off x="0" y="3276600"/>
            <a:ext cx="9144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3429001"/>
            <a:ext cx="7200900" cy="1838519"/>
          </a:xfr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630936" y="5340096"/>
            <a:ext cx="72009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522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719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43450" y="1825625"/>
            <a:ext cx="37719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629841" y="1828800"/>
            <a:ext cx="37719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29841" y="2514601"/>
            <a:ext cx="37719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5" name="Підзаголовок 4"/>
          <p:cNvSpPr>
            <a:spLocks noGrp="1"/>
          </p:cNvSpPr>
          <p:nvPr>
            <p:ph type="body" sz="quarter" idx="3"/>
          </p:nvPr>
        </p:nvSpPr>
        <p:spPr>
          <a:xfrm>
            <a:off x="4744641" y="1828800"/>
            <a:ext cx="37719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744641" y="2514601"/>
            <a:ext cx="37719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0" y="1524000"/>
            <a:ext cx="2571750" cy="19050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28650" y="685800"/>
            <a:ext cx="48006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943600" y="3581400"/>
            <a:ext cx="2571750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0" y="1527048"/>
            <a:ext cx="2571750" cy="1901952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628648" y="685800"/>
            <a:ext cx="4800600" cy="52578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943601" y="3581400"/>
            <a:ext cx="2571749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invGray">
          <a:xfrm>
            <a:off x="0" y="6492239"/>
            <a:ext cx="9141619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dirty="0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7264454" y="6549716"/>
            <a:ext cx="1250895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8E8D500D-E010-4CA2-A5A7-4793A1DA314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285750" y="6549716"/>
            <a:ext cx="6331619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515350" y="6549716"/>
            <a:ext cx="33477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0" y="4437112"/>
            <a:ext cx="7886699" cy="1158446"/>
          </a:xfrm>
        </p:spPr>
        <p:txBody>
          <a:bodyPr>
            <a:noAutofit/>
          </a:bodyPr>
          <a:lstStyle/>
          <a:p>
            <a:r>
              <a:rPr lang="uk-UA" sz="3200" dirty="0"/>
              <a:t>І</a:t>
            </a:r>
            <a:r>
              <a:rPr lang="ru-RU" sz="3200" dirty="0" err="1"/>
              <a:t>мплементація</a:t>
            </a:r>
            <a:r>
              <a:rPr lang="ru-RU" sz="3200" dirty="0"/>
              <a:t> угоди про </a:t>
            </a:r>
            <a:r>
              <a:rPr lang="ru-RU" sz="3200" dirty="0" err="1"/>
              <a:t>асоціацію</a:t>
            </a:r>
            <a:r>
              <a:rPr lang="ru-RU" sz="3200" dirty="0"/>
              <a:t> </a:t>
            </a:r>
            <a:r>
              <a:rPr lang="ru-RU" sz="3200" dirty="0" err="1"/>
              <a:t>між</a:t>
            </a:r>
            <a:r>
              <a:rPr lang="ru-RU" sz="3200" dirty="0"/>
              <a:t> </a:t>
            </a:r>
            <a:r>
              <a:rPr lang="ru-RU" sz="3200" dirty="0" err="1"/>
              <a:t>Україною</a:t>
            </a:r>
            <a:r>
              <a:rPr lang="ru-RU" sz="3200" dirty="0"/>
              <a:t> та ЄС у </a:t>
            </a:r>
            <a:r>
              <a:rPr lang="ru-RU" sz="3200" dirty="0" err="1"/>
              <a:t>сфері</a:t>
            </a:r>
            <a:r>
              <a:rPr lang="ru-RU" sz="3200" dirty="0"/>
              <a:t> </a:t>
            </a:r>
            <a:r>
              <a:rPr lang="ru-RU" sz="3200" dirty="0" err="1"/>
              <a:t>захисту</a:t>
            </a:r>
            <a:r>
              <a:rPr lang="ru-RU" sz="3200" dirty="0"/>
              <a:t> </a:t>
            </a:r>
            <a:r>
              <a:rPr lang="ru-RU" sz="3200" dirty="0" err="1"/>
              <a:t>навколишнього</a:t>
            </a:r>
            <a:r>
              <a:rPr lang="ru-RU" sz="3200" dirty="0"/>
              <a:t> </a:t>
            </a:r>
            <a:r>
              <a:rPr lang="ru-RU" sz="3200" dirty="0" err="1"/>
              <a:t>середовища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4910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5328592" cy="5680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10 </a:t>
            </a:r>
            <a:r>
              <a:rPr lang="ru-RU" dirty="0" err="1"/>
              <a:t>вересня</a:t>
            </a:r>
            <a:r>
              <a:rPr lang="ru-RU" dirty="0"/>
              <a:t> 1952 року </a:t>
            </a:r>
            <a:r>
              <a:rPr lang="ru-RU" dirty="0" err="1"/>
              <a:t>міністри</a:t>
            </a:r>
            <a:r>
              <a:rPr lang="ru-RU" dirty="0"/>
              <a:t> </a:t>
            </a:r>
            <a:r>
              <a:rPr lang="ru-RU" dirty="0" err="1"/>
              <a:t>закордонних</a:t>
            </a:r>
            <a:r>
              <a:rPr lang="ru-RU" dirty="0"/>
              <a:t> справ </a:t>
            </a:r>
            <a:r>
              <a:rPr lang="ru-RU" dirty="0" err="1"/>
              <a:t>країн-членів</a:t>
            </a:r>
            <a:r>
              <a:rPr lang="ru-RU" dirty="0"/>
              <a:t> ЄСВС </a:t>
            </a:r>
            <a:r>
              <a:rPr lang="ru-RU" dirty="0" err="1"/>
              <a:t>доручають</a:t>
            </a:r>
            <a:r>
              <a:rPr lang="ru-RU" dirty="0"/>
              <a:t> </a:t>
            </a:r>
            <a:r>
              <a:rPr lang="ru-RU" dirty="0" err="1"/>
              <a:t>Спільним</a:t>
            </a:r>
            <a:r>
              <a:rPr lang="ru-RU" dirty="0"/>
              <a:t> </a:t>
            </a:r>
            <a:r>
              <a:rPr lang="ru-RU" dirty="0" err="1"/>
              <a:t>зборам</a:t>
            </a:r>
            <a:r>
              <a:rPr lang="ru-RU" dirty="0"/>
              <a:t> ЄСВС (прообразу </a:t>
            </a:r>
            <a:r>
              <a:rPr lang="ru-RU" dirty="0" err="1"/>
              <a:t>майбутнього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Парламенту) </a:t>
            </a:r>
            <a:r>
              <a:rPr lang="ru-RU" dirty="0" err="1"/>
              <a:t>розробити</a:t>
            </a:r>
            <a:r>
              <a:rPr lang="ru-RU" dirty="0"/>
              <a:t> проект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політичного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(ЄПС). 10 </a:t>
            </a:r>
            <a:r>
              <a:rPr lang="ru-RU" dirty="0" err="1"/>
              <a:t>березня</a:t>
            </a:r>
            <a:r>
              <a:rPr lang="ru-RU" dirty="0"/>
              <a:t> 1953 року </a:t>
            </a:r>
            <a:r>
              <a:rPr lang="ru-RU" dirty="0" err="1"/>
              <a:t>Збори</a:t>
            </a:r>
            <a:r>
              <a:rPr lang="ru-RU" dirty="0"/>
              <a:t> </a:t>
            </a:r>
            <a:r>
              <a:rPr lang="ru-RU" dirty="0" err="1"/>
              <a:t>закінчили</a:t>
            </a:r>
            <a:r>
              <a:rPr lang="ru-RU" dirty="0"/>
              <a:t> роботу над проектом Договору.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аніЄОС</a:t>
            </a:r>
            <a:r>
              <a:rPr lang="ru-RU" dirty="0"/>
              <a:t> </a:t>
            </a:r>
            <a:r>
              <a:rPr lang="ru-RU" dirty="0" err="1"/>
              <a:t>ані</a:t>
            </a:r>
            <a:r>
              <a:rPr lang="ru-RU" dirty="0"/>
              <a:t> ЄПС так і не стали </a:t>
            </a:r>
            <a:r>
              <a:rPr lang="ru-RU" dirty="0" err="1"/>
              <a:t>реальністю</a:t>
            </a:r>
            <a:r>
              <a:rPr lang="ru-RU" dirty="0"/>
              <a:t>. </a:t>
            </a:r>
            <a:r>
              <a:rPr lang="ru-RU" dirty="0" err="1"/>
              <a:t>Вирішальну</a:t>
            </a:r>
            <a:r>
              <a:rPr lang="ru-RU" dirty="0"/>
              <a:t> роль тут </a:t>
            </a:r>
            <a:r>
              <a:rPr lang="ru-RU" dirty="0" err="1"/>
              <a:t>відіграла</a:t>
            </a:r>
            <a:r>
              <a:rPr lang="ru-RU" dirty="0"/>
              <a:t> </a:t>
            </a:r>
            <a:r>
              <a:rPr lang="ru-RU" dirty="0" err="1"/>
              <a:t>Франція</a:t>
            </a:r>
            <a:r>
              <a:rPr lang="ru-RU" dirty="0"/>
              <a:t>, парламент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довгих</a:t>
            </a:r>
            <a:r>
              <a:rPr lang="ru-RU" dirty="0"/>
              <a:t> </a:t>
            </a:r>
            <a:r>
              <a:rPr lang="ru-RU" dirty="0" err="1"/>
              <a:t>дискусій</a:t>
            </a:r>
            <a:r>
              <a:rPr lang="ru-RU" dirty="0"/>
              <a:t> у </a:t>
            </a:r>
            <a:r>
              <a:rPr lang="ru-RU" dirty="0" err="1"/>
              <a:t>серпні</a:t>
            </a:r>
            <a:r>
              <a:rPr lang="ru-RU" dirty="0"/>
              <a:t> 1954 року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відкласти</a:t>
            </a:r>
            <a:r>
              <a:rPr lang="ru-RU" dirty="0"/>
              <a:t> </a:t>
            </a:r>
            <a:r>
              <a:rPr lang="ru-RU" dirty="0" err="1"/>
              <a:t>ратифікацію</a:t>
            </a:r>
            <a:r>
              <a:rPr lang="ru-RU" dirty="0"/>
              <a:t> Договору про ЄОС. 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зробило</a:t>
            </a:r>
            <a:r>
              <a:rPr lang="ru-RU" dirty="0"/>
              <a:t> </a:t>
            </a:r>
            <a:r>
              <a:rPr lang="ru-RU" dirty="0" err="1"/>
              <a:t>недоречним</a:t>
            </a:r>
            <a:r>
              <a:rPr lang="ru-RU" dirty="0"/>
              <a:t> і </a:t>
            </a:r>
            <a:r>
              <a:rPr lang="ru-RU" dirty="0" err="1"/>
              <a:t>підписання</a:t>
            </a:r>
            <a:r>
              <a:rPr lang="ru-RU" dirty="0"/>
              <a:t> Договору про ЄПС.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2818631" cy="419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2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7886700" cy="4351338"/>
          </a:xfrm>
        </p:spPr>
        <p:txBody>
          <a:bodyPr/>
          <a:lstStyle/>
          <a:p>
            <a:r>
              <a:rPr lang="ru-RU" dirty="0"/>
              <a:t>Таким чином, на початку 1950-х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країнам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 не </a:t>
            </a:r>
            <a:r>
              <a:rPr lang="ru-RU" dirty="0" err="1"/>
              <a:t>вдалося</a:t>
            </a:r>
            <a:r>
              <a:rPr lang="ru-RU" dirty="0"/>
              <a:t> </a:t>
            </a:r>
            <a:r>
              <a:rPr lang="ru-RU" dirty="0" err="1"/>
              <a:t>започаткувати</a:t>
            </a:r>
            <a:r>
              <a:rPr lang="ru-RU" dirty="0"/>
              <a:t> </a:t>
            </a:r>
            <a:r>
              <a:rPr lang="ru-RU" dirty="0" err="1"/>
              <a:t>інтеграцію</a:t>
            </a:r>
            <a:r>
              <a:rPr lang="ru-RU" dirty="0"/>
              <a:t> в </a:t>
            </a:r>
            <a:r>
              <a:rPr lang="ru-RU" dirty="0" err="1"/>
              <a:t>оборонній</a:t>
            </a:r>
            <a:r>
              <a:rPr lang="ru-RU" dirty="0"/>
              <a:t> та </a:t>
            </a:r>
            <a:r>
              <a:rPr lang="ru-RU" dirty="0" err="1"/>
              <a:t>політичній</a:t>
            </a:r>
            <a:r>
              <a:rPr lang="ru-RU" dirty="0"/>
              <a:t> сферах.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продовжувала</a:t>
            </a:r>
            <a:r>
              <a:rPr lang="ru-RU" dirty="0"/>
              <a:t> </a:t>
            </a:r>
            <a:r>
              <a:rPr lang="ru-RU" dirty="0" err="1"/>
              <a:t>розвиватись</a:t>
            </a:r>
            <a:r>
              <a:rPr lang="ru-RU" dirty="0"/>
              <a:t> в </a:t>
            </a:r>
            <a:r>
              <a:rPr lang="ru-RU" dirty="0" err="1"/>
              <a:t>інших</a:t>
            </a:r>
            <a:r>
              <a:rPr lang="ru-RU" dirty="0"/>
              <a:t> сферах, </a:t>
            </a:r>
            <a:r>
              <a:rPr lang="ru-RU" dirty="0" err="1"/>
              <a:t>передусім</a:t>
            </a:r>
            <a:r>
              <a:rPr lang="ru-RU" dirty="0"/>
              <a:t> в </a:t>
            </a:r>
            <a:r>
              <a:rPr lang="ru-RU" dirty="0" err="1"/>
              <a:t>економічній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Наприкінці</a:t>
            </a:r>
            <a:r>
              <a:rPr lang="ru-RU" dirty="0"/>
              <a:t> 1955 року на </a:t>
            </a:r>
            <a:r>
              <a:rPr lang="ru-RU" dirty="0" err="1"/>
              <a:t>конференції</a:t>
            </a:r>
            <a:r>
              <a:rPr lang="ru-RU" dirty="0"/>
              <a:t> у </a:t>
            </a:r>
            <a:r>
              <a:rPr lang="ru-RU" dirty="0" err="1"/>
              <a:t>Мессіні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” </a:t>
            </a:r>
            <a:r>
              <a:rPr lang="ru-RU" dirty="0" err="1"/>
              <a:t>домовились</a:t>
            </a:r>
            <a:r>
              <a:rPr lang="ru-RU" dirty="0"/>
              <a:t> про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з </a:t>
            </a:r>
            <a:r>
              <a:rPr lang="ru-RU" dirty="0" err="1"/>
              <a:t>атомної</a:t>
            </a:r>
            <a:r>
              <a:rPr lang="ru-RU" dirty="0"/>
              <a:t> </a:t>
            </a:r>
            <a:r>
              <a:rPr lang="ru-RU" dirty="0" err="1"/>
              <a:t>енергетики</a:t>
            </a:r>
            <a:r>
              <a:rPr lang="ru-RU" dirty="0"/>
              <a:t> (</a:t>
            </a:r>
            <a:r>
              <a:rPr lang="ru-RU" dirty="0" err="1"/>
              <a:t>Євратому</a:t>
            </a:r>
            <a:r>
              <a:rPr lang="ru-RU" dirty="0"/>
              <a:t>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3982689" cy="29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20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20688"/>
            <a:ext cx="4303390" cy="5760640"/>
          </a:xfrm>
        </p:spPr>
        <p:txBody>
          <a:bodyPr/>
          <a:lstStyle/>
          <a:p>
            <a:r>
              <a:rPr lang="ru-RU" dirty="0"/>
              <a:t>На початку 1957 року </a:t>
            </a:r>
            <a:r>
              <a:rPr lang="ru-RU" dirty="0" err="1"/>
              <a:t>керівники</a:t>
            </a:r>
            <a:r>
              <a:rPr lang="ru-RU" dirty="0"/>
              <a:t> </a:t>
            </a:r>
            <a:r>
              <a:rPr lang="ru-RU" dirty="0" err="1"/>
              <a:t>урядів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”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поряд</a:t>
            </a:r>
            <a:r>
              <a:rPr lang="ru-RU" dirty="0"/>
              <a:t> з </a:t>
            </a:r>
            <a:r>
              <a:rPr lang="ru-RU" dirty="0" err="1"/>
              <a:t>Євратомом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Європейську</a:t>
            </a:r>
            <a:r>
              <a:rPr lang="ru-RU" dirty="0"/>
              <a:t> </a:t>
            </a:r>
            <a:r>
              <a:rPr lang="ru-RU" dirty="0" err="1"/>
              <a:t>економічну</a:t>
            </a:r>
            <a:r>
              <a:rPr lang="ru-RU" dirty="0"/>
              <a:t> </a:t>
            </a:r>
            <a:r>
              <a:rPr lang="ru-RU" dirty="0" err="1"/>
              <a:t>спільноту</a:t>
            </a:r>
            <a:r>
              <a:rPr lang="ru-RU" dirty="0"/>
              <a:t> (ЄЕС). 23 </a:t>
            </a:r>
            <a:r>
              <a:rPr lang="ru-RU" dirty="0" err="1"/>
              <a:t>березня</a:t>
            </a:r>
            <a:r>
              <a:rPr lang="ru-RU" dirty="0"/>
              <a:t> 1957 року у м. </a:t>
            </a:r>
            <a:r>
              <a:rPr lang="ru-RU" dirty="0" err="1"/>
              <a:t>Римі</a:t>
            </a:r>
            <a:r>
              <a:rPr lang="ru-RU" dirty="0"/>
              <a:t> </a:t>
            </a:r>
            <a:r>
              <a:rPr lang="ru-RU" dirty="0" err="1"/>
              <a:t>відбулося</a:t>
            </a:r>
            <a:r>
              <a:rPr lang="ru-RU" dirty="0"/>
              <a:t> </a:t>
            </a:r>
            <a:r>
              <a:rPr lang="ru-RU" dirty="0" err="1"/>
              <a:t>підписання</a:t>
            </a:r>
            <a:r>
              <a:rPr lang="ru-RU" dirty="0"/>
              <a:t>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(ЄЕС) та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з </a:t>
            </a:r>
            <a:r>
              <a:rPr lang="ru-RU" dirty="0" err="1"/>
              <a:t>атомної</a:t>
            </a:r>
            <a:r>
              <a:rPr lang="ru-RU" dirty="0"/>
              <a:t> </a:t>
            </a:r>
            <a:r>
              <a:rPr lang="ru-RU" dirty="0" err="1"/>
              <a:t>енергетики</a:t>
            </a:r>
            <a:r>
              <a:rPr lang="ru-RU" dirty="0"/>
              <a:t> (</a:t>
            </a:r>
            <a:r>
              <a:rPr lang="ru-RU" dirty="0" err="1"/>
              <a:t>Євроатом</a:t>
            </a:r>
            <a:r>
              <a:rPr lang="ru-RU" dirty="0"/>
              <a:t>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736826" cy="495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6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0325"/>
            <a:ext cx="2776909" cy="338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0648"/>
            <a:ext cx="7886700" cy="4351338"/>
          </a:xfrm>
        </p:spPr>
        <p:txBody>
          <a:bodyPr/>
          <a:lstStyle/>
          <a:p>
            <a:r>
              <a:rPr lang="ru-RU" dirty="0"/>
              <a:t>8 </a:t>
            </a:r>
            <a:r>
              <a:rPr lang="ru-RU" dirty="0" err="1"/>
              <a:t>квітня</a:t>
            </a:r>
            <a:r>
              <a:rPr lang="ru-RU" dirty="0"/>
              <a:t> 1965 року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про </a:t>
            </a:r>
            <a:r>
              <a:rPr lang="ru-RU" dirty="0" err="1"/>
              <a:t>злиття</a:t>
            </a:r>
            <a:r>
              <a:rPr lang="ru-RU" dirty="0"/>
              <a:t> </a:t>
            </a:r>
            <a:r>
              <a:rPr lang="ru-RU" dirty="0" err="1"/>
              <a:t>виконавчих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ЄСВС, </a:t>
            </a:r>
            <a:r>
              <a:rPr lang="ru-RU" dirty="0" err="1"/>
              <a:t>Євратому</a:t>
            </a:r>
            <a:r>
              <a:rPr lang="ru-RU" dirty="0"/>
              <a:t> та ЄЕС. 1 </a:t>
            </a:r>
            <a:r>
              <a:rPr lang="ru-RU" dirty="0" err="1"/>
              <a:t>липня</a:t>
            </a:r>
            <a:r>
              <a:rPr lang="ru-RU" dirty="0"/>
              <a:t> 1967 року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. У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створена </a:t>
            </a:r>
            <a:r>
              <a:rPr lang="ru-RU" dirty="0" err="1"/>
              <a:t>єдина</a:t>
            </a:r>
            <a:r>
              <a:rPr lang="ru-RU" dirty="0"/>
              <a:t> структура </a:t>
            </a:r>
            <a:r>
              <a:rPr lang="ru-RU" dirty="0" err="1"/>
              <a:t>інститутів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 </a:t>
            </a: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інститутами</a:t>
            </a:r>
            <a:r>
              <a:rPr lang="ru-RU" dirty="0"/>
              <a:t> стали 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Комісія</a:t>
            </a:r>
            <a:r>
              <a:rPr lang="ru-RU" dirty="0"/>
              <a:t>, Рада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Спільнот</a:t>
            </a:r>
            <a:r>
              <a:rPr lang="ru-RU" dirty="0"/>
              <a:t>, </a:t>
            </a:r>
            <a:r>
              <a:rPr lang="ru-RU" dirty="0" err="1"/>
              <a:t>Європейський</a:t>
            </a:r>
            <a:r>
              <a:rPr lang="ru-RU" dirty="0"/>
              <a:t> Парламент та Суд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Спільнот</a:t>
            </a:r>
            <a:r>
              <a:rPr lang="ru-RU" dirty="0"/>
              <a:t>. У </a:t>
            </a:r>
            <a:r>
              <a:rPr lang="ru-RU" dirty="0" err="1"/>
              <a:t>грудні</a:t>
            </a:r>
            <a:r>
              <a:rPr lang="ru-RU" dirty="0"/>
              <a:t> 1974 року до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додався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– </a:t>
            </a:r>
            <a:r>
              <a:rPr lang="ru-RU" dirty="0" err="1"/>
              <a:t>Європейська</a:t>
            </a:r>
            <a:r>
              <a:rPr lang="ru-RU" dirty="0"/>
              <a:t> Рада, яка </a:t>
            </a:r>
            <a:r>
              <a:rPr lang="ru-RU" dirty="0" err="1"/>
              <a:t>складається</a:t>
            </a:r>
            <a:r>
              <a:rPr lang="ru-RU" dirty="0"/>
              <a:t> з глав держав та </a:t>
            </a:r>
            <a:r>
              <a:rPr lang="ru-RU" dirty="0" err="1"/>
              <a:t>урядів</a:t>
            </a:r>
            <a:r>
              <a:rPr lang="ru-RU" dirty="0"/>
              <a:t> </a:t>
            </a:r>
            <a:r>
              <a:rPr lang="ru-RU" dirty="0" err="1"/>
              <a:t>країн-членів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Спільнот</a:t>
            </a:r>
            <a:r>
              <a:rPr lang="ru-RU" dirty="0"/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59203"/>
            <a:ext cx="3668071" cy="21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15" y="4170234"/>
            <a:ext cx="2781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3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/>
          <a:lstStyle/>
          <a:p>
            <a:r>
              <a:rPr lang="ru-RU" dirty="0"/>
              <a:t>У 1968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завершується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вільної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 та </a:t>
            </a:r>
            <a:r>
              <a:rPr lang="ru-RU" dirty="0" err="1"/>
              <a:t>митного</a:t>
            </a:r>
            <a:r>
              <a:rPr lang="ru-RU" dirty="0"/>
              <a:t> союзу (перших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етапів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(ЄЕС).</a:t>
            </a:r>
          </a:p>
          <a:p>
            <a:endParaRPr lang="ru-RU" dirty="0"/>
          </a:p>
          <a:p>
            <a:r>
              <a:rPr lang="ru-RU" dirty="0" err="1"/>
              <a:t>Наприкінці</a:t>
            </a:r>
            <a:r>
              <a:rPr lang="ru-RU" dirty="0"/>
              <a:t> 1969 року </a:t>
            </a:r>
            <a:r>
              <a:rPr lang="ru-RU" dirty="0" err="1"/>
              <a:t>завершується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спільного</a:t>
            </a:r>
            <a:r>
              <a:rPr lang="ru-RU" dirty="0"/>
              <a:t> ринку (</a:t>
            </a:r>
            <a:r>
              <a:rPr lang="ru-RU" dirty="0" err="1"/>
              <a:t>третього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 ЄЕС. </a:t>
            </a:r>
            <a:r>
              <a:rPr lang="ru-RU" dirty="0" err="1"/>
              <a:t>Первісні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ЄЕС, </a:t>
            </a:r>
            <a:r>
              <a:rPr lang="ru-RU" dirty="0" err="1"/>
              <a:t>визначені</a:t>
            </a:r>
            <a:r>
              <a:rPr lang="ru-RU" dirty="0"/>
              <a:t> </a:t>
            </a:r>
            <a:r>
              <a:rPr lang="ru-RU" dirty="0" err="1"/>
              <a:t>Римським</a:t>
            </a:r>
            <a:r>
              <a:rPr lang="ru-RU" dirty="0"/>
              <a:t> договором 1957 року, </a:t>
            </a:r>
            <a:r>
              <a:rPr lang="ru-RU" dirty="0" err="1"/>
              <a:t>виявились</a:t>
            </a:r>
            <a:r>
              <a:rPr lang="ru-RU" dirty="0"/>
              <a:t> </a:t>
            </a:r>
            <a:r>
              <a:rPr lang="ru-RU" dirty="0" err="1"/>
              <a:t>досягнутими</a:t>
            </a:r>
            <a:r>
              <a:rPr lang="ru-RU" dirty="0"/>
              <a:t>.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визначати</a:t>
            </a:r>
            <a:r>
              <a:rPr lang="ru-RU" dirty="0"/>
              <a:t> </a:t>
            </a:r>
            <a:r>
              <a:rPr lang="ru-RU" dirty="0" err="1"/>
              <a:t>подальші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138264" cy="313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15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53" y="2636912"/>
            <a:ext cx="4678085" cy="38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7886700" cy="4351338"/>
          </a:xfrm>
        </p:spPr>
        <p:txBody>
          <a:bodyPr/>
          <a:lstStyle/>
          <a:p>
            <a:r>
              <a:rPr lang="ru-RU" dirty="0"/>
              <a:t>На початку 1970-х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розпочався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ЄЕС. 1 </a:t>
            </a:r>
            <a:r>
              <a:rPr lang="ru-RU" dirty="0" err="1"/>
              <a:t>січня</a:t>
            </a:r>
            <a:r>
              <a:rPr lang="ru-RU" dirty="0"/>
              <a:t> 1973 року членами ЄЕС стали Велика </a:t>
            </a:r>
            <a:r>
              <a:rPr lang="ru-RU" dirty="0" err="1"/>
              <a:t>Британія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Ірландія</a:t>
            </a:r>
            <a:r>
              <a:rPr lang="ru-RU" dirty="0"/>
              <a:t>, 1 </a:t>
            </a:r>
            <a:r>
              <a:rPr lang="ru-RU" dirty="0" err="1"/>
              <a:t>січня</a:t>
            </a:r>
            <a:r>
              <a:rPr lang="ru-RU" dirty="0"/>
              <a:t> 1981 року — </a:t>
            </a:r>
            <a:r>
              <a:rPr lang="ru-RU" dirty="0" err="1"/>
              <a:t>Греція</a:t>
            </a:r>
            <a:r>
              <a:rPr lang="ru-RU" dirty="0"/>
              <a:t>, а 1 </a:t>
            </a:r>
            <a:r>
              <a:rPr lang="ru-RU" dirty="0" err="1"/>
              <a:t>січня</a:t>
            </a:r>
            <a:r>
              <a:rPr lang="ru-RU" dirty="0"/>
              <a:t> 1986 року — </a:t>
            </a:r>
            <a:r>
              <a:rPr lang="ru-RU" dirty="0" err="1"/>
              <a:t>Іспанія</a:t>
            </a:r>
            <a:r>
              <a:rPr lang="ru-RU" dirty="0"/>
              <a:t> та </a:t>
            </a:r>
            <a:r>
              <a:rPr lang="ru-RU" dirty="0" err="1"/>
              <a:t>Португалія</a:t>
            </a:r>
            <a:r>
              <a:rPr lang="ru-RU" dirty="0"/>
              <a:t>. 1 </a:t>
            </a:r>
            <a:r>
              <a:rPr lang="ru-RU" dirty="0" err="1"/>
              <a:t>липня</a:t>
            </a:r>
            <a:r>
              <a:rPr lang="ru-RU" dirty="0"/>
              <a:t> 1987 року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</a:t>
            </a:r>
            <a:r>
              <a:rPr lang="ru-RU" dirty="0" err="1"/>
              <a:t>Єдиний</a:t>
            </a:r>
            <a:r>
              <a:rPr lang="ru-RU" dirty="0"/>
              <a:t> </a:t>
            </a:r>
            <a:r>
              <a:rPr lang="ru-RU" dirty="0" err="1"/>
              <a:t>Європейський</a:t>
            </a:r>
            <a:r>
              <a:rPr lang="ru-RU" dirty="0"/>
              <a:t> Акт, </a:t>
            </a:r>
            <a:r>
              <a:rPr lang="ru-RU" dirty="0" err="1"/>
              <a:t>підписаний</a:t>
            </a:r>
            <a:r>
              <a:rPr lang="ru-RU" dirty="0"/>
              <a:t> у лютому 1986 року. </a:t>
            </a:r>
            <a:r>
              <a:rPr lang="ru-RU" dirty="0" err="1"/>
              <a:t>Цей</a:t>
            </a:r>
            <a:r>
              <a:rPr lang="ru-RU" dirty="0"/>
              <a:t> документ </a:t>
            </a:r>
            <a:r>
              <a:rPr lang="ru-RU" dirty="0" err="1"/>
              <a:t>визначив</a:t>
            </a:r>
            <a:r>
              <a:rPr lang="ru-RU" dirty="0"/>
              <a:t> </a:t>
            </a:r>
            <a:r>
              <a:rPr lang="ru-RU" dirty="0" err="1"/>
              <a:t>подальші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поставив за мету </a:t>
            </a:r>
            <a:r>
              <a:rPr lang="ru-RU" dirty="0" err="1"/>
              <a:t>створення</a:t>
            </a:r>
            <a:r>
              <a:rPr lang="ru-RU" dirty="0"/>
              <a:t> до 1 </a:t>
            </a:r>
            <a:r>
              <a:rPr lang="ru-RU" dirty="0" err="1"/>
              <a:t>січня</a:t>
            </a:r>
            <a:r>
              <a:rPr lang="ru-RU" dirty="0"/>
              <a:t> 1993 </a:t>
            </a:r>
            <a:r>
              <a:rPr lang="ru-RU" dirty="0">
                <a:solidFill>
                  <a:schemeClr val="bg1"/>
                </a:solidFill>
              </a:rPr>
              <a:t>року </a:t>
            </a:r>
            <a:r>
              <a:rPr lang="ru-RU" dirty="0" err="1">
                <a:solidFill>
                  <a:schemeClr val="bg1"/>
                </a:solidFill>
              </a:rPr>
              <a:t>Єдиного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внутрішнього</a:t>
            </a:r>
            <a:r>
              <a:rPr lang="ru-RU" dirty="0">
                <a:solidFill>
                  <a:schemeClr val="bg1"/>
                </a:solidFill>
              </a:rPr>
              <a:t> ринку </a:t>
            </a:r>
            <a:r>
              <a:rPr lang="ru-RU" dirty="0"/>
              <a:t>(</a:t>
            </a:r>
            <a:r>
              <a:rPr lang="ru-RU" dirty="0" err="1"/>
              <a:t>наступного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економі</a:t>
            </a:r>
            <a:r>
              <a:rPr lang="ru-RU" dirty="0" err="1">
                <a:solidFill>
                  <a:schemeClr val="bg1"/>
                </a:solidFill>
              </a:rPr>
              <a:t>чної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інтеграції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передбачав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/>
              <a:t>гармонізацію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>
                <a:solidFill>
                  <a:schemeClr val="bg1"/>
                </a:solidFill>
              </a:rPr>
              <a:t>політики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інституцій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60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700291"/>
          </a:xfrm>
        </p:spPr>
        <p:txBody>
          <a:bodyPr/>
          <a:lstStyle/>
          <a:p>
            <a:r>
              <a:rPr lang="ru-RU" dirty="0" err="1"/>
              <a:t>Крім</a:t>
            </a:r>
            <a:r>
              <a:rPr lang="ru-RU" dirty="0"/>
              <a:t> того, у </a:t>
            </a:r>
            <a:r>
              <a:rPr lang="ru-RU" dirty="0" err="1"/>
              <a:t>Єдиному</a:t>
            </a:r>
            <a:r>
              <a:rPr lang="ru-RU" dirty="0"/>
              <a:t> </a:t>
            </a:r>
            <a:r>
              <a:rPr lang="ru-RU" dirty="0" err="1"/>
              <a:t>Європейському</a:t>
            </a:r>
            <a:r>
              <a:rPr lang="ru-RU" dirty="0"/>
              <a:t> </a:t>
            </a:r>
            <a:r>
              <a:rPr lang="ru-RU" dirty="0" err="1"/>
              <a:t>акті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поставлено </a:t>
            </a:r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стати </a:t>
            </a:r>
            <a:r>
              <a:rPr lang="ru-RU" dirty="0" err="1"/>
              <a:t>інститутом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економічним</a:t>
            </a:r>
            <a:r>
              <a:rPr lang="ru-RU" dirty="0"/>
              <a:t>, а й </a:t>
            </a:r>
            <a:r>
              <a:rPr lang="ru-RU" dirty="0" err="1"/>
              <a:t>політичним</a:t>
            </a:r>
            <a:r>
              <a:rPr lang="ru-RU" dirty="0"/>
              <a:t>.</a:t>
            </a:r>
          </a:p>
          <a:p>
            <a:r>
              <a:rPr lang="ru-RU" dirty="0"/>
              <a:t>7 лютого 1992 року у </a:t>
            </a:r>
            <a:r>
              <a:rPr lang="ru-RU" dirty="0" err="1"/>
              <a:t>Маастрихті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про </a:t>
            </a:r>
            <a:r>
              <a:rPr lang="ru-RU" dirty="0" err="1"/>
              <a:t>Європейський</a:t>
            </a:r>
            <a:r>
              <a:rPr lang="ru-RU" dirty="0"/>
              <a:t> Союз (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«</a:t>
            </a:r>
            <a:r>
              <a:rPr lang="ru-RU" dirty="0" err="1"/>
              <a:t>Європейський</a:t>
            </a:r>
            <a:r>
              <a:rPr lang="ru-RU" dirty="0"/>
              <a:t> Союз» </a:t>
            </a:r>
            <a:r>
              <a:rPr lang="ru-RU" dirty="0" err="1"/>
              <a:t>з’явилось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Паризької</a:t>
            </a:r>
            <a:r>
              <a:rPr lang="ru-RU" dirty="0"/>
              <a:t> </a:t>
            </a:r>
            <a:r>
              <a:rPr lang="ru-RU" dirty="0" err="1"/>
              <a:t>конференції</a:t>
            </a:r>
            <a:r>
              <a:rPr lang="ru-RU" dirty="0"/>
              <a:t> 1972 року).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1 листопада 1993 року.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3145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61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23528" y="332656"/>
          <a:ext cx="856895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19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20688"/>
            <a:ext cx="7886700" cy="5556275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економічному</a:t>
            </a:r>
            <a:r>
              <a:rPr lang="ru-RU" dirty="0"/>
              <a:t> </a:t>
            </a:r>
            <a:r>
              <a:rPr lang="ru-RU" dirty="0" err="1"/>
              <a:t>сенсі</a:t>
            </a:r>
            <a:r>
              <a:rPr lang="ru-RU" dirty="0"/>
              <a:t>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Маастрихтського</a:t>
            </a:r>
            <a:r>
              <a:rPr lang="ru-RU" dirty="0"/>
              <a:t> договору означало курс на </a:t>
            </a:r>
            <a:r>
              <a:rPr lang="ru-RU" dirty="0" err="1"/>
              <a:t>завершення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єдиного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ринку (</a:t>
            </a:r>
            <a:r>
              <a:rPr lang="ru-RU" dirty="0" err="1"/>
              <a:t>четвертий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 та </a:t>
            </a:r>
            <a:r>
              <a:rPr lang="ru-RU" dirty="0" err="1"/>
              <a:t>перехід</a:t>
            </a:r>
            <a:r>
              <a:rPr lang="ru-RU" dirty="0"/>
              <a:t> до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ідеї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та валютного союзу (</a:t>
            </a:r>
            <a:r>
              <a:rPr lang="ru-RU" dirty="0" err="1"/>
              <a:t>п’ятий</a:t>
            </a:r>
            <a:r>
              <a:rPr lang="ru-RU" dirty="0"/>
              <a:t> - </a:t>
            </a:r>
            <a:r>
              <a:rPr lang="ru-RU" dirty="0" err="1"/>
              <a:t>найвищий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535372" cy="2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1"/>
          <a:stretch/>
        </p:blipFill>
        <p:spPr bwMode="auto">
          <a:xfrm>
            <a:off x="827584" y="2564904"/>
            <a:ext cx="4128120" cy="304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2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7886700" cy="4351338"/>
          </a:xfrm>
        </p:spPr>
        <p:txBody>
          <a:bodyPr/>
          <a:lstStyle/>
          <a:p>
            <a:r>
              <a:rPr lang="ru-RU" dirty="0"/>
              <a:t>1 </a:t>
            </a:r>
            <a:r>
              <a:rPr lang="ru-RU" dirty="0" err="1"/>
              <a:t>січня</a:t>
            </a:r>
            <a:r>
              <a:rPr lang="ru-RU" dirty="0"/>
              <a:t> 1995 року членами </a:t>
            </a:r>
            <a:r>
              <a:rPr lang="ru-RU" dirty="0" err="1"/>
              <a:t>Європейського</a:t>
            </a:r>
            <a:r>
              <a:rPr lang="ru-RU" dirty="0"/>
              <a:t> Союзу стали </a:t>
            </a:r>
            <a:r>
              <a:rPr lang="ru-RU" dirty="0" err="1"/>
              <a:t>Фінляндія</a:t>
            </a:r>
            <a:r>
              <a:rPr lang="ru-RU" dirty="0"/>
              <a:t>, </a:t>
            </a:r>
            <a:r>
              <a:rPr lang="ru-RU" dirty="0" err="1"/>
              <a:t>Австрія</a:t>
            </a:r>
            <a:r>
              <a:rPr lang="ru-RU" dirty="0"/>
              <a:t> та </a:t>
            </a:r>
            <a:r>
              <a:rPr lang="ru-RU" dirty="0" err="1"/>
              <a:t>Швеція</a:t>
            </a:r>
            <a:r>
              <a:rPr lang="ru-RU" dirty="0"/>
              <a:t>. 2 </a:t>
            </a:r>
            <a:r>
              <a:rPr lang="ru-RU" dirty="0" err="1"/>
              <a:t>жовтня</a:t>
            </a:r>
            <a:r>
              <a:rPr lang="ru-RU" dirty="0"/>
              <a:t> 1997 року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</a:t>
            </a:r>
            <a:r>
              <a:rPr lang="ru-RU" dirty="0" err="1"/>
              <a:t>Амстердамський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(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1 </a:t>
            </a:r>
            <a:r>
              <a:rPr lang="ru-RU" dirty="0" err="1"/>
              <a:t>травня</a:t>
            </a:r>
            <a:r>
              <a:rPr lang="ru-RU" dirty="0"/>
              <a:t> 1999 року). </a:t>
            </a:r>
            <a:r>
              <a:rPr lang="ru-RU" dirty="0" err="1"/>
              <a:t>Амстердамський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вніс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та </a:t>
            </a:r>
            <a:r>
              <a:rPr lang="ru-RU" dirty="0" err="1"/>
              <a:t>доповнення</a:t>
            </a:r>
            <a:r>
              <a:rPr lang="ru-RU" dirty="0"/>
              <a:t> до </a:t>
            </a:r>
            <a:r>
              <a:rPr lang="ru-RU" dirty="0" err="1"/>
              <a:t>Маастрихтського</a:t>
            </a:r>
            <a:r>
              <a:rPr lang="ru-RU" dirty="0"/>
              <a:t> договору про </a:t>
            </a:r>
            <a:r>
              <a:rPr lang="ru-RU" dirty="0" err="1"/>
              <a:t>Європейський</a:t>
            </a:r>
            <a:r>
              <a:rPr lang="ru-RU" dirty="0"/>
              <a:t> Союз, </a:t>
            </a:r>
            <a:r>
              <a:rPr lang="ru-RU" dirty="0" err="1"/>
              <a:t>Римського</a:t>
            </a:r>
            <a:r>
              <a:rPr lang="ru-RU" dirty="0"/>
              <a:t> договору про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та </a:t>
            </a:r>
            <a:r>
              <a:rPr lang="ru-RU" dirty="0" err="1"/>
              <a:t>Євратому</a:t>
            </a:r>
            <a:r>
              <a:rPr lang="ru-RU" dirty="0"/>
              <a:t>, Договору про </a:t>
            </a:r>
            <a:r>
              <a:rPr lang="ru-RU" dirty="0" err="1"/>
              <a:t>заснування</a:t>
            </a:r>
            <a:r>
              <a:rPr lang="ru-RU" dirty="0"/>
              <a:t> ЄСВС.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83" y="2924944"/>
            <a:ext cx="4170040" cy="344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2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Інтегр</a:t>
            </a:r>
            <a:r>
              <a:rPr lang="en-US" dirty="0"/>
              <a:t>á</a:t>
            </a:r>
            <a:r>
              <a:rPr lang="ru-RU" dirty="0" err="1"/>
              <a:t>ція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7886700" cy="4351338"/>
          </a:xfrm>
        </p:spPr>
        <p:txBody>
          <a:bodyPr/>
          <a:lstStyle/>
          <a:p>
            <a:r>
              <a:rPr lang="ru-RU" dirty="0"/>
              <a:t>1)</a:t>
            </a:r>
            <a:r>
              <a:rPr lang="ru-RU" dirty="0" err="1"/>
              <a:t>поєднання</a:t>
            </a:r>
            <a:r>
              <a:rPr lang="ru-RU" dirty="0"/>
              <a:t>, </a:t>
            </a:r>
            <a:r>
              <a:rPr lang="ru-RU" dirty="0" err="1"/>
              <a:t>взаємопроникнення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об'єднання</a:t>
            </a:r>
            <a:r>
              <a:rPr lang="ru-RU" dirty="0"/>
              <a:t> будь-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(</a:t>
            </a:r>
            <a:r>
              <a:rPr lang="ru-RU" dirty="0" err="1"/>
              <a:t>частин</a:t>
            </a:r>
            <a:r>
              <a:rPr lang="ru-RU" dirty="0"/>
              <a:t>) в </a:t>
            </a:r>
            <a:r>
              <a:rPr lang="ru-RU" dirty="0" err="1"/>
              <a:t>одне</a:t>
            </a:r>
            <a:r>
              <a:rPr lang="ru-RU" dirty="0"/>
              <a:t> </a:t>
            </a:r>
            <a:r>
              <a:rPr lang="ru-RU" dirty="0" err="1"/>
              <a:t>ціле</a:t>
            </a:r>
            <a:r>
              <a:rPr lang="ru-RU" dirty="0"/>
              <a:t>.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взаємозближення</a:t>
            </a:r>
            <a:r>
              <a:rPr lang="ru-RU" dirty="0"/>
              <a:t> й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взаємозв'язків</a:t>
            </a:r>
            <a:r>
              <a:rPr lang="ru-RU" dirty="0"/>
              <a:t>; </a:t>
            </a:r>
          </a:p>
          <a:p>
            <a:r>
              <a:rPr lang="ru-RU" dirty="0"/>
              <a:t>2)</a:t>
            </a:r>
            <a:r>
              <a:rPr lang="ru-RU" dirty="0" err="1"/>
              <a:t>згуртування</a:t>
            </a:r>
            <a:r>
              <a:rPr lang="ru-RU" dirty="0"/>
              <a:t>, </a:t>
            </a:r>
            <a:r>
              <a:rPr lang="ru-RU" dirty="0" err="1"/>
              <a:t>об'єднання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, </a:t>
            </a:r>
            <a:r>
              <a:rPr lang="ru-RU" dirty="0" err="1"/>
              <a:t>економічних</a:t>
            </a:r>
            <a:r>
              <a:rPr lang="ru-RU" dirty="0"/>
              <a:t>, </a:t>
            </a:r>
            <a:r>
              <a:rPr lang="ru-RU" dirty="0" err="1"/>
              <a:t>державних</a:t>
            </a:r>
            <a:r>
              <a:rPr lang="ru-RU" dirty="0"/>
              <a:t> і </a:t>
            </a:r>
            <a:r>
              <a:rPr lang="ru-RU" dirty="0" err="1"/>
              <a:t>громадських</a:t>
            </a:r>
            <a:r>
              <a:rPr lang="ru-RU" dirty="0"/>
              <a:t> структур в рамках </a:t>
            </a:r>
            <a:r>
              <a:rPr lang="ru-RU" dirty="0" err="1"/>
              <a:t>регіону</a:t>
            </a:r>
            <a:r>
              <a:rPr lang="ru-RU" dirty="0"/>
              <a:t>,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2523" r="11308" b="15984"/>
          <a:stretch/>
        </p:blipFill>
        <p:spPr bwMode="auto">
          <a:xfrm>
            <a:off x="4067944" y="3352420"/>
            <a:ext cx="4710795" cy="31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8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903790" cy="5772299"/>
          </a:xfrm>
        </p:spPr>
        <p:txBody>
          <a:bodyPr/>
          <a:lstStyle/>
          <a:p>
            <a:r>
              <a:rPr lang="ru-RU" dirty="0" err="1"/>
              <a:t>Особливу</a:t>
            </a:r>
            <a:r>
              <a:rPr lang="ru-RU" dirty="0"/>
              <a:t> роль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відіграло</a:t>
            </a:r>
            <a:r>
              <a:rPr lang="ru-RU" dirty="0"/>
              <a:t> </a:t>
            </a:r>
            <a:r>
              <a:rPr lang="ru-RU" dirty="0" err="1"/>
              <a:t>укладення</a:t>
            </a:r>
            <a:r>
              <a:rPr lang="ru-RU" dirty="0"/>
              <a:t> у 1997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Шенгенської</a:t>
            </a:r>
            <a:r>
              <a:rPr lang="ru-RU" dirty="0"/>
              <a:t> угоди про </a:t>
            </a:r>
            <a:r>
              <a:rPr lang="ru-RU" dirty="0" err="1"/>
              <a:t>вільне</a:t>
            </a:r>
            <a:r>
              <a:rPr lang="ru-RU" dirty="0"/>
              <a:t> (</a:t>
            </a:r>
            <a:r>
              <a:rPr lang="ru-RU" dirty="0" err="1"/>
              <a:t>безвізове</a:t>
            </a:r>
            <a:r>
              <a:rPr lang="ru-RU" dirty="0"/>
              <a:t>) </a:t>
            </a:r>
            <a:r>
              <a:rPr lang="ru-RU" dirty="0" err="1"/>
              <a:t>пересування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у межах </a:t>
            </a:r>
            <a:r>
              <a:rPr lang="ru-RU" dirty="0" err="1"/>
              <a:t>Європейського</a:t>
            </a:r>
            <a:r>
              <a:rPr lang="ru-RU" dirty="0"/>
              <a:t> Союзу. На </a:t>
            </a:r>
            <a:r>
              <a:rPr lang="ru-RU" dirty="0" err="1"/>
              <a:t>сьогоднішній</a:t>
            </a:r>
            <a:r>
              <a:rPr lang="ru-RU" dirty="0"/>
              <a:t> день до </a:t>
            </a:r>
            <a:r>
              <a:rPr lang="ru-RU" dirty="0" err="1"/>
              <a:t>цієї</a:t>
            </a:r>
            <a:r>
              <a:rPr lang="ru-RU" dirty="0"/>
              <a:t> угоди </a:t>
            </a:r>
            <a:r>
              <a:rPr lang="ru-RU" dirty="0" err="1"/>
              <a:t>приєднались</a:t>
            </a:r>
            <a:r>
              <a:rPr lang="ru-RU" dirty="0"/>
              <a:t> 13 держав </a:t>
            </a:r>
            <a:r>
              <a:rPr lang="ru-RU" dirty="0" err="1"/>
              <a:t>Європейського</a:t>
            </a:r>
            <a:r>
              <a:rPr lang="ru-RU" dirty="0"/>
              <a:t> Союзу –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, Люксембург, </a:t>
            </a:r>
            <a:r>
              <a:rPr lang="ru-RU" dirty="0" err="1"/>
              <a:t>Нідерланди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, </a:t>
            </a:r>
            <a:r>
              <a:rPr lang="ru-RU" dirty="0" err="1"/>
              <a:t>Португалія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, </a:t>
            </a:r>
            <a:r>
              <a:rPr lang="ru-RU" dirty="0" err="1"/>
              <a:t>Фінляндія</a:t>
            </a:r>
            <a:r>
              <a:rPr lang="ru-RU" dirty="0"/>
              <a:t> та </a:t>
            </a:r>
            <a:r>
              <a:rPr lang="ru-RU" dirty="0" err="1"/>
              <a:t>Швеція</a:t>
            </a:r>
            <a:r>
              <a:rPr lang="ru-RU" dirty="0"/>
              <a:t>. З 21 </a:t>
            </a:r>
            <a:r>
              <a:rPr lang="ru-RU" dirty="0" err="1"/>
              <a:t>грудня</a:t>
            </a:r>
            <a:r>
              <a:rPr lang="ru-RU" dirty="0"/>
              <a:t> 2007 року до складу </a:t>
            </a:r>
            <a:r>
              <a:rPr lang="ru-RU" dirty="0" err="1"/>
              <a:t>Шенгенської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увійшли</a:t>
            </a:r>
            <a:r>
              <a:rPr lang="ru-RU" dirty="0"/>
              <a:t> </a:t>
            </a:r>
            <a:r>
              <a:rPr lang="ru-RU" dirty="0" err="1"/>
              <a:t>Естонія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Литва,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 та Мальта. 29 </a:t>
            </a:r>
            <a:r>
              <a:rPr lang="ru-RU" dirty="0" err="1"/>
              <a:t>березня</a:t>
            </a:r>
            <a:r>
              <a:rPr lang="ru-RU" dirty="0"/>
              <a:t> 2009 року до </a:t>
            </a:r>
            <a:r>
              <a:rPr lang="ru-RU" dirty="0" err="1"/>
              <a:t>Шенгенської</a:t>
            </a:r>
            <a:r>
              <a:rPr lang="ru-RU" dirty="0"/>
              <a:t> угоди </a:t>
            </a:r>
            <a:r>
              <a:rPr lang="ru-RU" dirty="0" err="1"/>
              <a:t>приєдналась</a:t>
            </a:r>
            <a:r>
              <a:rPr lang="ru-RU" dirty="0"/>
              <a:t> </a:t>
            </a:r>
            <a:r>
              <a:rPr lang="ru-RU" dirty="0" err="1"/>
              <a:t>Швейцарія</a:t>
            </a:r>
            <a:r>
              <a:rPr lang="ru-RU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8910"/>
            <a:ext cx="46672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/>
          <a:lstStyle/>
          <a:p>
            <a:r>
              <a:rPr lang="ru-RU" dirty="0"/>
              <a:t>26 лютого 2001 року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підписаний</a:t>
            </a:r>
            <a:r>
              <a:rPr lang="ru-RU" dirty="0"/>
              <a:t> </a:t>
            </a:r>
            <a:r>
              <a:rPr lang="ru-RU" dirty="0" err="1"/>
              <a:t>Ніццький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вніс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в </a:t>
            </a:r>
            <a:r>
              <a:rPr lang="ru-RU" dirty="0" err="1"/>
              <a:t>механізми</a:t>
            </a:r>
            <a:r>
              <a:rPr lang="ru-RU" dirty="0"/>
              <a:t> </a:t>
            </a:r>
            <a:r>
              <a:rPr lang="ru-RU" dirty="0" err="1"/>
              <a:t>інституційного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ЄС з </a:t>
            </a:r>
            <a:r>
              <a:rPr lang="ru-RU" dirty="0" err="1"/>
              <a:t>огляду</a:t>
            </a:r>
            <a:r>
              <a:rPr lang="ru-RU" dirty="0"/>
              <a:t> на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майбутнє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квоти</a:t>
            </a:r>
            <a:r>
              <a:rPr lang="ru-RU" dirty="0"/>
              <a:t> </a:t>
            </a:r>
            <a:r>
              <a:rPr lang="ru-RU" dirty="0" err="1"/>
              <a:t>представництва</a:t>
            </a:r>
            <a:r>
              <a:rPr lang="ru-RU" dirty="0"/>
              <a:t> в </a:t>
            </a:r>
            <a:r>
              <a:rPr lang="ru-RU" dirty="0" err="1"/>
              <a:t>інституціях</a:t>
            </a:r>
            <a:r>
              <a:rPr lang="ru-RU" dirty="0"/>
              <a:t> ЄС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перерозподілені</a:t>
            </a:r>
            <a:r>
              <a:rPr lang="ru-RU" dirty="0"/>
              <a:t> з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потенційної</a:t>
            </a:r>
            <a:r>
              <a:rPr lang="ru-RU" dirty="0"/>
              <a:t> </a:t>
            </a:r>
            <a:r>
              <a:rPr lang="ru-RU" dirty="0" err="1"/>
              <a:t>участі</a:t>
            </a:r>
            <a:r>
              <a:rPr lang="ru-RU" dirty="0"/>
              <a:t> у них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. 1 </a:t>
            </a:r>
            <a:r>
              <a:rPr lang="ru-RU" dirty="0" err="1"/>
              <a:t>січня</a:t>
            </a:r>
            <a:r>
              <a:rPr lang="ru-RU" dirty="0"/>
              <a:t> 2002 року до </a:t>
            </a:r>
            <a:r>
              <a:rPr lang="ru-RU" dirty="0" err="1"/>
              <a:t>готівкового</a:t>
            </a:r>
            <a:r>
              <a:rPr lang="ru-RU" dirty="0"/>
              <a:t> </a:t>
            </a:r>
            <a:r>
              <a:rPr lang="ru-RU" dirty="0" err="1"/>
              <a:t>обігу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введена </a:t>
            </a:r>
            <a:r>
              <a:rPr lang="ru-RU" dirty="0" err="1"/>
              <a:t>єдина</a:t>
            </a:r>
            <a:r>
              <a:rPr lang="ru-RU" dirty="0"/>
              <a:t> </a:t>
            </a:r>
            <a:r>
              <a:rPr lang="ru-RU" dirty="0" err="1"/>
              <a:t>грошова</a:t>
            </a:r>
            <a:r>
              <a:rPr lang="ru-RU" dirty="0"/>
              <a:t> </a:t>
            </a:r>
            <a:r>
              <a:rPr lang="ru-RU" dirty="0" err="1"/>
              <a:t>одиниця</a:t>
            </a:r>
            <a:r>
              <a:rPr lang="ru-RU" dirty="0"/>
              <a:t> ЄС – </a:t>
            </a:r>
            <a:r>
              <a:rPr lang="ru-RU" dirty="0" err="1"/>
              <a:t>євро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стало </a:t>
            </a:r>
            <a:r>
              <a:rPr lang="ru-RU" dirty="0" err="1"/>
              <a:t>етапом</a:t>
            </a:r>
            <a:r>
              <a:rPr lang="ru-RU" dirty="0"/>
              <a:t> переходу до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та валютного союзу ЄС – </a:t>
            </a:r>
            <a:r>
              <a:rPr lang="ru-RU" dirty="0" err="1"/>
              <a:t>найвищого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632176" cy="322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36737"/>
            <a:ext cx="4156347" cy="27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1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700291"/>
          </a:xfrm>
        </p:spPr>
        <p:txBody>
          <a:bodyPr/>
          <a:lstStyle/>
          <a:p>
            <a:r>
              <a:rPr lang="ru-RU" dirty="0"/>
              <a:t>Зараз </a:t>
            </a:r>
            <a:r>
              <a:rPr lang="ru-RU" dirty="0" err="1"/>
              <a:t>євро</a:t>
            </a:r>
            <a:r>
              <a:rPr lang="ru-RU" dirty="0"/>
              <a:t> </a:t>
            </a:r>
            <a:r>
              <a:rPr lang="ru-RU" dirty="0" err="1"/>
              <a:t>перебуває</a:t>
            </a:r>
            <a:r>
              <a:rPr lang="ru-RU" dirty="0"/>
              <a:t> в </a:t>
            </a:r>
            <a:r>
              <a:rPr lang="ru-RU" dirty="0" err="1"/>
              <a:t>обігу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17 </a:t>
            </a:r>
            <a:r>
              <a:rPr lang="ru-RU" dirty="0" err="1"/>
              <a:t>країн-членів</a:t>
            </a:r>
            <a:r>
              <a:rPr lang="ru-RU" dirty="0"/>
              <a:t> ЄС. Велика </a:t>
            </a:r>
            <a:r>
              <a:rPr lang="ru-RU" dirty="0" err="1"/>
              <a:t>Британія</a:t>
            </a:r>
            <a:r>
              <a:rPr lang="ru-RU" dirty="0"/>
              <a:t> та </a:t>
            </a:r>
            <a:r>
              <a:rPr lang="ru-RU" dirty="0" err="1"/>
              <a:t>Данія</a:t>
            </a:r>
            <a:r>
              <a:rPr lang="ru-RU" dirty="0"/>
              <a:t>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відмовитись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 на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а </a:t>
            </a:r>
            <a:r>
              <a:rPr lang="ru-RU" dirty="0" err="1"/>
              <a:t>Швеція</a:t>
            </a:r>
            <a:r>
              <a:rPr lang="ru-RU" dirty="0"/>
              <a:t> не </a:t>
            </a:r>
            <a:r>
              <a:rPr lang="ru-RU" dirty="0" err="1"/>
              <a:t>змогла</a:t>
            </a:r>
            <a:r>
              <a:rPr lang="ru-RU" dirty="0"/>
              <a:t> </a:t>
            </a:r>
            <a:r>
              <a:rPr lang="ru-RU" dirty="0" err="1"/>
              <a:t>виконати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</a:t>
            </a:r>
            <a:r>
              <a:rPr lang="ru-RU" dirty="0" err="1"/>
              <a:t>критеріїв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, </a:t>
            </a:r>
            <a:r>
              <a:rPr lang="ru-RU" dirty="0" err="1"/>
              <a:t>встановлених</a:t>
            </a:r>
            <a:r>
              <a:rPr lang="ru-RU" dirty="0"/>
              <a:t> </a:t>
            </a:r>
            <a:r>
              <a:rPr lang="ru-RU" dirty="0" err="1"/>
              <a:t>Маастрихтським</a:t>
            </a:r>
            <a:r>
              <a:rPr lang="ru-RU" dirty="0"/>
              <a:t> договором. З 10 держав,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приєдналися</a:t>
            </a:r>
            <a:r>
              <a:rPr lang="ru-RU" dirty="0"/>
              <a:t> до ЄС у 2004 </a:t>
            </a:r>
            <a:r>
              <a:rPr lang="ru-RU" dirty="0" err="1"/>
              <a:t>році</a:t>
            </a:r>
            <a:r>
              <a:rPr lang="ru-RU" dirty="0"/>
              <a:t>, до </a:t>
            </a:r>
            <a:r>
              <a:rPr lang="ru-RU" dirty="0" err="1"/>
              <a:t>єврозони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приєдналися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Кіпр</a:t>
            </a:r>
            <a:r>
              <a:rPr lang="ru-RU" dirty="0"/>
              <a:t>, Мальта, </a:t>
            </a:r>
            <a:r>
              <a:rPr lang="ru-RU" dirty="0" err="1"/>
              <a:t>Словаччина</a:t>
            </a:r>
            <a:r>
              <a:rPr lang="ru-RU" dirty="0"/>
              <a:t> та </a:t>
            </a:r>
            <a:r>
              <a:rPr lang="ru-RU" dirty="0" err="1"/>
              <a:t>Естонія</a:t>
            </a:r>
            <a:r>
              <a:rPr lang="ru-RU" dirty="0"/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5760640" cy="38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5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>
            <a:normAutofit/>
          </a:bodyPr>
          <a:lstStyle/>
          <a:p>
            <a:r>
              <a:rPr lang="ru-RU" dirty="0"/>
              <a:t>1 </a:t>
            </a:r>
            <a:r>
              <a:rPr lang="ru-RU" dirty="0" err="1"/>
              <a:t>травня</a:t>
            </a:r>
            <a:r>
              <a:rPr lang="ru-RU" dirty="0"/>
              <a:t> 2004 року членами </a:t>
            </a:r>
            <a:r>
              <a:rPr lang="ru-RU" dirty="0" err="1"/>
              <a:t>Європейського</a:t>
            </a:r>
            <a:r>
              <a:rPr lang="ru-RU" dirty="0"/>
              <a:t> Союзу стали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, </a:t>
            </a:r>
            <a:r>
              <a:rPr lang="ru-RU" dirty="0" err="1"/>
              <a:t>Чеська</a:t>
            </a:r>
            <a:r>
              <a:rPr lang="ru-RU" dirty="0"/>
              <a:t> </a:t>
            </a:r>
            <a:r>
              <a:rPr lang="ru-RU" dirty="0" err="1"/>
              <a:t>Республіка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Кіпр</a:t>
            </a:r>
            <a:r>
              <a:rPr lang="ru-RU" dirty="0"/>
              <a:t>, Мальта, </a:t>
            </a:r>
            <a:r>
              <a:rPr lang="ru-RU" dirty="0" err="1"/>
              <a:t>Естонія</a:t>
            </a:r>
            <a:r>
              <a:rPr lang="ru-RU" dirty="0"/>
              <a:t>, Литва, </a:t>
            </a:r>
            <a:r>
              <a:rPr lang="ru-RU" dirty="0" err="1"/>
              <a:t>Латвія</a:t>
            </a:r>
            <a:r>
              <a:rPr lang="ru-RU" dirty="0"/>
              <a:t>.</a:t>
            </a:r>
          </a:p>
          <a:p>
            <a:r>
              <a:rPr lang="ru-RU" dirty="0"/>
              <a:t>17-18 </a:t>
            </a:r>
            <a:r>
              <a:rPr lang="ru-RU" dirty="0" err="1"/>
              <a:t>червня</a:t>
            </a:r>
            <a:r>
              <a:rPr lang="ru-RU" dirty="0"/>
              <a:t> 2004 року на </a:t>
            </a:r>
            <a:r>
              <a:rPr lang="ru-RU" dirty="0" err="1"/>
              <a:t>Саміті</a:t>
            </a:r>
            <a:r>
              <a:rPr lang="ru-RU" dirty="0"/>
              <a:t> ЄС у </a:t>
            </a:r>
            <a:r>
              <a:rPr lang="ru-RU" dirty="0" err="1"/>
              <a:t>Брюсселі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схвалено</a:t>
            </a:r>
            <a:r>
              <a:rPr lang="ru-RU" dirty="0"/>
              <a:t> текст </a:t>
            </a:r>
            <a:r>
              <a:rPr lang="ru-RU" dirty="0" err="1"/>
              <a:t>Конституції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Союзу. 29 </a:t>
            </a:r>
            <a:r>
              <a:rPr lang="ru-RU" dirty="0" err="1"/>
              <a:t>жовтня</a:t>
            </a:r>
            <a:r>
              <a:rPr lang="ru-RU" dirty="0"/>
              <a:t> 2004 року Угоду про </a:t>
            </a:r>
            <a:r>
              <a:rPr lang="ru-RU" dirty="0" err="1"/>
              <a:t>Конституцію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главами держав та </a:t>
            </a:r>
            <a:r>
              <a:rPr lang="ru-RU" dirty="0" err="1"/>
              <a:t>урядів</a:t>
            </a:r>
            <a:r>
              <a:rPr lang="ru-RU" dirty="0"/>
              <a:t> 25 </a:t>
            </a:r>
            <a:r>
              <a:rPr lang="ru-RU" dirty="0" err="1"/>
              <a:t>країн-членів</a:t>
            </a:r>
            <a:r>
              <a:rPr lang="ru-RU" dirty="0"/>
              <a:t> ЄС у </a:t>
            </a:r>
            <a:r>
              <a:rPr lang="ru-RU" dirty="0" err="1"/>
              <a:t>Римі.Конституція</a:t>
            </a:r>
            <a:r>
              <a:rPr lang="ru-RU" dirty="0"/>
              <a:t> ЄС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чотирьох</a:t>
            </a:r>
            <a:r>
              <a:rPr lang="ru-RU" dirty="0"/>
              <a:t> </a:t>
            </a:r>
            <a:r>
              <a:rPr lang="ru-RU" dirty="0" err="1"/>
              <a:t>розділів</a:t>
            </a:r>
            <a:r>
              <a:rPr lang="ru-RU" dirty="0"/>
              <a:t>, у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відображено</a:t>
            </a:r>
            <a:r>
              <a:rPr lang="ru-RU" dirty="0"/>
              <a:t>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, </a:t>
            </a:r>
            <a:r>
              <a:rPr lang="ru-RU" dirty="0" err="1"/>
              <a:t>завдання</a:t>
            </a:r>
            <a:r>
              <a:rPr lang="ru-RU" dirty="0"/>
              <a:t> та </a:t>
            </a:r>
            <a:r>
              <a:rPr lang="ru-RU" dirty="0" err="1"/>
              <a:t>функції</a:t>
            </a:r>
            <a:r>
              <a:rPr lang="ru-RU" dirty="0"/>
              <a:t> ЄС, </a:t>
            </a:r>
            <a:r>
              <a:rPr lang="ru-RU" dirty="0" err="1"/>
              <a:t>організаційна</a:t>
            </a:r>
            <a:r>
              <a:rPr lang="ru-RU" dirty="0"/>
              <a:t> структура та процедура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рішень</a:t>
            </a:r>
            <a:r>
              <a:rPr lang="ru-RU" dirty="0"/>
              <a:t>, права і </a:t>
            </a:r>
            <a:r>
              <a:rPr lang="ru-RU" dirty="0" err="1"/>
              <a:t>обов’язки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напрямки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3960440" cy="26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7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rmAutofit/>
          </a:bodyPr>
          <a:lstStyle/>
          <a:p>
            <a:r>
              <a:rPr lang="ru-RU" dirty="0"/>
              <a:t>29 </a:t>
            </a:r>
            <a:r>
              <a:rPr lang="ru-RU" dirty="0" err="1"/>
              <a:t>травня</a:t>
            </a:r>
            <a:r>
              <a:rPr lang="ru-RU" dirty="0"/>
              <a:t> і 1 </a:t>
            </a:r>
            <a:r>
              <a:rPr lang="ru-RU" dirty="0" err="1"/>
              <a:t>червня</a:t>
            </a:r>
            <a:r>
              <a:rPr lang="ru-RU" dirty="0"/>
              <a:t> 2005 року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 та </a:t>
            </a:r>
            <a:r>
              <a:rPr lang="ru-RU" dirty="0" err="1"/>
              <a:t>Нідерландів</a:t>
            </a:r>
            <a:r>
              <a:rPr lang="ru-RU" dirty="0"/>
              <a:t> </a:t>
            </a:r>
            <a:r>
              <a:rPr lang="ru-RU" dirty="0" err="1"/>
              <a:t>голосує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Конституційного</a:t>
            </a:r>
            <a:r>
              <a:rPr lang="ru-RU" dirty="0"/>
              <a:t> договору. </a:t>
            </a:r>
            <a:r>
              <a:rPr lang="ru-RU" dirty="0" err="1"/>
              <a:t>Негативні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референдумів</a:t>
            </a:r>
            <a:r>
              <a:rPr lang="ru-RU" dirty="0"/>
              <a:t> </a:t>
            </a:r>
            <a:r>
              <a:rPr lang="ru-RU" dirty="0" err="1"/>
              <a:t>спричинили</a:t>
            </a:r>
            <a:r>
              <a:rPr lang="ru-RU" dirty="0"/>
              <a:t> паузу для </a:t>
            </a:r>
            <a:r>
              <a:rPr lang="ru-RU" dirty="0" err="1"/>
              <a:t>розмірковувань</a:t>
            </a:r>
            <a:r>
              <a:rPr lang="ru-RU" dirty="0"/>
              <a:t> про </a:t>
            </a:r>
            <a:r>
              <a:rPr lang="ru-RU" dirty="0" err="1"/>
              <a:t>майбутнє</a:t>
            </a:r>
            <a:r>
              <a:rPr lang="ru-RU" dirty="0"/>
              <a:t> </a:t>
            </a:r>
            <a:r>
              <a:rPr lang="ru-RU" dirty="0" err="1"/>
              <a:t>Євросоюзу</a:t>
            </a:r>
            <a:r>
              <a:rPr lang="ru-RU" dirty="0"/>
              <a:t>. У </a:t>
            </a:r>
            <a:r>
              <a:rPr lang="ru-RU" dirty="0" err="1"/>
              <a:t>жовтні</a:t>
            </a:r>
            <a:r>
              <a:rPr lang="ru-RU" dirty="0"/>
              <a:t> ЄС </a:t>
            </a:r>
            <a:r>
              <a:rPr lang="ru-RU" dirty="0" err="1"/>
              <a:t>починає</a:t>
            </a:r>
            <a:r>
              <a:rPr lang="ru-RU" dirty="0"/>
              <a:t> переговори про </a:t>
            </a:r>
            <a:r>
              <a:rPr lang="ru-RU" dirty="0" err="1"/>
              <a:t>вступ</a:t>
            </a:r>
            <a:r>
              <a:rPr lang="ru-RU" dirty="0"/>
              <a:t> з </a:t>
            </a:r>
            <a:r>
              <a:rPr lang="ru-RU" dirty="0" err="1"/>
              <a:t>Туреччиною</a:t>
            </a:r>
            <a:r>
              <a:rPr lang="ru-RU" dirty="0"/>
              <a:t> та </a:t>
            </a:r>
            <a:r>
              <a:rPr lang="ru-RU" dirty="0" err="1"/>
              <a:t>Хорватією</a:t>
            </a:r>
            <a:r>
              <a:rPr lang="ru-RU" dirty="0"/>
              <a:t>. </a:t>
            </a:r>
          </a:p>
          <a:p>
            <a:r>
              <a:rPr lang="ru-RU" dirty="0"/>
              <a:t>1 </a:t>
            </a:r>
            <a:r>
              <a:rPr lang="ru-RU" dirty="0" err="1"/>
              <a:t>січня</a:t>
            </a:r>
            <a:r>
              <a:rPr lang="ru-RU" dirty="0"/>
              <a:t> 2007 року до </a:t>
            </a:r>
            <a:r>
              <a:rPr lang="ru-RU" dirty="0" err="1"/>
              <a:t>Європейського</a:t>
            </a:r>
            <a:r>
              <a:rPr lang="ru-RU" dirty="0"/>
              <a:t> Союзу </a:t>
            </a:r>
            <a:r>
              <a:rPr lang="ru-RU" dirty="0" err="1"/>
              <a:t>приймають</a:t>
            </a:r>
            <a:r>
              <a:rPr lang="ru-RU" dirty="0"/>
              <a:t> </a:t>
            </a:r>
            <a:r>
              <a:rPr lang="ru-RU" dirty="0" err="1"/>
              <a:t>Болгарію</a:t>
            </a:r>
            <a:r>
              <a:rPr lang="ru-RU" dirty="0"/>
              <a:t> і </a:t>
            </a:r>
            <a:r>
              <a:rPr lang="ru-RU" dirty="0" err="1"/>
              <a:t>Румунію</a:t>
            </a:r>
            <a:r>
              <a:rPr lang="ru-RU" dirty="0"/>
              <a:t>. </a:t>
            </a:r>
            <a:r>
              <a:rPr lang="ru-RU" dirty="0" err="1"/>
              <a:t>Наразі</a:t>
            </a:r>
            <a:r>
              <a:rPr lang="ru-RU" dirty="0"/>
              <a:t> </a:t>
            </a:r>
            <a:r>
              <a:rPr lang="ru-RU" dirty="0" err="1"/>
              <a:t>Європейській</a:t>
            </a:r>
            <a:r>
              <a:rPr lang="ru-RU" dirty="0"/>
              <a:t> Союз </a:t>
            </a:r>
            <a:r>
              <a:rPr lang="ru-RU" dirty="0" err="1"/>
              <a:t>налічує</a:t>
            </a:r>
            <a:r>
              <a:rPr lang="ru-RU" dirty="0"/>
              <a:t> 27 </a:t>
            </a:r>
            <a:r>
              <a:rPr lang="ru-RU" dirty="0" err="1"/>
              <a:t>членів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5040560" cy="353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8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Участь </a:t>
            </a:r>
            <a:r>
              <a:rPr lang="ru-RU" dirty="0" err="1"/>
              <a:t>України</a:t>
            </a:r>
            <a:r>
              <a:rPr lang="ru-RU" dirty="0"/>
              <a:t> в </a:t>
            </a:r>
            <a:r>
              <a:rPr lang="ru-RU" dirty="0" err="1"/>
              <a:t>європейській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1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Політичний контекст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Відносини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Україною</a:t>
            </a:r>
            <a:r>
              <a:rPr lang="ru-RU" dirty="0"/>
              <a:t> та ЄС </a:t>
            </a:r>
            <a:r>
              <a:rPr lang="ru-RU" dirty="0" err="1"/>
              <a:t>скеровуються</a:t>
            </a:r>
            <a:r>
              <a:rPr lang="ru-RU" dirty="0"/>
              <a:t> </a:t>
            </a:r>
            <a:r>
              <a:rPr lang="ru-RU" dirty="0" err="1"/>
              <a:t>Європейською</a:t>
            </a:r>
            <a:r>
              <a:rPr lang="ru-RU" dirty="0"/>
              <a:t> </a:t>
            </a:r>
            <a:r>
              <a:rPr lang="ru-RU" dirty="0" err="1"/>
              <a:t>політикою</a:t>
            </a:r>
            <a:r>
              <a:rPr lang="ru-RU" dirty="0"/>
              <a:t> </a:t>
            </a:r>
            <a:r>
              <a:rPr lang="ru-RU" dirty="0" err="1"/>
              <a:t>сусідства</a:t>
            </a:r>
            <a:r>
              <a:rPr lang="ru-RU" dirty="0"/>
              <a:t>. У 2009 </a:t>
            </a:r>
            <a:r>
              <a:rPr lang="ru-RU" dirty="0" err="1"/>
              <a:t>році</a:t>
            </a:r>
            <a:r>
              <a:rPr lang="ru-RU" dirty="0"/>
              <a:t> ЄС </a:t>
            </a:r>
            <a:r>
              <a:rPr lang="ru-RU" dirty="0" err="1"/>
              <a:t>започаткував</a:t>
            </a:r>
            <a:r>
              <a:rPr lang="ru-RU" dirty="0"/>
              <a:t> </a:t>
            </a:r>
            <a:r>
              <a:rPr lang="ru-RU" dirty="0" err="1"/>
              <a:t>ініціативу</a:t>
            </a:r>
            <a:r>
              <a:rPr lang="ru-RU" dirty="0"/>
              <a:t> «</a:t>
            </a:r>
            <a:r>
              <a:rPr lang="ru-RU" dirty="0" err="1"/>
              <a:t>Східне</a:t>
            </a:r>
            <a:r>
              <a:rPr lang="ru-RU" dirty="0"/>
              <a:t> партнерство», </a:t>
            </a:r>
            <a:r>
              <a:rPr lang="ru-RU" dirty="0" err="1"/>
              <a:t>східний</a:t>
            </a:r>
            <a:r>
              <a:rPr lang="ru-RU" dirty="0"/>
              <a:t> </a:t>
            </a:r>
            <a:r>
              <a:rPr lang="ru-RU" dirty="0" err="1"/>
              <a:t>вимір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</a:t>
            </a:r>
            <a:r>
              <a:rPr lang="ru-RU" dirty="0" err="1"/>
              <a:t>сусідства</a:t>
            </a:r>
            <a:r>
              <a:rPr lang="ru-RU" dirty="0"/>
              <a:t>, </a:t>
            </a:r>
            <a:r>
              <a:rPr lang="ru-RU" dirty="0" err="1"/>
              <a:t>націлений</a:t>
            </a:r>
            <a:r>
              <a:rPr lang="ru-RU" dirty="0"/>
              <a:t> на </a:t>
            </a:r>
            <a:r>
              <a:rPr lang="ru-RU" dirty="0" err="1"/>
              <a:t>істотне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відносин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шістьма</a:t>
            </a:r>
            <a:r>
              <a:rPr lang="ru-RU" dirty="0"/>
              <a:t> </a:t>
            </a:r>
            <a:r>
              <a:rPr lang="ru-RU" dirty="0" err="1"/>
              <a:t>східними</a:t>
            </a:r>
            <a:r>
              <a:rPr lang="ru-RU" dirty="0"/>
              <a:t> </a:t>
            </a:r>
            <a:r>
              <a:rPr lang="ru-RU" dirty="0" err="1"/>
              <a:t>сусідами</a:t>
            </a:r>
            <a:r>
              <a:rPr lang="ru-RU" dirty="0"/>
              <a:t>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76512"/>
            <a:ext cx="4191221" cy="32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8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11560" y="476672"/>
          <a:ext cx="7903790" cy="570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05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7886700" cy="4351338"/>
          </a:xfrm>
        </p:spPr>
        <p:txBody>
          <a:bodyPr/>
          <a:lstStyle/>
          <a:p>
            <a:r>
              <a:rPr lang="ru-RU" dirty="0"/>
              <a:t>Курс на </a:t>
            </a:r>
            <a:r>
              <a:rPr lang="ru-RU" dirty="0" err="1"/>
              <a:t>європейську</a:t>
            </a:r>
            <a:r>
              <a:rPr lang="ru-RU" dirty="0"/>
              <a:t> </a:t>
            </a:r>
            <a:r>
              <a:rPr lang="ru-RU" dirty="0" err="1"/>
              <a:t>інтеграцію</a:t>
            </a:r>
            <a:r>
              <a:rPr lang="ru-RU" dirty="0"/>
              <a:t> є </a:t>
            </a:r>
            <a:r>
              <a:rPr lang="ru-RU" dirty="0" err="1"/>
              <a:t>природним</a:t>
            </a:r>
            <a:r>
              <a:rPr lang="ru-RU" dirty="0"/>
              <a:t> </a:t>
            </a:r>
            <a:r>
              <a:rPr lang="ru-RU" dirty="0" err="1"/>
              <a:t>наслідком</a:t>
            </a:r>
            <a:r>
              <a:rPr lang="ru-RU" dirty="0"/>
              <a:t> </a:t>
            </a:r>
            <a:r>
              <a:rPr lang="ru-RU" dirty="0" err="1"/>
              <a:t>здобуття</a:t>
            </a:r>
            <a:r>
              <a:rPr lang="ru-RU" dirty="0"/>
              <a:t> </a:t>
            </a:r>
            <a:r>
              <a:rPr lang="ru-RU" dirty="0" err="1"/>
              <a:t>Україною</a:t>
            </a:r>
            <a:r>
              <a:rPr lang="ru-RU" dirty="0"/>
              <a:t> </a:t>
            </a:r>
            <a:r>
              <a:rPr lang="ru-RU" dirty="0" err="1"/>
              <a:t>незалежності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витоки</a:t>
            </a:r>
            <a:r>
              <a:rPr lang="ru-RU" dirty="0"/>
              <a:t> —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нашого</a:t>
            </a:r>
            <a:r>
              <a:rPr lang="ru-RU" dirty="0"/>
              <a:t> народу й </a:t>
            </a:r>
            <a:r>
              <a:rPr lang="ru-RU" dirty="0" err="1"/>
              <a:t>усвідомленні</a:t>
            </a:r>
            <a:r>
              <a:rPr lang="ru-RU" dirty="0"/>
              <a:t> права </a:t>
            </a:r>
            <a:r>
              <a:rPr lang="ru-RU" dirty="0" err="1"/>
              <a:t>жити</a:t>
            </a:r>
            <a:r>
              <a:rPr lang="ru-RU" dirty="0"/>
              <a:t> в </a:t>
            </a:r>
            <a:r>
              <a:rPr lang="ru-RU" dirty="0" err="1"/>
              <a:t>демократичній</a:t>
            </a:r>
            <a:r>
              <a:rPr lang="ru-RU" dirty="0"/>
              <a:t>, </a:t>
            </a:r>
            <a:r>
              <a:rPr lang="ru-RU" dirty="0" err="1"/>
              <a:t>економічно</a:t>
            </a:r>
            <a:r>
              <a:rPr lang="ru-RU" dirty="0"/>
              <a:t> </a:t>
            </a:r>
            <a:r>
              <a:rPr lang="ru-RU" dirty="0" err="1"/>
              <a:t>розвинутій</a:t>
            </a:r>
            <a:r>
              <a:rPr lang="ru-RU" dirty="0"/>
              <a:t>, </a:t>
            </a:r>
            <a:r>
              <a:rPr lang="ru-RU" dirty="0" err="1"/>
              <a:t>соціально</a:t>
            </a:r>
            <a:r>
              <a:rPr lang="ru-RU" dirty="0"/>
              <a:t> </a:t>
            </a:r>
            <a:r>
              <a:rPr lang="ru-RU" dirty="0" err="1"/>
              <a:t>орієнтованій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мета — </a:t>
            </a:r>
            <a:r>
              <a:rPr lang="ru-RU" dirty="0" err="1"/>
              <a:t>створення</a:t>
            </a:r>
            <a:r>
              <a:rPr lang="ru-RU" dirty="0"/>
              <a:t> шляхом </a:t>
            </a:r>
            <a:r>
              <a:rPr lang="ru-RU" dirty="0" err="1"/>
              <a:t>масштабних</a:t>
            </a:r>
            <a:r>
              <a:rPr lang="ru-RU" dirty="0"/>
              <a:t> </a:t>
            </a:r>
            <a:r>
              <a:rPr lang="ru-RU" dirty="0" err="1"/>
              <a:t>внутрішніх</a:t>
            </a:r>
            <a:r>
              <a:rPr lang="ru-RU" dirty="0"/>
              <a:t> </a:t>
            </a:r>
            <a:r>
              <a:rPr lang="ru-RU" dirty="0" err="1"/>
              <a:t>перетворень</a:t>
            </a:r>
            <a:r>
              <a:rPr lang="ru-RU" dirty="0"/>
              <a:t> умов для </a:t>
            </a:r>
            <a:r>
              <a:rPr lang="ru-RU" dirty="0" err="1"/>
              <a:t>входження</a:t>
            </a:r>
            <a:r>
              <a:rPr lang="ru-RU" dirty="0"/>
              <a:t> до </a:t>
            </a:r>
            <a:r>
              <a:rPr lang="ru-RU" dirty="0" err="1"/>
              <a:t>спільноти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розвинутих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5582394" cy="37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4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7886700" cy="4351338"/>
          </a:xfrm>
        </p:spPr>
        <p:txBody>
          <a:bodyPr/>
          <a:lstStyle/>
          <a:p>
            <a:r>
              <a:rPr lang="ru-RU" dirty="0" err="1"/>
              <a:t>Події</a:t>
            </a:r>
            <a:r>
              <a:rPr lang="ru-RU" dirty="0"/>
              <a:t> </a:t>
            </a:r>
            <a:r>
              <a:rPr lang="ru-RU" dirty="0" err="1"/>
              <a:t>наприкінці</a:t>
            </a:r>
            <a:r>
              <a:rPr lang="ru-RU" dirty="0"/>
              <a:t> 2013 року сильно </a:t>
            </a:r>
            <a:r>
              <a:rPr lang="ru-RU" dirty="0" err="1"/>
              <a:t>вплинули</a:t>
            </a:r>
            <a:r>
              <a:rPr lang="ru-RU" dirty="0"/>
              <a:t> на </a:t>
            </a:r>
            <a:r>
              <a:rPr lang="ru-RU" dirty="0" err="1"/>
              <a:t>стосунки</a:t>
            </a:r>
            <a:r>
              <a:rPr lang="ru-RU" dirty="0"/>
              <a:t> </a:t>
            </a:r>
            <a:r>
              <a:rPr lang="ru-RU" dirty="0" err="1"/>
              <a:t>офіційного</a:t>
            </a:r>
            <a:r>
              <a:rPr lang="ru-RU" dirty="0"/>
              <a:t> </a:t>
            </a:r>
            <a:r>
              <a:rPr lang="ru-RU" dirty="0" err="1"/>
              <a:t>Києва</a:t>
            </a:r>
            <a:r>
              <a:rPr lang="ru-RU" dirty="0"/>
              <a:t> та Брюсселю. Так, </a:t>
            </a:r>
            <a:r>
              <a:rPr lang="ru-RU" dirty="0" err="1"/>
              <a:t>непідписання</a:t>
            </a:r>
            <a:r>
              <a:rPr lang="ru-RU" dirty="0"/>
              <a:t> Угоди про </a:t>
            </a:r>
            <a:r>
              <a:rPr lang="ru-RU" dirty="0" err="1"/>
              <a:t>асоціацію</a:t>
            </a:r>
            <a:r>
              <a:rPr lang="ru-RU" dirty="0"/>
              <a:t> 28 листопада на </a:t>
            </a:r>
            <a:r>
              <a:rPr lang="ru-RU" dirty="0" err="1"/>
              <a:t>саміті</a:t>
            </a:r>
            <a:r>
              <a:rPr lang="ru-RU" dirty="0"/>
              <a:t> в </a:t>
            </a:r>
            <a:r>
              <a:rPr lang="ru-RU" dirty="0" err="1"/>
              <a:t>Вільнюсі</a:t>
            </a:r>
            <a:r>
              <a:rPr lang="ru-RU" dirty="0"/>
              <a:t> </a:t>
            </a:r>
            <a:r>
              <a:rPr lang="ru-RU" dirty="0" err="1"/>
              <a:t>Європарламент</a:t>
            </a:r>
            <a:r>
              <a:rPr lang="ru-RU" dirty="0"/>
              <a:t> назвав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втрачених</a:t>
            </a:r>
            <a:r>
              <a:rPr lang="ru-RU" dirty="0"/>
              <a:t> </a:t>
            </a:r>
            <a:r>
              <a:rPr lang="ru-RU" dirty="0" err="1"/>
              <a:t>можливостей</a:t>
            </a:r>
            <a:r>
              <a:rPr lang="ru-RU" dirty="0"/>
              <a:t>" у </a:t>
            </a:r>
            <a:r>
              <a:rPr lang="ru-RU" dirty="0" err="1"/>
              <a:t>взаємовідносинах</a:t>
            </a:r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6896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4" y="2116898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інтеграція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, </a:t>
            </a:r>
            <a:r>
              <a:rPr lang="ru-RU" dirty="0" err="1"/>
              <a:t>юридичної</a:t>
            </a:r>
            <a:r>
              <a:rPr lang="ru-RU" dirty="0"/>
              <a:t>, </a:t>
            </a:r>
            <a:r>
              <a:rPr lang="ru-RU" dirty="0" err="1"/>
              <a:t>економічної</a:t>
            </a:r>
            <a:r>
              <a:rPr lang="ru-RU" dirty="0"/>
              <a:t> (а в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— </a:t>
            </a:r>
            <a:r>
              <a:rPr lang="ru-RU" dirty="0" err="1"/>
              <a:t>соціальної</a:t>
            </a:r>
            <a:r>
              <a:rPr lang="ru-RU" dirty="0"/>
              <a:t> та </a:t>
            </a:r>
            <a:r>
              <a:rPr lang="ru-RU" dirty="0" err="1"/>
              <a:t>культурної</a:t>
            </a:r>
            <a:r>
              <a:rPr lang="ru-RU" dirty="0"/>
              <a:t>) </a:t>
            </a:r>
            <a:r>
              <a:rPr lang="ru-RU" dirty="0" err="1"/>
              <a:t>інтеграції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держав, у тому </a:t>
            </a:r>
            <a:r>
              <a:rPr lang="ru-RU" dirty="0" err="1"/>
              <a:t>числі</a:t>
            </a:r>
            <a:r>
              <a:rPr lang="ru-RU" dirty="0"/>
              <a:t> й 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розташованих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. На </a:t>
            </a:r>
            <a:r>
              <a:rPr lang="ru-RU" dirty="0" err="1"/>
              <a:t>даний</a:t>
            </a:r>
            <a:r>
              <a:rPr lang="ru-RU" dirty="0"/>
              <a:t> момент 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досягається</a:t>
            </a:r>
            <a:r>
              <a:rPr lang="ru-RU" dirty="0"/>
              <a:t> в основному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 та Ради </a:t>
            </a:r>
            <a:r>
              <a:rPr lang="ru-RU" dirty="0" err="1"/>
              <a:t>Європи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42308"/>
            <a:ext cx="3835921" cy="287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/>
          <a:lstStyle/>
          <a:p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більшу</a:t>
            </a:r>
            <a:r>
              <a:rPr lang="ru-RU" dirty="0"/>
              <a:t> </a:t>
            </a:r>
            <a:r>
              <a:rPr lang="ru-RU" dirty="0" err="1"/>
              <a:t>загрозу</a:t>
            </a:r>
            <a:r>
              <a:rPr lang="ru-RU" dirty="0"/>
              <a:t> для </a:t>
            </a:r>
            <a:r>
              <a:rPr lang="ru-RU" dirty="0" err="1"/>
              <a:t>зближення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з </a:t>
            </a:r>
            <a:r>
              <a:rPr lang="ru-RU" dirty="0" err="1"/>
              <a:t>Європою</a:t>
            </a:r>
            <a:r>
              <a:rPr lang="ru-RU" dirty="0"/>
              <a:t> створили </a:t>
            </a:r>
            <a:r>
              <a:rPr lang="ru-RU" dirty="0" err="1"/>
              <a:t>спроби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силою </a:t>
            </a:r>
            <a:r>
              <a:rPr lang="ru-RU" dirty="0" err="1"/>
              <a:t>припинити</a:t>
            </a:r>
            <a:r>
              <a:rPr lang="ru-RU" dirty="0"/>
              <a:t> </a:t>
            </a:r>
            <a:r>
              <a:rPr lang="ru-RU" dirty="0" err="1"/>
              <a:t>мирні</a:t>
            </a:r>
            <a:r>
              <a:rPr lang="ru-RU" dirty="0"/>
              <a:t> </a:t>
            </a:r>
            <a:r>
              <a:rPr lang="ru-RU" dirty="0" err="1"/>
              <a:t>протести</a:t>
            </a:r>
            <a:r>
              <a:rPr lang="ru-RU" dirty="0"/>
              <a:t> </a:t>
            </a:r>
            <a:r>
              <a:rPr lang="ru-RU" dirty="0" err="1"/>
              <a:t>прихильників</a:t>
            </a:r>
            <a:r>
              <a:rPr lang="ru-RU" dirty="0"/>
              <a:t> </a:t>
            </a:r>
            <a:r>
              <a:rPr lang="ru-RU" dirty="0" err="1"/>
              <a:t>євроінтеграції</a:t>
            </a:r>
            <a:r>
              <a:rPr lang="ru-RU" dirty="0"/>
              <a:t>, </a:t>
            </a:r>
            <a:r>
              <a:rPr lang="ru-RU" dirty="0" err="1"/>
              <a:t>репресії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активістів</a:t>
            </a:r>
            <a:r>
              <a:rPr lang="ru-RU" dirty="0"/>
              <a:t>, </a:t>
            </a:r>
            <a:r>
              <a:rPr lang="ru-RU" dirty="0" err="1"/>
              <a:t>преси</a:t>
            </a:r>
            <a:r>
              <a:rPr lang="ru-RU" dirty="0"/>
              <a:t> та </a:t>
            </a:r>
            <a:r>
              <a:rPr lang="ru-RU" dirty="0" err="1"/>
              <a:t>опозиції</a:t>
            </a:r>
            <a:r>
              <a:rPr lang="ru-RU" dirty="0"/>
              <a:t>. </a:t>
            </a:r>
            <a:r>
              <a:rPr lang="ru-RU" dirty="0" err="1"/>
              <a:t>Європейський</a:t>
            </a:r>
            <a:r>
              <a:rPr lang="ru-RU" dirty="0"/>
              <a:t> парламент засудив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в </a:t>
            </a:r>
            <a:r>
              <a:rPr lang="ru-RU" dirty="0" err="1"/>
              <a:t>спеціальній</a:t>
            </a:r>
            <a:r>
              <a:rPr lang="ru-RU" dirty="0"/>
              <a:t> </a:t>
            </a:r>
            <a:r>
              <a:rPr lang="ru-RU" dirty="0" err="1"/>
              <a:t>резолюції</a:t>
            </a:r>
            <a:r>
              <a:rPr lang="ru-RU" dirty="0"/>
              <a:t>, США та чиновники ЄС припустили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санкцій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564904"/>
            <a:ext cx="66675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2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99446-0F41-B877-0895-53D77BB2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Угода про </a:t>
            </a:r>
            <a:r>
              <a:rPr lang="ru-RU" dirty="0" err="1"/>
              <a:t>асоціацію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з ЄС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BB6909-6D25-1C18-09B5-477DA8567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0808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Угода про </a:t>
            </a:r>
            <a:r>
              <a:rPr lang="ru-RU" dirty="0" err="1"/>
              <a:t>асоціацію</a:t>
            </a:r>
            <a:r>
              <a:rPr lang="ru-RU" dirty="0"/>
              <a:t> з </a:t>
            </a:r>
            <a:r>
              <a:rPr lang="ru-RU" dirty="0" err="1"/>
              <a:t>Європейським</a:t>
            </a:r>
            <a:r>
              <a:rPr lang="ru-RU" dirty="0"/>
              <a:t> Союзом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зміст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розроблено</a:t>
            </a:r>
            <a:r>
              <a:rPr lang="ru-RU" dirty="0"/>
              <a:t> конкретно для </a:t>
            </a:r>
            <a:r>
              <a:rPr lang="ru-RU" dirty="0" err="1"/>
              <a:t>України</a:t>
            </a:r>
            <a:r>
              <a:rPr lang="ru-RU" dirty="0"/>
              <a:t>. Угода про </a:t>
            </a:r>
            <a:r>
              <a:rPr lang="ru-RU" dirty="0" err="1"/>
              <a:t>асоціацію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Україною</a:t>
            </a:r>
            <a:r>
              <a:rPr lang="ru-RU" dirty="0"/>
              <a:t> та ЄС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перейти </a:t>
            </a:r>
            <a:r>
              <a:rPr lang="ru-RU" dirty="0" err="1"/>
              <a:t>від</a:t>
            </a:r>
            <a:r>
              <a:rPr lang="ru-RU" dirty="0"/>
              <a:t> партнерства і </a:t>
            </a:r>
            <a:r>
              <a:rPr lang="ru-RU" dirty="0" err="1"/>
              <a:t>співробітництва</a:t>
            </a:r>
            <a:r>
              <a:rPr lang="ru-RU" dirty="0"/>
              <a:t> до </a:t>
            </a:r>
            <a:r>
              <a:rPr lang="ru-RU" dirty="0" err="1"/>
              <a:t>політичної</a:t>
            </a:r>
            <a:r>
              <a:rPr lang="ru-RU" dirty="0"/>
              <a:t> </a:t>
            </a:r>
            <a:r>
              <a:rPr lang="ru-RU" dirty="0" err="1"/>
              <a:t>асоціації</a:t>
            </a:r>
            <a:r>
              <a:rPr lang="ru-RU" dirty="0"/>
              <a:t> та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Підписання</a:t>
            </a:r>
            <a:r>
              <a:rPr lang="ru-RU" dirty="0"/>
              <a:t> Угоди про </a:t>
            </a:r>
            <a:r>
              <a:rPr lang="ru-RU" dirty="0" err="1"/>
              <a:t>асоціацію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Україною</a:t>
            </a:r>
            <a:r>
              <a:rPr lang="ru-RU" dirty="0"/>
              <a:t> та ЄС </a:t>
            </a:r>
            <a:r>
              <a:rPr lang="ru-RU" dirty="0" err="1"/>
              <a:t>відбувалося</a:t>
            </a:r>
            <a:r>
              <a:rPr lang="ru-RU" dirty="0"/>
              <a:t> у 2014 р.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7399F9-74BF-0E57-6ECF-7F7601B0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51863"/>
            <a:ext cx="4427984" cy="24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1480D-7A11-F413-51EA-A3BEE0693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1626"/>
          </a:xfrm>
        </p:spPr>
        <p:txBody>
          <a:bodyPr/>
          <a:lstStyle/>
          <a:p>
            <a:r>
              <a:rPr lang="ru-RU" dirty="0"/>
              <a:t>Угода про </a:t>
            </a:r>
            <a:r>
              <a:rPr lang="ru-RU" dirty="0" err="1"/>
              <a:t>асоціацію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з ЄС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3AAECA-BC34-E89B-156D-92832F877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45971"/>
            <a:ext cx="7886700" cy="5146903"/>
          </a:xfrm>
        </p:spPr>
      </p:pic>
    </p:spTree>
    <p:extLst>
      <p:ext uri="{BB962C8B-B14F-4D97-AF65-F5344CB8AC3E}">
        <p14:creationId xmlns:p14="http://schemas.microsoft.com/office/powerpoint/2010/main" val="26314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267F5-D2B0-6CA9-F06F-E1EFBB90F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618"/>
          </a:xfrm>
        </p:spPr>
        <p:txBody>
          <a:bodyPr/>
          <a:lstStyle/>
          <a:p>
            <a:r>
              <a:rPr lang="uk-UA" dirty="0"/>
              <a:t>Що зміниться для України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22D02D-5C43-75B9-8801-3010D4216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384223"/>
            <a:ext cx="7031707" cy="5075738"/>
          </a:xfrm>
        </p:spPr>
      </p:pic>
    </p:spTree>
    <p:extLst>
      <p:ext uri="{BB962C8B-B14F-4D97-AF65-F5344CB8AC3E}">
        <p14:creationId xmlns:p14="http://schemas.microsoft.com/office/powerpoint/2010/main" val="825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4B889-4FE6-E3CC-EBB2-BE2F49644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C4804-B181-C350-A4F2-6703611DD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717032"/>
            <a:ext cx="7200900" cy="1838519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Євроінтеграція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у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14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03D25-C01E-91E8-CD80-B4DAE075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9209"/>
          </a:xfrm>
        </p:spPr>
        <p:txBody>
          <a:bodyPr/>
          <a:lstStyle/>
          <a:p>
            <a:r>
              <a:rPr lang="uk-UA" dirty="0"/>
              <a:t>Стратегія сталого розвитку ЄС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22F6CF-2F43-81C7-1296-825F314DE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068" y="1205761"/>
            <a:ext cx="7945380" cy="4651568"/>
          </a:xfrm>
        </p:spPr>
      </p:pic>
    </p:spTree>
    <p:extLst>
      <p:ext uri="{BB962C8B-B14F-4D97-AF65-F5344CB8AC3E}">
        <p14:creationId xmlns:p14="http://schemas.microsoft.com/office/powerpoint/2010/main" val="38444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34899-421F-7CE9-6EA5-99614B2E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1626"/>
          </a:xfrm>
        </p:spPr>
        <p:txBody>
          <a:bodyPr/>
          <a:lstStyle/>
          <a:p>
            <a:r>
              <a:rPr lang="ru-RU" dirty="0" err="1"/>
              <a:t>Прогрес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087388-A116-C6C1-6F82-970631038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72816"/>
            <a:ext cx="3986211" cy="40733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5D157E-57FF-D482-F229-45722511A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72" y="1772816"/>
            <a:ext cx="4156152" cy="407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E7785-59BD-12A1-DBEF-1436AA66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7610"/>
          </a:xfrm>
        </p:spPr>
        <p:txBody>
          <a:bodyPr/>
          <a:lstStyle/>
          <a:p>
            <a:r>
              <a:rPr lang="ru-RU" dirty="0" err="1"/>
              <a:t>Стратегія</a:t>
            </a:r>
            <a:r>
              <a:rPr lang="ru-RU" dirty="0"/>
              <a:t> </a:t>
            </a:r>
            <a:r>
              <a:rPr lang="ru-RU" dirty="0" err="1"/>
              <a:t>циклічної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74D387-EDD3-5092-F99C-9EBF1036C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2029" y="1052736"/>
            <a:ext cx="3553321" cy="282932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BA8124-81DB-7B1B-006A-0B477D46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029" y="3977978"/>
            <a:ext cx="3553321" cy="25082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4A2195-9B0D-0CD5-A000-ACC52CE9E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467396"/>
            <a:ext cx="4032448" cy="29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2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59621-9AE6-55CE-B681-3F0C234D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European Green Deal ("</a:t>
            </a:r>
            <a:r>
              <a:rPr lang="ru-RU" dirty="0" err="1"/>
              <a:t>Європейський</a:t>
            </a:r>
            <a:r>
              <a:rPr lang="ru-RU" dirty="0"/>
              <a:t> </a:t>
            </a:r>
            <a:r>
              <a:rPr lang="ru-RU" dirty="0" err="1"/>
              <a:t>зелений</a:t>
            </a:r>
            <a:r>
              <a:rPr lang="ru-RU" dirty="0"/>
              <a:t> курс", ЄЗК)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035E8F-42FE-9AE5-868F-8CA4BA031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341908"/>
            <a:ext cx="7886700" cy="411587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CA756-2A5B-14FD-6D6C-7E71F616842A}"/>
              </a:ext>
            </a:extLst>
          </p:cNvPr>
          <p:cNvSpPr txBox="1"/>
          <p:nvPr/>
        </p:nvSpPr>
        <p:spPr>
          <a:xfrm>
            <a:off x="573732" y="1556792"/>
            <a:ext cx="7996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план </a:t>
            </a:r>
            <a:r>
              <a:rPr lang="ru-RU" dirty="0" err="1"/>
              <a:t>перетворення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на перший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кліматично</a:t>
            </a:r>
            <a:r>
              <a:rPr lang="ru-RU" dirty="0"/>
              <a:t> </a:t>
            </a:r>
            <a:r>
              <a:rPr lang="ru-RU" dirty="0" err="1"/>
              <a:t>нейтральний</a:t>
            </a:r>
            <a:r>
              <a:rPr lang="ru-RU" dirty="0"/>
              <a:t> континент.</a:t>
            </a:r>
          </a:p>
        </p:txBody>
      </p:sp>
    </p:spTree>
    <p:extLst>
      <p:ext uri="{BB962C8B-B14F-4D97-AF65-F5344CB8AC3E}">
        <p14:creationId xmlns:p14="http://schemas.microsoft.com/office/powerpoint/2010/main" val="8842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41AAD-E228-848F-2F74-1435BCB1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Директи́ва</a:t>
            </a:r>
            <a:r>
              <a:rPr lang="ru-RU" dirty="0"/>
              <a:t> (англ. </a:t>
            </a:r>
            <a:r>
              <a:rPr lang="ru-RU" dirty="0" err="1"/>
              <a:t>Directive</a:t>
            </a:r>
            <a:r>
              <a:rPr lang="ru-RU" dirty="0"/>
              <a:t>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01CA0-AC08-AA43-A31B-D99774092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24333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нормативно-</a:t>
            </a:r>
            <a:r>
              <a:rPr lang="ru-RU" dirty="0" err="1"/>
              <a:t>правовий</a:t>
            </a:r>
            <a:r>
              <a:rPr lang="ru-RU" dirty="0"/>
              <a:t> акт </a:t>
            </a:r>
            <a:r>
              <a:rPr lang="ru-RU" dirty="0" err="1"/>
              <a:t>Європейського</a:t>
            </a:r>
            <a:r>
              <a:rPr lang="ru-RU" dirty="0"/>
              <a:t> Союзу,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вимагає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держав-</a:t>
            </a:r>
            <a:r>
              <a:rPr lang="ru-RU" dirty="0" err="1"/>
              <a:t>членів</a:t>
            </a:r>
            <a:r>
              <a:rPr lang="ru-RU" dirty="0"/>
              <a:t>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певної</a:t>
            </a:r>
            <a:r>
              <a:rPr lang="ru-RU" dirty="0"/>
              <a:t> мети, не </a:t>
            </a:r>
            <a:r>
              <a:rPr lang="ru-RU" dirty="0" err="1"/>
              <a:t>диктуючи</a:t>
            </a:r>
            <a:r>
              <a:rPr lang="ru-RU" dirty="0"/>
              <a:t>, </a:t>
            </a:r>
            <a:r>
              <a:rPr lang="ru-RU" dirty="0" err="1"/>
              <a:t>яким</a:t>
            </a:r>
            <a:r>
              <a:rPr lang="ru-RU" dirty="0"/>
              <a:t> методом </a:t>
            </a:r>
            <a:r>
              <a:rPr lang="ru-RU" dirty="0" err="1"/>
              <a:t>держави</a:t>
            </a:r>
            <a:r>
              <a:rPr lang="ru-RU" dirty="0"/>
              <a:t>-члени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досягти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4C055B-3CA2-D19C-3275-8E53B22EE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714" y="2924944"/>
            <a:ext cx="4831795" cy="32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Історія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3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6364F-E6CF-DE6B-BA21-25C24EBE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3EF77B-2BB5-10F5-D952-A9136F6B1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484784"/>
            <a:ext cx="6552728" cy="4675001"/>
          </a:xfrm>
        </p:spPr>
      </p:pic>
    </p:spTree>
    <p:extLst>
      <p:ext uri="{BB962C8B-B14F-4D97-AF65-F5344CB8AC3E}">
        <p14:creationId xmlns:p14="http://schemas.microsoft.com/office/powerpoint/2010/main" val="17221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C9537-1533-92C0-D9B3-F7F1BF525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B0B76-BE35-D610-5502-4EDDE9BD6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F2524BC-A874-B5D4-731E-32AE93624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340768"/>
            <a:ext cx="6577955" cy="4790970"/>
          </a:xfrm>
        </p:spPr>
      </p:pic>
    </p:spTree>
    <p:extLst>
      <p:ext uri="{BB962C8B-B14F-4D97-AF65-F5344CB8AC3E}">
        <p14:creationId xmlns:p14="http://schemas.microsoft.com/office/powerpoint/2010/main" val="27154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2BB30-1443-396C-4F23-6B5FF8CBD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0688"/>
            <a:ext cx="7886700" cy="1145224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Приклад </a:t>
            </a:r>
            <a:r>
              <a:rPr lang="ru-RU" dirty="0" err="1"/>
              <a:t>представлення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на </a:t>
            </a:r>
            <a:r>
              <a:rPr lang="ru-RU" dirty="0" err="1"/>
              <a:t>сайті</a:t>
            </a:r>
            <a:r>
              <a:rPr lang="ru-RU" dirty="0"/>
              <a:t> http://aqicn.org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79E447-88E9-5099-0D3D-04BDCC9D2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674" y="2060848"/>
            <a:ext cx="8050652" cy="4076714"/>
          </a:xfrm>
        </p:spPr>
      </p:pic>
    </p:spTree>
    <p:extLst>
      <p:ext uri="{BB962C8B-B14F-4D97-AF65-F5344CB8AC3E}">
        <p14:creationId xmlns:p14="http://schemas.microsoft.com/office/powerpoint/2010/main" val="25367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377A3-8EDA-ACB6-2499-D3521D38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72E67-93D1-54FB-AB1F-402B83B5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4242D5B-1846-11D8-6102-143CA1F7F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340768"/>
            <a:ext cx="7200800" cy="5123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8C6767-68C4-9252-5C63-D07C9294ADF0}"/>
              </a:ext>
            </a:extLst>
          </p:cNvPr>
          <p:cNvSpPr txBox="1"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Фізичні</a:t>
            </a:r>
            <a:r>
              <a:rPr lang="ru-RU" dirty="0"/>
              <a:t> та </a:t>
            </a:r>
            <a:r>
              <a:rPr lang="ru-RU" dirty="0" err="1"/>
              <a:t>економічні</a:t>
            </a:r>
            <a:r>
              <a:rPr lang="ru-RU" dirty="0"/>
              <a:t> </a:t>
            </a:r>
            <a:r>
              <a:rPr lang="ru-RU" dirty="0" err="1"/>
              <a:t>обмеження</a:t>
            </a:r>
            <a:r>
              <a:rPr lang="ru-RU" dirty="0"/>
              <a:t> у </a:t>
            </a:r>
            <a:r>
              <a:rPr lang="ru-RU" dirty="0" err="1"/>
              <a:t>доступі</a:t>
            </a:r>
            <a:r>
              <a:rPr lang="ru-RU" dirty="0"/>
              <a:t> до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прісних</a:t>
            </a:r>
            <a:r>
              <a:rPr lang="ru-RU" dirty="0"/>
              <a:t> вод</a:t>
            </a:r>
          </a:p>
        </p:txBody>
      </p:sp>
    </p:spTree>
    <p:extLst>
      <p:ext uri="{BB962C8B-B14F-4D97-AF65-F5344CB8AC3E}">
        <p14:creationId xmlns:p14="http://schemas.microsoft.com/office/powerpoint/2010/main" val="228176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8C588-DCEA-8A1F-D031-1581F4A3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82" y="476672"/>
            <a:ext cx="7886700" cy="114522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Динаміка</a:t>
            </a:r>
            <a:r>
              <a:rPr lang="ru-RU" dirty="0"/>
              <a:t> </a:t>
            </a:r>
            <a:r>
              <a:rPr lang="ru-RU" dirty="0" err="1"/>
              <a:t>генерування</a:t>
            </a:r>
            <a:r>
              <a:rPr lang="ru-RU" dirty="0"/>
              <a:t> (кг/</a:t>
            </a:r>
            <a:r>
              <a:rPr lang="ru-RU" dirty="0" err="1"/>
              <a:t>людину</a:t>
            </a:r>
            <a:r>
              <a:rPr lang="ru-RU" dirty="0"/>
              <a:t>) та </a:t>
            </a:r>
            <a:r>
              <a:rPr lang="ru-RU" dirty="0" err="1"/>
              <a:t>поводження</a:t>
            </a:r>
            <a:r>
              <a:rPr lang="ru-RU" dirty="0"/>
              <a:t> з </a:t>
            </a:r>
            <a:r>
              <a:rPr lang="ru-RU" dirty="0" err="1"/>
              <a:t>побутовими</a:t>
            </a:r>
            <a:r>
              <a:rPr lang="ru-RU" dirty="0"/>
              <a:t> </a:t>
            </a:r>
            <a:r>
              <a:rPr lang="ru-RU" dirty="0" err="1"/>
              <a:t>відходами</a:t>
            </a:r>
            <a:r>
              <a:rPr lang="ru-RU" dirty="0"/>
              <a:t> у </a:t>
            </a:r>
            <a:r>
              <a:rPr lang="ru-RU" dirty="0" err="1"/>
              <a:t>країнах</a:t>
            </a:r>
            <a:r>
              <a:rPr lang="ru-RU" dirty="0"/>
              <a:t> ЄС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9CD7D6-506A-D1F1-9CCD-ED7D0A1DE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16832"/>
            <a:ext cx="7934632" cy="4226054"/>
          </a:xfrm>
        </p:spPr>
      </p:pic>
    </p:spTree>
    <p:extLst>
      <p:ext uri="{BB962C8B-B14F-4D97-AF65-F5344CB8AC3E}">
        <p14:creationId xmlns:p14="http://schemas.microsoft.com/office/powerpoint/2010/main" val="215972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D0F51-DFD2-42B1-80AA-E86EA9903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9DED5-7258-8165-FB3B-BFBD24A3D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1932B2A-C34A-22E9-0102-3F8338985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5" y="1253330"/>
            <a:ext cx="7727597" cy="4839965"/>
          </a:xfrm>
        </p:spPr>
      </p:pic>
    </p:spTree>
    <p:extLst>
      <p:ext uri="{BB962C8B-B14F-4D97-AF65-F5344CB8AC3E}">
        <p14:creationId xmlns:p14="http://schemas.microsoft.com/office/powerpoint/2010/main" val="17857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2B763-93E0-7E31-B244-19630B4B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7610"/>
          </a:xfrm>
        </p:spPr>
        <p:txBody>
          <a:bodyPr>
            <a:noAutofit/>
          </a:bodyPr>
          <a:lstStyle/>
          <a:p>
            <a:r>
              <a:rPr lang="ru-RU" sz="2400" dirty="0" err="1"/>
              <a:t>Території</a:t>
            </a:r>
            <a:r>
              <a:rPr lang="ru-RU" sz="2400" dirty="0"/>
              <a:t> </a:t>
            </a:r>
            <a:r>
              <a:rPr lang="ru-RU" sz="2400" dirty="0" err="1"/>
              <a:t>Іспанії</a:t>
            </a:r>
            <a:r>
              <a:rPr lang="ru-RU" sz="2400" dirty="0"/>
              <a:t>, </a:t>
            </a:r>
            <a:r>
              <a:rPr lang="ru-RU" sz="2400" dirty="0" err="1"/>
              <a:t>відведені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Європейську</a:t>
            </a:r>
            <a:r>
              <a:rPr lang="ru-RU" sz="2400" dirty="0"/>
              <a:t> </a:t>
            </a:r>
            <a:r>
              <a:rPr lang="ru-RU" sz="2400" dirty="0" err="1"/>
              <a:t>екологічну</a:t>
            </a:r>
            <a:r>
              <a:rPr lang="ru-RU" sz="2400" dirty="0"/>
              <a:t> мережу Природа 2000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8BD0DC-CD1B-A166-FAEA-FE55F6C3E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294479"/>
            <a:ext cx="7471742" cy="5205981"/>
          </a:xfrm>
        </p:spPr>
      </p:pic>
    </p:spTree>
    <p:extLst>
      <p:ext uri="{BB962C8B-B14F-4D97-AF65-F5344CB8AC3E}">
        <p14:creationId xmlns:p14="http://schemas.microsoft.com/office/powerpoint/2010/main" val="18097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7D510-A5E2-4053-5C17-5DA76F9E4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40511-0E61-16E9-9B76-C226007B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6BA17E5-09E7-38EA-4E4E-D09EAD85C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340768"/>
            <a:ext cx="7200800" cy="4936719"/>
          </a:xfrm>
        </p:spPr>
      </p:pic>
    </p:spTree>
    <p:extLst>
      <p:ext uri="{BB962C8B-B14F-4D97-AF65-F5344CB8AC3E}">
        <p14:creationId xmlns:p14="http://schemas.microsoft.com/office/powerpoint/2010/main" val="39117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40789-69D0-E1BE-EBF9-A471F211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14ACC-B529-9BD7-6287-62FEA0FD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5391AA-7861-D8F6-F2E9-A9577D9C4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A16A5F-4AC4-2B97-95FE-A9DE3DCBE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2"/>
            <a:ext cx="6912768" cy="53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1B040-BB6B-F768-D09E-340C347D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Фізичні</a:t>
            </a:r>
            <a:r>
              <a:rPr lang="ru-RU" dirty="0"/>
              <a:t> та </a:t>
            </a:r>
            <a:r>
              <a:rPr lang="ru-RU" dirty="0" err="1"/>
              <a:t>економічні</a:t>
            </a:r>
            <a:r>
              <a:rPr lang="ru-RU" dirty="0"/>
              <a:t> </a:t>
            </a:r>
            <a:r>
              <a:rPr lang="ru-RU" dirty="0" err="1"/>
              <a:t>обмеження</a:t>
            </a:r>
            <a:r>
              <a:rPr lang="ru-RU" dirty="0"/>
              <a:t> у </a:t>
            </a:r>
            <a:r>
              <a:rPr lang="ru-RU" dirty="0" err="1"/>
              <a:t>доступі</a:t>
            </a:r>
            <a:r>
              <a:rPr lang="ru-RU" dirty="0"/>
              <a:t> до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прісних</a:t>
            </a:r>
            <a:r>
              <a:rPr lang="ru-RU" dirty="0"/>
              <a:t> вод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F10229-7442-6538-409F-608EDA181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81" y="1628800"/>
            <a:ext cx="7184437" cy="4773791"/>
          </a:xfrm>
        </p:spPr>
      </p:pic>
    </p:spTree>
    <p:extLst>
      <p:ext uri="{BB962C8B-B14F-4D97-AF65-F5344CB8AC3E}">
        <p14:creationId xmlns:p14="http://schemas.microsoft.com/office/powerpoint/2010/main" val="35402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4"/>
            <a:ext cx="4176464" cy="4351338"/>
          </a:xfrm>
        </p:spPr>
        <p:txBody>
          <a:bodyPr/>
          <a:lstStyle/>
          <a:p>
            <a:r>
              <a:rPr lang="ru-RU" dirty="0" err="1"/>
              <a:t>Ідеї</a:t>
            </a:r>
            <a:r>
              <a:rPr lang="ru-RU" dirty="0"/>
              <a:t> </a:t>
            </a:r>
            <a:r>
              <a:rPr lang="ru-RU" dirty="0" err="1"/>
              <a:t>пан'європеїзму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довгий</a:t>
            </a:r>
            <a:r>
              <a:rPr lang="ru-RU" dirty="0"/>
              <a:t> час </a:t>
            </a:r>
            <a:r>
              <a:rPr lang="ru-RU" dirty="0" err="1"/>
              <a:t>висувалися</a:t>
            </a:r>
            <a:r>
              <a:rPr lang="ru-RU" dirty="0"/>
              <a:t> </a:t>
            </a:r>
            <a:r>
              <a:rPr lang="ru-RU" dirty="0" err="1"/>
              <a:t>мислителями</a:t>
            </a:r>
            <a:r>
              <a:rPr lang="ru-RU" dirty="0"/>
              <a:t> </a:t>
            </a:r>
            <a:r>
              <a:rPr lang="ru-RU" dirty="0" err="1"/>
              <a:t>впродовж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, з особливою силою зазвучали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війни.Серед</a:t>
            </a:r>
            <a:r>
              <a:rPr lang="ru-RU" dirty="0"/>
              <a:t> таких </a:t>
            </a:r>
            <a:r>
              <a:rPr lang="ru-RU" dirty="0" err="1"/>
              <a:t>мислителів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Ріхард</a:t>
            </a:r>
            <a:r>
              <a:rPr lang="ru-RU" dirty="0"/>
              <a:t> </a:t>
            </a:r>
            <a:r>
              <a:rPr lang="ru-RU" dirty="0" err="1"/>
              <a:t>Ніколас</a:t>
            </a:r>
            <a:r>
              <a:rPr lang="ru-RU" dirty="0"/>
              <a:t> </a:t>
            </a:r>
            <a:r>
              <a:rPr lang="ru-RU" dirty="0" err="1"/>
              <a:t>Куденгофе-Калерґі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висунув</a:t>
            </a:r>
            <a:r>
              <a:rPr lang="ru-RU" dirty="0"/>
              <a:t> </a:t>
            </a:r>
            <a:r>
              <a:rPr lang="ru-RU" dirty="0" err="1"/>
              <a:t>ідею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6099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65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6BEE6-C5A0-FC65-F49C-B3111AA7F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20577-A80C-91EC-9046-9E2292AA4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92088"/>
          </a:xfrm>
        </p:spPr>
        <p:txBody>
          <a:bodyPr/>
          <a:lstStyle/>
          <a:p>
            <a:r>
              <a:rPr lang="uk-UA" dirty="0"/>
              <a:t>Виконання угоди про асоціацію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E1BF5F-1F42-50D2-71BE-BE4245040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588" y="1268760"/>
            <a:ext cx="7416824" cy="5043059"/>
          </a:xfrm>
        </p:spPr>
      </p:pic>
    </p:spTree>
    <p:extLst>
      <p:ext uri="{BB962C8B-B14F-4D97-AF65-F5344CB8AC3E}">
        <p14:creationId xmlns:p14="http://schemas.microsoft.com/office/powerpoint/2010/main" val="144568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47E3C-6347-5D2F-2F2E-C4403A977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Прогрес України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6731E6-7B1B-70BB-2558-F99C51A60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988840"/>
            <a:ext cx="8254078" cy="4176464"/>
          </a:xfrm>
        </p:spPr>
      </p:pic>
    </p:spTree>
    <p:extLst>
      <p:ext uri="{BB962C8B-B14F-4D97-AF65-F5344CB8AC3E}">
        <p14:creationId xmlns:p14="http://schemas.microsoft.com/office/powerpoint/2010/main" val="177719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351D5-3A42-65B5-A950-C2147E99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Прогрес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C39044-36AA-10B5-5400-6EBD1D672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32856"/>
            <a:ext cx="7886700" cy="2919103"/>
          </a:xfrm>
        </p:spPr>
      </p:pic>
    </p:spTree>
    <p:extLst>
      <p:ext uri="{BB962C8B-B14F-4D97-AF65-F5344CB8AC3E}">
        <p14:creationId xmlns:p14="http://schemas.microsoft.com/office/powerpoint/2010/main" val="5347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095D4-5CEC-68D6-C976-835F8A6B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260" y="2780928"/>
            <a:ext cx="5087479" cy="745646"/>
          </a:xfrm>
        </p:spPr>
        <p:txBody>
          <a:bodyPr>
            <a:noAutofit/>
          </a:bodyPr>
          <a:lstStyle/>
          <a:p>
            <a:r>
              <a:rPr lang="uk-UA" sz="4800" dirty="0"/>
              <a:t>Дякую за увагу</a:t>
            </a:r>
            <a:r>
              <a:rPr lang="en-US" sz="4800" dirty="0"/>
              <a:t>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9650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708920"/>
            <a:ext cx="7886700" cy="3468042"/>
          </a:xfrm>
        </p:spPr>
        <p:txBody>
          <a:bodyPr/>
          <a:lstStyle/>
          <a:p>
            <a:r>
              <a:rPr lang="ru-RU" dirty="0"/>
              <a:t> У </a:t>
            </a:r>
            <a:r>
              <a:rPr lang="ru-RU" dirty="0" err="1"/>
              <a:t>післявоєнний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на </a:t>
            </a:r>
            <a:r>
              <a:rPr lang="ru-RU" dirty="0" err="1"/>
              <a:t>континенті</a:t>
            </a:r>
            <a:r>
              <a:rPr lang="ru-RU" dirty="0"/>
              <a:t> </a:t>
            </a:r>
            <a:r>
              <a:rPr lang="ru-RU" dirty="0" err="1"/>
              <a:t>з'явилися</a:t>
            </a:r>
            <a:r>
              <a:rPr lang="ru-RU" dirty="0"/>
              <a:t> </a:t>
            </a:r>
            <a:r>
              <a:rPr lang="ru-RU" dirty="0" err="1"/>
              <a:t>ціла</a:t>
            </a:r>
            <a:r>
              <a:rPr lang="ru-RU" dirty="0"/>
              <a:t> низка </a:t>
            </a:r>
            <a:r>
              <a:rPr lang="ru-RU" dirty="0" err="1"/>
              <a:t>організацій</a:t>
            </a:r>
            <a:r>
              <a:rPr lang="ru-RU" dirty="0"/>
              <a:t>: Рада </a:t>
            </a:r>
            <a:r>
              <a:rPr lang="ru-RU" dirty="0" err="1"/>
              <a:t>Європи</a:t>
            </a:r>
            <a:r>
              <a:rPr lang="ru-RU" dirty="0"/>
              <a:t> (1949), НАТО (1949), [</a:t>
            </a:r>
            <a:r>
              <a:rPr lang="ru-RU" dirty="0" err="1"/>
              <a:t>Західноєвропейський</a:t>
            </a:r>
            <a:r>
              <a:rPr lang="ru-RU" dirty="0"/>
              <a:t> союз] (1948).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6195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2903984" cy="21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6"/>
            <a:ext cx="3522266" cy="264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9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7886700" cy="4351338"/>
          </a:xfrm>
        </p:spPr>
        <p:txBody>
          <a:bodyPr/>
          <a:lstStyle/>
          <a:p>
            <a:r>
              <a:rPr lang="ru-RU" dirty="0"/>
              <a:t>9 </a:t>
            </a:r>
            <a:r>
              <a:rPr lang="ru-RU" dirty="0" err="1"/>
              <a:t>травня</a:t>
            </a:r>
            <a:r>
              <a:rPr lang="ru-RU" dirty="0"/>
              <a:t> 1950 року </a:t>
            </a:r>
            <a:r>
              <a:rPr lang="ru-RU" dirty="0" err="1"/>
              <a:t>вважається</a:t>
            </a:r>
            <a:r>
              <a:rPr lang="ru-RU" dirty="0"/>
              <a:t> початком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міністр</a:t>
            </a:r>
            <a:r>
              <a:rPr lang="ru-RU" dirty="0"/>
              <a:t> </a:t>
            </a:r>
            <a:r>
              <a:rPr lang="ru-RU" dirty="0" err="1"/>
              <a:t>закордонних</a:t>
            </a:r>
            <a:r>
              <a:rPr lang="ru-RU" dirty="0"/>
              <a:t> справ </a:t>
            </a:r>
            <a:r>
              <a:rPr lang="ru-RU" dirty="0" err="1"/>
              <a:t>Франції</a:t>
            </a:r>
            <a:r>
              <a:rPr lang="ru-RU" dirty="0"/>
              <a:t> Р. Шуман </a:t>
            </a:r>
            <a:r>
              <a:rPr lang="ru-RU" dirty="0" err="1"/>
              <a:t>запропонував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спільний</a:t>
            </a:r>
            <a:r>
              <a:rPr lang="ru-RU" dirty="0"/>
              <a:t> </a:t>
            </a:r>
            <a:r>
              <a:rPr lang="ru-RU" dirty="0" err="1"/>
              <a:t>ринок</a:t>
            </a:r>
            <a:r>
              <a:rPr lang="ru-RU" dirty="0"/>
              <a:t> </a:t>
            </a:r>
            <a:r>
              <a:rPr lang="ru-RU" dirty="0" err="1"/>
              <a:t>вугільної</a:t>
            </a:r>
            <a:r>
              <a:rPr lang="ru-RU" dirty="0"/>
              <a:t> і </a:t>
            </a:r>
            <a:r>
              <a:rPr lang="ru-RU" dirty="0" err="1"/>
              <a:t>сталеливарної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, ФРН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західноєвропейських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(</a:t>
            </a:r>
            <a:r>
              <a:rPr lang="ru-RU" dirty="0" err="1"/>
              <a:t>пропозиція</a:t>
            </a:r>
            <a:r>
              <a:rPr lang="ru-RU" dirty="0"/>
              <a:t> </a:t>
            </a:r>
            <a:r>
              <a:rPr lang="ru-RU" dirty="0" err="1"/>
              <a:t>увійшла</a:t>
            </a:r>
            <a:r>
              <a:rPr lang="ru-RU" dirty="0"/>
              <a:t> в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назвою</a:t>
            </a:r>
            <a:r>
              <a:rPr lang="ru-RU" dirty="0"/>
              <a:t> «план Шумана»)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47625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4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3548748" cy="508498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18 </a:t>
            </a:r>
            <a:r>
              <a:rPr lang="ru-RU" dirty="0" err="1"/>
              <a:t>квітня</a:t>
            </a:r>
            <a:r>
              <a:rPr lang="ru-RU" dirty="0"/>
              <a:t> 1951 року “план Шумана”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реалізовано</a:t>
            </a:r>
            <a:r>
              <a:rPr lang="ru-RU" dirty="0"/>
              <a:t> через </a:t>
            </a:r>
            <a:r>
              <a:rPr lang="ru-RU" dirty="0" err="1"/>
              <a:t>підписання</a:t>
            </a:r>
            <a:r>
              <a:rPr lang="ru-RU" dirty="0"/>
              <a:t> </a:t>
            </a:r>
            <a:r>
              <a:rPr lang="ru-RU" dirty="0" err="1"/>
              <a:t>Паризького</a:t>
            </a:r>
            <a:r>
              <a:rPr lang="ru-RU" dirty="0"/>
              <a:t>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і </a:t>
            </a:r>
            <a:r>
              <a:rPr lang="ru-RU" dirty="0" err="1"/>
              <a:t>сталі</a:t>
            </a:r>
            <a:r>
              <a:rPr lang="ru-RU" dirty="0"/>
              <a:t> (ЄСВС). До складу ЄСВС </a:t>
            </a:r>
            <a:r>
              <a:rPr lang="ru-RU" dirty="0" err="1"/>
              <a:t>увійшли</a:t>
            </a:r>
            <a:r>
              <a:rPr lang="ru-RU" dirty="0"/>
              <a:t> </a:t>
            </a:r>
            <a:r>
              <a:rPr lang="ru-RU" dirty="0" err="1"/>
              <a:t>шість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: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, Люксембург, </a:t>
            </a:r>
            <a:r>
              <a:rPr lang="ru-RU" dirty="0" err="1"/>
              <a:t>Нідерланди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 та </a:t>
            </a:r>
            <a:r>
              <a:rPr lang="ru-RU" dirty="0" err="1"/>
              <a:t>Франція</a:t>
            </a:r>
            <a:r>
              <a:rPr lang="ru-RU" dirty="0"/>
              <a:t> («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шістка</a:t>
            </a:r>
            <a:r>
              <a:rPr lang="ru-RU" dirty="0"/>
              <a:t>», яка в </a:t>
            </a:r>
            <a:r>
              <a:rPr lang="ru-RU" dirty="0" err="1"/>
              <a:t>подальшому</a:t>
            </a:r>
            <a:r>
              <a:rPr lang="ru-RU" dirty="0"/>
              <a:t> стала «локомотивом»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). </a:t>
            </a:r>
            <a:r>
              <a:rPr lang="ru-RU" dirty="0" err="1"/>
              <a:t>Договір</a:t>
            </a:r>
            <a:r>
              <a:rPr lang="ru-RU" dirty="0"/>
              <a:t> про ЄСВС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23 </a:t>
            </a:r>
            <a:r>
              <a:rPr lang="ru-RU" dirty="0" err="1"/>
              <a:t>липня</a:t>
            </a:r>
            <a:r>
              <a:rPr lang="ru-RU" dirty="0"/>
              <a:t> 1952р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24" y="1052736"/>
            <a:ext cx="4528535" cy="494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5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7886700" cy="4351338"/>
          </a:xfrm>
        </p:spPr>
        <p:txBody>
          <a:bodyPr/>
          <a:lstStyle/>
          <a:p>
            <a:r>
              <a:rPr lang="ru-RU" dirty="0"/>
              <a:t>27 </a:t>
            </a:r>
            <a:r>
              <a:rPr lang="ru-RU" dirty="0" err="1"/>
              <a:t>травня</a:t>
            </a:r>
            <a:r>
              <a:rPr lang="ru-RU" dirty="0"/>
              <a:t> 1952 року </a:t>
            </a:r>
            <a:r>
              <a:rPr lang="ru-RU" dirty="0" err="1"/>
              <a:t>країни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” </a:t>
            </a:r>
            <a:r>
              <a:rPr lang="ru-RU" dirty="0" err="1"/>
              <a:t>підписують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про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оборонного </a:t>
            </a:r>
            <a:r>
              <a:rPr lang="ru-RU" dirty="0" err="1"/>
              <a:t>співтовариства</a:t>
            </a:r>
            <a:r>
              <a:rPr lang="ru-RU" dirty="0"/>
              <a:t> (ЄОС).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80928"/>
            <a:ext cx="5538192" cy="346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4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25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Тема25</Template>
  <TotalTime>588</TotalTime>
  <Words>1831</Words>
  <Application>Microsoft Office PowerPoint</Application>
  <PresentationFormat>Экран (4:3)</PresentationFormat>
  <Paragraphs>74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6" baseType="lpstr">
      <vt:lpstr>Arial</vt:lpstr>
      <vt:lpstr>Century Schoolbook</vt:lpstr>
      <vt:lpstr>Тема25</vt:lpstr>
      <vt:lpstr>Імплементація угоди про асоціацію між Україною та ЄС у сфері захисту навколишнього середовища</vt:lpstr>
      <vt:lpstr>Інтегрáція </vt:lpstr>
      <vt:lpstr>Європейська інтеграція</vt:lpstr>
      <vt:lpstr>Історія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Участь України в європейській інтеграції</vt:lpstr>
      <vt:lpstr>Політичний контекст</vt:lpstr>
      <vt:lpstr>Презентация PowerPoint</vt:lpstr>
      <vt:lpstr>Презентация PowerPoint</vt:lpstr>
      <vt:lpstr>Презентация PowerPoint</vt:lpstr>
      <vt:lpstr>Презентация PowerPoint</vt:lpstr>
      <vt:lpstr>Угода про асоціацію України з ЄС </vt:lpstr>
      <vt:lpstr>Угода про асоціацію України з ЄС </vt:lpstr>
      <vt:lpstr>Що зміниться для України</vt:lpstr>
      <vt:lpstr>Євроінтеграція України у сфері захисту довкілля</vt:lpstr>
      <vt:lpstr>Стратегія сталого розвитку ЄС</vt:lpstr>
      <vt:lpstr>Прогрес Європейського Союзу</vt:lpstr>
      <vt:lpstr>Стратегія циклічної економіки</vt:lpstr>
      <vt:lpstr>European Green Deal ("Європейський зелений курс", ЄЗК)</vt:lpstr>
      <vt:lpstr>Директи́ва (англ. Directive) </vt:lpstr>
      <vt:lpstr>Виконання угоди про асоціацію </vt:lpstr>
      <vt:lpstr>Виконання угоди про асоціацію </vt:lpstr>
      <vt:lpstr>Приклад представлення інформації на сайті http://aqicn.org </vt:lpstr>
      <vt:lpstr>Виконання угоди про асоціацію </vt:lpstr>
      <vt:lpstr>Динаміка генерування (кг/людину) та поводження з побутовими відходами у країнах ЄС</vt:lpstr>
      <vt:lpstr>Виконання угоди про асоціацію </vt:lpstr>
      <vt:lpstr>Території Іспанії, відведені під Європейську екологічну мережу Природа 2000</vt:lpstr>
      <vt:lpstr>Виконання угоди про асоціацію </vt:lpstr>
      <vt:lpstr>Виконання угоди про асоціацію </vt:lpstr>
      <vt:lpstr> Фізичні та економічні обмеження у доступі до природних прісних вод</vt:lpstr>
      <vt:lpstr>Виконання угоди про асоціацію </vt:lpstr>
      <vt:lpstr>Прогрес України</vt:lpstr>
      <vt:lpstr>Прогрес України</vt:lpstr>
      <vt:lpstr>Дякую за увагу!</vt:lpstr>
    </vt:vector>
  </TitlesOfParts>
  <Company>Хата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Євроінтеграція</dc:title>
  <dc:creator>Яна</dc:creator>
  <cp:lastModifiedBy>Iryna Davydova</cp:lastModifiedBy>
  <cp:revision>22</cp:revision>
  <dcterms:created xsi:type="dcterms:W3CDTF">2013-12-16T18:02:35Z</dcterms:created>
  <dcterms:modified xsi:type="dcterms:W3CDTF">2025-02-10T12:54:27Z</dcterms:modified>
</cp:coreProperties>
</file>