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8"/>
  </p:notesMasterIdLst>
  <p:handoutMasterIdLst>
    <p:handoutMasterId r:id="rId49"/>
  </p:handoutMasterIdLst>
  <p:sldIdLst>
    <p:sldId id="256" r:id="rId2"/>
    <p:sldId id="263" r:id="rId3"/>
    <p:sldId id="257" r:id="rId4"/>
    <p:sldId id="258" r:id="rId5"/>
    <p:sldId id="261" r:id="rId6"/>
    <p:sldId id="262" r:id="rId7"/>
    <p:sldId id="305" r:id="rId8"/>
    <p:sldId id="306" r:id="rId9"/>
    <p:sldId id="307" r:id="rId10"/>
    <p:sldId id="304" r:id="rId11"/>
    <p:sldId id="264" r:id="rId12"/>
    <p:sldId id="265" r:id="rId13"/>
    <p:sldId id="266" r:id="rId14"/>
    <p:sldId id="267" r:id="rId15"/>
    <p:sldId id="302" r:id="rId16"/>
    <p:sldId id="303" r:id="rId17"/>
    <p:sldId id="268" r:id="rId18"/>
    <p:sldId id="276" r:id="rId19"/>
    <p:sldId id="277" r:id="rId20"/>
    <p:sldId id="278" r:id="rId21"/>
    <p:sldId id="279" r:id="rId22"/>
    <p:sldId id="269" r:id="rId23"/>
    <p:sldId id="275" r:id="rId24"/>
    <p:sldId id="291" r:id="rId25"/>
    <p:sldId id="284" r:id="rId26"/>
    <p:sldId id="289" r:id="rId27"/>
    <p:sldId id="285" r:id="rId28"/>
    <p:sldId id="290" r:id="rId29"/>
    <p:sldId id="286" r:id="rId30"/>
    <p:sldId id="295" r:id="rId31"/>
    <p:sldId id="296" r:id="rId32"/>
    <p:sldId id="294" r:id="rId33"/>
    <p:sldId id="292" r:id="rId34"/>
    <p:sldId id="297" r:id="rId35"/>
    <p:sldId id="298" r:id="rId36"/>
    <p:sldId id="299" r:id="rId37"/>
    <p:sldId id="313" r:id="rId38"/>
    <p:sldId id="315" r:id="rId39"/>
    <p:sldId id="314" r:id="rId40"/>
    <p:sldId id="300" r:id="rId41"/>
    <p:sldId id="301" r:id="rId42"/>
    <p:sldId id="308" r:id="rId43"/>
    <p:sldId id="309" r:id="rId44"/>
    <p:sldId id="310" r:id="rId45"/>
    <p:sldId id="311" r:id="rId46"/>
    <p:sldId id="312" r:id="rId47"/>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29EC0F5-058E-48C6-8220-595772C63D83}" type="datetimeFigureOut">
              <a:rPr lang="uk-UA" smtClean="0"/>
              <a:t>14.10.2024</a:t>
            </a:fld>
            <a:endParaRPr lang="uk-UA"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706E6E-4A1A-4049-84AC-DD3EDF30DA10}" type="slidenum">
              <a:rPr lang="uk-UA" smtClean="0"/>
              <a:t>‹№›</a:t>
            </a:fld>
            <a:endParaRPr lang="uk-UA" dirty="0"/>
          </a:p>
        </p:txBody>
      </p:sp>
    </p:spTree>
    <p:extLst>
      <p:ext uri="{BB962C8B-B14F-4D97-AF65-F5344CB8AC3E}">
        <p14:creationId xmlns:p14="http://schemas.microsoft.com/office/powerpoint/2010/main" val="11567572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973EAB-402B-4D64-9281-19CE2F7C76EA}" type="datetimeFigureOut">
              <a:rPr lang="uk-UA" smtClean="0"/>
              <a:t>14.10.2024</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0E80E3-1211-427B-92A2-73A7E6B1AB51}" type="slidenum">
              <a:rPr lang="uk-UA" smtClean="0"/>
              <a:t>‹№›</a:t>
            </a:fld>
            <a:endParaRPr lang="uk-UA" dirty="0"/>
          </a:p>
        </p:txBody>
      </p:sp>
    </p:spTree>
    <p:extLst>
      <p:ext uri="{BB962C8B-B14F-4D97-AF65-F5344CB8AC3E}">
        <p14:creationId xmlns:p14="http://schemas.microsoft.com/office/powerpoint/2010/main" val="7017419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12</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13</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14</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15</a:t>
            </a:fld>
            <a:endParaRPr lang="uk-UA" dirty="0"/>
          </a:p>
        </p:txBody>
      </p:sp>
    </p:spTree>
    <p:extLst>
      <p:ext uri="{BB962C8B-B14F-4D97-AF65-F5344CB8AC3E}">
        <p14:creationId xmlns:p14="http://schemas.microsoft.com/office/powerpoint/2010/main" val="1928502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16</a:t>
            </a:fld>
            <a:endParaRPr lang="uk-UA" dirty="0"/>
          </a:p>
        </p:txBody>
      </p:sp>
    </p:spTree>
    <p:extLst>
      <p:ext uri="{BB962C8B-B14F-4D97-AF65-F5344CB8AC3E}">
        <p14:creationId xmlns:p14="http://schemas.microsoft.com/office/powerpoint/2010/main" val="57412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17</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18</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19</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20</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21</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22</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23</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25</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27</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29</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30</a:t>
            </a:fld>
            <a:endParaRPr lang="uk-UA" dirty="0"/>
          </a:p>
        </p:txBody>
      </p:sp>
    </p:spTree>
    <p:extLst>
      <p:ext uri="{BB962C8B-B14F-4D97-AF65-F5344CB8AC3E}">
        <p14:creationId xmlns:p14="http://schemas.microsoft.com/office/powerpoint/2010/main" val="141822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31</a:t>
            </a:fld>
            <a:endParaRPr lang="uk-UA" dirty="0"/>
          </a:p>
        </p:txBody>
      </p:sp>
    </p:spTree>
    <p:extLst>
      <p:ext uri="{BB962C8B-B14F-4D97-AF65-F5344CB8AC3E}">
        <p14:creationId xmlns:p14="http://schemas.microsoft.com/office/powerpoint/2010/main" val="41259056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32</a:t>
            </a:fld>
            <a:endParaRPr lang="uk-UA" dirty="0"/>
          </a:p>
        </p:txBody>
      </p:sp>
    </p:spTree>
    <p:extLst>
      <p:ext uri="{BB962C8B-B14F-4D97-AF65-F5344CB8AC3E}">
        <p14:creationId xmlns:p14="http://schemas.microsoft.com/office/powerpoint/2010/main" val="28812271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33</a:t>
            </a:fld>
            <a:endParaRPr lang="uk-UA" dirty="0"/>
          </a:p>
        </p:txBody>
      </p:sp>
    </p:spTree>
    <p:extLst>
      <p:ext uri="{BB962C8B-B14F-4D97-AF65-F5344CB8AC3E}">
        <p14:creationId xmlns:p14="http://schemas.microsoft.com/office/powerpoint/2010/main" val="3578322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34</a:t>
            </a:fld>
            <a:endParaRPr lang="uk-UA" dirty="0"/>
          </a:p>
        </p:txBody>
      </p:sp>
    </p:spTree>
    <p:extLst>
      <p:ext uri="{BB962C8B-B14F-4D97-AF65-F5344CB8AC3E}">
        <p14:creationId xmlns:p14="http://schemas.microsoft.com/office/powerpoint/2010/main" val="2809322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35</a:t>
            </a:fld>
            <a:endParaRPr lang="uk-UA" dirty="0"/>
          </a:p>
        </p:txBody>
      </p:sp>
    </p:spTree>
    <p:extLst>
      <p:ext uri="{BB962C8B-B14F-4D97-AF65-F5344CB8AC3E}">
        <p14:creationId xmlns:p14="http://schemas.microsoft.com/office/powerpoint/2010/main" val="23205756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36</a:t>
            </a:fld>
            <a:endParaRPr lang="uk-UA" dirty="0"/>
          </a:p>
        </p:txBody>
      </p:sp>
    </p:spTree>
    <p:extLst>
      <p:ext uri="{BB962C8B-B14F-4D97-AF65-F5344CB8AC3E}">
        <p14:creationId xmlns:p14="http://schemas.microsoft.com/office/powerpoint/2010/main" val="21342930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37</a:t>
            </a:fld>
            <a:endParaRPr lang="uk-UA" dirty="0"/>
          </a:p>
        </p:txBody>
      </p:sp>
    </p:spTree>
    <p:extLst>
      <p:ext uri="{BB962C8B-B14F-4D97-AF65-F5344CB8AC3E}">
        <p14:creationId xmlns:p14="http://schemas.microsoft.com/office/powerpoint/2010/main" val="22725072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38</a:t>
            </a:fld>
            <a:endParaRPr lang="uk-UA" dirty="0"/>
          </a:p>
        </p:txBody>
      </p:sp>
    </p:spTree>
    <p:extLst>
      <p:ext uri="{BB962C8B-B14F-4D97-AF65-F5344CB8AC3E}">
        <p14:creationId xmlns:p14="http://schemas.microsoft.com/office/powerpoint/2010/main" val="26746606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39</a:t>
            </a:fld>
            <a:endParaRPr lang="uk-UA" dirty="0"/>
          </a:p>
        </p:txBody>
      </p:sp>
    </p:spTree>
    <p:extLst>
      <p:ext uri="{BB962C8B-B14F-4D97-AF65-F5344CB8AC3E}">
        <p14:creationId xmlns:p14="http://schemas.microsoft.com/office/powerpoint/2010/main" val="37882479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40</a:t>
            </a:fld>
            <a:endParaRPr lang="uk-UA" dirty="0"/>
          </a:p>
        </p:txBody>
      </p:sp>
    </p:spTree>
    <p:extLst>
      <p:ext uri="{BB962C8B-B14F-4D97-AF65-F5344CB8AC3E}">
        <p14:creationId xmlns:p14="http://schemas.microsoft.com/office/powerpoint/2010/main" val="17968196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41</a:t>
            </a:fld>
            <a:endParaRPr lang="uk-UA" dirty="0"/>
          </a:p>
        </p:txBody>
      </p:sp>
    </p:spTree>
    <p:extLst>
      <p:ext uri="{BB962C8B-B14F-4D97-AF65-F5344CB8AC3E}">
        <p14:creationId xmlns:p14="http://schemas.microsoft.com/office/powerpoint/2010/main" val="414391336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42</a:t>
            </a:fld>
            <a:endParaRPr lang="uk-UA" dirty="0"/>
          </a:p>
        </p:txBody>
      </p:sp>
    </p:spTree>
    <p:extLst>
      <p:ext uri="{BB962C8B-B14F-4D97-AF65-F5344CB8AC3E}">
        <p14:creationId xmlns:p14="http://schemas.microsoft.com/office/powerpoint/2010/main" val="37540394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43</a:t>
            </a:fld>
            <a:endParaRPr lang="uk-UA" dirty="0"/>
          </a:p>
        </p:txBody>
      </p:sp>
    </p:spTree>
    <p:extLst>
      <p:ext uri="{BB962C8B-B14F-4D97-AF65-F5344CB8AC3E}">
        <p14:creationId xmlns:p14="http://schemas.microsoft.com/office/powerpoint/2010/main" val="389447228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44</a:t>
            </a:fld>
            <a:endParaRPr lang="uk-UA" dirty="0"/>
          </a:p>
        </p:txBody>
      </p:sp>
    </p:spTree>
    <p:extLst>
      <p:ext uri="{BB962C8B-B14F-4D97-AF65-F5344CB8AC3E}">
        <p14:creationId xmlns:p14="http://schemas.microsoft.com/office/powerpoint/2010/main" val="2549180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6</a:t>
            </a:fld>
            <a:endParaRPr lang="uk-UA" dirty="0"/>
          </a:p>
        </p:txBody>
      </p:sp>
    </p:spTree>
    <p:extLst>
      <p:ext uri="{BB962C8B-B14F-4D97-AF65-F5344CB8AC3E}">
        <p14:creationId xmlns:p14="http://schemas.microsoft.com/office/powerpoint/2010/main" val="832967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45</a:t>
            </a:fld>
            <a:endParaRPr lang="uk-UA" dirty="0"/>
          </a:p>
        </p:txBody>
      </p:sp>
    </p:spTree>
    <p:extLst>
      <p:ext uri="{BB962C8B-B14F-4D97-AF65-F5344CB8AC3E}">
        <p14:creationId xmlns:p14="http://schemas.microsoft.com/office/powerpoint/2010/main" val="17264730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46</a:t>
            </a:fld>
            <a:endParaRPr lang="uk-UA" dirty="0"/>
          </a:p>
        </p:txBody>
      </p:sp>
    </p:spTree>
    <p:extLst>
      <p:ext uri="{BB962C8B-B14F-4D97-AF65-F5344CB8AC3E}">
        <p14:creationId xmlns:p14="http://schemas.microsoft.com/office/powerpoint/2010/main" val="2476324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7</a:t>
            </a:fld>
            <a:endParaRPr lang="uk-UA" dirty="0"/>
          </a:p>
        </p:txBody>
      </p:sp>
    </p:spTree>
    <p:extLst>
      <p:ext uri="{BB962C8B-B14F-4D97-AF65-F5344CB8AC3E}">
        <p14:creationId xmlns:p14="http://schemas.microsoft.com/office/powerpoint/2010/main" val="4039192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8</a:t>
            </a:fld>
            <a:endParaRPr lang="uk-UA" dirty="0"/>
          </a:p>
        </p:txBody>
      </p:sp>
    </p:spTree>
    <p:extLst>
      <p:ext uri="{BB962C8B-B14F-4D97-AF65-F5344CB8AC3E}">
        <p14:creationId xmlns:p14="http://schemas.microsoft.com/office/powerpoint/2010/main" val="3778915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9</a:t>
            </a:fld>
            <a:endParaRPr lang="uk-UA" dirty="0"/>
          </a:p>
        </p:txBody>
      </p:sp>
    </p:spTree>
    <p:extLst>
      <p:ext uri="{BB962C8B-B14F-4D97-AF65-F5344CB8AC3E}">
        <p14:creationId xmlns:p14="http://schemas.microsoft.com/office/powerpoint/2010/main" val="3551812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10</a:t>
            </a:fld>
            <a:endParaRPr lang="uk-UA" dirty="0"/>
          </a:p>
        </p:txBody>
      </p:sp>
    </p:spTree>
    <p:extLst>
      <p:ext uri="{BB962C8B-B14F-4D97-AF65-F5344CB8AC3E}">
        <p14:creationId xmlns:p14="http://schemas.microsoft.com/office/powerpoint/2010/main" val="736720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F60E80E3-1211-427B-92A2-73A7E6B1AB51}" type="slidenum">
              <a:rPr lang="uk-UA" smtClean="0"/>
              <a:t>11</a:t>
            </a:fld>
            <a:endParaRPr lang="uk-UA" dirty="0"/>
          </a:p>
        </p:txBody>
      </p:sp>
    </p:spTree>
    <p:extLst>
      <p:ext uri="{BB962C8B-B14F-4D97-AF65-F5344CB8AC3E}">
        <p14:creationId xmlns:p14="http://schemas.microsoft.com/office/powerpoint/2010/main" val="83296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E7A0C048-F511-4EFA-99B3-F524E2870853}" type="datetime1">
              <a:rPr lang="uk-UA" smtClean="0"/>
              <a:t>14.10.2024</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372842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2927BF02-C490-490B-B501-FCD3531597E6}" type="datetime1">
              <a:rPr lang="uk-UA" smtClean="0"/>
              <a:t>14.10.2024</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4150815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EBF7427F-E3A8-4DA8-AE5D-82DDA0D45EF2}" type="datetime1">
              <a:rPr lang="uk-UA" smtClean="0"/>
              <a:t>14.10.2024</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2479093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CAAB730-CFF1-45E2-86F4-A17D09660CED}" type="datetime1">
              <a:rPr lang="uk-UA" smtClean="0"/>
              <a:t>14.10.2024</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1655186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5247EEC-0DB9-42C9-AB3A-EBA0955D3219}" type="datetime1">
              <a:rPr lang="uk-UA" smtClean="0"/>
              <a:t>14.10.2024</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2915505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CC08AFB1-1850-464A-B620-1633505C04F4}" type="datetime1">
              <a:rPr lang="uk-UA" smtClean="0"/>
              <a:t>14.10.2024</a:t>
            </a:fld>
            <a:endParaRPr lang="uk-UA" dirty="0"/>
          </a:p>
        </p:txBody>
      </p:sp>
      <p:sp>
        <p:nvSpPr>
          <p:cNvPr id="6" name="Нижний колонтитул 5"/>
          <p:cNvSpPr>
            <a:spLocks noGrp="1"/>
          </p:cNvSpPr>
          <p:nvPr>
            <p:ph type="ftr" sz="quarter" idx="11"/>
          </p:nvPr>
        </p:nvSpPr>
        <p:spPr/>
        <p:txBody>
          <a:bodyPr/>
          <a:lstStyle/>
          <a:p>
            <a:endParaRPr lang="uk-UA" dirty="0"/>
          </a:p>
        </p:txBody>
      </p:sp>
      <p:sp>
        <p:nvSpPr>
          <p:cNvPr id="7" name="Номер слайда 6"/>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629271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724974D4-9708-49C2-8313-C86FB8355331}" type="datetime1">
              <a:rPr lang="uk-UA" smtClean="0"/>
              <a:t>14.10.2024</a:t>
            </a:fld>
            <a:endParaRPr lang="uk-UA" dirty="0"/>
          </a:p>
        </p:txBody>
      </p:sp>
      <p:sp>
        <p:nvSpPr>
          <p:cNvPr id="8" name="Нижний колонтитул 7"/>
          <p:cNvSpPr>
            <a:spLocks noGrp="1"/>
          </p:cNvSpPr>
          <p:nvPr>
            <p:ph type="ftr" sz="quarter" idx="11"/>
          </p:nvPr>
        </p:nvSpPr>
        <p:spPr/>
        <p:txBody>
          <a:bodyPr/>
          <a:lstStyle/>
          <a:p>
            <a:endParaRPr lang="uk-UA" dirty="0"/>
          </a:p>
        </p:txBody>
      </p:sp>
      <p:sp>
        <p:nvSpPr>
          <p:cNvPr id="9" name="Номер слайда 8"/>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1920656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BBF6869F-8BBF-4485-96FB-F4A1836AC09B}" type="datetime1">
              <a:rPr lang="uk-UA" smtClean="0"/>
              <a:t>14.10.2024</a:t>
            </a:fld>
            <a:endParaRPr lang="uk-UA" dirty="0"/>
          </a:p>
        </p:txBody>
      </p:sp>
      <p:sp>
        <p:nvSpPr>
          <p:cNvPr id="4" name="Нижний колонтитул 3"/>
          <p:cNvSpPr>
            <a:spLocks noGrp="1"/>
          </p:cNvSpPr>
          <p:nvPr>
            <p:ph type="ftr" sz="quarter" idx="11"/>
          </p:nvPr>
        </p:nvSpPr>
        <p:spPr/>
        <p:txBody>
          <a:bodyPr/>
          <a:lstStyle/>
          <a:p>
            <a:endParaRPr lang="uk-UA" dirty="0"/>
          </a:p>
        </p:txBody>
      </p:sp>
      <p:sp>
        <p:nvSpPr>
          <p:cNvPr id="5" name="Номер слайда 4"/>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1435992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9B68278-095D-44A0-B88C-4F44B03CBC23}" type="datetime1">
              <a:rPr lang="uk-UA" smtClean="0"/>
              <a:t>14.10.2024</a:t>
            </a:fld>
            <a:endParaRPr lang="uk-UA" dirty="0"/>
          </a:p>
        </p:txBody>
      </p:sp>
      <p:sp>
        <p:nvSpPr>
          <p:cNvPr id="3" name="Нижний колонтитул 2"/>
          <p:cNvSpPr>
            <a:spLocks noGrp="1"/>
          </p:cNvSpPr>
          <p:nvPr>
            <p:ph type="ftr" sz="quarter" idx="11"/>
          </p:nvPr>
        </p:nvSpPr>
        <p:spPr/>
        <p:txBody>
          <a:bodyPr/>
          <a:lstStyle/>
          <a:p>
            <a:endParaRPr lang="uk-UA" dirty="0"/>
          </a:p>
        </p:txBody>
      </p:sp>
      <p:sp>
        <p:nvSpPr>
          <p:cNvPr id="4" name="Номер слайда 3"/>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69094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63F9159-A4EE-4625-9DA1-8622AE641C09}" type="datetime1">
              <a:rPr lang="uk-UA" smtClean="0"/>
              <a:t>14.10.2024</a:t>
            </a:fld>
            <a:endParaRPr lang="uk-UA" dirty="0"/>
          </a:p>
        </p:txBody>
      </p:sp>
      <p:sp>
        <p:nvSpPr>
          <p:cNvPr id="6" name="Нижний колонтитул 5"/>
          <p:cNvSpPr>
            <a:spLocks noGrp="1"/>
          </p:cNvSpPr>
          <p:nvPr>
            <p:ph type="ftr" sz="quarter" idx="11"/>
          </p:nvPr>
        </p:nvSpPr>
        <p:spPr/>
        <p:txBody>
          <a:bodyPr/>
          <a:lstStyle/>
          <a:p>
            <a:endParaRPr lang="uk-UA" dirty="0"/>
          </a:p>
        </p:txBody>
      </p:sp>
      <p:sp>
        <p:nvSpPr>
          <p:cNvPr id="7" name="Номер слайда 6"/>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77625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425C66F-217F-416E-8E82-C20038ADC936}" type="datetime1">
              <a:rPr lang="uk-UA" smtClean="0"/>
              <a:t>14.10.2024</a:t>
            </a:fld>
            <a:endParaRPr lang="uk-UA" dirty="0"/>
          </a:p>
        </p:txBody>
      </p:sp>
      <p:sp>
        <p:nvSpPr>
          <p:cNvPr id="6" name="Нижний колонтитул 5"/>
          <p:cNvSpPr>
            <a:spLocks noGrp="1"/>
          </p:cNvSpPr>
          <p:nvPr>
            <p:ph type="ftr" sz="quarter" idx="11"/>
          </p:nvPr>
        </p:nvSpPr>
        <p:spPr/>
        <p:txBody>
          <a:bodyPr/>
          <a:lstStyle/>
          <a:p>
            <a:endParaRPr lang="uk-UA" dirty="0"/>
          </a:p>
        </p:txBody>
      </p:sp>
      <p:sp>
        <p:nvSpPr>
          <p:cNvPr id="7" name="Номер слайда 6"/>
          <p:cNvSpPr>
            <a:spLocks noGrp="1"/>
          </p:cNvSpPr>
          <p:nvPr>
            <p:ph type="sldNum" sz="quarter" idx="12"/>
          </p:nvPr>
        </p:nvSpPr>
        <p:spPr/>
        <p:txBody>
          <a:bodyPr/>
          <a:lstStyle/>
          <a:p>
            <a:fld id="{777C522C-5DCE-4624-AD8A-FE37C36FFC1A}" type="slidenum">
              <a:rPr lang="uk-UA" smtClean="0"/>
              <a:t>‹№›</a:t>
            </a:fld>
            <a:endParaRPr lang="uk-UA" dirty="0"/>
          </a:p>
        </p:txBody>
      </p:sp>
    </p:spTree>
    <p:extLst>
      <p:ext uri="{BB962C8B-B14F-4D97-AF65-F5344CB8AC3E}">
        <p14:creationId xmlns:p14="http://schemas.microsoft.com/office/powerpoint/2010/main" val="3404529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FF6288-2909-47B2-8AA9-C3AF5DF85354}" type="datetime1">
              <a:rPr lang="uk-UA" smtClean="0"/>
              <a:t>14.10.2024</a:t>
            </a:fld>
            <a:endParaRPr lang="uk-UA"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7C522C-5DCE-4624-AD8A-FE37C36FFC1A}" type="slidenum">
              <a:rPr lang="uk-UA" smtClean="0"/>
              <a:t>‹№›</a:t>
            </a:fld>
            <a:endParaRPr lang="uk-UA" dirty="0"/>
          </a:p>
        </p:txBody>
      </p:sp>
    </p:spTree>
    <p:extLst>
      <p:ext uri="{BB962C8B-B14F-4D97-AF65-F5344CB8AC3E}">
        <p14:creationId xmlns:p14="http://schemas.microsoft.com/office/powerpoint/2010/main" val="89689365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620688"/>
            <a:ext cx="7560840" cy="523220"/>
          </a:xfrm>
          <a:prstGeom prst="rect">
            <a:avLst/>
          </a:prstGeom>
        </p:spPr>
        <p:txBody>
          <a:bodyPr wrap="square">
            <a:spAutoFit/>
          </a:bodyPr>
          <a:lstStyle/>
          <a:p>
            <a:pPr algn="ctr"/>
            <a:r>
              <a:rPr lang="uk-UA" sz="2800" b="1" i="1" spc="-100" dirty="0" smtClean="0">
                <a:latin typeface="Bookman Old Style" panose="02050604050505020204" pitchFamily="18" charset="0"/>
                <a:cs typeface="Times New Roman" panose="02020603050405020304" pitchFamily="18" charset="0"/>
              </a:rPr>
              <a:t>УПРАВЛІННЯ ПРОЕКТАМИ В ТУРИЗМІ</a:t>
            </a:r>
            <a:endParaRPr lang="uk-UA" sz="2800" i="1" spc="-100" dirty="0">
              <a:latin typeface="Bookman Old Style" panose="020506040505050202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5716" y="1468288"/>
            <a:ext cx="5328592" cy="4852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Номер слайда 1"/>
          <p:cNvSpPr>
            <a:spLocks noGrp="1"/>
          </p:cNvSpPr>
          <p:nvPr>
            <p:ph type="sldNum" sz="quarter" idx="12"/>
          </p:nvPr>
        </p:nvSpPr>
        <p:spPr/>
        <p:txBody>
          <a:bodyPr/>
          <a:lstStyle/>
          <a:p>
            <a:fld id="{777C522C-5DCE-4624-AD8A-FE37C36FFC1A}" type="slidenum">
              <a:rPr lang="uk-UA" smtClean="0"/>
              <a:t>1</a:t>
            </a:fld>
            <a:endParaRPr lang="uk-UA" dirty="0"/>
          </a:p>
        </p:txBody>
      </p:sp>
    </p:spTree>
    <p:extLst>
      <p:ext uri="{BB962C8B-B14F-4D97-AF65-F5344CB8AC3E}">
        <p14:creationId xmlns:p14="http://schemas.microsoft.com/office/powerpoint/2010/main" val="2889246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10</a:t>
            </a:fld>
            <a:endParaRPr lang="uk-UA" dirty="0"/>
          </a:p>
        </p:txBody>
      </p:sp>
      <p:sp>
        <p:nvSpPr>
          <p:cNvPr id="3" name="Прямоугольник 2"/>
          <p:cNvSpPr/>
          <p:nvPr/>
        </p:nvSpPr>
        <p:spPr>
          <a:xfrm>
            <a:off x="827584" y="548680"/>
            <a:ext cx="7560840" cy="5847755"/>
          </a:xfrm>
          <a:prstGeom prst="rect">
            <a:avLst/>
          </a:prstGeom>
        </p:spPr>
        <p:txBody>
          <a:bodyPr wrap="square">
            <a:spAutoFit/>
          </a:bodyPr>
          <a:lstStyle/>
          <a:p>
            <a:pPr algn="just"/>
            <a:r>
              <a:rPr lang="uk-UA" sz="2200" b="1" dirty="0" smtClean="0"/>
              <a:t>Команда проекту</a:t>
            </a:r>
            <a:r>
              <a:rPr lang="uk-UA" sz="2200" dirty="0" smtClean="0"/>
              <a:t> - це специфічна організаційна структура, яку очолює керівник. Вона створюється на період здійснення проекту. Її завданням є виконання функцій управління проектом. Склад команди залежить від характеристик проекту, а саме від його масштабу, складності тощо.</a:t>
            </a:r>
          </a:p>
          <a:p>
            <a:pPr algn="just"/>
            <a:endParaRPr lang="uk-UA" sz="2200" dirty="0" smtClean="0"/>
          </a:p>
          <a:p>
            <a:pPr algn="just"/>
            <a:r>
              <a:rPr lang="uk-UA" sz="2200" dirty="0" smtClean="0"/>
              <a:t>Важливим елементом управління проектами є своєчасна та точна підготовка </a:t>
            </a:r>
            <a:r>
              <a:rPr lang="uk-UA" sz="2200" b="1" dirty="0" smtClean="0"/>
              <a:t>проектних матеріалів </a:t>
            </a:r>
            <a:r>
              <a:rPr lang="uk-UA" sz="2200" dirty="0" smtClean="0"/>
              <a:t>– сукупності документів, що містять опис і обґрунтування проекту.</a:t>
            </a:r>
          </a:p>
          <a:p>
            <a:pPr algn="just"/>
            <a:endParaRPr lang="uk-UA" sz="2200" dirty="0" smtClean="0"/>
          </a:p>
          <a:p>
            <a:pPr algn="just"/>
            <a:r>
              <a:rPr lang="uk-UA" sz="2200" dirty="0" smtClean="0"/>
              <a:t>Найважливіша передумова успішного застосування прийомів та методів управління проектами полягає у визначенні та розумінні його цілей. Вони визначають сутність проекту. Визначення цілей та їх опис є основою для подальшої роботи над проектом. </a:t>
            </a:r>
            <a:r>
              <a:rPr lang="uk-UA" sz="2200" b="1" dirty="0" smtClean="0"/>
              <a:t>Ціль проекту </a:t>
            </a:r>
            <a:r>
              <a:rPr lang="uk-UA" sz="2200" dirty="0" smtClean="0"/>
              <a:t>– це бажаний результат діяльності, який намагаються досягти за певний проміжок часу при заданих умовах реалізації проекту.</a:t>
            </a:r>
          </a:p>
        </p:txBody>
      </p:sp>
    </p:spTree>
    <p:extLst>
      <p:ext uri="{BB962C8B-B14F-4D97-AF65-F5344CB8AC3E}">
        <p14:creationId xmlns:p14="http://schemas.microsoft.com/office/powerpoint/2010/main" val="1459208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11</a:t>
            </a:fld>
            <a:endParaRPr lang="uk-UA" dirty="0"/>
          </a:p>
        </p:txBody>
      </p:sp>
      <p:sp>
        <p:nvSpPr>
          <p:cNvPr id="3" name="Прямоугольник 2"/>
          <p:cNvSpPr/>
          <p:nvPr/>
        </p:nvSpPr>
        <p:spPr>
          <a:xfrm>
            <a:off x="683568" y="404664"/>
            <a:ext cx="7920880" cy="6186309"/>
          </a:xfrm>
          <a:prstGeom prst="rect">
            <a:avLst/>
          </a:prstGeom>
        </p:spPr>
        <p:txBody>
          <a:bodyPr wrap="square">
            <a:spAutoFit/>
          </a:bodyPr>
          <a:lstStyle/>
          <a:p>
            <a:pPr algn="just"/>
            <a:r>
              <a:rPr lang="uk-UA" sz="2200" dirty="0" smtClean="0"/>
              <a:t>При </a:t>
            </a:r>
            <a:r>
              <a:rPr lang="uk-UA" sz="2200" b="1" dirty="0" smtClean="0"/>
              <a:t>постановці цілей </a:t>
            </a:r>
            <a:r>
              <a:rPr lang="uk-UA" sz="2200" dirty="0" smtClean="0"/>
              <a:t>проекту потрібно найти відповіді на наступні питання:</a:t>
            </a:r>
          </a:p>
          <a:p>
            <a:pPr algn="just"/>
            <a:r>
              <a:rPr lang="uk-UA" sz="2200" dirty="0" smtClean="0"/>
              <a:t>1. Яким чином конкретно повинен виглядати результат проекту (характеристика результатів проекту)?</a:t>
            </a:r>
          </a:p>
          <a:p>
            <a:pPr algn="just"/>
            <a:r>
              <a:rPr lang="uk-UA" sz="2200" dirty="0" smtClean="0"/>
              <a:t>2. Які умови повинні враховуватись в процесі реалізації проекту (вимоги та обмеження)?</a:t>
            </a:r>
          </a:p>
          <a:p>
            <a:pPr algn="just"/>
            <a:r>
              <a:rPr lang="uk-UA" sz="2200" dirty="0" smtClean="0"/>
              <a:t>3. Хто це буде робити? Коли це буде зроблено?</a:t>
            </a:r>
          </a:p>
          <a:p>
            <a:pPr algn="just"/>
            <a:r>
              <a:rPr lang="uk-UA" sz="2200" dirty="0" smtClean="0"/>
              <a:t>4. Скільки це буде коштувати?</a:t>
            </a:r>
          </a:p>
          <a:p>
            <a:pPr algn="just"/>
            <a:r>
              <a:rPr lang="uk-UA" sz="2200" b="1" dirty="0" smtClean="0"/>
              <a:t>Визначення цілей </a:t>
            </a:r>
            <a:r>
              <a:rPr lang="uk-UA" sz="2200" dirty="0" smtClean="0"/>
              <a:t>– процес творчий, але обґрунтування цілей повинне стати документальною угодою учасників проекту. Процес описання цілей включає наступні складові:</a:t>
            </a:r>
          </a:p>
          <a:p>
            <a:pPr algn="just"/>
            <a:r>
              <a:rPr lang="uk-UA" sz="2200" dirty="0" smtClean="0"/>
              <a:t>І. Результати проекту:</a:t>
            </a:r>
          </a:p>
          <a:p>
            <a:pPr algn="just"/>
            <a:r>
              <a:rPr lang="uk-UA" sz="2200" dirty="0" smtClean="0"/>
              <a:t>1.1. Предмет проекту;</a:t>
            </a:r>
          </a:p>
          <a:p>
            <a:pPr algn="just"/>
            <a:r>
              <a:rPr lang="uk-UA" sz="2200" dirty="0" smtClean="0"/>
              <a:t>1.2. Економічна ефективність проекту.</a:t>
            </a:r>
          </a:p>
          <a:p>
            <a:pPr algn="just"/>
            <a:r>
              <a:rPr lang="uk-UA" sz="2200" dirty="0" smtClean="0"/>
              <a:t>ІІ. Реалізація проекту:</a:t>
            </a:r>
          </a:p>
          <a:p>
            <a:pPr algn="just"/>
            <a:r>
              <a:rPr lang="uk-UA" sz="2200" dirty="0" smtClean="0"/>
              <a:t>2.1. Терміни реалізації проекту;</a:t>
            </a:r>
          </a:p>
          <a:p>
            <a:pPr algn="just"/>
            <a:r>
              <a:rPr lang="uk-UA" sz="2200" dirty="0" smtClean="0"/>
              <a:t>2.2. Ресурси, що будуть використані.</a:t>
            </a:r>
          </a:p>
          <a:p>
            <a:pPr algn="just"/>
            <a:r>
              <a:rPr lang="uk-UA" sz="2200" dirty="0" smtClean="0"/>
              <a:t>ІІІ. Ієрархія цілей.</a:t>
            </a:r>
          </a:p>
        </p:txBody>
      </p:sp>
    </p:spTree>
    <p:extLst>
      <p:ext uri="{BB962C8B-B14F-4D97-AF65-F5344CB8AC3E}">
        <p14:creationId xmlns:p14="http://schemas.microsoft.com/office/powerpoint/2010/main" val="14169650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12</a:t>
            </a:fld>
            <a:endParaRPr lang="uk-UA" dirty="0"/>
          </a:p>
        </p:txBody>
      </p:sp>
      <p:sp>
        <p:nvSpPr>
          <p:cNvPr id="3" name="Прямоугольник 2"/>
          <p:cNvSpPr/>
          <p:nvPr/>
        </p:nvSpPr>
        <p:spPr>
          <a:xfrm>
            <a:off x="683568" y="584096"/>
            <a:ext cx="7848872" cy="5509200"/>
          </a:xfrm>
          <a:prstGeom prst="rect">
            <a:avLst/>
          </a:prstGeom>
        </p:spPr>
        <p:txBody>
          <a:bodyPr wrap="square">
            <a:spAutoFit/>
          </a:bodyPr>
          <a:lstStyle/>
          <a:p>
            <a:pPr algn="ctr"/>
            <a:r>
              <a:rPr lang="uk-UA" sz="2200" b="1" dirty="0" smtClean="0"/>
              <a:t>Основними принципами </a:t>
            </a:r>
            <a:r>
              <a:rPr lang="uk-UA" sz="2200" dirty="0" smtClean="0"/>
              <a:t>управління проектами є:</a:t>
            </a:r>
          </a:p>
          <a:p>
            <a:pPr algn="just"/>
            <a:endParaRPr lang="uk-UA" sz="2200" dirty="0" smtClean="0"/>
          </a:p>
          <a:p>
            <a:pPr marL="342900" indent="-342900" algn="just">
              <a:buFont typeface="Arial" panose="020B0604020202020204" pitchFamily="34" charset="0"/>
              <a:buChar char="•"/>
            </a:pPr>
            <a:r>
              <a:rPr lang="uk-UA" sz="2200" dirty="0" smtClean="0"/>
              <a:t>Цілеспрямованість - виражається в цільовій орієнтації проекту на забезпечення кінцевих цілей діяльності підприємства.</a:t>
            </a:r>
          </a:p>
          <a:p>
            <a:pPr marL="342900" indent="-342900" algn="just">
              <a:buFont typeface="Arial" panose="020B0604020202020204" pitchFamily="34" charset="0"/>
              <a:buChar char="•"/>
            </a:pPr>
            <a:r>
              <a:rPr lang="uk-UA" sz="2200" dirty="0" smtClean="0"/>
              <a:t>Системність - передбачає розгляд та аналіз проекту із системних позицій.</a:t>
            </a:r>
          </a:p>
          <a:p>
            <a:pPr marL="342900" indent="-342900" algn="just">
              <a:buFont typeface="Arial" panose="020B0604020202020204" pitchFamily="34" charset="0"/>
              <a:buChar char="•"/>
            </a:pPr>
            <a:r>
              <a:rPr lang="uk-UA" sz="2200" dirty="0" smtClean="0"/>
              <a:t>Комплексність - передбачає розгляд явищ в їх зв’язку та взаємозалежності.</a:t>
            </a:r>
          </a:p>
          <a:p>
            <a:pPr marL="342900" indent="-342900" algn="just">
              <a:buFont typeface="Arial" panose="020B0604020202020204" pitchFamily="34" charset="0"/>
              <a:buChar char="•"/>
            </a:pPr>
            <a:r>
              <a:rPr lang="uk-UA" sz="2200" dirty="0" smtClean="0"/>
              <a:t>Забезпеченість - полягає в тому, що всі заходи, що передбачені проектом, повинні бути забезпечені різними видами ресурсів, які необхідні для його реалізації.</a:t>
            </a:r>
          </a:p>
          <a:p>
            <a:pPr marL="342900" indent="-342900" algn="just">
              <a:buFont typeface="Arial" panose="020B0604020202020204" pitchFamily="34" charset="0"/>
              <a:buChar char="•"/>
            </a:pPr>
            <a:r>
              <a:rPr lang="uk-UA" sz="2200" dirty="0" smtClean="0"/>
              <a:t>Пріоритетність - означає, що при розробці та реалізації проекту перевага надається першочерговим завданням, виходячи із загальної концепції стратегічного розвитку.</a:t>
            </a:r>
          </a:p>
          <a:p>
            <a:pPr marL="342900" indent="-342900" algn="just">
              <a:buFont typeface="Arial" panose="020B0604020202020204" pitchFamily="34" charset="0"/>
              <a:buChar char="•"/>
            </a:pPr>
            <a:r>
              <a:rPr lang="uk-UA" sz="2200" dirty="0" smtClean="0"/>
              <a:t>Економічна безпека заходів, що плануються.</a:t>
            </a:r>
            <a:endParaRPr lang="uk-UA" sz="2200" dirty="0"/>
          </a:p>
        </p:txBody>
      </p:sp>
    </p:spTree>
    <p:extLst>
      <p:ext uri="{BB962C8B-B14F-4D97-AF65-F5344CB8AC3E}">
        <p14:creationId xmlns:p14="http://schemas.microsoft.com/office/powerpoint/2010/main" val="13830994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13</a:t>
            </a:fld>
            <a:endParaRPr lang="uk-UA" dirty="0"/>
          </a:p>
        </p:txBody>
      </p:sp>
      <p:sp>
        <p:nvSpPr>
          <p:cNvPr id="3" name="Прямоугольник 2"/>
          <p:cNvSpPr/>
          <p:nvPr/>
        </p:nvSpPr>
        <p:spPr>
          <a:xfrm>
            <a:off x="827584" y="656104"/>
            <a:ext cx="7560840" cy="5509200"/>
          </a:xfrm>
          <a:prstGeom prst="rect">
            <a:avLst/>
          </a:prstGeom>
        </p:spPr>
        <p:txBody>
          <a:bodyPr wrap="square">
            <a:spAutoFit/>
          </a:bodyPr>
          <a:lstStyle/>
          <a:p>
            <a:pPr algn="just"/>
            <a:r>
              <a:rPr lang="uk-UA" sz="2200" b="1" dirty="0"/>
              <a:t>Життєвий цикл проекту </a:t>
            </a:r>
            <a:r>
              <a:rPr lang="uk-UA" sz="2200" dirty="0"/>
              <a:t>– це час від моменту його задуму до моменту </a:t>
            </a:r>
            <a:r>
              <a:rPr lang="uk-UA" sz="2200" dirty="0" smtClean="0"/>
              <a:t>ліквідації. Слід відзначити</a:t>
            </a:r>
            <a:r>
              <a:rPr lang="uk-UA" sz="2200" dirty="0"/>
              <a:t>, що для різних учасників проекту події “початок проекту - кінець проекту” будуть різними. Наприклад, для інвесторів початок проекту пов’язаний з вкладенням коштів у підприємство. Закінченням проекту буде вилучення об’єкту з експлуатації та </a:t>
            </a:r>
            <a:r>
              <a:rPr lang="uk-UA" sz="2200" dirty="0" smtClean="0"/>
              <a:t>завершення </a:t>
            </a:r>
            <a:r>
              <a:rPr lang="uk-UA" sz="2200" dirty="0"/>
              <a:t>отримання прибутку від вкладених коштів. Для інших учасників та виконавців його закінченням буде припинення виконання окремих етапів робіт.</a:t>
            </a:r>
          </a:p>
          <a:p>
            <a:pPr algn="just"/>
            <a:endParaRPr lang="uk-UA" sz="2200" dirty="0"/>
          </a:p>
          <a:p>
            <a:pPr algn="just"/>
            <a:r>
              <a:rPr lang="uk-UA" sz="2200" dirty="0"/>
              <a:t>Життєвий цикл проекту розбивають на фази та стадії. Виділяють такі </a:t>
            </a:r>
            <a:r>
              <a:rPr lang="uk-UA" sz="2200" b="1" dirty="0"/>
              <a:t>фази життєвого циклу проекту:</a:t>
            </a:r>
          </a:p>
          <a:p>
            <a:pPr marL="342900" indent="-342900" algn="just">
              <a:buFont typeface="Arial" panose="020B0604020202020204" pitchFamily="34" charset="0"/>
              <a:buChar char="•"/>
            </a:pPr>
            <a:r>
              <a:rPr lang="uk-UA" sz="2200" dirty="0" smtClean="0"/>
              <a:t>зародження</a:t>
            </a:r>
            <a:r>
              <a:rPr lang="uk-UA" sz="2200" dirty="0"/>
              <a:t>;</a:t>
            </a:r>
          </a:p>
          <a:p>
            <a:pPr marL="342900" indent="-342900" algn="just">
              <a:buFont typeface="Arial" panose="020B0604020202020204" pitchFamily="34" charset="0"/>
              <a:buChar char="•"/>
            </a:pPr>
            <a:r>
              <a:rPr lang="uk-UA" sz="2200" dirty="0" smtClean="0"/>
              <a:t>зростання</a:t>
            </a:r>
            <a:r>
              <a:rPr lang="uk-UA" sz="2200" dirty="0"/>
              <a:t>;</a:t>
            </a:r>
          </a:p>
          <a:p>
            <a:pPr marL="342900" indent="-342900" algn="just">
              <a:buFont typeface="Arial" panose="020B0604020202020204" pitchFamily="34" charset="0"/>
              <a:buChar char="•"/>
            </a:pPr>
            <a:r>
              <a:rPr lang="uk-UA" sz="2200" dirty="0" smtClean="0"/>
              <a:t>зрілості</a:t>
            </a:r>
            <a:r>
              <a:rPr lang="uk-UA" sz="2200" dirty="0"/>
              <a:t>;</a:t>
            </a:r>
          </a:p>
          <a:p>
            <a:pPr marL="342900" indent="-342900" algn="just">
              <a:buFont typeface="Arial" panose="020B0604020202020204" pitchFamily="34" charset="0"/>
              <a:buChar char="•"/>
            </a:pPr>
            <a:r>
              <a:rPr lang="uk-UA" sz="2200" dirty="0" smtClean="0"/>
              <a:t>завершення</a:t>
            </a:r>
            <a:r>
              <a:rPr lang="uk-UA" sz="2200" dirty="0"/>
              <a:t>.</a:t>
            </a:r>
          </a:p>
        </p:txBody>
      </p:sp>
    </p:spTree>
    <p:extLst>
      <p:ext uri="{BB962C8B-B14F-4D97-AF65-F5344CB8AC3E}">
        <p14:creationId xmlns:p14="http://schemas.microsoft.com/office/powerpoint/2010/main" val="2659083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14</a:t>
            </a:fld>
            <a:endParaRPr lang="uk-UA" dirty="0"/>
          </a:p>
        </p:txBody>
      </p:sp>
      <p:sp>
        <p:nvSpPr>
          <p:cNvPr id="3" name="Прямоугольник 2"/>
          <p:cNvSpPr/>
          <p:nvPr/>
        </p:nvSpPr>
        <p:spPr>
          <a:xfrm>
            <a:off x="827584" y="656104"/>
            <a:ext cx="7560840" cy="5509200"/>
          </a:xfrm>
          <a:prstGeom prst="rect">
            <a:avLst/>
          </a:prstGeom>
        </p:spPr>
        <p:txBody>
          <a:bodyPr wrap="square">
            <a:spAutoFit/>
          </a:bodyPr>
          <a:lstStyle/>
          <a:p>
            <a:pPr algn="just"/>
            <a:r>
              <a:rPr lang="uk-UA" sz="2200" b="1" dirty="0"/>
              <a:t>План проекту </a:t>
            </a:r>
            <a:r>
              <a:rPr lang="uk-UA" sz="2200" dirty="0" smtClean="0"/>
              <a:t>представляє </a:t>
            </a:r>
            <a:r>
              <a:rPr lang="uk-UA" sz="2200" dirty="0"/>
              <a:t>собою перелік робіт із зазначенням термінів, виконавців, результатів, які ведуть до отримання комплексу показників, </a:t>
            </a:r>
            <a:r>
              <a:rPr lang="uk-UA" sz="2200" dirty="0" smtClean="0"/>
              <a:t>які прогнозовані </a:t>
            </a:r>
            <a:r>
              <a:rPr lang="uk-UA" sz="2200" dirty="0"/>
              <a:t>концепцією проекту. </a:t>
            </a:r>
            <a:r>
              <a:rPr lang="uk-UA" sz="2200" dirty="0" smtClean="0"/>
              <a:t>Він </a:t>
            </a:r>
            <a:r>
              <a:rPr lang="uk-UA" sz="2200" dirty="0"/>
              <a:t>є основою для проведення тендерів, укладання контрактів із розробниками </a:t>
            </a:r>
            <a:r>
              <a:rPr lang="uk-UA" sz="2200" dirty="0" smtClean="0"/>
              <a:t>та </a:t>
            </a:r>
            <a:r>
              <a:rPr lang="uk-UA" sz="2200" dirty="0"/>
              <a:t>виконавцями всіх передбачених робіт, складання </a:t>
            </a:r>
            <a:r>
              <a:rPr lang="uk-UA" sz="2200" dirty="0" smtClean="0"/>
              <a:t>детального </a:t>
            </a:r>
            <a:r>
              <a:rPr lang="uk-UA" sz="2200" dirty="0"/>
              <a:t>графіка </a:t>
            </a:r>
            <a:r>
              <a:rPr lang="uk-UA" sz="2200" dirty="0" smtClean="0"/>
              <a:t>реалізації проекту </a:t>
            </a:r>
            <a:r>
              <a:rPr lang="uk-UA" sz="2200" dirty="0"/>
              <a:t>та оцінки </a:t>
            </a:r>
            <a:r>
              <a:rPr lang="uk-UA" sz="2200" dirty="0" smtClean="0"/>
              <a:t>результатів, </a:t>
            </a:r>
            <a:r>
              <a:rPr lang="uk-UA" sz="2200" dirty="0"/>
              <a:t>що заплановані</a:t>
            </a:r>
            <a:r>
              <a:rPr lang="uk-UA" sz="2200" dirty="0" smtClean="0"/>
              <a:t>.</a:t>
            </a:r>
          </a:p>
          <a:p>
            <a:pPr algn="just"/>
            <a:r>
              <a:rPr lang="uk-UA" sz="2200" dirty="0" smtClean="0"/>
              <a:t>План </a:t>
            </a:r>
            <a:r>
              <a:rPr lang="uk-UA" sz="2200" dirty="0"/>
              <a:t>складається за участю всіх зацікавлених осіб, що сприяють його реалізації. </a:t>
            </a:r>
            <a:r>
              <a:rPr lang="uk-UA" sz="2200" dirty="0" smtClean="0"/>
              <a:t>Найчастіше передінвестиційна </a:t>
            </a:r>
            <a:r>
              <a:rPr lang="uk-UA" sz="2200" dirty="0"/>
              <a:t>стадія </a:t>
            </a:r>
            <a:r>
              <a:rPr lang="uk-UA" sz="2200" dirty="0" smtClean="0"/>
              <a:t>проекту закінчується </a:t>
            </a:r>
            <a:r>
              <a:rPr lang="uk-UA" sz="2200" dirty="0"/>
              <a:t>розробкою бізнес-плану, який </a:t>
            </a:r>
            <a:r>
              <a:rPr lang="uk-UA" sz="2200" dirty="0" smtClean="0"/>
              <a:t>представляє </a:t>
            </a:r>
            <a:r>
              <a:rPr lang="uk-UA" sz="2200" dirty="0"/>
              <a:t>собою конкретний план дій підприємця (суб’єкта господарювання) </a:t>
            </a:r>
            <a:r>
              <a:rPr lang="uk-UA" sz="2200" dirty="0" smtClean="0"/>
              <a:t>щодо </a:t>
            </a:r>
            <a:r>
              <a:rPr lang="uk-UA" sz="2200" dirty="0"/>
              <a:t>реалізації своєї ідеї. </a:t>
            </a:r>
            <a:endParaRPr lang="uk-UA" sz="2200" dirty="0" smtClean="0"/>
          </a:p>
          <a:p>
            <a:pPr algn="just"/>
            <a:endParaRPr lang="uk-UA" sz="2200" b="1" dirty="0" smtClean="0"/>
          </a:p>
          <a:p>
            <a:pPr algn="just"/>
            <a:r>
              <a:rPr lang="uk-UA" sz="2200" b="1" dirty="0" smtClean="0"/>
              <a:t>Бізнес-план</a:t>
            </a:r>
            <a:r>
              <a:rPr lang="uk-UA" sz="2200" dirty="0" smtClean="0"/>
              <a:t> є складною системою </a:t>
            </a:r>
            <a:r>
              <a:rPr lang="uk-UA" sz="2200" dirty="0"/>
              <a:t>техніко-економічних розрахунків, оцінок, обґрунтувань, </a:t>
            </a:r>
            <a:r>
              <a:rPr lang="uk-UA" sz="2200" dirty="0" smtClean="0"/>
              <a:t>який не </a:t>
            </a:r>
            <a:r>
              <a:rPr lang="uk-UA" sz="2200" dirty="0"/>
              <a:t>завжди вдається </a:t>
            </a:r>
            <a:r>
              <a:rPr lang="uk-UA" sz="2200" dirty="0" smtClean="0"/>
              <a:t>виконати під час реалізації проекту. </a:t>
            </a:r>
          </a:p>
        </p:txBody>
      </p:sp>
    </p:spTree>
    <p:extLst>
      <p:ext uri="{BB962C8B-B14F-4D97-AF65-F5344CB8AC3E}">
        <p14:creationId xmlns:p14="http://schemas.microsoft.com/office/powerpoint/2010/main" val="9582536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15</a:t>
            </a:fld>
            <a:endParaRPr lang="uk-UA" dirty="0"/>
          </a:p>
        </p:txBody>
      </p:sp>
      <p:sp>
        <p:nvSpPr>
          <p:cNvPr id="3" name="Прямоугольник 2"/>
          <p:cNvSpPr/>
          <p:nvPr/>
        </p:nvSpPr>
        <p:spPr>
          <a:xfrm>
            <a:off x="611560" y="548680"/>
            <a:ext cx="7776864" cy="5847755"/>
          </a:xfrm>
          <a:prstGeom prst="rect">
            <a:avLst/>
          </a:prstGeom>
        </p:spPr>
        <p:txBody>
          <a:bodyPr wrap="square">
            <a:spAutoFit/>
          </a:bodyPr>
          <a:lstStyle/>
          <a:p>
            <a:pPr algn="just"/>
            <a:r>
              <a:rPr lang="uk-UA" sz="2200" b="1" dirty="0"/>
              <a:t>Мета бізнес-плану </a:t>
            </a:r>
            <a:r>
              <a:rPr lang="uk-UA" sz="2200" dirty="0"/>
              <a:t>- структуровано відобразити всю інформацію про життєвий циклі бізнесу, його складові, вивести вартість проекту, час виходу на точку беззбитковості </a:t>
            </a:r>
            <a:r>
              <a:rPr lang="uk-UA" sz="2200" dirty="0" smtClean="0"/>
              <a:t>та </a:t>
            </a:r>
            <a:r>
              <a:rPr lang="uk-UA" sz="2200" dirty="0"/>
              <a:t>рівень прибутковості.</a:t>
            </a:r>
          </a:p>
          <a:p>
            <a:pPr algn="just"/>
            <a:r>
              <a:rPr lang="uk-UA" sz="2200" dirty="0" smtClean="0"/>
              <a:t>Але</a:t>
            </a:r>
            <a:r>
              <a:rPr lang="uk-UA" sz="2200" dirty="0"/>
              <a:t>, незважаючи на індивідуальний процес складання бізнес плану, є стандартна структура розробки документа, яка містить такі </a:t>
            </a:r>
            <a:r>
              <a:rPr lang="uk-UA" sz="2200" b="1" dirty="0"/>
              <a:t>основні розділи:</a:t>
            </a:r>
          </a:p>
          <a:p>
            <a:pPr marL="9525" indent="255588" algn="just">
              <a:buFont typeface="+mj-lt"/>
              <a:buAutoNum type="arabicPeriod"/>
            </a:pPr>
            <a:r>
              <a:rPr lang="uk-UA" sz="2200" dirty="0" smtClean="0"/>
              <a:t>Титульна </a:t>
            </a:r>
            <a:r>
              <a:rPr lang="uk-UA" sz="2200" dirty="0"/>
              <a:t>сторінка бізнес-плану, на якій вказані дані засновників, названий автор проекту, вартість і його </a:t>
            </a:r>
            <a:r>
              <a:rPr lang="uk-UA" sz="2200" dirty="0" smtClean="0"/>
              <a:t>суть.</a:t>
            </a:r>
            <a:endParaRPr lang="uk-UA" sz="2200" dirty="0"/>
          </a:p>
          <a:p>
            <a:pPr marL="265113" indent="-265113" algn="just">
              <a:buFont typeface="+mj-lt"/>
              <a:buAutoNum type="arabicPeriod"/>
            </a:pPr>
            <a:r>
              <a:rPr lang="uk-UA" sz="2200" dirty="0"/>
              <a:t>Резюме бізнес-плану, що </a:t>
            </a:r>
            <a:r>
              <a:rPr lang="uk-UA" sz="2200" dirty="0" smtClean="0"/>
              <a:t>підкреслює його інвестиційну привабливість.</a:t>
            </a:r>
            <a:endParaRPr lang="uk-UA" sz="2200" dirty="0"/>
          </a:p>
          <a:p>
            <a:pPr marL="265113" indent="-265113" algn="just">
              <a:buFont typeface="+mj-lt"/>
              <a:buAutoNum type="arabicPeriod"/>
            </a:pPr>
            <a:r>
              <a:rPr lang="uk-UA" sz="2200" dirty="0"/>
              <a:t>Аналіз </a:t>
            </a:r>
            <a:r>
              <a:rPr lang="uk-UA" sz="2200" dirty="0" smtClean="0"/>
              <a:t>ринку.</a:t>
            </a:r>
            <a:endParaRPr lang="uk-UA" sz="2200" dirty="0"/>
          </a:p>
          <a:p>
            <a:pPr marL="265113" indent="-265113" algn="just">
              <a:buFont typeface="+mj-lt"/>
              <a:buAutoNum type="arabicPeriod"/>
            </a:pPr>
            <a:r>
              <a:rPr lang="uk-UA" sz="2200" dirty="0"/>
              <a:t>Основна ідея проекту та коротке бачення </a:t>
            </a:r>
            <a:r>
              <a:rPr lang="uk-UA" sz="2200" dirty="0" smtClean="0"/>
              <a:t>реалізації.</a:t>
            </a:r>
            <a:endParaRPr lang="uk-UA" sz="2200" dirty="0"/>
          </a:p>
          <a:p>
            <a:pPr marL="265113" indent="-265113" algn="just">
              <a:buFont typeface="+mj-lt"/>
              <a:buAutoNum type="arabicPeriod"/>
            </a:pPr>
            <a:r>
              <a:rPr lang="uk-UA" sz="2200" dirty="0"/>
              <a:t>Детальний маркетинговий </a:t>
            </a:r>
            <a:r>
              <a:rPr lang="uk-UA" sz="2200" dirty="0" smtClean="0"/>
              <a:t>план.</a:t>
            </a:r>
            <a:endParaRPr lang="uk-UA" sz="2200" dirty="0"/>
          </a:p>
          <a:p>
            <a:pPr marL="265113" indent="-265113" algn="just">
              <a:buFont typeface="+mj-lt"/>
              <a:buAutoNum type="arabicPeriod"/>
            </a:pPr>
            <a:r>
              <a:rPr lang="uk-UA" sz="2200" dirty="0"/>
              <a:t>Розроблений </a:t>
            </a:r>
            <a:r>
              <a:rPr lang="uk-UA" sz="2200" dirty="0" smtClean="0"/>
              <a:t>виробничий та фінансовий план.</a:t>
            </a:r>
            <a:endParaRPr lang="uk-UA" sz="2200" dirty="0"/>
          </a:p>
          <a:p>
            <a:pPr marL="265113" indent="-265113" algn="just">
              <a:buFont typeface="+mj-lt"/>
              <a:buAutoNum type="arabicPeriod"/>
            </a:pPr>
            <a:r>
              <a:rPr lang="uk-UA" sz="2200" dirty="0" smtClean="0"/>
              <a:t>Адміністративно-організаційний план.</a:t>
            </a:r>
            <a:endParaRPr lang="uk-UA" sz="2200" dirty="0"/>
          </a:p>
          <a:p>
            <a:pPr marL="265113" indent="-265113" algn="just">
              <a:buFont typeface="+mj-lt"/>
              <a:buAutoNum type="arabicPeriod"/>
            </a:pPr>
            <a:r>
              <a:rPr lang="uk-UA" sz="2200" dirty="0"/>
              <a:t>Точний розрахунок рентабельності </a:t>
            </a:r>
            <a:r>
              <a:rPr lang="uk-UA" sz="2200" dirty="0" smtClean="0"/>
              <a:t>проекту.</a:t>
            </a:r>
            <a:endParaRPr lang="uk-UA" sz="2200" dirty="0"/>
          </a:p>
        </p:txBody>
      </p:sp>
    </p:spTree>
    <p:extLst>
      <p:ext uri="{BB962C8B-B14F-4D97-AF65-F5344CB8AC3E}">
        <p14:creationId xmlns:p14="http://schemas.microsoft.com/office/powerpoint/2010/main" val="34594459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16</a:t>
            </a:fld>
            <a:endParaRPr lang="uk-UA" dirty="0"/>
          </a:p>
        </p:txBody>
      </p:sp>
      <p:sp>
        <p:nvSpPr>
          <p:cNvPr id="3" name="Прямоугольник 2"/>
          <p:cNvSpPr/>
          <p:nvPr/>
        </p:nvSpPr>
        <p:spPr>
          <a:xfrm>
            <a:off x="755576" y="548680"/>
            <a:ext cx="7704856" cy="5509200"/>
          </a:xfrm>
          <a:prstGeom prst="rect">
            <a:avLst/>
          </a:prstGeom>
        </p:spPr>
        <p:txBody>
          <a:bodyPr wrap="square">
            <a:spAutoFit/>
          </a:bodyPr>
          <a:lstStyle/>
          <a:p>
            <a:pPr marL="447675" indent="-438150" algn="just">
              <a:buFont typeface="+mj-lt"/>
              <a:buAutoNum type="arabicPeriod" startAt="9"/>
              <a:tabLst>
                <a:tab pos="265113" algn="l"/>
              </a:tabLst>
            </a:pPr>
            <a:r>
              <a:rPr lang="uk-UA" sz="2200" dirty="0"/>
              <a:t>Перелік ризиків і </a:t>
            </a:r>
            <a:r>
              <a:rPr lang="uk-UA" sz="2200" dirty="0" smtClean="0"/>
              <a:t>гарантій.</a:t>
            </a:r>
          </a:p>
          <a:p>
            <a:pPr marL="447675" indent="-438150" algn="just">
              <a:buFont typeface="+mj-lt"/>
              <a:buAutoNum type="arabicPeriod" startAt="9"/>
              <a:tabLst>
                <a:tab pos="265113" algn="l"/>
              </a:tabLst>
            </a:pPr>
            <a:r>
              <a:rPr lang="uk-UA" sz="2200" dirty="0" smtClean="0"/>
              <a:t>Список </a:t>
            </a:r>
            <a:r>
              <a:rPr lang="uk-UA" sz="2200" dirty="0"/>
              <a:t>необхідної нормативної документації</a:t>
            </a:r>
            <a:r>
              <a:rPr lang="uk-UA" sz="2200" dirty="0" smtClean="0"/>
              <a:t>.</a:t>
            </a:r>
          </a:p>
          <a:p>
            <a:pPr marL="447675" indent="-438150" algn="just">
              <a:buFont typeface="+mj-lt"/>
              <a:buAutoNum type="arabicPeriod" startAt="9"/>
              <a:tabLst>
                <a:tab pos="265113" algn="l"/>
              </a:tabLst>
            </a:pPr>
            <a:r>
              <a:rPr lang="uk-UA" sz="2200" dirty="0" smtClean="0"/>
              <a:t>Додатки.</a:t>
            </a:r>
            <a:endParaRPr lang="uk-UA" sz="2200" dirty="0"/>
          </a:p>
          <a:p>
            <a:pPr algn="just"/>
            <a:endParaRPr lang="uk-UA" sz="2200" dirty="0"/>
          </a:p>
          <a:p>
            <a:pPr algn="just"/>
            <a:r>
              <a:rPr lang="uk-UA" sz="2200" dirty="0"/>
              <a:t>Підхід до складання бізнес плану повинен бути зваженим і мати необхідну інформаційну базу - тобто достовірне джерело даних, на яке можна буде впевнено спиратися в побудові сценарію роботи підприємства</a:t>
            </a:r>
            <a:r>
              <a:rPr lang="uk-UA" sz="2200" dirty="0" smtClean="0"/>
              <a:t>.</a:t>
            </a:r>
          </a:p>
          <a:p>
            <a:pPr algn="just"/>
            <a:endParaRPr lang="uk-UA" sz="2200" dirty="0"/>
          </a:p>
          <a:p>
            <a:pPr algn="just"/>
            <a:r>
              <a:rPr lang="uk-UA" sz="2200" dirty="0"/>
              <a:t>Правильний </a:t>
            </a:r>
            <a:r>
              <a:rPr lang="uk-UA" sz="2200" b="1" dirty="0"/>
              <a:t>бізнес план </a:t>
            </a:r>
            <a:r>
              <a:rPr lang="uk-UA" sz="2200" dirty="0"/>
              <a:t>є основоположним документом при початку будь-якої підприємницької діяльності, так як він дозволяє визначити ідею та шляхи реалізації бізнесу, необхідні вкладення </a:t>
            </a:r>
            <a:r>
              <a:rPr lang="uk-UA" sz="2200" dirty="0" smtClean="0"/>
              <a:t>та </a:t>
            </a:r>
            <a:r>
              <a:rPr lang="uk-UA" sz="2200" dirty="0"/>
              <a:t>показники рентабельності. В економіці та менеджменті немає єдиного загальноприйнятого шаблону як написати бізнес план, всі вони є одиничними і складаються під кожен окремо взятий </a:t>
            </a:r>
            <a:r>
              <a:rPr lang="uk-UA" sz="2200" dirty="0" smtClean="0"/>
              <a:t>проект.</a:t>
            </a:r>
          </a:p>
        </p:txBody>
      </p:sp>
    </p:spTree>
    <p:extLst>
      <p:ext uri="{BB962C8B-B14F-4D97-AF65-F5344CB8AC3E}">
        <p14:creationId xmlns:p14="http://schemas.microsoft.com/office/powerpoint/2010/main" val="6083396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17</a:t>
            </a:fld>
            <a:endParaRPr lang="uk-UA" dirty="0"/>
          </a:p>
        </p:txBody>
      </p:sp>
      <p:sp>
        <p:nvSpPr>
          <p:cNvPr id="3" name="Прямоугольник 2"/>
          <p:cNvSpPr/>
          <p:nvPr/>
        </p:nvSpPr>
        <p:spPr>
          <a:xfrm>
            <a:off x="827584" y="548680"/>
            <a:ext cx="7704856" cy="5847755"/>
          </a:xfrm>
          <a:prstGeom prst="rect">
            <a:avLst/>
          </a:prstGeom>
        </p:spPr>
        <p:txBody>
          <a:bodyPr wrap="square">
            <a:spAutoFit/>
          </a:bodyPr>
          <a:lstStyle/>
          <a:p>
            <a:pPr algn="just"/>
            <a:r>
              <a:rPr lang="uk-UA" sz="2200" dirty="0"/>
              <a:t>Специфіка методології управління проектами викликає необхідність виокремлення </a:t>
            </a:r>
            <a:r>
              <a:rPr lang="uk-UA" sz="2200" b="1" dirty="0"/>
              <a:t>основних функцій, </a:t>
            </a:r>
            <a:r>
              <a:rPr lang="uk-UA" sz="2200" dirty="0"/>
              <a:t>тобто тих задач, які розв’язуються проект-менеджерами в процесі реалізації проекту, а саме:</a:t>
            </a:r>
          </a:p>
          <a:p>
            <a:pPr marL="342900" indent="-342900" algn="just">
              <a:buFont typeface="Arial" panose="020B0604020202020204" pitchFamily="34" charset="0"/>
              <a:buChar char="•"/>
            </a:pPr>
            <a:r>
              <a:rPr lang="uk-UA" sz="2200" dirty="0" smtClean="0"/>
              <a:t>прогнозування </a:t>
            </a:r>
            <a:r>
              <a:rPr lang="uk-UA" sz="2200" dirty="0"/>
              <a:t>та планування проектної діяльності;</a:t>
            </a:r>
          </a:p>
          <a:p>
            <a:pPr marL="342900" indent="-342900" algn="just">
              <a:buFont typeface="Arial" panose="020B0604020202020204" pitchFamily="34" charset="0"/>
              <a:buChar char="•"/>
            </a:pPr>
            <a:r>
              <a:rPr lang="uk-UA" sz="2200" dirty="0" smtClean="0"/>
              <a:t>організацію </a:t>
            </a:r>
            <a:r>
              <a:rPr lang="uk-UA" sz="2200" dirty="0"/>
              <a:t>роботи;</a:t>
            </a:r>
          </a:p>
          <a:p>
            <a:pPr marL="342900" indent="-342900" algn="just">
              <a:buFont typeface="Arial" panose="020B0604020202020204" pitchFamily="34" charset="0"/>
              <a:buChar char="•"/>
            </a:pPr>
            <a:r>
              <a:rPr lang="uk-UA" sz="2200" dirty="0" smtClean="0"/>
              <a:t>координацію та </a:t>
            </a:r>
            <a:r>
              <a:rPr lang="uk-UA" sz="2200" dirty="0"/>
              <a:t>регулювання процесів розробки і реалізації проекту;</a:t>
            </a:r>
          </a:p>
          <a:p>
            <a:pPr marL="342900" indent="-342900" algn="just">
              <a:buFont typeface="Arial" panose="020B0604020202020204" pitchFamily="34" charset="0"/>
              <a:buChar char="•"/>
            </a:pPr>
            <a:r>
              <a:rPr lang="uk-UA" sz="2200" dirty="0" smtClean="0"/>
              <a:t>активізацію та </a:t>
            </a:r>
            <a:r>
              <a:rPr lang="uk-UA" sz="2200" dirty="0"/>
              <a:t>стимулювання праці виконавців;</a:t>
            </a:r>
          </a:p>
          <a:p>
            <a:pPr marL="342900" indent="-342900" algn="just">
              <a:buFont typeface="Arial" panose="020B0604020202020204" pitchFamily="34" charset="0"/>
              <a:buChar char="•"/>
            </a:pPr>
            <a:r>
              <a:rPr lang="uk-UA" sz="2200" dirty="0" smtClean="0"/>
              <a:t>облік</a:t>
            </a:r>
            <a:r>
              <a:rPr lang="uk-UA" sz="2200" dirty="0"/>
              <a:t>, контроль і аналіз ходу розробки </a:t>
            </a:r>
            <a:r>
              <a:rPr lang="uk-UA" sz="2200" dirty="0" smtClean="0"/>
              <a:t>та </a:t>
            </a:r>
            <a:r>
              <a:rPr lang="uk-UA" sz="2200" dirty="0"/>
              <a:t>реалізації проекту</a:t>
            </a:r>
            <a:r>
              <a:rPr lang="uk-UA" sz="2200" dirty="0" smtClean="0"/>
              <a:t>.</a:t>
            </a:r>
          </a:p>
          <a:p>
            <a:pPr algn="just"/>
            <a:endParaRPr lang="uk-UA" sz="2200" dirty="0" smtClean="0"/>
          </a:p>
          <a:p>
            <a:pPr algn="just"/>
            <a:r>
              <a:rPr lang="uk-UA" sz="2200" b="1" dirty="0" smtClean="0"/>
              <a:t>Основними функціями </a:t>
            </a:r>
            <a:r>
              <a:rPr lang="uk-UA" sz="2200" dirty="0" smtClean="0"/>
              <a:t>проектного менеджменту, які визначені Американським Інститутом управління проектами та спрямовані на управління цілями є: управління обсягом робіт, якістю, витратами, </a:t>
            </a:r>
            <a:r>
              <a:rPr lang="uk-UA" sz="2200" dirty="0"/>
              <a:t>часом. Саме поєднання даних функцій та інструментів їх реалізації забезпечує реалізацію проекту, дозволяє досягнути бажаного результату</a:t>
            </a:r>
            <a:r>
              <a:rPr lang="uk-UA" sz="2200" dirty="0" smtClean="0"/>
              <a:t>.</a:t>
            </a:r>
          </a:p>
        </p:txBody>
      </p:sp>
    </p:spTree>
    <p:extLst>
      <p:ext uri="{BB962C8B-B14F-4D97-AF65-F5344CB8AC3E}">
        <p14:creationId xmlns:p14="http://schemas.microsoft.com/office/powerpoint/2010/main" val="13116067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18</a:t>
            </a:fld>
            <a:endParaRPr lang="uk-UA" dirty="0"/>
          </a:p>
        </p:txBody>
      </p:sp>
      <p:sp>
        <p:nvSpPr>
          <p:cNvPr id="3" name="Прямоугольник 2"/>
          <p:cNvSpPr/>
          <p:nvPr/>
        </p:nvSpPr>
        <p:spPr>
          <a:xfrm>
            <a:off x="755576" y="692696"/>
            <a:ext cx="7704856" cy="5509200"/>
          </a:xfrm>
          <a:prstGeom prst="rect">
            <a:avLst/>
          </a:prstGeom>
        </p:spPr>
        <p:txBody>
          <a:bodyPr wrap="square">
            <a:spAutoFit/>
          </a:bodyPr>
          <a:lstStyle/>
          <a:p>
            <a:pPr algn="just"/>
            <a:r>
              <a:rPr lang="uk-UA" sz="2200" dirty="0"/>
              <a:t>Успіх проекту залежить від </a:t>
            </a:r>
            <a:r>
              <a:rPr lang="uk-UA" sz="2200" b="1" dirty="0"/>
              <a:t>організаційної структури. </a:t>
            </a:r>
            <a:r>
              <a:rPr lang="uk-UA" sz="2200" dirty="0"/>
              <a:t>Оскільки найбільш важливою проблемою є комплектування розробників проекту і встановлення організаційної форми роботи її членів (проектувальників), то необхідно вибрати організаційну структуру управління (ОСУ) і розробити систему мотивації праці, щоб уникнути хаосу і досягнути бажаного результату.</a:t>
            </a:r>
          </a:p>
          <a:p>
            <a:pPr algn="just"/>
            <a:endParaRPr lang="uk-UA" sz="2200" dirty="0"/>
          </a:p>
          <a:p>
            <a:pPr algn="just"/>
            <a:r>
              <a:rPr lang="uk-UA" sz="2200" b="1" dirty="0" smtClean="0"/>
              <a:t>Організаційна </a:t>
            </a:r>
            <a:r>
              <a:rPr lang="uk-UA" sz="2200" b="1" dirty="0"/>
              <a:t>структура управління проектом </a:t>
            </a:r>
            <a:r>
              <a:rPr lang="uk-UA" sz="2200" dirty="0"/>
              <a:t>‑ це сукупність взаємопов’язаних органів управління, що розташовані на різних </a:t>
            </a:r>
            <a:r>
              <a:rPr lang="uk-UA" sz="2200" dirty="0" smtClean="0"/>
              <a:t>рівнях </a:t>
            </a:r>
            <a:r>
              <a:rPr lang="uk-UA" sz="2200" dirty="0"/>
              <a:t>системи</a:t>
            </a:r>
            <a:r>
              <a:rPr lang="uk-UA" sz="2200" dirty="0" smtClean="0"/>
              <a:t>.</a:t>
            </a:r>
          </a:p>
          <a:p>
            <a:pPr algn="just"/>
            <a:endParaRPr lang="uk-UA" sz="2200" dirty="0"/>
          </a:p>
          <a:p>
            <a:pPr algn="just"/>
            <a:r>
              <a:rPr lang="uk-UA" sz="2200" dirty="0"/>
              <a:t>Створення організаційної структури передбачає розподіл та групування завдань проекту, їх виконавців, встановлення </a:t>
            </a:r>
            <a:r>
              <a:rPr lang="uk-UA" sz="2200" dirty="0" smtClean="0"/>
              <a:t>підпорядкованості та </a:t>
            </a:r>
            <a:r>
              <a:rPr lang="uk-UA" sz="2200" dirty="0"/>
              <a:t>координації груп і підрозділів, поділ праці залежно від спеціалізації персоналу. </a:t>
            </a:r>
          </a:p>
        </p:txBody>
      </p:sp>
    </p:spTree>
    <p:extLst>
      <p:ext uri="{BB962C8B-B14F-4D97-AF65-F5344CB8AC3E}">
        <p14:creationId xmlns:p14="http://schemas.microsoft.com/office/powerpoint/2010/main" val="926511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19</a:t>
            </a:fld>
            <a:endParaRPr lang="uk-UA" dirty="0"/>
          </a:p>
        </p:txBody>
      </p:sp>
      <p:sp>
        <p:nvSpPr>
          <p:cNvPr id="3" name="Прямоугольник 2"/>
          <p:cNvSpPr/>
          <p:nvPr/>
        </p:nvSpPr>
        <p:spPr>
          <a:xfrm>
            <a:off x="611560" y="533573"/>
            <a:ext cx="7992888" cy="5847755"/>
          </a:xfrm>
          <a:prstGeom prst="rect">
            <a:avLst/>
          </a:prstGeom>
        </p:spPr>
        <p:txBody>
          <a:bodyPr wrap="square">
            <a:spAutoFit/>
          </a:bodyPr>
          <a:lstStyle/>
          <a:p>
            <a:pPr algn="just"/>
            <a:r>
              <a:rPr lang="uk-UA" sz="2200" dirty="0"/>
              <a:t>Створення ОСУ передбачає створення </a:t>
            </a:r>
            <a:r>
              <a:rPr lang="uk-UA" sz="2200" b="1" dirty="0"/>
              <a:t>спеціальних груп, </a:t>
            </a:r>
            <a:r>
              <a:rPr lang="uk-UA" sz="2200" dirty="0"/>
              <a:t>які стають самостійними учасниками проекту, або входять в склад одного із </a:t>
            </a:r>
            <a:r>
              <a:rPr lang="uk-UA" sz="2200" dirty="0" smtClean="0"/>
              <a:t>учасників. </a:t>
            </a:r>
            <a:r>
              <a:rPr lang="uk-UA" sz="2200" dirty="0"/>
              <a:t>Група створюється на період </a:t>
            </a:r>
            <a:r>
              <a:rPr lang="uk-UA" sz="2200" dirty="0" smtClean="0"/>
              <a:t>реалізації проекту, а </a:t>
            </a:r>
            <a:r>
              <a:rPr lang="uk-UA" sz="2200" dirty="0"/>
              <a:t>після його завершення розпускається. </a:t>
            </a:r>
            <a:endParaRPr lang="uk-UA" sz="2200" dirty="0" smtClean="0"/>
          </a:p>
          <a:p>
            <a:pPr algn="just"/>
            <a:endParaRPr lang="uk-UA" sz="2200" dirty="0" smtClean="0"/>
          </a:p>
          <a:p>
            <a:pPr algn="just"/>
            <a:r>
              <a:rPr lang="uk-UA" sz="2200" dirty="0" smtClean="0"/>
              <a:t>Існують </a:t>
            </a:r>
            <a:r>
              <a:rPr lang="uk-UA" sz="2200" b="1" dirty="0" smtClean="0"/>
              <a:t>принципи </a:t>
            </a:r>
            <a:r>
              <a:rPr lang="uk-UA" sz="2200" b="1" dirty="0"/>
              <a:t>формування груп </a:t>
            </a:r>
            <a:r>
              <a:rPr lang="uk-UA" sz="2200" dirty="0"/>
              <a:t>для управління проектом</a:t>
            </a:r>
            <a:r>
              <a:rPr lang="uk-UA" sz="2200" dirty="0" smtClean="0"/>
              <a:t>:</a:t>
            </a:r>
            <a:endParaRPr lang="uk-UA" sz="2200" dirty="0"/>
          </a:p>
          <a:p>
            <a:pPr marL="342900" indent="-342900" algn="just">
              <a:buFont typeface="Arial" panose="020B0604020202020204" pitchFamily="34" charset="0"/>
              <a:buChar char="•"/>
            </a:pPr>
            <a:r>
              <a:rPr lang="uk-UA" sz="2200" dirty="0" smtClean="0"/>
              <a:t>провідні </a:t>
            </a:r>
            <a:r>
              <a:rPr lang="uk-UA" sz="2200" dirty="0"/>
              <a:t>учасники проекту </a:t>
            </a:r>
            <a:r>
              <a:rPr lang="uk-UA" sz="2200" dirty="0" smtClean="0"/>
              <a:t>створюють </a:t>
            </a:r>
            <a:r>
              <a:rPr lang="uk-UA" sz="2200" dirty="0"/>
              <a:t>свої власні групи, якими управляють керівники. Керівники груп підпорядковані єдиному керівнику проекту. Залежно від організаційної форми реалізації проекту керівник від замовника або підрядника може бути і керівником всього проекту. Керівник має апарат співробітників, які здійснюють координацію діяльності всіх учасників проекту.</a:t>
            </a:r>
          </a:p>
          <a:p>
            <a:pPr marL="342900" indent="-342900" algn="just">
              <a:buFont typeface="Arial" panose="020B0604020202020204" pitchFamily="34" charset="0"/>
              <a:buChar char="•"/>
            </a:pPr>
            <a:r>
              <a:rPr lang="uk-UA" sz="2200" dirty="0" smtClean="0"/>
              <a:t>створюється </a:t>
            </a:r>
            <a:r>
              <a:rPr lang="uk-UA" sz="2200" dirty="0"/>
              <a:t>єдина група на чолі з керівником проекту. В групу входять уповноважені представники всіх учасників проекту для здійснення функцій відповідно до розподілених зон відповідальності.</a:t>
            </a:r>
          </a:p>
        </p:txBody>
      </p:sp>
    </p:spTree>
    <p:extLst>
      <p:ext uri="{BB962C8B-B14F-4D97-AF65-F5344CB8AC3E}">
        <p14:creationId xmlns:p14="http://schemas.microsoft.com/office/powerpoint/2010/main" val="12845816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77C522C-5DCE-4624-AD8A-FE37C36FFC1A}" type="slidenum">
              <a:rPr lang="uk-UA" smtClean="0"/>
              <a:t>2</a:t>
            </a:fld>
            <a:endParaRPr lang="uk-UA" dirty="0"/>
          </a:p>
        </p:txBody>
      </p:sp>
      <p:sp>
        <p:nvSpPr>
          <p:cNvPr id="5" name="Прямоугольник 4"/>
          <p:cNvSpPr/>
          <p:nvPr/>
        </p:nvSpPr>
        <p:spPr>
          <a:xfrm>
            <a:off x="827584" y="2564904"/>
            <a:ext cx="7632848" cy="1384995"/>
          </a:xfrm>
          <a:prstGeom prst="rect">
            <a:avLst/>
          </a:prstGeom>
        </p:spPr>
        <p:txBody>
          <a:bodyPr wrap="square">
            <a:spAutoFit/>
          </a:bodyPr>
          <a:lstStyle/>
          <a:p>
            <a:pPr algn="ctr"/>
            <a:r>
              <a:rPr lang="uk-UA" sz="2800" b="1" dirty="0" smtClean="0">
                <a:latin typeface="Times New Roman" pitchFamily="18" charset="0"/>
                <a:cs typeface="Times New Roman" pitchFamily="18" charset="0"/>
              </a:rPr>
              <a:t>Розділ 1. </a:t>
            </a:r>
            <a:endParaRPr lang="en-US" sz="2800" b="1" dirty="0" smtClean="0">
              <a:latin typeface="Times New Roman" pitchFamily="18" charset="0"/>
              <a:cs typeface="Times New Roman" pitchFamily="18" charset="0"/>
            </a:endParaRPr>
          </a:p>
          <a:p>
            <a:pPr algn="ctr"/>
            <a:r>
              <a:rPr lang="uk-UA" sz="2800" b="1" dirty="0" smtClean="0">
                <a:latin typeface="Times New Roman" pitchFamily="18" charset="0"/>
                <a:cs typeface="Times New Roman" pitchFamily="18" charset="0"/>
              </a:rPr>
              <a:t>Теоретико-методичні основи </a:t>
            </a:r>
            <a:endParaRPr lang="en-US" sz="2800" b="1" dirty="0" smtClean="0">
              <a:latin typeface="Times New Roman" pitchFamily="18" charset="0"/>
              <a:cs typeface="Times New Roman" pitchFamily="18" charset="0"/>
            </a:endParaRPr>
          </a:p>
          <a:p>
            <a:pPr algn="ctr"/>
            <a:r>
              <a:rPr lang="ru-RU" sz="2800" b="1" dirty="0">
                <a:latin typeface="Times New Roman" pitchFamily="18" charset="0"/>
                <a:cs typeface="Times New Roman" pitchFamily="18" charset="0"/>
              </a:rPr>
              <a:t>у</a:t>
            </a:r>
            <a:r>
              <a:rPr lang="uk-UA" sz="2800" b="1" dirty="0" smtClean="0">
                <a:latin typeface="Times New Roman" pitchFamily="18" charset="0"/>
                <a:cs typeface="Times New Roman" pitchFamily="18" charset="0"/>
              </a:rPr>
              <a:t>правління</a:t>
            </a:r>
            <a:r>
              <a:rPr lang="en-US" sz="2800" b="1" dirty="0" smtClean="0">
                <a:latin typeface="Times New Roman" pitchFamily="18" charset="0"/>
                <a:cs typeface="Times New Roman" pitchFamily="18" charset="0"/>
              </a:rPr>
              <a:t> </a:t>
            </a:r>
            <a:r>
              <a:rPr lang="uk-UA" sz="2800" b="1" dirty="0" smtClean="0">
                <a:latin typeface="Times New Roman" pitchFamily="18" charset="0"/>
                <a:cs typeface="Times New Roman" pitchFamily="18" charset="0"/>
              </a:rPr>
              <a:t>проектами</a:t>
            </a:r>
            <a:endParaRPr lang="uk-UA"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6898894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20</a:t>
            </a:fld>
            <a:endParaRPr lang="uk-UA" dirty="0"/>
          </a:p>
        </p:txBody>
      </p:sp>
      <p:sp>
        <p:nvSpPr>
          <p:cNvPr id="3" name="Прямоугольник 2"/>
          <p:cNvSpPr/>
          <p:nvPr/>
        </p:nvSpPr>
        <p:spPr>
          <a:xfrm>
            <a:off x="755576" y="778634"/>
            <a:ext cx="7704856" cy="5170646"/>
          </a:xfrm>
          <a:prstGeom prst="rect">
            <a:avLst/>
          </a:prstGeom>
        </p:spPr>
        <p:txBody>
          <a:bodyPr wrap="square">
            <a:spAutoFit/>
          </a:bodyPr>
          <a:lstStyle/>
          <a:p>
            <a:pPr algn="just"/>
            <a:r>
              <a:rPr lang="uk-UA" sz="2200" dirty="0"/>
              <a:t>Здійснення великих проектів вимагає складнішої організаційної структури, більшої кількості рівнів управління. Структуру з великою кількістю рівнів називають </a:t>
            </a:r>
            <a:r>
              <a:rPr lang="uk-UA" sz="2200" b="1" dirty="0"/>
              <a:t>“високою”.</a:t>
            </a:r>
            <a:r>
              <a:rPr lang="uk-UA" sz="2200" dirty="0"/>
              <a:t> Вона асоціюється з централізацією функцій прийняття рішень і пильним контролем за діяльністю працівників. Існує також так звана </a:t>
            </a:r>
            <a:r>
              <a:rPr lang="uk-UA" sz="2200" b="1" dirty="0"/>
              <a:t>“плоска” </a:t>
            </a:r>
            <a:r>
              <a:rPr lang="uk-UA" sz="2200" dirty="0"/>
              <a:t>структура. Ця структура асоціюється з децентралізацією прийняття рішень, великим ступенем делегування повноважень і меншим наглядом з </a:t>
            </a:r>
            <a:r>
              <a:rPr lang="uk-UA" sz="2200" dirty="0" smtClean="0"/>
              <a:t>центру.</a:t>
            </a:r>
          </a:p>
          <a:p>
            <a:pPr algn="just"/>
            <a:endParaRPr lang="uk-UA" sz="2200" dirty="0"/>
          </a:p>
          <a:p>
            <a:pPr algn="just"/>
            <a:r>
              <a:rPr lang="uk-UA" sz="2200" dirty="0" smtClean="0"/>
              <a:t>Під час вирішення </a:t>
            </a:r>
            <a:r>
              <a:rPr lang="uk-UA" sz="2200" dirty="0"/>
              <a:t>проблемних завдань, пов’язаних з переорієнтацією цілей організації або зміною шляхів їх досягнення найбільш привабливою формою організаційної структури є </a:t>
            </a:r>
            <a:r>
              <a:rPr lang="uk-UA" sz="2200" b="1" dirty="0"/>
              <a:t>проектна команда. </a:t>
            </a:r>
            <a:r>
              <a:rPr lang="uk-UA" sz="2200" dirty="0"/>
              <a:t>Це сформовані групи, де виконавці закріплені за проектом на період його життєвого циклу і повністю підпорядковані </a:t>
            </a:r>
            <a:r>
              <a:rPr lang="uk-UA" sz="2200" dirty="0" smtClean="0"/>
              <a:t>керівнику </a:t>
            </a:r>
            <a:r>
              <a:rPr lang="uk-UA" sz="2200" dirty="0"/>
              <a:t>проекту.</a:t>
            </a:r>
          </a:p>
        </p:txBody>
      </p:sp>
    </p:spTree>
    <p:extLst>
      <p:ext uri="{BB962C8B-B14F-4D97-AF65-F5344CB8AC3E}">
        <p14:creationId xmlns:p14="http://schemas.microsoft.com/office/powerpoint/2010/main" val="283352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21</a:t>
            </a:fld>
            <a:endParaRPr lang="uk-UA" dirty="0"/>
          </a:p>
        </p:txBody>
      </p:sp>
      <p:sp>
        <p:nvSpPr>
          <p:cNvPr id="3" name="Прямоугольник 2"/>
          <p:cNvSpPr/>
          <p:nvPr/>
        </p:nvSpPr>
        <p:spPr>
          <a:xfrm>
            <a:off x="755576" y="656104"/>
            <a:ext cx="7776864" cy="5509200"/>
          </a:xfrm>
          <a:prstGeom prst="rect">
            <a:avLst/>
          </a:prstGeom>
        </p:spPr>
        <p:txBody>
          <a:bodyPr wrap="square">
            <a:spAutoFit/>
          </a:bodyPr>
          <a:lstStyle/>
          <a:p>
            <a:pPr algn="ctr"/>
            <a:r>
              <a:rPr lang="uk-UA" sz="2200" b="1" dirty="0"/>
              <a:t>До функцій керівника проекту </a:t>
            </a:r>
            <a:r>
              <a:rPr lang="uk-UA" sz="2200" dirty="0" smtClean="0"/>
              <a:t>відносяться</a:t>
            </a:r>
            <a:r>
              <a:rPr lang="uk-UA" sz="2200" dirty="0"/>
              <a:t> наступні</a:t>
            </a:r>
            <a:r>
              <a:rPr lang="uk-UA" sz="2200" dirty="0" smtClean="0"/>
              <a:t>:</a:t>
            </a:r>
          </a:p>
          <a:p>
            <a:pPr algn="just"/>
            <a:endParaRPr lang="uk-UA" sz="2200" dirty="0"/>
          </a:p>
          <a:p>
            <a:pPr marL="342900" indent="-342900" algn="just">
              <a:buFont typeface="Arial" panose="020B0604020202020204" pitchFamily="34" charset="0"/>
              <a:buChar char="•"/>
            </a:pPr>
            <a:r>
              <a:rPr lang="uk-UA" sz="2200" dirty="0" smtClean="0"/>
              <a:t>надання </a:t>
            </a:r>
            <a:r>
              <a:rPr lang="uk-UA" sz="2200" dirty="0"/>
              <a:t>консультаційної допомоги замовнику в розробці</a:t>
            </a:r>
            <a:r>
              <a:rPr lang="uk-UA" sz="2200" b="1" dirty="0"/>
              <a:t> </a:t>
            </a:r>
            <a:r>
              <a:rPr lang="uk-UA" sz="2200" dirty="0" smtClean="0"/>
              <a:t>та </a:t>
            </a:r>
            <a:r>
              <a:rPr lang="uk-UA" sz="2200" dirty="0"/>
              <a:t>реалізації проекту;</a:t>
            </a:r>
          </a:p>
          <a:p>
            <a:pPr marL="342900" indent="-342900" algn="just">
              <a:buFont typeface="Arial" panose="020B0604020202020204" pitchFamily="34" charset="0"/>
              <a:buChar char="•"/>
            </a:pPr>
            <a:r>
              <a:rPr lang="uk-UA" sz="2200" dirty="0" smtClean="0"/>
              <a:t>вибір </a:t>
            </a:r>
            <a:r>
              <a:rPr lang="uk-UA" sz="2200" dirty="0"/>
              <a:t>проектувальників і </a:t>
            </a:r>
            <a:r>
              <a:rPr lang="uk-UA" sz="2200" dirty="0" smtClean="0"/>
              <a:t>підрядників</a:t>
            </a:r>
            <a:r>
              <a:rPr lang="uk-UA" sz="2200" dirty="0"/>
              <a:t>;</a:t>
            </a:r>
          </a:p>
          <a:p>
            <a:pPr marL="342900" indent="-342900" algn="just">
              <a:buFont typeface="Arial" panose="020B0604020202020204" pitchFamily="34" charset="0"/>
              <a:buChar char="•"/>
            </a:pPr>
            <a:r>
              <a:rPr lang="uk-UA" sz="2200" dirty="0" smtClean="0"/>
              <a:t>складання </a:t>
            </a:r>
            <a:r>
              <a:rPr lang="uk-UA" sz="2200" dirty="0"/>
              <a:t>планів робіт </a:t>
            </a:r>
            <a:r>
              <a:rPr lang="uk-UA" sz="2200" dirty="0" smtClean="0"/>
              <a:t>з </a:t>
            </a:r>
            <a:r>
              <a:rPr lang="uk-UA" sz="2200" dirty="0"/>
              <a:t>проекту;</a:t>
            </a:r>
          </a:p>
          <a:p>
            <a:pPr marL="342900" indent="-342900" algn="just">
              <a:buFont typeface="Arial" panose="020B0604020202020204" pitchFamily="34" charset="0"/>
              <a:buChar char="•"/>
            </a:pPr>
            <a:r>
              <a:rPr lang="uk-UA" sz="2200" dirty="0" smtClean="0"/>
              <a:t>оформлення та </a:t>
            </a:r>
            <a:r>
              <a:rPr lang="uk-UA" sz="2200" dirty="0"/>
              <a:t>підписання актів, що підтверджують виконання </a:t>
            </a:r>
            <a:r>
              <a:rPr lang="uk-UA" sz="2200" dirty="0" smtClean="0"/>
              <a:t>відповідних робіт;</a:t>
            </a:r>
            <a:endParaRPr lang="uk-UA" sz="2200" dirty="0"/>
          </a:p>
          <a:p>
            <a:pPr marL="342900" indent="-342900" algn="just">
              <a:buFont typeface="Arial" panose="020B0604020202020204" pitchFamily="34" charset="0"/>
              <a:buChar char="•"/>
            </a:pPr>
            <a:r>
              <a:rPr lang="uk-UA" sz="2200" dirty="0" smtClean="0"/>
              <a:t>складання </a:t>
            </a:r>
            <a:r>
              <a:rPr lang="uk-UA" sz="2200" dirty="0"/>
              <a:t>матеріалів для укладання </a:t>
            </a:r>
            <a:r>
              <a:rPr lang="uk-UA" sz="2200" dirty="0" smtClean="0"/>
              <a:t>контрактів (</a:t>
            </a:r>
            <a:r>
              <a:rPr lang="uk-UA" sz="2200" dirty="0"/>
              <a:t>договорів) із замовниками і виконавцями </a:t>
            </a:r>
            <a:r>
              <a:rPr lang="uk-UA" sz="2200" dirty="0" smtClean="0"/>
              <a:t>на </a:t>
            </a:r>
            <a:r>
              <a:rPr lang="uk-UA" sz="2200" dirty="0"/>
              <a:t>проведення </a:t>
            </a:r>
            <a:r>
              <a:rPr lang="uk-UA" sz="2200" dirty="0" smtClean="0"/>
              <a:t>робіт;</a:t>
            </a:r>
            <a:endParaRPr lang="uk-UA" sz="2200" dirty="0"/>
          </a:p>
          <a:p>
            <a:pPr marL="342900" indent="-342900" algn="just">
              <a:buFont typeface="Arial" panose="020B0604020202020204" pitchFamily="34" charset="0"/>
              <a:buChar char="•"/>
            </a:pPr>
            <a:r>
              <a:rPr lang="uk-UA" sz="2200" dirty="0" smtClean="0"/>
              <a:t>координація </a:t>
            </a:r>
            <a:r>
              <a:rPr lang="uk-UA" sz="2200" dirty="0"/>
              <a:t>роботи всіх учасників проекту;</a:t>
            </a:r>
          </a:p>
          <a:p>
            <a:pPr marL="342900" indent="-342900" algn="just">
              <a:buFont typeface="Arial" panose="020B0604020202020204" pitchFamily="34" charset="0"/>
              <a:buChar char="•"/>
            </a:pPr>
            <a:r>
              <a:rPr lang="uk-UA" sz="2200" dirty="0" smtClean="0"/>
              <a:t>постійний </a:t>
            </a:r>
            <a:r>
              <a:rPr lang="uk-UA" sz="2200" dirty="0"/>
              <a:t>контроль за дотриманням термінів виконання </a:t>
            </a:r>
            <a:r>
              <a:rPr lang="uk-UA" sz="2200" dirty="0" smtClean="0"/>
              <a:t>робіт, </a:t>
            </a:r>
            <a:r>
              <a:rPr lang="uk-UA" sz="2200" dirty="0"/>
              <a:t>науково-технічним </a:t>
            </a:r>
            <a:r>
              <a:rPr lang="uk-UA" sz="2200" dirty="0" smtClean="0"/>
              <a:t>рівнем і </a:t>
            </a:r>
            <a:r>
              <a:rPr lang="uk-UA" sz="2200" dirty="0"/>
              <a:t>якістю </a:t>
            </a:r>
            <a:r>
              <a:rPr lang="uk-UA" sz="2200" dirty="0" smtClean="0"/>
              <a:t>розробок, </a:t>
            </a:r>
            <a:r>
              <a:rPr lang="uk-UA" sz="2200" dirty="0"/>
              <a:t>витратами;</a:t>
            </a:r>
          </a:p>
          <a:p>
            <a:pPr marL="342900" indent="-342900" algn="just">
              <a:buFont typeface="Arial" panose="020B0604020202020204" pitchFamily="34" charset="0"/>
              <a:buChar char="•"/>
            </a:pPr>
            <a:r>
              <a:rPr lang="uk-UA" sz="2200" dirty="0" smtClean="0"/>
              <a:t>прийняття </a:t>
            </a:r>
            <a:r>
              <a:rPr lang="uk-UA" sz="2200" dirty="0"/>
              <a:t>виконаних </a:t>
            </a:r>
            <a:r>
              <a:rPr lang="uk-UA" sz="2200" dirty="0" smtClean="0"/>
              <a:t>контрагентами робіт;</a:t>
            </a:r>
            <a:endParaRPr lang="uk-UA" sz="2200" dirty="0"/>
          </a:p>
          <a:p>
            <a:pPr marL="342900" indent="-342900" algn="just">
              <a:buFont typeface="Arial" panose="020B0604020202020204" pitchFamily="34" charset="0"/>
              <a:buChar char="•"/>
            </a:pPr>
            <a:r>
              <a:rPr lang="uk-UA" sz="2200" dirty="0" smtClean="0"/>
              <a:t>оформлення </a:t>
            </a:r>
            <a:r>
              <a:rPr lang="uk-UA" sz="2200" dirty="0"/>
              <a:t>звітної документації на виконані роботи</a:t>
            </a:r>
            <a:r>
              <a:rPr lang="uk-UA" sz="2200" dirty="0" smtClean="0"/>
              <a:t>.</a:t>
            </a:r>
            <a:endParaRPr lang="uk-UA" sz="2200" dirty="0"/>
          </a:p>
        </p:txBody>
      </p:sp>
    </p:spTree>
    <p:extLst>
      <p:ext uri="{BB962C8B-B14F-4D97-AF65-F5344CB8AC3E}">
        <p14:creationId xmlns:p14="http://schemas.microsoft.com/office/powerpoint/2010/main" val="29901808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22</a:t>
            </a:fld>
            <a:endParaRPr lang="uk-UA" dirty="0"/>
          </a:p>
        </p:txBody>
      </p:sp>
      <p:sp>
        <p:nvSpPr>
          <p:cNvPr id="3" name="Прямоугольник 2"/>
          <p:cNvSpPr/>
          <p:nvPr/>
        </p:nvSpPr>
        <p:spPr>
          <a:xfrm>
            <a:off x="611560" y="332656"/>
            <a:ext cx="8075240" cy="5847755"/>
          </a:xfrm>
          <a:prstGeom prst="rect">
            <a:avLst/>
          </a:prstGeom>
        </p:spPr>
        <p:txBody>
          <a:bodyPr wrap="square">
            <a:spAutoFit/>
          </a:bodyPr>
          <a:lstStyle/>
          <a:p>
            <a:pPr algn="ctr"/>
            <a:r>
              <a:rPr lang="uk-UA" sz="2200" b="1" dirty="0" smtClean="0"/>
              <a:t>Питання на семінарські заняття</a:t>
            </a:r>
          </a:p>
          <a:p>
            <a:pPr algn="ctr"/>
            <a:endParaRPr lang="uk-UA" sz="2200" b="1" dirty="0" smtClean="0"/>
          </a:p>
          <a:p>
            <a:pPr algn="just"/>
            <a:r>
              <a:rPr lang="uk-UA" sz="2200" dirty="0" smtClean="0"/>
              <a:t>1. Що </a:t>
            </a:r>
            <a:r>
              <a:rPr lang="uk-UA" sz="2200" dirty="0"/>
              <a:t>таке проект? Які різновиди проектів Ви знаєте?</a:t>
            </a:r>
          </a:p>
          <a:p>
            <a:pPr algn="just"/>
            <a:r>
              <a:rPr lang="uk-UA" sz="2200" dirty="0"/>
              <a:t>2</a:t>
            </a:r>
            <a:r>
              <a:rPr lang="uk-UA" sz="2200" dirty="0" smtClean="0"/>
              <a:t>. Які </a:t>
            </a:r>
            <a:r>
              <a:rPr lang="uk-UA" sz="2200" dirty="0"/>
              <a:t>ознаки відрізняють проекти від інших планів, програм</a:t>
            </a:r>
            <a:r>
              <a:rPr lang="uk-UA" sz="2200" dirty="0" smtClean="0"/>
              <a:t>?</a:t>
            </a:r>
            <a:endParaRPr lang="uk-UA" sz="2200" dirty="0"/>
          </a:p>
          <a:p>
            <a:pPr algn="just"/>
            <a:r>
              <a:rPr lang="uk-UA" sz="2200" dirty="0" smtClean="0"/>
              <a:t>3. Що </a:t>
            </a:r>
            <a:r>
              <a:rPr lang="uk-UA" sz="2200" dirty="0"/>
              <a:t>таке управління проектами? В чому полягає об'єктивна необхідність управління проектами</a:t>
            </a:r>
            <a:r>
              <a:rPr lang="uk-UA" sz="2200" dirty="0" smtClean="0"/>
              <a:t>?</a:t>
            </a:r>
            <a:endParaRPr lang="uk-UA" sz="2200" dirty="0"/>
          </a:p>
          <a:p>
            <a:pPr algn="just"/>
            <a:r>
              <a:rPr lang="uk-UA" sz="2200" dirty="0"/>
              <a:t>4</a:t>
            </a:r>
            <a:r>
              <a:rPr lang="uk-UA" sz="2200" dirty="0" smtClean="0"/>
              <a:t>. Визначте елементи </a:t>
            </a:r>
            <a:r>
              <a:rPr lang="uk-UA" sz="2200" dirty="0"/>
              <a:t>системи управління проектами, їх склад і </a:t>
            </a:r>
            <a:r>
              <a:rPr lang="uk-UA" sz="2200" dirty="0" smtClean="0"/>
              <a:t>взаємозв’язок.</a:t>
            </a:r>
            <a:endParaRPr lang="uk-UA" sz="2200" dirty="0"/>
          </a:p>
          <a:p>
            <a:pPr algn="just"/>
            <a:r>
              <a:rPr lang="uk-UA" sz="2200" dirty="0" smtClean="0"/>
              <a:t>5. Які </a:t>
            </a:r>
            <a:r>
              <a:rPr lang="uk-UA" sz="2200" dirty="0"/>
              <a:t>основні цілі управління проектами</a:t>
            </a:r>
            <a:r>
              <a:rPr lang="uk-UA" sz="2200" dirty="0" smtClean="0"/>
              <a:t>?</a:t>
            </a:r>
            <a:endParaRPr lang="uk-UA" sz="2200" dirty="0"/>
          </a:p>
          <a:p>
            <a:pPr algn="just"/>
            <a:r>
              <a:rPr lang="uk-UA" sz="2200" dirty="0" smtClean="0"/>
              <a:t>6. Які </a:t>
            </a:r>
            <a:r>
              <a:rPr lang="uk-UA" sz="2200" dirty="0"/>
              <a:t>підходи до управління використовуються для досягнення цілей проектів? Дайте </a:t>
            </a:r>
            <a:r>
              <a:rPr lang="uk-UA" sz="2200" dirty="0" smtClean="0"/>
              <a:t>їх коротку </a:t>
            </a:r>
            <a:r>
              <a:rPr lang="uk-UA" sz="2200" dirty="0"/>
              <a:t>характеристику</a:t>
            </a:r>
            <a:r>
              <a:rPr lang="uk-UA" sz="2200" dirty="0" smtClean="0"/>
              <a:t>.</a:t>
            </a:r>
            <a:endParaRPr lang="uk-UA" sz="2200" dirty="0"/>
          </a:p>
          <a:p>
            <a:pPr algn="just"/>
            <a:r>
              <a:rPr lang="uk-UA" sz="2200" dirty="0" smtClean="0"/>
              <a:t>7. Назвіть </a:t>
            </a:r>
            <a:r>
              <a:rPr lang="uk-UA" sz="2200" dirty="0"/>
              <a:t>функції управління </a:t>
            </a:r>
            <a:r>
              <a:rPr lang="uk-UA" sz="2200" dirty="0" smtClean="0"/>
              <a:t>проектами та проаналізуйте </a:t>
            </a:r>
            <a:r>
              <a:rPr lang="uk-UA" sz="2200" dirty="0"/>
              <a:t>їх</a:t>
            </a:r>
            <a:r>
              <a:rPr lang="uk-UA" sz="2200" dirty="0" smtClean="0"/>
              <a:t>.</a:t>
            </a:r>
          </a:p>
          <a:p>
            <a:pPr algn="just"/>
            <a:r>
              <a:rPr lang="uk-UA" sz="2200" dirty="0" smtClean="0"/>
              <a:t>8. Наведіть класифікацію проектів за критерієм масштабності.</a:t>
            </a:r>
          </a:p>
          <a:p>
            <a:pPr algn="just"/>
            <a:r>
              <a:rPr lang="uk-UA" sz="2200" dirty="0" smtClean="0"/>
              <a:t>9. Перерахуйте основних учасників проекту.</a:t>
            </a:r>
          </a:p>
          <a:p>
            <a:pPr algn="just"/>
            <a:r>
              <a:rPr lang="uk-UA" sz="2200" dirty="0" smtClean="0"/>
              <a:t>10. Опишіть процедуру визначення цілей проекту.</a:t>
            </a:r>
          </a:p>
          <a:p>
            <a:pPr algn="just"/>
            <a:r>
              <a:rPr lang="uk-UA" sz="2200" dirty="0" smtClean="0"/>
              <a:t>11. </a:t>
            </a:r>
            <a:r>
              <a:rPr lang="uk-UA" sz="2200" dirty="0"/>
              <a:t>Що таке </a:t>
            </a:r>
            <a:r>
              <a:rPr lang="uk-UA" sz="2200" dirty="0" smtClean="0"/>
              <a:t>життєвий </a:t>
            </a:r>
            <a:r>
              <a:rPr lang="uk-UA" sz="2200" dirty="0"/>
              <a:t>цикл </a:t>
            </a:r>
            <a:r>
              <a:rPr lang="uk-UA" sz="2200" dirty="0" smtClean="0"/>
              <a:t>проекту? Назвіть фази життєвого циклу проекту. </a:t>
            </a:r>
          </a:p>
        </p:txBody>
      </p:sp>
    </p:spTree>
    <p:extLst>
      <p:ext uri="{BB962C8B-B14F-4D97-AF65-F5344CB8AC3E}">
        <p14:creationId xmlns:p14="http://schemas.microsoft.com/office/powerpoint/2010/main" val="25379335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23</a:t>
            </a:fld>
            <a:endParaRPr lang="uk-UA" dirty="0"/>
          </a:p>
        </p:txBody>
      </p:sp>
      <p:sp>
        <p:nvSpPr>
          <p:cNvPr id="3" name="Прямоугольник 2"/>
          <p:cNvSpPr/>
          <p:nvPr/>
        </p:nvSpPr>
        <p:spPr>
          <a:xfrm>
            <a:off x="827584" y="656104"/>
            <a:ext cx="7632848" cy="4154984"/>
          </a:xfrm>
          <a:prstGeom prst="rect">
            <a:avLst/>
          </a:prstGeom>
        </p:spPr>
        <p:txBody>
          <a:bodyPr wrap="square">
            <a:spAutoFit/>
          </a:bodyPr>
          <a:lstStyle/>
          <a:p>
            <a:pPr algn="just"/>
            <a:r>
              <a:rPr lang="uk-UA" sz="2200" dirty="0" smtClean="0"/>
              <a:t>12. Що таке план проекту та ким він складається?</a:t>
            </a:r>
          </a:p>
          <a:p>
            <a:pPr algn="just"/>
            <a:r>
              <a:rPr lang="uk-UA" sz="2200" dirty="0" smtClean="0"/>
              <a:t>13. </a:t>
            </a:r>
            <a:r>
              <a:rPr lang="uk-UA" sz="2200" dirty="0"/>
              <a:t>Що таке бізнес-план проекту? Назвіть основні розділи бізнес-плану проекту.</a:t>
            </a:r>
          </a:p>
          <a:p>
            <a:pPr algn="just"/>
            <a:r>
              <a:rPr lang="uk-UA" sz="2200" dirty="0" smtClean="0"/>
              <a:t>14. </a:t>
            </a:r>
            <a:r>
              <a:rPr lang="uk-UA" sz="2200" dirty="0"/>
              <a:t>Які проекти Ви здійснювали у Вашому житті? Чи завжди вони завершувалися успішно</a:t>
            </a:r>
            <a:r>
              <a:rPr lang="uk-UA" sz="2200" dirty="0" smtClean="0"/>
              <a:t>?</a:t>
            </a:r>
          </a:p>
          <a:p>
            <a:pPr algn="just"/>
            <a:r>
              <a:rPr lang="uk-UA" sz="2200" dirty="0" smtClean="0"/>
              <a:t>15. Назвіть основні функції </a:t>
            </a:r>
            <a:r>
              <a:rPr lang="uk-UA" sz="2200" dirty="0"/>
              <a:t>проектного </a:t>
            </a:r>
            <a:r>
              <a:rPr lang="uk-UA" sz="2200" dirty="0" smtClean="0"/>
              <a:t>менеджменту.</a:t>
            </a:r>
            <a:endParaRPr lang="uk-UA" sz="2200" dirty="0"/>
          </a:p>
          <a:p>
            <a:pPr algn="just"/>
            <a:r>
              <a:rPr lang="uk-UA" sz="2200" dirty="0" smtClean="0"/>
              <a:t>16. Що таке організаційна структура управління проектом?</a:t>
            </a:r>
          </a:p>
          <a:p>
            <a:pPr algn="just"/>
            <a:r>
              <a:rPr lang="uk-UA" sz="2200" dirty="0" smtClean="0"/>
              <a:t>17. Сформулюйте принципи формування проектних груп.</a:t>
            </a:r>
          </a:p>
          <a:p>
            <a:pPr algn="just"/>
            <a:r>
              <a:rPr lang="uk-UA" sz="2200" dirty="0" smtClean="0"/>
              <a:t>18. Назвіть елементи організаційної структури управління проектами.</a:t>
            </a:r>
          </a:p>
          <a:p>
            <a:pPr algn="just"/>
            <a:r>
              <a:rPr lang="uk-UA" sz="2200" dirty="0" smtClean="0"/>
              <a:t>19. Визначте особливості роботи проектної команди.</a:t>
            </a:r>
          </a:p>
          <a:p>
            <a:pPr algn="just"/>
            <a:r>
              <a:rPr lang="uk-UA" sz="2200" dirty="0" smtClean="0"/>
              <a:t>20. Охарактеризуйте основні функції керівника проекту. </a:t>
            </a:r>
          </a:p>
        </p:txBody>
      </p:sp>
    </p:spTree>
    <p:extLst>
      <p:ext uri="{BB962C8B-B14F-4D97-AF65-F5344CB8AC3E}">
        <p14:creationId xmlns:p14="http://schemas.microsoft.com/office/powerpoint/2010/main" val="13826026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77C522C-5DCE-4624-AD8A-FE37C36FFC1A}" type="slidenum">
              <a:rPr lang="uk-UA" smtClean="0"/>
              <a:t>24</a:t>
            </a:fld>
            <a:endParaRPr lang="uk-UA" dirty="0"/>
          </a:p>
        </p:txBody>
      </p:sp>
      <p:sp>
        <p:nvSpPr>
          <p:cNvPr id="5" name="Прямоугольник 4"/>
          <p:cNvSpPr/>
          <p:nvPr/>
        </p:nvSpPr>
        <p:spPr>
          <a:xfrm>
            <a:off x="1907704" y="2564904"/>
            <a:ext cx="5328592" cy="1384995"/>
          </a:xfrm>
          <a:prstGeom prst="rect">
            <a:avLst/>
          </a:prstGeom>
        </p:spPr>
        <p:txBody>
          <a:bodyPr wrap="square">
            <a:spAutoFit/>
          </a:bodyPr>
          <a:lstStyle/>
          <a:p>
            <a:pPr algn="ctr"/>
            <a:r>
              <a:rPr lang="uk-UA" sz="2800" b="1" dirty="0" smtClean="0"/>
              <a:t>Розділ 2. </a:t>
            </a:r>
          </a:p>
          <a:p>
            <a:pPr algn="ctr"/>
            <a:r>
              <a:rPr lang="uk-UA" sz="2800" b="1" dirty="0" smtClean="0"/>
              <a:t>Функціональні особливості </a:t>
            </a:r>
          </a:p>
          <a:p>
            <a:pPr algn="ctr"/>
            <a:r>
              <a:rPr lang="uk-UA" sz="2800" b="1" dirty="0" smtClean="0"/>
              <a:t>управління проектами в туризмі</a:t>
            </a:r>
            <a:endParaRPr lang="uk-UA" sz="2800" b="1" dirty="0"/>
          </a:p>
        </p:txBody>
      </p:sp>
    </p:spTree>
    <p:extLst>
      <p:ext uri="{BB962C8B-B14F-4D97-AF65-F5344CB8AC3E}">
        <p14:creationId xmlns:p14="http://schemas.microsoft.com/office/powerpoint/2010/main" val="384932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25</a:t>
            </a:fld>
            <a:endParaRPr lang="uk-UA" dirty="0"/>
          </a:p>
        </p:txBody>
      </p:sp>
      <p:sp>
        <p:nvSpPr>
          <p:cNvPr id="3" name="Прямоугольник 2"/>
          <p:cNvSpPr/>
          <p:nvPr/>
        </p:nvSpPr>
        <p:spPr>
          <a:xfrm>
            <a:off x="611560" y="533573"/>
            <a:ext cx="7931224" cy="5847755"/>
          </a:xfrm>
          <a:prstGeom prst="rect">
            <a:avLst/>
          </a:prstGeom>
        </p:spPr>
        <p:txBody>
          <a:bodyPr wrap="square">
            <a:spAutoFit/>
          </a:bodyPr>
          <a:lstStyle/>
          <a:p>
            <a:pPr algn="just"/>
            <a:r>
              <a:rPr lang="uk-UA" sz="2200" dirty="0" smtClean="0"/>
              <a:t>Для </a:t>
            </a:r>
            <a:r>
              <a:rPr lang="uk-UA" sz="2200" dirty="0"/>
              <a:t>кращої організації турів чи інших видів діяльності туристичні </a:t>
            </a:r>
            <a:r>
              <a:rPr lang="uk-UA" sz="2200" dirty="0" smtClean="0"/>
              <a:t>підприємства </a:t>
            </a:r>
            <a:r>
              <a:rPr lang="uk-UA" sz="2200" dirty="0"/>
              <a:t>намагаються впроваджувати в своїй роботі різноманітні новинки для поліпшення обслуговування, комфорту та швидкості доставки туристів </a:t>
            </a:r>
            <a:r>
              <a:rPr lang="uk-UA" sz="2200" dirty="0" smtClean="0"/>
              <a:t>тощо. Реалізація проектів зазвичай </a:t>
            </a:r>
            <a:r>
              <a:rPr lang="uk-UA" sz="2200" b="1" dirty="0"/>
              <a:t>пов'язана </a:t>
            </a:r>
            <a:r>
              <a:rPr lang="uk-UA" sz="2200" b="1" dirty="0" smtClean="0"/>
              <a:t>з інвестиціями </a:t>
            </a:r>
            <a:r>
              <a:rPr lang="uk-UA" sz="2200" dirty="0" smtClean="0"/>
              <a:t>та може проводитися </a:t>
            </a:r>
            <a:r>
              <a:rPr lang="uk-UA" sz="2200" dirty="0"/>
              <a:t>як на стадії </a:t>
            </a:r>
            <a:r>
              <a:rPr lang="uk-UA" sz="2200" dirty="0" smtClean="0"/>
              <a:t>створення, </a:t>
            </a:r>
            <a:r>
              <a:rPr lang="uk-UA" sz="2200" dirty="0"/>
              <a:t>так і </a:t>
            </a:r>
            <a:r>
              <a:rPr lang="uk-UA" sz="2200" dirty="0" smtClean="0"/>
              <a:t>в процесі діяльності туристичного підприємства</a:t>
            </a:r>
            <a:r>
              <a:rPr lang="uk-UA" sz="2200" dirty="0"/>
              <a:t>. </a:t>
            </a:r>
            <a:endParaRPr lang="uk-UA" sz="2200" dirty="0" smtClean="0"/>
          </a:p>
          <a:p>
            <a:pPr algn="just"/>
            <a:endParaRPr lang="uk-UA" sz="2200" dirty="0"/>
          </a:p>
          <a:p>
            <a:pPr algn="just"/>
            <a:r>
              <a:rPr lang="uk-UA" sz="2200" dirty="0"/>
              <a:t>За видами </a:t>
            </a:r>
            <a:r>
              <a:rPr lang="uk-UA" sz="2200" b="1" dirty="0" smtClean="0"/>
              <a:t>інвестиційні проекти в туризмі </a:t>
            </a:r>
            <a:r>
              <a:rPr lang="uk-UA" sz="2200" dirty="0" smtClean="0"/>
              <a:t>можна </a:t>
            </a:r>
            <a:r>
              <a:rPr lang="uk-UA" sz="2200" dirty="0"/>
              <a:t>умовно поділити </a:t>
            </a:r>
            <a:r>
              <a:rPr lang="uk-UA" sz="2200" dirty="0" smtClean="0"/>
              <a:t>на групи:</a:t>
            </a:r>
            <a:endParaRPr lang="uk-UA" sz="2200" dirty="0"/>
          </a:p>
          <a:p>
            <a:pPr marL="342900" indent="-342900" algn="just">
              <a:buFont typeface="Arial" panose="020B0604020202020204" pitchFamily="34" charset="0"/>
              <a:buChar char="•"/>
            </a:pPr>
            <a:r>
              <a:rPr lang="uk-UA" sz="2200" dirty="0" smtClean="0"/>
              <a:t>розробка </a:t>
            </a:r>
            <a:r>
              <a:rPr lang="uk-UA" sz="2200" dirty="0"/>
              <a:t>і впровадження продукту інтелектуальної власності</a:t>
            </a:r>
            <a:r>
              <a:rPr lang="uk-UA" sz="2200" dirty="0" smtClean="0"/>
              <a:t>;</a:t>
            </a:r>
            <a:endParaRPr lang="uk-UA" sz="2200" dirty="0"/>
          </a:p>
          <a:p>
            <a:pPr marL="342900" indent="-342900" algn="just">
              <a:buFont typeface="Arial" panose="020B0604020202020204" pitchFamily="34" charset="0"/>
              <a:buChar char="•"/>
            </a:pPr>
            <a:r>
              <a:rPr lang="uk-UA" sz="2200" dirty="0" smtClean="0"/>
              <a:t>розробка </a:t>
            </a:r>
            <a:r>
              <a:rPr lang="uk-UA" sz="2200" dirty="0"/>
              <a:t>і впровадження </a:t>
            </a:r>
            <a:r>
              <a:rPr lang="uk-UA" sz="2200" dirty="0" smtClean="0"/>
              <a:t>різних технічних </a:t>
            </a:r>
            <a:r>
              <a:rPr lang="uk-UA" sz="2200" dirty="0"/>
              <a:t>засобів </a:t>
            </a:r>
            <a:r>
              <a:rPr lang="uk-UA" sz="2200" dirty="0" smtClean="0"/>
              <a:t>та </a:t>
            </a:r>
            <a:r>
              <a:rPr lang="uk-UA" sz="2200" dirty="0"/>
              <a:t>елементів "ноу-хау";</a:t>
            </a:r>
          </a:p>
          <a:p>
            <a:pPr marL="342900" indent="-342900" algn="just">
              <a:buFont typeface="Arial" panose="020B0604020202020204" pitchFamily="34" charset="0"/>
              <a:buChar char="•"/>
            </a:pPr>
            <a:r>
              <a:rPr lang="uk-UA" sz="2200" dirty="0" smtClean="0"/>
              <a:t>реконструкція та </a:t>
            </a:r>
            <a:r>
              <a:rPr lang="uk-UA" sz="2200" dirty="0"/>
              <a:t>будівництво;</a:t>
            </a:r>
          </a:p>
          <a:p>
            <a:pPr marL="342900" indent="-342900" algn="just">
              <a:buFont typeface="Arial" panose="020B0604020202020204" pitchFamily="34" charset="0"/>
              <a:buChar char="•"/>
            </a:pPr>
            <a:r>
              <a:rPr lang="uk-UA" sz="2200" dirty="0" smtClean="0"/>
              <a:t>підготовка та підвищення кваліфікації кадрів;</a:t>
            </a:r>
          </a:p>
          <a:p>
            <a:pPr marL="342900" indent="-342900" algn="just">
              <a:buFont typeface="Arial" panose="020B0604020202020204" pitchFamily="34" charset="0"/>
              <a:buChar char="•"/>
            </a:pPr>
            <a:r>
              <a:rPr lang="uk-UA" sz="2200" dirty="0" smtClean="0"/>
              <a:t>розроблення та </a:t>
            </a:r>
            <a:r>
              <a:rPr lang="uk-UA" sz="2200" dirty="0"/>
              <a:t>впровадження малих виробництв</a:t>
            </a:r>
            <a:r>
              <a:rPr lang="uk-UA" sz="2200" dirty="0" smtClean="0"/>
              <a:t>;</a:t>
            </a:r>
            <a:endParaRPr lang="uk-UA" sz="2200" dirty="0"/>
          </a:p>
          <a:p>
            <a:pPr marL="342900" indent="-342900" algn="just">
              <a:buFont typeface="Arial" panose="020B0604020202020204" pitchFamily="34" charset="0"/>
              <a:buChar char="•"/>
            </a:pPr>
            <a:r>
              <a:rPr lang="uk-UA" sz="2200" dirty="0" smtClean="0"/>
              <a:t>організація </a:t>
            </a:r>
            <a:r>
              <a:rPr lang="uk-UA" sz="2200" dirty="0"/>
              <a:t>нетрадиційних форм туризму та інше.</a:t>
            </a:r>
            <a:endParaRPr lang="uk-UA" sz="2200" dirty="0" smtClean="0"/>
          </a:p>
        </p:txBody>
      </p:sp>
    </p:spTree>
    <p:extLst>
      <p:ext uri="{BB962C8B-B14F-4D97-AF65-F5344CB8AC3E}">
        <p14:creationId xmlns:p14="http://schemas.microsoft.com/office/powerpoint/2010/main" val="3460697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77C522C-5DCE-4624-AD8A-FE37C36FFC1A}" type="slidenum">
              <a:rPr lang="uk-UA" smtClean="0"/>
              <a:t>26</a:t>
            </a:fld>
            <a:endParaRPr lang="uk-UA"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380661"/>
            <a:ext cx="7200800" cy="6000667"/>
          </a:xfrm>
          <a:prstGeom prst="rect">
            <a:avLst/>
          </a:prstGeom>
        </p:spPr>
      </p:pic>
    </p:spTree>
    <p:extLst>
      <p:ext uri="{BB962C8B-B14F-4D97-AF65-F5344CB8AC3E}">
        <p14:creationId xmlns:p14="http://schemas.microsoft.com/office/powerpoint/2010/main" val="30802782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27</a:t>
            </a:fld>
            <a:endParaRPr lang="uk-UA" dirty="0"/>
          </a:p>
        </p:txBody>
      </p:sp>
      <p:sp>
        <p:nvSpPr>
          <p:cNvPr id="3" name="Прямоугольник 2"/>
          <p:cNvSpPr/>
          <p:nvPr/>
        </p:nvSpPr>
        <p:spPr>
          <a:xfrm>
            <a:off x="755576" y="548680"/>
            <a:ext cx="7704856" cy="5847755"/>
          </a:xfrm>
          <a:prstGeom prst="rect">
            <a:avLst/>
          </a:prstGeom>
        </p:spPr>
        <p:txBody>
          <a:bodyPr wrap="square">
            <a:spAutoFit/>
          </a:bodyPr>
          <a:lstStyle/>
          <a:p>
            <a:pPr algn="just"/>
            <a:r>
              <a:rPr lang="uk-UA" sz="2200" dirty="0" smtClean="0"/>
              <a:t>Інвестиційні </a:t>
            </a:r>
            <a:r>
              <a:rPr lang="uk-UA" sz="2200" dirty="0"/>
              <a:t>проекти, пов'язані з розробленням і впровадженням інтелектуального продукту, реалізуються здебільшого на початковому етапі функціонування підприємства, а більш капіталомісткі - з накопиченням фінансових ресурсів.</a:t>
            </a:r>
          </a:p>
          <a:p>
            <a:pPr algn="just"/>
            <a:endParaRPr lang="uk-UA" sz="2200" dirty="0"/>
          </a:p>
          <a:p>
            <a:pPr algn="just"/>
            <a:r>
              <a:rPr lang="uk-UA" sz="2200" dirty="0"/>
              <a:t>Низку інтелектуальних інвестиційних програм фінансують різні зарубіжні фонди і </a:t>
            </a:r>
            <a:r>
              <a:rPr lang="uk-UA" sz="2200" dirty="0" smtClean="0"/>
              <a:t>банки. </a:t>
            </a:r>
            <a:r>
              <a:rPr lang="uk-UA" sz="2200" dirty="0"/>
              <a:t>У межах цих інвестицій проводяться підготовка та підвищення кваліфікації кадрів, спеціалізовані конференції, симпозіуми, семінари </a:t>
            </a:r>
            <a:r>
              <a:rPr lang="uk-UA" sz="2200" dirty="0" smtClean="0"/>
              <a:t>тощо. </a:t>
            </a:r>
            <a:r>
              <a:rPr lang="uk-UA" sz="2200" dirty="0"/>
              <a:t>Однак цільове фінансування капіталомістких проектів за рахунок цих джерел практично не здійснюється.</a:t>
            </a:r>
          </a:p>
          <a:p>
            <a:pPr algn="just"/>
            <a:endParaRPr lang="uk-UA" sz="2200" dirty="0"/>
          </a:p>
          <a:p>
            <a:pPr algn="just"/>
            <a:r>
              <a:rPr lang="uk-UA" sz="2200" b="1" dirty="0"/>
              <a:t>Потенційні джерела фінансування </a:t>
            </a:r>
            <a:r>
              <a:rPr lang="uk-UA" sz="2200" b="1" dirty="0" smtClean="0"/>
              <a:t>проектів </a:t>
            </a:r>
            <a:r>
              <a:rPr lang="uk-UA" sz="2200" dirty="0" smtClean="0"/>
              <a:t>можна </a:t>
            </a:r>
            <a:r>
              <a:rPr lang="uk-UA" sz="2200" dirty="0"/>
              <a:t>поділити на чотири </a:t>
            </a:r>
            <a:r>
              <a:rPr lang="uk-UA" sz="2200" dirty="0" smtClean="0"/>
              <a:t>групи: власні засоби; позичкові засоби; цільове </a:t>
            </a:r>
            <a:r>
              <a:rPr lang="uk-UA" sz="2200" dirty="0"/>
              <a:t>бюджетне </a:t>
            </a:r>
            <a:r>
              <a:rPr lang="uk-UA" sz="2200" dirty="0" smtClean="0"/>
              <a:t>фінансування; інші </a:t>
            </a:r>
            <a:r>
              <a:rPr lang="uk-UA" sz="2200" dirty="0"/>
              <a:t>джерела (зарубіжні фонди, благодійні кошти та ін.). </a:t>
            </a:r>
            <a:endParaRPr lang="uk-UA" sz="2200" dirty="0" smtClean="0"/>
          </a:p>
        </p:txBody>
      </p:sp>
    </p:spTree>
    <p:extLst>
      <p:ext uri="{BB962C8B-B14F-4D97-AF65-F5344CB8AC3E}">
        <p14:creationId xmlns:p14="http://schemas.microsoft.com/office/powerpoint/2010/main" val="3813212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77C522C-5DCE-4624-AD8A-FE37C36FFC1A}" type="slidenum">
              <a:rPr lang="uk-UA" smtClean="0"/>
              <a:t>28</a:t>
            </a:fld>
            <a:endParaRPr lang="uk-UA"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465151"/>
            <a:ext cx="7200800" cy="5916177"/>
          </a:xfrm>
          <a:prstGeom prst="rect">
            <a:avLst/>
          </a:prstGeom>
        </p:spPr>
      </p:pic>
    </p:spTree>
    <p:extLst>
      <p:ext uri="{BB962C8B-B14F-4D97-AF65-F5344CB8AC3E}">
        <p14:creationId xmlns:p14="http://schemas.microsoft.com/office/powerpoint/2010/main" val="1049937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29</a:t>
            </a:fld>
            <a:endParaRPr lang="uk-UA" dirty="0"/>
          </a:p>
        </p:txBody>
      </p:sp>
      <p:sp>
        <p:nvSpPr>
          <p:cNvPr id="3" name="Прямоугольник 2"/>
          <p:cNvSpPr/>
          <p:nvPr/>
        </p:nvSpPr>
        <p:spPr>
          <a:xfrm>
            <a:off x="539552" y="656104"/>
            <a:ext cx="8136904" cy="5509200"/>
          </a:xfrm>
          <a:prstGeom prst="rect">
            <a:avLst/>
          </a:prstGeom>
        </p:spPr>
        <p:txBody>
          <a:bodyPr wrap="square">
            <a:spAutoFit/>
          </a:bodyPr>
          <a:lstStyle/>
          <a:p>
            <a:pPr algn="just"/>
            <a:r>
              <a:rPr lang="uk-UA" sz="2200" dirty="0"/>
              <a:t>Реалізація інвестиційного проекту в Україні пов'язана зі значним ризиком. Для отримання будь-якого (тим більше пільгового) кредиту, залучення інвестора, а також власної впевненості у правильності вибраної стратегії необхідно зробити розрахунки комерційного виконання проекту або його техніко-економічного обґрунтування.</a:t>
            </a:r>
          </a:p>
          <a:p>
            <a:pPr algn="just"/>
            <a:endParaRPr lang="uk-UA" sz="2200" dirty="0"/>
          </a:p>
          <a:p>
            <a:pPr algn="just"/>
            <a:r>
              <a:rPr lang="uk-UA" sz="2200" b="1" dirty="0"/>
              <a:t>Оцінка ефективності інвестиційного </a:t>
            </a:r>
            <a:r>
              <a:rPr lang="uk-UA" sz="2200" b="1" dirty="0" smtClean="0"/>
              <a:t>проекту </a:t>
            </a:r>
            <a:r>
              <a:rPr lang="uk-UA" sz="2200" dirty="0" smtClean="0"/>
              <a:t>здійснюється </a:t>
            </a:r>
            <a:r>
              <a:rPr lang="uk-UA" sz="2200" dirty="0"/>
              <a:t>в умовах </a:t>
            </a:r>
            <a:r>
              <a:rPr lang="uk-UA" sz="2200" dirty="0" smtClean="0"/>
              <a:t>великої </a:t>
            </a:r>
            <a:r>
              <a:rPr lang="uk-UA" sz="2200" dirty="0"/>
              <a:t>кількості невизначеностей, до яких належать</a:t>
            </a:r>
            <a:r>
              <a:rPr lang="uk-UA" sz="2200" dirty="0" smtClean="0"/>
              <a:t>:</a:t>
            </a:r>
            <a:endParaRPr lang="uk-UA" sz="2200" dirty="0"/>
          </a:p>
          <a:p>
            <a:pPr marL="342900" indent="-342900" algn="just">
              <a:buFont typeface="Arial" panose="020B0604020202020204" pitchFamily="34" charset="0"/>
              <a:buChar char="•"/>
            </a:pPr>
            <a:r>
              <a:rPr lang="uk-UA" sz="2200" dirty="0" smtClean="0"/>
              <a:t>політична</a:t>
            </a:r>
            <a:r>
              <a:rPr lang="uk-UA" sz="2200" dirty="0"/>
              <a:t>, соціальна </a:t>
            </a:r>
            <a:r>
              <a:rPr lang="uk-UA" sz="2200" dirty="0" smtClean="0"/>
              <a:t>та </a:t>
            </a:r>
            <a:r>
              <a:rPr lang="uk-UA" sz="2200" dirty="0"/>
              <a:t>економічна нестабільність</a:t>
            </a:r>
            <a:r>
              <a:rPr lang="uk-UA" sz="2200" dirty="0" smtClean="0"/>
              <a:t>;</a:t>
            </a:r>
            <a:endParaRPr lang="uk-UA" sz="2200" dirty="0"/>
          </a:p>
          <a:p>
            <a:pPr marL="342900" indent="-342900" algn="just">
              <a:buFont typeface="Arial" panose="020B0604020202020204" pitchFamily="34" charset="0"/>
              <a:buChar char="•"/>
            </a:pPr>
            <a:r>
              <a:rPr lang="uk-UA" sz="2200" dirty="0" smtClean="0"/>
              <a:t>високий </a:t>
            </a:r>
            <a:r>
              <a:rPr lang="uk-UA" sz="2200" dirty="0"/>
              <a:t>рівень інфляції</a:t>
            </a:r>
            <a:r>
              <a:rPr lang="uk-UA" sz="2200" dirty="0" smtClean="0"/>
              <a:t>;</a:t>
            </a:r>
            <a:endParaRPr lang="uk-UA" sz="2200" dirty="0"/>
          </a:p>
          <a:p>
            <a:pPr marL="342900" indent="-342900" algn="just">
              <a:buFont typeface="Arial" panose="020B0604020202020204" pitchFamily="34" charset="0"/>
              <a:buChar char="•"/>
            </a:pPr>
            <a:r>
              <a:rPr lang="uk-UA" sz="2200" dirty="0" smtClean="0"/>
              <a:t>недостатній </a:t>
            </a:r>
            <a:r>
              <a:rPr lang="uk-UA" sz="2200" dirty="0"/>
              <a:t>правовий захист інтересів інвестора </a:t>
            </a:r>
            <a:r>
              <a:rPr lang="uk-UA" sz="2200" dirty="0" smtClean="0"/>
              <a:t>і </a:t>
            </a:r>
            <a:r>
              <a:rPr lang="uk-UA" sz="2200" dirty="0"/>
              <a:t>його капіталу</a:t>
            </a:r>
            <a:r>
              <a:rPr lang="uk-UA" sz="2200" dirty="0" smtClean="0"/>
              <a:t>;</a:t>
            </a:r>
            <a:endParaRPr lang="uk-UA" sz="2200" dirty="0"/>
          </a:p>
          <a:p>
            <a:pPr marL="342900" indent="-342900" algn="just">
              <a:buFont typeface="Arial" panose="020B0604020202020204" pitchFamily="34" charset="0"/>
              <a:buChar char="•"/>
            </a:pPr>
            <a:r>
              <a:rPr lang="uk-UA" sz="2200" dirty="0" smtClean="0"/>
              <a:t>непередбачувані </a:t>
            </a:r>
            <a:r>
              <a:rPr lang="uk-UA" sz="2200" dirty="0"/>
              <a:t>зміни нормативно-правової бази та ін.</a:t>
            </a:r>
          </a:p>
          <a:p>
            <a:pPr algn="just"/>
            <a:endParaRPr lang="uk-UA" sz="2200" dirty="0"/>
          </a:p>
          <a:p>
            <a:pPr algn="just"/>
            <a:r>
              <a:rPr lang="uk-UA" sz="2200" dirty="0"/>
              <a:t>За цих </a:t>
            </a:r>
            <a:r>
              <a:rPr lang="uk-UA" sz="2200" dirty="0" smtClean="0"/>
              <a:t>умов </a:t>
            </a:r>
            <a:r>
              <a:rPr lang="uk-UA" sz="2200" dirty="0"/>
              <a:t>реалізувати інвестиційний проект </a:t>
            </a:r>
            <a:r>
              <a:rPr lang="uk-UA" sz="2200" dirty="0" smtClean="0"/>
              <a:t>намагаються </a:t>
            </a:r>
            <a:r>
              <a:rPr lang="uk-UA" sz="2200" dirty="0"/>
              <a:t>у </a:t>
            </a:r>
            <a:r>
              <a:rPr lang="uk-UA" sz="2200" dirty="0" smtClean="0"/>
              <a:t>мінімальний термін, </a:t>
            </a:r>
            <a:r>
              <a:rPr lang="uk-UA" sz="2200" dirty="0"/>
              <a:t>який би </a:t>
            </a:r>
            <a:r>
              <a:rPr lang="uk-UA" sz="2200" dirty="0" smtClean="0"/>
              <a:t>зменшив </a:t>
            </a:r>
            <a:r>
              <a:rPr lang="uk-UA" sz="2200" dirty="0"/>
              <a:t>ризик інвестора.</a:t>
            </a:r>
            <a:endParaRPr lang="uk-UA" sz="2200" dirty="0" smtClean="0"/>
          </a:p>
        </p:txBody>
      </p:sp>
    </p:spTree>
    <p:extLst>
      <p:ext uri="{BB962C8B-B14F-4D97-AF65-F5344CB8AC3E}">
        <p14:creationId xmlns:p14="http://schemas.microsoft.com/office/powerpoint/2010/main" val="15258690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a:t>
            </a:fld>
            <a:endParaRPr lang="uk-UA" dirty="0"/>
          </a:p>
        </p:txBody>
      </p:sp>
      <p:sp>
        <p:nvSpPr>
          <p:cNvPr id="3" name="Прямоугольник 2"/>
          <p:cNvSpPr/>
          <p:nvPr/>
        </p:nvSpPr>
        <p:spPr>
          <a:xfrm>
            <a:off x="827584" y="656104"/>
            <a:ext cx="7560840" cy="5509200"/>
          </a:xfrm>
          <a:prstGeom prst="rect">
            <a:avLst/>
          </a:prstGeom>
        </p:spPr>
        <p:txBody>
          <a:bodyPr wrap="square">
            <a:spAutoFit/>
          </a:bodyPr>
          <a:lstStyle/>
          <a:p>
            <a:pPr algn="just"/>
            <a:r>
              <a:rPr lang="uk-UA" sz="2200" b="1" dirty="0"/>
              <a:t>Проект – </a:t>
            </a:r>
            <a:r>
              <a:rPr lang="uk-UA" sz="2200" dirty="0"/>
              <a:t>це задум (завдання, проблема) та необхідні засоби його реалізації з метою досягнення бажаного економічного, технічного, технологічного чи організаційного результату</a:t>
            </a:r>
            <a:r>
              <a:rPr lang="uk-UA" sz="2200" dirty="0" smtClean="0"/>
              <a:t>.</a:t>
            </a:r>
            <a:endParaRPr lang="en-US" sz="2200" dirty="0" smtClean="0"/>
          </a:p>
          <a:p>
            <a:pPr algn="just"/>
            <a:endParaRPr lang="en-US" sz="2200" dirty="0"/>
          </a:p>
          <a:p>
            <a:pPr algn="just"/>
            <a:r>
              <a:rPr lang="uk-UA" sz="2200" dirty="0"/>
              <a:t>Під </a:t>
            </a:r>
            <a:r>
              <a:rPr lang="uk-UA" sz="2200" b="1" dirty="0"/>
              <a:t>проектом</a:t>
            </a:r>
            <a:r>
              <a:rPr lang="uk-UA" sz="2200" i="1" dirty="0"/>
              <a:t> </a:t>
            </a:r>
            <a:r>
              <a:rPr lang="uk-UA" sz="2200" dirty="0" smtClean="0"/>
              <a:t>також</a:t>
            </a:r>
            <a:r>
              <a:rPr lang="uk-UA" sz="2200" i="1" dirty="0" smtClean="0"/>
              <a:t> </a:t>
            </a:r>
            <a:r>
              <a:rPr lang="uk-UA" sz="2200" dirty="0" smtClean="0"/>
              <a:t>можна</a:t>
            </a:r>
            <a:r>
              <a:rPr lang="uk-UA" sz="2200" i="1" dirty="0" smtClean="0"/>
              <a:t> </a:t>
            </a:r>
            <a:r>
              <a:rPr lang="uk-UA" sz="2200" dirty="0" smtClean="0"/>
              <a:t>розуміти </a:t>
            </a:r>
            <a:r>
              <a:rPr lang="uk-UA" sz="2200" dirty="0"/>
              <a:t>комплекс </a:t>
            </a:r>
            <a:r>
              <a:rPr lang="uk-UA" sz="2200" dirty="0" smtClean="0"/>
              <a:t>різних науково-дослідних</a:t>
            </a:r>
            <a:r>
              <a:rPr lang="uk-UA" sz="2200" dirty="0"/>
              <a:t>, </a:t>
            </a:r>
            <a:r>
              <a:rPr lang="uk-UA" sz="2200" dirty="0" smtClean="0"/>
              <a:t>соціально-економічних</a:t>
            </a:r>
            <a:r>
              <a:rPr lang="uk-UA" sz="2200" dirty="0"/>
              <a:t>, </a:t>
            </a:r>
            <a:r>
              <a:rPr lang="uk-UA" sz="2200" dirty="0" smtClean="0"/>
              <a:t>організаційно-господарських, проектно-конструкторських </a:t>
            </a:r>
            <a:r>
              <a:rPr lang="uk-UA" sz="2200" dirty="0"/>
              <a:t>та інших заходів, що пов’язанні ресурсами, виконавцями та </a:t>
            </a:r>
            <a:r>
              <a:rPr lang="uk-UA" sz="2200" dirty="0" smtClean="0"/>
              <a:t>часовими межами, </a:t>
            </a:r>
            <a:r>
              <a:rPr lang="uk-UA" sz="2200" dirty="0"/>
              <a:t>відповідно оформлені </a:t>
            </a:r>
            <a:r>
              <a:rPr lang="uk-UA" sz="2200" dirty="0" smtClean="0"/>
              <a:t>та спрямовані </a:t>
            </a:r>
            <a:r>
              <a:rPr lang="uk-UA" sz="2200" dirty="0"/>
              <a:t>на зміну об’єкта управління, що забезпечує ефективність вирішення основних завдань та досягнення відповідних цілей за певний період. </a:t>
            </a:r>
            <a:endParaRPr lang="uk-UA" sz="2200" dirty="0" smtClean="0"/>
          </a:p>
          <a:p>
            <a:pPr algn="just"/>
            <a:endParaRPr lang="uk-UA" sz="2200" dirty="0"/>
          </a:p>
          <a:p>
            <a:pPr algn="just"/>
            <a:r>
              <a:rPr lang="uk-UA" sz="2200" dirty="0" smtClean="0"/>
              <a:t>До </a:t>
            </a:r>
            <a:r>
              <a:rPr lang="uk-UA" sz="2200" b="1" dirty="0" smtClean="0"/>
              <a:t>основних властивостей проекту</a:t>
            </a:r>
            <a:r>
              <a:rPr lang="uk-UA" sz="2200" dirty="0" smtClean="0"/>
              <a:t>, які випливають із його ознак та за якими вони можуть бути класифіковані на типи, відносять: масштаб проекту, його розмір, кількість учасників та ступінь впливу на навколишнє середовище.</a:t>
            </a:r>
          </a:p>
        </p:txBody>
      </p:sp>
    </p:spTree>
    <p:extLst>
      <p:ext uri="{BB962C8B-B14F-4D97-AF65-F5344CB8AC3E}">
        <p14:creationId xmlns:p14="http://schemas.microsoft.com/office/powerpoint/2010/main" val="2028853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30</a:t>
            </a:fld>
            <a:endParaRPr lang="uk-UA" dirty="0"/>
          </a:p>
        </p:txBody>
      </p:sp>
      <p:sp>
        <p:nvSpPr>
          <p:cNvPr id="3" name="Прямоугольник 2"/>
          <p:cNvSpPr/>
          <p:nvPr/>
        </p:nvSpPr>
        <p:spPr>
          <a:xfrm>
            <a:off x="539552" y="656104"/>
            <a:ext cx="8136904" cy="5170646"/>
          </a:xfrm>
          <a:prstGeom prst="rect">
            <a:avLst/>
          </a:prstGeom>
        </p:spPr>
        <p:txBody>
          <a:bodyPr wrap="square">
            <a:spAutoFit/>
          </a:bodyPr>
          <a:lstStyle/>
          <a:p>
            <a:pPr algn="just"/>
            <a:r>
              <a:rPr lang="uk-UA" sz="2200" dirty="0"/>
              <a:t>Під </a:t>
            </a:r>
            <a:r>
              <a:rPr lang="uk-UA" sz="2200" b="1" dirty="0"/>
              <a:t>інвестиційною політикою </a:t>
            </a:r>
            <a:r>
              <a:rPr lang="uk-UA" sz="2200" dirty="0"/>
              <a:t>туристичного підприємства розуміється комплекс заходів, що забезпечують вигідне вкладення власних і позикових коштів з метою забезпечення стабільної стійкості роботи </a:t>
            </a:r>
            <a:r>
              <a:rPr lang="uk-UA" sz="2200" dirty="0" smtClean="0"/>
              <a:t>туристичного </a:t>
            </a:r>
            <a:r>
              <a:rPr lang="uk-UA" sz="2200" dirty="0"/>
              <a:t>підприємства в найближчій перспективі</a:t>
            </a:r>
            <a:r>
              <a:rPr lang="uk-UA" sz="2200" dirty="0" smtClean="0"/>
              <a:t>.</a:t>
            </a:r>
          </a:p>
          <a:p>
            <a:pPr algn="just"/>
            <a:endParaRPr lang="uk-UA" sz="2200" dirty="0" smtClean="0"/>
          </a:p>
          <a:p>
            <a:pPr algn="just"/>
            <a:r>
              <a:rPr lang="uk-UA" sz="2200" dirty="0" smtClean="0"/>
              <a:t>Інвестиційна </a:t>
            </a:r>
            <a:r>
              <a:rPr lang="uk-UA" sz="2200" dirty="0"/>
              <a:t>політика на </a:t>
            </a:r>
            <a:r>
              <a:rPr lang="uk-UA" sz="2200" dirty="0" smtClean="0"/>
              <a:t>туристичному </a:t>
            </a:r>
            <a:r>
              <a:rPr lang="uk-UA" sz="2200" dirty="0"/>
              <a:t>підприємстві повинна формуватися, виходячи з стратегічних цілей, зазначених у бізнес-плані, </a:t>
            </a:r>
            <a:r>
              <a:rPr lang="uk-UA" sz="2200" dirty="0" smtClean="0"/>
              <a:t>та </a:t>
            </a:r>
            <a:r>
              <a:rPr lang="uk-UA" sz="2200" dirty="0"/>
              <a:t>бути спрямована на забезпечення фінансової стійкості підприємства не тільки па поточний момент, але і на майбутнє. </a:t>
            </a:r>
            <a:endParaRPr lang="uk-UA" sz="2200" dirty="0" smtClean="0"/>
          </a:p>
          <a:p>
            <a:pPr algn="just"/>
            <a:endParaRPr lang="uk-UA" sz="2200" dirty="0" smtClean="0"/>
          </a:p>
          <a:p>
            <a:pPr algn="just"/>
            <a:r>
              <a:rPr lang="uk-UA" sz="2200" dirty="0" smtClean="0"/>
              <a:t>При </a:t>
            </a:r>
            <a:r>
              <a:rPr lang="uk-UA" sz="2200" dirty="0"/>
              <a:t>розробці інвестиційної політики туристичного підприємства доцільно забезпечити повну відповідність бізнес-заходів законодавчим та </a:t>
            </a:r>
            <a:r>
              <a:rPr lang="uk-UA" sz="2200" dirty="0" smtClean="0"/>
              <a:t>іншим нормативно-правових актам, </a:t>
            </a:r>
            <a:r>
              <a:rPr lang="uk-UA" sz="2200" dirty="0"/>
              <a:t>що регулюють інвестиційну діяльність в </a:t>
            </a:r>
            <a:r>
              <a:rPr lang="uk-UA" sz="2200" dirty="0" smtClean="0"/>
              <a:t>Україні.</a:t>
            </a:r>
          </a:p>
        </p:txBody>
      </p:sp>
    </p:spTree>
    <p:extLst>
      <p:ext uri="{BB962C8B-B14F-4D97-AF65-F5344CB8AC3E}">
        <p14:creationId xmlns:p14="http://schemas.microsoft.com/office/powerpoint/2010/main" val="1430886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31</a:t>
            </a:fld>
            <a:endParaRPr lang="uk-UA" dirty="0"/>
          </a:p>
        </p:txBody>
      </p:sp>
      <p:sp>
        <p:nvSpPr>
          <p:cNvPr id="3" name="Прямоугольник 2"/>
          <p:cNvSpPr/>
          <p:nvPr/>
        </p:nvSpPr>
        <p:spPr>
          <a:xfrm>
            <a:off x="539552" y="533573"/>
            <a:ext cx="8136904" cy="5847755"/>
          </a:xfrm>
          <a:prstGeom prst="rect">
            <a:avLst/>
          </a:prstGeom>
        </p:spPr>
        <p:txBody>
          <a:bodyPr wrap="square">
            <a:spAutoFit/>
          </a:bodyPr>
          <a:lstStyle/>
          <a:p>
            <a:pPr algn="just"/>
            <a:r>
              <a:rPr lang="uk-UA" sz="2200" dirty="0"/>
              <a:t>На етапі формулювання цілей інвестиційної політики </a:t>
            </a:r>
            <a:r>
              <a:rPr lang="uk-UA" sz="2200" b="1" dirty="0"/>
              <a:t>необхідно </a:t>
            </a:r>
            <a:r>
              <a:rPr lang="uk-UA" sz="2200" b="1" dirty="0" smtClean="0"/>
              <a:t>враховувати:</a:t>
            </a:r>
          </a:p>
          <a:p>
            <a:pPr marL="342900" indent="-342900" algn="just">
              <a:buFont typeface="Arial" panose="020B0604020202020204" pitchFamily="34" charset="0"/>
              <a:buChar char="•"/>
            </a:pPr>
            <a:r>
              <a:rPr lang="uk-UA" sz="2200" dirty="0" smtClean="0"/>
              <a:t>економічний та </a:t>
            </a:r>
            <a:r>
              <a:rPr lang="uk-UA" sz="2200" dirty="0"/>
              <a:t>фінансовий стан туристичного підприємства</a:t>
            </a:r>
            <a:r>
              <a:rPr lang="uk-UA" sz="2200" dirty="0" smtClean="0"/>
              <a:t>;</a:t>
            </a:r>
          </a:p>
          <a:p>
            <a:pPr marL="342900" indent="-342900" algn="just">
              <a:buFont typeface="Arial" panose="020B0604020202020204" pitchFamily="34" charset="0"/>
              <a:buChar char="•"/>
            </a:pPr>
            <a:r>
              <a:rPr lang="uk-UA" sz="2200" dirty="0" smtClean="0"/>
              <a:t>співвідношення </a:t>
            </a:r>
            <a:r>
              <a:rPr lang="uk-UA" sz="2200" dirty="0"/>
              <a:t>власних і позикових </a:t>
            </a:r>
            <a:r>
              <a:rPr lang="uk-UA" sz="2200" dirty="0" smtClean="0"/>
              <a:t>коштів;</a:t>
            </a:r>
          </a:p>
          <a:p>
            <a:pPr marL="342900" indent="-342900" algn="just">
              <a:buFont typeface="Arial" panose="020B0604020202020204" pitchFamily="34" charset="0"/>
              <a:buChar char="•"/>
            </a:pPr>
            <a:r>
              <a:rPr lang="uk-UA" sz="2200" dirty="0" smtClean="0"/>
              <a:t>технічний </a:t>
            </a:r>
            <a:r>
              <a:rPr lang="uk-UA" sz="2200" dirty="0"/>
              <a:t>рівень </a:t>
            </a:r>
            <a:r>
              <a:rPr lang="uk-UA" sz="2200" dirty="0" smtClean="0"/>
              <a:t>туристичного виробництва;</a:t>
            </a:r>
          </a:p>
          <a:p>
            <a:pPr marL="342900" indent="-342900" algn="just">
              <a:buFont typeface="Arial" panose="020B0604020202020204" pitchFamily="34" charset="0"/>
              <a:buChar char="•"/>
            </a:pPr>
            <a:r>
              <a:rPr lang="uk-UA" sz="2200" dirty="0" smtClean="0"/>
              <a:t>фінансові </a:t>
            </a:r>
            <a:r>
              <a:rPr lang="uk-UA" sz="2200" dirty="0"/>
              <a:t>умови </a:t>
            </a:r>
            <a:r>
              <a:rPr lang="uk-UA" sz="2200" dirty="0" smtClean="0"/>
              <a:t>інвестування;</a:t>
            </a:r>
          </a:p>
          <a:p>
            <a:pPr marL="342900" indent="-342900" algn="just">
              <a:buFont typeface="Arial" panose="020B0604020202020204" pitchFamily="34" charset="0"/>
              <a:buChar char="•"/>
            </a:pPr>
            <a:r>
              <a:rPr lang="uk-UA" sz="2200" dirty="0" smtClean="0"/>
              <a:t>можливість та </a:t>
            </a:r>
            <a:r>
              <a:rPr lang="uk-UA" sz="2200" dirty="0"/>
              <a:t>економічну доцільність придбання виробничого </a:t>
            </a:r>
            <a:r>
              <a:rPr lang="uk-UA" sz="2200" dirty="0" smtClean="0"/>
              <a:t>обладнання </a:t>
            </a:r>
            <a:r>
              <a:rPr lang="uk-UA" sz="2200" dirty="0"/>
              <a:t>по </a:t>
            </a:r>
            <a:r>
              <a:rPr lang="uk-UA" sz="2200" dirty="0" smtClean="0"/>
              <a:t>лізингу;</a:t>
            </a:r>
          </a:p>
          <a:p>
            <a:pPr marL="342900" indent="-342900" algn="just">
              <a:buFont typeface="Arial" panose="020B0604020202020204" pitchFamily="34" charset="0"/>
              <a:buChar char="•"/>
            </a:pPr>
            <a:r>
              <a:rPr lang="uk-UA" sz="2200" dirty="0" smtClean="0"/>
              <a:t>наявність </a:t>
            </a:r>
            <a:r>
              <a:rPr lang="uk-UA" sz="2200" dirty="0"/>
              <a:t>пільг, які можуть бути надані з боку </a:t>
            </a:r>
            <a:r>
              <a:rPr lang="uk-UA" sz="2200" dirty="0" smtClean="0"/>
              <a:t>держави;</a:t>
            </a:r>
          </a:p>
          <a:p>
            <a:pPr marL="342900" indent="-342900" algn="just">
              <a:buFont typeface="Arial" panose="020B0604020202020204" pitchFamily="34" charset="0"/>
              <a:buChar char="•"/>
            </a:pPr>
            <a:r>
              <a:rPr lang="uk-UA" sz="2200" dirty="0" smtClean="0"/>
              <a:t>умови </a:t>
            </a:r>
            <a:r>
              <a:rPr lang="uk-UA" sz="2200" dirty="0"/>
              <a:t>страхування різного виду </a:t>
            </a:r>
            <a:r>
              <a:rPr lang="uk-UA" sz="2200" dirty="0" smtClean="0"/>
              <a:t>ризиків.</a:t>
            </a:r>
          </a:p>
          <a:p>
            <a:pPr algn="just"/>
            <a:endParaRPr lang="uk-UA" sz="2200" dirty="0" smtClean="0"/>
          </a:p>
          <a:p>
            <a:pPr algn="just"/>
            <a:r>
              <a:rPr lang="uk-UA" sz="2200" dirty="0" smtClean="0"/>
              <a:t>Багато </a:t>
            </a:r>
            <a:r>
              <a:rPr lang="uk-UA" sz="2200" dirty="0"/>
              <a:t>факторів, що визначають здатність туристичних підприємств залучати інвестиції, знаходяться поза </a:t>
            </a:r>
            <a:r>
              <a:rPr lang="uk-UA" sz="2200" dirty="0" smtClean="0"/>
              <a:t>їх контролем. </a:t>
            </a:r>
            <a:endParaRPr lang="uk-UA" sz="2200" dirty="0"/>
          </a:p>
          <a:p>
            <a:pPr algn="just"/>
            <a:r>
              <a:rPr lang="uk-UA" sz="2200" dirty="0"/>
              <a:t>Тому бажано і необхідно здійснювати діяльність з розробки заходів, які б забезпечили туристичному підприємству повний контроль над своєю діяльністю і, таким чином, стимулювали рішення інвесторів вкладати капітал. </a:t>
            </a:r>
          </a:p>
        </p:txBody>
      </p:sp>
    </p:spTree>
    <p:extLst>
      <p:ext uri="{BB962C8B-B14F-4D97-AF65-F5344CB8AC3E}">
        <p14:creationId xmlns:p14="http://schemas.microsoft.com/office/powerpoint/2010/main" val="7767480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32</a:t>
            </a:fld>
            <a:endParaRPr lang="uk-UA" dirty="0"/>
          </a:p>
        </p:txBody>
      </p:sp>
      <p:sp>
        <p:nvSpPr>
          <p:cNvPr id="3" name="Прямоугольник 2"/>
          <p:cNvSpPr/>
          <p:nvPr/>
        </p:nvSpPr>
        <p:spPr>
          <a:xfrm>
            <a:off x="539552" y="404664"/>
            <a:ext cx="8136904" cy="5847755"/>
          </a:xfrm>
          <a:prstGeom prst="rect">
            <a:avLst/>
          </a:prstGeom>
        </p:spPr>
        <p:txBody>
          <a:bodyPr wrap="square">
            <a:spAutoFit/>
          </a:bodyPr>
          <a:lstStyle/>
          <a:p>
            <a:pPr algn="just"/>
            <a:r>
              <a:rPr lang="uk-UA" sz="2200" dirty="0" smtClean="0"/>
              <a:t>Для </a:t>
            </a:r>
            <a:r>
              <a:rPr lang="uk-UA" sz="2200" dirty="0"/>
              <a:t>цього інвестиційна політика туристичного підприємства </a:t>
            </a:r>
            <a:r>
              <a:rPr lang="uk-UA" sz="2200" b="1" dirty="0"/>
              <a:t>повинна </a:t>
            </a:r>
            <a:r>
              <a:rPr lang="uk-UA" sz="2200" b="1" dirty="0" smtClean="0"/>
              <a:t>передбачати:</a:t>
            </a:r>
          </a:p>
          <a:p>
            <a:pPr marL="342900" indent="-342900" algn="just">
              <a:buFont typeface="Arial" panose="020B0604020202020204" pitchFamily="34" charset="0"/>
              <a:buChar char="•"/>
            </a:pPr>
            <a:r>
              <a:rPr lang="uk-UA" sz="2200" dirty="0" smtClean="0"/>
              <a:t>ранжування туристичних </a:t>
            </a:r>
            <a:r>
              <a:rPr lang="uk-UA" sz="2200" dirty="0"/>
              <a:t>інвестиційних проектів за </a:t>
            </a:r>
            <a:r>
              <a:rPr lang="uk-UA" sz="2200" dirty="0" smtClean="0"/>
              <a:t>пріоритетами;</a:t>
            </a:r>
          </a:p>
          <a:p>
            <a:pPr marL="342900" indent="-342900" algn="just">
              <a:buFont typeface="Arial" panose="020B0604020202020204" pitchFamily="34" charset="0"/>
              <a:buChar char="•"/>
            </a:pPr>
            <a:r>
              <a:rPr lang="uk-UA" sz="2200" dirty="0" smtClean="0"/>
              <a:t>класифікацію туристичних </a:t>
            </a:r>
            <a:r>
              <a:rPr lang="uk-UA" sz="2200" dirty="0"/>
              <a:t>інвестиційних проектів за термінами </a:t>
            </a:r>
            <a:r>
              <a:rPr lang="uk-UA" sz="2200" dirty="0" smtClean="0"/>
              <a:t>реалізації;</a:t>
            </a:r>
          </a:p>
          <a:p>
            <a:pPr marL="342900" indent="-342900" algn="just">
              <a:buFont typeface="Arial" panose="020B0604020202020204" pitchFamily="34" charset="0"/>
              <a:buChar char="•"/>
            </a:pPr>
            <a:r>
              <a:rPr lang="uk-UA" sz="2200" dirty="0" smtClean="0"/>
              <a:t>використання </a:t>
            </a:r>
            <a:r>
              <a:rPr lang="uk-UA" sz="2200" dirty="0"/>
              <a:t>найбільш ефективних способів залучення </a:t>
            </a:r>
            <a:r>
              <a:rPr lang="uk-UA" sz="2200" dirty="0" smtClean="0"/>
              <a:t>інвестицій;</a:t>
            </a:r>
          </a:p>
          <a:p>
            <a:pPr marL="342900" indent="-342900" algn="just">
              <a:buFont typeface="Arial" panose="020B0604020202020204" pitchFamily="34" charset="0"/>
              <a:buChar char="•"/>
            </a:pPr>
            <a:r>
              <a:rPr lang="uk-UA" sz="2200" dirty="0" smtClean="0"/>
              <a:t>найбільш </a:t>
            </a:r>
            <a:r>
              <a:rPr lang="uk-UA" sz="2200" dirty="0"/>
              <a:t>ефективне використання безпосередньо залучених інвестиційних </a:t>
            </a:r>
            <a:r>
              <a:rPr lang="uk-UA" sz="2200" dirty="0" smtClean="0"/>
              <a:t>ресурсів;</a:t>
            </a:r>
          </a:p>
          <a:p>
            <a:pPr marL="342900" indent="-342900" algn="just">
              <a:buFont typeface="Arial" panose="020B0604020202020204" pitchFamily="34" charset="0"/>
              <a:buChar char="•"/>
            </a:pPr>
            <a:r>
              <a:rPr lang="uk-UA" sz="2200" dirty="0" smtClean="0"/>
              <a:t>дієве </a:t>
            </a:r>
            <a:r>
              <a:rPr lang="uk-UA" sz="2200" dirty="0"/>
              <a:t>управління факторами ризику</a:t>
            </a:r>
            <a:r>
              <a:rPr lang="uk-UA" sz="2200" dirty="0" smtClean="0"/>
              <a:t>.</a:t>
            </a:r>
          </a:p>
          <a:p>
            <a:pPr algn="just"/>
            <a:endParaRPr lang="uk-UA" sz="2200" dirty="0" smtClean="0"/>
          </a:p>
          <a:p>
            <a:pPr algn="just"/>
            <a:r>
              <a:rPr lang="uk-UA" sz="2200" dirty="0" smtClean="0"/>
              <a:t>Формування </a:t>
            </a:r>
            <a:r>
              <a:rPr lang="uk-UA" sz="2200" dirty="0"/>
              <a:t>інвестиційної політики туристичного підприємства неможливо без розробки </a:t>
            </a:r>
            <a:r>
              <a:rPr lang="uk-UA" sz="2200" b="1" dirty="0"/>
              <a:t>плану інвестицій. </a:t>
            </a:r>
            <a:r>
              <a:rPr lang="uk-UA" sz="2200" dirty="0"/>
              <a:t>Планування інвестицій на підприємстві туризму - дуже складний процес, оскільки необхідно враховувати багато факторів, в тому числі і непередбачені, а також ступінь ризику вкладення інвестицій. </a:t>
            </a:r>
          </a:p>
        </p:txBody>
      </p:sp>
    </p:spTree>
    <p:extLst>
      <p:ext uri="{BB962C8B-B14F-4D97-AF65-F5344CB8AC3E}">
        <p14:creationId xmlns:p14="http://schemas.microsoft.com/office/powerpoint/2010/main" val="38130614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33</a:t>
            </a:fld>
            <a:endParaRPr lang="uk-UA" dirty="0"/>
          </a:p>
        </p:txBody>
      </p:sp>
      <p:sp>
        <p:nvSpPr>
          <p:cNvPr id="3" name="Прямоугольник 2"/>
          <p:cNvSpPr/>
          <p:nvPr/>
        </p:nvSpPr>
        <p:spPr>
          <a:xfrm>
            <a:off x="539552" y="656104"/>
            <a:ext cx="8136904" cy="5509200"/>
          </a:xfrm>
          <a:prstGeom prst="rect">
            <a:avLst/>
          </a:prstGeom>
        </p:spPr>
        <p:txBody>
          <a:bodyPr wrap="square">
            <a:spAutoFit/>
          </a:bodyPr>
          <a:lstStyle/>
          <a:p>
            <a:pPr algn="just"/>
            <a:r>
              <a:rPr lang="uk-UA" sz="2200" dirty="0" smtClean="0"/>
              <a:t>Цей </a:t>
            </a:r>
            <a:r>
              <a:rPr lang="uk-UA" sz="2200" dirty="0"/>
              <a:t>процес важливий для існування туристичного підприємства, оскільки, плануючи інвестиції, воно закладає основу роботи на майбутнє. Якщо план інвестицій добре спланований та організований, </a:t>
            </a:r>
            <a:r>
              <a:rPr lang="uk-UA" sz="2200" dirty="0" smtClean="0"/>
              <a:t>туристичне </a:t>
            </a:r>
            <a:r>
              <a:rPr lang="uk-UA" sz="2200" dirty="0"/>
              <a:t>підприємство буде працювати добре, а якщо погано, то в майбутньому його може очікувати банкрутство</a:t>
            </a:r>
            <a:r>
              <a:rPr lang="uk-UA" sz="2200" dirty="0" smtClean="0"/>
              <a:t>. </a:t>
            </a:r>
          </a:p>
          <a:p>
            <a:pPr algn="just"/>
            <a:endParaRPr lang="uk-UA" sz="2200" dirty="0"/>
          </a:p>
          <a:p>
            <a:pPr algn="just"/>
            <a:r>
              <a:rPr lang="uk-UA" sz="2200" dirty="0" smtClean="0"/>
              <a:t>При </a:t>
            </a:r>
            <a:r>
              <a:rPr lang="uk-UA" sz="2200" dirty="0"/>
              <a:t>складанні плану інвестицій слід керуватися </a:t>
            </a:r>
            <a:r>
              <a:rPr lang="uk-UA" sz="2200" b="1" dirty="0"/>
              <a:t>наступними правилами</a:t>
            </a:r>
            <a:r>
              <a:rPr lang="uk-UA" sz="2200" b="1" dirty="0" smtClean="0"/>
              <a:t>:</a:t>
            </a:r>
          </a:p>
          <a:p>
            <a:pPr marL="342900" indent="-342900" algn="just">
              <a:buFont typeface="Arial" panose="020B0604020202020204" pitchFamily="34" charset="0"/>
              <a:buChar char="•"/>
            </a:pPr>
            <a:r>
              <a:rPr lang="uk-UA" sz="2200" dirty="0" smtClean="0"/>
              <a:t>план </a:t>
            </a:r>
            <a:r>
              <a:rPr lang="uk-UA" sz="2200" dirty="0"/>
              <a:t>інвестицій на </a:t>
            </a:r>
            <a:r>
              <a:rPr lang="uk-UA" sz="2200" dirty="0" smtClean="0"/>
              <a:t>туристичному </a:t>
            </a:r>
            <a:r>
              <a:rPr lang="uk-UA" sz="2200" dirty="0"/>
              <a:t>підприємстві повинен </a:t>
            </a:r>
            <a:r>
              <a:rPr lang="uk-UA" sz="2200" dirty="0" smtClean="0"/>
              <a:t>виходити </a:t>
            </a:r>
            <a:r>
              <a:rPr lang="uk-UA" sz="2200" dirty="0"/>
              <a:t>з довгострокової стратегії його розвитку</a:t>
            </a:r>
            <a:r>
              <a:rPr lang="uk-UA" sz="2200" dirty="0" smtClean="0"/>
              <a:t>;</a:t>
            </a:r>
          </a:p>
          <a:p>
            <a:pPr marL="342900" indent="-342900" algn="just">
              <a:buFont typeface="Arial" panose="020B0604020202020204" pitchFamily="34" charset="0"/>
              <a:buChar char="•"/>
            </a:pPr>
            <a:r>
              <a:rPr lang="uk-UA" sz="2200" dirty="0"/>
              <a:t>інвестувати кошти у виробництво і в цінні папери має сенс тільки в тому випадку, якщо від цього підприємство отримає більшу вигоду, </a:t>
            </a:r>
            <a:r>
              <a:rPr lang="uk-UA" sz="2200" dirty="0" smtClean="0"/>
              <a:t>аніж </a:t>
            </a:r>
            <a:r>
              <a:rPr lang="uk-UA" sz="2200" dirty="0"/>
              <a:t>від зберігання грошей у банку;</a:t>
            </a:r>
          </a:p>
          <a:p>
            <a:pPr marL="342900" indent="-342900" algn="just">
              <a:buFont typeface="Arial" panose="020B0604020202020204" pitchFamily="34" charset="0"/>
              <a:buChar char="•"/>
            </a:pPr>
            <a:r>
              <a:rPr lang="uk-UA" sz="2200" dirty="0"/>
              <a:t>інвестувати кошти доцільно тільки в рентабельні проекти;</a:t>
            </a:r>
          </a:p>
          <a:p>
            <a:pPr marL="342900" indent="-342900" algn="just">
              <a:buFont typeface="Arial" panose="020B0604020202020204" pitchFamily="34" charset="0"/>
              <a:buChar char="•"/>
            </a:pPr>
            <a:r>
              <a:rPr lang="uk-UA" sz="2200" dirty="0"/>
              <a:t>інвестувати кошти має сенс тільки в тому разі, якщо рентабельність інвестицій перевищує темпи інфляції</a:t>
            </a:r>
            <a:r>
              <a:rPr lang="uk-UA" sz="2200" dirty="0" smtClean="0"/>
              <a:t>.</a:t>
            </a:r>
            <a:endParaRPr lang="uk-UA" sz="2200" dirty="0"/>
          </a:p>
        </p:txBody>
      </p:sp>
    </p:spTree>
    <p:extLst>
      <p:ext uri="{BB962C8B-B14F-4D97-AF65-F5344CB8AC3E}">
        <p14:creationId xmlns:p14="http://schemas.microsoft.com/office/powerpoint/2010/main" val="13952971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34</a:t>
            </a:fld>
            <a:endParaRPr lang="uk-UA" dirty="0"/>
          </a:p>
        </p:txBody>
      </p:sp>
      <p:sp>
        <p:nvSpPr>
          <p:cNvPr id="3" name="Прямоугольник 2"/>
          <p:cNvSpPr/>
          <p:nvPr/>
        </p:nvSpPr>
        <p:spPr>
          <a:xfrm>
            <a:off x="539552" y="548680"/>
            <a:ext cx="8136904" cy="5847755"/>
          </a:xfrm>
          <a:prstGeom prst="rect">
            <a:avLst/>
          </a:prstGeom>
        </p:spPr>
        <p:txBody>
          <a:bodyPr wrap="square">
            <a:spAutoFit/>
          </a:bodyPr>
          <a:lstStyle/>
          <a:p>
            <a:pPr algn="just"/>
            <a:r>
              <a:rPr lang="uk-UA" sz="2200" b="1" dirty="0"/>
              <a:t>Інноваційний проект </a:t>
            </a:r>
            <a:r>
              <a:rPr lang="uk-UA" sz="2200" dirty="0"/>
              <a:t>- це порядок визначення цілей і завдань для створення або впровадження окремого інноваційного продукту. Проект включає форми управління інноваційною діяльністю, процес її здійснення та комплект документів, який обґрунтовує і характеризує ці заходи</a:t>
            </a:r>
            <a:r>
              <a:rPr lang="uk-UA" sz="2200" dirty="0" smtClean="0"/>
              <a:t>.</a:t>
            </a:r>
          </a:p>
          <a:p>
            <a:pPr algn="just"/>
            <a:r>
              <a:rPr lang="uk-UA" sz="2200" b="1" dirty="0" smtClean="0"/>
              <a:t>Управління </a:t>
            </a:r>
            <a:r>
              <a:rPr lang="uk-UA" sz="2200" b="1" dirty="0"/>
              <a:t>інноваційною діяльністю </a:t>
            </a:r>
            <a:r>
              <a:rPr lang="uk-UA" sz="2200" dirty="0"/>
              <a:t>являє собою систему взаємопов'язаних дій, обумовлених термінами, ресурсами, виконавцями та спрямованих </a:t>
            </a:r>
            <a:r>
              <a:rPr lang="uk-UA" sz="2200" dirty="0" smtClean="0"/>
              <a:t>на </a:t>
            </a:r>
            <a:r>
              <a:rPr lang="uk-UA" sz="2200" dirty="0"/>
              <a:t>досягнення конкретних цілей</a:t>
            </a:r>
            <a:r>
              <a:rPr lang="uk-UA" sz="2200" dirty="0" smtClean="0"/>
              <a:t>.</a:t>
            </a:r>
          </a:p>
          <a:p>
            <a:pPr algn="just"/>
            <a:r>
              <a:rPr lang="uk-UA" sz="2200" dirty="0" smtClean="0"/>
              <a:t>Інноваційний процес включає організаційні</a:t>
            </a:r>
            <a:r>
              <a:rPr lang="uk-UA" sz="2200" dirty="0"/>
              <a:t>, виробничі, технологічні, комерційні </a:t>
            </a:r>
            <a:r>
              <a:rPr lang="uk-UA" sz="2200" dirty="0" smtClean="0"/>
              <a:t>та </a:t>
            </a:r>
            <a:r>
              <a:rPr lang="uk-UA" sz="2200" dirty="0"/>
              <a:t>інші заходи, що призводять до впровадження і поширення інновацій</a:t>
            </a:r>
            <a:r>
              <a:rPr lang="uk-UA" sz="2200" dirty="0" smtClean="0"/>
              <a:t>.</a:t>
            </a:r>
          </a:p>
          <a:p>
            <a:pPr algn="just"/>
            <a:endParaRPr lang="uk-UA" sz="2200" dirty="0" smtClean="0"/>
          </a:p>
          <a:p>
            <a:pPr algn="just"/>
            <a:r>
              <a:rPr lang="uk-UA" sz="2200" dirty="0" smtClean="0"/>
              <a:t>Таким чином, </a:t>
            </a:r>
            <a:r>
              <a:rPr lang="uk-UA" sz="2200" b="1" dirty="0" smtClean="0"/>
              <a:t>інноваційний проект </a:t>
            </a:r>
            <a:r>
              <a:rPr lang="uk-UA" sz="2200" dirty="0" smtClean="0"/>
              <a:t>можна визначити як комплекс взаємопов'язаних програм, що забезпечують ефективне досягнення конкретної інноваційної мети, узгоджених за ресурсами, термінами, різними виконавцями і документально оформлених.</a:t>
            </a:r>
            <a:endParaRPr lang="uk-UA" sz="2200" dirty="0"/>
          </a:p>
        </p:txBody>
      </p:sp>
    </p:spTree>
    <p:extLst>
      <p:ext uri="{BB962C8B-B14F-4D97-AF65-F5344CB8AC3E}">
        <p14:creationId xmlns:p14="http://schemas.microsoft.com/office/powerpoint/2010/main" val="38009245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35</a:t>
            </a:fld>
            <a:endParaRPr lang="uk-UA" dirty="0"/>
          </a:p>
        </p:txBody>
      </p:sp>
      <p:sp>
        <p:nvSpPr>
          <p:cNvPr id="3" name="Прямоугольник 2"/>
          <p:cNvSpPr/>
          <p:nvPr/>
        </p:nvSpPr>
        <p:spPr>
          <a:xfrm>
            <a:off x="539552" y="548680"/>
            <a:ext cx="8136904" cy="5847755"/>
          </a:xfrm>
          <a:prstGeom prst="rect">
            <a:avLst/>
          </a:prstGeom>
        </p:spPr>
        <p:txBody>
          <a:bodyPr wrap="square">
            <a:spAutoFit/>
          </a:bodyPr>
          <a:lstStyle/>
          <a:p>
            <a:pPr algn="just"/>
            <a:r>
              <a:rPr lang="uk-UA" sz="2200" b="1" dirty="0"/>
              <a:t>Інноваційні проекти </a:t>
            </a:r>
            <a:r>
              <a:rPr lang="uk-UA" sz="2200" dirty="0"/>
              <a:t>характеризуються високою невизначеністю на всіх стадіях провадження, вони не застраховані від появи в будь-який момент більш перспективної новинки. Навіть </a:t>
            </a:r>
            <a:r>
              <a:rPr lang="uk-UA" sz="2200" dirty="0" smtClean="0"/>
              <a:t>проекти, які </a:t>
            </a:r>
            <a:r>
              <a:rPr lang="uk-UA" sz="2200" dirty="0"/>
              <a:t>успішно пройшли стадію впровадження у виробництво </a:t>
            </a:r>
            <a:r>
              <a:rPr lang="uk-UA" sz="2200" dirty="0" smtClean="0"/>
              <a:t>можуть </a:t>
            </a:r>
            <a:r>
              <a:rPr lang="uk-UA" sz="2200" dirty="0"/>
              <a:t>бути не прийняті ринком, </a:t>
            </a:r>
            <a:r>
              <a:rPr lang="uk-UA" sz="2200" dirty="0" smtClean="0"/>
              <a:t>тому </a:t>
            </a:r>
            <a:r>
              <a:rPr lang="uk-UA" sz="2200" dirty="0"/>
              <a:t>їх </a:t>
            </a:r>
            <a:r>
              <a:rPr lang="uk-UA" sz="2200" dirty="0" smtClean="0"/>
              <a:t>реалізація припиняється.</a:t>
            </a:r>
          </a:p>
          <a:p>
            <a:pPr algn="just"/>
            <a:r>
              <a:rPr lang="uk-UA" sz="2200" dirty="0" smtClean="0"/>
              <a:t>В </a:t>
            </a:r>
            <a:r>
              <a:rPr lang="uk-UA" sz="2200" dirty="0"/>
              <a:t>залежності від виду проекту в його </a:t>
            </a:r>
            <a:r>
              <a:rPr lang="uk-UA" sz="2200" dirty="0" smtClean="0"/>
              <a:t>провадженні </a:t>
            </a:r>
            <a:r>
              <a:rPr lang="uk-UA" sz="2200" dirty="0"/>
              <a:t>можуть брати участь не лише комерційні структури, але </a:t>
            </a:r>
            <a:r>
              <a:rPr lang="uk-UA" sz="2200" dirty="0" smtClean="0"/>
              <a:t>й </a:t>
            </a:r>
            <a:r>
              <a:rPr lang="uk-UA" sz="2200" dirty="0"/>
              <a:t>інші організації - фінансові інститути, наукові, громадські та державні установи</a:t>
            </a:r>
            <a:r>
              <a:rPr lang="uk-UA" sz="2200" dirty="0" smtClean="0"/>
              <a:t>.</a:t>
            </a:r>
          </a:p>
          <a:p>
            <a:pPr algn="just"/>
            <a:endParaRPr lang="uk-UA" sz="2200" b="1" dirty="0" smtClean="0"/>
          </a:p>
          <a:p>
            <a:pPr algn="just"/>
            <a:r>
              <a:rPr lang="uk-UA" sz="2200" b="1" dirty="0" smtClean="0"/>
              <a:t>Управління </a:t>
            </a:r>
            <a:r>
              <a:rPr lang="uk-UA" sz="2200" b="1" dirty="0"/>
              <a:t>інноваційними проектами </a:t>
            </a:r>
            <a:r>
              <a:rPr lang="uk-UA" sz="2200" dirty="0"/>
              <a:t>відрізняється від управління звичайними інвестиційними лише тим, що вимагає більш глибокої оцінки ризиків та вибору шляхів їх </a:t>
            </a:r>
            <a:r>
              <a:rPr lang="uk-UA" sz="2200" dirty="0" smtClean="0"/>
              <a:t>зменшення.</a:t>
            </a:r>
          </a:p>
          <a:p>
            <a:pPr algn="just"/>
            <a:r>
              <a:rPr lang="uk-UA" sz="2200" dirty="0"/>
              <a:t>Щоб прийняти обґрунтоване рішення, визначити обсяг необхідних інвестицій, необхідно економічне обґрунтування </a:t>
            </a:r>
            <a:r>
              <a:rPr lang="uk-UA" sz="2200" b="1" dirty="0"/>
              <a:t>бізнес - план. </a:t>
            </a:r>
            <a:r>
              <a:rPr lang="uk-UA" sz="2200" dirty="0"/>
              <a:t>У ньому описуються основні аспекти майбутньої інноваційної програми, </a:t>
            </a:r>
            <a:r>
              <a:rPr lang="uk-UA" sz="2200" dirty="0" smtClean="0"/>
              <a:t>аналізуються </a:t>
            </a:r>
            <a:r>
              <a:rPr lang="uk-UA" sz="2200" dirty="0"/>
              <a:t>всі проблеми, з якими можна зіткнутися, а також з'ясовуються </a:t>
            </a:r>
            <a:r>
              <a:rPr lang="uk-UA" sz="2200" dirty="0" smtClean="0"/>
              <a:t>можливі </a:t>
            </a:r>
            <a:r>
              <a:rPr lang="uk-UA" sz="2200" dirty="0"/>
              <a:t>способи їх вирішення.</a:t>
            </a:r>
          </a:p>
        </p:txBody>
      </p:sp>
    </p:spTree>
    <p:extLst>
      <p:ext uri="{BB962C8B-B14F-4D97-AF65-F5344CB8AC3E}">
        <p14:creationId xmlns:p14="http://schemas.microsoft.com/office/powerpoint/2010/main" val="9100619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36</a:t>
            </a:fld>
            <a:endParaRPr lang="uk-UA" dirty="0"/>
          </a:p>
        </p:txBody>
      </p:sp>
      <p:sp>
        <p:nvSpPr>
          <p:cNvPr id="3" name="Прямоугольник 2"/>
          <p:cNvSpPr/>
          <p:nvPr/>
        </p:nvSpPr>
        <p:spPr>
          <a:xfrm>
            <a:off x="539552" y="533573"/>
            <a:ext cx="8136904" cy="5847755"/>
          </a:xfrm>
          <a:prstGeom prst="rect">
            <a:avLst/>
          </a:prstGeom>
        </p:spPr>
        <p:txBody>
          <a:bodyPr wrap="square">
            <a:spAutoFit/>
          </a:bodyPr>
          <a:lstStyle/>
          <a:p>
            <a:pPr algn="just"/>
            <a:r>
              <a:rPr lang="uk-UA" sz="2200" dirty="0" smtClean="0"/>
              <a:t>Бізнес-план дозволяє оцінити і </a:t>
            </a:r>
            <a:r>
              <a:rPr lang="uk-UA" sz="2200" dirty="0"/>
              <a:t>обґрунтувати </a:t>
            </a:r>
            <a:r>
              <a:rPr lang="uk-UA" sz="2200" dirty="0" smtClean="0"/>
              <a:t>реалізацію проекту в умовах конкуренції. </a:t>
            </a:r>
            <a:r>
              <a:rPr lang="uk-UA" sz="2200" b="1" dirty="0" smtClean="0"/>
              <a:t>Зміст бізнес-плану </a:t>
            </a:r>
            <a:r>
              <a:rPr lang="uk-UA" sz="2200" dirty="0" smtClean="0"/>
              <a:t>залежить від характеру проекту, чи відноситься вона до сфери послуг чи до виробничої сфери, а також від масштабу, однак у будь-якому випадку він повинен давати повне уявлення про проект.</a:t>
            </a:r>
          </a:p>
          <a:p>
            <a:pPr algn="just"/>
            <a:endParaRPr lang="uk-UA" sz="2200" dirty="0"/>
          </a:p>
          <a:p>
            <a:pPr algn="just"/>
            <a:r>
              <a:rPr lang="uk-UA" sz="2200" b="1" dirty="0"/>
              <a:t>Основні функції бізнес-плану у туризмі: </a:t>
            </a:r>
            <a:r>
              <a:rPr lang="uk-UA" sz="2200" dirty="0" smtClean="0"/>
              <a:t>повне </a:t>
            </a:r>
            <a:r>
              <a:rPr lang="uk-UA" sz="2200" dirty="0"/>
              <a:t>і чітке формулювання бізнес-ідеї, </a:t>
            </a:r>
            <a:r>
              <a:rPr lang="uk-UA" sz="2200" dirty="0" smtClean="0"/>
              <a:t>ставлення </a:t>
            </a:r>
            <a:r>
              <a:rPr lang="uk-UA" sz="2200" dirty="0"/>
              <a:t>майбутнього </a:t>
            </a:r>
            <a:r>
              <a:rPr lang="uk-UA" sz="2200" dirty="0" smtClean="0"/>
              <a:t>підприємця до конкретної мети, </a:t>
            </a:r>
            <a:r>
              <a:rPr lang="uk-UA" sz="2200" dirty="0"/>
              <a:t>при цьому довгострокові </a:t>
            </a:r>
            <a:r>
              <a:rPr lang="uk-UA" sz="2200" dirty="0" smtClean="0"/>
              <a:t>та </a:t>
            </a:r>
            <a:r>
              <a:rPr lang="uk-UA" sz="2200" dirty="0"/>
              <a:t>короткострокові цілі регламентовані </a:t>
            </a:r>
            <a:r>
              <a:rPr lang="uk-UA" sz="2200" dirty="0" smtClean="0"/>
              <a:t>й </a:t>
            </a:r>
            <a:r>
              <a:rPr lang="uk-UA" sz="2200" dirty="0"/>
              <a:t>викладені максимально лаконічно і зрозуміло. </a:t>
            </a:r>
            <a:endParaRPr lang="uk-UA" sz="2200" dirty="0" smtClean="0"/>
          </a:p>
          <a:p>
            <a:pPr algn="just"/>
            <a:endParaRPr lang="uk-UA" sz="2200" dirty="0"/>
          </a:p>
          <a:p>
            <a:pPr algn="just"/>
            <a:r>
              <a:rPr lang="uk-UA" sz="2200" dirty="0" smtClean="0"/>
              <a:t>Етапи </a:t>
            </a:r>
            <a:r>
              <a:rPr lang="uk-UA" sz="2200" dirty="0"/>
              <a:t>і терміни роботи над майбутнім проектом визначені </a:t>
            </a:r>
            <a:r>
              <a:rPr lang="uk-UA" sz="2200" dirty="0" smtClean="0"/>
              <a:t>та </a:t>
            </a:r>
            <a:r>
              <a:rPr lang="uk-UA" sz="2200" dirty="0"/>
              <a:t>розподілені; опис портрета «ідеального клієнта» (</a:t>
            </a:r>
            <a:r>
              <a:rPr lang="uk-UA" sz="2200" dirty="0" smtClean="0"/>
              <a:t>на </a:t>
            </a:r>
            <a:r>
              <a:rPr lang="uk-UA" sz="2200" dirty="0"/>
              <a:t>основі цих даних формується визначення цільової аудиторії, а також здійснюється аналіз </a:t>
            </a:r>
            <a:r>
              <a:rPr lang="uk-UA" sz="2200" dirty="0" smtClean="0"/>
              <a:t>потенційних </a:t>
            </a:r>
            <a:r>
              <a:rPr lang="uk-UA" sz="2200" dirty="0"/>
              <a:t>конкурентів і терміни окупності даного проекту в тому чи іншому </a:t>
            </a:r>
            <a:r>
              <a:rPr lang="uk-UA" sz="2200" dirty="0" smtClean="0"/>
              <a:t>регіоні); </a:t>
            </a:r>
            <a:r>
              <a:rPr lang="uk-UA" sz="2200" dirty="0"/>
              <a:t>розрахунок інвестиційних ризиків та фінансових </a:t>
            </a:r>
            <a:r>
              <a:rPr lang="uk-UA" sz="2200" dirty="0" smtClean="0"/>
              <a:t>показників.</a:t>
            </a:r>
          </a:p>
        </p:txBody>
      </p:sp>
    </p:spTree>
    <p:extLst>
      <p:ext uri="{BB962C8B-B14F-4D97-AF65-F5344CB8AC3E}">
        <p14:creationId xmlns:p14="http://schemas.microsoft.com/office/powerpoint/2010/main" val="22418642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37</a:t>
            </a:fld>
            <a:endParaRPr lang="uk-UA" dirty="0"/>
          </a:p>
        </p:txBody>
      </p:sp>
      <p:sp>
        <p:nvSpPr>
          <p:cNvPr id="3" name="Прямоугольник 2"/>
          <p:cNvSpPr/>
          <p:nvPr/>
        </p:nvSpPr>
        <p:spPr>
          <a:xfrm>
            <a:off x="539552" y="656104"/>
            <a:ext cx="8136904" cy="5509200"/>
          </a:xfrm>
          <a:prstGeom prst="rect">
            <a:avLst/>
          </a:prstGeom>
        </p:spPr>
        <p:txBody>
          <a:bodyPr wrap="square">
            <a:spAutoFit/>
          </a:bodyPr>
          <a:lstStyle/>
          <a:p>
            <a:pPr algn="just"/>
            <a:r>
              <a:rPr lang="uk-UA" sz="2200" b="1" dirty="0"/>
              <a:t>Бізнес план в туризмі </a:t>
            </a:r>
            <a:r>
              <a:rPr lang="uk-UA" sz="2200" dirty="0"/>
              <a:t>може відрізнятися за формою, залежно від основної мети складання даного документа: на </a:t>
            </a:r>
            <a:r>
              <a:rPr lang="uk-UA" sz="2200" dirty="0" smtClean="0"/>
              <a:t>отримання </a:t>
            </a:r>
            <a:r>
              <a:rPr lang="uk-UA" sz="2200" dirty="0"/>
              <a:t>кредиту і співпрацю з банківською організацією (варто відзначити, що в кризових ситуаціях деякі банки не надають найвигідніші умови і підвищують відсоткові ставки, тому, якщо ваш бізнес не можна назвати бізнесом без </a:t>
            </a:r>
            <a:r>
              <a:rPr lang="uk-UA" sz="2200" dirty="0" smtClean="0"/>
              <a:t>капіталовкладень</a:t>
            </a:r>
            <a:r>
              <a:rPr lang="uk-UA" sz="2200" dirty="0"/>
              <a:t>, краще залучати інші </a:t>
            </a:r>
            <a:r>
              <a:rPr lang="uk-UA" sz="2200" dirty="0" smtClean="0"/>
              <a:t>методи </a:t>
            </a:r>
            <a:r>
              <a:rPr lang="uk-UA" sz="2200" dirty="0"/>
              <a:t>отримання фінансування проекту); розробка дослідження для інвесторів; оцінка вигідності та життєздатності проекту; планування розвитку нової креативної бізнес ідеї</a:t>
            </a:r>
            <a:r>
              <a:rPr lang="uk-UA" sz="2200" dirty="0" smtClean="0"/>
              <a:t>.</a:t>
            </a:r>
          </a:p>
          <a:p>
            <a:pPr algn="just"/>
            <a:endParaRPr lang="uk-UA" sz="2200" dirty="0"/>
          </a:p>
          <a:p>
            <a:pPr algn="just"/>
            <a:r>
              <a:rPr lang="uk-UA" sz="2200" dirty="0"/>
              <a:t>Класифікація </a:t>
            </a:r>
            <a:r>
              <a:rPr lang="uk-UA" sz="2200" b="1" dirty="0"/>
              <a:t>основних помилок </a:t>
            </a:r>
            <a:r>
              <a:rPr lang="uk-UA" sz="2200" dirty="0"/>
              <a:t>при бізнес-плануванні: концептуальні </a:t>
            </a:r>
            <a:r>
              <a:rPr lang="uk-UA" sz="2200" dirty="0" smtClean="0"/>
              <a:t>- </a:t>
            </a:r>
            <a:r>
              <a:rPr lang="uk-UA" sz="2200" dirty="0"/>
              <a:t>невірно викладена концепція проекту, невірно відпрацьовані схеми реалізації всього проекту або окремих його частин, технічні </a:t>
            </a:r>
            <a:r>
              <a:rPr lang="uk-UA" sz="2200" dirty="0" smtClean="0"/>
              <a:t>- </a:t>
            </a:r>
            <a:r>
              <a:rPr lang="uk-UA" sz="2200" dirty="0"/>
              <a:t>перекручена або невірно витлумачена </a:t>
            </a:r>
            <a:r>
              <a:rPr lang="uk-UA" sz="2200" dirty="0" smtClean="0"/>
              <a:t>або/та </a:t>
            </a:r>
            <a:r>
              <a:rPr lang="uk-UA" sz="2200" dirty="0"/>
              <a:t>викладена інформація, відсутність висновків і достовірних джерел, методичні.</a:t>
            </a:r>
          </a:p>
        </p:txBody>
      </p:sp>
    </p:spTree>
    <p:extLst>
      <p:ext uri="{BB962C8B-B14F-4D97-AF65-F5344CB8AC3E}">
        <p14:creationId xmlns:p14="http://schemas.microsoft.com/office/powerpoint/2010/main" val="24409805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38</a:t>
            </a:fld>
            <a:endParaRPr lang="uk-UA" dirty="0"/>
          </a:p>
        </p:txBody>
      </p:sp>
      <p:sp>
        <p:nvSpPr>
          <p:cNvPr id="3" name="Прямоугольник 2"/>
          <p:cNvSpPr/>
          <p:nvPr/>
        </p:nvSpPr>
        <p:spPr>
          <a:xfrm>
            <a:off x="539552" y="656104"/>
            <a:ext cx="8136904" cy="5509200"/>
          </a:xfrm>
          <a:prstGeom prst="rect">
            <a:avLst/>
          </a:prstGeom>
        </p:spPr>
        <p:txBody>
          <a:bodyPr wrap="square">
            <a:spAutoFit/>
          </a:bodyPr>
          <a:lstStyle/>
          <a:p>
            <a:pPr algn="ctr"/>
            <a:r>
              <a:rPr lang="uk-UA" sz="2200" b="1" dirty="0"/>
              <a:t>Туристичний продукт має ряд відмінних рис: </a:t>
            </a:r>
            <a:endParaRPr lang="uk-UA" sz="2200" b="1" dirty="0" smtClean="0"/>
          </a:p>
          <a:p>
            <a:pPr algn="just"/>
            <a:endParaRPr lang="uk-UA" sz="2200" dirty="0" smtClean="0"/>
          </a:p>
          <a:p>
            <a:pPr marL="357188" indent="-357188" algn="just">
              <a:buFont typeface="+mj-lt"/>
              <a:buAutoNum type="arabicPeriod"/>
            </a:pPr>
            <a:r>
              <a:rPr lang="uk-UA" sz="2200" dirty="0" smtClean="0"/>
              <a:t>Попит </a:t>
            </a:r>
            <a:r>
              <a:rPr lang="uk-UA" sz="2200" dirty="0"/>
              <a:t>на туристичні послуги залежить від політичної та соціальної ситуації у світі (країні), але рівень доходів населення і ціни відіграють порівняно незначну роль у коливаннях </a:t>
            </a:r>
            <a:r>
              <a:rPr lang="uk-UA" sz="2200" dirty="0" smtClean="0"/>
              <a:t>попиту на туристичні послуги. </a:t>
            </a:r>
          </a:p>
          <a:p>
            <a:pPr marL="357188" indent="-357188" algn="just">
              <a:buFont typeface="+mj-lt"/>
              <a:buAutoNum type="arabicPeriod"/>
            </a:pPr>
            <a:r>
              <a:rPr lang="uk-UA" sz="2200" dirty="0" smtClean="0"/>
              <a:t>Дана </a:t>
            </a:r>
            <a:r>
              <a:rPr lang="uk-UA" sz="2200" dirty="0"/>
              <a:t>сфера діяльності має яскраво виражену сезонність. Крім цього, фіксується так званий «феномен насичення» </a:t>
            </a:r>
            <a:r>
              <a:rPr lang="uk-UA" sz="2200" dirty="0" smtClean="0"/>
              <a:t>- </a:t>
            </a:r>
            <a:r>
              <a:rPr lang="uk-UA" sz="2200" dirty="0"/>
              <a:t>як наслідок, виділяються найбільш активні </a:t>
            </a:r>
            <a:r>
              <a:rPr lang="uk-UA" sz="2200" dirty="0" smtClean="0"/>
              <a:t>та пасивні туристичні </a:t>
            </a:r>
            <a:r>
              <a:rPr lang="uk-UA" sz="2200" dirty="0" err="1" smtClean="0"/>
              <a:t>дестинації</a:t>
            </a:r>
            <a:r>
              <a:rPr lang="uk-UA" sz="2200" dirty="0" smtClean="0"/>
              <a:t>. </a:t>
            </a:r>
          </a:p>
          <a:p>
            <a:pPr marL="357188" indent="-357188" algn="just">
              <a:buFont typeface="+mj-lt"/>
              <a:buAutoNum type="arabicPeriod"/>
            </a:pPr>
            <a:r>
              <a:rPr lang="uk-UA" sz="2200" dirty="0" smtClean="0"/>
              <a:t>Послуги </a:t>
            </a:r>
            <a:r>
              <a:rPr lang="uk-UA" sz="2200" dirty="0"/>
              <a:t>у сфері туризму можуть бути вжиті тільки </a:t>
            </a:r>
            <a:r>
              <a:rPr lang="uk-UA" sz="2200" dirty="0" smtClean="0"/>
              <a:t>у визначений </a:t>
            </a:r>
            <a:r>
              <a:rPr lang="uk-UA" sz="2200" dirty="0"/>
              <a:t>час у </a:t>
            </a:r>
            <a:r>
              <a:rPr lang="uk-UA" sz="2200" dirty="0" smtClean="0"/>
              <a:t>визначеному </a:t>
            </a:r>
            <a:r>
              <a:rPr lang="uk-UA" sz="2200" dirty="0"/>
              <a:t>місці. </a:t>
            </a:r>
            <a:endParaRPr lang="uk-UA" sz="2200" dirty="0" smtClean="0"/>
          </a:p>
          <a:p>
            <a:pPr marL="357188" indent="-357188" algn="just">
              <a:buFont typeface="+mj-lt"/>
              <a:buAutoNum type="arabicPeriod"/>
            </a:pPr>
            <a:r>
              <a:rPr lang="uk-UA" sz="2200" dirty="0" smtClean="0"/>
              <a:t>Такий </a:t>
            </a:r>
            <a:r>
              <a:rPr lang="uk-UA" sz="2200" dirty="0"/>
              <a:t>продукт створюється комплексом підприємств, які мають свої цілі, переваги та особливості. </a:t>
            </a:r>
            <a:endParaRPr lang="uk-UA" sz="2200" dirty="0" smtClean="0"/>
          </a:p>
          <a:p>
            <a:pPr marL="357188" indent="-357188" algn="just">
              <a:buFont typeface="+mj-lt"/>
              <a:buAutoNum type="arabicPeriod"/>
            </a:pPr>
            <a:r>
              <a:rPr lang="uk-UA" sz="2200" dirty="0" smtClean="0"/>
              <a:t>При </a:t>
            </a:r>
            <a:r>
              <a:rPr lang="uk-UA" sz="2200" dirty="0"/>
              <a:t>наданні туристичних послуг варто враховувати </a:t>
            </a:r>
            <a:r>
              <a:rPr lang="uk-UA" sz="2200" dirty="0" smtClean="0"/>
              <a:t>і </a:t>
            </a:r>
            <a:r>
              <a:rPr lang="uk-UA" sz="2200" dirty="0"/>
              <a:t>усувати недоліки сервісу </a:t>
            </a:r>
            <a:r>
              <a:rPr lang="uk-UA" sz="2200" dirty="0" smtClean="0"/>
              <a:t>та інфраструктури.</a:t>
            </a:r>
            <a:endParaRPr lang="uk-UA" sz="2200" dirty="0"/>
          </a:p>
        </p:txBody>
      </p:sp>
    </p:spTree>
    <p:extLst>
      <p:ext uri="{BB962C8B-B14F-4D97-AF65-F5344CB8AC3E}">
        <p14:creationId xmlns:p14="http://schemas.microsoft.com/office/powerpoint/2010/main" val="42622345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39</a:t>
            </a:fld>
            <a:endParaRPr lang="uk-UA" dirty="0"/>
          </a:p>
        </p:txBody>
      </p:sp>
      <p:sp>
        <p:nvSpPr>
          <p:cNvPr id="3" name="Прямоугольник 2"/>
          <p:cNvSpPr/>
          <p:nvPr/>
        </p:nvSpPr>
        <p:spPr>
          <a:xfrm>
            <a:off x="539552" y="533573"/>
            <a:ext cx="8136904" cy="5847755"/>
          </a:xfrm>
          <a:prstGeom prst="rect">
            <a:avLst/>
          </a:prstGeom>
        </p:spPr>
        <p:txBody>
          <a:bodyPr wrap="square">
            <a:spAutoFit/>
          </a:bodyPr>
          <a:lstStyle/>
          <a:p>
            <a:pPr algn="just"/>
            <a:r>
              <a:rPr lang="uk-UA" sz="2200" dirty="0" smtClean="0"/>
              <a:t>Переваги бізнес планування у боротьбі з конкурентами дозволяють вчасно виявити сильні та слабкі сторони туристичного підприємства, а також визначити першочергові та другорядні для вирішення завдання.</a:t>
            </a:r>
          </a:p>
          <a:p>
            <a:pPr algn="just"/>
            <a:endParaRPr lang="uk-UA" sz="2200" dirty="0"/>
          </a:p>
          <a:p>
            <a:pPr algn="just"/>
            <a:r>
              <a:rPr lang="uk-UA" sz="2200" dirty="0" smtClean="0"/>
              <a:t>На </a:t>
            </a:r>
            <a:r>
              <a:rPr lang="uk-UA" sz="2200" dirty="0"/>
              <a:t>розвиток інноваційної діяльності туристичних підприємств впливають </a:t>
            </a:r>
            <a:r>
              <a:rPr lang="uk-UA" sz="2200" b="1" dirty="0"/>
              <a:t>наступні чинники:</a:t>
            </a:r>
          </a:p>
          <a:p>
            <a:pPr marL="342900" indent="-342900" algn="just">
              <a:buFont typeface="Arial" panose="020B0604020202020204" pitchFamily="34" charset="0"/>
              <a:buChar char="•"/>
            </a:pPr>
            <a:r>
              <a:rPr lang="uk-UA" sz="2200" dirty="0"/>
              <a:t>економічні та технологічні (відсутність достатніх коштів для фінансування, слабкість матеріально-технічної бази, застаріла технологія);</a:t>
            </a:r>
          </a:p>
          <a:p>
            <a:pPr marL="342900" indent="-342900" algn="just">
              <a:buFont typeface="Arial" panose="020B0604020202020204" pitchFamily="34" charset="0"/>
              <a:buChar char="•"/>
            </a:pPr>
            <a:r>
              <a:rPr lang="uk-UA" sz="2200" dirty="0"/>
              <a:t>політичні, правові (політична нестабільність, криміногенна обстановка, обмеження, що вводяться законодавчим шляхом);</a:t>
            </a:r>
          </a:p>
          <a:p>
            <a:pPr marL="342900" indent="-342900" algn="just">
              <a:buFont typeface="Arial" panose="020B0604020202020204" pitchFamily="34" charset="0"/>
              <a:buChar char="•"/>
            </a:pPr>
            <a:r>
              <a:rPr lang="uk-UA" sz="2200" dirty="0"/>
              <a:t>організаційно-управлінські (надмірна централізація, орієнтація на короткострокову окупність, складність погодження інтересів учасників інноваційних процесів);</a:t>
            </a:r>
          </a:p>
          <a:p>
            <a:pPr marL="342900" indent="-342900" algn="just">
              <a:buFont typeface="Arial" panose="020B0604020202020204" pitchFamily="34" charset="0"/>
              <a:buChar char="•"/>
            </a:pPr>
            <a:r>
              <a:rPr lang="uk-UA" sz="2200" dirty="0"/>
              <a:t>соціально-психологічні та культурні (опір нововведенням, всьому новому, що надходить ззовні, боязнь невизначеності).</a:t>
            </a:r>
          </a:p>
        </p:txBody>
      </p:sp>
    </p:spTree>
    <p:extLst>
      <p:ext uri="{BB962C8B-B14F-4D97-AF65-F5344CB8AC3E}">
        <p14:creationId xmlns:p14="http://schemas.microsoft.com/office/powerpoint/2010/main" val="8810922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a:t>
            </a:fld>
            <a:endParaRPr lang="uk-UA" dirty="0"/>
          </a:p>
        </p:txBody>
      </p:sp>
      <p:sp>
        <p:nvSpPr>
          <p:cNvPr id="3" name="Прямоугольник 2"/>
          <p:cNvSpPr/>
          <p:nvPr/>
        </p:nvSpPr>
        <p:spPr>
          <a:xfrm>
            <a:off x="827584" y="548680"/>
            <a:ext cx="7560840" cy="5847755"/>
          </a:xfrm>
          <a:prstGeom prst="rect">
            <a:avLst/>
          </a:prstGeom>
        </p:spPr>
        <p:txBody>
          <a:bodyPr wrap="square">
            <a:spAutoFit/>
          </a:bodyPr>
          <a:lstStyle/>
          <a:p>
            <a:pPr algn="just"/>
            <a:r>
              <a:rPr lang="uk-UA" sz="2200" b="1" dirty="0" smtClean="0"/>
              <a:t>Управління проектами – </a:t>
            </a:r>
            <a:r>
              <a:rPr lang="uk-UA" sz="2200" dirty="0" smtClean="0"/>
              <a:t>це процес управління командою, ресурсами проекту за допомогою спеціальних методів та прийомів з метою успішного здійснення поставленої мети. Важливим елементом є </a:t>
            </a:r>
            <a:r>
              <a:rPr lang="uk-UA" sz="2200" b="1" dirty="0" smtClean="0"/>
              <a:t>оточення проекту </a:t>
            </a:r>
            <a:r>
              <a:rPr lang="uk-UA" sz="2200" dirty="0" smtClean="0"/>
              <a:t>– це чинники впливу на його підготовку та реалізацію. Їх можна поділити на внутрішні та зовнішні. До зовнішніх відносяться політичні, економічні, суспільні, правові, науково-технічні, культурні та природні. До внутрішніх належать чинники, пов’язані з організацією проекту. </a:t>
            </a:r>
          </a:p>
          <a:p>
            <a:pPr algn="just"/>
            <a:endParaRPr lang="uk-UA" sz="2200" dirty="0" smtClean="0"/>
          </a:p>
          <a:p>
            <a:pPr algn="just"/>
            <a:r>
              <a:rPr lang="uk-UA" sz="2200" b="1" dirty="0" smtClean="0"/>
              <a:t>Учасниками управління проектами </a:t>
            </a:r>
            <a:r>
              <a:rPr lang="uk-UA" sz="2200" dirty="0" smtClean="0"/>
              <a:t>є юридичні або/та фізичні особи, які зобов’язанні виконати відповідні дії, передбачені проектом, та інтереси яких будуть реалізовуватись під час виконання проекту. Учасниками можуть бути інвестори, банки, підрядники, постачальники, покупці продукції, лізингодавці та інші фізичні чи юридичні особи. Учасником проекту може бути також держава.</a:t>
            </a:r>
          </a:p>
        </p:txBody>
      </p:sp>
    </p:spTree>
    <p:extLst>
      <p:ext uri="{BB962C8B-B14F-4D97-AF65-F5344CB8AC3E}">
        <p14:creationId xmlns:p14="http://schemas.microsoft.com/office/powerpoint/2010/main" val="1684372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40</a:t>
            </a:fld>
            <a:endParaRPr lang="uk-UA" dirty="0"/>
          </a:p>
        </p:txBody>
      </p:sp>
      <p:sp>
        <p:nvSpPr>
          <p:cNvPr id="3" name="Прямоугольник 2"/>
          <p:cNvSpPr/>
          <p:nvPr/>
        </p:nvSpPr>
        <p:spPr>
          <a:xfrm>
            <a:off x="539552" y="476672"/>
            <a:ext cx="8136904" cy="5847755"/>
          </a:xfrm>
          <a:prstGeom prst="rect">
            <a:avLst/>
          </a:prstGeom>
        </p:spPr>
        <p:txBody>
          <a:bodyPr wrap="square">
            <a:spAutoFit/>
          </a:bodyPr>
          <a:lstStyle/>
          <a:p>
            <a:pPr algn="just"/>
            <a:r>
              <a:rPr lang="uk-UA" sz="2200" dirty="0"/>
              <a:t>Всі ці чинники залежать від стану зовнішнього і внутрішнього середовища, аналіз </a:t>
            </a:r>
            <a:r>
              <a:rPr lang="uk-UA" sz="2200" dirty="0" smtClean="0"/>
              <a:t>якого повинен </a:t>
            </a:r>
            <a:r>
              <a:rPr lang="uk-UA" sz="2200" dirty="0"/>
              <a:t>бути постійно в центрі уваги</a:t>
            </a:r>
            <a:r>
              <a:rPr lang="uk-UA" sz="2200" dirty="0" smtClean="0"/>
              <a:t>.</a:t>
            </a:r>
          </a:p>
          <a:p>
            <a:pPr algn="just"/>
            <a:r>
              <a:rPr lang="uk-UA" sz="2200" dirty="0" smtClean="0"/>
              <a:t>При </a:t>
            </a:r>
            <a:r>
              <a:rPr lang="uk-UA" sz="2200" dirty="0"/>
              <a:t>аналізі стану</a:t>
            </a:r>
            <a:r>
              <a:rPr lang="uk-UA" sz="2200" b="1" dirty="0"/>
              <a:t> зовнішнього середовища </a:t>
            </a:r>
            <a:r>
              <a:rPr lang="uk-UA" sz="2200" dirty="0"/>
              <a:t>особливу увагу слід звертати на фактори, які безпосередньо впливають на впровадження інновацій. Це</a:t>
            </a:r>
            <a:r>
              <a:rPr lang="uk-UA" sz="2200" dirty="0" smtClean="0"/>
              <a:t>:</a:t>
            </a:r>
          </a:p>
          <a:p>
            <a:pPr marL="342900" indent="-342900" algn="just">
              <a:buFont typeface="Arial" panose="020B0604020202020204" pitchFamily="34" charset="0"/>
              <a:buChar char="•"/>
            </a:pPr>
            <a:r>
              <a:rPr lang="uk-UA" sz="2200" dirty="0" smtClean="0"/>
              <a:t>загальна </a:t>
            </a:r>
            <a:r>
              <a:rPr lang="uk-UA" sz="2200" dirty="0"/>
              <a:t>економічна ситуація, під впливом якої формуються попит і платоспроможність </a:t>
            </a:r>
            <a:r>
              <a:rPr lang="uk-UA" sz="2200" dirty="0" smtClean="0"/>
              <a:t>населення;</a:t>
            </a:r>
          </a:p>
          <a:p>
            <a:pPr marL="342900" indent="-342900" algn="just">
              <a:buFont typeface="Arial" panose="020B0604020202020204" pitchFamily="34" charset="0"/>
              <a:buChar char="•"/>
            </a:pPr>
            <a:r>
              <a:rPr lang="uk-UA" sz="2200" dirty="0" smtClean="0"/>
              <a:t>дії виконавчих органів влади щодо підтримки розвитку туризму, вимоги законодавчого та регулюючого характеру як загальнодержавного, так і регіонального значення;</a:t>
            </a:r>
          </a:p>
          <a:p>
            <a:pPr marL="342900" indent="-342900" algn="just">
              <a:buFont typeface="Arial" panose="020B0604020202020204" pitchFamily="34" charset="0"/>
              <a:buChar char="•"/>
            </a:pPr>
            <a:r>
              <a:rPr lang="uk-UA" sz="2200" dirty="0" smtClean="0"/>
              <a:t>інтенсивність та </a:t>
            </a:r>
            <a:r>
              <a:rPr lang="uk-UA" sz="2200" dirty="0"/>
              <a:t>масштаб </a:t>
            </a:r>
            <a:r>
              <a:rPr lang="uk-UA" sz="2200" dirty="0" smtClean="0"/>
              <a:t>конкуренції;</a:t>
            </a:r>
          </a:p>
          <a:p>
            <a:pPr marL="342900" indent="-342900" algn="just">
              <a:buFont typeface="Arial" panose="020B0604020202020204" pitchFamily="34" charset="0"/>
              <a:buChar char="•"/>
            </a:pPr>
            <a:r>
              <a:rPr lang="uk-UA" sz="2200" dirty="0" smtClean="0"/>
              <a:t>стан </a:t>
            </a:r>
            <a:r>
              <a:rPr lang="uk-UA" sz="2200" dirty="0"/>
              <a:t>комунікаційних мереж (можливості використання Інтернету, інших альтернативних </a:t>
            </a:r>
            <a:r>
              <a:rPr lang="uk-UA" sz="2200" dirty="0" smtClean="0"/>
              <a:t>засобів </a:t>
            </a:r>
            <a:r>
              <a:rPr lang="uk-UA" sz="2200" dirty="0"/>
              <a:t>зв'язку</a:t>
            </a:r>
            <a:r>
              <a:rPr lang="uk-UA" sz="2200" dirty="0" smtClean="0"/>
              <a:t>);</a:t>
            </a:r>
          </a:p>
          <a:p>
            <a:pPr marL="342900" indent="-342900" algn="just">
              <a:buFont typeface="Arial" panose="020B0604020202020204" pitchFamily="34" charset="0"/>
              <a:buChar char="•"/>
            </a:pPr>
            <a:r>
              <a:rPr lang="uk-UA" sz="2200" dirty="0" smtClean="0"/>
              <a:t>можливість </a:t>
            </a:r>
            <a:r>
              <a:rPr lang="uk-UA" sz="2200" dirty="0"/>
              <a:t>застосування </a:t>
            </a:r>
            <a:r>
              <a:rPr lang="uk-UA" sz="2200" dirty="0" smtClean="0"/>
              <a:t>новітніх </a:t>
            </a:r>
            <a:r>
              <a:rPr lang="uk-UA" sz="2200" dirty="0"/>
              <a:t>технологій </a:t>
            </a:r>
            <a:r>
              <a:rPr lang="uk-UA" sz="2200" dirty="0" smtClean="0"/>
              <a:t>в процесі </a:t>
            </a:r>
            <a:r>
              <a:rPr lang="uk-UA" sz="2200" dirty="0"/>
              <a:t>організації </a:t>
            </a:r>
            <a:r>
              <a:rPr lang="uk-UA" sz="2200" dirty="0" smtClean="0"/>
              <a:t>поїздок;</a:t>
            </a:r>
          </a:p>
          <a:p>
            <a:pPr marL="342900" indent="-342900" algn="just">
              <a:buFont typeface="Arial" panose="020B0604020202020204" pitchFamily="34" charset="0"/>
              <a:buChar char="•"/>
            </a:pPr>
            <a:r>
              <a:rPr lang="uk-UA" sz="2200" dirty="0" smtClean="0"/>
              <a:t>період </a:t>
            </a:r>
            <a:r>
              <a:rPr lang="uk-UA" sz="2200" dirty="0"/>
              <a:t>часу, необхідний для просування </a:t>
            </a:r>
            <a:r>
              <a:rPr lang="uk-UA" sz="2200" dirty="0" smtClean="0"/>
              <a:t>нових </a:t>
            </a:r>
            <a:r>
              <a:rPr lang="uk-UA" sz="2200" dirty="0"/>
              <a:t>комп'ютерних технологій та нових пропозицій на регіональних ринках.</a:t>
            </a:r>
          </a:p>
        </p:txBody>
      </p:sp>
    </p:spTree>
    <p:extLst>
      <p:ext uri="{BB962C8B-B14F-4D97-AF65-F5344CB8AC3E}">
        <p14:creationId xmlns:p14="http://schemas.microsoft.com/office/powerpoint/2010/main" val="1059367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41</a:t>
            </a:fld>
            <a:endParaRPr lang="uk-UA" dirty="0"/>
          </a:p>
        </p:txBody>
      </p:sp>
      <p:sp>
        <p:nvSpPr>
          <p:cNvPr id="3" name="Прямоугольник 2"/>
          <p:cNvSpPr/>
          <p:nvPr/>
        </p:nvSpPr>
        <p:spPr>
          <a:xfrm>
            <a:off x="683568" y="778634"/>
            <a:ext cx="7848872" cy="5509200"/>
          </a:xfrm>
          <a:prstGeom prst="rect">
            <a:avLst/>
          </a:prstGeom>
        </p:spPr>
        <p:txBody>
          <a:bodyPr wrap="square">
            <a:spAutoFit/>
          </a:bodyPr>
          <a:lstStyle/>
          <a:p>
            <a:pPr algn="just"/>
            <a:r>
              <a:rPr lang="uk-UA" sz="2200" dirty="0"/>
              <a:t>Крім факторів зовнішнього середовища, що стримують інноваційні процеси в розвитку туристичного бізнесу, багато залежить від </a:t>
            </a:r>
            <a:r>
              <a:rPr lang="uk-UA" sz="2200" b="1" dirty="0"/>
              <a:t>внутрішнього середовища. </a:t>
            </a:r>
            <a:r>
              <a:rPr lang="uk-UA" sz="2200" dirty="0"/>
              <a:t>Це</a:t>
            </a:r>
            <a:r>
              <a:rPr lang="uk-UA" sz="2200" dirty="0" smtClean="0"/>
              <a:t>:</a:t>
            </a:r>
          </a:p>
          <a:p>
            <a:pPr marL="342900" indent="-342900" algn="just">
              <a:buFont typeface="Arial" panose="020B0604020202020204" pitchFamily="34" charset="0"/>
              <a:buChar char="•"/>
            </a:pPr>
            <a:r>
              <a:rPr lang="uk-UA" sz="2200" dirty="0" smtClean="0"/>
              <a:t>політика </a:t>
            </a:r>
            <a:r>
              <a:rPr lang="uk-UA" sz="2200" dirty="0"/>
              <a:t>і стратегія </a:t>
            </a:r>
            <a:r>
              <a:rPr lang="uk-UA" sz="2200" dirty="0" smtClean="0"/>
              <a:t>туристичного підприємства;</a:t>
            </a:r>
          </a:p>
          <a:p>
            <a:pPr marL="342900" indent="-342900" algn="just">
              <a:buFont typeface="Arial" panose="020B0604020202020204" pitchFamily="34" charset="0"/>
              <a:buChar char="•"/>
            </a:pPr>
            <a:r>
              <a:rPr lang="uk-UA" sz="2200" dirty="0" smtClean="0"/>
              <a:t>наявність </a:t>
            </a:r>
            <a:r>
              <a:rPr lang="uk-UA" sz="2200" dirty="0"/>
              <a:t>у колективі </a:t>
            </a:r>
            <a:r>
              <a:rPr lang="uk-UA" sz="2200" dirty="0" smtClean="0"/>
              <a:t>працівника-ініціатора;</a:t>
            </a:r>
          </a:p>
          <a:p>
            <a:pPr marL="342900" indent="-342900" algn="just">
              <a:buFont typeface="Arial" panose="020B0604020202020204" pitchFamily="34" charset="0"/>
              <a:buChar char="•"/>
            </a:pPr>
            <a:r>
              <a:rPr lang="uk-UA" sz="2200" dirty="0" smtClean="0"/>
              <a:t>підтримка </a:t>
            </a:r>
            <a:r>
              <a:rPr lang="uk-UA" sz="2200" dirty="0"/>
              <a:t>інноваційних ідей з боку керівництва</a:t>
            </a:r>
            <a:r>
              <a:rPr lang="uk-UA" sz="2200" dirty="0" smtClean="0"/>
              <a:t>;</a:t>
            </a:r>
          </a:p>
          <a:p>
            <a:pPr marL="342900" indent="-342900" algn="just">
              <a:buFont typeface="Arial" panose="020B0604020202020204" pitchFamily="34" charset="0"/>
              <a:buChar char="•"/>
            </a:pPr>
            <a:r>
              <a:rPr lang="uk-UA" sz="2200" dirty="0" smtClean="0"/>
              <a:t>всебічне </a:t>
            </a:r>
            <a:r>
              <a:rPr lang="uk-UA" sz="2200" dirty="0"/>
              <a:t>сприяння експериментів на всіх рівнях </a:t>
            </a:r>
            <a:r>
              <a:rPr lang="uk-UA" sz="2200" dirty="0" smtClean="0"/>
              <a:t>та </a:t>
            </a:r>
            <a:r>
              <a:rPr lang="uk-UA" sz="2200" dirty="0"/>
              <a:t>у всіх підрозділах </a:t>
            </a:r>
            <a:r>
              <a:rPr lang="uk-UA" sz="2200" dirty="0" smtClean="0"/>
              <a:t>туристичного підприємства;</a:t>
            </a:r>
          </a:p>
          <a:p>
            <a:pPr marL="342900" indent="-342900" algn="just">
              <a:buFont typeface="Arial" panose="020B0604020202020204" pitchFamily="34" charset="0"/>
              <a:buChar char="•"/>
            </a:pPr>
            <a:r>
              <a:rPr lang="uk-UA" sz="2200" dirty="0" smtClean="0"/>
              <a:t>використання </a:t>
            </a:r>
            <a:r>
              <a:rPr lang="uk-UA" sz="2200" dirty="0"/>
              <a:t>мотиваційних систем, що включають різні форми заохочення творчої та інноваційної </a:t>
            </a:r>
            <a:r>
              <a:rPr lang="uk-UA" sz="2200" dirty="0" smtClean="0"/>
              <a:t>діяльності;</a:t>
            </a:r>
          </a:p>
          <a:p>
            <a:pPr marL="342900" indent="-342900" algn="just">
              <a:buFont typeface="Arial" panose="020B0604020202020204" pitchFamily="34" charset="0"/>
              <a:buChar char="•"/>
            </a:pPr>
            <a:r>
              <a:rPr lang="uk-UA" sz="2200" dirty="0" smtClean="0"/>
              <a:t>наявність </a:t>
            </a:r>
            <a:r>
              <a:rPr lang="uk-UA" sz="2200" dirty="0"/>
              <a:t>спеціалізованого </a:t>
            </a:r>
            <a:r>
              <a:rPr lang="uk-UA" sz="2200" dirty="0" smtClean="0"/>
              <a:t>підрозділу на підприємстві </a:t>
            </a:r>
            <a:r>
              <a:rPr lang="uk-UA" sz="2200" dirty="0"/>
              <a:t>з реалізації нововведень</a:t>
            </a:r>
            <a:r>
              <a:rPr lang="uk-UA" sz="2200" dirty="0" smtClean="0"/>
              <a:t>;</a:t>
            </a:r>
          </a:p>
          <a:p>
            <a:pPr marL="342900" indent="-342900" algn="just">
              <a:buFont typeface="Arial" panose="020B0604020202020204" pitchFamily="34" charset="0"/>
              <a:buChar char="•"/>
            </a:pPr>
            <a:r>
              <a:rPr lang="uk-UA" sz="2200" dirty="0" smtClean="0"/>
              <a:t>необхідний </a:t>
            </a:r>
            <a:r>
              <a:rPr lang="uk-UA" sz="2200" dirty="0"/>
              <a:t>рівень фінансових </a:t>
            </a:r>
            <a:r>
              <a:rPr lang="uk-UA" sz="2200" dirty="0" smtClean="0"/>
              <a:t>можливостей;</a:t>
            </a:r>
          </a:p>
          <a:p>
            <a:pPr marL="342900" indent="-342900" algn="just">
              <a:buFont typeface="Arial" panose="020B0604020202020204" pitchFamily="34" charset="0"/>
              <a:buChar char="•"/>
            </a:pPr>
            <a:r>
              <a:rPr lang="uk-UA" sz="2200" dirty="0" smtClean="0"/>
              <a:t>розвинуті </a:t>
            </a:r>
            <a:r>
              <a:rPr lang="uk-UA" sz="2200" dirty="0"/>
              <a:t>комунікаційні </a:t>
            </a:r>
            <a:r>
              <a:rPr lang="uk-UA" sz="2200" dirty="0" smtClean="0"/>
              <a:t>системи;</a:t>
            </a:r>
          </a:p>
          <a:p>
            <a:pPr marL="342900" indent="-342900" algn="just">
              <a:buFont typeface="Arial" panose="020B0604020202020204" pitchFamily="34" charset="0"/>
              <a:buChar char="•"/>
            </a:pPr>
            <a:r>
              <a:rPr lang="uk-UA" sz="2200" dirty="0" smtClean="0"/>
              <a:t>організаційно-технічна готовність підприємства </a:t>
            </a:r>
            <a:r>
              <a:rPr lang="uk-UA" sz="2200" dirty="0"/>
              <a:t>до реалізації нововведення.</a:t>
            </a:r>
          </a:p>
        </p:txBody>
      </p:sp>
    </p:spTree>
    <p:extLst>
      <p:ext uri="{BB962C8B-B14F-4D97-AF65-F5344CB8AC3E}">
        <p14:creationId xmlns:p14="http://schemas.microsoft.com/office/powerpoint/2010/main" val="5535061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42</a:t>
            </a:fld>
            <a:endParaRPr lang="uk-UA" dirty="0"/>
          </a:p>
        </p:txBody>
      </p:sp>
      <p:sp>
        <p:nvSpPr>
          <p:cNvPr id="3" name="Прямоугольник 2"/>
          <p:cNvSpPr/>
          <p:nvPr/>
        </p:nvSpPr>
        <p:spPr>
          <a:xfrm>
            <a:off x="827584" y="850642"/>
            <a:ext cx="7704856" cy="5170646"/>
          </a:xfrm>
          <a:prstGeom prst="rect">
            <a:avLst/>
          </a:prstGeom>
        </p:spPr>
        <p:txBody>
          <a:bodyPr wrap="square">
            <a:spAutoFit/>
          </a:bodyPr>
          <a:lstStyle/>
          <a:p>
            <a:pPr algn="ctr"/>
            <a:r>
              <a:rPr lang="uk-UA" sz="2200" b="1" dirty="0" smtClean="0"/>
              <a:t>Питання на семінарські заняття</a:t>
            </a:r>
          </a:p>
          <a:p>
            <a:pPr algn="ctr"/>
            <a:endParaRPr lang="uk-UA" sz="2200" b="1" dirty="0" smtClean="0"/>
          </a:p>
          <a:p>
            <a:pPr algn="just"/>
            <a:r>
              <a:rPr lang="uk-UA" sz="2200" dirty="0" smtClean="0"/>
              <a:t>1. Що таке інвестиційні </a:t>
            </a:r>
            <a:r>
              <a:rPr lang="uk-UA" sz="2200" dirty="0"/>
              <a:t>проекти в </a:t>
            </a:r>
            <a:r>
              <a:rPr lang="uk-UA" sz="2200" dirty="0" smtClean="0"/>
              <a:t>туризмі? Яким чином їх можна класифікувати?</a:t>
            </a:r>
          </a:p>
          <a:p>
            <a:pPr algn="just"/>
            <a:r>
              <a:rPr lang="uk-UA" sz="2200" dirty="0" smtClean="0"/>
              <a:t>2</a:t>
            </a:r>
            <a:r>
              <a:rPr lang="uk-UA" sz="2200" dirty="0"/>
              <a:t>. </a:t>
            </a:r>
            <a:r>
              <a:rPr lang="uk-UA" sz="2200" dirty="0" smtClean="0"/>
              <a:t>Перерахуйте потенційні </a:t>
            </a:r>
            <a:r>
              <a:rPr lang="uk-UA" sz="2200" dirty="0"/>
              <a:t>джерела фінансування </a:t>
            </a:r>
            <a:r>
              <a:rPr lang="uk-UA" sz="2200" dirty="0" smtClean="0"/>
              <a:t>інвестиційних проектів у туризмі.</a:t>
            </a:r>
          </a:p>
          <a:p>
            <a:pPr algn="just"/>
            <a:r>
              <a:rPr lang="uk-UA" sz="2200" dirty="0" smtClean="0"/>
              <a:t>3. В чому полягають особливості проектів, пов'язаних з розробленням і впровадженням інтелектуального продукту?</a:t>
            </a:r>
          </a:p>
          <a:p>
            <a:pPr algn="just"/>
            <a:r>
              <a:rPr lang="uk-UA" sz="2200" dirty="0" smtClean="0"/>
              <a:t>4. Яким чином здійснюється оцінка </a:t>
            </a:r>
            <a:r>
              <a:rPr lang="uk-UA" sz="2200" dirty="0"/>
              <a:t>ефективності інвестиційного </a:t>
            </a:r>
            <a:r>
              <a:rPr lang="uk-UA" sz="2200" dirty="0" smtClean="0"/>
              <a:t>проекту на підприємстві? </a:t>
            </a:r>
          </a:p>
          <a:p>
            <a:pPr algn="just"/>
            <a:r>
              <a:rPr lang="uk-UA" sz="2200" dirty="0" smtClean="0"/>
              <a:t>5. </a:t>
            </a:r>
            <a:r>
              <a:rPr lang="uk-UA" sz="2200" dirty="0"/>
              <a:t>Що таке </a:t>
            </a:r>
            <a:r>
              <a:rPr lang="uk-UA" sz="2200" dirty="0" smtClean="0"/>
              <a:t>інвестиційна політика </a:t>
            </a:r>
            <a:r>
              <a:rPr lang="uk-UA" sz="2200" dirty="0"/>
              <a:t>туристичного </a:t>
            </a:r>
            <a:r>
              <a:rPr lang="uk-UA" sz="2200" dirty="0" smtClean="0"/>
              <a:t>підприємства?</a:t>
            </a:r>
          </a:p>
          <a:p>
            <a:pPr algn="just"/>
            <a:r>
              <a:rPr lang="uk-UA" sz="2200" dirty="0" smtClean="0"/>
              <a:t>6. Що необхідно враховувати на етапі формулювання цілей інвестиційної політики?</a:t>
            </a:r>
          </a:p>
          <a:p>
            <a:pPr algn="just"/>
            <a:r>
              <a:rPr lang="uk-UA" sz="2200" dirty="0" smtClean="0"/>
              <a:t>7. Що таке план інвестицій? Якими правилами користуються під час складання </a:t>
            </a:r>
            <a:r>
              <a:rPr lang="uk-UA" sz="2200" dirty="0"/>
              <a:t>плану </a:t>
            </a:r>
            <a:r>
              <a:rPr lang="uk-UA" sz="2200" dirty="0" smtClean="0"/>
              <a:t>інвестицій?</a:t>
            </a:r>
          </a:p>
        </p:txBody>
      </p:sp>
    </p:spTree>
    <p:extLst>
      <p:ext uri="{BB962C8B-B14F-4D97-AF65-F5344CB8AC3E}">
        <p14:creationId xmlns:p14="http://schemas.microsoft.com/office/powerpoint/2010/main" val="9351222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43</a:t>
            </a:fld>
            <a:endParaRPr lang="uk-UA" dirty="0"/>
          </a:p>
        </p:txBody>
      </p:sp>
      <p:sp>
        <p:nvSpPr>
          <p:cNvPr id="3" name="Прямоугольник 2"/>
          <p:cNvSpPr/>
          <p:nvPr/>
        </p:nvSpPr>
        <p:spPr>
          <a:xfrm>
            <a:off x="827584" y="922650"/>
            <a:ext cx="7560840" cy="5170646"/>
          </a:xfrm>
          <a:prstGeom prst="rect">
            <a:avLst/>
          </a:prstGeom>
        </p:spPr>
        <p:txBody>
          <a:bodyPr wrap="square">
            <a:spAutoFit/>
          </a:bodyPr>
          <a:lstStyle/>
          <a:p>
            <a:pPr algn="just"/>
            <a:r>
              <a:rPr lang="uk-UA" sz="2200" dirty="0" smtClean="0"/>
              <a:t>8. </a:t>
            </a:r>
            <a:r>
              <a:rPr lang="uk-UA" sz="2200" dirty="0"/>
              <a:t>Дайте визначення інноваційному проекту та охарактеризуйте систему управління інноваційною діяльністю.</a:t>
            </a:r>
          </a:p>
          <a:p>
            <a:pPr algn="just"/>
            <a:r>
              <a:rPr lang="uk-UA" sz="2200" dirty="0" smtClean="0"/>
              <a:t>9. </a:t>
            </a:r>
            <a:r>
              <a:rPr lang="uk-UA" sz="2200" dirty="0"/>
              <a:t>Які чинники впливають на розвиток інноваційної діяльності туристичних підприємств?</a:t>
            </a:r>
          </a:p>
          <a:p>
            <a:pPr algn="just"/>
            <a:r>
              <a:rPr lang="uk-UA" sz="2200" dirty="0" smtClean="0"/>
              <a:t>10. Чим управління </a:t>
            </a:r>
            <a:r>
              <a:rPr lang="uk-UA" sz="2200" dirty="0"/>
              <a:t>інноваційними проектами відрізняється від управління </a:t>
            </a:r>
            <a:r>
              <a:rPr lang="uk-UA" sz="2200" dirty="0" smtClean="0"/>
              <a:t>інвестиційними проектами?</a:t>
            </a:r>
            <a:endParaRPr lang="uk-UA" sz="2200" dirty="0"/>
          </a:p>
          <a:p>
            <a:pPr algn="just"/>
            <a:r>
              <a:rPr lang="uk-UA" sz="2200" dirty="0" smtClean="0"/>
              <a:t>11. Визначте основні функції бізнес-плану в туризмі.</a:t>
            </a:r>
          </a:p>
          <a:p>
            <a:pPr algn="just"/>
            <a:r>
              <a:rPr lang="uk-UA" sz="2200" dirty="0" smtClean="0"/>
              <a:t>12. Назвіть основні помилки при бізнес-плануванні в туризмі.</a:t>
            </a:r>
          </a:p>
          <a:p>
            <a:pPr algn="just"/>
            <a:r>
              <a:rPr lang="uk-UA" sz="2200" dirty="0" smtClean="0"/>
              <a:t>13. Перерахуйте відмінні риси туристичного продукту в порівнянні з іншими товарами і послугами.</a:t>
            </a:r>
          </a:p>
          <a:p>
            <a:pPr algn="just"/>
            <a:r>
              <a:rPr lang="uk-UA" sz="2200" dirty="0" smtClean="0"/>
              <a:t>14. На які фактори слід звертати особливу увагу при аналізі стану зовнішнього середовища туристичного підприємства?</a:t>
            </a:r>
          </a:p>
          <a:p>
            <a:pPr algn="just"/>
            <a:r>
              <a:rPr lang="uk-UA" sz="2200" dirty="0" smtClean="0"/>
              <a:t>15. На які фактори слід звертати особливу увагу при аналізі стану внутрішнього середовища туристичного підприємства?</a:t>
            </a:r>
          </a:p>
        </p:txBody>
      </p:sp>
    </p:spTree>
    <p:extLst>
      <p:ext uri="{BB962C8B-B14F-4D97-AF65-F5344CB8AC3E}">
        <p14:creationId xmlns:p14="http://schemas.microsoft.com/office/powerpoint/2010/main" val="31988458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44</a:t>
            </a:fld>
            <a:endParaRPr lang="uk-UA" dirty="0"/>
          </a:p>
        </p:txBody>
      </p:sp>
      <p:sp>
        <p:nvSpPr>
          <p:cNvPr id="3" name="Прямоугольник 2"/>
          <p:cNvSpPr/>
          <p:nvPr/>
        </p:nvSpPr>
        <p:spPr>
          <a:xfrm>
            <a:off x="611560" y="707792"/>
            <a:ext cx="8075240" cy="5509200"/>
          </a:xfrm>
          <a:prstGeom prst="rect">
            <a:avLst/>
          </a:prstGeom>
        </p:spPr>
        <p:txBody>
          <a:bodyPr wrap="square">
            <a:spAutoFit/>
          </a:bodyPr>
          <a:lstStyle/>
          <a:p>
            <a:pPr algn="just"/>
            <a:r>
              <a:rPr lang="uk-UA" sz="1600" dirty="0"/>
              <a:t>Практичне заняття є спробою проведення ділової гри «Інвестиційне проектування у туризмі». На початку заняття студентська група розбивається на наступні два блоки:</a:t>
            </a:r>
            <a:endParaRPr lang="ru-RU" sz="1600" dirty="0"/>
          </a:p>
          <a:p>
            <a:pPr algn="just"/>
            <a:r>
              <a:rPr lang="uk-UA" sz="1600" b="1" dirty="0"/>
              <a:t>- проектувальники (укладачі проекту);</a:t>
            </a:r>
            <a:endParaRPr lang="ru-RU" sz="1600" dirty="0"/>
          </a:p>
          <a:p>
            <a:pPr algn="just"/>
            <a:r>
              <a:rPr lang="uk-UA" sz="1600" b="1" dirty="0"/>
              <a:t>- експерти (</a:t>
            </a:r>
            <a:r>
              <a:rPr lang="uk-UA" sz="1600" b="1" dirty="0" smtClean="0"/>
              <a:t>потенційні </a:t>
            </a:r>
            <a:r>
              <a:rPr lang="uk-UA" sz="1600" b="1" dirty="0"/>
              <a:t>споживачі </a:t>
            </a:r>
            <a:r>
              <a:rPr lang="uk-UA" sz="1600" b="1" dirty="0" smtClean="0"/>
              <a:t>результату проекту).</a:t>
            </a:r>
            <a:endParaRPr lang="ru-RU" sz="1600" dirty="0"/>
          </a:p>
          <a:p>
            <a:pPr algn="just"/>
            <a:r>
              <a:rPr lang="uk-UA" sz="1600" dirty="0"/>
              <a:t>Основою проведення ділової гри є складання інвестиційних проектів, тому головну роль в проведенні гри грають проектувальники.</a:t>
            </a:r>
            <a:endParaRPr lang="ru-RU" sz="1600" dirty="0"/>
          </a:p>
          <a:p>
            <a:pPr algn="just"/>
            <a:r>
              <a:rPr lang="uk-UA" sz="1600" dirty="0"/>
              <a:t> </a:t>
            </a:r>
            <a:endParaRPr lang="ru-RU" sz="1600" dirty="0"/>
          </a:p>
          <a:p>
            <a:pPr algn="just"/>
            <a:r>
              <a:rPr lang="uk-UA" sz="1600" b="1" dirty="0"/>
              <a:t>Завдання 1.</a:t>
            </a:r>
            <a:endParaRPr lang="ru-RU" sz="1600" dirty="0"/>
          </a:p>
          <a:p>
            <a:pPr algn="just"/>
            <a:r>
              <a:rPr lang="uk-UA" sz="1600" dirty="0"/>
              <a:t>На цьому ж занятті викладач ставить задачу перед проектувальниками визначити до наступного заняття власну бізнес-ідею.</a:t>
            </a:r>
            <a:endParaRPr lang="ru-RU" sz="1600" dirty="0"/>
          </a:p>
          <a:p>
            <a:pPr algn="just"/>
            <a:r>
              <a:rPr lang="uk-UA" sz="1600" dirty="0"/>
              <a:t>Опис бізнес-ідеї повинен включати в себе наступні положення:</a:t>
            </a:r>
            <a:endParaRPr lang="ru-RU" sz="1600" dirty="0"/>
          </a:p>
          <a:p>
            <a:pPr algn="just"/>
            <a:r>
              <a:rPr lang="uk-UA" sz="1600" dirty="0"/>
              <a:t>1. Короткий опис ідеї проекту.</a:t>
            </a:r>
            <a:endParaRPr lang="ru-RU" sz="1600" dirty="0"/>
          </a:p>
          <a:p>
            <a:pPr algn="just"/>
            <a:r>
              <a:rPr lang="uk-UA" sz="1600" dirty="0"/>
              <a:t>2. Короткий опис комерційного продукту проекту.</a:t>
            </a:r>
            <a:endParaRPr lang="ru-RU" sz="1600" dirty="0"/>
          </a:p>
          <a:p>
            <a:pPr algn="just"/>
            <a:r>
              <a:rPr lang="uk-UA" sz="1600" dirty="0"/>
              <a:t>3. Переваги продукту в порівнянні з аналогами, або в чому укладається його унікальність. </a:t>
            </a:r>
            <a:endParaRPr lang="ru-RU" sz="1600" dirty="0"/>
          </a:p>
          <a:p>
            <a:pPr algn="just"/>
            <a:r>
              <a:rPr lang="uk-UA" sz="1600" dirty="0"/>
              <a:t>4. Основні технічні характеристики продукту.</a:t>
            </a:r>
            <a:endParaRPr lang="ru-RU" sz="1600" dirty="0"/>
          </a:p>
          <a:p>
            <a:pPr algn="just"/>
            <a:r>
              <a:rPr lang="uk-UA" sz="1600" dirty="0"/>
              <a:t>5. Основні учасники проекту (замовник, проектувальник, користувач).</a:t>
            </a:r>
            <a:endParaRPr lang="ru-RU" sz="1600" dirty="0"/>
          </a:p>
          <a:p>
            <a:pPr algn="just"/>
            <a:r>
              <a:rPr lang="uk-UA" sz="1600" dirty="0"/>
              <a:t>6. Основні виробничі рішення проекту.</a:t>
            </a:r>
            <a:endParaRPr lang="ru-RU" sz="1600" dirty="0"/>
          </a:p>
          <a:p>
            <a:pPr algn="just"/>
            <a:r>
              <a:rPr lang="uk-UA" sz="1600" dirty="0"/>
              <a:t>7. Комерційна доцільність проекту (ціна продукту, можливі обсяги реалізації, вартість обладнання, загальні постійні та змінні витрати, собівартість продукту, загальна прибутковість проекту).</a:t>
            </a:r>
            <a:endParaRPr lang="ru-RU" sz="1600" dirty="0"/>
          </a:p>
          <a:p>
            <a:pPr algn="just"/>
            <a:r>
              <a:rPr lang="uk-UA" sz="1600" dirty="0"/>
              <a:t>8. Можливості реалізації продукту (канали збуту, споживачі).</a:t>
            </a:r>
            <a:endParaRPr lang="ru-RU" sz="1600" dirty="0"/>
          </a:p>
          <a:p>
            <a:pPr algn="just"/>
            <a:r>
              <a:rPr lang="uk-UA" sz="1600" dirty="0"/>
              <a:t>9. Життєвий цикл проекту.</a:t>
            </a:r>
            <a:endParaRPr lang="ru-RU" sz="1600" dirty="0"/>
          </a:p>
        </p:txBody>
      </p:sp>
    </p:spTree>
    <p:extLst>
      <p:ext uri="{BB962C8B-B14F-4D97-AF65-F5344CB8AC3E}">
        <p14:creationId xmlns:p14="http://schemas.microsoft.com/office/powerpoint/2010/main" val="16011663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45</a:t>
            </a:fld>
            <a:endParaRPr lang="uk-UA" dirty="0"/>
          </a:p>
        </p:txBody>
      </p:sp>
      <p:sp>
        <p:nvSpPr>
          <p:cNvPr id="3" name="Прямоугольник 2"/>
          <p:cNvSpPr/>
          <p:nvPr/>
        </p:nvSpPr>
        <p:spPr>
          <a:xfrm>
            <a:off x="611560" y="332656"/>
            <a:ext cx="8075240" cy="6247864"/>
          </a:xfrm>
          <a:prstGeom prst="rect">
            <a:avLst/>
          </a:prstGeom>
        </p:spPr>
        <p:txBody>
          <a:bodyPr wrap="square">
            <a:spAutoFit/>
          </a:bodyPr>
          <a:lstStyle/>
          <a:p>
            <a:pPr algn="just"/>
            <a:r>
              <a:rPr lang="uk-UA" sz="1600" b="1" dirty="0"/>
              <a:t>Завдання 2.</a:t>
            </a:r>
            <a:endParaRPr lang="ru-RU" sz="1600" dirty="0"/>
          </a:p>
          <a:p>
            <a:pPr algn="just"/>
            <a:r>
              <a:rPr lang="uk-UA" sz="1600" dirty="0"/>
              <a:t>Розвиваючи зміст бізнес-ідеї проекту, складеного відповідно до завдання, уточніть його основні положення у відповідності до наступних умов:</a:t>
            </a:r>
            <a:endParaRPr lang="ru-RU" sz="1600" dirty="0"/>
          </a:p>
          <a:p>
            <a:pPr algn="just"/>
            <a:r>
              <a:rPr lang="uk-UA" sz="1600" dirty="0"/>
              <a:t>1. Опишіть зовнішню інформаційно-аналітичну середу реалізації проекту:</a:t>
            </a:r>
            <a:endParaRPr lang="ru-RU" sz="1600" dirty="0"/>
          </a:p>
          <a:p>
            <a:pPr algn="just"/>
            <a:r>
              <a:rPr lang="uk-UA" sz="1600" dirty="0"/>
              <a:t>- нормативно-правова основа, що регламентує господарську діяльність в рамках проекту;</a:t>
            </a:r>
            <a:endParaRPr lang="ru-RU" sz="1600" dirty="0"/>
          </a:p>
          <a:p>
            <a:pPr algn="just"/>
            <a:r>
              <a:rPr lang="uk-UA" sz="1600" dirty="0"/>
              <a:t>- міжгалузеві нормативи і стандарти;</a:t>
            </a:r>
            <a:endParaRPr lang="ru-RU" sz="1600" dirty="0"/>
          </a:p>
          <a:p>
            <a:pPr algn="just"/>
            <a:r>
              <a:rPr lang="uk-UA" sz="1600" dirty="0"/>
              <a:t>- податкове законодавство;</a:t>
            </a:r>
            <a:endParaRPr lang="ru-RU" sz="1600" dirty="0"/>
          </a:p>
          <a:p>
            <a:pPr algn="just"/>
            <a:r>
              <a:rPr lang="uk-UA" sz="1600" dirty="0"/>
              <a:t>2. Опишіть внутрішню інформаційно-аналітичну систему реалізації проекту:</a:t>
            </a:r>
            <a:endParaRPr lang="ru-RU" sz="1600" dirty="0"/>
          </a:p>
          <a:p>
            <a:pPr algn="just"/>
            <a:r>
              <a:rPr lang="uk-UA" sz="1600" dirty="0"/>
              <a:t>2.1. Загальна інформація.</a:t>
            </a:r>
            <a:endParaRPr lang="ru-RU" sz="1600" dirty="0"/>
          </a:p>
          <a:p>
            <a:pPr algn="just"/>
            <a:r>
              <a:rPr lang="uk-UA" sz="1600" dirty="0"/>
              <a:t>- назва підприємства;</a:t>
            </a:r>
            <a:endParaRPr lang="ru-RU" sz="1600" dirty="0"/>
          </a:p>
          <a:p>
            <a:pPr algn="just"/>
            <a:r>
              <a:rPr lang="uk-UA" sz="1600" dirty="0"/>
              <a:t>- профіль підприємства - суб'єкта проекту;</a:t>
            </a:r>
            <a:endParaRPr lang="ru-RU" sz="1600" dirty="0"/>
          </a:p>
          <a:p>
            <a:pPr algn="just"/>
            <a:r>
              <a:rPr lang="uk-UA" sz="1600" dirty="0"/>
              <a:t>- місцеположення;</a:t>
            </a:r>
            <a:endParaRPr lang="ru-RU" sz="1600" dirty="0"/>
          </a:p>
          <a:p>
            <a:pPr algn="just"/>
            <a:r>
              <a:rPr lang="uk-UA" sz="1600" dirty="0"/>
              <a:t>- число працівників;</a:t>
            </a:r>
            <a:endParaRPr lang="ru-RU" sz="1600" dirty="0"/>
          </a:p>
          <a:p>
            <a:pPr algn="just"/>
            <a:r>
              <a:rPr lang="uk-UA" sz="1600" dirty="0"/>
              <a:t>- засновники;</a:t>
            </a:r>
            <a:endParaRPr lang="ru-RU" sz="1600" dirty="0"/>
          </a:p>
          <a:p>
            <a:pPr algn="just"/>
            <a:r>
              <a:rPr lang="uk-UA" sz="1600" dirty="0"/>
              <a:t>- структура управління;</a:t>
            </a:r>
            <a:endParaRPr lang="ru-RU" sz="1600" dirty="0"/>
          </a:p>
          <a:p>
            <a:pPr algn="just"/>
            <a:r>
              <a:rPr lang="uk-UA" sz="1600" dirty="0"/>
              <a:t>- земельна площа, що займається;</a:t>
            </a:r>
            <a:endParaRPr lang="ru-RU" sz="1600" dirty="0"/>
          </a:p>
          <a:p>
            <a:pPr algn="just"/>
            <a:r>
              <a:rPr lang="uk-UA" sz="1600" dirty="0"/>
              <a:t>2.2. Профіль виробництва.</a:t>
            </a:r>
            <a:endParaRPr lang="ru-RU" sz="1600" dirty="0"/>
          </a:p>
          <a:p>
            <a:pPr algn="just"/>
            <a:r>
              <a:rPr lang="uk-UA" sz="1600" dirty="0"/>
              <a:t>- асортимент продукції, що випускається;</a:t>
            </a:r>
            <a:endParaRPr lang="ru-RU" sz="1600" dirty="0"/>
          </a:p>
          <a:p>
            <a:pPr algn="just"/>
            <a:r>
              <a:rPr lang="uk-UA" sz="1600" dirty="0"/>
              <a:t>- обсяг випуску продукції;</a:t>
            </a:r>
            <a:endParaRPr lang="ru-RU" sz="1600" dirty="0"/>
          </a:p>
          <a:p>
            <a:pPr algn="just"/>
            <a:r>
              <a:rPr lang="uk-UA" sz="1600" dirty="0"/>
              <a:t>- ціна продукції, що випускається;</a:t>
            </a:r>
            <a:endParaRPr lang="ru-RU" sz="1600" dirty="0"/>
          </a:p>
          <a:p>
            <a:pPr algn="just"/>
            <a:r>
              <a:rPr lang="uk-UA" sz="1600" dirty="0"/>
              <a:t>- собівартість виробів;</a:t>
            </a:r>
            <a:endParaRPr lang="ru-RU" sz="1600" dirty="0"/>
          </a:p>
          <a:p>
            <a:pPr algn="just"/>
            <a:r>
              <a:rPr lang="uk-UA" sz="1600" dirty="0"/>
              <a:t>- ринки збуту.</a:t>
            </a:r>
            <a:endParaRPr lang="ru-RU" sz="1600" dirty="0"/>
          </a:p>
          <a:p>
            <a:pPr algn="just"/>
            <a:r>
              <a:rPr lang="uk-UA" sz="1600" dirty="0"/>
              <a:t>2.3. Основні кошти.</a:t>
            </a:r>
            <a:endParaRPr lang="ru-RU" sz="1600" dirty="0"/>
          </a:p>
          <a:p>
            <a:pPr algn="just"/>
            <a:r>
              <a:rPr lang="uk-UA" sz="1600" dirty="0"/>
              <a:t>2.4. Постачальники.</a:t>
            </a:r>
            <a:endParaRPr lang="ru-RU" sz="1600" dirty="0"/>
          </a:p>
          <a:p>
            <a:pPr algn="just"/>
            <a:r>
              <a:rPr lang="uk-UA" sz="1600" dirty="0"/>
              <a:t>2.5. Основні конкуренти. </a:t>
            </a:r>
            <a:endParaRPr lang="ru-RU" sz="1600" dirty="0"/>
          </a:p>
        </p:txBody>
      </p:sp>
    </p:spTree>
    <p:extLst>
      <p:ext uri="{BB962C8B-B14F-4D97-AF65-F5344CB8AC3E}">
        <p14:creationId xmlns:p14="http://schemas.microsoft.com/office/powerpoint/2010/main" val="21463965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46</a:t>
            </a:fld>
            <a:endParaRPr lang="uk-UA" dirty="0"/>
          </a:p>
        </p:txBody>
      </p:sp>
      <p:sp>
        <p:nvSpPr>
          <p:cNvPr id="3" name="Прямоугольник 2"/>
          <p:cNvSpPr/>
          <p:nvPr/>
        </p:nvSpPr>
        <p:spPr>
          <a:xfrm>
            <a:off x="611560" y="332656"/>
            <a:ext cx="8075240" cy="2800767"/>
          </a:xfrm>
          <a:prstGeom prst="rect">
            <a:avLst/>
          </a:prstGeom>
        </p:spPr>
        <p:txBody>
          <a:bodyPr wrap="square">
            <a:spAutoFit/>
          </a:bodyPr>
          <a:lstStyle/>
          <a:p>
            <a:r>
              <a:rPr lang="uk-UA" sz="1600" b="1" dirty="0"/>
              <a:t>Завдання 3.</a:t>
            </a:r>
            <a:endParaRPr lang="ru-RU" sz="1600" dirty="0"/>
          </a:p>
          <a:p>
            <a:pPr algn="just"/>
            <a:r>
              <a:rPr lang="uk-UA" sz="1600" dirty="0"/>
              <a:t>Розвиваючи зміст інвестиційного проекту, складеного відповідно до завдання, уточніть його основні положення у відповідності з наступними положеннями:</a:t>
            </a:r>
            <a:endParaRPr lang="ru-RU" sz="1600" dirty="0"/>
          </a:p>
          <a:p>
            <a:pPr algn="just"/>
            <a:r>
              <a:rPr lang="uk-UA" sz="1600" dirty="0"/>
              <a:t>1. Опишіть основні технічні </a:t>
            </a:r>
            <a:r>
              <a:rPr lang="uk-UA" sz="1600" dirty="0" smtClean="0"/>
              <a:t>та </a:t>
            </a:r>
            <a:r>
              <a:rPr lang="uk-UA" sz="1600" dirty="0"/>
              <a:t>технологічні характеристики проекту.</a:t>
            </a:r>
            <a:endParaRPr lang="ru-RU" sz="1600" dirty="0"/>
          </a:p>
          <a:p>
            <a:pPr algn="just"/>
            <a:r>
              <a:rPr lang="uk-UA" sz="1600" dirty="0"/>
              <a:t>2. Відповідно до типової структури маркетингового дослідження ринку проведіть комерційний аналіз проекту.</a:t>
            </a:r>
            <a:endParaRPr lang="ru-RU" sz="1600" dirty="0"/>
          </a:p>
          <a:p>
            <a:pPr algn="just"/>
            <a:r>
              <a:rPr lang="uk-UA" sz="1600" dirty="0"/>
              <a:t>3. Надайте організаційну схему реалізації проекту.</a:t>
            </a:r>
            <a:endParaRPr lang="ru-RU" sz="1600" dirty="0"/>
          </a:p>
          <a:p>
            <a:pPr algn="just"/>
            <a:r>
              <a:rPr lang="uk-UA" sz="1600" dirty="0"/>
              <a:t>4. Дайте оцінку соціальним і екологічним наслідкам реалізації проекту.</a:t>
            </a:r>
            <a:endParaRPr lang="ru-RU" sz="1600" dirty="0"/>
          </a:p>
          <a:p>
            <a:pPr algn="just"/>
            <a:r>
              <a:rPr lang="uk-UA" sz="1600" dirty="0"/>
              <a:t> </a:t>
            </a:r>
            <a:endParaRPr lang="ru-RU" sz="1600" dirty="0"/>
          </a:p>
          <a:p>
            <a:pPr algn="just"/>
            <a:r>
              <a:rPr lang="uk-UA" sz="1600" b="1" dirty="0"/>
              <a:t>Завдання оформлюється у вигляді презентації. </a:t>
            </a:r>
            <a:endParaRPr lang="uk-UA" sz="1600" b="1" dirty="0" smtClean="0"/>
          </a:p>
          <a:p>
            <a:pPr algn="just"/>
            <a:r>
              <a:rPr lang="uk-UA" sz="1600" b="1" dirty="0" smtClean="0"/>
              <a:t>Потрібно </a:t>
            </a:r>
            <a:r>
              <a:rPr lang="uk-UA" sz="1600" b="1" dirty="0"/>
              <a:t>підготувати виступ (до </a:t>
            </a:r>
            <a:r>
              <a:rPr lang="uk-UA" sz="1600" b="1" dirty="0" smtClean="0"/>
              <a:t>20 </a:t>
            </a:r>
            <a:r>
              <a:rPr lang="uk-UA" sz="1600" b="1" dirty="0"/>
              <a:t>хвилин).</a:t>
            </a:r>
            <a:endParaRPr lang="ru-RU" sz="1600" dirty="0"/>
          </a:p>
        </p:txBody>
      </p:sp>
    </p:spTree>
    <p:extLst>
      <p:ext uri="{BB962C8B-B14F-4D97-AF65-F5344CB8AC3E}">
        <p14:creationId xmlns:p14="http://schemas.microsoft.com/office/powerpoint/2010/main" val="16587194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777C522C-5DCE-4624-AD8A-FE37C36FFC1A}" type="slidenum">
              <a:rPr lang="uk-UA" smtClean="0"/>
              <a:t>5</a:t>
            </a:fld>
            <a:endParaRPr lang="uk-UA" dirty="0"/>
          </a:p>
        </p:txBody>
      </p:sp>
      <p:pic>
        <p:nvPicPr>
          <p:cNvPr id="2050" name="Picture 2" descr="http://www.bookz.com.ua/4/1.files/image00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764703"/>
            <a:ext cx="8581898" cy="5256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327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6</a:t>
            </a:fld>
            <a:endParaRPr lang="uk-UA" dirty="0"/>
          </a:p>
        </p:txBody>
      </p:sp>
      <p:sp>
        <p:nvSpPr>
          <p:cNvPr id="3" name="Прямоугольник 2"/>
          <p:cNvSpPr/>
          <p:nvPr/>
        </p:nvSpPr>
        <p:spPr>
          <a:xfrm>
            <a:off x="611560" y="548680"/>
            <a:ext cx="7920880" cy="5847755"/>
          </a:xfrm>
          <a:prstGeom prst="rect">
            <a:avLst/>
          </a:prstGeom>
        </p:spPr>
        <p:txBody>
          <a:bodyPr wrap="square">
            <a:spAutoFit/>
          </a:bodyPr>
          <a:lstStyle/>
          <a:p>
            <a:pPr algn="just"/>
            <a:r>
              <a:rPr lang="uk-UA" sz="2200" b="1" dirty="0" smtClean="0"/>
              <a:t>За масштабами </a:t>
            </a:r>
            <a:r>
              <a:rPr lang="uk-UA" sz="2200" dirty="0" smtClean="0"/>
              <a:t>проекти поділяються </a:t>
            </a:r>
            <a:r>
              <a:rPr lang="uk-UA" sz="2200" dirty="0"/>
              <a:t>на малі, значні </a:t>
            </a:r>
            <a:r>
              <a:rPr lang="uk-UA" sz="2200" dirty="0" smtClean="0"/>
              <a:t>та </a:t>
            </a:r>
            <a:r>
              <a:rPr lang="uk-UA" sz="2200" dirty="0"/>
              <a:t>мегапроекти.</a:t>
            </a:r>
          </a:p>
          <a:p>
            <a:pPr algn="just"/>
            <a:endParaRPr lang="uk-UA" sz="2200" b="1" dirty="0" smtClean="0"/>
          </a:p>
          <a:p>
            <a:pPr algn="just"/>
            <a:r>
              <a:rPr lang="uk-UA" sz="2200" b="1" dirty="0" smtClean="0"/>
              <a:t>Малі </a:t>
            </a:r>
            <a:r>
              <a:rPr lang="uk-UA" sz="2200" b="1" dirty="0"/>
              <a:t>проекти </a:t>
            </a:r>
            <a:r>
              <a:rPr lang="uk-UA" sz="2200" dirty="0"/>
              <a:t>невеликі по масштабі інвестицій, прості й </a:t>
            </a:r>
            <a:r>
              <a:rPr lang="uk-UA" sz="2200" dirty="0" smtClean="0"/>
              <a:t>обмежені невеликими часовими </a:t>
            </a:r>
            <a:r>
              <a:rPr lang="uk-UA" sz="2200" dirty="0"/>
              <a:t>рамками. Прикладами типових малих </a:t>
            </a:r>
            <a:r>
              <a:rPr lang="uk-UA" sz="2200" dirty="0" smtClean="0"/>
              <a:t>проектів є</a:t>
            </a:r>
            <a:r>
              <a:rPr lang="uk-UA" sz="2200" dirty="0"/>
              <a:t>:  </a:t>
            </a:r>
            <a:r>
              <a:rPr lang="uk-UA" sz="2200" dirty="0" smtClean="0"/>
              <a:t>модернізація </a:t>
            </a:r>
            <a:r>
              <a:rPr lang="uk-UA" sz="2200" dirty="0"/>
              <a:t>виробничих ділянок, розробка дослідних зразків </a:t>
            </a:r>
            <a:r>
              <a:rPr lang="uk-UA" sz="2200" dirty="0" smtClean="0"/>
              <a:t>виробів, відкриття </a:t>
            </a:r>
            <a:r>
              <a:rPr lang="uk-UA" sz="2200" dirty="0"/>
              <a:t>нового невеличкого </a:t>
            </a:r>
            <a:r>
              <a:rPr lang="uk-UA" sz="2200" dirty="0" smtClean="0"/>
              <a:t>магазина. </a:t>
            </a:r>
          </a:p>
          <a:p>
            <a:pPr algn="just"/>
            <a:r>
              <a:rPr lang="uk-UA" sz="2200" dirty="0" smtClean="0"/>
              <a:t>Малі </a:t>
            </a:r>
            <a:r>
              <a:rPr lang="uk-UA" sz="2200" dirty="0"/>
              <a:t>проекти </a:t>
            </a:r>
            <a:r>
              <a:rPr lang="uk-UA" sz="2200" dirty="0" smtClean="0"/>
              <a:t>припускають ряд </a:t>
            </a:r>
            <a:r>
              <a:rPr lang="uk-UA" sz="2200" dirty="0"/>
              <a:t>спрощень у процедурі проектування і реалізації проекту. </a:t>
            </a:r>
            <a:endParaRPr lang="uk-UA" sz="2200" dirty="0" smtClean="0"/>
          </a:p>
          <a:p>
            <a:pPr algn="just"/>
            <a:endParaRPr lang="uk-UA" sz="2200" b="1" dirty="0" smtClean="0"/>
          </a:p>
          <a:p>
            <a:pPr algn="just"/>
            <a:r>
              <a:rPr lang="uk-UA" sz="2200" b="1" dirty="0" smtClean="0"/>
              <a:t>Значні </a:t>
            </a:r>
            <a:r>
              <a:rPr lang="uk-UA" sz="2200" b="1" dirty="0"/>
              <a:t>проекти </a:t>
            </a:r>
            <a:r>
              <a:rPr lang="uk-UA" sz="2200" dirty="0"/>
              <a:t>складаються під </a:t>
            </a:r>
            <a:r>
              <a:rPr lang="uk-UA" sz="2200" dirty="0" err="1"/>
              <a:t>обгрунтування</a:t>
            </a:r>
            <a:r>
              <a:rPr lang="uk-UA" sz="2200" dirty="0"/>
              <a:t> великих </a:t>
            </a:r>
            <a:r>
              <a:rPr lang="uk-UA" sz="2200" dirty="0" smtClean="0"/>
              <a:t>за обсягом інвестицій та/або </a:t>
            </a:r>
            <a:r>
              <a:rPr lang="uk-UA" sz="2200" dirty="0"/>
              <a:t>тривалих за часом проектів. Прикладами таких проектів </a:t>
            </a:r>
            <a:r>
              <a:rPr lang="uk-UA" sz="2200" dirty="0" smtClean="0"/>
              <a:t>є: модернізація </a:t>
            </a:r>
            <a:r>
              <a:rPr lang="uk-UA" sz="2200" dirty="0"/>
              <a:t>усього виробництва підприємства, будівництво </a:t>
            </a:r>
            <a:r>
              <a:rPr lang="uk-UA" sz="2200" dirty="0" smtClean="0"/>
              <a:t>нового виробництва</a:t>
            </a:r>
            <a:r>
              <a:rPr lang="uk-UA" sz="2200" dirty="0"/>
              <a:t>, </a:t>
            </a:r>
            <a:r>
              <a:rPr lang="uk-UA" sz="2200" dirty="0" smtClean="0"/>
              <a:t>житлове будівництво. </a:t>
            </a:r>
            <a:r>
              <a:rPr lang="uk-UA" sz="2200" dirty="0"/>
              <a:t>Для подібних </a:t>
            </a:r>
            <a:r>
              <a:rPr lang="uk-UA" sz="2200" dirty="0" smtClean="0"/>
              <a:t>проектів повинна </a:t>
            </a:r>
            <a:r>
              <a:rPr lang="uk-UA" sz="2200" dirty="0"/>
              <a:t>формуватися окрема організаційна структура розробки </a:t>
            </a:r>
            <a:r>
              <a:rPr lang="uk-UA" sz="2200" dirty="0" smtClean="0"/>
              <a:t>та реалізації проекту.</a:t>
            </a:r>
          </a:p>
        </p:txBody>
      </p:sp>
    </p:spTree>
    <p:extLst>
      <p:ext uri="{BB962C8B-B14F-4D97-AF65-F5344CB8AC3E}">
        <p14:creationId xmlns:p14="http://schemas.microsoft.com/office/powerpoint/2010/main" val="24482823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7</a:t>
            </a:fld>
            <a:endParaRPr lang="uk-UA" dirty="0"/>
          </a:p>
        </p:txBody>
      </p:sp>
      <p:sp>
        <p:nvSpPr>
          <p:cNvPr id="3" name="Прямоугольник 2"/>
          <p:cNvSpPr/>
          <p:nvPr/>
        </p:nvSpPr>
        <p:spPr>
          <a:xfrm>
            <a:off x="611560" y="548680"/>
            <a:ext cx="7920880" cy="5847755"/>
          </a:xfrm>
          <a:prstGeom prst="rect">
            <a:avLst/>
          </a:prstGeom>
        </p:spPr>
        <p:txBody>
          <a:bodyPr wrap="square">
            <a:spAutoFit/>
          </a:bodyPr>
          <a:lstStyle/>
          <a:p>
            <a:pPr algn="just"/>
            <a:r>
              <a:rPr lang="uk-UA" sz="2200" b="1" dirty="0"/>
              <a:t>Мегапроекти</a:t>
            </a:r>
            <a:r>
              <a:rPr lang="uk-UA" sz="2200" dirty="0"/>
              <a:t> - це цільові програми, що містять </a:t>
            </a:r>
            <a:r>
              <a:rPr lang="uk-UA" sz="2200" dirty="0" smtClean="0"/>
              <a:t>декілька взаємозалежних </a:t>
            </a:r>
            <a:r>
              <a:rPr lang="uk-UA" sz="2200" dirty="0"/>
              <a:t>проектів, об'єднаних загальною </a:t>
            </a:r>
            <a:r>
              <a:rPr lang="uk-UA" sz="2200" dirty="0" smtClean="0"/>
              <a:t>метою, виділеними ресурсами </a:t>
            </a:r>
            <a:r>
              <a:rPr lang="uk-UA" sz="2200" dirty="0"/>
              <a:t>і відпущеним на їхнє виконання часом. Прикладом </a:t>
            </a:r>
            <a:r>
              <a:rPr lang="uk-UA" sz="2200" dirty="0" smtClean="0"/>
              <a:t>таких проектів </a:t>
            </a:r>
            <a:r>
              <a:rPr lang="uk-UA" sz="2200" dirty="0"/>
              <a:t>є створення міжнародної орбітальної </a:t>
            </a:r>
            <a:r>
              <a:rPr lang="uk-UA" sz="2200" dirty="0" smtClean="0"/>
              <a:t>станції, мережі «Інтернет</a:t>
            </a:r>
            <a:r>
              <a:rPr lang="uk-UA" sz="2200" dirty="0"/>
              <a:t>», будівництво підземного тунелю під Ла-Маншем, </a:t>
            </a:r>
            <a:r>
              <a:rPr lang="uk-UA" sz="2200" dirty="0" smtClean="0"/>
              <a:t>створення нового літака.</a:t>
            </a:r>
            <a:endParaRPr lang="uk-UA" sz="2200" dirty="0"/>
          </a:p>
          <a:p>
            <a:pPr algn="just"/>
            <a:r>
              <a:rPr lang="uk-UA" sz="2200" dirty="0"/>
              <a:t>Мегапроекти відзначаються низкою </a:t>
            </a:r>
            <a:r>
              <a:rPr lang="uk-UA" sz="2200" dirty="0" smtClean="0"/>
              <a:t>властивостей</a:t>
            </a:r>
            <a:r>
              <a:rPr lang="uk-UA" sz="2200" dirty="0"/>
              <a:t>: </a:t>
            </a:r>
            <a:r>
              <a:rPr lang="uk-UA" sz="2200" dirty="0" smtClean="0"/>
              <a:t>високою вартістю</a:t>
            </a:r>
            <a:r>
              <a:rPr lang="uk-UA" sz="2200" dirty="0"/>
              <a:t>, трудомісткістю, тривалістю реалізації (5 і більш років</a:t>
            </a:r>
            <a:r>
              <a:rPr lang="uk-UA" sz="2200" dirty="0" smtClean="0"/>
              <a:t>), необхідністю </a:t>
            </a:r>
            <a:r>
              <a:rPr lang="uk-UA" sz="2200" dirty="0"/>
              <a:t>участі інших країн, великим впливом на соціальне </a:t>
            </a:r>
            <a:r>
              <a:rPr lang="uk-UA" sz="2200" dirty="0" smtClean="0"/>
              <a:t>та економічне </a:t>
            </a:r>
            <a:r>
              <a:rPr lang="uk-UA" sz="2200" dirty="0"/>
              <a:t>середовище регіону. </a:t>
            </a:r>
            <a:endParaRPr lang="uk-UA" sz="2200" dirty="0" smtClean="0"/>
          </a:p>
          <a:p>
            <a:pPr algn="just"/>
            <a:endParaRPr lang="uk-UA" sz="2200" dirty="0"/>
          </a:p>
          <a:p>
            <a:pPr algn="just"/>
            <a:r>
              <a:rPr lang="uk-UA" sz="2200" dirty="0" smtClean="0"/>
              <a:t>Найважливішої складового проекту є </a:t>
            </a:r>
            <a:r>
              <a:rPr lang="uk-UA" sz="2200" b="1" dirty="0" smtClean="0"/>
              <a:t>його</a:t>
            </a:r>
            <a:r>
              <a:rPr lang="uk-UA" sz="2200" dirty="0" smtClean="0"/>
              <a:t> </a:t>
            </a:r>
            <a:r>
              <a:rPr lang="uk-UA" sz="2200" b="1" dirty="0" smtClean="0"/>
              <a:t>учасники.</a:t>
            </a:r>
            <a:r>
              <a:rPr lang="uk-UA" sz="2200" dirty="0" smtClean="0"/>
              <a:t> При використанні традиційного типу управління учасниками</a:t>
            </a:r>
            <a:r>
              <a:rPr lang="uk-UA" sz="2200" dirty="0"/>
              <a:t> </a:t>
            </a:r>
            <a:r>
              <a:rPr lang="uk-UA" sz="2200" dirty="0" smtClean="0"/>
              <a:t>проекту можуть бути:</a:t>
            </a:r>
          </a:p>
          <a:p>
            <a:pPr marL="342900" indent="-342900" algn="just">
              <a:buFont typeface="Arial" panose="020B0604020202020204" pitchFamily="34" charset="0"/>
              <a:buChar char="•"/>
            </a:pPr>
            <a:r>
              <a:rPr lang="uk-UA" sz="2200" dirty="0" smtClean="0"/>
              <a:t>замовник проекту;</a:t>
            </a:r>
          </a:p>
          <a:p>
            <a:pPr marL="342900" indent="-342900" algn="just">
              <a:buFont typeface="Arial" panose="020B0604020202020204" pitchFamily="34" charset="0"/>
              <a:buChar char="•"/>
            </a:pPr>
            <a:r>
              <a:rPr lang="uk-UA" sz="2200" dirty="0" smtClean="0"/>
              <a:t>спонсор або інвестор проекту;</a:t>
            </a:r>
          </a:p>
          <a:p>
            <a:pPr marL="342900" indent="-342900" algn="just">
              <a:buFont typeface="Arial" panose="020B0604020202020204" pitchFamily="34" charset="0"/>
              <a:buChar char="•"/>
            </a:pPr>
            <a:r>
              <a:rPr lang="uk-UA" sz="2200" dirty="0" smtClean="0"/>
              <a:t>керуючий проектом; </a:t>
            </a:r>
            <a:endParaRPr lang="uk-UA" sz="2200" dirty="0"/>
          </a:p>
        </p:txBody>
      </p:sp>
    </p:spTree>
    <p:extLst>
      <p:ext uri="{BB962C8B-B14F-4D97-AF65-F5344CB8AC3E}">
        <p14:creationId xmlns:p14="http://schemas.microsoft.com/office/powerpoint/2010/main" val="395043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8</a:t>
            </a:fld>
            <a:endParaRPr lang="uk-UA" dirty="0"/>
          </a:p>
        </p:txBody>
      </p:sp>
      <p:sp>
        <p:nvSpPr>
          <p:cNvPr id="3" name="Прямоугольник 2"/>
          <p:cNvSpPr/>
          <p:nvPr/>
        </p:nvSpPr>
        <p:spPr>
          <a:xfrm>
            <a:off x="611560" y="533573"/>
            <a:ext cx="7920880" cy="5847755"/>
          </a:xfrm>
          <a:prstGeom prst="rect">
            <a:avLst/>
          </a:prstGeom>
        </p:spPr>
        <p:txBody>
          <a:bodyPr wrap="square">
            <a:spAutoFit/>
          </a:bodyPr>
          <a:lstStyle/>
          <a:p>
            <a:pPr marL="342900" indent="-342900" algn="just">
              <a:buFont typeface="Arial" panose="020B0604020202020204" pitchFamily="34" charset="0"/>
              <a:buChar char="•"/>
            </a:pPr>
            <a:r>
              <a:rPr lang="uk-UA" sz="2200" dirty="0"/>
              <a:t>адміністрація; </a:t>
            </a:r>
          </a:p>
          <a:p>
            <a:pPr marL="342900" indent="-342900" algn="just">
              <a:buFont typeface="Arial" panose="020B0604020202020204" pitchFamily="34" charset="0"/>
              <a:buChar char="•"/>
            </a:pPr>
            <a:r>
              <a:rPr lang="uk-UA" sz="2200" dirty="0"/>
              <a:t>генеральний проектувальник;</a:t>
            </a:r>
          </a:p>
          <a:p>
            <a:pPr marL="342900" indent="-342900" algn="just">
              <a:buFont typeface="Arial" panose="020B0604020202020204" pitchFamily="34" charset="0"/>
              <a:buChar char="•"/>
            </a:pPr>
            <a:r>
              <a:rPr lang="uk-UA" sz="2200" dirty="0"/>
              <a:t>генеральний підрядник;</a:t>
            </a:r>
          </a:p>
          <a:p>
            <a:pPr marL="342900" indent="-342900" algn="just">
              <a:buFont typeface="Arial" panose="020B0604020202020204" pitchFamily="34" charset="0"/>
              <a:buChar char="•"/>
            </a:pPr>
            <a:r>
              <a:rPr lang="uk-UA" sz="2200" dirty="0"/>
              <a:t>субпідрядники;</a:t>
            </a:r>
          </a:p>
          <a:p>
            <a:pPr marL="342900" indent="-342900" algn="just">
              <a:buFont typeface="Arial" panose="020B0604020202020204" pitchFamily="34" charset="0"/>
              <a:buChar char="•"/>
            </a:pPr>
            <a:r>
              <a:rPr lang="uk-UA" sz="2200" dirty="0"/>
              <a:t>кредитори. </a:t>
            </a:r>
            <a:endParaRPr lang="uk-UA" sz="2200" dirty="0" smtClean="0"/>
          </a:p>
          <a:p>
            <a:pPr marL="342900" indent="-342900" algn="just">
              <a:buFont typeface="Arial" panose="020B0604020202020204" pitchFamily="34" charset="0"/>
              <a:buChar char="•"/>
            </a:pPr>
            <a:endParaRPr lang="uk-UA" sz="2200" dirty="0"/>
          </a:p>
          <a:p>
            <a:pPr algn="just"/>
            <a:r>
              <a:rPr lang="uk-UA" sz="2200" b="1" dirty="0" smtClean="0"/>
              <a:t>Головний учасник </a:t>
            </a:r>
            <a:r>
              <a:rPr lang="uk-UA" sz="2200" dirty="0" smtClean="0"/>
              <a:t>- замовник проекту - майбутній власник і користувач результатами проекту. У якості замовника можуть виступати як фізичні так і юридичні особи. Замовниками можуть бути особи, що уповноважені інвесторами здійснювати реалізацію проектів. </a:t>
            </a:r>
          </a:p>
          <a:p>
            <a:pPr algn="just"/>
            <a:r>
              <a:rPr lang="uk-UA" sz="2200" b="1" dirty="0" smtClean="0"/>
              <a:t>Спонсор або інвестор проекту</a:t>
            </a:r>
            <a:r>
              <a:rPr lang="uk-UA" sz="2200" dirty="0" smtClean="0"/>
              <a:t> вкладає капітал у здійснення проекту на основі інвестиційної угоди з замовником або на основі контракту на проект.</a:t>
            </a:r>
          </a:p>
          <a:p>
            <a:pPr algn="just"/>
            <a:r>
              <a:rPr lang="uk-UA" sz="2200" b="1" dirty="0" smtClean="0"/>
              <a:t>Керуючим проектом </a:t>
            </a:r>
            <a:r>
              <a:rPr lang="uk-UA" sz="2200" dirty="0" smtClean="0"/>
              <a:t>є особа, відповідальна за виконання проекту. Це може бути юридична особа як менеджер, або просто відповідальний за проект.</a:t>
            </a:r>
            <a:endParaRPr lang="uk-UA" sz="2200" dirty="0"/>
          </a:p>
        </p:txBody>
      </p:sp>
    </p:spTree>
    <p:extLst>
      <p:ext uri="{BB962C8B-B14F-4D97-AF65-F5344CB8AC3E}">
        <p14:creationId xmlns:p14="http://schemas.microsoft.com/office/powerpoint/2010/main" val="3957605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77C522C-5DCE-4624-AD8A-FE37C36FFC1A}" type="slidenum">
              <a:rPr lang="uk-UA" smtClean="0"/>
              <a:t>9</a:t>
            </a:fld>
            <a:endParaRPr lang="uk-UA" dirty="0"/>
          </a:p>
        </p:txBody>
      </p:sp>
      <p:sp>
        <p:nvSpPr>
          <p:cNvPr id="3" name="Прямоугольник 2"/>
          <p:cNvSpPr/>
          <p:nvPr/>
        </p:nvSpPr>
        <p:spPr>
          <a:xfrm>
            <a:off x="611560" y="533573"/>
            <a:ext cx="7920880" cy="5847755"/>
          </a:xfrm>
          <a:prstGeom prst="rect">
            <a:avLst/>
          </a:prstGeom>
        </p:spPr>
        <p:txBody>
          <a:bodyPr wrap="square">
            <a:spAutoFit/>
          </a:bodyPr>
          <a:lstStyle/>
          <a:p>
            <a:pPr algn="just"/>
            <a:r>
              <a:rPr lang="uk-UA" sz="2200" dirty="0" smtClean="0"/>
              <a:t>При необхідності створюється робоча адміністрація проекту.</a:t>
            </a:r>
          </a:p>
          <a:p>
            <a:pPr algn="just"/>
            <a:r>
              <a:rPr lang="uk-UA" sz="2200" b="1" dirty="0" smtClean="0"/>
              <a:t>Генеральний проектувальник і генеральний підрядник </a:t>
            </a:r>
            <a:r>
              <a:rPr lang="uk-UA" sz="2200" dirty="0" smtClean="0"/>
              <a:t>призначаються керуючим проектом з організацій, які забезпечують реалізацію всього проекту, при необхідності укладають договори із субпідрядниками на виконання разових або окремих робіт.</a:t>
            </a:r>
          </a:p>
          <a:p>
            <a:pPr algn="just"/>
            <a:r>
              <a:rPr lang="uk-UA" sz="2200" b="1" dirty="0" smtClean="0"/>
              <a:t>Кредитори </a:t>
            </a:r>
            <a:r>
              <a:rPr lang="uk-UA" sz="2200" dirty="0" smtClean="0"/>
              <a:t>складають окрему групу інвесторів проекту, які не беруть участь у фінансуванні проекту, але створюють умови для залучення капіталу.</a:t>
            </a:r>
          </a:p>
          <a:p>
            <a:pPr algn="just"/>
            <a:endParaRPr lang="uk-UA" sz="2200" dirty="0" smtClean="0"/>
          </a:p>
          <a:p>
            <a:pPr algn="just"/>
            <a:r>
              <a:rPr lang="uk-UA" sz="2200" dirty="0" smtClean="0"/>
              <a:t>Проект має </a:t>
            </a:r>
            <a:r>
              <a:rPr lang="uk-UA" sz="2200" b="1" dirty="0" smtClean="0"/>
              <a:t>ряд властивостей, </a:t>
            </a:r>
            <a:r>
              <a:rPr lang="uk-UA" sz="2200" dirty="0" smtClean="0"/>
              <a:t>про які доцільно пам'ятати, тому що це допомагає правильно організувати роботу з його реалізації: проект виникає, існує і розвивається у визначеному оточенні, що має назву зовнішнє середовище. Склад проекту не залишається незмінним у процесі його реалізації і розвитку, у ньому можуть з'явитися або зникнути нові елементи; проект, як і будь-яка система, може бути розбитий на складові частини. </a:t>
            </a:r>
            <a:endParaRPr lang="uk-UA" sz="2200" dirty="0"/>
          </a:p>
        </p:txBody>
      </p:sp>
    </p:spTree>
    <p:extLst>
      <p:ext uri="{BB962C8B-B14F-4D97-AF65-F5344CB8AC3E}">
        <p14:creationId xmlns:p14="http://schemas.microsoft.com/office/powerpoint/2010/main" val="16984985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1157</TotalTime>
  <Words>4008</Words>
  <Application>Microsoft Office PowerPoint</Application>
  <PresentationFormat>Екран (4:3)</PresentationFormat>
  <Paragraphs>408</Paragraphs>
  <Slides>46</Slides>
  <Notes>41</Notes>
  <HiddenSlides>0</HiddenSlides>
  <MMClips>0</MMClips>
  <ScaleCrop>false</ScaleCrop>
  <HeadingPairs>
    <vt:vector size="4" baseType="variant">
      <vt:variant>
        <vt:lpstr>Тема</vt:lpstr>
      </vt:variant>
      <vt:variant>
        <vt:i4>1</vt:i4>
      </vt:variant>
      <vt:variant>
        <vt:lpstr>Заголовки слайдів</vt:lpstr>
      </vt:variant>
      <vt:variant>
        <vt:i4>46</vt:i4>
      </vt:variant>
    </vt:vector>
  </HeadingPairs>
  <TitlesOfParts>
    <vt:vector size="47" baseType="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Tourist</dc:creator>
  <cp:lastModifiedBy>Пользователь</cp:lastModifiedBy>
  <cp:revision>104</cp:revision>
  <dcterms:created xsi:type="dcterms:W3CDTF">2013-08-17T12:40:42Z</dcterms:created>
  <dcterms:modified xsi:type="dcterms:W3CDTF">2024-10-14T16:36:21Z</dcterms:modified>
</cp:coreProperties>
</file>