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04" r:id="rId2"/>
    <p:sldId id="284" r:id="rId3"/>
    <p:sldId id="285" r:id="rId4"/>
    <p:sldId id="303" r:id="rId5"/>
    <p:sldId id="302" r:id="rId6"/>
    <p:sldId id="259" r:id="rId7"/>
    <p:sldId id="305" r:id="rId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8211DF-7202-429C-A46D-91F837866B3F}" v="26" dt="2024-02-19T08:56:11.4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9E60B-F899-4C72-873E-A33C86F946F0}" type="datetimeFigureOut">
              <a:rPr lang="uk-UA" smtClean="0"/>
              <a:t>20.02.2024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98D74B-F262-4427-A067-B569EFF037A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77628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0e20c74642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0e20c74642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g21a47aeaac4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5" name="Google Shape;285;g21a47aeaac4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5" name="Google Shape;85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>
          <a:extLst>
            <a:ext uri="{FF2B5EF4-FFF2-40B4-BE49-F238E27FC236}">
              <a16:creationId xmlns:a16="http://schemas.microsoft.com/office/drawing/2014/main" id="{C27B04A8-80C5-0448-1E43-0CA706CE3C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:notes">
            <a:extLst>
              <a:ext uri="{FF2B5EF4-FFF2-40B4-BE49-F238E27FC236}">
                <a16:creationId xmlns:a16="http://schemas.microsoft.com/office/drawing/2014/main" id="{758273A6-AC84-BB5A-9C9B-39F102EE200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5" name="Google Shape;85;p12:notes">
            <a:extLst>
              <a:ext uri="{FF2B5EF4-FFF2-40B4-BE49-F238E27FC236}">
                <a16:creationId xmlns:a16="http://schemas.microsoft.com/office/drawing/2014/main" id="{35BCEA3F-B910-88B6-8D70-E6BA977D0E8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62190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B02CD0-C157-CD89-D0A8-3BC6B59F71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4295805A-656D-5FC7-ECF1-0EB647F389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7E727847-7391-D15A-D5D4-8A551DF64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20.02.2024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5DF48E42-CF91-09F3-70E2-A4B17E317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6C3121D-6517-287F-A449-3AF43ACA5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4937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BEC514-D4D4-96EA-F7C4-3F3BA555D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659E107D-E0B5-3A75-6551-C5A1328CE9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FFFB70F-913C-82DA-E2B6-C9F52C649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20.02.2024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5B89C86-556C-AF57-7D2C-1FA8C244C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1B2DCD38-B8C6-3D35-5561-74EF61176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7709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173B1B0E-742C-A90A-CD6A-D1F89D0402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1E04B106-B38E-63C7-0D45-B32CEA6404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863F9792-82F2-1AE2-3390-307F0622C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20.02.2024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B57F931-C6FF-29A0-848F-32A84367B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456DFC3C-3B19-65F3-2786-E5A3395FD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371552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647745-162A-4112-8014-D13123B5182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66800" y="2648664"/>
            <a:ext cx="10068560" cy="706121"/>
          </a:xfrm>
        </p:spPr>
        <p:txBody>
          <a:bodyPr anchor="ctr"/>
          <a:lstStyle>
            <a:lvl1pPr algn="ctr">
              <a:defRPr sz="6000" b="1"/>
            </a:lvl1pPr>
          </a:lstStyle>
          <a:p>
            <a:r>
              <a:rPr lang="uk-UA" dirty="0"/>
              <a:t>НАЗВА</a:t>
            </a:r>
            <a:endParaRPr lang="ru-RU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6F60458-1D3F-47EE-B5BC-C316332A22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805" y="563881"/>
            <a:ext cx="1129555" cy="106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3654F388-E623-43EF-9D36-95D0C3C11D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2914" y="0"/>
            <a:ext cx="689087" cy="1991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Google Shape;58;p13">
            <a:extLst>
              <a:ext uri="{FF2B5EF4-FFF2-40B4-BE49-F238E27FC236}">
                <a16:creationId xmlns:a16="http://schemas.microsoft.com/office/drawing/2014/main" id="{B75EB6F6-3458-4CAA-912B-2EF5E7F4778D}"/>
              </a:ext>
            </a:extLst>
          </p:cNvPr>
          <p:cNvSpPr/>
          <p:nvPr/>
        </p:nvSpPr>
        <p:spPr>
          <a:xfrm>
            <a:off x="-22051" y="6101701"/>
            <a:ext cx="4665171" cy="756300"/>
          </a:xfrm>
          <a:prstGeom prst="snip1Rect">
            <a:avLst>
              <a:gd name="adj" fmla="val 16667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</p:spTree>
    <p:extLst>
      <p:ext uri="{BB962C8B-B14F-4D97-AF65-F5344CB8AC3E}">
        <p14:creationId xmlns:p14="http://schemas.microsoft.com/office/powerpoint/2010/main" val="302355798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2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uk" smtClean="0"/>
              <a:pPr/>
              <a:t>‹№›</a:t>
            </a:fld>
            <a:endParaRPr lang="uk"/>
          </a:p>
        </p:txBody>
      </p:sp>
    </p:spTree>
    <p:extLst>
      <p:ext uri="{BB962C8B-B14F-4D97-AF65-F5344CB8AC3E}">
        <p14:creationId xmlns:p14="http://schemas.microsoft.com/office/powerpoint/2010/main" val="1563390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CDEF0F-B5FC-453A-95B0-F7BAA5673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6640" y="548640"/>
            <a:ext cx="10088880" cy="721360"/>
          </a:xfrm>
        </p:spPr>
        <p:txBody>
          <a:bodyPr anchor="t">
            <a:noAutofit/>
          </a:bodyPr>
          <a:lstStyle>
            <a:lvl1pPr>
              <a:defRPr sz="3000" b="1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 dirty="0"/>
          </a:p>
        </p:txBody>
      </p:sp>
      <p:sp>
        <p:nvSpPr>
          <p:cNvPr id="8" name="Місце для тексту 7">
            <a:extLst>
              <a:ext uri="{FF2B5EF4-FFF2-40B4-BE49-F238E27FC236}">
                <a16:creationId xmlns:a16="http://schemas.microsoft.com/office/drawing/2014/main" id="{268D5B53-CC9D-4DB4-A950-5B4627B31CF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56640" y="1645920"/>
            <a:ext cx="10088880" cy="4663440"/>
          </a:xfrm>
        </p:spPr>
        <p:txBody>
          <a:bodyPr>
            <a:normAutofit/>
          </a:bodyPr>
          <a:lstStyle>
            <a:lvl1pPr marL="342891" indent="-342891">
              <a:buClr>
                <a:srgbClr val="B9D6D5"/>
              </a:buClr>
              <a:buFont typeface="Wingdings" panose="05000000000000000000" pitchFamily="2" charset="2"/>
              <a:buChar char="l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pic>
        <p:nvPicPr>
          <p:cNvPr id="4" name="Google Shape;148;p19">
            <a:extLst>
              <a:ext uri="{FF2B5EF4-FFF2-40B4-BE49-F238E27FC236}">
                <a16:creationId xmlns:a16="http://schemas.microsoft.com/office/drawing/2014/main" id="{589DCC1C-8FF8-414E-B130-28253559F7E4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5920106"/>
            <a:ext cx="12192000" cy="9228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24447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5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4" y="1593852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636194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B80F24-7380-E0C9-D6FD-8003AFE74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9EA36F0-05F3-AEBE-9B09-22E8F9196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D0875702-8285-791B-4C9E-1D89A3076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20.02.2024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26174A2-F20B-E05E-9B99-95B1013D4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A118667-B960-A6ED-8E33-01F6AF41F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07832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828C04-52FC-BDC4-60EF-F6D856EFF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2517ECC7-B660-97FD-2CC3-9C85E45B0E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9768098-420A-1549-FEC9-612631F00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20.02.2024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3BF64F3-F580-510C-EEC6-DE4D4CE17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914EE64-C5ED-EBD7-DFA8-501DA63B2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49767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9BAC4F-5CFB-A0C7-BA36-62FFB6EDE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AF5A09F-D2F0-B74B-7687-F91532894B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B6874C13-648B-902E-7B02-29C6452DB8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92716154-1696-C23A-D569-BA0475AD2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20.02.2024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B015F5A1-4637-03FE-A971-4896939B8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76150628-7C03-9197-625C-4CAD33D6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08898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C238F2-D6CF-0191-92D1-7A82880AB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A5CB4F3B-CC7B-6487-0F61-7AF732C25E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4600CE7C-0819-4AF7-73C1-2669EA1398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C44F48D5-6F08-9B72-CBDB-7E393AF5B6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A4B6ECAE-1AA0-FCD3-C299-207CEF70C4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CA3698B9-5E3F-DCEF-8A59-AF0DC8C1B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20.02.2024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F2AA5D01-D3EE-209E-1703-01658D851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FF9E53FD-76F5-423A-112C-A590ED8F5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02694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4A9C4D-1A88-793B-3F52-F96AEAEF1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EA919661-B316-59F7-BDB7-7EB4E61BE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20.02.2024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69B67076-239B-38B6-14CE-E6F30ED31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DAB53561-EBCC-7A8A-435A-36959BB60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39207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F0FDBB20-4EA9-47E3-EE35-08418FBF8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20.02.2024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2E50E7DB-5F4A-E5C3-AE1A-3A5413E69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F79C1015-A20B-A9D3-6B31-1DF9A48AA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1423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5D7E00-71D1-C736-2671-DAFF800BA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A1C9D66-D1ED-C5B3-5BA5-DB1586F30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62940273-2921-3A65-D025-A8E80B5D4F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2063C452-BEC6-73A5-E89D-4864DABC9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20.02.2024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E0A4CD6D-77BB-82C0-267C-B73605CF3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9EE3FC92-3BE2-2E66-1838-1D2886B81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2994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13EBEB-1DED-28F2-008B-2912C905B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FA578451-042D-9791-167B-2485D71864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4016F3F8-3C55-191F-951E-820936B3AD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AECC2045-C997-9E08-A277-81F3C2EC3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20.02.2024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43B20037-AA0D-15A3-3AE8-5B4861AE9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40ECBCA7-147D-89F2-C49B-59241E15C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9882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2A847131-4B27-86CC-4642-A36D9AEF2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759A2F76-B57C-9078-8D18-617CF236D7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37F28C1-53ED-A4F1-38AF-D2ACC38226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DE891-0BBA-4DE4-9169-DF461EF94BE9}" type="datetimeFigureOut">
              <a:rPr lang="uk-UA" smtClean="0"/>
              <a:t>20.02.2024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6E3DFA5-0F0C-E35B-E0F0-B32DCAA966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E01FE463-F44A-5FBB-6D51-B4F02B4D5B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55305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png"/><Relationship Id="rId5" Type="http://schemas.openxmlformats.org/officeDocument/2006/relationships/hyperlink" Target="mailto:kppd_kvd@ztu.edu.ua" TargetMode="Externa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3857" y="197834"/>
            <a:ext cx="9565033" cy="542396"/>
          </a:xfrm>
        </p:spPr>
        <p:txBody>
          <a:bodyPr>
            <a:normAutofit/>
          </a:bodyPr>
          <a:lstStyle/>
          <a:p>
            <a:r>
              <a:rPr lang="uk-UA" sz="2800" i="1" dirty="0">
                <a:latin typeface="Century Schoolbook" panose="02040604050505020304" pitchFamily="18" charset="0"/>
              </a:rPr>
              <a:t>Про </a:t>
            </a:r>
            <a:r>
              <a:rPr lang="ru-RU" sz="2800" i="1" dirty="0">
                <a:latin typeface="Century Schoolbook" panose="02040604050505020304" pitchFamily="18" charset="0"/>
              </a:rPr>
              <a:t>доброчесність в освіті та плагіат</a:t>
            </a:r>
            <a:endParaRPr lang="uk-UA" sz="2800" i="1" dirty="0">
              <a:latin typeface="Century Schoolbook" panose="02040604050505020304" pitchFamily="18" charset="0"/>
            </a:endParaRPr>
          </a:p>
        </p:txBody>
      </p:sp>
      <p:sp>
        <p:nvSpPr>
          <p:cNvPr id="3" name="Google Shape;86;p16">
            <a:extLst>
              <a:ext uri="{FF2B5EF4-FFF2-40B4-BE49-F238E27FC236}">
                <a16:creationId xmlns:a16="http://schemas.microsoft.com/office/drawing/2014/main" id="{FA937D47-BCF1-C0EB-B04E-3B014E86D4A9}"/>
              </a:ext>
            </a:extLst>
          </p:cNvPr>
          <p:cNvSpPr txBox="1"/>
          <p:nvPr/>
        </p:nvSpPr>
        <p:spPr>
          <a:xfrm>
            <a:off x="1690617" y="1329038"/>
            <a:ext cx="9275342" cy="45247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Доброчесність у вищій освіті   </a:t>
            </a:r>
            <a:r>
              <a:rPr lang="uk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– </a:t>
            </a:r>
            <a:r>
              <a:rPr lang="uk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частина загальної доброчесності, яка полягає у цілісному розвитку студентів та вихованні доброчесності, яка потім вийде за межі університетського життя і буде проявлятися у формі особистої та соціальної відповідальності впродовж життя. </a:t>
            </a:r>
            <a:endParaRPr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0" lvl="0" indent="0" algn="just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b="1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0" lvl="0" indent="0" rtl="0">
              <a:spcBef>
                <a:spcPts val="300"/>
              </a:spcBef>
              <a:spcAft>
                <a:spcPts val="300"/>
              </a:spcAft>
              <a:buNone/>
            </a:pPr>
            <a:r>
              <a:rPr lang="uk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Цінності доброчесності у вищій освіті є невичерпними та різноманітними, але можна виділити такі:</a:t>
            </a:r>
            <a:endParaRPr b="1" i="1" dirty="0">
              <a:highlight>
                <a:srgbClr val="00FFFF"/>
              </a:highlight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свідомо діяти правильно та чесно, 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мати свободу для вираження думки та поважати думки інших,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бути відповідальним за свої дії стосовно себе та інших учасників академічного процесу,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бути компетентним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покращувати свої знання.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pic>
        <p:nvPicPr>
          <p:cNvPr id="5" name="Google Shape;82;p16">
            <a:extLst>
              <a:ext uri="{FF2B5EF4-FFF2-40B4-BE49-F238E27FC236}">
                <a16:creationId xmlns:a16="http://schemas.microsoft.com/office/drawing/2014/main" id="{3AD3D0D4-ABD3-9B4B-D178-F6340D9678CE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405504" y="1085308"/>
            <a:ext cx="8767520" cy="494537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84;p16">
            <a:extLst>
              <a:ext uri="{FF2B5EF4-FFF2-40B4-BE49-F238E27FC236}">
                <a16:creationId xmlns:a16="http://schemas.microsoft.com/office/drawing/2014/main" id="{AEAD326D-173F-8137-AA87-1B9492B35B84}"/>
              </a:ext>
            </a:extLst>
          </p:cNvPr>
          <p:cNvSpPr txBox="1">
            <a:spLocks/>
          </p:cNvSpPr>
          <p:nvPr/>
        </p:nvSpPr>
        <p:spPr>
          <a:xfrm>
            <a:off x="10173022" y="5440961"/>
            <a:ext cx="2156100" cy="50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uk-UA" sz="15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Доброчесність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rPr lang="uk-UA" sz="15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у вищий освіті</a:t>
            </a:r>
            <a:endParaRPr lang="uk-UA" sz="1500" b="1" i="1" dirty="0">
              <a:latin typeface="Century Schoolbook" panose="02040604050505020304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04552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4"/>
          <p:cNvSpPr txBox="1"/>
          <p:nvPr/>
        </p:nvSpPr>
        <p:spPr>
          <a:xfrm>
            <a:off x="3245967" y="2787600"/>
            <a:ext cx="6858000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marL="609585" algn="just"/>
            <a:endParaRPr sz="2400" dirty="0">
              <a:latin typeface="Arial" panose="020B0604020202020204" pitchFamily="34" charset="0"/>
              <a:ea typeface="Roboto"/>
              <a:cs typeface="Arial" panose="020B0604020202020204" pitchFamily="34" charset="0"/>
              <a:sym typeface="Roboto"/>
            </a:endParaRPr>
          </a:p>
        </p:txBody>
      </p:sp>
      <p:pic>
        <p:nvPicPr>
          <p:cNvPr id="168" name="Google Shape;168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03664" y="1489968"/>
            <a:ext cx="787667" cy="496233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24"/>
          <p:cNvSpPr txBox="1"/>
          <p:nvPr/>
        </p:nvSpPr>
        <p:spPr>
          <a:xfrm>
            <a:off x="1193115" y="401815"/>
            <a:ext cx="10171600" cy="6770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uk" sz="2800" b="1" i="1" dirty="0">
                <a:latin typeface="Century Schoolbook" panose="02040604050505020304" pitchFamily="18" charset="0"/>
                <a:ea typeface="+mj-ea"/>
                <a:cs typeface="+mj-cs"/>
                <a:sym typeface="Roboto"/>
              </a:rPr>
              <a:t>Законодавче регулювання</a:t>
            </a:r>
            <a:endParaRPr sz="2800" b="1" i="1" dirty="0">
              <a:latin typeface="Century Schoolbook" panose="02040604050505020304" pitchFamily="18" charset="0"/>
              <a:ea typeface="+mj-ea"/>
              <a:cs typeface="+mj-cs"/>
              <a:sym typeface="Roboto"/>
            </a:endParaRPr>
          </a:p>
        </p:txBody>
      </p:sp>
      <p:sp>
        <p:nvSpPr>
          <p:cNvPr id="170" name="Google Shape;170;p24"/>
          <p:cNvSpPr txBox="1"/>
          <p:nvPr/>
        </p:nvSpPr>
        <p:spPr>
          <a:xfrm>
            <a:off x="1239109" y="1822941"/>
            <a:ext cx="9713783" cy="42355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lnSpc>
                <a:spcPct val="115000"/>
              </a:lnSpc>
              <a:spcBef>
                <a:spcPts val="1600"/>
              </a:spcBef>
            </a:pPr>
            <a:r>
              <a:rPr lang="uk" sz="28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Закон України «Про вищу освіту»:</a:t>
            </a:r>
            <a:endParaRPr sz="2800" b="1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algn="just">
              <a:lnSpc>
                <a:spcPct val="115000"/>
              </a:lnSpc>
              <a:spcBef>
                <a:spcPts val="1600"/>
              </a:spcBef>
            </a:pPr>
            <a:r>
              <a:rPr lang="uk" sz="1867" b="1" dirty="0">
                <a:solidFill>
                  <a:schemeClr val="dk1"/>
                </a:solidFill>
                <a:highlight>
                  <a:srgbClr val="00FFFF"/>
                </a:highlight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Стаття 1: </a:t>
            </a:r>
            <a:endParaRPr sz="1867" b="1" dirty="0">
              <a:solidFill>
                <a:schemeClr val="dk1"/>
              </a:solidFill>
              <a:highlight>
                <a:srgbClr val="00FFFF"/>
              </a:highlight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  <a:p>
            <a:pPr algn="just">
              <a:lnSpc>
                <a:spcPct val="115000"/>
              </a:lnSpc>
              <a:spcBef>
                <a:spcPts val="1600"/>
              </a:spcBef>
            </a:pPr>
            <a:r>
              <a:rPr lang="uk" sz="20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вища освіта - сукупність систематизованих знань, умінь і практичних навичок, </a:t>
            </a:r>
            <a:r>
              <a:rPr lang="uk" sz="20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способів мислення, професійних, світоглядних і громадянських якостей, морально-етичних цінностей,</a:t>
            </a:r>
            <a:r>
              <a:rPr lang="uk" sz="20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інших компетентностей, здобутих у закладі вищої освіти (науковій установі) у відповідній галузі знань за певною кваліфікацією на рівнях вищої освіти, що за складністю є вищими, ніж рівень повної загальної середньої освіти. </a:t>
            </a:r>
            <a:endParaRPr sz="20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algn="just">
              <a:lnSpc>
                <a:spcPct val="115000"/>
              </a:lnSpc>
              <a:spcAft>
                <a:spcPts val="1067"/>
              </a:spcAft>
            </a:pPr>
            <a:endParaRPr sz="1600" dirty="0">
              <a:solidFill>
                <a:schemeClr val="dk1"/>
              </a:solidFill>
              <a:highlight>
                <a:srgbClr val="FFFFFF"/>
              </a:highligh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  <p:pic>
        <p:nvPicPr>
          <p:cNvPr id="171" name="Google Shape;171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5924552"/>
            <a:ext cx="12192000" cy="933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37"/>
          <p:cNvSpPr txBox="1"/>
          <p:nvPr/>
        </p:nvSpPr>
        <p:spPr>
          <a:xfrm>
            <a:off x="1432625" y="893768"/>
            <a:ext cx="10204204" cy="8124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Антикорупційний уповноважений інтегрує та впроваджує інструменти запобігання корупції в усі процеси ЗВО, як це визначають національні та міжнародні антикорупційні стандарти.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pic>
        <p:nvPicPr>
          <p:cNvPr id="289" name="Google Shape;289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143343" y="1128893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0" name="Google Shape;290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10800000">
            <a:off x="1244975" y="859375"/>
            <a:ext cx="528465" cy="539035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Google Shape;292;p37"/>
          <p:cNvSpPr txBox="1">
            <a:spLocks noGrp="1"/>
          </p:cNvSpPr>
          <p:nvPr>
            <p:ph type="title"/>
          </p:nvPr>
        </p:nvSpPr>
        <p:spPr>
          <a:xfrm>
            <a:off x="901264" y="312398"/>
            <a:ext cx="10652073" cy="72136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uk" sz="3200" i="1" dirty="0">
                <a:latin typeface="Century Schoolbook" panose="02040604050505020304" pitchFamily="18" charset="0"/>
                <a:sym typeface="Roboto"/>
              </a:rPr>
              <a:t>Антикорупційний уповноважений в ЗВО</a:t>
            </a:r>
            <a:endParaRPr sz="3200" i="1" dirty="0">
              <a:latin typeface="Century Schoolbook" panose="02040604050505020304" pitchFamily="18" charset="0"/>
              <a:sym typeface="Roboto"/>
            </a:endParaRPr>
          </a:p>
        </p:txBody>
      </p:sp>
      <p:sp>
        <p:nvSpPr>
          <p:cNvPr id="293" name="Google Shape;293;p37"/>
          <p:cNvSpPr txBox="1"/>
          <p:nvPr/>
        </p:nvSpPr>
        <p:spPr>
          <a:xfrm>
            <a:off x="5170714" y="1509478"/>
            <a:ext cx="7021286" cy="46371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uk" sz="16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Завдання уповноваженого:</a:t>
            </a:r>
          </a:p>
          <a:p>
            <a:pPr algn="just">
              <a:lnSpc>
                <a:spcPct val="115000"/>
              </a:lnSpc>
            </a:pPr>
            <a:endParaRPr lang="uk" sz="1067" b="1" dirty="0">
              <a:solidFill>
                <a:schemeClr val="dk1"/>
              </a:solidFill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  <a:p>
            <a:pPr marL="383990" indent="-406390" algn="just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Оцінка корупційних ризиків та розробка заходів їх мінімізації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Проведення внутрішніх перевірок повідомлень викривачів та захист викривачів корупції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Консультаційно-методична допомога щодо дотримання антикорупційного законодавства (навчання/роз'яснення)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Виявлення, запобігання та врегулювання конфлікту інтересів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Візування/антикорупційна експертиза проєктів актів (наказів/розпоряджень)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Здійснення контролю та координації підвідомчих юридичних осіб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Інформування керівника університету, НАЗК або інших спеціально уповноважених суб'єктів у сфері протидії корупції про факти порушення антикорупційного законодавства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EA013CA0-1BBC-94B2-538D-36BC08036F1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34" t="3479" r="5749" b="30306"/>
          <a:stretch/>
        </p:blipFill>
        <p:spPr bwMode="auto">
          <a:xfrm>
            <a:off x="1075436" y="2227066"/>
            <a:ext cx="2745450" cy="2879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9DEA61B-29BA-DA85-992B-108F32446F4D}"/>
              </a:ext>
            </a:extLst>
          </p:cNvPr>
          <p:cNvSpPr txBox="1"/>
          <p:nvPr/>
        </p:nvSpPr>
        <p:spPr>
          <a:xfrm>
            <a:off x="167604" y="1692214"/>
            <a:ext cx="475705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" sz="1600" b="1" i="1" dirty="0">
                <a:latin typeface="Century Schoolbook" panose="02040604050505020304" pitchFamily="18" charset="0"/>
                <a:ea typeface="+mj-ea"/>
                <a:cs typeface="+mj-cs"/>
                <a:sym typeface="Roboto"/>
              </a:rPr>
              <a:t>Антикорупційний уповноважений в Житомирській політехніці</a:t>
            </a:r>
            <a:endParaRPr lang="uk-UA" sz="1600" b="1" i="1" dirty="0">
              <a:latin typeface="Century Schoolbook" panose="02040604050505020304" pitchFamily="18" charset="0"/>
              <a:ea typeface="+mj-ea"/>
              <a:cs typeface="+mj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A7ADA95-0993-C098-5E5C-D7921E9865C3}"/>
              </a:ext>
            </a:extLst>
          </p:cNvPr>
          <p:cNvSpPr txBox="1"/>
          <p:nvPr/>
        </p:nvSpPr>
        <p:spPr>
          <a:xfrm>
            <a:off x="279924" y="5106987"/>
            <a:ext cx="4532415" cy="12254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600" b="1" i="1" dirty="0">
                <a:latin typeface="Century Schoolbook" panose="02040604050505020304" pitchFamily="18" charset="0"/>
                <a:ea typeface="+mj-ea"/>
                <a:cs typeface="+mj-cs"/>
              </a:rPr>
              <a:t>КАРПУНЕЦЬ Володимир Дмитрович</a:t>
            </a:r>
          </a:p>
          <a:p>
            <a:pPr algn="l"/>
            <a:r>
              <a:rPr lang="en-US" b="1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Email:</a:t>
            </a:r>
            <a:r>
              <a:rPr lang="en-US" b="0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  <a:hlinkClick r:id="rId5"/>
              </a:rPr>
              <a:t>kppd_kvd@ztu.edu.ua</a:t>
            </a:r>
            <a:endParaRPr lang="en-US" b="0" i="0" dirty="0">
              <a:solidFill>
                <a:srgbClr val="000000"/>
              </a:solidFill>
              <a:effectLst/>
              <a:latin typeface="Montserrat" panose="00000500000000000000" pitchFamily="2" charset="-52"/>
            </a:endParaRPr>
          </a:p>
          <a:p>
            <a:pPr algn="l"/>
            <a:r>
              <a:rPr lang="uk-UA" b="1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Кабінет:</a:t>
            </a:r>
            <a:r>
              <a:rPr lang="uk-UA" b="0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 231</a:t>
            </a:r>
          </a:p>
          <a:p>
            <a:pPr algn="just">
              <a:lnSpc>
                <a:spcPct val="115000"/>
              </a:lnSpc>
            </a:pPr>
            <a:endParaRPr lang="ru-RU" sz="1800" b="1" dirty="0">
              <a:solidFill>
                <a:srgbClr val="000000"/>
              </a:solidFill>
              <a:latin typeface="Montserrat" panose="00000500000000000000" pitchFamily="2" charset="-52"/>
              <a:ea typeface="Helvetica Neue"/>
              <a:cs typeface="Arial" panose="020B0604020202020204" pitchFamily="34" charset="0"/>
              <a:sym typeface="Helvetica Neue"/>
            </a:endParaRPr>
          </a:p>
        </p:txBody>
      </p:sp>
      <p:pic>
        <p:nvPicPr>
          <p:cNvPr id="7" name="Google Shape;82;p16">
            <a:extLst>
              <a:ext uri="{FF2B5EF4-FFF2-40B4-BE49-F238E27FC236}">
                <a16:creationId xmlns:a16="http://schemas.microsoft.com/office/drawing/2014/main" id="{8F4576A6-E514-9166-5CA9-FAD87171E9BF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67604" y="1509478"/>
            <a:ext cx="5220825" cy="46371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t="1832"/>
          <a:stretch/>
        </p:blipFill>
        <p:spPr>
          <a:xfrm>
            <a:off x="733220" y="962527"/>
            <a:ext cx="10683109" cy="3866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651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6910" y="278653"/>
            <a:ext cx="10014849" cy="5384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929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2"/>
          <p:cNvSpPr txBox="1"/>
          <p:nvPr/>
        </p:nvSpPr>
        <p:spPr>
          <a:xfrm>
            <a:off x="579816" y="613702"/>
            <a:ext cx="11440271" cy="1477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just">
              <a:buClr>
                <a:srgbClr val="000000"/>
              </a:buClr>
              <a:buSzPts val="1400"/>
            </a:pPr>
            <a:r>
              <a:rPr lang="uk" sz="16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ЗУ «Про освіту»:</a:t>
            </a:r>
          </a:p>
          <a:p>
            <a:pPr algn="just">
              <a:buClr>
                <a:srgbClr val="000000"/>
              </a:buClr>
              <a:buSzPts val="1400"/>
            </a:pPr>
            <a:endParaRPr lang="uk" sz="1600" b="1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algn="just">
              <a:buClr>
                <a:srgbClr val="000000"/>
              </a:buClr>
              <a:buSzPts val="1400"/>
            </a:pPr>
            <a:r>
              <a:rPr lang="uk" sz="1600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плагіат</a:t>
            </a:r>
            <a:r>
              <a:rPr lang="uk" sz="16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– оприлюднення частково або повністю наукових результатів, отриманих іншими особами, як результатів власного дослідження, та/або відтворення опублікованих текстів інших авторів без зазначення авторства. </a:t>
            </a:r>
            <a:endParaRPr sz="1600" b="1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pic>
        <p:nvPicPr>
          <p:cNvPr id="89" name="Google Shape;89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97200" y="1352345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0800000">
            <a:off x="452934" y="599593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178455" y="146852"/>
            <a:ext cx="841633" cy="794867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2"/>
          <p:cNvSpPr txBox="1">
            <a:spLocks noGrp="1"/>
          </p:cNvSpPr>
          <p:nvPr>
            <p:ph type="title"/>
          </p:nvPr>
        </p:nvSpPr>
        <p:spPr>
          <a:xfrm>
            <a:off x="757808" y="21405"/>
            <a:ext cx="9653600" cy="52288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uk" sz="2800" b="1" i="1" dirty="0">
                <a:latin typeface="Century Schoolbook" panose="02040604050505020304" pitchFamily="18" charset="0"/>
                <a:sym typeface="Roboto"/>
              </a:rPr>
              <a:t>Визначення плагіату</a:t>
            </a:r>
            <a:endParaRPr sz="2800" b="1" i="1" dirty="0">
              <a:latin typeface="Century Schoolbook" panose="02040604050505020304" pitchFamily="18" charset="0"/>
              <a:sym typeface="Roboto"/>
            </a:endParaRPr>
          </a:p>
        </p:txBody>
      </p:sp>
      <p:sp>
        <p:nvSpPr>
          <p:cNvPr id="2" name="Google Shape;112;g21ca7af2e7a_0_11">
            <a:extLst>
              <a:ext uri="{FF2B5EF4-FFF2-40B4-BE49-F238E27FC236}">
                <a16:creationId xmlns:a16="http://schemas.microsoft.com/office/drawing/2014/main" id="{7F2FEC9C-441F-FAB2-BBC4-DC1927F1BF4E}"/>
              </a:ext>
            </a:extLst>
          </p:cNvPr>
          <p:cNvSpPr txBox="1"/>
          <p:nvPr/>
        </p:nvSpPr>
        <p:spPr>
          <a:xfrm>
            <a:off x="795996" y="2501615"/>
            <a:ext cx="11007910" cy="2687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uk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Copy &amp; paste plagiarism:  </a:t>
            </a: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використання тексту іншого автора без змін, без цитування та привласнення роботи.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lvl="0"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uk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Shake &amp; paste plagiarism:  </a:t>
            </a: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поєднання фрагментів різних текстів або речень для формування нового тексту без цитування, таким чином подаючи його як власні думки.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lvl="0"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uk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Idea plagiarism:  </a:t>
            </a: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подання ідей іншого автора своїми словами, без посилання на джерело.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lvl="0"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uk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Translation plagiarism:  </a:t>
            </a: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переклад оригінального тексту з іншої мови без посилання на джерело.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sp>
        <p:nvSpPr>
          <p:cNvPr id="3" name="Google Shape;93;p12">
            <a:extLst>
              <a:ext uri="{FF2B5EF4-FFF2-40B4-BE49-F238E27FC236}">
                <a16:creationId xmlns:a16="http://schemas.microsoft.com/office/drawing/2014/main" id="{D1F5F66A-9833-1A9F-E2B9-80DA1376641D}"/>
              </a:ext>
            </a:extLst>
          </p:cNvPr>
          <p:cNvSpPr txBox="1">
            <a:spLocks/>
          </p:cNvSpPr>
          <p:nvPr/>
        </p:nvSpPr>
        <p:spPr>
          <a:xfrm>
            <a:off x="1863344" y="1981523"/>
            <a:ext cx="9653600" cy="52288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lv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pPr>
              <a:lnSpc>
                <a:spcPct val="115000"/>
              </a:lnSpc>
            </a:pPr>
            <a:r>
              <a:rPr lang="uk-UA" sz="2800" b="1" i="1" dirty="0">
                <a:latin typeface="Century Schoolbook" panose="02040604050505020304" pitchFamily="18" charset="0"/>
                <a:sym typeface="Roboto"/>
              </a:rPr>
              <a:t>Види академічного плагіату: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>
          <a:extLst>
            <a:ext uri="{FF2B5EF4-FFF2-40B4-BE49-F238E27FC236}">
              <a16:creationId xmlns:a16="http://schemas.microsoft.com/office/drawing/2014/main" id="{5429C6AF-00D7-D858-71FC-10DA797FBB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2">
            <a:extLst>
              <a:ext uri="{FF2B5EF4-FFF2-40B4-BE49-F238E27FC236}">
                <a16:creationId xmlns:a16="http://schemas.microsoft.com/office/drawing/2014/main" id="{F75AD7B3-248C-28F3-6CB0-2641555B8F67}"/>
              </a:ext>
            </a:extLst>
          </p:cNvPr>
          <p:cNvSpPr txBox="1"/>
          <p:nvPr/>
        </p:nvSpPr>
        <p:spPr>
          <a:xfrm>
            <a:off x="579816" y="613702"/>
            <a:ext cx="11440271" cy="1887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ru-RU" b="1" i="1" dirty="0" err="1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Академічним</a:t>
            </a:r>
            <a:r>
              <a:rPr lang="ru-RU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b="1" i="1" dirty="0" err="1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плагіатом</a:t>
            </a:r>
            <a:r>
              <a:rPr lang="ru-RU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є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академічна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поведінка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особи, коли вона використовує слова,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ідеї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чи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результати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праці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що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належать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іншому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визначеному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джерелу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чи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людині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без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посилання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на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джерело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з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якого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вона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була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запозичена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у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ситуації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в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якій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правомірно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очікується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вказування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авторства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оригіналу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з метою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отримати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певну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користь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пошану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вигоду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які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не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обов’язково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мають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бути грошового характеру.</a:t>
            </a:r>
          </a:p>
        </p:txBody>
      </p:sp>
      <p:pic>
        <p:nvPicPr>
          <p:cNvPr id="89" name="Google Shape;89;p12">
            <a:extLst>
              <a:ext uri="{FF2B5EF4-FFF2-40B4-BE49-F238E27FC236}">
                <a16:creationId xmlns:a16="http://schemas.microsoft.com/office/drawing/2014/main" id="{1B74B4D8-6CA8-8459-6934-8B313AA957EE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97200" y="1352345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2">
            <a:extLst>
              <a:ext uri="{FF2B5EF4-FFF2-40B4-BE49-F238E27FC236}">
                <a16:creationId xmlns:a16="http://schemas.microsoft.com/office/drawing/2014/main" id="{F467E655-2125-097C-E9C6-D2D760125BFD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0800000">
            <a:off x="452934" y="599593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2">
            <a:extLst>
              <a:ext uri="{FF2B5EF4-FFF2-40B4-BE49-F238E27FC236}">
                <a16:creationId xmlns:a16="http://schemas.microsoft.com/office/drawing/2014/main" id="{ABBB08A5-F447-3607-3A6B-4A23B092EDCF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178455" y="146852"/>
            <a:ext cx="841633" cy="794867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2">
            <a:extLst>
              <a:ext uri="{FF2B5EF4-FFF2-40B4-BE49-F238E27FC236}">
                <a16:creationId xmlns:a16="http://schemas.microsoft.com/office/drawing/2014/main" id="{E39FEC09-F98E-42CD-4D68-1CF837A4C74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57808" y="21405"/>
            <a:ext cx="9653600" cy="52288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uk" sz="2800" b="1" i="1" dirty="0">
                <a:latin typeface="Century Schoolbook" panose="02040604050505020304" pitchFamily="18" charset="0"/>
                <a:sym typeface="Roboto"/>
              </a:rPr>
              <a:t>Академічний плагіат</a:t>
            </a:r>
            <a:endParaRPr sz="2800" b="1" i="1" dirty="0">
              <a:latin typeface="Century Schoolbook" panose="02040604050505020304" pitchFamily="18" charset="0"/>
              <a:sym typeface="Roboto"/>
            </a:endParaRPr>
          </a:p>
        </p:txBody>
      </p:sp>
      <p:sp>
        <p:nvSpPr>
          <p:cNvPr id="3" name="Google Shape;93;p12">
            <a:extLst>
              <a:ext uri="{FF2B5EF4-FFF2-40B4-BE49-F238E27FC236}">
                <a16:creationId xmlns:a16="http://schemas.microsoft.com/office/drawing/2014/main" id="{C7976A54-CDC1-538B-96C6-A47B95D48BC6}"/>
              </a:ext>
            </a:extLst>
          </p:cNvPr>
          <p:cNvSpPr txBox="1">
            <a:spLocks/>
          </p:cNvSpPr>
          <p:nvPr/>
        </p:nvSpPr>
        <p:spPr>
          <a:xfrm>
            <a:off x="1945671" y="2609239"/>
            <a:ext cx="9653600" cy="52288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lv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pPr>
              <a:lnSpc>
                <a:spcPct val="115000"/>
              </a:lnSpc>
            </a:pPr>
            <a:r>
              <a:rPr lang="uk-UA" sz="2800" b="1" i="1" dirty="0">
                <a:latin typeface="Century Schoolbook" panose="02040604050505020304" pitchFamily="18" charset="0"/>
                <a:sym typeface="Roboto"/>
              </a:rPr>
              <a:t>Інші види академічної </a:t>
            </a:r>
            <a:r>
              <a:rPr lang="uk-UA" sz="2800" b="1" i="1" dirty="0" err="1">
                <a:latin typeface="Century Schoolbook" panose="02040604050505020304" pitchFamily="18" charset="0"/>
                <a:sym typeface="Roboto"/>
              </a:rPr>
              <a:t>недоброчесності</a:t>
            </a:r>
            <a:r>
              <a:rPr lang="uk-UA" sz="2800" b="1" i="1" dirty="0">
                <a:latin typeface="Century Schoolbook" panose="02040604050505020304" pitchFamily="18" charset="0"/>
                <a:sym typeface="Roboto"/>
              </a:rPr>
              <a:t>:</a:t>
            </a:r>
          </a:p>
        </p:txBody>
      </p:sp>
      <p:sp>
        <p:nvSpPr>
          <p:cNvPr id="4" name="Google Shape;127;g21cdffa2e9b_0_0">
            <a:extLst>
              <a:ext uri="{FF2B5EF4-FFF2-40B4-BE49-F238E27FC236}">
                <a16:creationId xmlns:a16="http://schemas.microsoft.com/office/drawing/2014/main" id="{88183DA1-3EC3-284E-A6DC-2A176C4A1658}"/>
              </a:ext>
            </a:extLst>
          </p:cNvPr>
          <p:cNvSpPr txBox="1">
            <a:spLocks/>
          </p:cNvSpPr>
          <p:nvPr/>
        </p:nvSpPr>
        <p:spPr>
          <a:xfrm>
            <a:off x="664747" y="3240001"/>
            <a:ext cx="11049953" cy="27901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9700" indent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B9D6D5"/>
              </a:buClr>
              <a:buSzPts val="1400"/>
              <a:buFont typeface="Arial" panose="020B0604020202020204" pitchFamily="34" charset="0"/>
              <a:buNone/>
            </a:pP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фабрикація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– вигадування даних чи фактів, що використовуються в освітньому процесі або наукових дослідженнях;</a:t>
            </a:r>
          </a:p>
          <a:p>
            <a:pPr marL="139700" indent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B9D6D5"/>
              </a:buClr>
              <a:buSzPts val="1400"/>
              <a:buFont typeface="Arial" panose="020B0604020202020204" pitchFamily="34" charset="0"/>
              <a:buNone/>
            </a:pP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фальсифікація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– свідома зміна чи модифікація вже наявних даних, що стосуються освітнього процесу чи наукових досліджень;</a:t>
            </a:r>
          </a:p>
          <a:p>
            <a:pPr marL="139700" indent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B9D6D5"/>
              </a:buClr>
              <a:buSzPts val="1400"/>
              <a:buFont typeface="Arial" panose="020B0604020202020204" pitchFamily="34" charset="0"/>
              <a:buNone/>
            </a:pP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списування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– виконання письмових робіт із залученням зовнішніх джерел інформації, крім дозволених для використання, зокрема під час оцінювання результатів навчання;</a:t>
            </a:r>
          </a:p>
          <a:p>
            <a:pPr marL="139700" indent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B9D6D5"/>
              </a:buClr>
              <a:buSzPts val="1400"/>
              <a:buFont typeface="Arial" panose="020B0604020202020204" pitchFamily="34" charset="0"/>
              <a:buNone/>
            </a:pP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несанкціонована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допомога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 – співпраця студента з кимось іншим (одногрупниками, старшокурсниками тощо) для виконання завдання без дозволу викладача.</a:t>
            </a:r>
          </a:p>
        </p:txBody>
      </p:sp>
    </p:spTree>
    <p:extLst>
      <p:ext uri="{BB962C8B-B14F-4D97-AF65-F5344CB8AC3E}">
        <p14:creationId xmlns:p14="http://schemas.microsoft.com/office/powerpoint/2010/main" val="35916648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557</Words>
  <Application>Microsoft Office PowerPoint</Application>
  <PresentationFormat>Широкий екран</PresentationFormat>
  <Paragraphs>46</Paragraphs>
  <Slides>7</Slides>
  <Notes>4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Century Schoolbook</vt:lpstr>
      <vt:lpstr>Helvetica Neue</vt:lpstr>
      <vt:lpstr>Montserrat</vt:lpstr>
      <vt:lpstr>Wingdings</vt:lpstr>
      <vt:lpstr>Тема Office</vt:lpstr>
      <vt:lpstr>Про доброчесність в освіті та плагіат</vt:lpstr>
      <vt:lpstr>Презентація PowerPoint</vt:lpstr>
      <vt:lpstr>Антикорупційний уповноважений в ЗВО</vt:lpstr>
      <vt:lpstr>Презентація PowerPoint</vt:lpstr>
      <vt:lpstr>Презентація PowerPoint</vt:lpstr>
      <vt:lpstr>Визначення плагіату</vt:lpstr>
      <vt:lpstr>Академічний плагіат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 доброчесність в освіті та плагіат</dc:title>
  <dc:creator>Larysa Sergiienko</dc:creator>
  <cp:lastModifiedBy>Yuliia Moroz</cp:lastModifiedBy>
  <cp:revision>2</cp:revision>
  <dcterms:created xsi:type="dcterms:W3CDTF">2024-02-19T08:39:11Z</dcterms:created>
  <dcterms:modified xsi:type="dcterms:W3CDTF">2024-02-20T10:00:37Z</dcterms:modified>
</cp:coreProperties>
</file>