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8"/>
  </p:notesMasterIdLst>
  <p:sldIdLst>
    <p:sldId id="262" r:id="rId2"/>
    <p:sldId id="257" r:id="rId3"/>
    <p:sldId id="258" r:id="rId4"/>
    <p:sldId id="259" r:id="rId5"/>
    <p:sldId id="260" r:id="rId6"/>
    <p:sldId id="261" r:id="rId7"/>
  </p:sldIdLst>
  <p:sldSz cx="14630400" cy="8229600"/>
  <p:notesSz cx="8229600" cy="14630400"/>
  <p:embeddedFontLst>
    <p:embeddedFont>
      <p:font typeface="Arimo" panose="020B0604020202020204" charset="0"/>
      <p:regular r:id="rId9"/>
    </p:embeddedFont>
    <p:embeddedFont>
      <p:font typeface="Outfit Extra Bold" panose="020B0604020202020204" charset="0"/>
      <p:regular r:id="rId10"/>
    </p:embeddedFont>
    <p:embeddedFont>
      <p:font typeface="Calibri" panose="020F0502020204030204" pitchFamily="34" charset="0"/>
      <p:regular r:id="rId11"/>
      <p:bold r:id="rId12"/>
      <p:italic r:id="rId13"/>
      <p:boldItalic r:id="rId14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55" d="100"/>
          <a:sy n="55" d="100"/>
        </p:scale>
        <p:origin x="90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27519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0274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accent1">
                <a:lumMod val="5000"/>
                <a:lumOff val="95000"/>
              </a:schemeClr>
            </a:gs>
            <a:gs pos="97000">
              <a:schemeClr val="accent1">
                <a:lumMod val="45000"/>
                <a:lumOff val="55000"/>
              </a:schemeClr>
            </a:gs>
            <a:gs pos="18000">
              <a:schemeClr val="accent1">
                <a:lumMod val="45000"/>
                <a:lumOff val="55000"/>
              </a:schemeClr>
            </a:gs>
            <a:gs pos="14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2365534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Ознаки харизматичної людини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80190" y="4123253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Розгляд ключових ознак харизматичної особистості та їх вплив на інших. Аналіз внутрішніх та зовнішніх проявів харизми. Як розпізнати та розвинути ці ознаки для підвищення лідерського потенціалу.</a:t>
            </a:r>
            <a:endParaRPr lang="en-US" sz="1750" dirty="0"/>
          </a:p>
        </p:txBody>
      </p:sp>
      <p:sp>
        <p:nvSpPr>
          <p:cNvPr id="5" name="Shape 2"/>
          <p:cNvSpPr/>
          <p:nvPr/>
        </p:nvSpPr>
        <p:spPr>
          <a:xfrm>
            <a:off x="6280190" y="5484019"/>
            <a:ext cx="362903" cy="362903"/>
          </a:xfrm>
          <a:prstGeom prst="roundRect">
            <a:avLst>
              <a:gd name="adj" fmla="val 25194296"/>
            </a:avLst>
          </a:prstGeom>
          <a:noFill/>
          <a:ln w="7620">
            <a:solidFill>
              <a:srgbClr val="FFFFFF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459352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355652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Що таке харизма?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518059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Харизма – це більше, ніж просто привабливість. Це здатність надихати та мотивувати інших. Ключові складові харизми: впевненість, емпатія, бачення та комунікація.</a:t>
            </a:r>
            <a:endParaRPr lang="en-US" sz="1750" dirty="0"/>
          </a:p>
        </p:txBody>
      </p:sp>
      <p:sp>
        <p:nvSpPr>
          <p:cNvPr id="4" name="Text 2"/>
          <p:cNvSpPr/>
          <p:nvPr/>
        </p:nvSpPr>
        <p:spPr>
          <a:xfrm>
            <a:off x="793790" y="472582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Впевненість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793790" y="5306973"/>
            <a:ext cx="397811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Тверда віра у свої сили та здібності.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5332928" y="472582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Емпатія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5332928" y="5306973"/>
            <a:ext cx="397811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Здатність розуміти почуття інших.</a:t>
            </a:r>
            <a:endParaRPr lang="en-US" sz="1750" dirty="0"/>
          </a:p>
        </p:txBody>
      </p:sp>
      <p:sp>
        <p:nvSpPr>
          <p:cNvPr id="8" name="Text 6"/>
          <p:cNvSpPr/>
          <p:nvPr/>
        </p:nvSpPr>
        <p:spPr>
          <a:xfrm>
            <a:off x="9872067" y="472582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Бачення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9872067" y="5306973"/>
            <a:ext cx="397811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Чітке уявлення про майбутнє.</a:t>
            </a:r>
            <a:endParaRPr lang="en-US" sz="17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00299" y="805815"/>
            <a:ext cx="7716202" cy="12751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000"/>
              </a:lnSpc>
              <a:buNone/>
            </a:pPr>
            <a:r>
              <a:rPr lang="en-US" sz="40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Внутрішні якості харизматичної людини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6200299" y="2386965"/>
            <a:ext cx="7716202" cy="9786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550"/>
              </a:lnSpc>
              <a:buNone/>
            </a:pPr>
            <a:r>
              <a:rPr lang="en-US" sz="16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Впевненість у собі, пристрасть та ентузіазм запалюють інших. Важлива цілісність, автентичність та позитивне мислення. Ці якості впливають на оточуючих, створюючи позитивну атмосферу та надихаючи на досягнення.</a:t>
            </a:r>
            <a:endParaRPr lang="en-US" sz="1600" dirty="0"/>
          </a:p>
        </p:txBody>
      </p:sp>
      <p:sp>
        <p:nvSpPr>
          <p:cNvPr id="5" name="Shape 2"/>
          <p:cNvSpPr/>
          <p:nvPr/>
        </p:nvSpPr>
        <p:spPr>
          <a:xfrm>
            <a:off x="6200299" y="3824526"/>
            <a:ext cx="458986" cy="458986"/>
          </a:xfrm>
          <a:prstGeom prst="roundRect">
            <a:avLst>
              <a:gd name="adj" fmla="val 18667"/>
            </a:avLst>
          </a:prstGeom>
          <a:solidFill>
            <a:srgbClr val="E9E6FA"/>
          </a:solidFill>
          <a:ln w="7620">
            <a:solidFill>
              <a:srgbClr val="BDB8D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276737" y="3862745"/>
            <a:ext cx="305991" cy="3824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24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1</a:t>
            </a:r>
            <a:endParaRPr lang="en-US" sz="2400" dirty="0"/>
          </a:p>
        </p:txBody>
      </p:sp>
      <p:sp>
        <p:nvSpPr>
          <p:cNvPr id="7" name="Text 4"/>
          <p:cNvSpPr/>
          <p:nvPr/>
        </p:nvSpPr>
        <p:spPr>
          <a:xfrm>
            <a:off x="6863239" y="3824526"/>
            <a:ext cx="2549962" cy="3187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500"/>
              </a:lnSpc>
              <a:buNone/>
            </a:pPr>
            <a:r>
              <a:rPr lang="en-US" sz="20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Впевненість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6863239" y="4265652"/>
            <a:ext cx="3093244" cy="16311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550"/>
              </a:lnSpc>
              <a:buNone/>
            </a:pPr>
            <a:r>
              <a:rPr lang="en-US" sz="16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Вірте в себе та свої можливості. Впевнені люди здатні переконливо доносити свої ідеї та вести за собою інших, незважаючи на перешкоди.</a:t>
            </a:r>
            <a:endParaRPr lang="en-US" sz="1600" dirty="0"/>
          </a:p>
        </p:txBody>
      </p:sp>
      <p:sp>
        <p:nvSpPr>
          <p:cNvPr id="9" name="Shape 6"/>
          <p:cNvSpPr/>
          <p:nvPr/>
        </p:nvSpPr>
        <p:spPr>
          <a:xfrm>
            <a:off x="10160437" y="3824526"/>
            <a:ext cx="458986" cy="458986"/>
          </a:xfrm>
          <a:prstGeom prst="roundRect">
            <a:avLst>
              <a:gd name="adj" fmla="val 18667"/>
            </a:avLst>
          </a:prstGeom>
          <a:solidFill>
            <a:srgbClr val="E9E6FA"/>
          </a:solidFill>
          <a:ln w="7620">
            <a:solidFill>
              <a:srgbClr val="BDB8DF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0236875" y="3862745"/>
            <a:ext cx="305991" cy="3824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24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2</a:t>
            </a:r>
            <a:endParaRPr lang="en-US" sz="2400" dirty="0"/>
          </a:p>
        </p:txBody>
      </p:sp>
      <p:sp>
        <p:nvSpPr>
          <p:cNvPr id="11" name="Text 8"/>
          <p:cNvSpPr/>
          <p:nvPr/>
        </p:nvSpPr>
        <p:spPr>
          <a:xfrm>
            <a:off x="10823377" y="3824526"/>
            <a:ext cx="2549962" cy="3187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500"/>
              </a:lnSpc>
              <a:buNone/>
            </a:pPr>
            <a:r>
              <a:rPr lang="en-US" sz="20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Пристрасть</a:t>
            </a:r>
            <a:endParaRPr lang="en-US" sz="2000" dirty="0"/>
          </a:p>
        </p:txBody>
      </p:sp>
      <p:sp>
        <p:nvSpPr>
          <p:cNvPr id="12" name="Text 9"/>
          <p:cNvSpPr/>
          <p:nvPr/>
        </p:nvSpPr>
        <p:spPr>
          <a:xfrm>
            <a:off x="10823377" y="4265652"/>
            <a:ext cx="3093244" cy="16311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550"/>
              </a:lnSpc>
              <a:buNone/>
            </a:pPr>
            <a:r>
              <a:rPr lang="en-US" sz="16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Запалюйте інших своїм ентузіазмом. Ваша пристрасть до справи передається оточуючим, мотивуючи їх до дій та досягнень.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6200299" y="6330196"/>
            <a:ext cx="458986" cy="458986"/>
          </a:xfrm>
          <a:prstGeom prst="roundRect">
            <a:avLst>
              <a:gd name="adj" fmla="val 18667"/>
            </a:avLst>
          </a:prstGeom>
          <a:solidFill>
            <a:srgbClr val="E9E6FA"/>
          </a:solidFill>
          <a:ln w="7620">
            <a:solidFill>
              <a:srgbClr val="BDB8DF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276737" y="6368415"/>
            <a:ext cx="305991" cy="3824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24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3</a:t>
            </a:r>
            <a:endParaRPr lang="en-US" sz="2400" dirty="0"/>
          </a:p>
        </p:txBody>
      </p:sp>
      <p:sp>
        <p:nvSpPr>
          <p:cNvPr id="15" name="Text 12"/>
          <p:cNvSpPr/>
          <p:nvPr/>
        </p:nvSpPr>
        <p:spPr>
          <a:xfrm>
            <a:off x="6863239" y="6330196"/>
            <a:ext cx="2549962" cy="3187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500"/>
              </a:lnSpc>
              <a:buNone/>
            </a:pPr>
            <a:r>
              <a:rPr lang="en-US" sz="20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Цілісність</a:t>
            </a:r>
            <a:endParaRPr lang="en-US" sz="2000" dirty="0"/>
          </a:p>
        </p:txBody>
      </p:sp>
      <p:sp>
        <p:nvSpPr>
          <p:cNvPr id="16" name="Text 13"/>
          <p:cNvSpPr/>
          <p:nvPr/>
        </p:nvSpPr>
        <p:spPr>
          <a:xfrm>
            <a:off x="6863239" y="6771323"/>
            <a:ext cx="7053262" cy="65246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550"/>
              </a:lnSpc>
              <a:buNone/>
            </a:pPr>
            <a:r>
              <a:rPr lang="en-US" sz="16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Будьте собою, зберігайте вірність своїм принципам. Автентичність притягує людей, адже вони відчувають щирість та довіряють вам.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60902" y="956072"/>
            <a:ext cx="7562017" cy="6915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400"/>
              </a:lnSpc>
              <a:buNone/>
            </a:pPr>
            <a:r>
              <a:rPr lang="en-US" sz="43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Зовнішні прояви харизми</a:t>
            </a:r>
            <a:endParaRPr lang="en-US" sz="4350" dirty="0"/>
          </a:p>
        </p:txBody>
      </p:sp>
      <p:sp>
        <p:nvSpPr>
          <p:cNvPr id="4" name="Text 1"/>
          <p:cNvSpPr/>
          <p:nvPr/>
        </p:nvSpPr>
        <p:spPr>
          <a:xfrm>
            <a:off x="6260902" y="1979414"/>
            <a:ext cx="7594997" cy="10622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17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Ефективна комунікація, вміння слухати, говорити переконливо, важлива невербальна комунікація. Емоційний інтелект допомагає розпізнавати та управляти емоціями. Вміння надихати історіями.</a:t>
            </a:r>
            <a:endParaRPr lang="en-US" sz="170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0902" y="3290530"/>
            <a:ext cx="1106448" cy="1327666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7699177" y="3511748"/>
            <a:ext cx="2766179" cy="3456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Комунікація</a:t>
            </a:r>
            <a:endParaRPr lang="en-US" sz="2150" dirty="0"/>
          </a:p>
        </p:txBody>
      </p:sp>
      <p:sp>
        <p:nvSpPr>
          <p:cNvPr id="7" name="Text 3"/>
          <p:cNvSpPr/>
          <p:nvPr/>
        </p:nvSpPr>
        <p:spPr>
          <a:xfrm>
            <a:off x="7699177" y="3990142"/>
            <a:ext cx="6156722" cy="3540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Говоріть чітко.</a:t>
            </a:r>
            <a:endParaRPr lang="en-US" sz="170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60902" y="4618196"/>
            <a:ext cx="1106448" cy="1327666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7699177" y="4839414"/>
            <a:ext cx="2916317" cy="3456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Емоційний інтелект</a:t>
            </a:r>
            <a:endParaRPr lang="en-US" sz="2150" dirty="0"/>
          </a:p>
        </p:txBody>
      </p:sp>
      <p:sp>
        <p:nvSpPr>
          <p:cNvPr id="10" name="Text 5"/>
          <p:cNvSpPr/>
          <p:nvPr/>
        </p:nvSpPr>
        <p:spPr>
          <a:xfrm>
            <a:off x="7699177" y="5317808"/>
            <a:ext cx="6156722" cy="3540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Розумійте емоції.</a:t>
            </a:r>
            <a:endParaRPr lang="en-US" sz="170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60902" y="5945862"/>
            <a:ext cx="1106448" cy="1327666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7699177" y="6167080"/>
            <a:ext cx="2766179" cy="3456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Натхнення</a:t>
            </a:r>
            <a:endParaRPr lang="en-US" sz="2150" dirty="0"/>
          </a:p>
        </p:txBody>
      </p:sp>
      <p:sp>
        <p:nvSpPr>
          <p:cNvPr id="13" name="Text 7"/>
          <p:cNvSpPr/>
          <p:nvPr/>
        </p:nvSpPr>
        <p:spPr>
          <a:xfrm>
            <a:off x="7699177" y="6645473"/>
            <a:ext cx="6156722" cy="3540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Діліться історіями.</a:t>
            </a:r>
            <a:endParaRPr lang="en-US" sz="17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740456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Секрети впливу: Практичні поради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3498175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Розвиток емпатії важливий для розуміння потреб. Побудова довіри через прозорість, чесність та відповідальність. Не забувайте про особистий бренд та нетворкінг.</a:t>
            </a:r>
            <a:endParaRPr lang="en-US" sz="175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790" y="4842034"/>
            <a:ext cx="566976" cy="566976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793790" y="5635823"/>
            <a:ext cx="229195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Емпатія</a:t>
            </a:r>
            <a:endParaRPr lang="en-US" sz="2200" dirty="0"/>
          </a:p>
        </p:txBody>
      </p:sp>
      <p:sp>
        <p:nvSpPr>
          <p:cNvPr id="7" name="Text 3"/>
          <p:cNvSpPr/>
          <p:nvPr/>
        </p:nvSpPr>
        <p:spPr>
          <a:xfrm>
            <a:off x="793790" y="6126242"/>
            <a:ext cx="229195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Розумійте потреби.</a:t>
            </a:r>
            <a:endParaRPr lang="en-US" sz="175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25904" y="4842034"/>
            <a:ext cx="566976" cy="566976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3425904" y="5635823"/>
            <a:ext cx="2292072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Довіра</a:t>
            </a:r>
            <a:endParaRPr lang="en-US" sz="2200" dirty="0"/>
          </a:p>
        </p:txBody>
      </p:sp>
      <p:sp>
        <p:nvSpPr>
          <p:cNvPr id="10" name="Text 5"/>
          <p:cNvSpPr/>
          <p:nvPr/>
        </p:nvSpPr>
        <p:spPr>
          <a:xfrm>
            <a:off x="3425904" y="6126242"/>
            <a:ext cx="229207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Будьте чесними.</a:t>
            </a:r>
            <a:endParaRPr lang="en-US" sz="175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58138" y="4842034"/>
            <a:ext cx="566976" cy="566976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6058138" y="5635823"/>
            <a:ext cx="229195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Нетворкінг</a:t>
            </a:r>
            <a:endParaRPr lang="en-US" sz="2200" dirty="0"/>
          </a:p>
        </p:txBody>
      </p:sp>
      <p:sp>
        <p:nvSpPr>
          <p:cNvPr id="13" name="Text 7"/>
          <p:cNvSpPr/>
          <p:nvPr/>
        </p:nvSpPr>
        <p:spPr>
          <a:xfrm>
            <a:off x="6058138" y="6126242"/>
            <a:ext cx="229195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Створюйте зв'язки.</a:t>
            </a:r>
            <a:endParaRPr lang="en-US" sz="1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20447" y="1047393"/>
            <a:ext cx="9061371" cy="6432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050"/>
              </a:lnSpc>
              <a:buNone/>
            </a:pPr>
            <a:r>
              <a:rPr lang="en-US" sz="40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Чи можливо розвинути харизму?</a:t>
            </a:r>
            <a:endParaRPr lang="en-US" sz="4050" dirty="0"/>
          </a:p>
        </p:txBody>
      </p:sp>
      <p:sp>
        <p:nvSpPr>
          <p:cNvPr id="3" name="Text 1"/>
          <p:cNvSpPr/>
          <p:nvPr/>
        </p:nvSpPr>
        <p:spPr>
          <a:xfrm>
            <a:off x="720447" y="2102406"/>
            <a:ext cx="13189506" cy="6586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550"/>
              </a:lnSpc>
              <a:buNone/>
            </a:pPr>
            <a:r>
              <a:rPr lang="en-US" sz="16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Харизма – це комбінація вроджених якостей та набутих навичок. Розвивайте її через самоаналіз, навчання та практику. Почніть розвивати свою харизму вже сьогодні!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2235518" y="4041577"/>
            <a:ext cx="2573179" cy="3215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500"/>
              </a:lnSpc>
              <a:buNone/>
            </a:pPr>
            <a:r>
              <a:rPr lang="en-US" sz="20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Самоаналіз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720447" y="4486632"/>
            <a:ext cx="4088249" cy="16466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550"/>
              </a:lnSpc>
              <a:buNone/>
            </a:pPr>
            <a:r>
              <a:rPr lang="en-US" sz="16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Оцініть свої сильні та слабкі сторони, визначте, які аспекти вашої особистості потребують розвитку. Зрозумійте свої цінності та переконання, щоб діяти автентично.</a:t>
            </a:r>
            <a:endParaRPr lang="en-US" sz="16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0414" y="2992636"/>
            <a:ext cx="4189571" cy="4189571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716548" y="4642723"/>
            <a:ext cx="308015" cy="3849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850"/>
              </a:lnSpc>
              <a:buNone/>
            </a:pPr>
            <a:r>
              <a:rPr lang="en-US" sz="24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1</a:t>
            </a:r>
            <a:endParaRPr lang="en-US" sz="2400" dirty="0"/>
          </a:p>
        </p:txBody>
      </p:sp>
      <p:sp>
        <p:nvSpPr>
          <p:cNvPr id="8" name="Text 5"/>
          <p:cNvSpPr/>
          <p:nvPr/>
        </p:nvSpPr>
        <p:spPr>
          <a:xfrm>
            <a:off x="9718715" y="2999303"/>
            <a:ext cx="2573179" cy="3215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Навчання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9718715" y="3444359"/>
            <a:ext cx="4191238" cy="13173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Вивчайте техніки ефективної комунікації, лідерства та міжособистісної взаємодії. Читайте книги, відвідуйте семінари та тренінги, щоб розширити свій кругозір.</a:t>
            </a:r>
            <a:endParaRPr lang="en-US" sz="1600" dirty="0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0414" y="2992636"/>
            <a:ext cx="4189571" cy="4189571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8101608" y="3769876"/>
            <a:ext cx="308015" cy="3849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850"/>
              </a:lnSpc>
              <a:buNone/>
            </a:pPr>
            <a:r>
              <a:rPr lang="en-US" sz="24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2</a:t>
            </a:r>
            <a:endParaRPr lang="en-US" sz="2400" dirty="0"/>
          </a:p>
        </p:txBody>
      </p:sp>
      <p:sp>
        <p:nvSpPr>
          <p:cNvPr id="12" name="Text 8"/>
          <p:cNvSpPr/>
          <p:nvPr/>
        </p:nvSpPr>
        <p:spPr>
          <a:xfrm>
            <a:off x="9718715" y="5083731"/>
            <a:ext cx="2573179" cy="3215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Практика</a:t>
            </a:r>
            <a:endParaRPr lang="en-US" sz="2000" dirty="0"/>
          </a:p>
        </p:txBody>
      </p:sp>
      <p:sp>
        <p:nvSpPr>
          <p:cNvPr id="13" name="Text 9"/>
          <p:cNvSpPr/>
          <p:nvPr/>
        </p:nvSpPr>
        <p:spPr>
          <a:xfrm>
            <a:off x="9718715" y="5528786"/>
            <a:ext cx="4191238" cy="16466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Застосовуйте отримані знання на практиці, спілкуйтеся з різними людьми, беріть участь у публічних виступах та тренуйте навички впливу. Не бійтеся помилок, адже вони – частина процесу навчання.</a:t>
            </a:r>
            <a:endParaRPr lang="en-US" sz="1600" dirty="0"/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20414" y="2992636"/>
            <a:ext cx="4189571" cy="4189571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7665006" y="6271855"/>
            <a:ext cx="308015" cy="3849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850"/>
              </a:lnSpc>
              <a:buNone/>
            </a:pPr>
            <a:r>
              <a:rPr lang="en-US" sz="24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3</a:t>
            </a:r>
            <a:endParaRPr lang="en-US" sz="2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295</TotalTime>
  <Words>396</Words>
  <Application>Microsoft Office PowerPoint</Application>
  <PresentationFormat>Произвольный</PresentationFormat>
  <Paragraphs>54</Paragraphs>
  <Slides>6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Arimo</vt:lpstr>
      <vt:lpstr>Arial</vt:lpstr>
      <vt:lpstr>Outfit Extra Bold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Admin</cp:lastModifiedBy>
  <cp:revision>3</cp:revision>
  <dcterms:created xsi:type="dcterms:W3CDTF">2025-03-14T07:06:05Z</dcterms:created>
  <dcterms:modified xsi:type="dcterms:W3CDTF">2025-03-14T12:03:31Z</dcterms:modified>
</cp:coreProperties>
</file>