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5" r:id="rId13"/>
    <p:sldId id="268" r:id="rId14"/>
    <p:sldId id="269" r:id="rId15"/>
    <p:sldId id="270" r:id="rId16"/>
    <p:sldId id="271" r:id="rId17"/>
    <p:sldId id="272" r:id="rId18"/>
    <p:sldId id="273" r:id="rId19"/>
    <p:sldId id="275" r:id="rId2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B31004-6EF6-4285-A771-FA9B8A8AC470}"/>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EDA63229-30F3-4AFD-BD75-0FF609FF36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636E8151-EB54-4E3F-B5EA-34AF16CFA3AB}"/>
              </a:ext>
            </a:extLst>
          </p:cNvPr>
          <p:cNvSpPr>
            <a:spLocks noGrp="1"/>
          </p:cNvSpPr>
          <p:nvPr>
            <p:ph type="dt" sz="half" idx="10"/>
          </p:nvPr>
        </p:nvSpPr>
        <p:spPr/>
        <p:txBody>
          <a:bodyPr/>
          <a:lstStyle/>
          <a:p>
            <a:fld id="{E4D19681-FD19-40E9-A79A-B6060C8AA86D}" type="datetimeFigureOut">
              <a:rPr lang="uk-UA" smtClean="0"/>
              <a:t>06.03.2023</a:t>
            </a:fld>
            <a:endParaRPr lang="uk-UA"/>
          </a:p>
        </p:txBody>
      </p:sp>
      <p:sp>
        <p:nvSpPr>
          <p:cNvPr id="5" name="Місце для нижнього колонтитула 4">
            <a:extLst>
              <a:ext uri="{FF2B5EF4-FFF2-40B4-BE49-F238E27FC236}">
                <a16:creationId xmlns:a16="http://schemas.microsoft.com/office/drawing/2014/main" id="{08F4ED20-B1ED-4D63-9F96-435759522B84}"/>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F5D8DD0A-0906-4565-96C0-18A327A5C6F1}"/>
              </a:ext>
            </a:extLst>
          </p:cNvPr>
          <p:cNvSpPr>
            <a:spLocks noGrp="1"/>
          </p:cNvSpPr>
          <p:nvPr>
            <p:ph type="sldNum" sz="quarter" idx="12"/>
          </p:nvPr>
        </p:nvSpPr>
        <p:spPr/>
        <p:txBody>
          <a:bodyPr/>
          <a:lstStyle/>
          <a:p>
            <a:fld id="{A0B4950B-FA90-43F7-B1CE-900014A00604}" type="slidenum">
              <a:rPr lang="uk-UA" smtClean="0"/>
              <a:t>‹#›</a:t>
            </a:fld>
            <a:endParaRPr lang="uk-UA"/>
          </a:p>
        </p:txBody>
      </p:sp>
    </p:spTree>
    <p:extLst>
      <p:ext uri="{BB962C8B-B14F-4D97-AF65-F5344CB8AC3E}">
        <p14:creationId xmlns:p14="http://schemas.microsoft.com/office/powerpoint/2010/main" val="1335617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AE3DEF-0FD8-466F-B073-96519AA492F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AF7D4C83-0947-4707-B1BA-4458DF2B8AC7}"/>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28E9B5F-63AE-4F94-884B-C328EF378A1D}"/>
              </a:ext>
            </a:extLst>
          </p:cNvPr>
          <p:cNvSpPr>
            <a:spLocks noGrp="1"/>
          </p:cNvSpPr>
          <p:nvPr>
            <p:ph type="dt" sz="half" idx="10"/>
          </p:nvPr>
        </p:nvSpPr>
        <p:spPr/>
        <p:txBody>
          <a:bodyPr/>
          <a:lstStyle/>
          <a:p>
            <a:fld id="{E4D19681-FD19-40E9-A79A-B6060C8AA86D}" type="datetimeFigureOut">
              <a:rPr lang="uk-UA" smtClean="0"/>
              <a:t>06.03.2023</a:t>
            </a:fld>
            <a:endParaRPr lang="uk-UA"/>
          </a:p>
        </p:txBody>
      </p:sp>
      <p:sp>
        <p:nvSpPr>
          <p:cNvPr id="5" name="Місце для нижнього колонтитула 4">
            <a:extLst>
              <a:ext uri="{FF2B5EF4-FFF2-40B4-BE49-F238E27FC236}">
                <a16:creationId xmlns:a16="http://schemas.microsoft.com/office/drawing/2014/main" id="{C4A56E4B-71CE-41F3-9F03-A3C7302A876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E975E033-2450-49D4-B917-444E764D7C71}"/>
              </a:ext>
            </a:extLst>
          </p:cNvPr>
          <p:cNvSpPr>
            <a:spLocks noGrp="1"/>
          </p:cNvSpPr>
          <p:nvPr>
            <p:ph type="sldNum" sz="quarter" idx="12"/>
          </p:nvPr>
        </p:nvSpPr>
        <p:spPr/>
        <p:txBody>
          <a:bodyPr/>
          <a:lstStyle/>
          <a:p>
            <a:fld id="{A0B4950B-FA90-43F7-B1CE-900014A00604}" type="slidenum">
              <a:rPr lang="uk-UA" smtClean="0"/>
              <a:t>‹#›</a:t>
            </a:fld>
            <a:endParaRPr lang="uk-UA"/>
          </a:p>
        </p:txBody>
      </p:sp>
    </p:spTree>
    <p:extLst>
      <p:ext uri="{BB962C8B-B14F-4D97-AF65-F5344CB8AC3E}">
        <p14:creationId xmlns:p14="http://schemas.microsoft.com/office/powerpoint/2010/main" val="533026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E414A11E-F469-4DC5-A361-A369313F4414}"/>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431BB0CC-861E-44EB-B826-29C4CBAFC50D}"/>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3006A43-AB3A-4B48-B26A-904733DDE715}"/>
              </a:ext>
            </a:extLst>
          </p:cNvPr>
          <p:cNvSpPr>
            <a:spLocks noGrp="1"/>
          </p:cNvSpPr>
          <p:nvPr>
            <p:ph type="dt" sz="half" idx="10"/>
          </p:nvPr>
        </p:nvSpPr>
        <p:spPr/>
        <p:txBody>
          <a:bodyPr/>
          <a:lstStyle/>
          <a:p>
            <a:fld id="{E4D19681-FD19-40E9-A79A-B6060C8AA86D}" type="datetimeFigureOut">
              <a:rPr lang="uk-UA" smtClean="0"/>
              <a:t>06.03.2023</a:t>
            </a:fld>
            <a:endParaRPr lang="uk-UA"/>
          </a:p>
        </p:txBody>
      </p:sp>
      <p:sp>
        <p:nvSpPr>
          <p:cNvPr id="5" name="Місце для нижнього колонтитула 4">
            <a:extLst>
              <a:ext uri="{FF2B5EF4-FFF2-40B4-BE49-F238E27FC236}">
                <a16:creationId xmlns:a16="http://schemas.microsoft.com/office/drawing/2014/main" id="{F6915DB1-7A7D-4D32-A12B-F6313D611A6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EABF02D3-B26E-44F9-B408-DDB65A7A20D9}"/>
              </a:ext>
            </a:extLst>
          </p:cNvPr>
          <p:cNvSpPr>
            <a:spLocks noGrp="1"/>
          </p:cNvSpPr>
          <p:nvPr>
            <p:ph type="sldNum" sz="quarter" idx="12"/>
          </p:nvPr>
        </p:nvSpPr>
        <p:spPr/>
        <p:txBody>
          <a:bodyPr/>
          <a:lstStyle/>
          <a:p>
            <a:fld id="{A0B4950B-FA90-43F7-B1CE-900014A00604}" type="slidenum">
              <a:rPr lang="uk-UA" smtClean="0"/>
              <a:t>‹#›</a:t>
            </a:fld>
            <a:endParaRPr lang="uk-UA"/>
          </a:p>
        </p:txBody>
      </p:sp>
    </p:spTree>
    <p:extLst>
      <p:ext uri="{BB962C8B-B14F-4D97-AF65-F5344CB8AC3E}">
        <p14:creationId xmlns:p14="http://schemas.microsoft.com/office/powerpoint/2010/main" val="2113729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955C20-6017-4CDE-864D-0443105F380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13E287D4-3BAF-4DFD-9CC9-36E0B02C213B}"/>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0E8D968C-F5C2-451E-A066-5715321DA6EC}"/>
              </a:ext>
            </a:extLst>
          </p:cNvPr>
          <p:cNvSpPr>
            <a:spLocks noGrp="1"/>
          </p:cNvSpPr>
          <p:nvPr>
            <p:ph type="dt" sz="half" idx="10"/>
          </p:nvPr>
        </p:nvSpPr>
        <p:spPr/>
        <p:txBody>
          <a:bodyPr/>
          <a:lstStyle/>
          <a:p>
            <a:fld id="{E4D19681-FD19-40E9-A79A-B6060C8AA86D}" type="datetimeFigureOut">
              <a:rPr lang="uk-UA" smtClean="0"/>
              <a:t>06.03.2023</a:t>
            </a:fld>
            <a:endParaRPr lang="uk-UA"/>
          </a:p>
        </p:txBody>
      </p:sp>
      <p:sp>
        <p:nvSpPr>
          <p:cNvPr id="5" name="Місце для нижнього колонтитула 4">
            <a:extLst>
              <a:ext uri="{FF2B5EF4-FFF2-40B4-BE49-F238E27FC236}">
                <a16:creationId xmlns:a16="http://schemas.microsoft.com/office/drawing/2014/main" id="{06B0A799-16DA-46A4-A2F8-2A22FDF6876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B71E643-4CE8-4AB7-AD4B-F77AAED0F9E2}"/>
              </a:ext>
            </a:extLst>
          </p:cNvPr>
          <p:cNvSpPr>
            <a:spLocks noGrp="1"/>
          </p:cNvSpPr>
          <p:nvPr>
            <p:ph type="sldNum" sz="quarter" idx="12"/>
          </p:nvPr>
        </p:nvSpPr>
        <p:spPr/>
        <p:txBody>
          <a:bodyPr/>
          <a:lstStyle/>
          <a:p>
            <a:fld id="{A0B4950B-FA90-43F7-B1CE-900014A00604}" type="slidenum">
              <a:rPr lang="uk-UA" smtClean="0"/>
              <a:t>‹#›</a:t>
            </a:fld>
            <a:endParaRPr lang="uk-UA"/>
          </a:p>
        </p:txBody>
      </p:sp>
    </p:spTree>
    <p:extLst>
      <p:ext uri="{BB962C8B-B14F-4D97-AF65-F5344CB8AC3E}">
        <p14:creationId xmlns:p14="http://schemas.microsoft.com/office/powerpoint/2010/main" val="1780290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C15109-10EC-4A8B-A0A8-6566ED51F886}"/>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CAE4D859-9233-48A1-85F2-749CB9BF56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1BE768D2-DEF6-48F9-9ACF-3DE82098DDEF}"/>
              </a:ext>
            </a:extLst>
          </p:cNvPr>
          <p:cNvSpPr>
            <a:spLocks noGrp="1"/>
          </p:cNvSpPr>
          <p:nvPr>
            <p:ph type="dt" sz="half" idx="10"/>
          </p:nvPr>
        </p:nvSpPr>
        <p:spPr/>
        <p:txBody>
          <a:bodyPr/>
          <a:lstStyle/>
          <a:p>
            <a:fld id="{E4D19681-FD19-40E9-A79A-B6060C8AA86D}" type="datetimeFigureOut">
              <a:rPr lang="uk-UA" smtClean="0"/>
              <a:t>06.03.2023</a:t>
            </a:fld>
            <a:endParaRPr lang="uk-UA"/>
          </a:p>
        </p:txBody>
      </p:sp>
      <p:sp>
        <p:nvSpPr>
          <p:cNvPr id="5" name="Місце для нижнього колонтитула 4">
            <a:extLst>
              <a:ext uri="{FF2B5EF4-FFF2-40B4-BE49-F238E27FC236}">
                <a16:creationId xmlns:a16="http://schemas.microsoft.com/office/drawing/2014/main" id="{5009DB79-6E76-42A0-BF7A-1C9F833C1873}"/>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758A323-615A-4980-A50D-ACC390E2C1A8}"/>
              </a:ext>
            </a:extLst>
          </p:cNvPr>
          <p:cNvSpPr>
            <a:spLocks noGrp="1"/>
          </p:cNvSpPr>
          <p:nvPr>
            <p:ph type="sldNum" sz="quarter" idx="12"/>
          </p:nvPr>
        </p:nvSpPr>
        <p:spPr/>
        <p:txBody>
          <a:bodyPr/>
          <a:lstStyle/>
          <a:p>
            <a:fld id="{A0B4950B-FA90-43F7-B1CE-900014A00604}" type="slidenum">
              <a:rPr lang="uk-UA" smtClean="0"/>
              <a:t>‹#›</a:t>
            </a:fld>
            <a:endParaRPr lang="uk-UA"/>
          </a:p>
        </p:txBody>
      </p:sp>
    </p:spTree>
    <p:extLst>
      <p:ext uri="{BB962C8B-B14F-4D97-AF65-F5344CB8AC3E}">
        <p14:creationId xmlns:p14="http://schemas.microsoft.com/office/powerpoint/2010/main" val="344700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891AE8-F2B6-404C-895B-1C4896ED5AF2}"/>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72AD67C0-94E7-4BFD-93AB-9FC9506F0987}"/>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81C4E788-96DC-4CE0-87A0-9DA88A15957C}"/>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A94F167A-1887-427B-A99E-AB1B9337F7B7}"/>
              </a:ext>
            </a:extLst>
          </p:cNvPr>
          <p:cNvSpPr>
            <a:spLocks noGrp="1"/>
          </p:cNvSpPr>
          <p:nvPr>
            <p:ph type="dt" sz="half" idx="10"/>
          </p:nvPr>
        </p:nvSpPr>
        <p:spPr/>
        <p:txBody>
          <a:bodyPr/>
          <a:lstStyle/>
          <a:p>
            <a:fld id="{E4D19681-FD19-40E9-A79A-B6060C8AA86D}" type="datetimeFigureOut">
              <a:rPr lang="uk-UA" smtClean="0"/>
              <a:t>06.03.2023</a:t>
            </a:fld>
            <a:endParaRPr lang="uk-UA"/>
          </a:p>
        </p:txBody>
      </p:sp>
      <p:sp>
        <p:nvSpPr>
          <p:cNvPr id="6" name="Місце для нижнього колонтитула 5">
            <a:extLst>
              <a:ext uri="{FF2B5EF4-FFF2-40B4-BE49-F238E27FC236}">
                <a16:creationId xmlns:a16="http://schemas.microsoft.com/office/drawing/2014/main" id="{124A8925-8889-47D5-8661-F682C85CA831}"/>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092E7429-AB1B-4ACC-9174-410B1DA4E511}"/>
              </a:ext>
            </a:extLst>
          </p:cNvPr>
          <p:cNvSpPr>
            <a:spLocks noGrp="1"/>
          </p:cNvSpPr>
          <p:nvPr>
            <p:ph type="sldNum" sz="quarter" idx="12"/>
          </p:nvPr>
        </p:nvSpPr>
        <p:spPr/>
        <p:txBody>
          <a:bodyPr/>
          <a:lstStyle/>
          <a:p>
            <a:fld id="{A0B4950B-FA90-43F7-B1CE-900014A00604}" type="slidenum">
              <a:rPr lang="uk-UA" smtClean="0"/>
              <a:t>‹#›</a:t>
            </a:fld>
            <a:endParaRPr lang="uk-UA"/>
          </a:p>
        </p:txBody>
      </p:sp>
    </p:spTree>
    <p:extLst>
      <p:ext uri="{BB962C8B-B14F-4D97-AF65-F5344CB8AC3E}">
        <p14:creationId xmlns:p14="http://schemas.microsoft.com/office/powerpoint/2010/main" val="4254068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004C18-77EF-49CF-82C4-AAD8A8A2B275}"/>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D2F15213-FF23-48D1-907D-3F8EB35AD0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CF066D67-5B18-403E-B1F4-5127DBA7D436}"/>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190F82D1-0F94-4E98-9064-2D162ED0CB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6D6A83F8-19A8-4360-9DA0-D98F85D7D819}"/>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B898424C-6109-441F-AFE4-9D8E6FD975AE}"/>
              </a:ext>
            </a:extLst>
          </p:cNvPr>
          <p:cNvSpPr>
            <a:spLocks noGrp="1"/>
          </p:cNvSpPr>
          <p:nvPr>
            <p:ph type="dt" sz="half" idx="10"/>
          </p:nvPr>
        </p:nvSpPr>
        <p:spPr/>
        <p:txBody>
          <a:bodyPr/>
          <a:lstStyle/>
          <a:p>
            <a:fld id="{E4D19681-FD19-40E9-A79A-B6060C8AA86D}" type="datetimeFigureOut">
              <a:rPr lang="uk-UA" smtClean="0"/>
              <a:t>06.03.2023</a:t>
            </a:fld>
            <a:endParaRPr lang="uk-UA"/>
          </a:p>
        </p:txBody>
      </p:sp>
      <p:sp>
        <p:nvSpPr>
          <p:cNvPr id="8" name="Місце для нижнього колонтитула 7">
            <a:extLst>
              <a:ext uri="{FF2B5EF4-FFF2-40B4-BE49-F238E27FC236}">
                <a16:creationId xmlns:a16="http://schemas.microsoft.com/office/drawing/2014/main" id="{C7809FC2-27A1-42E0-A1E1-95AC87AAE0A2}"/>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5A0A26D4-76A8-44AD-93F7-BAA593DC3141}"/>
              </a:ext>
            </a:extLst>
          </p:cNvPr>
          <p:cNvSpPr>
            <a:spLocks noGrp="1"/>
          </p:cNvSpPr>
          <p:nvPr>
            <p:ph type="sldNum" sz="quarter" idx="12"/>
          </p:nvPr>
        </p:nvSpPr>
        <p:spPr/>
        <p:txBody>
          <a:bodyPr/>
          <a:lstStyle/>
          <a:p>
            <a:fld id="{A0B4950B-FA90-43F7-B1CE-900014A00604}" type="slidenum">
              <a:rPr lang="uk-UA" smtClean="0"/>
              <a:t>‹#›</a:t>
            </a:fld>
            <a:endParaRPr lang="uk-UA"/>
          </a:p>
        </p:txBody>
      </p:sp>
    </p:spTree>
    <p:extLst>
      <p:ext uri="{BB962C8B-B14F-4D97-AF65-F5344CB8AC3E}">
        <p14:creationId xmlns:p14="http://schemas.microsoft.com/office/powerpoint/2010/main" val="3084529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F039B5-2DD4-468C-8C16-D48070C998BF}"/>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286D0129-0060-4047-A89B-E77D174539B6}"/>
              </a:ext>
            </a:extLst>
          </p:cNvPr>
          <p:cNvSpPr>
            <a:spLocks noGrp="1"/>
          </p:cNvSpPr>
          <p:nvPr>
            <p:ph type="dt" sz="half" idx="10"/>
          </p:nvPr>
        </p:nvSpPr>
        <p:spPr/>
        <p:txBody>
          <a:bodyPr/>
          <a:lstStyle/>
          <a:p>
            <a:fld id="{E4D19681-FD19-40E9-A79A-B6060C8AA86D}" type="datetimeFigureOut">
              <a:rPr lang="uk-UA" smtClean="0"/>
              <a:t>06.03.2023</a:t>
            </a:fld>
            <a:endParaRPr lang="uk-UA"/>
          </a:p>
        </p:txBody>
      </p:sp>
      <p:sp>
        <p:nvSpPr>
          <p:cNvPr id="4" name="Місце для нижнього колонтитула 3">
            <a:extLst>
              <a:ext uri="{FF2B5EF4-FFF2-40B4-BE49-F238E27FC236}">
                <a16:creationId xmlns:a16="http://schemas.microsoft.com/office/drawing/2014/main" id="{D86FB51E-C20F-43A7-A156-60F39B629F42}"/>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916A107F-3DC2-4B05-BC30-7AA0E5FCD663}"/>
              </a:ext>
            </a:extLst>
          </p:cNvPr>
          <p:cNvSpPr>
            <a:spLocks noGrp="1"/>
          </p:cNvSpPr>
          <p:nvPr>
            <p:ph type="sldNum" sz="quarter" idx="12"/>
          </p:nvPr>
        </p:nvSpPr>
        <p:spPr/>
        <p:txBody>
          <a:bodyPr/>
          <a:lstStyle/>
          <a:p>
            <a:fld id="{A0B4950B-FA90-43F7-B1CE-900014A00604}" type="slidenum">
              <a:rPr lang="uk-UA" smtClean="0"/>
              <a:t>‹#›</a:t>
            </a:fld>
            <a:endParaRPr lang="uk-UA"/>
          </a:p>
        </p:txBody>
      </p:sp>
    </p:spTree>
    <p:extLst>
      <p:ext uri="{BB962C8B-B14F-4D97-AF65-F5344CB8AC3E}">
        <p14:creationId xmlns:p14="http://schemas.microsoft.com/office/powerpoint/2010/main" val="1348291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0F879D30-12DA-4E9F-A6BF-AE35F13230D7}"/>
              </a:ext>
            </a:extLst>
          </p:cNvPr>
          <p:cNvSpPr>
            <a:spLocks noGrp="1"/>
          </p:cNvSpPr>
          <p:nvPr>
            <p:ph type="dt" sz="half" idx="10"/>
          </p:nvPr>
        </p:nvSpPr>
        <p:spPr/>
        <p:txBody>
          <a:bodyPr/>
          <a:lstStyle/>
          <a:p>
            <a:fld id="{E4D19681-FD19-40E9-A79A-B6060C8AA86D}" type="datetimeFigureOut">
              <a:rPr lang="uk-UA" smtClean="0"/>
              <a:t>06.03.2023</a:t>
            </a:fld>
            <a:endParaRPr lang="uk-UA"/>
          </a:p>
        </p:txBody>
      </p:sp>
      <p:sp>
        <p:nvSpPr>
          <p:cNvPr id="3" name="Місце для нижнього колонтитула 2">
            <a:extLst>
              <a:ext uri="{FF2B5EF4-FFF2-40B4-BE49-F238E27FC236}">
                <a16:creationId xmlns:a16="http://schemas.microsoft.com/office/drawing/2014/main" id="{1507CE06-70BD-4EDF-930B-C6FEBB09F745}"/>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D463D010-3465-4736-B282-D2D9AFF01CF4}"/>
              </a:ext>
            </a:extLst>
          </p:cNvPr>
          <p:cNvSpPr>
            <a:spLocks noGrp="1"/>
          </p:cNvSpPr>
          <p:nvPr>
            <p:ph type="sldNum" sz="quarter" idx="12"/>
          </p:nvPr>
        </p:nvSpPr>
        <p:spPr/>
        <p:txBody>
          <a:bodyPr/>
          <a:lstStyle/>
          <a:p>
            <a:fld id="{A0B4950B-FA90-43F7-B1CE-900014A00604}" type="slidenum">
              <a:rPr lang="uk-UA" smtClean="0"/>
              <a:t>‹#›</a:t>
            </a:fld>
            <a:endParaRPr lang="uk-UA"/>
          </a:p>
        </p:txBody>
      </p:sp>
    </p:spTree>
    <p:extLst>
      <p:ext uri="{BB962C8B-B14F-4D97-AF65-F5344CB8AC3E}">
        <p14:creationId xmlns:p14="http://schemas.microsoft.com/office/powerpoint/2010/main" val="2559248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03C3F8-AFCD-4028-8105-15978CD6265B}"/>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3313C3E-EE72-4C7B-A654-083F37C815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E3B1ADD4-AA99-447A-8479-F24AF875B1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485616AB-7B80-496F-BB5E-40B137BE58F9}"/>
              </a:ext>
            </a:extLst>
          </p:cNvPr>
          <p:cNvSpPr>
            <a:spLocks noGrp="1"/>
          </p:cNvSpPr>
          <p:nvPr>
            <p:ph type="dt" sz="half" idx="10"/>
          </p:nvPr>
        </p:nvSpPr>
        <p:spPr/>
        <p:txBody>
          <a:bodyPr/>
          <a:lstStyle/>
          <a:p>
            <a:fld id="{E4D19681-FD19-40E9-A79A-B6060C8AA86D}" type="datetimeFigureOut">
              <a:rPr lang="uk-UA" smtClean="0"/>
              <a:t>06.03.2023</a:t>
            </a:fld>
            <a:endParaRPr lang="uk-UA"/>
          </a:p>
        </p:txBody>
      </p:sp>
      <p:sp>
        <p:nvSpPr>
          <p:cNvPr id="6" name="Місце для нижнього колонтитула 5">
            <a:extLst>
              <a:ext uri="{FF2B5EF4-FFF2-40B4-BE49-F238E27FC236}">
                <a16:creationId xmlns:a16="http://schemas.microsoft.com/office/drawing/2014/main" id="{39E1D1F4-210B-4D2A-B637-39E77AABD788}"/>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B40BA427-6AF2-446B-AC66-1E533611CB9F}"/>
              </a:ext>
            </a:extLst>
          </p:cNvPr>
          <p:cNvSpPr>
            <a:spLocks noGrp="1"/>
          </p:cNvSpPr>
          <p:nvPr>
            <p:ph type="sldNum" sz="quarter" idx="12"/>
          </p:nvPr>
        </p:nvSpPr>
        <p:spPr/>
        <p:txBody>
          <a:bodyPr/>
          <a:lstStyle/>
          <a:p>
            <a:fld id="{A0B4950B-FA90-43F7-B1CE-900014A00604}" type="slidenum">
              <a:rPr lang="uk-UA" smtClean="0"/>
              <a:t>‹#›</a:t>
            </a:fld>
            <a:endParaRPr lang="uk-UA"/>
          </a:p>
        </p:txBody>
      </p:sp>
    </p:spTree>
    <p:extLst>
      <p:ext uri="{BB962C8B-B14F-4D97-AF65-F5344CB8AC3E}">
        <p14:creationId xmlns:p14="http://schemas.microsoft.com/office/powerpoint/2010/main" val="2472750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807B84-2A8A-4282-B20C-EA5914970130}"/>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59410CC0-CC44-442D-AD5F-02770B38A8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FA945F4D-3561-4FF7-828E-39C47BD107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8CBC9689-D8CA-437E-86E6-4F8831F64BC5}"/>
              </a:ext>
            </a:extLst>
          </p:cNvPr>
          <p:cNvSpPr>
            <a:spLocks noGrp="1"/>
          </p:cNvSpPr>
          <p:nvPr>
            <p:ph type="dt" sz="half" idx="10"/>
          </p:nvPr>
        </p:nvSpPr>
        <p:spPr/>
        <p:txBody>
          <a:bodyPr/>
          <a:lstStyle/>
          <a:p>
            <a:fld id="{E4D19681-FD19-40E9-A79A-B6060C8AA86D}" type="datetimeFigureOut">
              <a:rPr lang="uk-UA" smtClean="0"/>
              <a:t>06.03.2023</a:t>
            </a:fld>
            <a:endParaRPr lang="uk-UA"/>
          </a:p>
        </p:txBody>
      </p:sp>
      <p:sp>
        <p:nvSpPr>
          <p:cNvPr id="6" name="Місце для нижнього колонтитула 5">
            <a:extLst>
              <a:ext uri="{FF2B5EF4-FFF2-40B4-BE49-F238E27FC236}">
                <a16:creationId xmlns:a16="http://schemas.microsoft.com/office/drawing/2014/main" id="{1DCEDB0F-112D-482D-8EFF-94E669E4E5E3}"/>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49007040-4E8D-47BE-BAD2-6AAA1F79234B}"/>
              </a:ext>
            </a:extLst>
          </p:cNvPr>
          <p:cNvSpPr>
            <a:spLocks noGrp="1"/>
          </p:cNvSpPr>
          <p:nvPr>
            <p:ph type="sldNum" sz="quarter" idx="12"/>
          </p:nvPr>
        </p:nvSpPr>
        <p:spPr/>
        <p:txBody>
          <a:bodyPr/>
          <a:lstStyle/>
          <a:p>
            <a:fld id="{A0B4950B-FA90-43F7-B1CE-900014A00604}" type="slidenum">
              <a:rPr lang="uk-UA" smtClean="0"/>
              <a:t>‹#›</a:t>
            </a:fld>
            <a:endParaRPr lang="uk-UA"/>
          </a:p>
        </p:txBody>
      </p:sp>
    </p:spTree>
    <p:extLst>
      <p:ext uri="{BB962C8B-B14F-4D97-AF65-F5344CB8AC3E}">
        <p14:creationId xmlns:p14="http://schemas.microsoft.com/office/powerpoint/2010/main" val="4048057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00CDD8DD-A1B4-45A0-9173-7C6F29772F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E35B184D-D3A9-4284-82CB-B6381F6CF1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14A5A1E-3F2D-4925-A864-9CD70BDCB9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D19681-FD19-40E9-A79A-B6060C8AA86D}" type="datetimeFigureOut">
              <a:rPr lang="uk-UA" smtClean="0"/>
              <a:t>06.03.2023</a:t>
            </a:fld>
            <a:endParaRPr lang="uk-UA"/>
          </a:p>
        </p:txBody>
      </p:sp>
      <p:sp>
        <p:nvSpPr>
          <p:cNvPr id="5" name="Місце для нижнього колонтитула 4">
            <a:extLst>
              <a:ext uri="{FF2B5EF4-FFF2-40B4-BE49-F238E27FC236}">
                <a16:creationId xmlns:a16="http://schemas.microsoft.com/office/drawing/2014/main" id="{BC6D2DB0-03FC-43DD-BA9E-4EA686D73C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7F91DB69-721D-4F22-B1F1-A0E5EDF36B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B4950B-FA90-43F7-B1CE-900014A00604}" type="slidenum">
              <a:rPr lang="uk-UA" smtClean="0"/>
              <a:t>‹#›</a:t>
            </a:fld>
            <a:endParaRPr lang="uk-UA"/>
          </a:p>
        </p:txBody>
      </p:sp>
    </p:spTree>
    <p:extLst>
      <p:ext uri="{BB962C8B-B14F-4D97-AF65-F5344CB8AC3E}">
        <p14:creationId xmlns:p14="http://schemas.microsoft.com/office/powerpoint/2010/main" val="1810724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5CD017-091D-4635-9BF9-1615F93DADEA}"/>
              </a:ext>
            </a:extLst>
          </p:cNvPr>
          <p:cNvSpPr>
            <a:spLocks noGrp="1"/>
          </p:cNvSpPr>
          <p:nvPr>
            <p:ph type="ctrTitle"/>
          </p:nvPr>
        </p:nvSpPr>
        <p:spPr/>
        <p:txBody>
          <a:bodyPr/>
          <a:lstStyle/>
          <a:p>
            <a:r>
              <a:rPr lang="en-US" dirty="0"/>
              <a:t>The Language of the Middle English Period</a:t>
            </a:r>
            <a:endParaRPr lang="uk-UA" dirty="0"/>
          </a:p>
        </p:txBody>
      </p:sp>
      <p:sp>
        <p:nvSpPr>
          <p:cNvPr id="3" name="Підзаголовок 2">
            <a:extLst>
              <a:ext uri="{FF2B5EF4-FFF2-40B4-BE49-F238E27FC236}">
                <a16:creationId xmlns:a16="http://schemas.microsoft.com/office/drawing/2014/main" id="{76301F29-32CA-4DB7-9880-6ECA8EEB26BB}"/>
              </a:ext>
            </a:extLst>
          </p:cNvPr>
          <p:cNvSpPr>
            <a:spLocks noGrp="1"/>
          </p:cNvSpPr>
          <p:nvPr>
            <p:ph type="subTitle" idx="1"/>
          </p:nvPr>
        </p:nvSpPr>
        <p:spPr/>
        <p:txBody>
          <a:bodyPr/>
          <a:lstStyle/>
          <a:p>
            <a:endParaRPr lang="uk-UA"/>
          </a:p>
        </p:txBody>
      </p:sp>
    </p:spTree>
    <p:extLst>
      <p:ext uri="{BB962C8B-B14F-4D97-AF65-F5344CB8AC3E}">
        <p14:creationId xmlns:p14="http://schemas.microsoft.com/office/powerpoint/2010/main" val="1224579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6CA805-1CB3-48E8-AB2E-4AF421A9399B}"/>
              </a:ext>
            </a:extLst>
          </p:cNvPr>
          <p:cNvSpPr>
            <a:spLocks noGrp="1"/>
          </p:cNvSpPr>
          <p:nvPr>
            <p:ph type="title"/>
          </p:nvPr>
        </p:nvSpPr>
        <p:spPr/>
        <p:txBody>
          <a:bodyPr/>
          <a:lstStyle/>
          <a:p>
            <a:pPr algn="ctr"/>
            <a:r>
              <a:rPr lang="en-US" dirty="0"/>
              <a:t>ME phonetic changes- consonants</a:t>
            </a:r>
            <a:endParaRPr lang="uk-UA" dirty="0"/>
          </a:p>
        </p:txBody>
      </p:sp>
      <p:sp>
        <p:nvSpPr>
          <p:cNvPr id="3" name="Місце для вмісту 2">
            <a:extLst>
              <a:ext uri="{FF2B5EF4-FFF2-40B4-BE49-F238E27FC236}">
                <a16:creationId xmlns:a16="http://schemas.microsoft.com/office/drawing/2014/main" id="{82E3E792-F2B1-4065-9804-08C50E3BA7F2}"/>
              </a:ext>
            </a:extLst>
          </p:cNvPr>
          <p:cNvSpPr>
            <a:spLocks noGrp="1"/>
          </p:cNvSpPr>
          <p:nvPr>
            <p:ph idx="1"/>
          </p:nvPr>
        </p:nvSpPr>
        <p:spPr/>
        <p:txBody>
          <a:bodyPr/>
          <a:lstStyle/>
          <a:p>
            <a:r>
              <a:rPr lang="en-US" dirty="0"/>
              <a:t>The main changes in the system of consonants</a:t>
            </a:r>
          </a:p>
          <a:p>
            <a:pPr marL="0" indent="0">
              <a:buNone/>
            </a:pPr>
            <a:r>
              <a:rPr lang="en-US" dirty="0"/>
              <a:t>      - OE letters  which the Frenchmen didn’t employ went out of use</a:t>
            </a:r>
          </a:p>
          <a:p>
            <a:pPr marL="0" indent="0">
              <a:buNone/>
            </a:pPr>
            <a:r>
              <a:rPr lang="en-US" dirty="0"/>
              <a:t>      -  new letters appeared: j, k, g, v</a:t>
            </a:r>
          </a:p>
          <a:p>
            <a:pPr marL="0" indent="0">
              <a:buNone/>
            </a:pPr>
            <a:r>
              <a:rPr lang="en-US" dirty="0"/>
              <a:t>      -  French consonant combination </a:t>
            </a:r>
            <a:r>
              <a:rPr lang="en-US" b="1" dirty="0" err="1"/>
              <a:t>ch</a:t>
            </a:r>
            <a:r>
              <a:rPr lang="en-US" dirty="0"/>
              <a:t> was used to denote the new hissing phoneme [</a:t>
            </a:r>
            <a:r>
              <a:rPr lang="en-US" dirty="0" err="1"/>
              <a:t>tʃ</a:t>
            </a:r>
            <a:r>
              <a:rPr lang="en-US" dirty="0"/>
              <a:t>]</a:t>
            </a:r>
          </a:p>
          <a:p>
            <a:pPr marL="0" indent="0">
              <a:buNone/>
            </a:pPr>
            <a:r>
              <a:rPr lang="en-US" dirty="0"/>
              <a:t>       - [ʃ] had a few variants in writing – ss, </a:t>
            </a:r>
            <a:r>
              <a:rPr lang="en-US" dirty="0" err="1"/>
              <a:t>ssh</a:t>
            </a:r>
            <a:r>
              <a:rPr lang="en-US" dirty="0"/>
              <a:t>, sch, </a:t>
            </a:r>
            <a:r>
              <a:rPr lang="en-US" dirty="0" err="1"/>
              <a:t>sh</a:t>
            </a:r>
            <a:r>
              <a:rPr lang="en-US" dirty="0"/>
              <a:t> and finally the latter was fixed</a:t>
            </a:r>
          </a:p>
          <a:p>
            <a:pPr marL="0" indent="0">
              <a:buNone/>
            </a:pPr>
            <a:r>
              <a:rPr lang="en-US" dirty="0"/>
              <a:t>        - the digraph </a:t>
            </a:r>
            <a:r>
              <a:rPr lang="en-US" b="1" dirty="0" err="1"/>
              <a:t>gh</a:t>
            </a:r>
            <a:r>
              <a:rPr lang="en-US" dirty="0"/>
              <a:t> stood for the </a:t>
            </a:r>
            <a:r>
              <a:rPr lang="en-US" dirty="0" err="1"/>
              <a:t>backlingual</a:t>
            </a:r>
            <a:r>
              <a:rPr lang="en-US" dirty="0"/>
              <a:t> [x] and </a:t>
            </a:r>
            <a:r>
              <a:rPr lang="en-US" dirty="0" err="1"/>
              <a:t>mediolingual</a:t>
            </a:r>
            <a:r>
              <a:rPr lang="en-US" dirty="0"/>
              <a:t> [x’] – </a:t>
            </a:r>
            <a:r>
              <a:rPr lang="en-US" i="1" dirty="0"/>
              <a:t>OE </a:t>
            </a:r>
            <a:r>
              <a:rPr lang="en-US" i="1" dirty="0" err="1"/>
              <a:t>nyxt</a:t>
            </a:r>
            <a:r>
              <a:rPr lang="en-US" i="1" dirty="0"/>
              <a:t> – ME night</a:t>
            </a:r>
          </a:p>
          <a:p>
            <a:pPr marL="0" indent="0">
              <a:buNone/>
            </a:pPr>
            <a:endParaRPr lang="en-US" dirty="0"/>
          </a:p>
          <a:p>
            <a:endParaRPr lang="uk-UA" dirty="0"/>
          </a:p>
        </p:txBody>
      </p:sp>
    </p:spTree>
    <p:extLst>
      <p:ext uri="{BB962C8B-B14F-4D97-AF65-F5344CB8AC3E}">
        <p14:creationId xmlns:p14="http://schemas.microsoft.com/office/powerpoint/2010/main" val="3595848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C0A9E5-949E-43CE-8E6C-ED989333BE7F}"/>
              </a:ext>
            </a:extLst>
          </p:cNvPr>
          <p:cNvSpPr>
            <a:spLocks noGrp="1"/>
          </p:cNvSpPr>
          <p:nvPr>
            <p:ph type="title"/>
          </p:nvPr>
        </p:nvSpPr>
        <p:spPr/>
        <p:txBody>
          <a:bodyPr/>
          <a:lstStyle/>
          <a:p>
            <a:r>
              <a:rPr lang="en-US" dirty="0"/>
              <a:t>ME phonetic changes- consonants</a:t>
            </a:r>
            <a:endParaRPr lang="uk-UA" dirty="0"/>
          </a:p>
        </p:txBody>
      </p:sp>
      <p:sp>
        <p:nvSpPr>
          <p:cNvPr id="3" name="Місце для вмісту 2">
            <a:extLst>
              <a:ext uri="{FF2B5EF4-FFF2-40B4-BE49-F238E27FC236}">
                <a16:creationId xmlns:a16="http://schemas.microsoft.com/office/drawing/2014/main" id="{5CDE38CE-DF60-4C94-A64F-C5E1D0CD5247}"/>
              </a:ext>
            </a:extLst>
          </p:cNvPr>
          <p:cNvSpPr>
            <a:spLocks noGrp="1"/>
          </p:cNvSpPr>
          <p:nvPr>
            <p:ph idx="1"/>
          </p:nvPr>
        </p:nvSpPr>
        <p:spPr/>
        <p:txBody>
          <a:bodyPr>
            <a:normAutofit fontScale="92500" lnSpcReduction="20000"/>
          </a:bodyPr>
          <a:lstStyle/>
          <a:p>
            <a:r>
              <a:rPr lang="en-US" dirty="0"/>
              <a:t>The main changes in the system of consonants</a:t>
            </a:r>
          </a:p>
          <a:p>
            <a:pPr marL="0" indent="0">
              <a:buNone/>
            </a:pPr>
            <a:r>
              <a:rPr lang="en-US" dirty="0"/>
              <a:t>      - the digraph </a:t>
            </a:r>
            <a:r>
              <a:rPr lang="en-US" b="1" dirty="0" err="1"/>
              <a:t>th</a:t>
            </a:r>
            <a:r>
              <a:rPr lang="en-US" dirty="0"/>
              <a:t> came into English through Latin words (</a:t>
            </a:r>
            <a:r>
              <a:rPr lang="en-US" i="1" dirty="0"/>
              <a:t>theory, theater</a:t>
            </a:r>
            <a:r>
              <a:rPr lang="en-US" dirty="0"/>
              <a:t>) and substituted the runic letter to represent the interdental sounds [</a:t>
            </a:r>
            <a:r>
              <a:rPr lang="el-GR" dirty="0"/>
              <a:t>θ</a:t>
            </a:r>
            <a:r>
              <a:rPr lang="en-US" dirty="0"/>
              <a:t>] and [</a:t>
            </a:r>
            <a:r>
              <a:rPr lang="ka-GE" dirty="0"/>
              <a:t>ბ</a:t>
            </a:r>
            <a:r>
              <a:rPr lang="en-US" dirty="0"/>
              <a:t>]</a:t>
            </a:r>
          </a:p>
          <a:p>
            <a:pPr marL="0" indent="0">
              <a:buNone/>
            </a:pPr>
            <a:r>
              <a:rPr lang="en-US" dirty="0"/>
              <a:t>      - the introduced letter </a:t>
            </a:r>
            <a:r>
              <a:rPr lang="en-US" b="1" dirty="0"/>
              <a:t>k</a:t>
            </a:r>
            <a:r>
              <a:rPr lang="en-US" dirty="0"/>
              <a:t> substituted c before front vowels, and </a:t>
            </a:r>
            <a:r>
              <a:rPr lang="en-US" b="1" dirty="0"/>
              <a:t>c</a:t>
            </a:r>
            <a:r>
              <a:rPr lang="en-US" dirty="0"/>
              <a:t> before front vowels began to sound as [s] after French fashion</a:t>
            </a:r>
          </a:p>
          <a:p>
            <a:pPr marL="0" indent="0">
              <a:buNone/>
            </a:pPr>
            <a:r>
              <a:rPr lang="en-US" dirty="0"/>
              <a:t>      - the new letter</a:t>
            </a:r>
            <a:r>
              <a:rPr lang="en-US" b="1" dirty="0"/>
              <a:t> k </a:t>
            </a:r>
            <a:r>
              <a:rPr lang="en-US" dirty="0"/>
              <a:t>substituted the letter </a:t>
            </a:r>
            <a:r>
              <a:rPr lang="en-US" b="1" dirty="0"/>
              <a:t>c</a:t>
            </a:r>
            <a:r>
              <a:rPr lang="en-US" dirty="0"/>
              <a:t> before </a:t>
            </a:r>
            <a:r>
              <a:rPr lang="en-US" b="1" dirty="0"/>
              <a:t>n</a:t>
            </a:r>
            <a:r>
              <a:rPr lang="en-US" dirty="0"/>
              <a:t>: </a:t>
            </a:r>
            <a:r>
              <a:rPr lang="en-US" i="1" dirty="0"/>
              <a:t>OE </a:t>
            </a:r>
            <a:r>
              <a:rPr lang="en-US" i="1" dirty="0" err="1"/>
              <a:t>cnyf</a:t>
            </a:r>
            <a:r>
              <a:rPr lang="en-US" i="1" dirty="0"/>
              <a:t> – ME </a:t>
            </a:r>
            <a:r>
              <a:rPr lang="en-US" i="1" dirty="0" err="1"/>
              <a:t>knyf</a:t>
            </a:r>
            <a:r>
              <a:rPr lang="en-US" i="1" dirty="0"/>
              <a:t> – </a:t>
            </a:r>
            <a:r>
              <a:rPr lang="en-US" i="1" dirty="0" err="1"/>
              <a:t>MnE</a:t>
            </a:r>
            <a:r>
              <a:rPr lang="en-US" i="1" dirty="0"/>
              <a:t> knife</a:t>
            </a:r>
          </a:p>
          <a:p>
            <a:pPr marL="0" indent="0">
              <a:buNone/>
            </a:pPr>
            <a:r>
              <a:rPr lang="en-US" i="1" dirty="0"/>
              <a:t>      </a:t>
            </a:r>
            <a:r>
              <a:rPr lang="en-US" dirty="0"/>
              <a:t>- the sound [k] at the end of a word began to be represented by the digraph </a:t>
            </a:r>
            <a:r>
              <a:rPr lang="en-US" b="1" dirty="0"/>
              <a:t>ck</a:t>
            </a:r>
            <a:r>
              <a:rPr lang="en-US" dirty="0"/>
              <a:t>, e.g. </a:t>
            </a:r>
            <a:r>
              <a:rPr lang="en-US" i="1" dirty="0"/>
              <a:t>OE loc- ME lock</a:t>
            </a:r>
          </a:p>
          <a:p>
            <a:pPr marL="0" indent="0">
              <a:buNone/>
            </a:pPr>
            <a:r>
              <a:rPr lang="en-US" i="1" dirty="0"/>
              <a:t>       - </a:t>
            </a:r>
            <a:r>
              <a:rPr lang="en-US" dirty="0"/>
              <a:t>the OE digraph </a:t>
            </a:r>
            <a:r>
              <a:rPr lang="en-US" b="1" dirty="0" err="1"/>
              <a:t>cw</a:t>
            </a:r>
            <a:r>
              <a:rPr lang="en-US" dirty="0"/>
              <a:t> standing for [kw] was replaced by the French digraph </a:t>
            </a:r>
            <a:r>
              <a:rPr lang="en-US" b="1" dirty="0" err="1"/>
              <a:t>qu</a:t>
            </a:r>
            <a:r>
              <a:rPr lang="en-US" dirty="0"/>
              <a:t>, e.g. </a:t>
            </a:r>
            <a:r>
              <a:rPr lang="en-US" i="1" dirty="0"/>
              <a:t>OE </a:t>
            </a:r>
            <a:r>
              <a:rPr lang="en-US" i="1" dirty="0" err="1"/>
              <a:t>cwȇn</a:t>
            </a:r>
            <a:r>
              <a:rPr lang="en-US" i="1" dirty="0"/>
              <a:t> – ME queen</a:t>
            </a:r>
            <a:endParaRPr lang="uk-UA" i="1" dirty="0"/>
          </a:p>
        </p:txBody>
      </p:sp>
    </p:spTree>
    <p:extLst>
      <p:ext uri="{BB962C8B-B14F-4D97-AF65-F5344CB8AC3E}">
        <p14:creationId xmlns:p14="http://schemas.microsoft.com/office/powerpoint/2010/main" val="3591947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CF302C-2059-458A-AC0D-92EFA849F7C7}"/>
              </a:ext>
            </a:extLst>
          </p:cNvPr>
          <p:cNvSpPr>
            <a:spLocks noGrp="1"/>
          </p:cNvSpPr>
          <p:nvPr>
            <p:ph type="title"/>
          </p:nvPr>
        </p:nvSpPr>
        <p:spPr/>
        <p:txBody>
          <a:bodyPr>
            <a:normAutofit fontScale="90000"/>
          </a:bodyPr>
          <a:lstStyle/>
          <a:p>
            <a:pPr algn="ctr"/>
            <a:r>
              <a:rPr lang="uk-UA" dirty="0"/>
              <a:t/>
            </a:r>
            <a:br>
              <a:rPr lang="uk-UA" dirty="0"/>
            </a:br>
            <a:r>
              <a:rPr lang="en-US" dirty="0"/>
              <a:t>Grammatical system of ME</a:t>
            </a:r>
            <a:br>
              <a:rPr lang="en-US" dirty="0"/>
            </a:br>
            <a:endParaRPr lang="uk-UA" dirty="0"/>
          </a:p>
        </p:txBody>
      </p:sp>
      <p:sp>
        <p:nvSpPr>
          <p:cNvPr id="3" name="Місце для вмісту 2">
            <a:extLst>
              <a:ext uri="{FF2B5EF4-FFF2-40B4-BE49-F238E27FC236}">
                <a16:creationId xmlns:a16="http://schemas.microsoft.com/office/drawing/2014/main" id="{74EEBEEC-AB8B-4FFB-AA66-268DE9D6FF05}"/>
              </a:ext>
            </a:extLst>
          </p:cNvPr>
          <p:cNvSpPr>
            <a:spLocks noGrp="1"/>
          </p:cNvSpPr>
          <p:nvPr>
            <p:ph idx="1"/>
          </p:nvPr>
        </p:nvSpPr>
        <p:spPr/>
        <p:txBody>
          <a:bodyPr/>
          <a:lstStyle/>
          <a:p>
            <a:r>
              <a:rPr lang="en-US" dirty="0"/>
              <a:t>Simplification of the substantive system, loss of inflections, the rise of the role of prepositions</a:t>
            </a:r>
          </a:p>
          <a:p>
            <a:r>
              <a:rPr lang="en-US" dirty="0"/>
              <a:t>Appearance of the </a:t>
            </a:r>
            <a:r>
              <a:rPr lang="en-US" b="1" dirty="0"/>
              <a:t>article</a:t>
            </a:r>
            <a:r>
              <a:rPr lang="en-US" dirty="0"/>
              <a:t>: OE demonstrative pronoun → the definite article, OE numeral </a:t>
            </a:r>
            <a:r>
              <a:rPr lang="en-US" i="1" dirty="0"/>
              <a:t>one</a:t>
            </a:r>
            <a:r>
              <a:rPr lang="en-US" dirty="0"/>
              <a:t> → the indefinite article</a:t>
            </a:r>
          </a:p>
          <a:p>
            <a:r>
              <a:rPr lang="en-US" dirty="0"/>
              <a:t>The system of </a:t>
            </a:r>
            <a:r>
              <a:rPr lang="en-US" b="1" dirty="0"/>
              <a:t>noun</a:t>
            </a:r>
            <a:r>
              <a:rPr lang="en-US" dirty="0"/>
              <a:t> declension was simplified and unified. The endings of the Nom, </a:t>
            </a:r>
            <a:r>
              <a:rPr lang="en-US" dirty="0" err="1"/>
              <a:t>Dat</a:t>
            </a:r>
            <a:r>
              <a:rPr lang="en-US" dirty="0"/>
              <a:t>, and Acc cases Sing fell together and were represented by one form (</a:t>
            </a:r>
            <a:r>
              <a:rPr lang="en-US" dirty="0" err="1"/>
              <a:t>MnE</a:t>
            </a:r>
            <a:r>
              <a:rPr lang="en-US" dirty="0"/>
              <a:t> Common case). The Gen case narrowed its meaning to possession. The possessive morpheme came in the 17</a:t>
            </a:r>
            <a:r>
              <a:rPr lang="en-US" baseline="30000" dirty="0"/>
              <a:t>th</a:t>
            </a:r>
            <a:r>
              <a:rPr lang="en-US" dirty="0"/>
              <a:t> c. </a:t>
            </a:r>
            <a:endParaRPr lang="uk-UA" dirty="0"/>
          </a:p>
        </p:txBody>
      </p:sp>
    </p:spTree>
    <p:extLst>
      <p:ext uri="{BB962C8B-B14F-4D97-AF65-F5344CB8AC3E}">
        <p14:creationId xmlns:p14="http://schemas.microsoft.com/office/powerpoint/2010/main" val="80441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1805E3-8ECC-4D04-AB55-EE1ADDC42C97}"/>
              </a:ext>
            </a:extLst>
          </p:cNvPr>
          <p:cNvSpPr>
            <a:spLocks noGrp="1"/>
          </p:cNvSpPr>
          <p:nvPr>
            <p:ph type="title"/>
          </p:nvPr>
        </p:nvSpPr>
        <p:spPr/>
        <p:txBody>
          <a:bodyPr/>
          <a:lstStyle/>
          <a:p>
            <a:pPr algn="ctr"/>
            <a:r>
              <a:rPr lang="en-US" dirty="0"/>
              <a:t>Grammatical system of ME</a:t>
            </a:r>
            <a:endParaRPr lang="uk-UA" dirty="0"/>
          </a:p>
        </p:txBody>
      </p:sp>
      <p:sp>
        <p:nvSpPr>
          <p:cNvPr id="3" name="Місце для вмісту 2">
            <a:extLst>
              <a:ext uri="{FF2B5EF4-FFF2-40B4-BE49-F238E27FC236}">
                <a16:creationId xmlns:a16="http://schemas.microsoft.com/office/drawing/2014/main" id="{6E122F6A-E7CE-40EC-A207-B4E621A81B4F}"/>
              </a:ext>
            </a:extLst>
          </p:cNvPr>
          <p:cNvSpPr>
            <a:spLocks noGrp="1"/>
          </p:cNvSpPr>
          <p:nvPr>
            <p:ph idx="1"/>
          </p:nvPr>
        </p:nvSpPr>
        <p:spPr/>
        <p:txBody>
          <a:bodyPr/>
          <a:lstStyle/>
          <a:p>
            <a:r>
              <a:rPr lang="en-US" dirty="0"/>
              <a:t>ME personal </a:t>
            </a:r>
            <a:r>
              <a:rPr lang="en-US" b="1" dirty="0"/>
              <a:t>pronouns</a:t>
            </a:r>
            <a:r>
              <a:rPr lang="en-US" dirty="0"/>
              <a:t> lost dual number</a:t>
            </a:r>
          </a:p>
          <a:p>
            <a:r>
              <a:rPr lang="en-US" dirty="0"/>
              <a:t>The possessive pronouns had the categories of number, person and gender. In ME period the possessive pronouns got the ending of the possessive case –es: </a:t>
            </a:r>
            <a:r>
              <a:rPr lang="en-US" i="1" dirty="0"/>
              <a:t>ours, yours, theirs </a:t>
            </a:r>
            <a:r>
              <a:rPr lang="en-US" dirty="0"/>
              <a:t>– present absolute forms</a:t>
            </a:r>
          </a:p>
          <a:p>
            <a:r>
              <a:rPr lang="en-US" dirty="0"/>
              <a:t>ME demonstrative pronouns closely resemble their </a:t>
            </a:r>
            <a:r>
              <a:rPr lang="en-US" dirty="0" err="1"/>
              <a:t>MnE</a:t>
            </a:r>
            <a:r>
              <a:rPr lang="en-US" dirty="0"/>
              <a:t> forms: </a:t>
            </a:r>
            <a:r>
              <a:rPr lang="en-US" i="1" dirty="0"/>
              <a:t>this, that, these, those</a:t>
            </a:r>
            <a:endParaRPr lang="uk-UA" i="1" dirty="0"/>
          </a:p>
        </p:txBody>
      </p:sp>
    </p:spTree>
    <p:extLst>
      <p:ext uri="{BB962C8B-B14F-4D97-AF65-F5344CB8AC3E}">
        <p14:creationId xmlns:p14="http://schemas.microsoft.com/office/powerpoint/2010/main" val="1351727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AFDBF9-48FC-40A8-A2CC-FEACDB13AAA5}"/>
              </a:ext>
            </a:extLst>
          </p:cNvPr>
          <p:cNvSpPr>
            <a:spLocks noGrp="1"/>
          </p:cNvSpPr>
          <p:nvPr>
            <p:ph type="title"/>
          </p:nvPr>
        </p:nvSpPr>
        <p:spPr/>
        <p:txBody>
          <a:bodyPr/>
          <a:lstStyle/>
          <a:p>
            <a:pPr algn="ctr"/>
            <a:r>
              <a:rPr lang="en-US" dirty="0"/>
              <a:t>Grammatical system of ME</a:t>
            </a:r>
            <a:endParaRPr lang="uk-UA" dirty="0"/>
          </a:p>
        </p:txBody>
      </p:sp>
      <p:sp>
        <p:nvSpPr>
          <p:cNvPr id="3" name="Місце для вмісту 2">
            <a:extLst>
              <a:ext uri="{FF2B5EF4-FFF2-40B4-BE49-F238E27FC236}">
                <a16:creationId xmlns:a16="http://schemas.microsoft.com/office/drawing/2014/main" id="{D5303B74-0A8F-4C2C-A775-355EF9835A8E}"/>
              </a:ext>
            </a:extLst>
          </p:cNvPr>
          <p:cNvSpPr>
            <a:spLocks noGrp="1"/>
          </p:cNvSpPr>
          <p:nvPr>
            <p:ph idx="1"/>
          </p:nvPr>
        </p:nvSpPr>
        <p:spPr/>
        <p:txBody>
          <a:bodyPr/>
          <a:lstStyle/>
          <a:p>
            <a:r>
              <a:rPr lang="en-US" dirty="0"/>
              <a:t>The system of </a:t>
            </a:r>
            <a:r>
              <a:rPr lang="en-US" b="1" dirty="0"/>
              <a:t>adjective</a:t>
            </a:r>
            <a:r>
              <a:rPr lang="en-US" dirty="0"/>
              <a:t> declension was simplified. The gr-l categories of case and gender had no more endings and ceased to exist</a:t>
            </a:r>
          </a:p>
          <a:p>
            <a:r>
              <a:rPr lang="en-US" dirty="0"/>
              <a:t>The degrees of comparison were formed by means of suffixes –er, -</a:t>
            </a:r>
            <a:r>
              <a:rPr lang="en-US" dirty="0" err="1"/>
              <a:t>est</a:t>
            </a:r>
            <a:r>
              <a:rPr lang="en-US" dirty="0"/>
              <a:t> and the analytical way of formation of degrees of comparison appeared</a:t>
            </a:r>
          </a:p>
          <a:p>
            <a:r>
              <a:rPr lang="en-US" dirty="0"/>
              <a:t>During the ME period two </a:t>
            </a:r>
            <a:r>
              <a:rPr lang="en-US" b="1" dirty="0"/>
              <a:t>numerals</a:t>
            </a:r>
            <a:r>
              <a:rPr lang="en-US" dirty="0"/>
              <a:t> came into English from French: the ordinal </a:t>
            </a:r>
            <a:r>
              <a:rPr lang="en-US" i="1" dirty="0"/>
              <a:t>second</a:t>
            </a:r>
            <a:r>
              <a:rPr lang="en-US" dirty="0"/>
              <a:t> and the cardinal </a:t>
            </a:r>
            <a:r>
              <a:rPr lang="en-US" i="1" dirty="0"/>
              <a:t>million</a:t>
            </a:r>
            <a:endParaRPr lang="uk-UA" i="1" dirty="0"/>
          </a:p>
        </p:txBody>
      </p:sp>
    </p:spTree>
    <p:extLst>
      <p:ext uri="{BB962C8B-B14F-4D97-AF65-F5344CB8AC3E}">
        <p14:creationId xmlns:p14="http://schemas.microsoft.com/office/powerpoint/2010/main" val="440812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3E95C4-A660-40D3-BC3F-008BE575D9C9}"/>
              </a:ext>
            </a:extLst>
          </p:cNvPr>
          <p:cNvSpPr>
            <a:spLocks noGrp="1"/>
          </p:cNvSpPr>
          <p:nvPr>
            <p:ph type="title"/>
          </p:nvPr>
        </p:nvSpPr>
        <p:spPr/>
        <p:txBody>
          <a:bodyPr/>
          <a:lstStyle/>
          <a:p>
            <a:pPr algn="ctr"/>
            <a:r>
              <a:rPr lang="en-US" dirty="0"/>
              <a:t>Grammatical system of ME</a:t>
            </a:r>
            <a:endParaRPr lang="uk-UA" dirty="0"/>
          </a:p>
        </p:txBody>
      </p:sp>
      <p:sp>
        <p:nvSpPr>
          <p:cNvPr id="3" name="Місце для вмісту 2">
            <a:extLst>
              <a:ext uri="{FF2B5EF4-FFF2-40B4-BE49-F238E27FC236}">
                <a16:creationId xmlns:a16="http://schemas.microsoft.com/office/drawing/2014/main" id="{60B50E20-5523-4DC5-91F8-72D9578C80A7}"/>
              </a:ext>
            </a:extLst>
          </p:cNvPr>
          <p:cNvSpPr>
            <a:spLocks noGrp="1"/>
          </p:cNvSpPr>
          <p:nvPr>
            <p:ph idx="1"/>
          </p:nvPr>
        </p:nvSpPr>
        <p:spPr/>
        <p:txBody>
          <a:bodyPr/>
          <a:lstStyle/>
          <a:p>
            <a:r>
              <a:rPr lang="en-US" dirty="0"/>
              <a:t>The ME verb had the categories of tense, mood, person, number and voice.</a:t>
            </a:r>
          </a:p>
          <a:p>
            <a:r>
              <a:rPr lang="en-US" dirty="0"/>
              <a:t>Future, Perfect and Continuous (analytical) forms appeared in ME period</a:t>
            </a:r>
            <a:endParaRPr lang="uk-UA" dirty="0"/>
          </a:p>
        </p:txBody>
      </p:sp>
    </p:spTree>
    <p:extLst>
      <p:ext uri="{BB962C8B-B14F-4D97-AF65-F5344CB8AC3E}">
        <p14:creationId xmlns:p14="http://schemas.microsoft.com/office/powerpoint/2010/main" val="1867657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12A9BE-7163-45D2-A4AB-09834CDCCE7E}"/>
              </a:ext>
            </a:extLst>
          </p:cNvPr>
          <p:cNvSpPr>
            <a:spLocks noGrp="1"/>
          </p:cNvSpPr>
          <p:nvPr>
            <p:ph type="title"/>
          </p:nvPr>
        </p:nvSpPr>
        <p:spPr/>
        <p:txBody>
          <a:bodyPr/>
          <a:lstStyle/>
          <a:p>
            <a:pPr algn="ctr"/>
            <a:r>
              <a:rPr lang="en-US" dirty="0"/>
              <a:t>Grammatical system of ME</a:t>
            </a:r>
            <a:endParaRPr lang="uk-UA" dirty="0"/>
          </a:p>
        </p:txBody>
      </p:sp>
      <p:sp>
        <p:nvSpPr>
          <p:cNvPr id="3" name="Місце для вмісту 2">
            <a:extLst>
              <a:ext uri="{FF2B5EF4-FFF2-40B4-BE49-F238E27FC236}">
                <a16:creationId xmlns:a16="http://schemas.microsoft.com/office/drawing/2014/main" id="{AE64DF09-7F7E-4AF5-AC98-F0F196557D1F}"/>
              </a:ext>
            </a:extLst>
          </p:cNvPr>
          <p:cNvSpPr>
            <a:spLocks noGrp="1"/>
          </p:cNvSpPr>
          <p:nvPr>
            <p:ph idx="1"/>
          </p:nvPr>
        </p:nvSpPr>
        <p:spPr/>
        <p:txBody>
          <a:bodyPr>
            <a:normAutofit lnSpcReduction="10000"/>
          </a:bodyPr>
          <a:lstStyle/>
          <a:p>
            <a:r>
              <a:rPr lang="en-US" dirty="0"/>
              <a:t>Due to the loss of inflections the order of words became less free than in OE</a:t>
            </a:r>
          </a:p>
          <a:p>
            <a:r>
              <a:rPr lang="en-US" dirty="0"/>
              <a:t>In the 14</a:t>
            </a:r>
            <a:r>
              <a:rPr lang="en-US" baseline="30000" dirty="0"/>
              <a:t>th</a:t>
            </a:r>
            <a:r>
              <a:rPr lang="en-US" dirty="0"/>
              <a:t> c. there appeared a tendency to employ the single negation</a:t>
            </a:r>
          </a:p>
          <a:p>
            <a:r>
              <a:rPr lang="en-US" dirty="0"/>
              <a:t>Due to the disappearance of the Dative case the subject of a sentence began to be used in the Common case: </a:t>
            </a:r>
            <a:r>
              <a:rPr lang="en-US" i="1" dirty="0"/>
              <a:t>OE Me thinketh it – ME It seems to me</a:t>
            </a:r>
          </a:p>
          <a:p>
            <a:r>
              <a:rPr lang="en-US" dirty="0"/>
              <a:t>The order </a:t>
            </a:r>
            <a:r>
              <a:rPr lang="en-US" dirty="0" err="1"/>
              <a:t>SVOiOd</a:t>
            </a:r>
            <a:r>
              <a:rPr lang="en-US" dirty="0"/>
              <a:t> was established and it was not broken even in interrogative sentences, which started to be formed with the help of auxiliaries while notional part of the predicate remained in the post-position to the subject</a:t>
            </a:r>
            <a:endParaRPr lang="uk-UA" dirty="0"/>
          </a:p>
        </p:txBody>
      </p:sp>
    </p:spTree>
    <p:extLst>
      <p:ext uri="{BB962C8B-B14F-4D97-AF65-F5344CB8AC3E}">
        <p14:creationId xmlns:p14="http://schemas.microsoft.com/office/powerpoint/2010/main" val="3536853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F9321D-19E6-43D2-975C-CAC49DF2C2BB}"/>
              </a:ext>
            </a:extLst>
          </p:cNvPr>
          <p:cNvSpPr>
            <a:spLocks noGrp="1"/>
          </p:cNvSpPr>
          <p:nvPr>
            <p:ph type="title"/>
          </p:nvPr>
        </p:nvSpPr>
        <p:spPr/>
        <p:txBody>
          <a:bodyPr>
            <a:normAutofit fontScale="90000"/>
          </a:bodyPr>
          <a:lstStyle/>
          <a:p>
            <a:pPr algn="ctr"/>
            <a:r>
              <a:rPr lang="en-US" dirty="0"/>
              <a:t/>
            </a:r>
            <a:br>
              <a:rPr lang="en-US" dirty="0"/>
            </a:br>
            <a:r>
              <a:rPr lang="en-US" dirty="0"/>
              <a:t>ME vocabulary</a:t>
            </a:r>
            <a:br>
              <a:rPr lang="en-US" dirty="0"/>
            </a:br>
            <a:endParaRPr lang="uk-UA" dirty="0"/>
          </a:p>
        </p:txBody>
      </p:sp>
      <p:sp>
        <p:nvSpPr>
          <p:cNvPr id="3" name="Місце для вмісту 2">
            <a:extLst>
              <a:ext uri="{FF2B5EF4-FFF2-40B4-BE49-F238E27FC236}">
                <a16:creationId xmlns:a16="http://schemas.microsoft.com/office/drawing/2014/main" id="{104F608A-839C-4B25-9DE5-977DB081530D}"/>
              </a:ext>
            </a:extLst>
          </p:cNvPr>
          <p:cNvSpPr>
            <a:spLocks noGrp="1"/>
          </p:cNvSpPr>
          <p:nvPr>
            <p:ph idx="1"/>
          </p:nvPr>
        </p:nvSpPr>
        <p:spPr/>
        <p:txBody>
          <a:bodyPr>
            <a:normAutofit fontScale="92500" lnSpcReduction="10000"/>
          </a:bodyPr>
          <a:lstStyle/>
          <a:p>
            <a:r>
              <a:rPr lang="en-US" dirty="0"/>
              <a:t>The </a:t>
            </a:r>
            <a:r>
              <a:rPr lang="en-US" dirty="0" err="1"/>
              <a:t>wordstock</a:t>
            </a:r>
            <a:r>
              <a:rPr lang="en-US" dirty="0"/>
              <a:t> was enriched by French and Latin words</a:t>
            </a:r>
          </a:p>
          <a:p>
            <a:pPr marL="0" indent="0">
              <a:buNone/>
            </a:pPr>
            <a:r>
              <a:rPr lang="en-US" dirty="0"/>
              <a:t>      - the words expressing the ideas of chivalry and refinement: </a:t>
            </a:r>
            <a:r>
              <a:rPr lang="en-US" i="1" dirty="0" err="1"/>
              <a:t>honour</a:t>
            </a:r>
            <a:r>
              <a:rPr lang="en-US" i="1" dirty="0"/>
              <a:t>, glory, polite, noble, fine</a:t>
            </a:r>
          </a:p>
          <a:p>
            <a:pPr marL="0" indent="0">
              <a:buNone/>
            </a:pPr>
            <a:r>
              <a:rPr lang="en-US" i="1" dirty="0"/>
              <a:t>     - </a:t>
            </a:r>
            <a:r>
              <a:rPr lang="en-US" dirty="0"/>
              <a:t>words connected with government and law: </a:t>
            </a:r>
            <a:r>
              <a:rPr lang="en-US" i="1" dirty="0"/>
              <a:t>crown, royal, </a:t>
            </a:r>
            <a:r>
              <a:rPr lang="en-US" i="1" dirty="0" err="1"/>
              <a:t>stae</a:t>
            </a:r>
            <a:r>
              <a:rPr lang="en-US" i="1" dirty="0"/>
              <a:t>, parliament, duke, crime, justice, court </a:t>
            </a:r>
          </a:p>
          <a:p>
            <a:pPr marL="0" indent="0">
              <a:buNone/>
            </a:pPr>
            <a:r>
              <a:rPr lang="en-US" i="1" dirty="0"/>
              <a:t>     - </a:t>
            </a:r>
            <a:r>
              <a:rPr lang="en-US" dirty="0"/>
              <a:t>French words that co-exist with English words with a slight difference in meaning: </a:t>
            </a:r>
            <a:r>
              <a:rPr lang="en-US" i="1" dirty="0"/>
              <a:t>king – sovereign, ask – demand</a:t>
            </a:r>
          </a:p>
          <a:p>
            <a:r>
              <a:rPr lang="en-US" dirty="0"/>
              <a:t>Words borrowed from French usually acquired the native word-building paradigm </a:t>
            </a:r>
            <a:r>
              <a:rPr lang="en-US" i="1" dirty="0"/>
              <a:t>e.g. gent</a:t>
            </a:r>
            <a:r>
              <a:rPr lang="en-US" b="1" i="1" dirty="0"/>
              <a:t>ly</a:t>
            </a:r>
            <a:r>
              <a:rPr lang="en-US" i="1" dirty="0"/>
              <a:t>, beauti</a:t>
            </a:r>
            <a:r>
              <a:rPr lang="en-US" b="1" i="1" dirty="0"/>
              <a:t>ful</a:t>
            </a:r>
            <a:r>
              <a:rPr lang="en-US" dirty="0"/>
              <a:t>, the word stress was shifted in conformity with the English rules </a:t>
            </a:r>
            <a:r>
              <a:rPr lang="en-US" i="1" dirty="0"/>
              <a:t>e.g. nature, courage</a:t>
            </a:r>
            <a:r>
              <a:rPr lang="en-US" dirty="0"/>
              <a:t>, though recent borrowings still preserve their original accent </a:t>
            </a:r>
            <a:r>
              <a:rPr lang="en-US" i="1" dirty="0"/>
              <a:t>e.g. police, champagne</a:t>
            </a:r>
          </a:p>
          <a:p>
            <a:pPr marL="0" indent="0">
              <a:buNone/>
            </a:pPr>
            <a:endParaRPr lang="uk-UA" dirty="0"/>
          </a:p>
        </p:txBody>
      </p:sp>
    </p:spTree>
    <p:extLst>
      <p:ext uri="{BB962C8B-B14F-4D97-AF65-F5344CB8AC3E}">
        <p14:creationId xmlns:p14="http://schemas.microsoft.com/office/powerpoint/2010/main" val="24074682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016312-DC7F-4BA5-BFFA-34D1396DEF98}"/>
              </a:ext>
            </a:extLst>
          </p:cNvPr>
          <p:cNvSpPr>
            <a:spLocks noGrp="1"/>
          </p:cNvSpPr>
          <p:nvPr>
            <p:ph type="title"/>
          </p:nvPr>
        </p:nvSpPr>
        <p:spPr/>
        <p:txBody>
          <a:bodyPr/>
          <a:lstStyle/>
          <a:p>
            <a:pPr algn="ctr"/>
            <a:r>
              <a:rPr lang="en-US" dirty="0"/>
              <a:t>ME vocabulary</a:t>
            </a:r>
            <a:endParaRPr lang="uk-UA" dirty="0"/>
          </a:p>
        </p:txBody>
      </p:sp>
      <p:sp>
        <p:nvSpPr>
          <p:cNvPr id="3" name="Місце для вмісту 2">
            <a:extLst>
              <a:ext uri="{FF2B5EF4-FFF2-40B4-BE49-F238E27FC236}">
                <a16:creationId xmlns:a16="http://schemas.microsoft.com/office/drawing/2014/main" id="{D96383B0-E02A-4B55-A1CF-C5E76FFFE7F4}"/>
              </a:ext>
            </a:extLst>
          </p:cNvPr>
          <p:cNvSpPr>
            <a:spLocks noGrp="1"/>
          </p:cNvSpPr>
          <p:nvPr>
            <p:ph idx="1"/>
          </p:nvPr>
        </p:nvSpPr>
        <p:spPr/>
        <p:txBody>
          <a:bodyPr/>
          <a:lstStyle/>
          <a:p>
            <a:r>
              <a:rPr lang="en-US" dirty="0"/>
              <a:t>Changes in the system of English in ME period did not happen at the same time and everywhere, because English remained a spoken language and the main ME dialects developed in their own way each. This led to certain differences in </a:t>
            </a:r>
            <a:r>
              <a:rPr lang="en-US"/>
              <a:t>vocabulary, spelling and pronunciation.</a:t>
            </a:r>
            <a:endParaRPr lang="uk-UA" dirty="0"/>
          </a:p>
        </p:txBody>
      </p:sp>
    </p:spTree>
    <p:extLst>
      <p:ext uri="{BB962C8B-B14F-4D97-AF65-F5344CB8AC3E}">
        <p14:creationId xmlns:p14="http://schemas.microsoft.com/office/powerpoint/2010/main" val="861842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4A00BB-6E37-41FB-A905-3C2E74B7EDBE}"/>
              </a:ext>
            </a:extLst>
          </p:cNvPr>
          <p:cNvSpPr>
            <a:spLocks noGrp="1"/>
          </p:cNvSpPr>
          <p:nvPr>
            <p:ph type="title"/>
          </p:nvPr>
        </p:nvSpPr>
        <p:spPr/>
        <p:txBody>
          <a:bodyPr/>
          <a:lstStyle/>
          <a:p>
            <a:r>
              <a:rPr lang="en-US" dirty="0"/>
              <a:t>Reference literature</a:t>
            </a:r>
            <a:endParaRPr lang="uk-UA" dirty="0"/>
          </a:p>
        </p:txBody>
      </p:sp>
      <p:sp>
        <p:nvSpPr>
          <p:cNvPr id="3" name="Місце для вмісту 2">
            <a:extLst>
              <a:ext uri="{FF2B5EF4-FFF2-40B4-BE49-F238E27FC236}">
                <a16:creationId xmlns:a16="http://schemas.microsoft.com/office/drawing/2014/main" id="{B0FB6342-4E94-4D8B-9FF1-A36D688CCFC5}"/>
              </a:ext>
            </a:extLst>
          </p:cNvPr>
          <p:cNvSpPr>
            <a:spLocks noGrp="1"/>
          </p:cNvSpPr>
          <p:nvPr>
            <p:ph idx="1"/>
          </p:nvPr>
        </p:nvSpPr>
        <p:spPr/>
        <p:txBody>
          <a:bodyPr/>
          <a:lstStyle/>
          <a:p>
            <a:r>
              <a:rPr lang="uk-UA" dirty="0" err="1"/>
              <a:t>Домброван</a:t>
            </a:r>
            <a:r>
              <a:rPr lang="uk-UA" dirty="0"/>
              <a:t> Т.І. Загальнотеоретичний курс англійської мови як другої іноземної. – Вінниця: Нова Книга, 2009. – 128 с.</a:t>
            </a:r>
            <a:endParaRPr lang="en-US" dirty="0"/>
          </a:p>
          <a:p>
            <a:r>
              <a:rPr lang="uk-UA" dirty="0" err="1"/>
              <a:t>Євченко</a:t>
            </a:r>
            <a:r>
              <a:rPr lang="uk-UA" dirty="0"/>
              <a:t> В.В. Історія англійської мови: навчально-методичний посібник / </a:t>
            </a:r>
            <a:r>
              <a:rPr lang="uk-UA" dirty="0" err="1"/>
              <a:t>В.В.Євченко</a:t>
            </a:r>
            <a:r>
              <a:rPr lang="uk-UA" dirty="0"/>
              <a:t>. – Вінниця: Нова Книга, 2016. </a:t>
            </a:r>
            <a:r>
              <a:rPr lang="uk-UA"/>
              <a:t>– 408 с.</a:t>
            </a:r>
            <a:endParaRPr lang="uk-UA" dirty="0"/>
          </a:p>
          <a:p>
            <a:r>
              <a:rPr lang="en-US" dirty="0"/>
              <a:t>Barber, Charles L. The English Language: A Historical Introduction. – Cambridge: Cambridge Univ. Press, 1993</a:t>
            </a:r>
          </a:p>
          <a:p>
            <a:r>
              <a:rPr lang="en-US" dirty="0"/>
              <a:t>Baugh A. C., Cable T. A History of the English Language. – Routledge, 2006</a:t>
            </a:r>
            <a:endParaRPr lang="uk-UA" dirty="0"/>
          </a:p>
        </p:txBody>
      </p:sp>
    </p:spTree>
    <p:extLst>
      <p:ext uri="{BB962C8B-B14F-4D97-AF65-F5344CB8AC3E}">
        <p14:creationId xmlns:p14="http://schemas.microsoft.com/office/powerpoint/2010/main" val="685272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1D0DAE-2173-489A-9EFC-54CE1DC7EF81}"/>
              </a:ext>
            </a:extLst>
          </p:cNvPr>
          <p:cNvSpPr>
            <a:spLocks noGrp="1"/>
          </p:cNvSpPr>
          <p:nvPr>
            <p:ph type="title"/>
          </p:nvPr>
        </p:nvSpPr>
        <p:spPr/>
        <p:txBody>
          <a:bodyPr/>
          <a:lstStyle/>
          <a:p>
            <a:pPr algn="ctr"/>
            <a:r>
              <a:rPr lang="en-US" dirty="0"/>
              <a:t>Outline </a:t>
            </a:r>
            <a:endParaRPr lang="uk-UA" dirty="0"/>
          </a:p>
        </p:txBody>
      </p:sp>
      <p:sp>
        <p:nvSpPr>
          <p:cNvPr id="3" name="Місце для вмісту 2">
            <a:extLst>
              <a:ext uri="{FF2B5EF4-FFF2-40B4-BE49-F238E27FC236}">
                <a16:creationId xmlns:a16="http://schemas.microsoft.com/office/drawing/2014/main" id="{DA77C73D-9318-4C24-A413-BFE0C0ECF28F}"/>
              </a:ext>
            </a:extLst>
          </p:cNvPr>
          <p:cNvSpPr>
            <a:spLocks noGrp="1"/>
          </p:cNvSpPr>
          <p:nvPr>
            <p:ph idx="1"/>
          </p:nvPr>
        </p:nvSpPr>
        <p:spPr/>
        <p:txBody>
          <a:bodyPr/>
          <a:lstStyle/>
          <a:p>
            <a:pPr marL="514350" indent="-514350">
              <a:buFont typeface="+mj-lt"/>
              <a:buAutoNum type="arabicPeriod"/>
            </a:pPr>
            <a:r>
              <a:rPr lang="en-US" dirty="0"/>
              <a:t>The Norman invasion. Changes in the life of Anglo-Saxons</a:t>
            </a:r>
          </a:p>
          <a:p>
            <a:pPr marL="514350" indent="-514350">
              <a:buFont typeface="+mj-lt"/>
              <a:buAutoNum type="arabicPeriod"/>
            </a:pPr>
            <a:r>
              <a:rPr lang="en-US" dirty="0"/>
              <a:t>Linguistic situation in England after the Norman conquest</a:t>
            </a:r>
          </a:p>
          <a:p>
            <a:pPr marL="514350" indent="-514350">
              <a:buFont typeface="+mj-lt"/>
              <a:buAutoNum type="arabicPeriod"/>
            </a:pPr>
            <a:r>
              <a:rPr lang="en-US" dirty="0"/>
              <a:t>ME phonetic changes</a:t>
            </a:r>
          </a:p>
          <a:p>
            <a:pPr marL="514350" indent="-514350">
              <a:buFont typeface="+mj-lt"/>
              <a:buAutoNum type="arabicPeriod"/>
            </a:pPr>
            <a:r>
              <a:rPr lang="en-US" dirty="0"/>
              <a:t>Grammatical system of ME</a:t>
            </a:r>
          </a:p>
          <a:p>
            <a:pPr marL="0" indent="0">
              <a:buNone/>
            </a:pPr>
            <a:r>
              <a:rPr lang="en-US" dirty="0"/>
              <a:t>                - morphology</a:t>
            </a:r>
          </a:p>
          <a:p>
            <a:pPr marL="0" indent="0">
              <a:buNone/>
            </a:pPr>
            <a:r>
              <a:rPr lang="en-US" dirty="0"/>
              <a:t>                - syntax</a:t>
            </a:r>
          </a:p>
          <a:p>
            <a:pPr marL="514350" indent="-514350">
              <a:buFont typeface="+mj-lt"/>
              <a:buAutoNum type="arabicPeriod" startAt="5"/>
            </a:pPr>
            <a:r>
              <a:rPr lang="en-US" dirty="0"/>
              <a:t>ME vocabulary</a:t>
            </a:r>
          </a:p>
          <a:p>
            <a:endParaRPr lang="uk-UA" dirty="0"/>
          </a:p>
        </p:txBody>
      </p:sp>
    </p:spTree>
    <p:extLst>
      <p:ext uri="{BB962C8B-B14F-4D97-AF65-F5344CB8AC3E}">
        <p14:creationId xmlns:p14="http://schemas.microsoft.com/office/powerpoint/2010/main" val="2332037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6EE42D-E8E1-4D62-9440-D6EF7D62359B}"/>
              </a:ext>
            </a:extLst>
          </p:cNvPr>
          <p:cNvSpPr>
            <a:spLocks noGrp="1"/>
          </p:cNvSpPr>
          <p:nvPr>
            <p:ph type="title"/>
          </p:nvPr>
        </p:nvSpPr>
        <p:spPr/>
        <p:txBody>
          <a:bodyPr/>
          <a:lstStyle/>
          <a:p>
            <a:r>
              <a:rPr lang="en-US" dirty="0"/>
              <a:t>The Norman invasion</a:t>
            </a:r>
            <a:endParaRPr lang="uk-UA" dirty="0"/>
          </a:p>
        </p:txBody>
      </p:sp>
      <p:sp>
        <p:nvSpPr>
          <p:cNvPr id="3" name="Місце для вмісту 2">
            <a:extLst>
              <a:ext uri="{FF2B5EF4-FFF2-40B4-BE49-F238E27FC236}">
                <a16:creationId xmlns:a16="http://schemas.microsoft.com/office/drawing/2014/main" id="{0F4F19F7-278B-4B78-A404-F5D39B90D185}"/>
              </a:ext>
            </a:extLst>
          </p:cNvPr>
          <p:cNvSpPr>
            <a:spLocks noGrp="1"/>
          </p:cNvSpPr>
          <p:nvPr>
            <p:ph idx="1"/>
          </p:nvPr>
        </p:nvSpPr>
        <p:spPr/>
        <p:txBody>
          <a:bodyPr/>
          <a:lstStyle/>
          <a:p>
            <a:r>
              <a:rPr lang="en-US" dirty="0"/>
              <a:t>The Danes – England, the Normans – Northern coasts of France (9 c)</a:t>
            </a:r>
          </a:p>
          <a:p>
            <a:r>
              <a:rPr lang="en-US" dirty="0"/>
              <a:t>The Normans had to learn French, adopt new customs and way of life. However, they lived under the rule of their own duke, soon the Duchy of Normandy became strong and independent with its own money, laws, castles and army.</a:t>
            </a:r>
          </a:p>
          <a:p>
            <a:r>
              <a:rPr lang="en-US" dirty="0"/>
              <a:t>The Duke of Normandy William invaded England in 1066 and soon was acknowledged as the lawful king of England – William I, generally known as William the Conqueror.  </a:t>
            </a:r>
            <a:endParaRPr lang="uk-UA" dirty="0"/>
          </a:p>
        </p:txBody>
      </p:sp>
    </p:spTree>
    <p:extLst>
      <p:ext uri="{BB962C8B-B14F-4D97-AF65-F5344CB8AC3E}">
        <p14:creationId xmlns:p14="http://schemas.microsoft.com/office/powerpoint/2010/main" val="2283224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E77A7E-0774-45DE-AA40-CEDAFAB555BA}"/>
              </a:ext>
            </a:extLst>
          </p:cNvPr>
          <p:cNvSpPr>
            <a:spLocks noGrp="1"/>
          </p:cNvSpPr>
          <p:nvPr>
            <p:ph type="title"/>
          </p:nvPr>
        </p:nvSpPr>
        <p:spPr/>
        <p:txBody>
          <a:bodyPr/>
          <a:lstStyle/>
          <a:p>
            <a:pPr algn="ctr"/>
            <a:r>
              <a:rPr lang="en-US" dirty="0"/>
              <a:t>Changes in the life of Anglo-Saxons</a:t>
            </a:r>
            <a:endParaRPr lang="uk-UA" dirty="0"/>
          </a:p>
        </p:txBody>
      </p:sp>
      <p:sp>
        <p:nvSpPr>
          <p:cNvPr id="3" name="Місце для вмісту 2">
            <a:extLst>
              <a:ext uri="{FF2B5EF4-FFF2-40B4-BE49-F238E27FC236}">
                <a16:creationId xmlns:a16="http://schemas.microsoft.com/office/drawing/2014/main" id="{DA9F346B-444E-40FE-B2FC-CC4672E0D464}"/>
              </a:ext>
            </a:extLst>
          </p:cNvPr>
          <p:cNvSpPr>
            <a:spLocks noGrp="1"/>
          </p:cNvSpPr>
          <p:nvPr>
            <p:ph idx="1"/>
          </p:nvPr>
        </p:nvSpPr>
        <p:spPr/>
        <p:txBody>
          <a:bodyPr>
            <a:normAutofit/>
          </a:bodyPr>
          <a:lstStyle/>
          <a:p>
            <a:r>
              <a:rPr lang="en-US" dirty="0"/>
              <a:t>The Normans</a:t>
            </a:r>
          </a:p>
          <a:p>
            <a:pPr marL="0" indent="0">
              <a:buNone/>
            </a:pPr>
            <a:r>
              <a:rPr lang="en-US" dirty="0"/>
              <a:t>             confiscated many estates</a:t>
            </a:r>
          </a:p>
          <a:p>
            <a:pPr marL="0" indent="0">
              <a:buNone/>
            </a:pPr>
            <a:r>
              <a:rPr lang="en-US" dirty="0"/>
              <a:t>             turned peasants into serfs</a:t>
            </a:r>
          </a:p>
          <a:p>
            <a:pPr marL="0" indent="0">
              <a:buNone/>
            </a:pPr>
            <a:r>
              <a:rPr lang="en-US" dirty="0"/>
              <a:t>             abolished the great earldoms</a:t>
            </a:r>
          </a:p>
          <a:p>
            <a:pPr marL="0" indent="0">
              <a:buNone/>
            </a:pPr>
            <a:r>
              <a:rPr lang="en-US" dirty="0"/>
              <a:t>             divided into numerous shires or counties</a:t>
            </a:r>
          </a:p>
          <a:p>
            <a:pPr marL="0" indent="0">
              <a:buNone/>
            </a:pPr>
            <a:r>
              <a:rPr lang="en-US" dirty="0"/>
              <a:t>             created a Great Council made up of bishops and barons</a:t>
            </a:r>
          </a:p>
          <a:p>
            <a:pPr marL="0" indent="0">
              <a:buNone/>
            </a:pPr>
            <a:r>
              <a:rPr lang="en-US" dirty="0"/>
              <a:t>             </a:t>
            </a:r>
            <a:endParaRPr lang="uk-UA" dirty="0"/>
          </a:p>
        </p:txBody>
      </p:sp>
    </p:spTree>
    <p:extLst>
      <p:ext uri="{BB962C8B-B14F-4D97-AF65-F5344CB8AC3E}">
        <p14:creationId xmlns:p14="http://schemas.microsoft.com/office/powerpoint/2010/main" val="1811247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CD7B52-4FB0-432F-B115-D4B26F330B40}"/>
              </a:ext>
            </a:extLst>
          </p:cNvPr>
          <p:cNvSpPr>
            <a:spLocks noGrp="1"/>
          </p:cNvSpPr>
          <p:nvPr>
            <p:ph type="title"/>
          </p:nvPr>
        </p:nvSpPr>
        <p:spPr/>
        <p:txBody>
          <a:bodyPr/>
          <a:lstStyle/>
          <a:p>
            <a:r>
              <a:rPr lang="en-US" dirty="0"/>
              <a:t>Changes in the life of Anglo-Saxons</a:t>
            </a:r>
            <a:endParaRPr lang="uk-UA" dirty="0"/>
          </a:p>
        </p:txBody>
      </p:sp>
      <p:sp>
        <p:nvSpPr>
          <p:cNvPr id="3" name="Місце для вмісту 2">
            <a:extLst>
              <a:ext uri="{FF2B5EF4-FFF2-40B4-BE49-F238E27FC236}">
                <a16:creationId xmlns:a16="http://schemas.microsoft.com/office/drawing/2014/main" id="{345140F4-A6B4-4A1A-8691-76CFBC2F9340}"/>
              </a:ext>
            </a:extLst>
          </p:cNvPr>
          <p:cNvSpPr>
            <a:spLocks noGrp="1"/>
          </p:cNvSpPr>
          <p:nvPr>
            <p:ph idx="1"/>
          </p:nvPr>
        </p:nvSpPr>
        <p:spPr/>
        <p:txBody>
          <a:bodyPr>
            <a:normAutofit/>
          </a:bodyPr>
          <a:lstStyle/>
          <a:p>
            <a:r>
              <a:rPr lang="en-US" dirty="0"/>
              <a:t>The Normans</a:t>
            </a:r>
          </a:p>
          <a:p>
            <a:pPr marL="0" indent="0">
              <a:buNone/>
            </a:pPr>
            <a:r>
              <a:rPr lang="en-US" dirty="0"/>
              <a:t>            made the Norman nobles and knights the ruling group</a:t>
            </a:r>
          </a:p>
          <a:p>
            <a:pPr marL="0" indent="0">
              <a:buNone/>
            </a:pPr>
            <a:r>
              <a:rPr lang="en-US" dirty="0"/>
              <a:t>             compiled “The Domesday Book”</a:t>
            </a:r>
          </a:p>
          <a:p>
            <a:pPr marL="0" indent="0">
              <a:buNone/>
            </a:pPr>
            <a:r>
              <a:rPr lang="en-US" dirty="0"/>
              <a:t>              increased taxes</a:t>
            </a:r>
          </a:p>
          <a:p>
            <a:pPr marL="0" indent="0">
              <a:buNone/>
            </a:pPr>
            <a:r>
              <a:rPr lang="en-US" dirty="0"/>
              <a:t>              aggravated the feudal exploitation</a:t>
            </a:r>
          </a:p>
          <a:p>
            <a:pPr marL="0" indent="0">
              <a:buNone/>
            </a:pPr>
            <a:r>
              <a:rPr lang="en-US" dirty="0"/>
              <a:t>              granted privileges to the Church</a:t>
            </a:r>
            <a:endParaRPr lang="uk-UA" dirty="0"/>
          </a:p>
          <a:p>
            <a:endParaRPr lang="uk-UA" dirty="0"/>
          </a:p>
        </p:txBody>
      </p:sp>
    </p:spTree>
    <p:extLst>
      <p:ext uri="{BB962C8B-B14F-4D97-AF65-F5344CB8AC3E}">
        <p14:creationId xmlns:p14="http://schemas.microsoft.com/office/powerpoint/2010/main" val="2441828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A74102-0D0F-4E60-98C5-23D685ADCAD3}"/>
              </a:ext>
            </a:extLst>
          </p:cNvPr>
          <p:cNvSpPr>
            <a:spLocks noGrp="1"/>
          </p:cNvSpPr>
          <p:nvPr>
            <p:ph type="title"/>
          </p:nvPr>
        </p:nvSpPr>
        <p:spPr/>
        <p:txBody>
          <a:bodyPr>
            <a:normAutofit fontScale="90000"/>
          </a:bodyPr>
          <a:lstStyle/>
          <a:p>
            <a:pPr algn="ctr"/>
            <a:r>
              <a:rPr lang="en-US" dirty="0"/>
              <a:t/>
            </a:r>
            <a:br>
              <a:rPr lang="en-US" dirty="0"/>
            </a:br>
            <a:r>
              <a:rPr lang="en-US" dirty="0"/>
              <a:t>Linguistic situation in England after the Norman conquest</a:t>
            </a:r>
            <a:br>
              <a:rPr lang="en-US" dirty="0"/>
            </a:br>
            <a:endParaRPr lang="uk-UA" dirty="0"/>
          </a:p>
        </p:txBody>
      </p:sp>
      <p:sp>
        <p:nvSpPr>
          <p:cNvPr id="3" name="Місце для вмісту 2">
            <a:extLst>
              <a:ext uri="{FF2B5EF4-FFF2-40B4-BE49-F238E27FC236}">
                <a16:creationId xmlns:a16="http://schemas.microsoft.com/office/drawing/2014/main" id="{BC81F1A0-C093-4320-81C7-BF8001943D7D}"/>
              </a:ext>
            </a:extLst>
          </p:cNvPr>
          <p:cNvSpPr>
            <a:spLocks noGrp="1"/>
          </p:cNvSpPr>
          <p:nvPr>
            <p:ph idx="1"/>
          </p:nvPr>
        </p:nvSpPr>
        <p:spPr/>
        <p:txBody>
          <a:bodyPr/>
          <a:lstStyle/>
          <a:p>
            <a:r>
              <a:rPr lang="en-US" dirty="0"/>
              <a:t>French (a Norman dialect) – the official language of England for 3 c.</a:t>
            </a:r>
          </a:p>
          <a:p>
            <a:r>
              <a:rPr lang="en-US" dirty="0"/>
              <a:t>Norman French – the language of the King’s Court, government, law, church (alongside with Latin)</a:t>
            </a:r>
          </a:p>
          <a:p>
            <a:r>
              <a:rPr lang="en-US" dirty="0"/>
              <a:t>Norman French – the language of the rulers, English – the language of the lower classes (social distancing between the elite and the masses)</a:t>
            </a:r>
          </a:p>
          <a:p>
            <a:r>
              <a:rPr lang="en-US" dirty="0"/>
              <a:t>The Norman conquest put an end to the dominating position of the West Saxon literary language</a:t>
            </a:r>
          </a:p>
          <a:p>
            <a:r>
              <a:rPr lang="en-US" dirty="0"/>
              <a:t>Appearance of bilingual population</a:t>
            </a:r>
          </a:p>
          <a:p>
            <a:endParaRPr lang="uk-UA" dirty="0"/>
          </a:p>
        </p:txBody>
      </p:sp>
    </p:spTree>
    <p:extLst>
      <p:ext uri="{BB962C8B-B14F-4D97-AF65-F5344CB8AC3E}">
        <p14:creationId xmlns:p14="http://schemas.microsoft.com/office/powerpoint/2010/main" val="2663260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F46D55-C293-428C-AE59-2ADDFAE1E784}"/>
              </a:ext>
            </a:extLst>
          </p:cNvPr>
          <p:cNvSpPr>
            <a:spLocks noGrp="1"/>
          </p:cNvSpPr>
          <p:nvPr>
            <p:ph type="title"/>
          </p:nvPr>
        </p:nvSpPr>
        <p:spPr/>
        <p:txBody>
          <a:bodyPr/>
          <a:lstStyle/>
          <a:p>
            <a:pPr algn="ctr"/>
            <a:r>
              <a:rPr lang="en-US" dirty="0"/>
              <a:t>Linguistic situation in England</a:t>
            </a:r>
            <a:endParaRPr lang="uk-UA" dirty="0"/>
          </a:p>
        </p:txBody>
      </p:sp>
      <p:sp>
        <p:nvSpPr>
          <p:cNvPr id="3" name="Місце для вмісту 2">
            <a:extLst>
              <a:ext uri="{FF2B5EF4-FFF2-40B4-BE49-F238E27FC236}">
                <a16:creationId xmlns:a16="http://schemas.microsoft.com/office/drawing/2014/main" id="{AD18F2BA-566B-41C8-87F9-8A4151EB595B}"/>
              </a:ext>
            </a:extLst>
          </p:cNvPr>
          <p:cNvSpPr>
            <a:spLocks noGrp="1"/>
          </p:cNvSpPr>
          <p:nvPr>
            <p:ph idx="1"/>
          </p:nvPr>
        </p:nvSpPr>
        <p:spPr/>
        <p:txBody>
          <a:bodyPr>
            <a:normAutofit/>
          </a:bodyPr>
          <a:lstStyle/>
          <a:p>
            <a:r>
              <a:rPr lang="en-US" dirty="0"/>
              <a:t>As a result of the Conquest, the English language changed greatly under the influence of French</a:t>
            </a:r>
          </a:p>
          <a:p>
            <a:pPr marL="0" indent="0">
              <a:buNone/>
            </a:pPr>
            <a:r>
              <a:rPr lang="en-US" dirty="0"/>
              <a:t>        many innovations – new vocabulary items</a:t>
            </a:r>
          </a:p>
          <a:p>
            <a:pPr marL="0" indent="0">
              <a:buNone/>
            </a:pPr>
            <a:r>
              <a:rPr lang="en-US" dirty="0"/>
              <a:t>         replacement of native words by French equivalents (loan words      </a:t>
            </a:r>
            <a:r>
              <a:rPr lang="en-US" i="1" dirty="0"/>
              <a:t>very, river, splendid</a:t>
            </a:r>
            <a:r>
              <a:rPr lang="en-US" dirty="0"/>
              <a:t>)</a:t>
            </a:r>
          </a:p>
          <a:p>
            <a:pPr marL="0" indent="0">
              <a:buNone/>
            </a:pPr>
            <a:r>
              <a:rPr lang="en-US" dirty="0"/>
              <a:t>         co-existence of a borrowing and a native synonym (stylistic connotation: </a:t>
            </a:r>
            <a:r>
              <a:rPr lang="en-US" i="1" dirty="0"/>
              <a:t>commence – begin, conceal – hide, desire – wish, </a:t>
            </a:r>
            <a:r>
              <a:rPr lang="en-US" i="1" dirty="0" err="1"/>
              <a:t>odour</a:t>
            </a:r>
            <a:r>
              <a:rPr lang="en-US" i="1" dirty="0"/>
              <a:t> - smell</a:t>
            </a:r>
            <a:r>
              <a:rPr lang="en-US" dirty="0"/>
              <a:t>)</a:t>
            </a:r>
          </a:p>
          <a:p>
            <a:pPr marL="0" indent="0">
              <a:buNone/>
            </a:pPr>
            <a:r>
              <a:rPr lang="en-US" dirty="0"/>
              <a:t>         </a:t>
            </a:r>
            <a:endParaRPr lang="uk-UA" dirty="0"/>
          </a:p>
        </p:txBody>
      </p:sp>
    </p:spTree>
    <p:extLst>
      <p:ext uri="{BB962C8B-B14F-4D97-AF65-F5344CB8AC3E}">
        <p14:creationId xmlns:p14="http://schemas.microsoft.com/office/powerpoint/2010/main" val="3028145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772F97-BBAB-4C2A-A8A2-AA7324C5EF50}"/>
              </a:ext>
            </a:extLst>
          </p:cNvPr>
          <p:cNvSpPr>
            <a:spLocks noGrp="1"/>
          </p:cNvSpPr>
          <p:nvPr>
            <p:ph type="title"/>
          </p:nvPr>
        </p:nvSpPr>
        <p:spPr/>
        <p:txBody>
          <a:bodyPr/>
          <a:lstStyle/>
          <a:p>
            <a:pPr algn="ctr"/>
            <a:r>
              <a:rPr lang="en-US" dirty="0"/>
              <a:t>Linguistic situation in England</a:t>
            </a:r>
            <a:endParaRPr lang="uk-UA" dirty="0"/>
          </a:p>
        </p:txBody>
      </p:sp>
      <p:sp>
        <p:nvSpPr>
          <p:cNvPr id="3" name="Місце для вмісту 2">
            <a:extLst>
              <a:ext uri="{FF2B5EF4-FFF2-40B4-BE49-F238E27FC236}">
                <a16:creationId xmlns:a16="http://schemas.microsoft.com/office/drawing/2014/main" id="{615AE627-083C-44D7-8760-AE84AA4A664C}"/>
              </a:ext>
            </a:extLst>
          </p:cNvPr>
          <p:cNvSpPr>
            <a:spLocks noGrp="1"/>
          </p:cNvSpPr>
          <p:nvPr>
            <p:ph idx="1"/>
          </p:nvPr>
        </p:nvSpPr>
        <p:spPr/>
        <p:txBody>
          <a:bodyPr/>
          <a:lstStyle/>
          <a:p>
            <a:r>
              <a:rPr lang="en-US" dirty="0"/>
              <a:t>14 c. – English re-established itself as the national official language</a:t>
            </a:r>
          </a:p>
          <a:p>
            <a:r>
              <a:rPr lang="en-US" dirty="0"/>
              <a:t>During the Hundred Years’ War (1337-1453) French was the language of the enemy</a:t>
            </a:r>
          </a:p>
          <a:p>
            <a:r>
              <a:rPr lang="en-US" dirty="0"/>
              <a:t>14 c. – the rise of London dialect became the foundation of the English national language</a:t>
            </a:r>
          </a:p>
          <a:p>
            <a:r>
              <a:rPr lang="en-US" dirty="0"/>
              <a:t>ME was greatly influenced by French, though its predominant features were those inherited from the Germanic tribes (5 c)</a:t>
            </a:r>
          </a:p>
          <a:p>
            <a:r>
              <a:rPr lang="en-US" dirty="0"/>
              <a:t>However, there is a considerable difference between the grammatical systems of OE and ME </a:t>
            </a:r>
          </a:p>
          <a:p>
            <a:endParaRPr lang="en-US" dirty="0"/>
          </a:p>
          <a:p>
            <a:endParaRPr lang="uk-UA" dirty="0"/>
          </a:p>
        </p:txBody>
      </p:sp>
    </p:spTree>
    <p:extLst>
      <p:ext uri="{BB962C8B-B14F-4D97-AF65-F5344CB8AC3E}">
        <p14:creationId xmlns:p14="http://schemas.microsoft.com/office/powerpoint/2010/main" val="2339104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11A0FB-3059-402F-9420-9D598A4596B5}"/>
              </a:ext>
            </a:extLst>
          </p:cNvPr>
          <p:cNvSpPr>
            <a:spLocks noGrp="1"/>
          </p:cNvSpPr>
          <p:nvPr>
            <p:ph type="title"/>
          </p:nvPr>
        </p:nvSpPr>
        <p:spPr/>
        <p:txBody>
          <a:bodyPr>
            <a:normAutofit fontScale="90000"/>
          </a:bodyPr>
          <a:lstStyle/>
          <a:p>
            <a:pPr algn="ctr"/>
            <a:r>
              <a:rPr lang="uk-UA" dirty="0"/>
              <a:t/>
            </a:r>
            <a:br>
              <a:rPr lang="uk-UA" dirty="0"/>
            </a:br>
            <a:r>
              <a:rPr lang="en-US" dirty="0"/>
              <a:t>ME phonetic changes – vowels</a:t>
            </a:r>
            <a:br>
              <a:rPr lang="en-US" dirty="0"/>
            </a:br>
            <a:endParaRPr lang="uk-UA" dirty="0"/>
          </a:p>
        </p:txBody>
      </p:sp>
      <p:sp>
        <p:nvSpPr>
          <p:cNvPr id="3" name="Місце для вмісту 2">
            <a:extLst>
              <a:ext uri="{FF2B5EF4-FFF2-40B4-BE49-F238E27FC236}">
                <a16:creationId xmlns:a16="http://schemas.microsoft.com/office/drawing/2014/main" id="{239EAE8C-4BF3-48FF-B36C-CC8A741CBD12}"/>
              </a:ext>
            </a:extLst>
          </p:cNvPr>
          <p:cNvSpPr>
            <a:spLocks noGrp="1"/>
          </p:cNvSpPr>
          <p:nvPr>
            <p:ph idx="1"/>
          </p:nvPr>
        </p:nvSpPr>
        <p:spPr/>
        <p:txBody>
          <a:bodyPr>
            <a:normAutofit lnSpcReduction="10000"/>
          </a:bodyPr>
          <a:lstStyle/>
          <a:p>
            <a:r>
              <a:rPr lang="en-US" dirty="0"/>
              <a:t>The main changes in the vowel system</a:t>
            </a:r>
          </a:p>
          <a:p>
            <a:pPr marL="0" indent="0">
              <a:buNone/>
            </a:pPr>
            <a:r>
              <a:rPr lang="en-US" dirty="0"/>
              <a:t>      reduction of vowels in unstressed syllables</a:t>
            </a:r>
          </a:p>
          <a:p>
            <a:pPr marL="0" indent="0">
              <a:buNone/>
            </a:pPr>
            <a:r>
              <a:rPr lang="en-US" dirty="0"/>
              <a:t>       shortening of vowels before two or more consonants (OE </a:t>
            </a:r>
            <a:r>
              <a:rPr lang="en-US" i="1" dirty="0" err="1"/>
              <a:t>lȇfte</a:t>
            </a:r>
            <a:r>
              <a:rPr lang="en-US" i="1" dirty="0"/>
              <a:t> – ME </a:t>
            </a:r>
            <a:r>
              <a:rPr lang="en-US" i="1" dirty="0" err="1"/>
              <a:t>lefte</a:t>
            </a:r>
            <a:r>
              <a:rPr lang="en-US" i="1" dirty="0"/>
              <a:t> – </a:t>
            </a:r>
            <a:r>
              <a:rPr lang="en-US" i="1" dirty="0" err="1"/>
              <a:t>MnE</a:t>
            </a:r>
            <a:r>
              <a:rPr lang="en-US" i="1" dirty="0"/>
              <a:t> left</a:t>
            </a:r>
            <a:r>
              <a:rPr lang="en-US" dirty="0"/>
              <a:t>)</a:t>
            </a:r>
          </a:p>
          <a:p>
            <a:pPr marL="0" indent="0">
              <a:buNone/>
            </a:pPr>
            <a:r>
              <a:rPr lang="en-US" dirty="0"/>
              <a:t>        contraction of OE diphthongs ([</a:t>
            </a:r>
            <a:r>
              <a:rPr lang="en-US" dirty="0" err="1"/>
              <a:t>ea</a:t>
            </a:r>
            <a:r>
              <a:rPr lang="en-US" dirty="0"/>
              <a:t>] – [a] </a:t>
            </a:r>
            <a:r>
              <a:rPr lang="en-US" i="1" dirty="0" err="1"/>
              <a:t>healf</a:t>
            </a:r>
            <a:r>
              <a:rPr lang="en-US" i="1" dirty="0"/>
              <a:t> – half</a:t>
            </a:r>
            <a:r>
              <a:rPr lang="en-US" dirty="0"/>
              <a:t>)</a:t>
            </a:r>
          </a:p>
          <a:p>
            <a:r>
              <a:rPr lang="en-US" dirty="0"/>
              <a:t>The Great Vowel Shift – a series of changes of long vowels (14 – 18 c): </a:t>
            </a:r>
          </a:p>
          <a:p>
            <a:pPr marL="0" indent="0">
              <a:buNone/>
            </a:pPr>
            <a:r>
              <a:rPr lang="en-US" dirty="0"/>
              <a:t>         long vowels became closer, </a:t>
            </a:r>
            <a:r>
              <a:rPr lang="en-US" dirty="0" err="1"/>
              <a:t>eg</a:t>
            </a:r>
            <a:r>
              <a:rPr lang="en-US" dirty="0"/>
              <a:t> </a:t>
            </a:r>
            <a:r>
              <a:rPr lang="en-US" i="1" dirty="0"/>
              <a:t>do [do: - du:]</a:t>
            </a:r>
            <a:endParaRPr lang="en-US" dirty="0"/>
          </a:p>
          <a:p>
            <a:pPr marL="0" indent="0">
              <a:buNone/>
            </a:pPr>
            <a:r>
              <a:rPr lang="en-US" dirty="0"/>
              <a:t>         close vowels were diphthongized, </a:t>
            </a:r>
            <a:r>
              <a:rPr lang="en-US" dirty="0" err="1"/>
              <a:t>eg</a:t>
            </a:r>
            <a:r>
              <a:rPr lang="en-US" dirty="0"/>
              <a:t> take [</a:t>
            </a:r>
            <a:r>
              <a:rPr lang="en-US" dirty="0" err="1"/>
              <a:t>ta:ke</a:t>
            </a:r>
            <a:r>
              <a:rPr lang="en-US" dirty="0"/>
              <a:t> - </a:t>
            </a:r>
            <a:r>
              <a:rPr lang="en-US" dirty="0" err="1"/>
              <a:t>teik</a:t>
            </a:r>
            <a:r>
              <a:rPr lang="en-US" dirty="0"/>
              <a:t>]</a:t>
            </a:r>
          </a:p>
          <a:p>
            <a:pPr marL="0" indent="0">
              <a:buNone/>
            </a:pPr>
            <a:r>
              <a:rPr lang="en-US" dirty="0"/>
              <a:t>        </a:t>
            </a:r>
            <a:endParaRPr lang="uk-UA" dirty="0"/>
          </a:p>
        </p:txBody>
      </p:sp>
    </p:spTree>
    <p:extLst>
      <p:ext uri="{BB962C8B-B14F-4D97-AF65-F5344CB8AC3E}">
        <p14:creationId xmlns:p14="http://schemas.microsoft.com/office/powerpoint/2010/main" val="2824399363"/>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TotalTime>
  <Words>1461</Words>
  <Application>Microsoft Office PowerPoint</Application>
  <PresentationFormat>Широкоэкранный</PresentationFormat>
  <Paragraphs>102</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Arial</vt:lpstr>
      <vt:lpstr>Calibri</vt:lpstr>
      <vt:lpstr>Calibri Light</vt:lpstr>
      <vt:lpstr>Sylfaen</vt:lpstr>
      <vt:lpstr>Тема Office</vt:lpstr>
      <vt:lpstr>The Language of the Middle English Period</vt:lpstr>
      <vt:lpstr>Outline </vt:lpstr>
      <vt:lpstr>The Norman invasion</vt:lpstr>
      <vt:lpstr>Changes in the life of Anglo-Saxons</vt:lpstr>
      <vt:lpstr>Changes in the life of Anglo-Saxons</vt:lpstr>
      <vt:lpstr> Linguistic situation in England after the Norman conquest </vt:lpstr>
      <vt:lpstr>Linguistic situation in England</vt:lpstr>
      <vt:lpstr>Linguistic situation in England</vt:lpstr>
      <vt:lpstr> ME phonetic changes – vowels </vt:lpstr>
      <vt:lpstr>ME phonetic changes- consonants</vt:lpstr>
      <vt:lpstr>ME phonetic changes- consonants</vt:lpstr>
      <vt:lpstr> Grammatical system of ME </vt:lpstr>
      <vt:lpstr>Grammatical system of ME</vt:lpstr>
      <vt:lpstr>Grammatical system of ME</vt:lpstr>
      <vt:lpstr>Grammatical system of ME</vt:lpstr>
      <vt:lpstr>Grammatical system of ME</vt:lpstr>
      <vt:lpstr> ME vocabulary </vt:lpstr>
      <vt:lpstr>ME vocabulary</vt:lpstr>
      <vt:lpstr>Reference 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Language of the Middle English Period</dc:title>
  <dc:creator>ДАША</dc:creator>
  <cp:lastModifiedBy>ЛЮДМИЛА</cp:lastModifiedBy>
  <cp:revision>18</cp:revision>
  <dcterms:created xsi:type="dcterms:W3CDTF">2021-10-01T19:37:00Z</dcterms:created>
  <dcterms:modified xsi:type="dcterms:W3CDTF">2023-03-06T10:32:08Z</dcterms:modified>
</cp:coreProperties>
</file>