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77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6" autoAdjust="0"/>
    <p:restoredTop sz="94660"/>
  </p:normalViewPr>
  <p:slideViewPr>
    <p:cSldViewPr snapToGrid="0">
      <p:cViewPr varScale="1">
        <p:scale>
          <a:sx n="70" d="100"/>
          <a:sy n="70" d="100"/>
        </p:scale>
        <p:origin x="7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0B8127-3038-44D6-8045-556DEF2F48B1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87054A-D791-4D15-8928-3A1B6AB37BA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44439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87054A-D791-4D15-8928-3A1B6AB37BA5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9795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7B4A-CB7D-4294-896F-9110843A101E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BD2E3-695B-4FA3-B6A4-D88BE605ED7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16260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7B4A-CB7D-4294-896F-9110843A101E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BD2E3-695B-4FA3-B6A4-D88BE605ED7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0044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7B4A-CB7D-4294-896F-9110843A101E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BD2E3-695B-4FA3-B6A4-D88BE605ED7F}" type="slidenum">
              <a:rPr lang="uk-UA" smtClean="0"/>
              <a:t>‹#›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486058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7B4A-CB7D-4294-896F-9110843A101E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BD2E3-695B-4FA3-B6A4-D88BE605ED7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3319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7B4A-CB7D-4294-896F-9110843A101E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BD2E3-695B-4FA3-B6A4-D88BE605ED7F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10594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7B4A-CB7D-4294-896F-9110843A101E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BD2E3-695B-4FA3-B6A4-D88BE605ED7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50372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7B4A-CB7D-4294-896F-9110843A101E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BD2E3-695B-4FA3-B6A4-D88BE605ED7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325210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7B4A-CB7D-4294-896F-9110843A101E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BD2E3-695B-4FA3-B6A4-D88BE605ED7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200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7B4A-CB7D-4294-896F-9110843A101E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BD2E3-695B-4FA3-B6A4-D88BE605ED7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1062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7B4A-CB7D-4294-896F-9110843A101E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BD2E3-695B-4FA3-B6A4-D88BE605ED7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4665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7B4A-CB7D-4294-896F-9110843A101E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BD2E3-695B-4FA3-B6A4-D88BE605ED7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24932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7B4A-CB7D-4294-896F-9110843A101E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BD2E3-695B-4FA3-B6A4-D88BE605ED7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3044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7B4A-CB7D-4294-896F-9110843A101E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BD2E3-695B-4FA3-B6A4-D88BE605ED7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5779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7B4A-CB7D-4294-896F-9110843A101E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BD2E3-695B-4FA3-B6A4-D88BE605ED7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7204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7B4A-CB7D-4294-896F-9110843A101E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BD2E3-695B-4FA3-B6A4-D88BE605ED7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84644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77B4A-CB7D-4294-896F-9110843A101E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BD2E3-695B-4FA3-B6A4-D88BE605ED7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9712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77B4A-CB7D-4294-896F-9110843A101E}" type="datetimeFigureOut">
              <a:rPr lang="uk-UA" smtClean="0"/>
              <a:t>10.03.2026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A7BD2E3-695B-4FA3-B6A4-D88BE605ED7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1571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64025"/>
            <a:ext cx="9080815" cy="57866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/>
              <a:t>Тема 9. </a:t>
            </a:r>
            <a:r>
              <a:rPr lang="ru-RU" sz="2800" b="1" dirty="0" err="1"/>
              <a:t>Валютне</a:t>
            </a:r>
            <a:r>
              <a:rPr lang="ru-RU" sz="2800" b="1" dirty="0"/>
              <a:t> </a:t>
            </a:r>
            <a:r>
              <a:rPr lang="ru-RU" sz="2800" b="1" dirty="0" err="1"/>
              <a:t>регулювання</a:t>
            </a:r>
            <a:r>
              <a:rPr lang="ru-RU" sz="2800" b="1" dirty="0"/>
              <a:t> та </a:t>
            </a:r>
            <a:r>
              <a:rPr lang="uk-UA" sz="2800" b="1" dirty="0"/>
              <a:t>валютний нагляд</a:t>
            </a:r>
            <a:r>
              <a:rPr lang="ru-RU" sz="2800" b="1" dirty="0" smtClean="0"/>
              <a:t>.</a:t>
            </a:r>
          </a:p>
          <a:p>
            <a:pPr marL="0" indent="0">
              <a:buNone/>
            </a:pPr>
            <a:endParaRPr lang="ru-RU" sz="2800" dirty="0"/>
          </a:p>
          <a:p>
            <a:r>
              <a:rPr lang="ru-RU" sz="2800" dirty="0"/>
              <a:t>1. </a:t>
            </a:r>
            <a:r>
              <a:rPr lang="ru-RU" sz="2800" dirty="0" err="1"/>
              <a:t>Сутність</a:t>
            </a:r>
            <a:r>
              <a:rPr lang="ru-RU" sz="2800" dirty="0"/>
              <a:t> </a:t>
            </a:r>
            <a:r>
              <a:rPr lang="ru-RU" sz="2800" dirty="0" err="1"/>
              <a:t>валютної</a:t>
            </a:r>
            <a:r>
              <a:rPr lang="ru-RU" sz="2800" dirty="0"/>
              <a:t> </a:t>
            </a:r>
            <a:r>
              <a:rPr lang="ru-RU" sz="2800" dirty="0" err="1"/>
              <a:t>політики</a:t>
            </a:r>
            <a:r>
              <a:rPr lang="ru-RU" sz="2800" dirty="0"/>
              <a:t>, валютного </a:t>
            </a:r>
            <a:r>
              <a:rPr lang="ru-RU" sz="2800" dirty="0" err="1"/>
              <a:t>регулювання</a:t>
            </a:r>
            <a:r>
              <a:rPr lang="ru-RU" sz="2800" dirty="0"/>
              <a:t> і валютного </a:t>
            </a:r>
            <a:r>
              <a:rPr lang="uk-UA" sz="2800" dirty="0"/>
              <a:t>нагляду</a:t>
            </a:r>
            <a:r>
              <a:rPr lang="ru-RU" sz="2800" dirty="0"/>
              <a:t>.</a:t>
            </a:r>
          </a:p>
          <a:p>
            <a:r>
              <a:rPr lang="ru-RU" sz="2800" dirty="0"/>
              <a:t>2. </a:t>
            </a:r>
            <a:r>
              <a:rPr lang="ru-RU" sz="2800" dirty="0" err="1"/>
              <a:t>Завдання</a:t>
            </a:r>
            <a:r>
              <a:rPr lang="ru-RU" sz="2800" dirty="0"/>
              <a:t> та </a:t>
            </a:r>
            <a:r>
              <a:rPr lang="ru-RU" sz="2800" dirty="0" err="1"/>
              <a:t>повноваження</a:t>
            </a:r>
            <a:r>
              <a:rPr lang="ru-RU" sz="2800" dirty="0"/>
              <a:t> центрального банку у </a:t>
            </a:r>
            <a:r>
              <a:rPr lang="ru-RU" sz="2800" dirty="0" err="1"/>
              <a:t>сфері</a:t>
            </a:r>
            <a:r>
              <a:rPr lang="ru-RU" sz="2800" dirty="0"/>
              <a:t> валютного </a:t>
            </a:r>
            <a:r>
              <a:rPr lang="ru-RU" sz="2800" dirty="0" err="1"/>
              <a:t>регулювання</a:t>
            </a:r>
            <a:r>
              <a:rPr lang="ru-RU" sz="2800" dirty="0"/>
              <a:t> та валютного </a:t>
            </a:r>
            <a:r>
              <a:rPr lang="uk-UA" sz="2800" dirty="0"/>
              <a:t>нагляду</a:t>
            </a:r>
            <a:r>
              <a:rPr lang="ru-RU" sz="2800" dirty="0"/>
              <a:t>.</a:t>
            </a:r>
          </a:p>
          <a:p>
            <a:r>
              <a:rPr lang="ru-RU" sz="2800" dirty="0" smtClean="0"/>
              <a:t>3</a:t>
            </a:r>
            <a:r>
              <a:rPr lang="ru-RU" sz="2800" dirty="0"/>
              <a:t>. </a:t>
            </a:r>
            <a:r>
              <a:rPr lang="ru-RU" sz="2800" dirty="0" err="1"/>
              <a:t>Інструменти</a:t>
            </a:r>
            <a:r>
              <a:rPr lang="ru-RU" sz="2800" dirty="0"/>
              <a:t> </a:t>
            </a:r>
            <a:r>
              <a:rPr lang="ru-RU" sz="2800" dirty="0" err="1"/>
              <a:t>валютної</a:t>
            </a:r>
            <a:r>
              <a:rPr lang="ru-RU" sz="2800" dirty="0"/>
              <a:t> </a:t>
            </a:r>
            <a:r>
              <a:rPr lang="ru-RU" sz="2800" dirty="0" err="1"/>
              <a:t>політики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07876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64025"/>
            <a:ext cx="9080815" cy="5786650"/>
          </a:xfrm>
        </p:spPr>
        <p:txBody>
          <a:bodyPr/>
          <a:lstStyle/>
          <a:p>
            <a:r>
              <a:rPr lang="ru-RU" dirty="0" err="1"/>
              <a:t>Національний</a:t>
            </a:r>
            <a:r>
              <a:rPr lang="ru-RU" dirty="0"/>
              <a:t> банк проводить </a:t>
            </a:r>
            <a:r>
              <a:rPr lang="ru-RU" dirty="0" err="1"/>
              <a:t>дисконтну</a:t>
            </a:r>
            <a:r>
              <a:rPr lang="ru-RU" dirty="0"/>
              <a:t> та </a:t>
            </a:r>
            <a:r>
              <a:rPr lang="ru-RU" dirty="0" err="1"/>
              <a:t>девізну</a:t>
            </a:r>
            <a:r>
              <a:rPr lang="ru-RU" dirty="0"/>
              <a:t> </a:t>
            </a:r>
            <a:r>
              <a:rPr lang="ru-RU" dirty="0" err="1"/>
              <a:t>валютну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 і </a:t>
            </a:r>
            <a:r>
              <a:rPr lang="ru-RU" dirty="0" err="1"/>
              <a:t>застосовує</a:t>
            </a:r>
            <a:r>
              <a:rPr lang="ru-RU" dirty="0"/>
              <a:t> в </a:t>
            </a:r>
            <a:r>
              <a:rPr lang="ru-RU" dirty="0" err="1"/>
              <a:t>необхідних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.</a:t>
            </a:r>
          </a:p>
          <a:p>
            <a:r>
              <a:rPr lang="ru-RU" dirty="0" err="1" smtClean="0"/>
              <a:t>Національний</a:t>
            </a:r>
            <a:r>
              <a:rPr lang="ru-RU" dirty="0" smtClean="0"/>
              <a:t> </a:t>
            </a:r>
            <a:r>
              <a:rPr lang="ru-RU" dirty="0"/>
              <a:t>банк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дисконтну</a:t>
            </a:r>
            <a:r>
              <a:rPr lang="ru-RU" dirty="0"/>
              <a:t> </a:t>
            </a:r>
            <a:r>
              <a:rPr lang="ru-RU" dirty="0" err="1"/>
              <a:t>валютну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, </a:t>
            </a:r>
            <a:r>
              <a:rPr lang="ru-RU" dirty="0" err="1"/>
              <a:t>змінюючи</a:t>
            </a:r>
            <a:r>
              <a:rPr lang="ru-RU" dirty="0"/>
              <a:t> </a:t>
            </a:r>
            <a:r>
              <a:rPr lang="ru-RU" dirty="0" err="1"/>
              <a:t>облікову</a:t>
            </a:r>
            <a:r>
              <a:rPr lang="ru-RU" dirty="0"/>
              <a:t> ставку </a:t>
            </a:r>
            <a:r>
              <a:rPr lang="ru-RU" dirty="0" err="1"/>
              <a:t>Національного</a:t>
            </a:r>
            <a:r>
              <a:rPr lang="ru-RU" dirty="0"/>
              <a:t> банку для </a:t>
            </a:r>
            <a:r>
              <a:rPr lang="ru-RU" dirty="0" err="1"/>
              <a:t>регулювання</a:t>
            </a:r>
            <a:r>
              <a:rPr lang="ru-RU" dirty="0"/>
              <a:t> </a:t>
            </a:r>
            <a:r>
              <a:rPr lang="ru-RU" dirty="0" err="1"/>
              <a:t>руху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 та </a:t>
            </a:r>
            <a:r>
              <a:rPr lang="ru-RU" dirty="0" err="1"/>
              <a:t>балансування</a:t>
            </a:r>
            <a:r>
              <a:rPr lang="ru-RU" dirty="0"/>
              <a:t> </a:t>
            </a:r>
            <a:r>
              <a:rPr lang="ru-RU" dirty="0" err="1"/>
              <a:t>платіжних</a:t>
            </a:r>
            <a:r>
              <a:rPr lang="ru-RU" dirty="0"/>
              <a:t> </a:t>
            </a:r>
            <a:r>
              <a:rPr lang="ru-RU" dirty="0" err="1"/>
              <a:t>зобов'язань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коригування</a:t>
            </a:r>
            <a:r>
              <a:rPr lang="ru-RU" dirty="0"/>
              <a:t> курсу </a:t>
            </a:r>
            <a:r>
              <a:rPr lang="ru-RU" dirty="0" err="1"/>
              <a:t>грошової</a:t>
            </a:r>
            <a:r>
              <a:rPr lang="ru-RU" dirty="0"/>
              <a:t> </a:t>
            </a:r>
            <a:r>
              <a:rPr lang="ru-RU" dirty="0" err="1"/>
              <a:t>одиниці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до </a:t>
            </a:r>
            <a:r>
              <a:rPr lang="ru-RU" dirty="0" err="1"/>
              <a:t>іноземних</a:t>
            </a:r>
            <a:r>
              <a:rPr lang="ru-RU" dirty="0"/>
              <a:t> валют.</a:t>
            </a:r>
          </a:p>
          <a:p>
            <a:r>
              <a:rPr lang="ru-RU" dirty="0" err="1" smtClean="0"/>
              <a:t>Національний</a:t>
            </a:r>
            <a:r>
              <a:rPr lang="ru-RU" dirty="0" smtClean="0"/>
              <a:t> </a:t>
            </a:r>
            <a:r>
              <a:rPr lang="ru-RU" dirty="0"/>
              <a:t>банк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девізну</a:t>
            </a:r>
            <a:r>
              <a:rPr lang="ru-RU" dirty="0"/>
              <a:t> </a:t>
            </a:r>
            <a:r>
              <a:rPr lang="ru-RU" dirty="0" err="1"/>
              <a:t>валютну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регулювання</a:t>
            </a:r>
            <a:r>
              <a:rPr lang="ru-RU" dirty="0"/>
              <a:t> курсу </a:t>
            </a:r>
            <a:r>
              <a:rPr lang="ru-RU" dirty="0" err="1"/>
              <a:t>грошової</a:t>
            </a:r>
            <a:r>
              <a:rPr lang="ru-RU" dirty="0"/>
              <a:t> </a:t>
            </a:r>
            <a:r>
              <a:rPr lang="ru-RU" dirty="0" err="1"/>
              <a:t>одиниці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до </a:t>
            </a:r>
            <a:r>
              <a:rPr lang="ru-RU" dirty="0" err="1"/>
              <a:t>іноземних</a:t>
            </a:r>
            <a:r>
              <a:rPr lang="ru-RU" dirty="0"/>
              <a:t> валют шляхом </a:t>
            </a:r>
            <a:r>
              <a:rPr lang="ru-RU" dirty="0" err="1"/>
              <a:t>купівлі</a:t>
            </a:r>
            <a:r>
              <a:rPr lang="ru-RU" dirty="0"/>
              <a:t> та продажу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на </a:t>
            </a:r>
            <a:r>
              <a:rPr lang="ru-RU" dirty="0" err="1"/>
              <a:t>фінансових</a:t>
            </a:r>
            <a:r>
              <a:rPr lang="ru-RU" dirty="0"/>
              <a:t> ринках.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16298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64025"/>
            <a:ext cx="9490249" cy="5786650"/>
          </a:xfrm>
        </p:spPr>
        <p:txBody>
          <a:bodyPr>
            <a:normAutofit/>
          </a:bodyPr>
          <a:lstStyle/>
          <a:p>
            <a:r>
              <a:rPr lang="ru-RU" dirty="0" smtClean="0"/>
              <a:t>3. </a:t>
            </a:r>
            <a:r>
              <a:rPr lang="ru-RU" dirty="0" err="1" smtClean="0"/>
              <a:t>Інструменти</a:t>
            </a:r>
            <a:r>
              <a:rPr lang="ru-RU" dirty="0" smtClean="0"/>
              <a:t> </a:t>
            </a:r>
            <a:r>
              <a:rPr lang="ru-RU" dirty="0" err="1"/>
              <a:t>валютної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.</a:t>
            </a:r>
          </a:p>
          <a:p>
            <a:endParaRPr lang="uk-UA" dirty="0"/>
          </a:p>
          <a:p>
            <a:pPr marL="0" indent="0">
              <a:buNone/>
            </a:pPr>
            <a:r>
              <a:rPr lang="uk-UA" dirty="0"/>
              <a:t>Виокремлюють дві основні групи інструментів валютної політики і валютного регулювання (</a:t>
            </a:r>
            <a:r>
              <a:rPr lang="uk-UA" i="1" dirty="0"/>
              <a:t>інструментів валютного каналу впливу</a:t>
            </a:r>
            <a:r>
              <a:rPr lang="uk-UA" dirty="0"/>
              <a:t>):</a:t>
            </a:r>
          </a:p>
          <a:p>
            <a:r>
              <a:rPr lang="ru-RU" dirty="0"/>
              <a:t>1) </a:t>
            </a:r>
            <a:r>
              <a:rPr lang="ru-RU" i="1" dirty="0" err="1"/>
              <a:t>інструменти</a:t>
            </a:r>
            <a:r>
              <a:rPr lang="ru-RU" i="1" dirty="0"/>
              <a:t> прямого </a:t>
            </a:r>
            <a:r>
              <a:rPr lang="ru-RU" i="1" dirty="0" err="1"/>
              <a:t>впливу</a:t>
            </a:r>
            <a:r>
              <a:rPr lang="ru-RU" i="1" dirty="0"/>
              <a:t> </a:t>
            </a:r>
            <a:r>
              <a:rPr lang="ru-RU" dirty="0"/>
              <a:t>(</a:t>
            </a:r>
            <a:r>
              <a:rPr lang="ru-RU" dirty="0" err="1"/>
              <a:t>спеціальні</a:t>
            </a:r>
            <a:r>
              <a:rPr lang="ru-RU" dirty="0"/>
              <a:t> </a:t>
            </a:r>
            <a:r>
              <a:rPr lang="ru-RU" dirty="0" err="1"/>
              <a:t>інструменти</a:t>
            </a:r>
            <a:r>
              <a:rPr lang="ru-RU" dirty="0"/>
              <a:t> </a:t>
            </a:r>
            <a:r>
              <a:rPr lang="ru-RU" dirty="0" err="1"/>
              <a:t>валютної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):</a:t>
            </a:r>
          </a:p>
          <a:p>
            <a:r>
              <a:rPr lang="uk-UA" dirty="0"/>
              <a:t>- економічні;</a:t>
            </a:r>
          </a:p>
          <a:p>
            <a:r>
              <a:rPr lang="uk-UA" dirty="0"/>
              <a:t>- адміністративні;</a:t>
            </a:r>
          </a:p>
          <a:p>
            <a:r>
              <a:rPr lang="ru-RU" dirty="0"/>
              <a:t>2) </a:t>
            </a:r>
            <a:r>
              <a:rPr lang="ru-RU" i="1" dirty="0" err="1"/>
              <a:t>інструменти</a:t>
            </a:r>
            <a:r>
              <a:rPr lang="ru-RU" i="1" dirty="0"/>
              <a:t> </a:t>
            </a:r>
            <a:r>
              <a:rPr lang="ru-RU" i="1" dirty="0" err="1"/>
              <a:t>опосередкованого</a:t>
            </a:r>
            <a:r>
              <a:rPr lang="ru-RU" i="1" dirty="0"/>
              <a:t> </a:t>
            </a:r>
            <a:r>
              <a:rPr lang="ru-RU" i="1" dirty="0" err="1"/>
              <a:t>впливу</a:t>
            </a:r>
            <a:r>
              <a:rPr lang="ru-RU" i="1" dirty="0"/>
              <a:t> </a:t>
            </a:r>
            <a:r>
              <a:rPr lang="ru-RU" dirty="0"/>
              <a:t>(</a:t>
            </a:r>
            <a:r>
              <a:rPr lang="ru-RU" dirty="0" err="1"/>
              <a:t>загальні</a:t>
            </a:r>
            <a:r>
              <a:rPr lang="ru-RU" dirty="0"/>
              <a:t> </a:t>
            </a:r>
            <a:r>
              <a:rPr lang="ru-RU" dirty="0" err="1"/>
              <a:t>інструменти</a:t>
            </a:r>
            <a:r>
              <a:rPr lang="ru-RU" dirty="0"/>
              <a:t> </a:t>
            </a:r>
            <a:r>
              <a:rPr lang="ru-RU" dirty="0" err="1"/>
              <a:t>валютної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) </a:t>
            </a:r>
            <a:endParaRPr lang="ru-RU" dirty="0" smtClean="0"/>
          </a:p>
          <a:p>
            <a:r>
              <a:rPr lang="ru-RU" i="1" dirty="0" err="1" smtClean="0"/>
              <a:t>Загальні</a:t>
            </a:r>
            <a:r>
              <a:rPr lang="ru-RU" i="1" dirty="0" smtClean="0"/>
              <a:t> </a:t>
            </a:r>
            <a:r>
              <a:rPr lang="ru-RU" i="1" dirty="0" err="1"/>
              <a:t>інструменти</a:t>
            </a:r>
            <a:r>
              <a:rPr lang="ru-RU" i="1" dirty="0"/>
              <a:t> </a:t>
            </a:r>
            <a:r>
              <a:rPr lang="ru-RU" i="1" dirty="0" err="1"/>
              <a:t>валютної</a:t>
            </a:r>
            <a:r>
              <a:rPr lang="ru-RU" i="1" dirty="0"/>
              <a:t> </a:t>
            </a:r>
            <a:r>
              <a:rPr lang="ru-RU" i="1" dirty="0" err="1"/>
              <a:t>політики</a:t>
            </a:r>
            <a:r>
              <a:rPr lang="ru-RU" i="1" dirty="0"/>
              <a:t>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 та </a:t>
            </a:r>
            <a:r>
              <a:rPr lang="ru-RU" dirty="0" err="1"/>
              <a:t>методи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центральний</a:t>
            </a:r>
            <a:r>
              <a:rPr lang="ru-RU" dirty="0"/>
              <a:t> банк </a:t>
            </a:r>
            <a:r>
              <a:rPr lang="ru-RU" dirty="0" err="1"/>
              <a:t>використовує</a:t>
            </a:r>
            <a:r>
              <a:rPr lang="ru-RU" dirty="0"/>
              <a:t> для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завдань</a:t>
            </a:r>
            <a:r>
              <a:rPr lang="ru-RU" dirty="0"/>
              <a:t> </a:t>
            </a:r>
            <a:r>
              <a:rPr lang="ru-RU" dirty="0" err="1"/>
              <a:t>монетарної</a:t>
            </a:r>
            <a:r>
              <a:rPr lang="ru-RU" dirty="0"/>
              <a:t> </a:t>
            </a:r>
            <a:r>
              <a:rPr lang="ru-RU" dirty="0" err="1" smtClean="0"/>
              <a:t>політики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через </a:t>
            </a:r>
            <a:r>
              <a:rPr lang="ru-RU" dirty="0" err="1"/>
              <a:t>грошову</a:t>
            </a:r>
            <a:r>
              <a:rPr lang="ru-RU" dirty="0"/>
              <a:t> </a:t>
            </a:r>
            <a:r>
              <a:rPr lang="ru-RU" dirty="0" err="1"/>
              <a:t>масу</a:t>
            </a:r>
            <a:r>
              <a:rPr lang="ru-RU" dirty="0"/>
              <a:t> і </a:t>
            </a:r>
            <a:r>
              <a:rPr lang="ru-RU" dirty="0" err="1"/>
              <a:t>ринкові</a:t>
            </a:r>
            <a:r>
              <a:rPr lang="ru-RU" dirty="0"/>
              <a:t> </a:t>
            </a:r>
            <a:r>
              <a:rPr lang="ru-RU" dirty="0" err="1"/>
              <a:t>процентні</a:t>
            </a:r>
            <a:r>
              <a:rPr lang="ru-RU" dirty="0"/>
              <a:t> ставки </a:t>
            </a:r>
            <a:r>
              <a:rPr lang="ru-RU" dirty="0" err="1"/>
              <a:t>впливають</a:t>
            </a:r>
            <a:r>
              <a:rPr lang="ru-RU" dirty="0"/>
              <a:t> на </a:t>
            </a:r>
            <a:r>
              <a:rPr lang="ru-RU" dirty="0" err="1"/>
              <a:t>валютну</a:t>
            </a:r>
            <a:r>
              <a:rPr lang="ru-RU" dirty="0"/>
              <a:t> сферу </a:t>
            </a:r>
            <a:r>
              <a:rPr lang="ru-RU" dirty="0" err="1"/>
              <a:t>економіки</a:t>
            </a:r>
            <a:r>
              <a:rPr lang="ru-RU" dirty="0"/>
              <a:t>.</a:t>
            </a:r>
          </a:p>
          <a:p>
            <a:r>
              <a:rPr lang="uk-UA" dirty="0"/>
              <a:t>Загальні інструменти є спільними як для валютної, так і для грошово-кредитної політики, що передбачає встановлення їх як головних тактичних орієнтирів передусім динаміки грошових агрегатів та ринкових процентних ставок, тобто пропозиції грошей та їх ціни на внутрішньому ринку</a:t>
            </a:r>
            <a:r>
              <a:rPr lang="uk-UA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50804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1854" y="242092"/>
            <a:ext cx="5978880" cy="6084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4140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327546"/>
            <a:ext cx="9353771" cy="5923129"/>
          </a:xfrm>
        </p:spPr>
        <p:txBody>
          <a:bodyPr>
            <a:normAutofit lnSpcReduction="10000"/>
          </a:bodyPr>
          <a:lstStyle/>
          <a:p>
            <a:r>
              <a:rPr lang="ru-RU" dirty="0" err="1" smtClean="0"/>
              <a:t>Найпоширенішим</a:t>
            </a:r>
            <a:r>
              <a:rPr lang="ru-RU" dirty="0" smtClean="0"/>
              <a:t> </a:t>
            </a:r>
            <a:r>
              <a:rPr lang="ru-RU" dirty="0"/>
              <a:t>прикладом </a:t>
            </a:r>
            <a:r>
              <a:rPr lang="ru-RU" dirty="0" err="1"/>
              <a:t>загальних</a:t>
            </a:r>
            <a:r>
              <a:rPr lang="ru-RU" dirty="0"/>
              <a:t> </a:t>
            </a:r>
            <a:r>
              <a:rPr lang="ru-RU" dirty="0" err="1"/>
              <a:t>інструментів</a:t>
            </a:r>
            <a:r>
              <a:rPr lang="ru-RU" dirty="0"/>
              <a:t> </a:t>
            </a:r>
            <a:r>
              <a:rPr lang="ru-RU" dirty="0" err="1"/>
              <a:t>опосередкованого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на </a:t>
            </a:r>
            <a:r>
              <a:rPr lang="ru-RU" dirty="0" err="1"/>
              <a:t>валютний</a:t>
            </a:r>
            <a:r>
              <a:rPr lang="ru-RU" dirty="0"/>
              <a:t> </a:t>
            </a:r>
            <a:r>
              <a:rPr lang="ru-RU" dirty="0" err="1"/>
              <a:t>ринок</a:t>
            </a:r>
            <a:r>
              <a:rPr lang="ru-RU" dirty="0"/>
              <a:t> є </a:t>
            </a:r>
            <a:r>
              <a:rPr lang="ru-RU" b="1" dirty="0" err="1"/>
              <a:t>дисконтна</a:t>
            </a:r>
            <a:r>
              <a:rPr lang="ru-RU" b="1" dirty="0"/>
              <a:t> </a:t>
            </a:r>
            <a:r>
              <a:rPr lang="ru-RU" b="1" dirty="0" err="1"/>
              <a:t>політика</a:t>
            </a:r>
            <a:r>
              <a:rPr lang="ru-RU" b="1" dirty="0"/>
              <a:t> </a:t>
            </a:r>
            <a:r>
              <a:rPr lang="ru-RU" dirty="0"/>
              <a:t>- система </a:t>
            </a:r>
            <a:r>
              <a:rPr lang="ru-RU" dirty="0" err="1"/>
              <a:t>заходів</a:t>
            </a:r>
            <a:r>
              <a:rPr lang="ru-RU" dirty="0"/>
              <a:t> центрального банку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встановлення</a:t>
            </a:r>
            <a:r>
              <a:rPr lang="ru-RU" dirty="0"/>
              <a:t> і </a:t>
            </a:r>
            <a:r>
              <a:rPr lang="ru-RU" dirty="0" err="1"/>
              <a:t>періодичної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офіційної</a:t>
            </a:r>
            <a:r>
              <a:rPr lang="ru-RU" dirty="0"/>
              <a:t> </a:t>
            </a:r>
            <a:r>
              <a:rPr lang="ru-RU" dirty="0" err="1"/>
              <a:t>облікової</a:t>
            </a:r>
            <a:r>
              <a:rPr lang="ru-RU" dirty="0"/>
              <a:t> ставки за кредитами,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центральний</a:t>
            </a:r>
            <a:r>
              <a:rPr lang="ru-RU" dirty="0"/>
              <a:t> банк </a:t>
            </a:r>
            <a:r>
              <a:rPr lang="ru-RU" dirty="0" err="1" smtClean="0"/>
              <a:t>надає</a:t>
            </a:r>
            <a:r>
              <a:rPr lang="ru-RU" dirty="0" smtClean="0"/>
              <a:t> </a:t>
            </a:r>
            <a:r>
              <a:rPr lang="ru-RU" dirty="0" err="1"/>
              <a:t>комерційним</a:t>
            </a:r>
            <a:r>
              <a:rPr lang="ru-RU" dirty="0"/>
              <a:t> банкам, з метою </a:t>
            </a:r>
            <a:r>
              <a:rPr lang="ru-RU" dirty="0" err="1"/>
              <a:t>впливу</a:t>
            </a:r>
            <a:r>
              <a:rPr lang="ru-RU" dirty="0"/>
              <a:t> на </a:t>
            </a:r>
            <a:r>
              <a:rPr lang="ru-RU" dirty="0" err="1"/>
              <a:t>динаміку</a:t>
            </a:r>
            <a:r>
              <a:rPr lang="ru-RU" dirty="0"/>
              <a:t> валютного курсу через </a:t>
            </a:r>
            <a:r>
              <a:rPr lang="ru-RU" dirty="0" err="1"/>
              <a:t>вплив</a:t>
            </a:r>
            <a:r>
              <a:rPr lang="ru-RU" dirty="0"/>
              <a:t> на </a:t>
            </a:r>
            <a:r>
              <a:rPr lang="ru-RU" dirty="0" err="1"/>
              <a:t>рух</a:t>
            </a:r>
            <a:r>
              <a:rPr lang="ru-RU" dirty="0"/>
              <a:t> </a:t>
            </a:r>
            <a:r>
              <a:rPr lang="ru-RU" dirty="0" err="1"/>
              <a:t>короткострокових</a:t>
            </a:r>
            <a:r>
              <a:rPr lang="ru-RU" dirty="0"/>
              <a:t> </a:t>
            </a:r>
            <a:r>
              <a:rPr lang="ru-RU" dirty="0" err="1"/>
              <a:t>капіталів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Зміна</a:t>
            </a:r>
            <a:r>
              <a:rPr lang="ru-RU" dirty="0"/>
              <a:t> </a:t>
            </a:r>
            <a:r>
              <a:rPr lang="ru-RU" dirty="0" err="1"/>
              <a:t>облікової</a:t>
            </a:r>
            <a:r>
              <a:rPr lang="ru-RU" dirty="0"/>
              <a:t> ставки є фактором </a:t>
            </a:r>
            <a:r>
              <a:rPr lang="ru-RU" dirty="0" err="1"/>
              <a:t>впливу</a:t>
            </a:r>
            <a:r>
              <a:rPr lang="ru-RU" dirty="0"/>
              <a:t> на </a:t>
            </a:r>
            <a:r>
              <a:rPr lang="ru-RU" dirty="0" err="1"/>
              <a:t>валютний</a:t>
            </a:r>
            <a:r>
              <a:rPr lang="ru-RU" dirty="0"/>
              <a:t> курс </a:t>
            </a:r>
            <a:r>
              <a:rPr lang="ru-RU" dirty="0" err="1"/>
              <a:t>двома</a:t>
            </a:r>
            <a:r>
              <a:rPr lang="ru-RU" dirty="0"/>
              <a:t> способами:</a:t>
            </a:r>
          </a:p>
          <a:p>
            <a:r>
              <a:rPr lang="uk-UA" dirty="0"/>
              <a:t>- підвищення облікової ставки центральним банком стимулює приплив іноземного капіталу з країн, де рівень облікової ставки нижчий, що створює додатковий попит на національну валюту і підвищення курсу національної валюти - ревальвація національної валюти;</a:t>
            </a:r>
          </a:p>
          <a:p>
            <a:r>
              <a:rPr lang="uk-UA" dirty="0"/>
              <a:t>- зниження облікової ставки центральним банком обумовлює відплив іноземного капіталу в країни з вищими ставками, що призводить до зростання попиту на іноземну валюту і зниження курсу національної валюти - девальвація національної </a:t>
            </a:r>
            <a:r>
              <a:rPr lang="uk-UA" dirty="0" smtClean="0"/>
              <a:t>валюти.</a:t>
            </a:r>
          </a:p>
          <a:p>
            <a:pPr marL="0" indent="0">
              <a:buNone/>
            </a:pPr>
            <a:r>
              <a:rPr lang="ru-RU" i="1" dirty="0" err="1" smtClean="0"/>
              <a:t>Спеціальні</a:t>
            </a:r>
            <a:r>
              <a:rPr lang="ru-RU" i="1" dirty="0" smtClean="0"/>
              <a:t> </a:t>
            </a:r>
            <a:r>
              <a:rPr lang="ru-RU" i="1" dirty="0" err="1"/>
              <a:t>інструменти</a:t>
            </a:r>
            <a:r>
              <a:rPr lang="ru-RU" i="1" dirty="0"/>
              <a:t> </a:t>
            </a:r>
            <a:r>
              <a:rPr lang="ru-RU" i="1" dirty="0" err="1"/>
              <a:t>валютної</a:t>
            </a:r>
            <a:r>
              <a:rPr lang="ru-RU" i="1" dirty="0"/>
              <a:t> </a:t>
            </a:r>
            <a:r>
              <a:rPr lang="ru-RU" i="1" dirty="0" err="1"/>
              <a:t>політики</a:t>
            </a:r>
            <a:r>
              <a:rPr lang="ru-RU" i="1" dirty="0"/>
              <a:t>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 та </a:t>
            </a:r>
            <a:r>
              <a:rPr lang="ru-RU" dirty="0" err="1"/>
              <a:t>методи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центральний</a:t>
            </a:r>
            <a:r>
              <a:rPr lang="ru-RU" dirty="0"/>
              <a:t> банк </a:t>
            </a:r>
            <a:r>
              <a:rPr lang="ru-RU" dirty="0" err="1"/>
              <a:t>використовує</a:t>
            </a:r>
            <a:r>
              <a:rPr lang="ru-RU" dirty="0"/>
              <a:t> для </a:t>
            </a:r>
            <a:r>
              <a:rPr lang="ru-RU" dirty="0" err="1"/>
              <a:t>впливу</a:t>
            </a:r>
            <a:r>
              <a:rPr lang="ru-RU" dirty="0"/>
              <a:t> на </a:t>
            </a:r>
            <a:r>
              <a:rPr lang="ru-RU" dirty="0" err="1"/>
              <a:t>валютну</a:t>
            </a:r>
            <a:r>
              <a:rPr lang="ru-RU" dirty="0"/>
              <a:t> сферу.</a:t>
            </a:r>
          </a:p>
          <a:p>
            <a:r>
              <a:rPr lang="uk-UA" i="1" dirty="0"/>
              <a:t>Економічні спеціальні інструменти валютної політики </a:t>
            </a:r>
            <a:r>
              <a:rPr lang="uk-UA" dirty="0"/>
              <a:t>передбачають використання різноманітних засобів стимулювання економічної зацікавленості суб’єктів ринку у здійсненні тих чи тих валютних операцій з метою впливу на динаміку обмінного курсу та інші макроекономічні параметри розвитку національного господарства.</a:t>
            </a:r>
          </a:p>
        </p:txBody>
      </p:sp>
    </p:spTree>
    <p:extLst>
      <p:ext uri="{BB962C8B-B14F-4D97-AF65-F5344CB8AC3E}">
        <p14:creationId xmlns:p14="http://schemas.microsoft.com/office/powerpoint/2010/main" val="20298462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64025"/>
            <a:ext cx="9462954" cy="57866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До </a:t>
            </a:r>
            <a:r>
              <a:rPr lang="ru-RU" dirty="0" err="1"/>
              <a:t>економічних</a:t>
            </a:r>
            <a:r>
              <a:rPr lang="ru-RU" dirty="0"/>
              <a:t> </a:t>
            </a:r>
            <a:r>
              <a:rPr lang="ru-RU" dirty="0" err="1"/>
              <a:t>спеціальних</a:t>
            </a:r>
            <a:r>
              <a:rPr lang="ru-RU" dirty="0"/>
              <a:t> </a:t>
            </a:r>
            <a:r>
              <a:rPr lang="ru-RU" dirty="0" err="1"/>
              <a:t>інструментів</a:t>
            </a:r>
            <a:r>
              <a:rPr lang="ru-RU" dirty="0"/>
              <a:t> валютного </a:t>
            </a:r>
            <a:r>
              <a:rPr lang="ru-RU" dirty="0" err="1"/>
              <a:t>регулювання</a:t>
            </a:r>
            <a:r>
              <a:rPr lang="ru-RU" dirty="0"/>
              <a:t> належать:</a:t>
            </a:r>
          </a:p>
          <a:p>
            <a:r>
              <a:rPr lang="uk-UA" dirty="0"/>
              <a:t>- девізна валютна політика;</a:t>
            </a:r>
          </a:p>
          <a:p>
            <a:r>
              <a:rPr lang="uk-UA" dirty="0"/>
              <a:t>- диверсифікація валютних резервів;</a:t>
            </a:r>
          </a:p>
          <a:p>
            <a:r>
              <a:rPr lang="uk-UA" dirty="0"/>
              <a:t>- регулювання режиму валютного курсу;</a:t>
            </a:r>
          </a:p>
          <a:p>
            <a:r>
              <a:rPr lang="ru-RU" dirty="0"/>
              <a:t>- </a:t>
            </a:r>
            <a:r>
              <a:rPr lang="ru-RU" dirty="0" err="1"/>
              <a:t>ревальвація</a:t>
            </a:r>
            <a:r>
              <a:rPr lang="ru-RU" dirty="0"/>
              <a:t> та </a:t>
            </a:r>
            <a:r>
              <a:rPr lang="ru-RU" dirty="0" err="1"/>
              <a:t>девальвація</a:t>
            </a:r>
            <a:r>
              <a:rPr lang="ru-RU" dirty="0"/>
              <a:t> </a:t>
            </a:r>
            <a:r>
              <a:rPr lang="ru-RU" dirty="0" err="1" smtClean="0"/>
              <a:t>валюти</a:t>
            </a:r>
            <a:endParaRPr lang="ru-RU" dirty="0"/>
          </a:p>
          <a:p>
            <a:pPr marL="0" indent="0">
              <a:buNone/>
            </a:pPr>
            <a:r>
              <a:rPr lang="ru-RU" i="1" dirty="0" err="1"/>
              <a:t>Адміністративні</a:t>
            </a:r>
            <a:r>
              <a:rPr lang="ru-RU" i="1" dirty="0"/>
              <a:t> </a:t>
            </a:r>
            <a:r>
              <a:rPr lang="ru-RU" i="1" dirty="0" err="1"/>
              <a:t>інструменти</a:t>
            </a:r>
            <a:r>
              <a:rPr lang="ru-RU" i="1" dirty="0"/>
              <a:t> </a:t>
            </a:r>
            <a:r>
              <a:rPr lang="ru-RU" dirty="0" err="1"/>
              <a:t>валютної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</a:t>
            </a:r>
            <a:r>
              <a:rPr lang="ru-RU" dirty="0" err="1" smtClean="0"/>
              <a:t>передбачають</a:t>
            </a:r>
            <a:r>
              <a:rPr lang="ru-RU" dirty="0"/>
              <a:t> </a:t>
            </a:r>
            <a:r>
              <a:rPr lang="uk-UA" dirty="0" smtClean="0"/>
              <a:t>сукупність </a:t>
            </a:r>
            <a:r>
              <a:rPr lang="uk-UA" dirty="0"/>
              <a:t>заходів із нормативно-правового регулювання різних аспектів функціонування валютного ринку країни та діяльності його учасників. Адміністративні інструменти є необхідним доповненням монетарних та економічних важелів реалізації валютної політики</a:t>
            </a:r>
            <a:r>
              <a:rPr lang="uk-UA" dirty="0" smtClean="0"/>
              <a:t>.</a:t>
            </a:r>
          </a:p>
          <a:p>
            <a:r>
              <a:rPr lang="uk-UA" b="1" dirty="0" smtClean="0"/>
              <a:t>Девальвація </a:t>
            </a:r>
            <a:r>
              <a:rPr lang="uk-UA" b="1" dirty="0"/>
              <a:t>національної грошової одиниці </a:t>
            </a:r>
            <a:r>
              <a:rPr lang="uk-UA" dirty="0"/>
              <a:t>- фактичне зниження курсу національної грошової одиниці щодо іноземних валют або міжнародних розрахункових одиниць. Девальвація може відбутися стихійно або проводитися цілеспрямовано як елемент валютної політики держави з метою впливу на розвиток економіки, передусім на розвиток зовнішньоекономічних відносин через підвищення конкурентоспроможності експорту та поліпшення стану платіжного балансу.</a:t>
            </a:r>
          </a:p>
          <a:p>
            <a:r>
              <a:rPr lang="uk-UA" b="1" dirty="0"/>
              <a:t>Ревальвація національної грошової одиниці </a:t>
            </a:r>
            <a:r>
              <a:rPr lang="uk-UA" dirty="0"/>
              <a:t>- фактичне підвищення курсу національної грошової одиниці щодо іноземних валют або міжнародних розрахункових одиниць. </a:t>
            </a:r>
            <a:r>
              <a:rPr lang="uk-UA" dirty="0" smtClean="0"/>
              <a:t>Ревальвація </a:t>
            </a:r>
            <a:r>
              <a:rPr lang="uk-UA" dirty="0"/>
              <a:t>здебільшого вигідна імпортерам, які ку </a:t>
            </a:r>
            <a:r>
              <a:rPr lang="uk-UA" dirty="0" err="1"/>
              <a:t>пують</a:t>
            </a:r>
            <a:r>
              <a:rPr lang="uk-UA" dirty="0"/>
              <a:t> дешевше іноземну валюту для оплати товарів, та невигідна експортерам, оскільки їхня валютна виручка в національній валюті знижується. Реальні доходи населення підвищуються, а також збільшуються інвестиції, оскільки вигідно вкладати гроші в економіку країн із багатшим населенням, адже збільшення доходів означає і збільшення ку </a:t>
            </a:r>
            <a:r>
              <a:rPr lang="uk-UA" dirty="0" err="1"/>
              <a:t>півельної</a:t>
            </a:r>
            <a:r>
              <a:rPr lang="uk-UA" dirty="0"/>
              <a:t> спроможності.</a:t>
            </a:r>
          </a:p>
        </p:txBody>
      </p:sp>
    </p:spTree>
    <p:extLst>
      <p:ext uri="{BB962C8B-B14F-4D97-AF65-F5344CB8AC3E}">
        <p14:creationId xmlns:p14="http://schemas.microsoft.com/office/powerpoint/2010/main" val="42949359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64025"/>
            <a:ext cx="9080815" cy="5786650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926" y="464025"/>
            <a:ext cx="9399627" cy="494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3055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64025"/>
            <a:ext cx="9080815" cy="5786650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Валютні </a:t>
            </a:r>
            <a:r>
              <a:rPr lang="uk-UA" dirty="0"/>
              <a:t>обмеження - це заходи адміністративного, економічного та організаційного характеру, спрямовані на встановлення жорсткого контролю над усіма операціями з іноземною валютою і концентрацію валютних ресурсів у розпорядженні держави.</a:t>
            </a:r>
          </a:p>
          <a:p>
            <a:r>
              <a:rPr lang="uk-UA" i="1" dirty="0"/>
              <a:t>Основні завдання валютних обмежень - </a:t>
            </a:r>
            <a:r>
              <a:rPr lang="uk-UA" dirty="0"/>
              <a:t>це регулювання валютного курсу, недопущення валютних спекуляцій, регулювання платіжного балансу, захист внутрішніх галузей економіки, концентрація валюти в розпорядженні держави.</a:t>
            </a:r>
          </a:p>
          <a:p>
            <a:r>
              <a:rPr lang="uk-UA" i="1" dirty="0"/>
              <a:t>Форми валютних обмежень:</a:t>
            </a:r>
            <a:endParaRPr lang="uk-UA" dirty="0"/>
          </a:p>
          <a:p>
            <a:r>
              <a:rPr lang="ru-RU" dirty="0"/>
              <a:t>- </a:t>
            </a:r>
            <a:r>
              <a:rPr lang="ru-RU" dirty="0" err="1"/>
              <a:t>валютна</a:t>
            </a:r>
            <a:r>
              <a:rPr lang="ru-RU" dirty="0"/>
              <a:t> блокада - </a:t>
            </a:r>
            <a:r>
              <a:rPr lang="ru-RU" dirty="0" err="1"/>
              <a:t>замороження</a:t>
            </a:r>
            <a:r>
              <a:rPr lang="ru-RU" dirty="0"/>
              <a:t> в банках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цінностей</a:t>
            </a:r>
            <a:r>
              <a:rPr lang="ru-RU" dirty="0"/>
              <a:t> </a:t>
            </a:r>
            <a:r>
              <a:rPr lang="ru-RU" dirty="0" err="1"/>
              <a:t>іноземних</a:t>
            </a:r>
            <a:r>
              <a:rPr lang="ru-RU" dirty="0"/>
              <a:t> держав та </a:t>
            </a:r>
            <a:r>
              <a:rPr lang="ru-RU" dirty="0" err="1"/>
              <a:t>громадян</a:t>
            </a:r>
            <a:r>
              <a:rPr lang="ru-RU" dirty="0"/>
              <a:t>. Валюта на </a:t>
            </a:r>
            <a:r>
              <a:rPr lang="ru-RU" dirty="0" err="1"/>
              <a:t>блокованих</a:t>
            </a:r>
            <a:r>
              <a:rPr lang="ru-RU" dirty="0"/>
              <a:t> </a:t>
            </a:r>
            <a:r>
              <a:rPr lang="ru-RU" dirty="0" err="1"/>
              <a:t>рахунках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використана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в </a:t>
            </a:r>
            <a:r>
              <a:rPr lang="ru-RU" dirty="0" err="1"/>
              <a:t>конкретній</a:t>
            </a:r>
            <a:r>
              <a:rPr lang="ru-RU" dirty="0"/>
              <a:t> </a:t>
            </a:r>
            <a:r>
              <a:rPr lang="ru-RU" dirty="0" err="1"/>
              <a:t>країні</a:t>
            </a:r>
            <a:r>
              <a:rPr lang="ru-RU" dirty="0"/>
              <a:t>;</a:t>
            </a:r>
          </a:p>
          <a:p>
            <a:r>
              <a:rPr lang="ru-RU" dirty="0"/>
              <a:t>- </a:t>
            </a:r>
            <a:r>
              <a:rPr lang="ru-RU" dirty="0" err="1"/>
              <a:t>вилучення</a:t>
            </a:r>
            <a:r>
              <a:rPr lang="ru-RU" dirty="0"/>
              <a:t> </a:t>
            </a:r>
            <a:r>
              <a:rPr lang="ru-RU" dirty="0" err="1"/>
              <a:t>валютної</a:t>
            </a:r>
            <a:r>
              <a:rPr lang="ru-RU" dirty="0"/>
              <a:t> </a:t>
            </a:r>
            <a:r>
              <a:rPr lang="ru-RU" dirty="0" err="1"/>
              <a:t>виручки</a:t>
            </a:r>
            <a:r>
              <a:rPr lang="ru-RU" dirty="0"/>
              <a:t> в </a:t>
            </a:r>
            <a:r>
              <a:rPr lang="ru-RU" dirty="0" err="1"/>
              <a:t>суб’єктів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;</a:t>
            </a:r>
          </a:p>
          <a:p>
            <a:r>
              <a:rPr lang="ru-RU" dirty="0"/>
              <a:t>- </a:t>
            </a:r>
            <a:r>
              <a:rPr lang="ru-RU" dirty="0" err="1"/>
              <a:t>обмеження</a:t>
            </a:r>
            <a:r>
              <a:rPr lang="ru-RU" dirty="0"/>
              <a:t> на </a:t>
            </a:r>
            <a:r>
              <a:rPr lang="ru-RU" dirty="0" err="1"/>
              <a:t>обмінні</a:t>
            </a:r>
            <a:r>
              <a:rPr lang="ru-RU" dirty="0"/>
              <a:t> та </a:t>
            </a:r>
            <a:r>
              <a:rPr lang="ru-RU" dirty="0" err="1"/>
              <a:t>касові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валютою;</a:t>
            </a:r>
          </a:p>
          <a:p>
            <a:r>
              <a:rPr lang="uk-UA" dirty="0"/>
              <a:t>- множинність валютних курсів тощо.</a:t>
            </a:r>
          </a:p>
          <a:p>
            <a:r>
              <a:rPr lang="uk-UA" i="1" dirty="0"/>
              <a:t>Режим множинності валютних курсів - </a:t>
            </a:r>
            <a:r>
              <a:rPr lang="uk-UA" dirty="0"/>
              <a:t>це форма реалізації валютно-курсової політики, за якої в країні застосовують диференційовані курси національної валюти залежно від сфер економіки, видів валютних операцій, учасників цих операцій, використовуваних валют. Зазвичай такий режим передбачає наявність двох або більше валютних курсів у різних сферах діяльності. </a:t>
            </a:r>
          </a:p>
        </p:txBody>
      </p:sp>
    </p:spTree>
    <p:extLst>
      <p:ext uri="{BB962C8B-B14F-4D97-AF65-F5344CB8AC3E}">
        <p14:creationId xmlns:p14="http://schemas.microsoft.com/office/powerpoint/2010/main" val="42005009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64025"/>
            <a:ext cx="9080815" cy="5786650"/>
          </a:xfrm>
        </p:spPr>
        <p:txBody>
          <a:bodyPr>
            <a:normAutofit/>
          </a:bodyPr>
          <a:lstStyle/>
          <a:p>
            <a:r>
              <a:rPr lang="ru-RU" dirty="0" err="1" smtClean="0"/>
              <a:t>Девізна</a:t>
            </a:r>
            <a:r>
              <a:rPr lang="ru-RU" dirty="0" smtClean="0"/>
              <a:t> </a:t>
            </a:r>
            <a:r>
              <a:rPr lang="ru-RU" dirty="0" err="1"/>
              <a:t>валютна</a:t>
            </a:r>
            <a:r>
              <a:rPr lang="ru-RU" dirty="0"/>
              <a:t> </a:t>
            </a:r>
            <a:r>
              <a:rPr lang="ru-RU" dirty="0" err="1"/>
              <a:t>політика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на курс </a:t>
            </a:r>
            <a:r>
              <a:rPr lang="ru-RU" dirty="0" err="1"/>
              <a:t>національної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купівлі</a:t>
            </a:r>
            <a:r>
              <a:rPr lang="ru-RU" dirty="0"/>
              <a:t>-продажу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Девізна</a:t>
            </a:r>
            <a:r>
              <a:rPr lang="ru-RU" dirty="0"/>
              <a:t> </a:t>
            </a:r>
            <a:r>
              <a:rPr lang="ru-RU" dirty="0" err="1"/>
              <a:t>політика</a:t>
            </a:r>
            <a:r>
              <a:rPr lang="ru-RU" dirty="0"/>
              <a:t> є методом </a:t>
            </a:r>
            <a:r>
              <a:rPr lang="ru-RU" dirty="0" err="1"/>
              <a:t>стримування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коливань</a:t>
            </a:r>
            <a:r>
              <a:rPr lang="ru-RU" dirty="0"/>
              <a:t>, 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інструменти</a:t>
            </a:r>
            <a:r>
              <a:rPr lang="ru-RU" dirty="0"/>
              <a:t> прямо </a:t>
            </a:r>
            <a:r>
              <a:rPr lang="ru-RU" dirty="0" err="1"/>
              <a:t>впливають</a:t>
            </a:r>
            <a:r>
              <a:rPr lang="ru-RU" dirty="0"/>
              <a:t> на </a:t>
            </a:r>
            <a:r>
              <a:rPr lang="ru-RU" dirty="0" err="1"/>
              <a:t>валютний</a:t>
            </a:r>
            <a:r>
              <a:rPr lang="ru-RU" dirty="0"/>
              <a:t> курс та </a:t>
            </a:r>
            <a:r>
              <a:rPr lang="ru-RU" dirty="0" err="1"/>
              <a:t>створюють</a:t>
            </a:r>
            <a:r>
              <a:rPr lang="ru-RU" dirty="0"/>
              <a:t> </a:t>
            </a:r>
            <a:r>
              <a:rPr lang="ru-RU" dirty="0" err="1"/>
              <a:t>передумови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стабільності</a:t>
            </a:r>
            <a:r>
              <a:rPr lang="ru-RU" dirty="0"/>
              <a:t>. </a:t>
            </a:r>
            <a:r>
              <a:rPr lang="ru-RU" dirty="0" err="1"/>
              <a:t>Девізна</a:t>
            </a:r>
            <a:r>
              <a:rPr lang="ru-RU" dirty="0"/>
              <a:t> </a:t>
            </a:r>
            <a:r>
              <a:rPr lang="ru-RU" dirty="0" err="1"/>
              <a:t>політика</a:t>
            </a:r>
            <a:r>
              <a:rPr lang="ru-RU" dirty="0"/>
              <a:t> проводиться у </a:t>
            </a:r>
            <a:r>
              <a:rPr lang="ru-RU" dirty="0" err="1"/>
              <a:t>формі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.</a:t>
            </a:r>
          </a:p>
          <a:p>
            <a:r>
              <a:rPr lang="uk-UA" i="1" dirty="0"/>
              <a:t>Валютні інтервенції - </a:t>
            </a:r>
            <a:r>
              <a:rPr lang="uk-UA" dirty="0"/>
              <a:t>це пряме втручання центрального банку країни в операції на валютному ринку з метою регулювання курсу національної валюти через операції купівлі-продажу іноземних валют.</a:t>
            </a:r>
          </a:p>
          <a:p>
            <a:pPr marL="0" indent="0">
              <a:buNone/>
            </a:pPr>
            <a:r>
              <a:rPr lang="uk-UA" dirty="0"/>
              <a:t>Спрямованість валютної інтервенції визначається тим, яка мета стоїть перед центральним банком — підвищити чи знизити обмінний курс національної валюти. Так, з метою ревальвації національної валюти центральний банк в обмін на національну валюту продає іноземну валюту, коли її пропозиція на ринку є недостатньою. Завдяки цьому обсяги національної валюти порівняно з іноземною на ринку зменшуються, а тому її «ціна» (у вигляді обмінного курсу) зростає</a:t>
            </a:r>
            <a:r>
              <a:rPr lang="uk-UA" dirty="0" smtClean="0"/>
              <a:t>.</a:t>
            </a:r>
          </a:p>
          <a:p>
            <a:r>
              <a:rPr lang="uk-UA" dirty="0" smtClean="0"/>
              <a:t>І</a:t>
            </a:r>
            <a:r>
              <a:rPr lang="uk-UA" dirty="0"/>
              <a:t>, навпаки, центральний банк скуповує іноземну валюту, щоб девальвувати національну валюту, коли є її надлишок пропозиції на ринку. У результаті обсяги іноземної валюти на ринку зменшуються, а національної валюти — збільшуються, а отже, знижується її «ціна» — валютний курс.</a:t>
            </a:r>
          </a:p>
        </p:txBody>
      </p:sp>
    </p:spTree>
    <p:extLst>
      <p:ext uri="{BB962C8B-B14F-4D97-AF65-F5344CB8AC3E}">
        <p14:creationId xmlns:p14="http://schemas.microsoft.com/office/powerpoint/2010/main" val="26001888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64025"/>
            <a:ext cx="9080815" cy="57866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 smtClean="0"/>
              <a:t>Валютні </a:t>
            </a:r>
            <a:r>
              <a:rPr lang="uk-UA" dirty="0"/>
              <a:t>інтервенції є однією з найбільш використовуваних форм валютної політики, що характеризуються великими масштабами і порівняно коротким періодом застосування.</a:t>
            </a:r>
          </a:p>
          <a:p>
            <a:r>
              <a:rPr lang="uk-UA" dirty="0"/>
              <a:t>Валютна інтервенція може здійснюватися:</a:t>
            </a:r>
          </a:p>
          <a:p>
            <a:r>
              <a:rPr lang="ru-RU" dirty="0"/>
              <a:t>-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;</a:t>
            </a:r>
          </a:p>
          <a:p>
            <a:r>
              <a:rPr lang="ru-RU" dirty="0"/>
              <a:t>- за </a:t>
            </a:r>
            <a:r>
              <a:rPr lang="ru-RU" dirty="0" err="1"/>
              <a:t>рахунок</a:t>
            </a:r>
            <a:r>
              <a:rPr lang="ru-RU" dirty="0"/>
              <a:t> «своп-угоди» (</a:t>
            </a:r>
            <a:r>
              <a:rPr lang="ru-RU" dirty="0" err="1"/>
              <a:t>договір</a:t>
            </a:r>
            <a:r>
              <a:rPr lang="ru-RU" dirty="0"/>
              <a:t> з </a:t>
            </a:r>
            <a:r>
              <a:rPr lang="ru-RU" dirty="0" err="1"/>
              <a:t>певною</a:t>
            </a:r>
            <a:r>
              <a:rPr lang="ru-RU" dirty="0"/>
              <a:t> </a:t>
            </a:r>
            <a:r>
              <a:rPr lang="ru-RU" dirty="0" err="1"/>
              <a:t>країною</a:t>
            </a:r>
            <a:r>
              <a:rPr lang="ru-RU" dirty="0"/>
              <a:t> з приводу </a:t>
            </a:r>
            <a:r>
              <a:rPr lang="ru-RU" dirty="0" err="1"/>
              <a:t>одержання</a:t>
            </a:r>
            <a:r>
              <a:rPr lang="ru-RU" dirty="0"/>
              <a:t> кредиту у </a:t>
            </a:r>
            <a:r>
              <a:rPr lang="ru-RU" dirty="0" err="1"/>
              <a:t>валюті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ж </a:t>
            </a:r>
            <a:r>
              <a:rPr lang="ru-RU" dirty="0" err="1"/>
              <a:t>країни</a:t>
            </a:r>
            <a:r>
              <a:rPr lang="ru-RU" dirty="0"/>
              <a:t>, </a:t>
            </a:r>
            <a:r>
              <a:rPr lang="ru-RU" dirty="0" err="1"/>
              <a:t>потрібного</a:t>
            </a:r>
            <a:r>
              <a:rPr lang="ru-RU" dirty="0"/>
              <a:t> для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валютної</a:t>
            </a:r>
            <a:r>
              <a:rPr lang="ru-RU" dirty="0"/>
              <a:t> </a:t>
            </a:r>
            <a:r>
              <a:rPr lang="ru-RU" dirty="0" err="1"/>
              <a:t>інтервенції</a:t>
            </a:r>
            <a:r>
              <a:rPr lang="ru-RU" dirty="0"/>
              <a:t>);</a:t>
            </a:r>
          </a:p>
          <a:p>
            <a:r>
              <a:rPr lang="ru-RU" dirty="0"/>
              <a:t>- за </a:t>
            </a:r>
            <a:r>
              <a:rPr lang="ru-RU" dirty="0" err="1"/>
              <a:t>рахунок</a:t>
            </a:r>
            <a:r>
              <a:rPr lang="ru-RU" dirty="0"/>
              <a:t> продала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, </a:t>
            </a:r>
            <a:r>
              <a:rPr lang="ru-RU" dirty="0" err="1"/>
              <a:t>розміщених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інтервенцій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межі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smtClean="0"/>
              <a:t>вони </a:t>
            </a:r>
            <a:r>
              <a:rPr lang="ru-RU" dirty="0" err="1" smtClean="0"/>
              <a:t>ефективні</a:t>
            </a:r>
            <a:r>
              <a:rPr lang="ru-RU" dirty="0" smtClean="0"/>
              <a:t> </a:t>
            </a:r>
            <a:r>
              <a:rPr lang="ru-RU" dirty="0" err="1"/>
              <a:t>лише</a:t>
            </a:r>
            <a:r>
              <a:rPr lang="ru-RU" dirty="0"/>
              <a:t> за </a:t>
            </a:r>
            <a:r>
              <a:rPr lang="ru-RU" dirty="0" err="1"/>
              <a:t>незначної</a:t>
            </a:r>
            <a:r>
              <a:rPr lang="ru-RU" dirty="0"/>
              <a:t> </a:t>
            </a:r>
            <a:r>
              <a:rPr lang="ru-RU" dirty="0" err="1"/>
              <a:t>неврівноваженості</a:t>
            </a:r>
            <a:r>
              <a:rPr lang="ru-RU" dirty="0"/>
              <a:t> </a:t>
            </a:r>
            <a:r>
              <a:rPr lang="ru-RU" dirty="0" err="1"/>
              <a:t>платіжних</a:t>
            </a:r>
            <a:r>
              <a:rPr lang="ru-RU" dirty="0"/>
              <a:t> </a:t>
            </a:r>
            <a:r>
              <a:rPr lang="ru-RU" dirty="0" err="1"/>
              <a:t>балансів</a:t>
            </a:r>
            <a:r>
              <a:rPr lang="ru-RU" dirty="0"/>
              <a:t>, </a:t>
            </a:r>
            <a:r>
              <a:rPr lang="uk-UA" dirty="0" smtClean="0"/>
              <a:t>що </a:t>
            </a:r>
            <a:r>
              <a:rPr lang="uk-UA" dirty="0"/>
              <a:t>характеризується періодичною зміною активного і пасивного сальдо. Через обмеженість розмірів офіційних валютних резервів продаж іноземної валюти має чергуватися з її купівлею. У зв’язку з цим країни, що мають хронічний дефіцит платіжного балансу, нерідко замість валютних інтервенцій застосовують валютні обмеження.</a:t>
            </a:r>
          </a:p>
          <a:p>
            <a:r>
              <a:rPr lang="uk-UA" dirty="0"/>
              <a:t>Крім валютних інтервенцій, ще одним каналом валютного впливу є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золотовалютними</a:t>
            </a:r>
            <a:r>
              <a:rPr lang="ru-RU" dirty="0"/>
              <a:t> резервами</a:t>
            </a:r>
            <a:r>
              <a:rPr lang="uk-UA" dirty="0" smtClean="0"/>
              <a:t> </a:t>
            </a:r>
            <a:r>
              <a:rPr lang="uk-UA" dirty="0"/>
              <a:t>- регулювання структури валютних резервів, що здійснюється шляхом продажу нестабільних валют та купівлі стабільних з метою мінімізації втрат.</a:t>
            </a:r>
          </a:p>
        </p:txBody>
      </p:sp>
    </p:spTree>
    <p:extLst>
      <p:ext uri="{BB962C8B-B14F-4D97-AF65-F5344CB8AC3E}">
        <p14:creationId xmlns:p14="http://schemas.microsoft.com/office/powerpoint/2010/main" val="18350733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64025"/>
            <a:ext cx="9080815" cy="5786650"/>
          </a:xfrm>
        </p:spPr>
        <p:txBody>
          <a:bodyPr/>
          <a:lstStyle/>
          <a:p>
            <a:r>
              <a:rPr lang="uk-UA" dirty="0"/>
              <a:t>Золотовалютні резерви - це частина національного багатства країни, що перебуває під контролем органів грошово-кредитного управління та складається з міжнародних резервних активів і призначена для прямого та непрямого регулювання платіжного дисбалансу шляхом проведення валютних інтервенцій та/або інших цілей.</a:t>
            </a:r>
          </a:p>
          <a:p>
            <a:pPr marL="0" indent="0">
              <a:buNone/>
            </a:pPr>
            <a:r>
              <a:rPr lang="ru-RU" i="1" dirty="0"/>
              <a:t>Структура </a:t>
            </a:r>
            <a:r>
              <a:rPr lang="ru-RU" i="1" dirty="0" err="1"/>
              <a:t>золотовалютних</a:t>
            </a:r>
            <a:r>
              <a:rPr lang="ru-RU" i="1" dirty="0"/>
              <a:t> </a:t>
            </a:r>
            <a:r>
              <a:rPr lang="ru-RU" i="1" dirty="0" err="1"/>
              <a:t>резервів</a:t>
            </a:r>
            <a:r>
              <a:rPr lang="ru-RU" i="1" dirty="0"/>
              <a:t> </a:t>
            </a:r>
            <a:r>
              <a:rPr lang="ru-RU" i="1" dirty="0" err="1"/>
              <a:t>зазвичай</a:t>
            </a:r>
            <a:r>
              <a:rPr lang="ru-RU" i="1" dirty="0"/>
              <a:t> </a:t>
            </a:r>
            <a:r>
              <a:rPr lang="ru-RU" i="1" dirty="0" err="1"/>
              <a:t>включає</a:t>
            </a:r>
            <a:r>
              <a:rPr lang="ru-RU" i="1" dirty="0"/>
              <a:t>:</a:t>
            </a:r>
            <a:endParaRPr lang="ru-RU" dirty="0"/>
          </a:p>
          <a:p>
            <a:r>
              <a:rPr lang="uk-UA" i="1" dirty="0"/>
              <a:t>- </a:t>
            </a:r>
            <a:r>
              <a:rPr lang="uk-UA" dirty="0"/>
              <a:t>монетарне золото; </a:t>
            </a:r>
          </a:p>
          <a:p>
            <a:r>
              <a:rPr lang="uk-UA" dirty="0"/>
              <a:t>- спеціальні права запозичення;</a:t>
            </a:r>
          </a:p>
          <a:p>
            <a:r>
              <a:rPr lang="uk-UA" dirty="0"/>
              <a:t>- резервна позиція в МВФ;</a:t>
            </a:r>
          </a:p>
          <a:p>
            <a:r>
              <a:rPr lang="ru-RU" dirty="0"/>
              <a:t>- </a:t>
            </a:r>
            <a:r>
              <a:rPr lang="ru-RU" dirty="0" err="1"/>
              <a:t>іноземна</a:t>
            </a:r>
            <a:r>
              <a:rPr lang="ru-RU" dirty="0"/>
              <a:t> валюта у </a:t>
            </a:r>
            <a:r>
              <a:rPr lang="ru-RU" dirty="0" err="1"/>
              <a:t>вигляді</a:t>
            </a:r>
            <a:r>
              <a:rPr lang="ru-RU" dirty="0"/>
              <a:t> банкнот та монет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 на </a:t>
            </a:r>
            <a:r>
              <a:rPr lang="ru-RU" dirty="0" err="1"/>
              <a:t>рахунках</a:t>
            </a:r>
            <a:r>
              <a:rPr lang="ru-RU" dirty="0"/>
              <a:t> за кордоном;</a:t>
            </a:r>
          </a:p>
          <a:p>
            <a:r>
              <a:rPr lang="ru-RU" dirty="0"/>
              <a:t>- </a:t>
            </a:r>
            <a:r>
              <a:rPr lang="ru-RU" dirty="0" err="1"/>
              <a:t>цінні</a:t>
            </a:r>
            <a:r>
              <a:rPr lang="ru-RU" dirty="0"/>
              <a:t> </a:t>
            </a:r>
            <a:r>
              <a:rPr lang="ru-RU" dirty="0" err="1"/>
              <a:t>папери</a:t>
            </a:r>
            <a:r>
              <a:rPr lang="ru-RU" dirty="0"/>
              <a:t> (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акцій</a:t>
            </a:r>
            <a:r>
              <a:rPr lang="ru-RU" dirty="0"/>
              <a:t>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оплачуються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;</a:t>
            </a:r>
          </a:p>
          <a:p>
            <a:r>
              <a:rPr lang="uk-UA" dirty="0"/>
              <a:t>- будь-які інші міжнародно визнані резервні активи за умови забезпечення їх надійності та ліквідності.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0609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64025"/>
            <a:ext cx="9080815" cy="578665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1</a:t>
            </a:r>
            <a:r>
              <a:rPr lang="ru-RU" dirty="0"/>
              <a:t>. </a:t>
            </a:r>
            <a:r>
              <a:rPr lang="ru-RU" dirty="0" err="1"/>
              <a:t>Сутність</a:t>
            </a:r>
            <a:r>
              <a:rPr lang="ru-RU" dirty="0"/>
              <a:t> </a:t>
            </a:r>
            <a:r>
              <a:rPr lang="ru-RU" dirty="0" err="1"/>
              <a:t>валютної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, валютного </a:t>
            </a:r>
            <a:r>
              <a:rPr lang="ru-RU" dirty="0" err="1"/>
              <a:t>регулювання</a:t>
            </a:r>
            <a:r>
              <a:rPr lang="ru-RU" dirty="0"/>
              <a:t> і валютного </a:t>
            </a:r>
            <a:r>
              <a:rPr lang="uk-UA" dirty="0"/>
              <a:t>нагляду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pPr indent="457200" algn="just">
              <a:lnSpc>
                <a:spcPct val="120000"/>
              </a:lnSpc>
            </a:pPr>
            <a:r>
              <a:rPr lang="uk-UA" b="1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ВАЛЮТНА ПОЛІТИКА (</a:t>
            </a:r>
            <a:r>
              <a:rPr lang="ru-RU" b="1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foreign</a:t>
            </a:r>
            <a:r>
              <a:rPr lang="ru-RU" b="1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exchange</a:t>
            </a:r>
            <a:r>
              <a:rPr lang="ru-RU" b="1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r>
              <a:rPr lang="uk-UA" b="1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сукупність економічних, правових та організаційних заходів, що здійснюються центральним банком та іншими органами державного регулювання щодо діючих у державі валютних взаємовідносин між суб’єктами господарювання, домашніми господарствами та органами державного управління.</a:t>
            </a:r>
          </a:p>
          <a:p>
            <a:endParaRPr lang="uk-UA" dirty="0"/>
          </a:p>
          <a:p>
            <a:pPr indent="457200" algn="just">
              <a:lnSpc>
                <a:spcPct val="120000"/>
              </a:lnSpc>
            </a:pPr>
            <a:r>
              <a:rPr lang="uk-UA" b="1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Метою розробки та реалізації </a:t>
            </a:r>
            <a:r>
              <a:rPr lang="uk-UA" b="1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В.п</a:t>
            </a:r>
            <a:r>
              <a:rPr lang="uk-UA" b="1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 підтримка макроекономічної рівноваги в країні, забезпечення стійкого економічного зростання, підтримка цінової стабільності, рівноваги платіжного балансу тощо.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93657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64025"/>
            <a:ext cx="9080815" cy="5786650"/>
          </a:xfrm>
        </p:spPr>
        <p:txBody>
          <a:bodyPr>
            <a:normAutofit/>
          </a:bodyPr>
          <a:lstStyle/>
          <a:p>
            <a:r>
              <a:rPr lang="uk-UA" b="1" dirty="0" smtClean="0"/>
              <a:t>Управління </a:t>
            </a:r>
            <a:r>
              <a:rPr lang="uk-UA" b="1" dirty="0"/>
              <a:t>золотовалютними резервами </a:t>
            </a:r>
            <a:r>
              <a:rPr lang="uk-UA" dirty="0"/>
              <a:t>- процес зберігання золотовалютних резервів із метою збереження або нарощення їхньої реальної вартості, підтримання високого рівня ліквідності та доступності до використання органами грошово-кредитного управління.</a:t>
            </a:r>
          </a:p>
          <a:p>
            <a:pPr marL="0" indent="0">
              <a:buNone/>
            </a:pPr>
            <a:r>
              <a:rPr lang="uk-UA" dirty="0"/>
              <a:t>Загальними цілями управління золотовалютними резервами є збереження (або нарощення) їхньої реальної вартості, підтримання золотовалютних резервів у високоліквідній формі, забезпечення узгодженості їх зберігання з іноземними центральними банками.</a:t>
            </a:r>
          </a:p>
          <a:p>
            <a:r>
              <a:rPr lang="ru-RU" i="1" dirty="0" err="1"/>
              <a:t>Напрями</a:t>
            </a:r>
            <a:r>
              <a:rPr lang="ru-RU" i="1" dirty="0"/>
              <a:t> та </a:t>
            </a:r>
            <a:r>
              <a:rPr lang="ru-RU" i="1" dirty="0" err="1"/>
              <a:t>завдання</a:t>
            </a:r>
            <a:r>
              <a:rPr lang="ru-RU" i="1" dirty="0"/>
              <a:t> </a:t>
            </a:r>
            <a:r>
              <a:rPr lang="ru-RU" i="1" dirty="0" err="1"/>
              <a:t>управління</a:t>
            </a:r>
            <a:r>
              <a:rPr lang="ru-RU" i="1" dirty="0"/>
              <a:t> </a:t>
            </a:r>
            <a:r>
              <a:rPr lang="ru-RU" i="1" dirty="0" err="1"/>
              <a:t>золотовалютними</a:t>
            </a:r>
            <a:r>
              <a:rPr lang="ru-RU" i="1" dirty="0"/>
              <a:t> резервами </a:t>
            </a:r>
            <a:r>
              <a:rPr lang="ru-RU" i="1" dirty="0" err="1"/>
              <a:t>включають</a:t>
            </a:r>
            <a:r>
              <a:rPr lang="ru-RU" i="1" dirty="0"/>
              <a:t>:</a:t>
            </a:r>
            <a:endParaRPr lang="ru-RU" dirty="0"/>
          </a:p>
          <a:p>
            <a:r>
              <a:rPr lang="uk-UA" dirty="0"/>
              <a:t>- грошово-кредитний аспект - передбачає вирішення завдання щодо доступності та ліквідності золотовалютних резервів для здійснення валютних інтервенцій або інших заходів;</a:t>
            </a:r>
          </a:p>
          <a:p>
            <a:r>
              <a:rPr lang="uk-UA" dirty="0"/>
              <a:t>- фінансовий аспект - передбачає вирішення завдання щодо збереження і зростання вартості золотовалютних резервів (забезпечення дохідності).</a:t>
            </a:r>
          </a:p>
          <a:p>
            <a:pPr marL="0" indent="0">
              <a:buNone/>
            </a:pPr>
            <a:r>
              <a:rPr lang="uk-UA" dirty="0"/>
              <a:t>У цілому, щодо управління золотовалютними резервами можна говорити про вирішення завдання співвідношення «ризик - ліквідність - дохідність» з огляду на призначення золотовалютних резервів, їхній відносний обсяг, поточну кон’юнктуру фінансового ринку та інші чинники</a:t>
            </a:r>
            <a:r>
              <a:rPr lang="uk-UA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486858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64025"/>
            <a:ext cx="9080815" cy="5786650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Укладено за:</a:t>
            </a:r>
          </a:p>
          <a:p>
            <a:r>
              <a:rPr lang="uk-UA" b="1" dirty="0" smtClean="0"/>
              <a:t>1. Глущенко </a:t>
            </a:r>
            <a:r>
              <a:rPr lang="uk-UA" dirty="0"/>
              <a:t>С. </a:t>
            </a:r>
            <a:r>
              <a:rPr lang="uk-UA" b="1" dirty="0" smtClean="0"/>
              <a:t>В.</a:t>
            </a:r>
            <a:r>
              <a:rPr lang="uk-UA" dirty="0"/>
              <a:t> </a:t>
            </a:r>
            <a:r>
              <a:rPr lang="ru-RU" dirty="0" err="1" smtClean="0"/>
              <a:t>Монетарна</a:t>
            </a:r>
            <a:r>
              <a:rPr lang="ru-RU" dirty="0" smtClean="0"/>
              <a:t> </a:t>
            </a:r>
            <a:r>
              <a:rPr lang="ru-RU" dirty="0" err="1"/>
              <a:t>політика</a:t>
            </a:r>
            <a:r>
              <a:rPr lang="ru-RU" dirty="0"/>
              <a:t>: теоретико-</a:t>
            </a:r>
            <a:r>
              <a:rPr lang="ru-RU" dirty="0" err="1"/>
              <a:t>методологічні</a:t>
            </a:r>
            <a:r>
              <a:rPr lang="ru-RU" dirty="0"/>
              <a:t> </a:t>
            </a:r>
            <a:r>
              <a:rPr lang="ru-RU" dirty="0" err="1"/>
              <a:t>аспекти</a:t>
            </a:r>
            <a:r>
              <a:rPr lang="ru-RU" dirty="0"/>
              <a:t> : </a:t>
            </a:r>
            <a:r>
              <a:rPr lang="ru-RU" dirty="0" err="1"/>
              <a:t>підруч</a:t>
            </a:r>
            <a:r>
              <a:rPr lang="ru-RU" dirty="0"/>
              <a:t>. для студ. </a:t>
            </a:r>
            <a:r>
              <a:rPr lang="ru-RU" dirty="0" err="1"/>
              <a:t>вищ</a:t>
            </a:r>
            <a:r>
              <a:rPr lang="ru-RU" dirty="0"/>
              <a:t>. </a:t>
            </a:r>
            <a:r>
              <a:rPr lang="ru-RU" dirty="0" err="1"/>
              <a:t>навч</a:t>
            </a:r>
            <a:r>
              <a:rPr lang="ru-RU" dirty="0"/>
              <a:t>. </a:t>
            </a:r>
            <a:r>
              <a:rPr lang="ru-RU" dirty="0" err="1"/>
              <a:t>закл</a:t>
            </a:r>
            <a:r>
              <a:rPr lang="ru-RU" dirty="0"/>
              <a:t>. / С. В. Глущенко. - К. : </a:t>
            </a:r>
            <a:r>
              <a:rPr lang="ru-RU" dirty="0" err="1"/>
              <a:t>НаУКМА</a:t>
            </a:r>
            <a:r>
              <a:rPr lang="ru-RU" dirty="0"/>
              <a:t>, 2017.-64 с</a:t>
            </a:r>
            <a:r>
              <a:rPr lang="ru-RU" dirty="0" smtClean="0"/>
              <a:t>.</a:t>
            </a:r>
          </a:p>
          <a:p>
            <a:r>
              <a:rPr lang="ru-RU" dirty="0" smtClean="0"/>
              <a:t>2. </a:t>
            </a:r>
            <a:r>
              <a:rPr lang="ru-RU" b="1" dirty="0" err="1"/>
              <a:t>Центральний</a:t>
            </a:r>
            <a:r>
              <a:rPr lang="ru-RU" b="1" dirty="0"/>
              <a:t> банк і </a:t>
            </a:r>
            <a:r>
              <a:rPr lang="ru-RU" b="1" dirty="0" err="1"/>
              <a:t>грошово-кредитна</a:t>
            </a:r>
            <a:r>
              <a:rPr lang="ru-RU" b="1" dirty="0"/>
              <a:t> </a:t>
            </a:r>
            <a:r>
              <a:rPr lang="ru-RU" b="1" dirty="0" err="1"/>
              <a:t>політика.Підруч</a:t>
            </a:r>
            <a:r>
              <a:rPr lang="ru-RU" b="1" dirty="0"/>
              <a:t>. / А.В. </a:t>
            </a:r>
            <a:r>
              <a:rPr lang="ru-RU" b="1" dirty="0" err="1"/>
              <a:t>Сілакова</a:t>
            </a:r>
            <a:r>
              <a:rPr lang="ru-RU" b="1" dirty="0"/>
              <a:t>, Г.І. </a:t>
            </a:r>
            <a:r>
              <a:rPr lang="ru-RU" b="1" dirty="0" err="1" smtClean="0"/>
              <a:t>Лановська</a:t>
            </a:r>
            <a:r>
              <a:rPr lang="ru-RU" b="1" dirty="0"/>
              <a:t>, Н.І. </a:t>
            </a:r>
            <a:r>
              <a:rPr lang="ru-RU" b="1" dirty="0" err="1"/>
              <a:t>Климаш</a:t>
            </a:r>
            <a:r>
              <a:rPr lang="ru-RU" b="1" dirty="0"/>
              <a:t>, [та </a:t>
            </a:r>
            <a:r>
              <a:rPr lang="ru-RU" b="1" dirty="0" err="1"/>
              <a:t>ін</a:t>
            </a:r>
            <a:r>
              <a:rPr lang="ru-RU" b="1" dirty="0"/>
              <a:t>.] за </a:t>
            </a:r>
            <a:r>
              <a:rPr lang="ru-RU" b="1" dirty="0" err="1"/>
              <a:t>заг</a:t>
            </a:r>
            <a:r>
              <a:rPr lang="ru-RU" b="1" dirty="0"/>
              <a:t>. ред. Т.А. </a:t>
            </a:r>
            <a:r>
              <a:rPr lang="ru-RU" b="1" dirty="0" err="1"/>
              <a:t>Говорушко</a:t>
            </a:r>
            <a:r>
              <a:rPr lang="ru-RU" b="1" dirty="0"/>
              <a:t>.– </a:t>
            </a:r>
            <a:r>
              <a:rPr lang="ru-RU" dirty="0" err="1"/>
              <a:t>Львів</a:t>
            </a:r>
            <a:r>
              <a:rPr lang="ru-RU" dirty="0"/>
              <a:t> «</a:t>
            </a:r>
            <a:r>
              <a:rPr lang="ru-RU" dirty="0" err="1"/>
              <a:t>Магнолія</a:t>
            </a:r>
            <a:r>
              <a:rPr lang="ru-RU" dirty="0"/>
              <a:t> 2006</a:t>
            </a:r>
            <a:r>
              <a:rPr lang="ru-RU" dirty="0" smtClean="0"/>
              <a:t>», </a:t>
            </a:r>
            <a:r>
              <a:rPr lang="uk-UA" dirty="0" smtClean="0"/>
              <a:t>2015</a:t>
            </a:r>
            <a:r>
              <a:rPr lang="uk-UA" dirty="0"/>
              <a:t>. – 224 с</a:t>
            </a:r>
            <a:r>
              <a:rPr lang="uk-UA" dirty="0" smtClean="0"/>
              <a:t>.</a:t>
            </a:r>
          </a:p>
          <a:p>
            <a:r>
              <a:rPr lang="uk-UA" dirty="0" smtClean="0"/>
              <a:t>3.Закон </a:t>
            </a:r>
            <a:r>
              <a:rPr lang="uk-UA" dirty="0"/>
              <a:t>України “Про Національний банк України” від 20 травня 1999 р. № 679-ХІУ. (зі змінами)</a:t>
            </a:r>
          </a:p>
          <a:p>
            <a:r>
              <a:rPr lang="uk-UA" dirty="0" smtClean="0"/>
              <a:t>4. Закон </a:t>
            </a:r>
            <a:r>
              <a:rPr lang="uk-UA" dirty="0"/>
              <a:t>України «Про валюту і валютні операції», від 21 червня 2018 року № 2473-</a:t>
            </a:r>
            <a:r>
              <a:rPr lang="en-US" dirty="0"/>
              <a:t>VIII (</a:t>
            </a:r>
            <a:r>
              <a:rPr lang="uk-UA" dirty="0"/>
              <a:t>зі змінами</a:t>
            </a:r>
            <a:r>
              <a:rPr lang="uk-UA" dirty="0" smtClean="0"/>
              <a:t>)</a:t>
            </a:r>
          </a:p>
          <a:p>
            <a:r>
              <a:rPr lang="ru-RU" dirty="0" smtClean="0"/>
              <a:t>5. </a:t>
            </a:r>
            <a:r>
              <a:rPr lang="ru-RU" dirty="0" err="1" smtClean="0"/>
              <a:t>Положення</a:t>
            </a:r>
            <a:r>
              <a:rPr lang="ru-RU" dirty="0" smtClean="0"/>
              <a:t> </a:t>
            </a:r>
            <a:r>
              <a:rPr lang="ru-RU" dirty="0"/>
              <a:t>про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валютними</a:t>
            </a:r>
            <a:r>
              <a:rPr lang="ru-RU" dirty="0"/>
              <a:t> </a:t>
            </a:r>
            <a:r>
              <a:rPr lang="ru-RU" dirty="0" err="1"/>
              <a:t>цінностями</a:t>
            </a:r>
            <a:r>
              <a:rPr lang="ru-RU" dirty="0"/>
              <a:t>, </a:t>
            </a:r>
            <a:r>
              <a:rPr lang="ru-RU" dirty="0" err="1"/>
              <a:t>затверджене</a:t>
            </a:r>
            <a:r>
              <a:rPr lang="ru-RU" dirty="0"/>
              <a:t> </a:t>
            </a:r>
            <a:r>
              <a:rPr lang="ru-RU" dirty="0" err="1"/>
              <a:t>Постановою</a:t>
            </a:r>
            <a:r>
              <a:rPr lang="ru-RU" dirty="0"/>
              <a:t> </a:t>
            </a:r>
            <a:r>
              <a:rPr lang="ru-RU" dirty="0" err="1"/>
              <a:t>Правління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02.01.2019 № 2. (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змінами</a:t>
            </a:r>
            <a:r>
              <a:rPr lang="ru-RU" dirty="0"/>
              <a:t>)</a:t>
            </a:r>
          </a:p>
          <a:p>
            <a:r>
              <a:rPr lang="ru-RU" dirty="0" smtClean="0"/>
              <a:t>6. </a:t>
            </a:r>
            <a:r>
              <a:rPr lang="ru-RU" dirty="0" err="1" smtClean="0"/>
              <a:t>Положення</a:t>
            </a:r>
            <a:r>
              <a:rPr lang="ru-RU" dirty="0" smtClean="0"/>
              <a:t> </a:t>
            </a:r>
            <a:r>
              <a:rPr lang="ru-RU" dirty="0"/>
              <a:t>про структуру валютного ринку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умови</a:t>
            </a:r>
            <a:r>
              <a:rPr lang="ru-RU" dirty="0"/>
              <a:t> та порядок </a:t>
            </a:r>
            <a:r>
              <a:rPr lang="ru-RU" dirty="0" err="1"/>
              <a:t>торгівлі</a:t>
            </a:r>
            <a:r>
              <a:rPr lang="ru-RU" dirty="0"/>
              <a:t> </a:t>
            </a:r>
            <a:r>
              <a:rPr lang="ru-RU" dirty="0" err="1"/>
              <a:t>іноземною</a:t>
            </a:r>
            <a:r>
              <a:rPr lang="ru-RU" dirty="0"/>
              <a:t> валютою та </a:t>
            </a:r>
            <a:r>
              <a:rPr lang="ru-RU" dirty="0" err="1"/>
              <a:t>банківськими</a:t>
            </a:r>
            <a:r>
              <a:rPr lang="ru-RU" dirty="0"/>
              <a:t> </a:t>
            </a:r>
            <a:r>
              <a:rPr lang="ru-RU" dirty="0" err="1"/>
              <a:t>металами</a:t>
            </a:r>
            <a:r>
              <a:rPr lang="ru-RU" dirty="0"/>
              <a:t> на валютному ринку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затверджене</a:t>
            </a:r>
            <a:r>
              <a:rPr lang="ru-RU" dirty="0"/>
              <a:t> </a:t>
            </a:r>
            <a:r>
              <a:rPr lang="ru-RU" dirty="0" err="1"/>
              <a:t>Постановою</a:t>
            </a:r>
            <a:r>
              <a:rPr lang="ru-RU" dirty="0"/>
              <a:t> </a:t>
            </a:r>
            <a:r>
              <a:rPr lang="ru-RU" dirty="0" err="1"/>
              <a:t>Правління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02 </a:t>
            </a:r>
            <a:r>
              <a:rPr lang="ru-RU" dirty="0" err="1"/>
              <a:t>cічня</a:t>
            </a:r>
            <a:r>
              <a:rPr lang="ru-RU" dirty="0"/>
              <a:t> 2019 року № 1. (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змінами</a:t>
            </a:r>
            <a:r>
              <a:rPr lang="ru-RU" dirty="0"/>
              <a:t>)</a:t>
            </a:r>
          </a:p>
          <a:p>
            <a:r>
              <a:rPr lang="ru-RU" dirty="0" smtClean="0"/>
              <a:t>7. </a:t>
            </a:r>
            <a:r>
              <a:rPr lang="ru-RU" dirty="0" err="1" smtClean="0"/>
              <a:t>Положення</a:t>
            </a:r>
            <a:r>
              <a:rPr lang="ru-RU" dirty="0" smtClean="0"/>
              <a:t> </a:t>
            </a:r>
            <a:r>
              <a:rPr lang="ru-RU" dirty="0"/>
              <a:t>про </a:t>
            </a:r>
            <a:r>
              <a:rPr lang="ru-RU" dirty="0" err="1"/>
              <a:t>транскордонне</a:t>
            </a:r>
            <a:r>
              <a:rPr lang="ru-RU" dirty="0"/>
              <a:t> </a:t>
            </a:r>
            <a:r>
              <a:rPr lang="ru-RU" dirty="0" err="1"/>
              <a:t>переміщення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цінностей</a:t>
            </a:r>
            <a:r>
              <a:rPr lang="ru-RU" dirty="0"/>
              <a:t>, </a:t>
            </a:r>
            <a:r>
              <a:rPr lang="ru-RU" dirty="0" err="1"/>
              <a:t>затверджене</a:t>
            </a:r>
            <a:r>
              <a:rPr lang="ru-RU" dirty="0"/>
              <a:t> </a:t>
            </a:r>
            <a:r>
              <a:rPr lang="ru-RU" dirty="0" err="1"/>
              <a:t>Постановою</a:t>
            </a:r>
            <a:r>
              <a:rPr lang="ru-RU" dirty="0"/>
              <a:t> </a:t>
            </a:r>
            <a:r>
              <a:rPr lang="ru-RU" dirty="0" err="1"/>
              <a:t>Правління</a:t>
            </a:r>
            <a:r>
              <a:rPr lang="ru-RU" dirty="0"/>
              <a:t> НБУ 02.01.2019 № 3. (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змінами</a:t>
            </a:r>
            <a:r>
              <a:rPr lang="ru-RU" dirty="0"/>
              <a:t>)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96861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64025"/>
            <a:ext cx="9080815" cy="5786650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903" y="464025"/>
            <a:ext cx="7829550" cy="575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00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64025"/>
            <a:ext cx="9872386" cy="57866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 smtClean="0"/>
              <a:t>Основні </a:t>
            </a:r>
            <a:r>
              <a:rPr lang="uk-UA" dirty="0"/>
              <a:t>стратегічні цілі валютної політики держави.</a:t>
            </a:r>
          </a:p>
          <a:p>
            <a:r>
              <a:rPr lang="uk-UA" dirty="0"/>
              <a:t>1. Забезпечення стійкого економічного зростання, тобто збільшення обсягів </a:t>
            </a:r>
            <a:r>
              <a:rPr lang="uk-UA" dirty="0" smtClean="0"/>
              <a:t>виробництва </a:t>
            </a:r>
            <a:r>
              <a:rPr lang="uk-UA" dirty="0"/>
              <a:t>товарів і надання послуг, що є головним завданням </a:t>
            </a:r>
            <a:r>
              <a:rPr lang="uk-UA" dirty="0" smtClean="0"/>
              <a:t>регулятивних заходів</a:t>
            </a:r>
            <a:r>
              <a:rPr lang="uk-UA" dirty="0"/>
              <a:t>, які мають забезпечити неперервність відтворювального процесу і </a:t>
            </a:r>
            <a:r>
              <a:rPr lang="uk-UA" dirty="0" smtClean="0"/>
              <a:t>стабільний </a:t>
            </a:r>
            <a:r>
              <a:rPr lang="uk-UA" dirty="0"/>
              <a:t>приріст не тільки абсолютної величини валового внутрішнього </a:t>
            </a:r>
            <a:r>
              <a:rPr lang="uk-UA" dirty="0" smtClean="0"/>
              <a:t>продукту</a:t>
            </a:r>
            <a:r>
              <a:rPr lang="uk-UA" dirty="0"/>
              <a:t>, а й у розрахунку на душу населення країни.</a:t>
            </a:r>
          </a:p>
          <a:p>
            <a:r>
              <a:rPr lang="uk-UA" dirty="0"/>
              <a:t>2. Підтримання низьких темпів інфляції, тобто забезпечення порівняно </a:t>
            </a:r>
            <a:r>
              <a:rPr lang="uk-UA" dirty="0" smtClean="0"/>
              <a:t>стабільного </a:t>
            </a:r>
            <a:r>
              <a:rPr lang="uk-UA" dirty="0"/>
              <a:t>рівня цін, що є необхідною умовою підтримання макроекономічної </a:t>
            </a:r>
            <a:r>
              <a:rPr lang="uk-UA" dirty="0" smtClean="0"/>
              <a:t>рівноваги </a:t>
            </a:r>
            <a:r>
              <a:rPr lang="uk-UA" dirty="0"/>
              <a:t>у господарстві і стану визначеності для всіх економічних агентів, </a:t>
            </a:r>
            <a:r>
              <a:rPr lang="uk-UA" dirty="0" smtClean="0"/>
              <a:t>оскільки стійкість </a:t>
            </a:r>
            <a:r>
              <a:rPr lang="uk-UA" dirty="0"/>
              <a:t>грошової одиниці забезпечує можливості для довгострокових </a:t>
            </a:r>
            <a:r>
              <a:rPr lang="uk-UA" dirty="0" smtClean="0"/>
              <a:t>заощаджень </a:t>
            </a:r>
            <a:r>
              <a:rPr lang="uk-UA" dirty="0"/>
              <a:t>та інвестицій.</a:t>
            </a:r>
          </a:p>
          <a:p>
            <a:r>
              <a:rPr lang="uk-UA" dirty="0"/>
              <a:t>3. Сприяння високому рівню зайнятості, що передбачає стримування </a:t>
            </a:r>
            <a:r>
              <a:rPr lang="uk-UA" dirty="0" smtClean="0"/>
              <a:t>зростання безробіття </a:t>
            </a:r>
            <a:r>
              <a:rPr lang="uk-UA" dirty="0"/>
              <a:t>серед працездатного населення і за умов досягнення рівноваги </a:t>
            </a:r>
            <a:r>
              <a:rPr lang="uk-UA" dirty="0" smtClean="0"/>
              <a:t>на ринку </a:t>
            </a:r>
            <a:r>
              <a:rPr lang="uk-UA" dirty="0"/>
              <a:t>праці при забезпеченні економічного зростання визначає зростання </a:t>
            </a:r>
            <a:r>
              <a:rPr lang="uk-UA" dirty="0" smtClean="0"/>
              <a:t>його доходів </a:t>
            </a:r>
            <a:r>
              <a:rPr lang="uk-UA" dirty="0"/>
              <a:t>і добробуту.</a:t>
            </a:r>
          </a:p>
          <a:p>
            <a:r>
              <a:rPr lang="uk-UA" dirty="0"/>
              <a:t>4. Забезпечення зовнішньоекономічної рівноваги, що передбачає </a:t>
            </a:r>
            <a:r>
              <a:rPr lang="uk-UA" dirty="0" smtClean="0"/>
              <a:t>підтримання рівноваги </a:t>
            </a:r>
            <a:r>
              <a:rPr lang="uk-UA" dirty="0"/>
              <a:t>платіжного балансу, оскільки діяльність суб’єктів </a:t>
            </a:r>
            <a:r>
              <a:rPr lang="uk-UA" dirty="0" smtClean="0"/>
              <a:t>господарювання на </a:t>
            </a:r>
            <a:r>
              <a:rPr lang="uk-UA" dirty="0"/>
              <a:t>зовнішніх ринках є важливою складовою економічних відносин, а </a:t>
            </a:r>
            <a:r>
              <a:rPr lang="uk-UA" dirty="0" smtClean="0"/>
              <a:t>відтак збалансування </a:t>
            </a:r>
            <a:r>
              <a:rPr lang="uk-UA" dirty="0"/>
              <a:t>грошових і товарних потоків країни є необхідною умовою </a:t>
            </a:r>
            <a:r>
              <a:rPr lang="uk-UA" dirty="0" smtClean="0"/>
              <a:t>її нормального </a:t>
            </a:r>
            <a:r>
              <a:rPr lang="uk-UA" dirty="0"/>
              <a:t>економічного розвитку.</a:t>
            </a:r>
          </a:p>
          <a:p>
            <a:r>
              <a:rPr lang="uk-UA" dirty="0"/>
              <a:t>5. Забезпечення зовнішньої стабільності національної валюти, що є </a:t>
            </a:r>
            <a:r>
              <a:rPr lang="uk-UA" dirty="0" smtClean="0"/>
              <a:t>необхідною умовою </a:t>
            </a:r>
            <a:r>
              <a:rPr lang="uk-UA" dirty="0"/>
              <a:t>підтримання довіри до неї з боку національного та іноземного </a:t>
            </a:r>
            <a:r>
              <a:rPr lang="uk-UA" dirty="0" smtClean="0"/>
              <a:t>бізнесу, а </a:t>
            </a:r>
            <a:r>
              <a:rPr lang="uk-UA" dirty="0"/>
              <a:t>також полегшення умов роботи суб’єктів зовнішньоекономічної </a:t>
            </a:r>
            <a:r>
              <a:rPr lang="uk-UA" dirty="0" smtClean="0"/>
              <a:t>діяльності, що </a:t>
            </a:r>
            <a:r>
              <a:rPr lang="uk-UA" dirty="0"/>
              <a:t>визначається можливостями її кращого планування на тривалу </a:t>
            </a:r>
            <a:r>
              <a:rPr lang="uk-UA" dirty="0" smtClean="0"/>
              <a:t>перспективу та </a:t>
            </a:r>
            <a:r>
              <a:rPr lang="uk-UA" dirty="0"/>
              <a:t>укладення довгострокових контрактів</a:t>
            </a:r>
          </a:p>
        </p:txBody>
      </p:sp>
    </p:spTree>
    <p:extLst>
      <p:ext uri="{BB962C8B-B14F-4D97-AF65-F5344CB8AC3E}">
        <p14:creationId xmlns:p14="http://schemas.microsoft.com/office/powerpoint/2010/main" val="2421787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64025"/>
            <a:ext cx="9080815" cy="5786650"/>
          </a:xfrm>
        </p:spPr>
        <p:txBody>
          <a:bodyPr>
            <a:normAutofit lnSpcReduction="10000"/>
          </a:bodyPr>
          <a:lstStyle/>
          <a:p>
            <a:pPr indent="457200" algn="just">
              <a:lnSpc>
                <a:spcPct val="120000"/>
              </a:lnSpc>
            </a:pPr>
            <a:r>
              <a:rPr lang="uk-UA" b="1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Елементи валютної політики – </a:t>
            </a:r>
            <a:r>
              <a:rPr lang="uk-UA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 ті конкретні сфери валютних відносин, на які спрямовуються регулятивні функції держави.</a:t>
            </a:r>
          </a:p>
          <a:p>
            <a:pPr indent="457200" algn="just">
              <a:lnSpc>
                <a:spcPct val="120000"/>
              </a:lnSpc>
            </a:pPr>
            <a:r>
              <a:rPr lang="uk-UA" b="1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Основними елементами валютної політики є:</a:t>
            </a: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20000"/>
              </a:lnSpc>
              <a:spcBef>
                <a:spcPts val="600"/>
              </a:spcBef>
            </a:pPr>
            <a:r>
              <a:rPr lang="uk-UA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регулювання валютного курсу;</a:t>
            </a:r>
            <a:endParaRPr lang="ru-RU" dirty="0">
              <a:solidFill>
                <a:srgbClr val="000000"/>
              </a:solidFill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20000"/>
              </a:lnSpc>
              <a:spcBef>
                <a:spcPts val="600"/>
              </a:spcBef>
            </a:pPr>
            <a:r>
              <a:rPr lang="uk-UA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управління платіжним балансом країни;</a:t>
            </a:r>
            <a:endParaRPr lang="ru-RU" dirty="0">
              <a:solidFill>
                <a:srgbClr val="000000"/>
              </a:solidFill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20000"/>
              </a:lnSpc>
              <a:spcBef>
                <a:spcPts val="600"/>
              </a:spcBef>
            </a:pPr>
            <a:r>
              <a:rPr lang="uk-UA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валютні обмеження, тобто регламентація валютних операцій;</a:t>
            </a:r>
            <a:endParaRPr lang="ru-RU" dirty="0">
              <a:solidFill>
                <a:srgbClr val="000000"/>
              </a:solidFill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20000"/>
              </a:lnSpc>
              <a:spcBef>
                <a:spcPts val="600"/>
              </a:spcBef>
            </a:pPr>
            <a:r>
              <a:rPr lang="uk-UA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4) управління офіційними золотовалютними резервами </a:t>
            </a:r>
            <a:r>
              <a:rPr lang="uk-UA" dirty="0" smtClean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країни;</a:t>
            </a:r>
          </a:p>
          <a:p>
            <a:pPr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ru-RU" b="1" dirty="0" err="1" smtClean="0"/>
              <a:t>Валютне</a:t>
            </a:r>
            <a:r>
              <a:rPr lang="ru-RU" b="1" dirty="0" smtClean="0"/>
              <a:t> </a:t>
            </a:r>
            <a:r>
              <a:rPr lang="ru-RU" b="1" dirty="0" err="1"/>
              <a:t>регулювання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та в </a:t>
            </a:r>
            <a:r>
              <a:rPr lang="ru-RU" dirty="0" err="1"/>
              <a:t>установлених</a:t>
            </a:r>
            <a:r>
              <a:rPr lang="ru-RU" dirty="0"/>
              <a:t> </a:t>
            </a:r>
            <a:r>
              <a:rPr lang="ru-RU" dirty="0" smtClean="0"/>
              <a:t>Законом </a:t>
            </a:r>
            <a:r>
              <a:rPr lang="ru-RU" dirty="0" err="1"/>
              <a:t>випадках</a:t>
            </a:r>
            <a:r>
              <a:rPr lang="ru-RU" dirty="0"/>
              <a:t> </a:t>
            </a:r>
            <a:r>
              <a:rPr lang="ru-RU" dirty="0" err="1"/>
              <a:t>Кабінету</a:t>
            </a:r>
            <a:r>
              <a:rPr lang="ru-RU" dirty="0"/>
              <a:t> </a:t>
            </a:r>
            <a:r>
              <a:rPr lang="ru-RU" dirty="0" err="1"/>
              <a:t>Міністрів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спрямована</a:t>
            </a:r>
            <a:r>
              <a:rPr lang="ru-RU" dirty="0"/>
              <a:t> на </a:t>
            </a:r>
            <a:r>
              <a:rPr lang="ru-RU" dirty="0" err="1"/>
              <a:t>регламентацію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</a:t>
            </a:r>
            <a:r>
              <a:rPr lang="ru-RU" dirty="0" err="1"/>
              <a:t>суб’єктами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і </a:t>
            </a:r>
            <a:r>
              <a:rPr lang="ru-RU" dirty="0" err="1"/>
              <a:t>уповноваженими</a:t>
            </a:r>
            <a:r>
              <a:rPr lang="ru-RU" dirty="0"/>
              <a:t> </a:t>
            </a:r>
            <a:r>
              <a:rPr lang="ru-RU" dirty="0" err="1"/>
              <a:t>установами</a:t>
            </a:r>
            <a:r>
              <a:rPr lang="ru-RU" dirty="0" smtClean="0"/>
              <a:t>.</a:t>
            </a:r>
          </a:p>
          <a:p>
            <a:pPr indent="457200" algn="just">
              <a:lnSpc>
                <a:spcPct val="120000"/>
              </a:lnSpc>
            </a:pPr>
            <a:r>
              <a:rPr lang="uk-UA" b="1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уб’єкти</a:t>
            </a:r>
            <a:r>
              <a:rPr lang="ru-RU" b="1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валютних</a:t>
            </a:r>
            <a:r>
              <a:rPr lang="ru-RU" b="1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резиденти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(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нерезиденти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валютні</a:t>
            </a:r>
            <a:r>
              <a:rPr lang="ru-RU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uk-UA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20000"/>
              </a:lnSpc>
            </a:pPr>
            <a:r>
              <a:rPr lang="uk-UA" b="1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уповноважені установи</a:t>
            </a:r>
            <a:r>
              <a:rPr lang="uk-UA" dirty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банки, небанківські фінансові установи та оператори поштового зв’язку, які отримали ліцензію Національного банку </a:t>
            </a:r>
            <a:r>
              <a:rPr lang="uk-UA" dirty="0" smtClean="0">
                <a:solidFill>
                  <a:srgbClr val="000000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endParaRPr lang="ru-RU" b="1" dirty="0"/>
          </a:p>
          <a:p>
            <a:pPr indent="457200" algn="just">
              <a:lnSpc>
                <a:spcPct val="120000"/>
              </a:lnSpc>
              <a:spcBef>
                <a:spcPts val="600"/>
              </a:spcBef>
            </a:pPr>
            <a:endParaRPr lang="ru-RU" dirty="0">
              <a:solidFill>
                <a:srgbClr val="000000"/>
              </a:solidFill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961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64025"/>
            <a:ext cx="9285533" cy="586853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Валютна операція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операція, що має хоча б одну з таких ознак: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а) операція, пов’язана з переходом права власності на валютні цінності та (або) права вимоги і пов’язаних з цим зобов’язань, предметом яких є валютні цінності, між резидентами, нерезидентами, а також резидентами і нерезидентами, крім операцій, що здійснюються між резидентами, якщо такими валютними цінностями є національна валюта;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б) торгівля валютними цінностями;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в) транскордонний переказ валютних цінностей та транскордонне переміщення валютних цінностей;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Валютні цінності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національна валюта (гривня), іноземна валюта та банківські метали.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Об’єктами 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валютного регулювання є процеси і явища валютних відносин: валютний курс національної грошової одиниці, операції з валютою і валютними цінностями.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</a:pPr>
            <a:r>
              <a:rPr lang="uk-UA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Валютний нагляд</a:t>
            </a: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система заходів, спрямованих на забезпечення дотримання суб’єктами валютних операцій і уповноваженими установами валютного законодавства.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банківські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золото,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срібло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платина, метали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платинової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доведені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афіновані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до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найвищих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проб у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зливках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порошках,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сертифікат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монети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вироблені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дорогоцінних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металів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216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677334" y="286603"/>
            <a:ext cx="8596668" cy="57547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ru-RU" b="1" smtClean="0"/>
              <a:t>іноземна валюта:</a:t>
            </a:r>
          </a:p>
          <a:p>
            <a:pPr>
              <a:spcBef>
                <a:spcPts val="0"/>
              </a:spcBef>
            </a:pP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грошові знаки грошових одиниць іноземних держав у вигляді банкнот, казначейських білетів, монет, що перебувають в обігу та є законним платіжним засобом на території відповідної іноземної держави або групи іноземних держав, а також вилучені або такі, що вилучаються з обігу, але підлягають обміну на грошові знаки, що перебувають в обігу;</a:t>
            </a:r>
          </a:p>
          <a:p>
            <a:pPr>
              <a:spcBef>
                <a:spcPts val="0"/>
              </a:spcBef>
            </a:pP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кошти на рахунках у банках та інших фінансових установах, виражені у грошових одиницях іноземних держав і міжнародних розрахункових (клірингових) одиницях (зокрема у спеціальних правах запозичення), що належать до виплати в іноземній валюті;</a:t>
            </a:r>
          </a:p>
          <a:p>
            <a:pPr>
              <a:spcBef>
                <a:spcPts val="0"/>
              </a:spcBef>
            </a:pP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електронні гроші, номіновані у грошових одиницях іноземних держав та (або) банківських металах;</a:t>
            </a:r>
          </a:p>
          <a:p>
            <a:pPr marL="0" indent="0">
              <a:buFont typeface="Wingdings 3" charset="2"/>
              <a:buNone/>
            </a:pPr>
            <a:r>
              <a:rPr lang="ru-RU" b="1" smtClean="0"/>
              <a:t>національна валюта (гривня):</a:t>
            </a:r>
          </a:p>
          <a:p>
            <a:pPr>
              <a:spcBef>
                <a:spcPts val="0"/>
              </a:spcBef>
            </a:pP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а) грошові знаки грошової одиниці України - гривні у вигляді банкнот, монет, у тому числі обігових, пам’ятних та ювілейних монет, і в інших формах, що перебувають в обігу та є законним платіжним засобом на території України, а також вилучені або такі, що вилучаються з обігу, але підлягають обміну на грошові знаки, що перебувають в обігу;</a:t>
            </a:r>
          </a:p>
          <a:p>
            <a:pPr>
              <a:spcBef>
                <a:spcPts val="0"/>
              </a:spcBef>
            </a:pP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б) кошти на рахунках у банках та інших фінансових установах, виражені у гривні;</a:t>
            </a:r>
          </a:p>
          <a:p>
            <a:pPr>
              <a:spcBef>
                <a:spcPts val="0"/>
              </a:spcBef>
            </a:pP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в) електронні гроші, номіновані у гривні;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0978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0731" y="545910"/>
            <a:ext cx="9995216" cy="595042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err="1"/>
              <a:t>Валютний</a:t>
            </a:r>
            <a:r>
              <a:rPr lang="ru-RU" b="1" dirty="0"/>
              <a:t> </a:t>
            </a:r>
            <a:r>
              <a:rPr lang="ru-RU" b="1" dirty="0" err="1"/>
              <a:t>нагляд</a:t>
            </a:r>
            <a:r>
              <a:rPr lang="ru-RU" b="1" dirty="0"/>
              <a:t> </a:t>
            </a:r>
            <a:r>
              <a:rPr lang="ru-RU" dirty="0"/>
              <a:t>- система </a:t>
            </a:r>
            <a:r>
              <a:rPr lang="ru-RU" dirty="0" err="1"/>
              <a:t>заходів</a:t>
            </a:r>
            <a:r>
              <a:rPr lang="ru-RU" dirty="0"/>
              <a:t>, </a:t>
            </a:r>
            <a:r>
              <a:rPr lang="ru-RU" dirty="0" err="1"/>
              <a:t>спрямованих</a:t>
            </a:r>
            <a:r>
              <a:rPr lang="ru-RU" dirty="0"/>
              <a:t> на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дотримання</a:t>
            </a:r>
            <a:r>
              <a:rPr lang="ru-RU" dirty="0"/>
              <a:t> </a:t>
            </a:r>
            <a:r>
              <a:rPr lang="ru-RU" dirty="0" err="1"/>
              <a:t>суб’єктами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і </a:t>
            </a:r>
            <a:r>
              <a:rPr lang="ru-RU" dirty="0" err="1"/>
              <a:t>уповноваженими</a:t>
            </a:r>
            <a:r>
              <a:rPr lang="ru-RU" dirty="0"/>
              <a:t> </a:t>
            </a:r>
            <a:r>
              <a:rPr lang="ru-RU" dirty="0" err="1"/>
              <a:t>установами</a:t>
            </a:r>
            <a:r>
              <a:rPr lang="ru-RU" dirty="0"/>
              <a:t> валютного </a:t>
            </a:r>
            <a:r>
              <a:rPr lang="ru-RU" dirty="0" err="1"/>
              <a:t>законодавства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Валютний</a:t>
            </a:r>
            <a:r>
              <a:rPr lang="ru-RU" dirty="0"/>
              <a:t> </a:t>
            </a:r>
            <a:r>
              <a:rPr lang="ru-RU" dirty="0" err="1"/>
              <a:t>нагляд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органами валютного </a:t>
            </a:r>
            <a:r>
              <a:rPr lang="ru-RU" dirty="0" err="1"/>
              <a:t>нагляду</a:t>
            </a:r>
            <a:r>
              <a:rPr lang="ru-RU" dirty="0"/>
              <a:t> та агентами валютного </a:t>
            </a:r>
            <a:r>
              <a:rPr lang="ru-RU" dirty="0" err="1"/>
              <a:t>нагляду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Національний</a:t>
            </a:r>
            <a:r>
              <a:rPr lang="ru-RU" dirty="0"/>
              <a:t> банк та </a:t>
            </a:r>
            <a:r>
              <a:rPr lang="ru-RU" dirty="0" err="1"/>
              <a:t>уповноважені</a:t>
            </a:r>
            <a:r>
              <a:rPr lang="ru-RU" dirty="0"/>
              <a:t> установи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валютний</a:t>
            </a:r>
            <a:r>
              <a:rPr lang="ru-RU" dirty="0"/>
              <a:t> </a:t>
            </a:r>
            <a:r>
              <a:rPr lang="ru-RU" dirty="0" err="1"/>
              <a:t>нагляд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з метою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відповідності</a:t>
            </a:r>
            <a:r>
              <a:rPr lang="ru-RU" dirty="0"/>
              <a:t> </a:t>
            </a:r>
            <a:r>
              <a:rPr lang="ru-RU" dirty="0" err="1"/>
              <a:t>здійснюваних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валютному </a:t>
            </a:r>
            <a:r>
              <a:rPr lang="ru-RU" dirty="0" err="1"/>
              <a:t>законодавству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ризик-орієнтованого</a:t>
            </a:r>
            <a:r>
              <a:rPr lang="ru-RU" dirty="0"/>
              <a:t> </a:t>
            </a:r>
            <a:r>
              <a:rPr lang="ru-RU" dirty="0" err="1"/>
              <a:t>підходу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Валютний</a:t>
            </a:r>
            <a:r>
              <a:rPr lang="ru-RU" dirty="0"/>
              <a:t> </a:t>
            </a:r>
            <a:r>
              <a:rPr lang="ru-RU" dirty="0" err="1"/>
              <a:t>нагляд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органами валютного </a:t>
            </a:r>
            <a:r>
              <a:rPr lang="ru-RU" dirty="0" err="1"/>
              <a:t>нагляду</a:t>
            </a:r>
            <a:r>
              <a:rPr lang="ru-RU" dirty="0"/>
              <a:t> та агентами валютного </a:t>
            </a:r>
            <a:r>
              <a:rPr lang="ru-RU" dirty="0" err="1"/>
              <a:t>нагляду</a:t>
            </a:r>
            <a:r>
              <a:rPr lang="ru-RU" dirty="0"/>
              <a:t> без </a:t>
            </a:r>
            <a:r>
              <a:rPr lang="ru-RU" dirty="0" err="1"/>
              <a:t>втручання</a:t>
            </a:r>
            <a:r>
              <a:rPr lang="ru-RU" dirty="0"/>
              <a:t> у </a:t>
            </a:r>
            <a:r>
              <a:rPr lang="ru-RU" dirty="0" err="1"/>
              <a:t>відповідні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та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суб’єктів</a:t>
            </a:r>
            <a:r>
              <a:rPr lang="ru-RU" dirty="0"/>
              <a:t> таких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 </a:t>
            </a:r>
            <a:r>
              <a:rPr lang="ru-RU" dirty="0" err="1"/>
              <a:t>запобігання</a:t>
            </a:r>
            <a:r>
              <a:rPr lang="ru-RU" dirty="0"/>
              <a:t> агентами валютного </a:t>
            </a:r>
            <a:r>
              <a:rPr lang="ru-RU" dirty="0" err="1"/>
              <a:t>нагляду</a:t>
            </a:r>
            <a:r>
              <a:rPr lang="ru-RU" dirty="0"/>
              <a:t> </a:t>
            </a:r>
            <a:r>
              <a:rPr lang="ru-RU" dirty="0" err="1"/>
              <a:t>проведенню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відповідають</a:t>
            </a:r>
            <a:r>
              <a:rPr lang="ru-RU" dirty="0"/>
              <a:t> </a:t>
            </a:r>
            <a:r>
              <a:rPr lang="ru-RU" dirty="0" err="1"/>
              <a:t>вимогам</a:t>
            </a:r>
            <a:r>
              <a:rPr lang="ru-RU" dirty="0"/>
              <a:t> валютного </a:t>
            </a:r>
            <a:r>
              <a:rPr lang="ru-RU" dirty="0" err="1"/>
              <a:t>законодавства</a:t>
            </a:r>
            <a:r>
              <a:rPr lang="ru-RU" dirty="0"/>
              <a:t>.</a:t>
            </a:r>
          </a:p>
          <a:p>
            <a:r>
              <a:rPr lang="ru-RU" dirty="0"/>
              <a:t>Органами валютного </a:t>
            </a:r>
            <a:r>
              <a:rPr lang="ru-RU" dirty="0" err="1"/>
              <a:t>нагляду</a:t>
            </a:r>
            <a:r>
              <a:rPr lang="ru-RU" dirty="0"/>
              <a:t> є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України</a:t>
            </a:r>
            <a:r>
              <a:rPr lang="ru-RU" dirty="0"/>
              <a:t> та </a:t>
            </a:r>
            <a:r>
              <a:rPr lang="ru-RU" dirty="0" err="1"/>
              <a:t>центральний</a:t>
            </a:r>
            <a:r>
              <a:rPr lang="ru-RU" dirty="0"/>
              <a:t> орган </a:t>
            </a:r>
            <a:r>
              <a:rPr lang="ru-RU" dirty="0" err="1"/>
              <a:t>виконавчої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реалізує</a:t>
            </a:r>
            <a:r>
              <a:rPr lang="ru-RU" dirty="0"/>
              <a:t> </a:t>
            </a:r>
            <a:r>
              <a:rPr lang="ru-RU" dirty="0" err="1"/>
              <a:t>державну</a:t>
            </a:r>
            <a:r>
              <a:rPr lang="ru-RU" dirty="0"/>
              <a:t> </a:t>
            </a:r>
            <a:r>
              <a:rPr lang="ru-RU" dirty="0" err="1"/>
              <a:t>податкову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. </a:t>
            </a:r>
            <a:r>
              <a:rPr lang="ru-RU" dirty="0" err="1"/>
              <a:t>Органи</a:t>
            </a:r>
            <a:r>
              <a:rPr lang="ru-RU" dirty="0"/>
              <a:t> валютного </a:t>
            </a:r>
            <a:r>
              <a:rPr lang="ru-RU" dirty="0" err="1"/>
              <a:t>нагляду</a:t>
            </a:r>
            <a:r>
              <a:rPr lang="ru-RU" dirty="0"/>
              <a:t> в межах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компетенції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нагляд</a:t>
            </a:r>
            <a:r>
              <a:rPr lang="ru-RU" dirty="0"/>
              <a:t> за </a:t>
            </a:r>
            <a:r>
              <a:rPr lang="ru-RU" dirty="0" err="1"/>
              <a:t>дотриманням</a:t>
            </a:r>
            <a:r>
              <a:rPr lang="ru-RU" dirty="0"/>
              <a:t> резидентами та нерезидентами валютного </a:t>
            </a:r>
            <a:r>
              <a:rPr lang="ru-RU" dirty="0" err="1"/>
              <a:t>законодавства</a:t>
            </a:r>
            <a:r>
              <a:rPr lang="ru-RU" dirty="0"/>
              <a:t>.</a:t>
            </a:r>
          </a:p>
          <a:p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України</a:t>
            </a:r>
            <a:r>
              <a:rPr lang="ru-RU" dirty="0"/>
              <a:t> у </a:t>
            </a:r>
            <a:r>
              <a:rPr lang="ru-RU" dirty="0" err="1"/>
              <a:t>визначеному</a:t>
            </a:r>
            <a:r>
              <a:rPr lang="ru-RU" dirty="0"/>
              <a:t> ним порядку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валютний</a:t>
            </a:r>
            <a:r>
              <a:rPr lang="ru-RU" dirty="0"/>
              <a:t> </a:t>
            </a:r>
            <a:r>
              <a:rPr lang="ru-RU" dirty="0" err="1"/>
              <a:t>нагляд</a:t>
            </a:r>
            <a:r>
              <a:rPr lang="ru-RU" dirty="0"/>
              <a:t> за </a:t>
            </a:r>
            <a:r>
              <a:rPr lang="ru-RU" dirty="0" err="1"/>
              <a:t>уповноваженими</a:t>
            </a:r>
            <a:r>
              <a:rPr lang="ru-RU" dirty="0"/>
              <a:t> </a:t>
            </a:r>
            <a:r>
              <a:rPr lang="ru-RU" dirty="0" err="1"/>
              <a:t>установами</a:t>
            </a:r>
            <a:r>
              <a:rPr lang="ru-RU" dirty="0"/>
              <a:t>.</a:t>
            </a:r>
          </a:p>
          <a:p>
            <a:r>
              <a:rPr lang="ru-RU" dirty="0" err="1"/>
              <a:t>Центральний</a:t>
            </a:r>
            <a:r>
              <a:rPr lang="ru-RU" dirty="0"/>
              <a:t> орган </a:t>
            </a:r>
            <a:r>
              <a:rPr lang="ru-RU" dirty="0" err="1"/>
              <a:t>виконавчої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реалізує</a:t>
            </a:r>
            <a:r>
              <a:rPr lang="ru-RU" dirty="0"/>
              <a:t> </a:t>
            </a:r>
            <a:r>
              <a:rPr lang="ru-RU" dirty="0" err="1"/>
              <a:t>державну</a:t>
            </a:r>
            <a:r>
              <a:rPr lang="ru-RU" dirty="0"/>
              <a:t> </a:t>
            </a:r>
            <a:r>
              <a:rPr lang="ru-RU" dirty="0" err="1"/>
              <a:t>податкову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,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валютний</a:t>
            </a:r>
            <a:r>
              <a:rPr lang="ru-RU" dirty="0"/>
              <a:t> </a:t>
            </a:r>
            <a:r>
              <a:rPr lang="ru-RU" dirty="0" err="1"/>
              <a:t>нагляд</a:t>
            </a:r>
            <a:r>
              <a:rPr lang="ru-RU" dirty="0"/>
              <a:t> за </a:t>
            </a:r>
            <a:r>
              <a:rPr lang="ru-RU" dirty="0" err="1"/>
              <a:t>дотриманням</a:t>
            </a:r>
            <a:r>
              <a:rPr lang="ru-RU" dirty="0"/>
              <a:t> резидентами (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уповноважених</a:t>
            </a:r>
            <a:r>
              <a:rPr lang="ru-RU" dirty="0"/>
              <a:t> </a:t>
            </a:r>
            <a:r>
              <a:rPr lang="ru-RU" dirty="0" err="1"/>
              <a:t>установ</a:t>
            </a:r>
            <a:r>
              <a:rPr lang="ru-RU" dirty="0"/>
              <a:t>) та нерезидентами </a:t>
            </a:r>
            <a:r>
              <a:rPr lang="ru-RU" dirty="0" err="1"/>
              <a:t>вимог</a:t>
            </a:r>
            <a:r>
              <a:rPr lang="ru-RU" dirty="0"/>
              <a:t> валютного </a:t>
            </a:r>
            <a:r>
              <a:rPr lang="ru-RU" dirty="0" err="1"/>
              <a:t>законодавства</a:t>
            </a:r>
            <a:r>
              <a:rPr lang="ru-RU" dirty="0" smtClean="0"/>
              <a:t>.</a:t>
            </a:r>
          </a:p>
          <a:p>
            <a:r>
              <a:rPr lang="ru-RU" dirty="0" err="1"/>
              <a:t>Уповноважені</a:t>
            </a:r>
            <a:r>
              <a:rPr lang="ru-RU" dirty="0"/>
              <a:t> установи є агентами валютного </a:t>
            </a:r>
            <a:r>
              <a:rPr lang="ru-RU" dirty="0" err="1"/>
              <a:t>нагляду</a:t>
            </a:r>
            <a:r>
              <a:rPr lang="ru-RU" dirty="0"/>
              <a:t>, </a:t>
            </a:r>
            <a:r>
              <a:rPr lang="ru-RU" dirty="0" err="1"/>
              <a:t>підзвітними</a:t>
            </a:r>
            <a:r>
              <a:rPr lang="ru-RU" dirty="0"/>
              <a:t> </a:t>
            </a:r>
            <a:r>
              <a:rPr lang="ru-RU" dirty="0" err="1"/>
              <a:t>Національному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 smtClean="0"/>
              <a:t>.</a:t>
            </a:r>
            <a:endParaRPr lang="ru-RU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94329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464025"/>
            <a:ext cx="9080815" cy="578665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2. </a:t>
            </a:r>
            <a:r>
              <a:rPr lang="ru-RU" dirty="0" err="1"/>
              <a:t>Завдання</a:t>
            </a:r>
            <a:r>
              <a:rPr lang="ru-RU" dirty="0"/>
              <a:t> та </a:t>
            </a:r>
            <a:r>
              <a:rPr lang="ru-RU" dirty="0" err="1"/>
              <a:t>повноваження</a:t>
            </a:r>
            <a:r>
              <a:rPr lang="ru-RU" dirty="0"/>
              <a:t> центрального банку у </a:t>
            </a:r>
            <a:r>
              <a:rPr lang="ru-RU" dirty="0" err="1"/>
              <a:t>сфері</a:t>
            </a:r>
            <a:r>
              <a:rPr lang="ru-RU" dirty="0"/>
              <a:t> валютного </a:t>
            </a:r>
            <a:r>
              <a:rPr lang="ru-RU" dirty="0" err="1"/>
              <a:t>регулювання</a:t>
            </a:r>
            <a:r>
              <a:rPr lang="ru-RU" dirty="0"/>
              <a:t> та валютного </a:t>
            </a:r>
            <a:r>
              <a:rPr lang="uk-UA" dirty="0"/>
              <a:t>нагляду</a:t>
            </a:r>
            <a:r>
              <a:rPr lang="ru-RU" dirty="0"/>
              <a:t>.</a:t>
            </a:r>
          </a:p>
          <a:p>
            <a:pPr marL="457200" indent="228600" algn="just">
              <a:lnSpc>
                <a:spcPct val="120000"/>
              </a:lnSpc>
            </a:pPr>
            <a:r>
              <a:rPr lang="ru-RU" b="1" spc="-2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Повноваження</a:t>
            </a:r>
            <a:r>
              <a:rPr lang="ru-RU" b="1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НБУ </a:t>
            </a:r>
            <a:r>
              <a:rPr lang="ru-RU" b="1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spc="-2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b="1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валютного </a:t>
            </a:r>
            <a:r>
              <a:rPr lang="ru-RU" b="1" spc="-2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b="1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</a:t>
            </a:r>
            <a:r>
              <a:rPr lang="uk-UA" b="1" spc="-2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нагляду</a:t>
            </a:r>
            <a:endParaRPr lang="ru-RU" b="1" spc="-2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уповноважена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валютне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валютний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банку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валютного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належать: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нормативно-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валютних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переоформлення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зупинення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відкликання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анулювання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ліцензій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валютних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валютного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Закону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"Про валюту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валютні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лімітів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валютної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банків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купують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валюту;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запровадження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Закону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"Про валюту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валютні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валютного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банків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небанківських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поштового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ліцензію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валютних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16144738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150</TotalTime>
  <Words>2517</Words>
  <Application>Microsoft Office PowerPoint</Application>
  <PresentationFormat>Широкоэкранный</PresentationFormat>
  <Paragraphs>127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</dc:creator>
  <cp:lastModifiedBy>Оксана</cp:lastModifiedBy>
  <cp:revision>9</cp:revision>
  <dcterms:created xsi:type="dcterms:W3CDTF">2024-12-08T20:43:28Z</dcterms:created>
  <dcterms:modified xsi:type="dcterms:W3CDTF">2026-03-10T17:39:58Z</dcterms:modified>
</cp:coreProperties>
</file>