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1"/>
  </p:notesMasterIdLst>
  <p:sldIdLst>
    <p:sldId id="257" r:id="rId2"/>
    <p:sldId id="263" r:id="rId3"/>
    <p:sldId id="276" r:id="rId4"/>
    <p:sldId id="283" r:id="rId5"/>
    <p:sldId id="287" r:id="rId6"/>
    <p:sldId id="286" r:id="rId7"/>
    <p:sldId id="296" r:id="rId8"/>
    <p:sldId id="297" r:id="rId9"/>
    <p:sldId id="298" r:id="rId10"/>
    <p:sldId id="299" r:id="rId11"/>
    <p:sldId id="300" r:id="rId12"/>
    <p:sldId id="303" r:id="rId13"/>
    <p:sldId id="302" r:id="rId14"/>
    <p:sldId id="301" r:id="rId15"/>
    <p:sldId id="285" r:id="rId16"/>
    <p:sldId id="295" r:id="rId17"/>
    <p:sldId id="294" r:id="rId18"/>
    <p:sldId id="293" r:id="rId19"/>
    <p:sldId id="307" r:id="rId20"/>
    <p:sldId id="306" r:id="rId21"/>
    <p:sldId id="291" r:id="rId22"/>
    <p:sldId id="292" r:id="rId23"/>
    <p:sldId id="290" r:id="rId24"/>
    <p:sldId id="289" r:id="rId25"/>
    <p:sldId id="308" r:id="rId26"/>
    <p:sldId id="309" r:id="rId27"/>
    <p:sldId id="310" r:id="rId28"/>
    <p:sldId id="311" r:id="rId29"/>
    <p:sldId id="282" r:id="rId3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2619" autoAdjust="0"/>
  </p:normalViewPr>
  <p:slideViewPr>
    <p:cSldViewPr snapToGrid="0">
      <p:cViewPr varScale="1">
        <p:scale>
          <a:sx n="76" d="100"/>
          <a:sy n="76" d="100"/>
        </p:scale>
        <p:origin x="84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9198A-683B-450C-A7AC-313ABF1FAD87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38421-6183-449E-8BCF-974B9D8013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1732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8421-6183-449E-8BCF-974B9D8013DD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1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71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15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13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10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7156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200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1986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6089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3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11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61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12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552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234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09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158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2856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780" y="443621"/>
            <a:ext cx="11108602" cy="4227968"/>
          </a:xfrm>
        </p:spPr>
        <p:txBody>
          <a:bodyPr>
            <a:normAutofit/>
          </a:bodyPr>
          <a:lstStyle/>
          <a:p>
            <a:r>
              <a:rPr lang="uk-UA"/>
              <a:t>Введення в спеціальність</a:t>
            </a:r>
            <a:br>
              <a:rPr lang="uk-UA"/>
            </a:br>
            <a:r>
              <a:rPr lang="uk-UA"/>
              <a:t/>
            </a:r>
            <a:br>
              <a:rPr lang="uk-UA"/>
            </a:br>
            <a:r>
              <a:rPr lang="uk-UA"/>
              <a:t>Лекція </a:t>
            </a:r>
            <a:r>
              <a:rPr lang="uk-UA" smtClean="0"/>
              <a:t>6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76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862" y="0"/>
            <a:ext cx="9932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48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70" y="0"/>
            <a:ext cx="9998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85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256" y="0"/>
            <a:ext cx="9203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34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38" y="0"/>
            <a:ext cx="9902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78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807" y="0"/>
            <a:ext cx="9150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92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852" y="184981"/>
            <a:ext cx="11509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На якому ж рівні краще шукати і виправляти помилки?</a:t>
            </a:r>
            <a:endParaRPr lang="uk-UA" sz="2800" b="1" dirty="0"/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51" y="868218"/>
            <a:ext cx="6491651" cy="557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22837" y="2780146"/>
            <a:ext cx="376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Канали зв’язку з рідкісними помилками – верхні рівні</a:t>
            </a:r>
            <a:endParaRPr lang="uk-UA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319819" y="4290291"/>
            <a:ext cx="376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Канали зв’язку з частими помилками – нижні рівні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85082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309" y="979054"/>
            <a:ext cx="43688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Канальний рівень (</a:t>
            </a:r>
            <a:r>
              <a:rPr lang="en-US" sz="2000" dirty="0">
                <a:solidFill>
                  <a:schemeClr val="bg1"/>
                </a:solidFill>
              </a:rPr>
              <a:t>Data Link </a:t>
            </a:r>
            <a:r>
              <a:rPr lang="en-US" sz="2000" dirty="0" smtClean="0">
                <a:solidFill>
                  <a:schemeClr val="bg1"/>
                </a:solidFill>
              </a:rPr>
              <a:t>layer)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1382" y="337126"/>
            <a:ext cx="713970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Підрівень управління логічним каналом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 (</a:t>
            </a:r>
            <a:r>
              <a:rPr lang="en-US" sz="2000" dirty="0" smtClean="0">
                <a:solidFill>
                  <a:schemeClr val="bg1"/>
                </a:solidFill>
              </a:rPr>
              <a:t>Logical </a:t>
            </a:r>
            <a:r>
              <a:rPr lang="en-US" sz="2000" dirty="0">
                <a:solidFill>
                  <a:schemeClr val="bg1"/>
                </a:solidFill>
              </a:rPr>
              <a:t>Link </a:t>
            </a:r>
            <a:r>
              <a:rPr lang="en-US" sz="2000" dirty="0" smtClean="0">
                <a:solidFill>
                  <a:schemeClr val="bg1"/>
                </a:solidFill>
              </a:rPr>
              <a:t>layer, LLC)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1382" y="1157492"/>
            <a:ext cx="713970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Підрівень управління доступом до середовища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 (</a:t>
            </a:r>
            <a:r>
              <a:rPr lang="en-US" sz="2000" dirty="0" smtClean="0">
                <a:solidFill>
                  <a:schemeClr val="bg1"/>
                </a:solidFill>
              </a:rPr>
              <a:t>Media Access Control, MAC)</a:t>
            </a:r>
            <a:endParaRPr lang="uk-UA" sz="200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498109" y="337126"/>
            <a:ext cx="323273" cy="6419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4498109" y="1379164"/>
            <a:ext cx="323273" cy="48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17457" y="2419336"/>
            <a:ext cx="11577379" cy="4267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Підрівень управління логічним </a:t>
            </a:r>
            <a:r>
              <a:rPr lang="uk-UA" dirty="0" smtClean="0"/>
              <a:t>каналом (</a:t>
            </a:r>
            <a:r>
              <a:rPr lang="en-US" dirty="0" smtClean="0"/>
              <a:t>LLC)</a:t>
            </a:r>
            <a:r>
              <a:rPr lang="uk-UA" dirty="0" smtClean="0"/>
              <a:t>:</a:t>
            </a:r>
            <a:endParaRPr lang="uk-UA" dirty="0"/>
          </a:p>
          <a:p>
            <a:r>
              <a:rPr lang="ru-RU" dirty="0" err="1">
                <a:effectLst/>
              </a:rPr>
              <a:t>Управління</a:t>
            </a:r>
            <a:r>
              <a:rPr lang="ru-RU" dirty="0">
                <a:effectLst/>
              </a:rPr>
              <a:t> передачею </a:t>
            </a:r>
            <a:r>
              <a:rPr lang="ru-RU" dirty="0" err="1">
                <a:effectLst/>
              </a:rPr>
              <a:t>даних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 err="1">
                <a:effectLst/>
              </a:rPr>
              <a:t>Забезпечує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перевірку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правильність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передачі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інформації</a:t>
            </a:r>
            <a:r>
              <a:rPr lang="ru-RU" dirty="0">
                <a:effectLst/>
              </a:rPr>
              <a:t> по </a:t>
            </a:r>
            <a:r>
              <a:rPr lang="ru-RU" dirty="0" err="1">
                <a:effectLst/>
              </a:rPr>
              <a:t>з'єднанню</a:t>
            </a:r>
            <a:r>
              <a:rPr lang="ru-RU" dirty="0" smtClean="0">
                <a:effectLst/>
              </a:rPr>
              <a:t>.</a:t>
            </a:r>
          </a:p>
          <a:p>
            <a:endParaRPr lang="ru-RU" dirty="0">
              <a:effectLst/>
            </a:endParaRPr>
          </a:p>
          <a:p>
            <a:pPr marL="0" indent="0">
              <a:buNone/>
            </a:pPr>
            <a:r>
              <a:rPr lang="uk-UA" dirty="0"/>
              <a:t>Підрівень управління </a:t>
            </a:r>
            <a:r>
              <a:rPr lang="uk-UA" dirty="0" smtClean="0"/>
              <a:t>доступом до середовища (МАС):</a:t>
            </a:r>
          </a:p>
          <a:p>
            <a:r>
              <a:rPr lang="ru-RU" dirty="0" err="1" smtClean="0">
                <a:effectLst/>
              </a:rPr>
              <a:t>Спільне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використання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загального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середовища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передачі</a:t>
            </a:r>
            <a:r>
              <a:rPr lang="ru-RU" dirty="0" smtClean="0">
                <a:effectLst/>
              </a:rPr>
              <a:t>;</a:t>
            </a:r>
          </a:p>
          <a:p>
            <a:r>
              <a:rPr lang="ru-RU" dirty="0" err="1" smtClean="0">
                <a:effectLst/>
              </a:rPr>
              <a:t>Адресація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Не є </a:t>
            </a:r>
            <a:r>
              <a:rPr lang="ru-RU" dirty="0" err="1" smtClean="0">
                <a:effectLst/>
              </a:rPr>
              <a:t>обов’язковим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endParaRPr lang="ru-RU" dirty="0">
              <a:effectLst/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>
              <a:effectLst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0584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928" y="461817"/>
            <a:ext cx="100054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Множинний доступ до каналу</a:t>
            </a:r>
          </a:p>
          <a:p>
            <a:r>
              <a:rPr lang="uk-UA" sz="2000" dirty="0" smtClean="0"/>
              <a:t>Дані пошкоджуються, якщо декілька комп’ютерів передають їх одночасно.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/>
              <a:t>Колізія</a:t>
            </a:r>
          </a:p>
          <a:p>
            <a:endParaRPr lang="uk-UA" sz="2000" dirty="0" smtClean="0"/>
          </a:p>
          <a:p>
            <a:endParaRPr lang="uk-UA" sz="2000" dirty="0"/>
          </a:p>
          <a:p>
            <a:r>
              <a:rPr lang="uk-UA" sz="2000" dirty="0" smtClean="0"/>
              <a:t>Управління доступом: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/>
              <a:t>Забезпечення використання каналу тільки одним відправником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000" dirty="0" smtClean="0"/>
          </a:p>
          <a:p>
            <a:r>
              <a:rPr lang="uk-UA" sz="2000" dirty="0" smtClean="0"/>
              <a:t>Методи управління доступом:</a:t>
            </a:r>
          </a:p>
          <a:p>
            <a:endParaRPr lang="uk-UA" sz="2000" dirty="0"/>
          </a:p>
          <a:p>
            <a:r>
              <a:rPr lang="uk-UA" sz="2000" dirty="0" err="1" smtClean="0"/>
              <a:t>Рандомізований</a:t>
            </a:r>
            <a:r>
              <a:rPr lang="uk-UA" sz="2000" dirty="0" smtClean="0"/>
              <a:t> (</a:t>
            </a:r>
            <a:r>
              <a:rPr lang="en-US" sz="2000" dirty="0" smtClean="0"/>
              <a:t>Wi-Fi)</a:t>
            </a:r>
            <a:r>
              <a:rPr lang="uk-UA" sz="2000" dirty="0"/>
              <a:t> </a:t>
            </a:r>
            <a:r>
              <a:rPr lang="uk-UA" sz="2000" dirty="0" smtClean="0"/>
              <a:t>– з </a:t>
            </a:r>
            <a:r>
              <a:rPr lang="en-US" sz="2000" dirty="0" smtClean="0"/>
              <a:t>N  </a:t>
            </a:r>
            <a:r>
              <a:rPr lang="uk-UA" sz="2000" dirty="0" smtClean="0"/>
              <a:t>комп’ютерів обирається один з вірогідність 1/</a:t>
            </a:r>
            <a:r>
              <a:rPr lang="en-US" sz="2000" dirty="0"/>
              <a:t> N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018210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8436" y="332509"/>
            <a:ext cx="4044720" cy="1089892"/>
          </a:xfrm>
        </p:spPr>
        <p:txBody>
          <a:bodyPr/>
          <a:lstStyle/>
          <a:p>
            <a:r>
              <a:rPr lang="en-US" cap="none" dirty="0" smtClean="0"/>
              <a:t>Ethernet</a:t>
            </a:r>
            <a:endParaRPr lang="uk-UA" cap="none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78" y="2677161"/>
            <a:ext cx="9982200" cy="2606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928" y="5283201"/>
            <a:ext cx="113976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r>
              <a:rPr lang="en-US" sz="2800" dirty="0"/>
              <a:t> 25 Gigabit </a:t>
            </a:r>
            <a:r>
              <a:rPr lang="en-US" sz="2800" dirty="0" smtClean="0"/>
              <a:t>Ethernet, 100</a:t>
            </a:r>
            <a:r>
              <a:rPr lang="en-US" sz="2800" dirty="0"/>
              <a:t> </a:t>
            </a:r>
            <a:r>
              <a:rPr lang="en-US" sz="2800" dirty="0" smtClean="0"/>
              <a:t>Gigabit Ethernet, Terabit </a:t>
            </a:r>
            <a:r>
              <a:rPr lang="en-US" sz="2800" dirty="0"/>
              <a:t>Ethernet</a:t>
            </a:r>
          </a:p>
          <a:p>
            <a:endParaRPr lang="en-US" dirty="0"/>
          </a:p>
          <a:p>
            <a:endParaRPr lang="en-US" dirty="0"/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41078" y="1422401"/>
            <a:ext cx="113976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uk-UA" sz="2800" dirty="0" smtClean="0"/>
              <a:t>Класичний – застарів</a:t>
            </a:r>
          </a:p>
          <a:p>
            <a:pPr marL="457200" indent="-457200">
              <a:buFontTx/>
              <a:buChar char="-"/>
            </a:pPr>
            <a:r>
              <a:rPr lang="uk-UA" sz="2800" dirty="0" smtClean="0"/>
              <a:t>Комутований – використовується всюди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41280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384" y="0"/>
            <a:ext cx="9345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6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5235" y="4794329"/>
            <a:ext cx="461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КАНАЛЬНИЙ РІВЕНЬ</a:t>
            </a:r>
            <a:endParaRPr lang="uk-UA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3" y="147782"/>
            <a:ext cx="7147592" cy="641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7742"/>
            <a:ext cx="6019800" cy="3533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782" y="3638744"/>
            <a:ext cx="5948218" cy="35055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32219"/>
            <a:ext cx="6534150" cy="4752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114" y="-175491"/>
            <a:ext cx="7481886" cy="500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51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Формат кадру </a:t>
            </a:r>
            <a:r>
              <a:rPr lang="en-US" dirty="0" smtClean="0"/>
              <a:t>Ethernet</a:t>
            </a:r>
            <a:endParaRPr lang="uk-UA" dirty="0"/>
          </a:p>
        </p:txBody>
      </p:sp>
      <p:pic>
        <p:nvPicPr>
          <p:cNvPr id="4" name="Picture 6" descr="Картинки по запросу data link layer encaps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7" y="2604655"/>
            <a:ext cx="11615123" cy="193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264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595" y="360219"/>
            <a:ext cx="10353761" cy="591127"/>
          </a:xfrm>
        </p:spPr>
        <p:txBody>
          <a:bodyPr>
            <a:normAutofit fontScale="90000"/>
          </a:bodyPr>
          <a:lstStyle/>
          <a:p>
            <a:r>
              <a:rPr lang="uk-UA" b="0" dirty="0">
                <a:effectLst/>
              </a:rPr>
              <a:t>Структура </a:t>
            </a:r>
            <a:r>
              <a:rPr lang="en-US" b="0" dirty="0">
                <a:effectLst/>
              </a:rPr>
              <a:t>MAC-</a:t>
            </a:r>
            <a:r>
              <a:rPr lang="uk-UA" b="0" dirty="0" err="1" smtClean="0">
                <a:effectLst/>
              </a:rPr>
              <a:t>адрес</a:t>
            </a:r>
            <a:r>
              <a:rPr lang="uk-UA" b="0" dirty="0" err="1">
                <a:effectLst/>
              </a:rPr>
              <a:t>И</a:t>
            </a:r>
            <a:r>
              <a:rPr lang="uk-UA" b="0" dirty="0">
                <a:effectLst/>
              </a:rPr>
              <a:t/>
            </a:r>
            <a:br>
              <a:rPr lang="uk-UA" b="0" dirty="0">
                <a:effectLst/>
              </a:rPr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549" y="785091"/>
            <a:ext cx="6643688" cy="56584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363" y="1212334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</a:rPr>
              <a:t>01:23:45:67:89:AB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451" y="2785341"/>
            <a:ext cx="28670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09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86" y="249381"/>
            <a:ext cx="5754860" cy="1099127"/>
          </a:xfrm>
        </p:spPr>
        <p:txBody>
          <a:bodyPr/>
          <a:lstStyle/>
          <a:p>
            <a:r>
              <a:rPr lang="ru-RU" dirty="0" err="1" smtClean="0"/>
              <a:t>Таблиця</a:t>
            </a:r>
            <a:r>
              <a:rPr lang="ru-RU" dirty="0" smtClean="0"/>
              <a:t> </a:t>
            </a:r>
            <a:r>
              <a:rPr lang="ru-RU" dirty="0" err="1" smtClean="0"/>
              <a:t>комутац</a:t>
            </a:r>
            <a:r>
              <a:rPr lang="uk-UA" dirty="0" err="1" smtClean="0"/>
              <a:t>ії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86" y="1179368"/>
            <a:ext cx="4991100" cy="1562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662" y="1225982"/>
            <a:ext cx="6921867" cy="30412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91" y="3300267"/>
            <a:ext cx="6748318" cy="346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45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249382"/>
            <a:ext cx="10353761" cy="748145"/>
          </a:xfrm>
        </p:spPr>
        <p:txBody>
          <a:bodyPr/>
          <a:lstStyle/>
          <a:p>
            <a:r>
              <a:rPr lang="en-US" dirty="0" smtClean="0"/>
              <a:t>VLAN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908" y="923637"/>
            <a:ext cx="11647055" cy="47844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Virtual local area network</a:t>
            </a:r>
          </a:p>
          <a:p>
            <a:pPr marL="0" indent="0">
              <a:buNone/>
            </a:pPr>
            <a:r>
              <a:rPr lang="uk-UA" dirty="0" smtClean="0"/>
              <a:t>Технологія розділення єдиної фізичної мережі на декілька ізольованих  одна від одної логічних мереж (Ізоляція мереж)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+ Безпека (дуже великий плюс!)</a:t>
            </a:r>
          </a:p>
          <a:p>
            <a:pPr marL="0" indent="0">
              <a:buNone/>
            </a:pPr>
            <a:r>
              <a:rPr lang="uk-UA" dirty="0" smtClean="0"/>
              <a:t>+ Розподіл навантаження</a:t>
            </a:r>
          </a:p>
          <a:p>
            <a:pPr marL="0" indent="0">
              <a:buNone/>
            </a:pPr>
            <a:r>
              <a:rPr lang="uk-UA" dirty="0" smtClean="0"/>
              <a:t>+ Обмеження широкосмугового</a:t>
            </a:r>
          </a:p>
          <a:p>
            <a:pPr marL="0" indent="0">
              <a:buNone/>
            </a:pPr>
            <a:r>
              <a:rPr lang="uk-UA" dirty="0" smtClean="0"/>
              <a:t> трафіку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                                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725" y="2647950"/>
            <a:ext cx="67722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35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836" y="1579418"/>
            <a:ext cx="72104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92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04626"/>
            <a:ext cx="5572125" cy="2066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048500" cy="3619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115" y="3205019"/>
            <a:ext cx="6384885" cy="345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55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66" y="1028121"/>
            <a:ext cx="11756278" cy="441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70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3528" y="0"/>
            <a:ext cx="2058901" cy="960582"/>
          </a:xfrm>
        </p:spPr>
        <p:txBody>
          <a:bodyPr/>
          <a:lstStyle/>
          <a:p>
            <a:r>
              <a:rPr lang="en-US" dirty="0" smtClean="0"/>
              <a:t>STP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65" y="898670"/>
            <a:ext cx="5237679" cy="2895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054" y="1373477"/>
            <a:ext cx="4374874" cy="31874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429" y="412895"/>
            <a:ext cx="1638300" cy="485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965" y="4008580"/>
            <a:ext cx="5237679" cy="27384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8054" y="5098534"/>
            <a:ext cx="4705350" cy="5143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8054" y="6049241"/>
            <a:ext cx="2228850" cy="4762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5526" y="6049241"/>
            <a:ext cx="714375" cy="34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03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249" y="2484582"/>
            <a:ext cx="10353761" cy="1326321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413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070" y="527128"/>
            <a:ext cx="100221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ФУНКЦІЇ КАНАЛЬНОГО РІВНЯ:</a:t>
            </a:r>
          </a:p>
          <a:p>
            <a:endParaRPr lang="uk-UA" sz="2800" b="1" dirty="0"/>
          </a:p>
          <a:p>
            <a:pPr marL="457200" indent="-457200">
              <a:buFontTx/>
              <a:buChar char="-"/>
            </a:pPr>
            <a:r>
              <a:rPr lang="uk-UA" sz="2800" dirty="0"/>
              <a:t>Виділення меж </a:t>
            </a:r>
            <a:r>
              <a:rPr lang="uk-UA" sz="2800" dirty="0" smtClean="0"/>
              <a:t>кадру</a:t>
            </a:r>
          </a:p>
          <a:p>
            <a:pPr marL="457200" indent="-457200">
              <a:buFontTx/>
              <a:buChar char="-"/>
            </a:pPr>
            <a:endParaRPr lang="uk-UA" sz="2800" dirty="0"/>
          </a:p>
          <a:p>
            <a:pPr marL="457200" indent="-457200">
              <a:buFontTx/>
              <a:buChar char="-"/>
            </a:pPr>
            <a:r>
              <a:rPr lang="uk-UA" sz="2800" dirty="0"/>
              <a:t>Забезпечення достовірності прийнятих </a:t>
            </a:r>
            <a:r>
              <a:rPr lang="uk-UA" sz="2800" dirty="0" smtClean="0"/>
              <a:t>даних</a:t>
            </a:r>
          </a:p>
          <a:p>
            <a:pPr marL="457200" indent="-457200">
              <a:buFontTx/>
              <a:buChar char="-"/>
            </a:pPr>
            <a:endParaRPr lang="uk-UA" sz="2800" dirty="0"/>
          </a:p>
          <a:p>
            <a:pPr marL="457200" indent="-457200">
              <a:buFontTx/>
              <a:buChar char="-"/>
            </a:pPr>
            <a:r>
              <a:rPr lang="ru-RU" sz="2800" dirty="0" err="1" smtClean="0"/>
              <a:t>Отримання</a:t>
            </a:r>
            <a:r>
              <a:rPr lang="ru-RU" sz="2800" dirty="0" smtClean="0"/>
              <a:t> </a:t>
            </a:r>
            <a:r>
              <a:rPr lang="ru-RU" sz="2800" dirty="0"/>
              <a:t>доступу до </a:t>
            </a:r>
            <a:r>
              <a:rPr lang="ru-RU" sz="2800" dirty="0" err="1"/>
              <a:t>середовища</a:t>
            </a:r>
            <a:r>
              <a:rPr lang="ru-RU" sz="2800" dirty="0"/>
              <a:t> </a:t>
            </a:r>
            <a:r>
              <a:rPr lang="ru-RU" sz="2800" dirty="0" err="1" smtClean="0"/>
              <a:t>передачі</a:t>
            </a:r>
            <a:endParaRPr lang="ru-RU" sz="2800" dirty="0" smtClean="0"/>
          </a:p>
          <a:p>
            <a:pPr marL="457200" indent="-457200">
              <a:buFontTx/>
              <a:buChar char="-"/>
            </a:pPr>
            <a:endParaRPr lang="ru-RU" sz="2800" dirty="0"/>
          </a:p>
          <a:p>
            <a:pPr marL="457200" indent="-457200">
              <a:buFontTx/>
              <a:buChar char="-"/>
            </a:pPr>
            <a:r>
              <a:rPr lang="uk-UA" sz="2800" dirty="0" smtClean="0"/>
              <a:t>Апаратна адресація (МАС-адреси)</a:t>
            </a:r>
          </a:p>
          <a:p>
            <a:pPr marL="457200" indent="-457200">
              <a:buFontTx/>
              <a:buChar char="-"/>
            </a:pPr>
            <a:endParaRPr lang="uk-UA" sz="2800" dirty="0" smtClean="0"/>
          </a:p>
          <a:p>
            <a:pPr marL="457200" indent="-457200">
              <a:buFontTx/>
              <a:buChar char="-"/>
            </a:pPr>
            <a:r>
              <a:rPr lang="uk-UA" sz="2800" dirty="0" smtClean="0"/>
              <a:t>Адресація </a:t>
            </a:r>
            <a:r>
              <a:rPr lang="uk-UA" sz="2800" dirty="0"/>
              <a:t>протоколу верхнього рівня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429221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data link layer encaps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08" y="2770475"/>
            <a:ext cx="97536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93817" y="979710"/>
            <a:ext cx="4618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Формування кадру канального рівня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76703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902" y="830682"/>
            <a:ext cx="11444461" cy="6027317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Вказання кількості біт</a:t>
            </a:r>
          </a:p>
          <a:p>
            <a:endParaRPr lang="uk-UA" sz="2400" dirty="0"/>
          </a:p>
          <a:p>
            <a:endParaRPr lang="en-US" sz="2400" dirty="0" smtClean="0"/>
          </a:p>
          <a:p>
            <a:endParaRPr lang="uk-UA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400" dirty="0" smtClean="0"/>
              <a:t>Вставлення байтів (</a:t>
            </a:r>
            <a:r>
              <a:rPr lang="en-US" sz="2400" dirty="0" smtClean="0"/>
              <a:t>byte stuffing)</a:t>
            </a:r>
            <a:r>
              <a:rPr lang="uk-UA" sz="2400" dirty="0" smtClean="0"/>
              <a:t>, вставлення б</a:t>
            </a:r>
            <a:r>
              <a:rPr lang="uk-UA" sz="2400" dirty="0"/>
              <a:t>і</a:t>
            </a:r>
            <a:r>
              <a:rPr lang="uk-UA" sz="2400" dirty="0" smtClean="0"/>
              <a:t>тів </a:t>
            </a:r>
            <a:r>
              <a:rPr lang="uk-UA" sz="2400" dirty="0"/>
              <a:t>(</a:t>
            </a:r>
            <a:r>
              <a:rPr lang="en-US" sz="2400" dirty="0" smtClean="0"/>
              <a:t>b</a:t>
            </a:r>
            <a:r>
              <a:rPr lang="uk-UA" sz="2400" dirty="0" smtClean="0"/>
              <a:t>і</a:t>
            </a:r>
            <a:r>
              <a:rPr lang="en-US" sz="2400" dirty="0" smtClean="0"/>
              <a:t>t </a:t>
            </a:r>
            <a:r>
              <a:rPr lang="en-US" sz="2400" dirty="0"/>
              <a:t>stuffing</a:t>
            </a:r>
            <a:r>
              <a:rPr lang="en-US" sz="2400" dirty="0" smtClean="0"/>
              <a:t>)</a:t>
            </a:r>
            <a:endParaRPr lang="uk-UA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 smtClean="0"/>
              <a:t>   (протокол РРР – 01111110 на початок і кінець кадру)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2400" dirty="0"/>
          </a:p>
          <a:p>
            <a:pPr>
              <a:lnSpc>
                <a:spcPct val="100000"/>
              </a:lnSpc>
            </a:pPr>
            <a:r>
              <a:rPr lang="uk-UA" sz="2400" b="1" dirty="0" smtClean="0"/>
              <a:t>Засоби фізичного рівня (</a:t>
            </a:r>
            <a:r>
              <a:rPr lang="uk-UA" sz="2400" dirty="0" smtClean="0"/>
              <a:t>наприклад – технологія </a:t>
            </a:r>
            <a:r>
              <a:rPr lang="en-US" sz="2400" dirty="0" smtClean="0"/>
              <a:t>Fast Ethernet)</a:t>
            </a:r>
            <a:endParaRPr lang="uk-UA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/>
              <a:t> </a:t>
            </a:r>
            <a:r>
              <a:rPr lang="uk-UA" sz="2400" dirty="0" smtClean="0"/>
              <a:t>Передача символів збиткового коду (4В/5В), що не використовуються: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/>
              <a:t> </a:t>
            </a:r>
            <a:r>
              <a:rPr lang="uk-UA" sz="2400" dirty="0" smtClean="0"/>
              <a:t>- початок кадру – пара символів </a:t>
            </a:r>
            <a:r>
              <a:rPr lang="en-US" sz="2400" dirty="0" smtClean="0"/>
              <a:t>J (11000) </a:t>
            </a:r>
            <a:r>
              <a:rPr lang="uk-UA" sz="2400" dirty="0" smtClean="0"/>
              <a:t>та К(10001)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 smtClean="0"/>
              <a:t> - кінець кадру – символ Т (01101)</a:t>
            </a:r>
            <a:endParaRPr lang="uk-U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14907" y="157272"/>
            <a:ext cx="461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Методи виділення кадрів</a:t>
            </a:r>
            <a:endParaRPr lang="uk-UA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163" y="1003765"/>
            <a:ext cx="7379855" cy="182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43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1852" y="184981"/>
            <a:ext cx="9551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Пошук і виправлення помилок</a:t>
            </a:r>
            <a:endParaRPr lang="uk-UA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1851" y="946981"/>
            <a:ext cx="116385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Пошук помилок</a:t>
            </a:r>
          </a:p>
          <a:p>
            <a:pPr marL="457200" indent="-457200">
              <a:buFontTx/>
              <a:buChar char="-"/>
            </a:pPr>
            <a:r>
              <a:rPr lang="uk-UA" sz="2800" dirty="0" smtClean="0"/>
              <a:t>контрольна сума</a:t>
            </a:r>
          </a:p>
          <a:p>
            <a:pPr marL="457200" indent="-457200">
              <a:buFontTx/>
              <a:buChar char="-"/>
            </a:pPr>
            <a:endParaRPr lang="uk-UA" sz="2800" dirty="0"/>
          </a:p>
          <a:p>
            <a:r>
              <a:rPr lang="uk-UA" sz="2800" dirty="0" smtClean="0"/>
              <a:t>Виправлення помилок</a:t>
            </a:r>
          </a:p>
          <a:p>
            <a:r>
              <a:rPr lang="uk-UA" sz="2800" dirty="0" smtClean="0"/>
              <a:t>-коди, що виправляють помилки ( з надлишковою інформацією)</a:t>
            </a:r>
          </a:p>
          <a:p>
            <a:endParaRPr lang="uk-UA" sz="2800" dirty="0"/>
          </a:p>
          <a:p>
            <a:r>
              <a:rPr lang="uk-UA" sz="2800" dirty="0" smtClean="0"/>
              <a:t>Повторна відправка даних:</a:t>
            </a:r>
          </a:p>
          <a:p>
            <a:r>
              <a:rPr lang="uk-UA" sz="2800" dirty="0" smtClean="0"/>
              <a:t>- повторна відправка кадру, що прийшов з помилкою</a:t>
            </a:r>
          </a:p>
          <a:p>
            <a:r>
              <a:rPr lang="uk-UA" sz="2800" dirty="0" smtClean="0"/>
              <a:t>- повторна відправка кадру, що не прийшов взагалі</a:t>
            </a:r>
          </a:p>
          <a:p>
            <a:r>
              <a:rPr lang="uk-UA" sz="2800" dirty="0" smtClean="0"/>
              <a:t>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81351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55" y="-22238"/>
            <a:ext cx="9212771" cy="688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6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180" y="0"/>
            <a:ext cx="10131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0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74" y="0"/>
            <a:ext cx="9808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24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370</Words>
  <Application>Microsoft Office PowerPoint</Application>
  <PresentationFormat>Широкий екран</PresentationFormat>
  <Paragraphs>91</Paragraphs>
  <Slides>29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5" baseType="lpstr">
      <vt:lpstr>Arial</vt:lpstr>
      <vt:lpstr>Bookman Old Style</vt:lpstr>
      <vt:lpstr>Calibri</vt:lpstr>
      <vt:lpstr>Courier New</vt:lpstr>
      <vt:lpstr>Rockwell</vt:lpstr>
      <vt:lpstr>Damask</vt:lpstr>
      <vt:lpstr>Введення в спеціальність  Лекція 6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Ethernet</vt:lpstr>
      <vt:lpstr>Презентація PowerPoint</vt:lpstr>
      <vt:lpstr>Презентація PowerPoint</vt:lpstr>
      <vt:lpstr>Формат кадру Ethernet</vt:lpstr>
      <vt:lpstr>Структура MAC-адресИ </vt:lpstr>
      <vt:lpstr>Таблиця комутації</vt:lpstr>
      <vt:lpstr>VLAN</vt:lpstr>
      <vt:lpstr>Презентація PowerPoint</vt:lpstr>
      <vt:lpstr>Презентація PowerPoint</vt:lpstr>
      <vt:lpstr>Презентація PowerPoint</vt:lpstr>
      <vt:lpstr>STP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  амбітний?   Творчий?  розумієшся на   сучасних технологіях?</dc:title>
  <dc:creator>homer</dc:creator>
  <cp:lastModifiedBy>Пользователь Windows</cp:lastModifiedBy>
  <cp:revision>61</cp:revision>
  <dcterms:created xsi:type="dcterms:W3CDTF">2017-11-21T17:19:25Z</dcterms:created>
  <dcterms:modified xsi:type="dcterms:W3CDTF">2020-02-20T08:16:27Z</dcterms:modified>
</cp:coreProperties>
</file>