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74" r:id="rId5"/>
    <p:sldId id="275" r:id="rId6"/>
    <p:sldId id="276" r:id="rId7"/>
    <p:sldId id="277" r:id="rId8"/>
    <p:sldId id="278" r:id="rId9"/>
    <p:sldId id="280" r:id="rId10"/>
    <p:sldId id="279" r:id="rId11"/>
    <p:sldId id="281" r:id="rId12"/>
    <p:sldId id="282" r:id="rId13"/>
    <p:sldId id="283" r:id="rId14"/>
    <p:sldId id="284" r:id="rId15"/>
    <p:sldId id="285" r:id="rId16"/>
    <p:sldId id="273" r:id="rId17"/>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1" autoAdjust="0"/>
    <p:restoredTop sz="94660"/>
  </p:normalViewPr>
  <p:slideViewPr>
    <p:cSldViewPr snapToGrid="0">
      <p:cViewPr varScale="1">
        <p:scale>
          <a:sx n="79" d="100"/>
          <a:sy n="79" d="100"/>
        </p:scale>
        <p:origin x="9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dirty="0"/>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EA0698-701F-4D4D-8602-AFDBDD83F29B}" type="datetimeFigureOut">
              <a:rPr lang="uk-UA" smtClean="0"/>
              <a:t>28.01.2026</a:t>
            </a:fld>
            <a:endParaRPr lang="uk-UA" dirty="0"/>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dirty="0"/>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2E19D-447B-4CAC-A15F-6AE3FBDEC1BE}" type="slidenum">
              <a:rPr lang="uk-UA" smtClean="0"/>
              <a:t>‹№›</a:t>
            </a:fld>
            <a:endParaRPr lang="uk-UA" dirty="0"/>
          </a:p>
        </p:txBody>
      </p:sp>
    </p:spTree>
    <p:extLst>
      <p:ext uri="{BB962C8B-B14F-4D97-AF65-F5344CB8AC3E}">
        <p14:creationId xmlns:p14="http://schemas.microsoft.com/office/powerpoint/2010/main" val="291973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learn.ztu.edu.ua/course/view.php?id=5974" TargetMode="External"/><Relationship Id="rId2" Type="http://schemas.openxmlformats.org/officeDocument/2006/relationships/hyperlink" Target="mailto:ek_vvg@ztu.edu.u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049311"/>
            <a:ext cx="12082072" cy="4572000"/>
          </a:xfrm>
        </p:spPr>
        <p:txBody>
          <a:bodyPr>
            <a:normAutofit/>
          </a:bodyPr>
          <a:lstStyle/>
          <a:p>
            <a:r>
              <a:rPr lang="uk-UA" b="1" dirty="0" smtClean="0">
                <a:latin typeface="Times New Roman" panose="02020603050405020304" pitchFamily="18" charset="0"/>
                <a:cs typeface="Times New Roman" panose="02020603050405020304" pitchFamily="18" charset="0"/>
              </a:rPr>
              <a:t>Маркетингова товарна політика</a:t>
            </a:r>
            <a:br>
              <a:rPr lang="uk-UA" b="1" dirty="0" smtClean="0">
                <a:latin typeface="Times New Roman" panose="02020603050405020304" pitchFamily="18" charset="0"/>
                <a:cs typeface="Times New Roman" panose="02020603050405020304" pitchFamily="18" charset="0"/>
              </a:rPr>
            </a:br>
            <a:r>
              <a:rPr lang="uk-UA" b="1" dirty="0" smtClean="0">
                <a:latin typeface="Times New Roman" panose="02020603050405020304" pitchFamily="18" charset="0"/>
                <a:cs typeface="Times New Roman" panose="02020603050405020304" pitchFamily="18" charset="0"/>
              </a:rPr>
              <a:t/>
            </a:r>
            <a:br>
              <a:rPr lang="uk-UA" b="1" dirty="0" smtClean="0">
                <a:latin typeface="Times New Roman" panose="02020603050405020304" pitchFamily="18" charset="0"/>
                <a:cs typeface="Times New Roman" panose="02020603050405020304" pitchFamily="18" charset="0"/>
              </a:rPr>
            </a:br>
            <a:r>
              <a:rPr lang="uk-UA" sz="2400" b="1" dirty="0" smtClean="0"/>
              <a:t>Викладач: </a:t>
            </a:r>
            <a:r>
              <a:rPr lang="uk-UA" sz="2400" b="1" dirty="0" smtClean="0"/>
              <a:t>Виговський Володимир Георгійович</a:t>
            </a:r>
            <a:br>
              <a:rPr lang="uk-UA" sz="2400" b="1" dirty="0" smtClean="0"/>
            </a:br>
            <a:r>
              <a:rPr lang="uk-UA" sz="2400" b="1" dirty="0" smtClean="0"/>
              <a:t>кандидат економічних наук, </a:t>
            </a:r>
            <a:br>
              <a:rPr lang="uk-UA" sz="2400" b="1" dirty="0" smtClean="0"/>
            </a:br>
            <a:r>
              <a:rPr lang="uk-UA" sz="2400" b="1" dirty="0" smtClean="0"/>
              <a:t>доцент кафедри менеджменту, бізнесу та маркетингових технологій</a:t>
            </a:r>
            <a:br>
              <a:rPr lang="uk-UA" sz="2400" b="1" dirty="0" smtClean="0"/>
            </a:br>
            <a:r>
              <a:rPr lang="uk-UA" sz="2400" b="1" dirty="0" smtClean="0"/>
              <a:t>аудиторія 401а</a:t>
            </a:r>
            <a:br>
              <a:rPr lang="uk-UA" sz="2400" b="1" dirty="0" smtClean="0"/>
            </a:br>
            <a:r>
              <a:rPr lang="en-US" sz="2400" b="1" dirty="0" smtClean="0"/>
              <a:t>E-mail</a:t>
            </a:r>
            <a:r>
              <a:rPr lang="uk-UA" sz="2400" b="1" dirty="0" smtClean="0"/>
              <a:t>: </a:t>
            </a:r>
            <a:r>
              <a:rPr lang="en-US" sz="2400" b="1" dirty="0" smtClean="0">
                <a:hlinkClick r:id="rId2"/>
              </a:rPr>
              <a:t>ek_vvg@ztu.edu.ua</a:t>
            </a:r>
            <a:r>
              <a:rPr lang="en-US" sz="2400" b="1" dirty="0" smtClean="0"/>
              <a:t/>
            </a:r>
            <a:br>
              <a:rPr lang="en-US" sz="2400" b="1" dirty="0" smtClean="0"/>
            </a:br>
            <a:r>
              <a:rPr lang="uk-UA" sz="2400" b="1" dirty="0" smtClean="0"/>
              <a:t>Посилання на освітній портал:</a:t>
            </a:r>
            <a:br>
              <a:rPr lang="uk-UA" sz="2400" b="1" dirty="0" smtClean="0"/>
            </a:br>
            <a:r>
              <a:rPr lang="en-AU" sz="2400" b="1" dirty="0">
                <a:hlinkClick r:id="rId3"/>
              </a:rPr>
              <a:t>https://</a:t>
            </a:r>
            <a:r>
              <a:rPr lang="en-AU" sz="2400" b="1" dirty="0" smtClean="0">
                <a:hlinkClick r:id="rId3"/>
              </a:rPr>
              <a:t>learn.ztu.edu.ua/course/view.php?id=5974</a:t>
            </a:r>
            <a:r>
              <a:rPr lang="uk-UA" sz="2400" b="1" dirty="0" smtClean="0"/>
              <a:t/>
            </a:r>
            <a:br>
              <a:rPr lang="uk-UA" sz="2400" b="1" dirty="0" smtClean="0"/>
            </a:br>
            <a:r>
              <a:rPr lang="uk-UA" sz="2400" b="1" dirty="0" smtClean="0">
                <a:solidFill>
                  <a:schemeClr val="accent2">
                    <a:lumMod val="60000"/>
                    <a:lumOff val="40000"/>
                  </a:schemeClr>
                </a:solidFill>
              </a:rPr>
              <a:t/>
            </a:r>
            <a:br>
              <a:rPr lang="uk-UA" sz="2400" b="1" dirty="0" smtClean="0">
                <a:solidFill>
                  <a:schemeClr val="accent2">
                    <a:lumMod val="60000"/>
                    <a:lumOff val="40000"/>
                  </a:schemeClr>
                </a:solidFill>
              </a:rPr>
            </a:br>
            <a:endParaRPr lang="uk-UA" sz="2400" dirty="0">
              <a:solidFill>
                <a:schemeClr val="accent2">
                  <a:lumMod val="60000"/>
                  <a:lumOff val="40000"/>
                </a:schemeClr>
              </a:solidFill>
            </a:endParaRPr>
          </a:p>
        </p:txBody>
      </p:sp>
    </p:spTree>
    <p:extLst>
      <p:ext uri="{BB962C8B-B14F-4D97-AF65-F5344CB8AC3E}">
        <p14:creationId xmlns:p14="http://schemas.microsoft.com/office/powerpoint/2010/main" val="28331149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89744" y="0"/>
            <a:ext cx="11802256" cy="5396459"/>
          </a:xfrm>
        </p:spPr>
        <p:txBody>
          <a:bodyPr/>
          <a:lstStyle/>
          <a:p>
            <a:pPr marL="0" indent="0" algn="ctr" fontAlgn="auto">
              <a:lnSpc>
                <a:spcPct val="100000"/>
              </a:lnSpc>
              <a:spcBef>
                <a:spcPts val="0"/>
              </a:spcBef>
              <a:buNone/>
            </a:pPr>
            <a:r>
              <a:rPr lang="uk-UA" sz="2000" dirty="0"/>
              <a:t>Оцінювання результатів навчання здобувачів вищої </a:t>
            </a:r>
            <a:r>
              <a:rPr lang="uk-UA" sz="2000" dirty="0" smtClean="0"/>
              <a:t>освіти</a:t>
            </a:r>
          </a:p>
          <a:p>
            <a:pPr marL="0" indent="0">
              <a:buNone/>
            </a:pPr>
            <a:r>
              <a:rPr lang="uk-UA" sz="1800" dirty="0"/>
              <a:t>Оцінювання результатів навчання здобувачів вищої освіти з навчальної дисципліни здійснюється відповідно до Положення про оцінювання результатів навчання здобувачів вищої освіти у Державному університеті «Житомирська політехніка» та розподілу балів, що наведений нижче.</a:t>
            </a:r>
          </a:p>
          <a:p>
            <a:pPr marL="0" indent="0" fontAlgn="auto">
              <a:buNone/>
            </a:pPr>
            <a:r>
              <a:rPr lang="uk-UA" sz="1800" dirty="0"/>
              <a:t>Система оцінювання результатів навчання здобувачів вищої освіти з навчальної дисципліни включає:</a:t>
            </a:r>
          </a:p>
          <a:p>
            <a:pPr lvl="0" fontAlgn="auto"/>
            <a:r>
              <a:rPr lang="uk-UA" sz="1800" dirty="0"/>
              <a:t>поточний, модульний та підсумковий контроль – для здобувачів денної форми здобуття вищої освіти;</a:t>
            </a:r>
          </a:p>
          <a:p>
            <a:pPr lvl="0" fontAlgn="auto"/>
            <a:r>
              <a:rPr lang="uk-UA" sz="1800" dirty="0"/>
              <a:t>поточний та підсумковий контроль – для здобувачів заочної форми здобуття вищої освіти.</a:t>
            </a:r>
          </a:p>
          <a:p>
            <a:pPr marL="0" indent="0" fontAlgn="auto">
              <a:buNone/>
            </a:pPr>
            <a:r>
              <a:rPr lang="uk-UA" sz="1800" dirty="0"/>
              <a:t>Поточний контроль проводиться для оцінювання рівня засвоєння знань, формування умінь і навичок здобувачів вищої освіти впродовж вивчення ними матеріалу модуля (змістових модулів) навчальної дисципліни. Поточний контроль здійснюється під час проведення навчальних занять. </a:t>
            </a:r>
          </a:p>
          <a:p>
            <a:pPr marL="0" indent="0" fontAlgn="auto">
              <a:buNone/>
            </a:pPr>
            <a:r>
              <a:rPr lang="uk-UA" sz="1800" dirty="0"/>
              <a:t>Модульний контроль проводиться з метою оцінювання результатів навчання здобувачів вищої освіти за модуль (змістові модулі) навчальної дисципліни. Модульний контроль проводиться під час навчального заняття після завершення вивчення матеріалу модуля (змістових модулів) навчальної дисципліни. Модульний контроль здійснюється у формі тестування. </a:t>
            </a:r>
          </a:p>
          <a:p>
            <a:pPr marL="0" indent="0" fontAlgn="auto">
              <a:buNone/>
            </a:pPr>
            <a:r>
              <a:rPr lang="uk-UA" sz="2000" b="0" dirty="0" smtClean="0"/>
              <a:t> </a:t>
            </a:r>
            <a:endParaRPr lang="uk-UA" sz="2000" b="0" dirty="0"/>
          </a:p>
          <a:p>
            <a:pPr marL="0" indent="0">
              <a:lnSpc>
                <a:spcPct val="100000"/>
              </a:lnSpc>
              <a:spcBef>
                <a:spcPts val="0"/>
              </a:spcBef>
              <a:buNone/>
            </a:pPr>
            <a:endParaRPr lang="uk-UA" sz="2000" b="0" dirty="0"/>
          </a:p>
        </p:txBody>
      </p:sp>
    </p:spTree>
    <p:extLst>
      <p:ext uri="{BB962C8B-B14F-4D97-AF65-F5344CB8AC3E}">
        <p14:creationId xmlns:p14="http://schemas.microsoft.com/office/powerpoint/2010/main" val="1967062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89744" y="0"/>
            <a:ext cx="11802256" cy="5396459"/>
          </a:xfrm>
        </p:spPr>
        <p:txBody>
          <a:bodyPr/>
          <a:lstStyle/>
          <a:p>
            <a:pPr marL="0" indent="0" fontAlgn="auto">
              <a:buNone/>
            </a:pPr>
            <a:r>
              <a:rPr lang="uk-UA" sz="2000" b="0" dirty="0" smtClean="0"/>
              <a:t> </a:t>
            </a:r>
            <a:endParaRPr lang="uk-UA" sz="2000" b="0" dirty="0"/>
          </a:p>
          <a:p>
            <a:pPr marL="0" indent="0">
              <a:lnSpc>
                <a:spcPct val="100000"/>
              </a:lnSpc>
              <a:spcBef>
                <a:spcPts val="0"/>
              </a:spcBef>
              <a:buNone/>
            </a:pPr>
            <a:endParaRPr lang="uk-UA" sz="2000" b="0" dirty="0"/>
          </a:p>
        </p:txBody>
      </p:sp>
      <p:pic>
        <p:nvPicPr>
          <p:cNvPr id="7" name="Рисунок 6"/>
          <p:cNvPicPr>
            <a:picLocks noChangeAspect="1"/>
          </p:cNvPicPr>
          <p:nvPr/>
        </p:nvPicPr>
        <p:blipFill>
          <a:blip r:embed="rId2"/>
          <a:stretch>
            <a:fillRect/>
          </a:stretch>
        </p:blipFill>
        <p:spPr>
          <a:xfrm>
            <a:off x="2544492" y="0"/>
            <a:ext cx="7135956" cy="5767274"/>
          </a:xfrm>
          <a:prstGeom prst="rect">
            <a:avLst/>
          </a:prstGeom>
        </p:spPr>
      </p:pic>
    </p:spTree>
    <p:extLst>
      <p:ext uri="{BB962C8B-B14F-4D97-AF65-F5344CB8AC3E}">
        <p14:creationId xmlns:p14="http://schemas.microsoft.com/office/powerpoint/2010/main" val="4291887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89744" y="0"/>
            <a:ext cx="11802256" cy="5396459"/>
          </a:xfrm>
        </p:spPr>
        <p:txBody>
          <a:bodyPr/>
          <a:lstStyle/>
          <a:p>
            <a:pPr marL="0" indent="0" fontAlgn="auto">
              <a:buNone/>
            </a:pPr>
            <a:r>
              <a:rPr lang="uk-UA" sz="2000" b="0" dirty="0" smtClean="0"/>
              <a:t> </a:t>
            </a:r>
            <a:endParaRPr lang="uk-UA" sz="2000" b="0" dirty="0"/>
          </a:p>
          <a:p>
            <a:pPr marL="0" indent="0">
              <a:lnSpc>
                <a:spcPct val="100000"/>
              </a:lnSpc>
              <a:spcBef>
                <a:spcPts val="0"/>
              </a:spcBef>
              <a:buNone/>
            </a:pPr>
            <a:endParaRPr lang="uk-UA" sz="2000" b="0" dirty="0"/>
          </a:p>
        </p:txBody>
      </p:sp>
    </p:spTree>
    <p:extLst>
      <p:ext uri="{BB962C8B-B14F-4D97-AF65-F5344CB8AC3E}">
        <p14:creationId xmlns:p14="http://schemas.microsoft.com/office/powerpoint/2010/main" val="3826684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89744" y="0"/>
            <a:ext cx="11802256" cy="5396459"/>
          </a:xfrm>
        </p:spPr>
        <p:txBody>
          <a:bodyPr/>
          <a:lstStyle/>
          <a:p>
            <a:pPr marL="0" indent="0" fontAlgn="auto">
              <a:buNone/>
            </a:pPr>
            <a:r>
              <a:rPr lang="uk-UA" sz="2000" b="0" dirty="0" smtClean="0"/>
              <a:t> </a:t>
            </a:r>
            <a:endParaRPr lang="uk-UA" sz="2000" b="0" dirty="0"/>
          </a:p>
          <a:p>
            <a:pPr marL="0" indent="0">
              <a:lnSpc>
                <a:spcPct val="100000"/>
              </a:lnSpc>
              <a:spcBef>
                <a:spcPts val="0"/>
              </a:spcBef>
              <a:buNone/>
            </a:pPr>
            <a:endParaRPr lang="uk-UA" sz="2000" b="0" dirty="0"/>
          </a:p>
        </p:txBody>
      </p:sp>
      <p:pic>
        <p:nvPicPr>
          <p:cNvPr id="5" name="Рисунок 4"/>
          <p:cNvPicPr>
            <a:picLocks noChangeAspect="1"/>
          </p:cNvPicPr>
          <p:nvPr/>
        </p:nvPicPr>
        <p:blipFill>
          <a:blip r:embed="rId2"/>
          <a:stretch>
            <a:fillRect/>
          </a:stretch>
        </p:blipFill>
        <p:spPr>
          <a:xfrm>
            <a:off x="1953639" y="195759"/>
            <a:ext cx="7932197" cy="2397230"/>
          </a:xfrm>
          <a:prstGeom prst="rect">
            <a:avLst/>
          </a:prstGeom>
        </p:spPr>
      </p:pic>
      <p:pic>
        <p:nvPicPr>
          <p:cNvPr id="6" name="Рисунок 5"/>
          <p:cNvPicPr>
            <a:picLocks noChangeAspect="1"/>
          </p:cNvPicPr>
          <p:nvPr/>
        </p:nvPicPr>
        <p:blipFill>
          <a:blip r:embed="rId3"/>
          <a:stretch>
            <a:fillRect/>
          </a:stretch>
        </p:blipFill>
        <p:spPr>
          <a:xfrm>
            <a:off x="1421314" y="2788749"/>
            <a:ext cx="8996849" cy="2803470"/>
          </a:xfrm>
          <a:prstGeom prst="rect">
            <a:avLst/>
          </a:prstGeom>
        </p:spPr>
      </p:pic>
    </p:spTree>
    <p:extLst>
      <p:ext uri="{BB962C8B-B14F-4D97-AF65-F5344CB8AC3E}">
        <p14:creationId xmlns:p14="http://schemas.microsoft.com/office/powerpoint/2010/main" val="4029335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70688"/>
            <a:ext cx="12192000" cy="5396459"/>
          </a:xfrm>
        </p:spPr>
        <p:txBody>
          <a:bodyPr/>
          <a:lstStyle/>
          <a:p>
            <a:pPr marL="0" indent="0" fontAlgn="auto">
              <a:buNone/>
            </a:pPr>
            <a:r>
              <a:rPr lang="uk-UA" sz="2000" b="0" dirty="0" smtClean="0"/>
              <a:t> </a:t>
            </a:r>
            <a:endParaRPr lang="uk-UA" sz="2000" b="0" dirty="0"/>
          </a:p>
          <a:p>
            <a:pPr marL="0" indent="0">
              <a:lnSpc>
                <a:spcPct val="100000"/>
              </a:lnSpc>
              <a:spcBef>
                <a:spcPts val="0"/>
              </a:spcBef>
              <a:buNone/>
            </a:pPr>
            <a:endParaRPr lang="uk-UA" sz="2000" b="0" dirty="0"/>
          </a:p>
        </p:txBody>
      </p:sp>
      <p:sp>
        <p:nvSpPr>
          <p:cNvPr id="2" name="Прямокутник 1"/>
          <p:cNvSpPr/>
          <p:nvPr/>
        </p:nvSpPr>
        <p:spPr>
          <a:xfrm>
            <a:off x="0" y="0"/>
            <a:ext cx="12033504" cy="5262979"/>
          </a:xfrm>
          <a:prstGeom prst="rect">
            <a:avLst/>
          </a:prstGeom>
        </p:spPr>
        <p:txBody>
          <a:bodyPr wrap="square">
            <a:spAutoFit/>
          </a:bodyPr>
          <a:lstStyle/>
          <a:p>
            <a:r>
              <a:rPr lang="uk-UA" sz="1600" dirty="0"/>
              <a:t>Якщо здобувач денної форми здобуття вищої освіти виконав необхідні для досягнення результатів навчання з дисципліни завдання, що передбачені робочою програмою навчальної дисципліни, склав модульний контроль і набрав у сумі </a:t>
            </a:r>
            <a:r>
              <a:rPr lang="uk-UA" sz="1600" b="1" dirty="0"/>
              <a:t>60 балів або більше</a:t>
            </a:r>
            <a:r>
              <a:rPr lang="uk-UA" sz="1600" dirty="0"/>
              <a:t>, він може погодити дану оцінку в електронному кабінеті і вона стане семестровою оцінкою за вивчення навчальної дисципліни. </a:t>
            </a:r>
          </a:p>
          <a:p>
            <a:r>
              <a:rPr lang="uk-UA" sz="1600" dirty="0"/>
              <a:t>Якщо здобувач денної форми здобуття вищої освіти під час вивчення навчальної дисципліни виконав необхідні для досягнення результатів навчання з дисципліни завдання, що передбачені робочою програмою навчальної дисципліни, і набрав </a:t>
            </a:r>
            <a:r>
              <a:rPr lang="uk-UA" sz="1600" b="1" dirty="0"/>
              <a:t>60 балів або більше та бажає покращити свій результат успішності</a:t>
            </a:r>
            <a:r>
              <a:rPr lang="uk-UA" sz="1600" dirty="0"/>
              <a:t>, він проходить процедуру підсумкового контролю у формі екзамену. Набрані бали за виконання завдань підсумкового контролю, а також бали за поточний контроль сумуються і формується семестрова оцінка з навчальної дисципліни. Бали, які здобувач вищої освіти набрав за виконання завдань модульного контролю, при цьому не враховуються під час розрахунку семестрової оцінки з навчальної дисципліни.</a:t>
            </a:r>
          </a:p>
          <a:p>
            <a:r>
              <a:rPr lang="uk-UA" sz="1600" dirty="0" smtClean="0"/>
              <a:t>Здобувач </a:t>
            </a:r>
            <a:r>
              <a:rPr lang="uk-UA" sz="1600" dirty="0"/>
              <a:t>вищої освіти допускається до процедури підсумкового контролю у формі екзамену, якщо виконав необхідні для досягнення результатів навчання з дисципліни завдання, що передбачені робочою програмою навчальної дисципліни, і за поточний контроль у сумі набрав </a:t>
            </a:r>
            <a:r>
              <a:rPr lang="uk-UA" sz="1600" b="1" dirty="0"/>
              <a:t>36 балів або більше.</a:t>
            </a:r>
          </a:p>
          <a:p>
            <a:r>
              <a:rPr lang="uk-UA" sz="1600" dirty="0"/>
              <a:t>Якщо здобувач вищої освіти за результатами поточного контролю набрав </a:t>
            </a:r>
            <a:r>
              <a:rPr lang="uk-UA" sz="1600" b="1" dirty="0"/>
              <a:t>25–35 балів</a:t>
            </a:r>
            <a:r>
              <a:rPr lang="uk-UA" sz="1600" dirty="0"/>
              <a:t>, він отримує право за власною заявою опанувати окремі теми (змістові модулі) навчальної дисципліни понад обсяги, встановлені навчальним планом освітньої програми. Вивчення окремих складових навчальної дисципліни понад обсяги, встановлені навчальним планом освітньої програми, здійснюється у вільний від занять здобувача вищої освіти час.</a:t>
            </a:r>
          </a:p>
          <a:p>
            <a:r>
              <a:rPr lang="uk-UA" sz="1600" dirty="0"/>
              <a:t>Якщо здобувач вищої освіти за результатами поточного контролю набрав від </a:t>
            </a:r>
            <a:r>
              <a:rPr lang="uk-UA" sz="1600" b="1" dirty="0"/>
              <a:t>0 до 24 балів (включно)</a:t>
            </a:r>
            <a:r>
              <a:rPr lang="uk-UA" sz="1600" dirty="0"/>
              <a:t>, він вважається таким, що не виконав вимоги робочої програми навчальної дисципліни та має академічну заборгованість. Здобувач вищої освіти отримує право за власною заявою опанувати навчальну дисципліну у наступному семестрі понад обсяги, встановлені навчальним планом освітньої програми.</a:t>
            </a:r>
          </a:p>
        </p:txBody>
      </p:sp>
    </p:spTree>
    <p:extLst>
      <p:ext uri="{BB962C8B-B14F-4D97-AF65-F5344CB8AC3E}">
        <p14:creationId xmlns:p14="http://schemas.microsoft.com/office/powerpoint/2010/main" val="2056532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89744" y="0"/>
            <a:ext cx="11802256" cy="5396459"/>
          </a:xfrm>
        </p:spPr>
        <p:txBody>
          <a:bodyPr/>
          <a:lstStyle/>
          <a:p>
            <a:pPr marL="0" indent="0" fontAlgn="auto">
              <a:buNone/>
            </a:pPr>
            <a:r>
              <a:rPr lang="uk-UA" sz="2000" b="0" dirty="0" smtClean="0"/>
              <a:t> </a:t>
            </a:r>
            <a:endParaRPr lang="uk-UA" sz="2000" b="0" dirty="0"/>
          </a:p>
          <a:p>
            <a:pPr marL="0" indent="0">
              <a:lnSpc>
                <a:spcPct val="100000"/>
              </a:lnSpc>
              <a:spcBef>
                <a:spcPts val="0"/>
              </a:spcBef>
              <a:buNone/>
            </a:pPr>
            <a:endParaRPr lang="uk-UA" sz="2000" b="0" dirty="0"/>
          </a:p>
        </p:txBody>
      </p:sp>
      <p:sp>
        <p:nvSpPr>
          <p:cNvPr id="2" name="Прямокутник 1"/>
          <p:cNvSpPr/>
          <p:nvPr/>
        </p:nvSpPr>
        <p:spPr>
          <a:xfrm>
            <a:off x="194872" y="209862"/>
            <a:ext cx="11437495" cy="3600986"/>
          </a:xfrm>
          <a:prstGeom prst="rect">
            <a:avLst/>
          </a:prstGeom>
        </p:spPr>
        <p:txBody>
          <a:bodyPr wrap="square">
            <a:spAutoFit/>
          </a:bodyPr>
          <a:lstStyle/>
          <a:p>
            <a:pPr algn="ctr"/>
            <a:r>
              <a:rPr lang="uk-UA" sz="2400" b="1" dirty="0"/>
              <a:t>Визнання результатів навчання, набутих у неформальній та/або інформальній освіті</a:t>
            </a:r>
            <a:endParaRPr lang="uk-UA" sz="2400" dirty="0"/>
          </a:p>
          <a:p>
            <a:r>
              <a:rPr lang="uk-UA" b="1" dirty="0"/>
              <a:t> </a:t>
            </a:r>
            <a:endParaRPr lang="uk-UA" dirty="0"/>
          </a:p>
          <a:p>
            <a:r>
              <a:rPr lang="uk-UA" dirty="0"/>
              <a:t>Визнання результатів навчання, набутих у неформальній та/або інформальній освіті в рамках окремих тем навчальної дисципліни, здійснюється викладачем за зверненням здобувача вищої освіти та представленням документів, які підтверджують результати навчання (сертифікати, свідоцтва, скріншоти тощо). Рішення про визнання та оцінка за відповідну частину освітнього компонента приймається викладачем за результатами співбесіди зі здобувачем вищої освіти.</a:t>
            </a:r>
          </a:p>
          <a:p>
            <a:r>
              <a:rPr lang="uk-UA" dirty="0"/>
              <a:t>Визнання результатів навчання, набутих у неформальній та/або інформальній освіті в рамках цілого освітнього компонента, здійснюється за процедурою, яка визначена у Положенні про організацію освітнього процесу у Державному університеті «Житомирська політехніка».</a:t>
            </a:r>
          </a:p>
          <a:p>
            <a:r>
              <a:rPr lang="uk-UA" b="1" dirty="0"/>
              <a:t> </a:t>
            </a:r>
            <a:endParaRPr lang="uk-UA" dirty="0"/>
          </a:p>
        </p:txBody>
      </p:sp>
    </p:spTree>
    <p:extLst>
      <p:ext uri="{BB962C8B-B14F-4D97-AF65-F5344CB8AC3E}">
        <p14:creationId xmlns:p14="http://schemas.microsoft.com/office/powerpoint/2010/main" val="3727581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25520" y="2299069"/>
            <a:ext cx="6179737" cy="1405108"/>
          </a:xfrm>
        </p:spPr>
        <p:txBody>
          <a:bodyPr/>
          <a:lstStyle/>
          <a:p>
            <a:r>
              <a:rPr lang="uk-UA" dirty="0" smtClean="0"/>
              <a:t>ДЯКУЮ ЗА УВАГУ!!!</a:t>
            </a:r>
            <a:endParaRPr lang="uk-UA" dirty="0"/>
          </a:p>
        </p:txBody>
      </p:sp>
    </p:spTree>
    <p:extLst>
      <p:ext uri="{BB962C8B-B14F-4D97-AF65-F5344CB8AC3E}">
        <p14:creationId xmlns:p14="http://schemas.microsoft.com/office/powerpoint/2010/main" val="1852806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5060" y="0"/>
            <a:ext cx="11522075" cy="524656"/>
          </a:xfrm>
        </p:spPr>
        <p:txBody>
          <a:bodyPr>
            <a:normAutofit fontScale="90000"/>
          </a:bodyPr>
          <a:lstStyle/>
          <a:p>
            <a:pPr algn="ctr"/>
            <a:r>
              <a:rPr lang="uk-UA" b="1" dirty="0" smtClean="0"/>
              <a:t>Структура курсу</a:t>
            </a:r>
            <a:endParaRPr lang="uk-UA" b="1" dirty="0"/>
          </a:p>
        </p:txBody>
      </p:sp>
      <p:pic>
        <p:nvPicPr>
          <p:cNvPr id="3" name="Рисунок 2"/>
          <p:cNvPicPr>
            <a:picLocks noChangeAspect="1"/>
          </p:cNvPicPr>
          <p:nvPr/>
        </p:nvPicPr>
        <p:blipFill>
          <a:blip r:embed="rId2"/>
          <a:stretch>
            <a:fillRect/>
          </a:stretch>
        </p:blipFill>
        <p:spPr>
          <a:xfrm>
            <a:off x="2367838" y="615408"/>
            <a:ext cx="7602170" cy="4773455"/>
          </a:xfrm>
          <a:prstGeom prst="rect">
            <a:avLst/>
          </a:prstGeom>
        </p:spPr>
      </p:pic>
    </p:spTree>
    <p:extLst>
      <p:ext uri="{BB962C8B-B14F-4D97-AF65-F5344CB8AC3E}">
        <p14:creationId xmlns:p14="http://schemas.microsoft.com/office/powerpoint/2010/main" val="3758076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209862"/>
            <a:ext cx="12024521" cy="4847999"/>
          </a:xfrm>
        </p:spPr>
        <p:txBody>
          <a:bodyPr/>
          <a:lstStyle/>
          <a:p>
            <a:pPr marL="0" indent="0" algn="ctr">
              <a:buNone/>
            </a:pPr>
            <a:r>
              <a:rPr lang="uk-UA" sz="1800" dirty="0" smtClean="0"/>
              <a:t> Мета та завдання навчальної дисципліни</a:t>
            </a:r>
          </a:p>
          <a:p>
            <a:pPr marL="0" indent="0">
              <a:buNone/>
            </a:pPr>
            <a:r>
              <a:rPr lang="uk-UA" sz="2000" dirty="0" smtClean="0"/>
              <a:t>Метою </a:t>
            </a:r>
            <a:r>
              <a:rPr lang="uk-UA" sz="2000" dirty="0"/>
              <a:t>вивчення навчальної дисципліни</a:t>
            </a:r>
            <a:r>
              <a:rPr lang="uk-UA" sz="2000" b="0" dirty="0"/>
              <a:t> є </a:t>
            </a:r>
            <a:r>
              <a:rPr lang="uk-UA" sz="2000" b="0" dirty="0"/>
              <a:t>формування у майбутніх фахівців сучасної системи теоретичних знань та набуття практичних навичок щодо розробки, реалізації та управління маркетинговою товарною політикою, яка охоплює розуміння сутності товару як комплексу, планування асортименту і номенклатури, управління життєвим циклом товару (ЖЦТ) та створення торговельної марки (бренда) задля забезпечення конкурентоспроможності й ефективності діяльності підприємства в сучасних умовах.</a:t>
            </a:r>
          </a:p>
          <a:p>
            <a:pPr marL="0" indent="0">
              <a:buNone/>
            </a:pPr>
            <a:r>
              <a:rPr lang="uk-UA" sz="2000" dirty="0"/>
              <a:t>Завданнями навчальної дисципліни є </a:t>
            </a:r>
            <a:r>
              <a:rPr lang="uk-UA" sz="2000" b="0" dirty="0"/>
              <a:t>набуття студентами теоретичних знань з питань </a:t>
            </a:r>
            <a:r>
              <a:rPr lang="en-US" sz="2000" b="0" dirty="0"/>
              <a:t>c</a:t>
            </a:r>
            <a:r>
              <a:rPr lang="uk-UA" sz="2000" b="0" dirty="0"/>
              <a:t>утності товару як комплексу, концепції та стратегії маркетингової товарної політики та принципів формування товарного асортименту й номенклатури; опанування методичним інструментарієм аналізу конкурентоспроможності товару, оцінки його якості та планування життєвого циклу; оволодіння навичками управління товарним портфелем підприємства; набуття навичок розробки нового товару; розроблення пропозицій щодо формування та удосконалення марочної політики, створення ефективного паковання та маркування; набуття навичок оцінки економічної ефективності та наслідків маркетингових рішень, пов'язаних з товарною політикою, а також організації сервісного обслуговування.</a:t>
            </a:r>
          </a:p>
          <a:p>
            <a:pPr marL="0" indent="0">
              <a:buNone/>
            </a:pPr>
            <a:endParaRPr lang="uk-UA" sz="1800" b="0" dirty="0"/>
          </a:p>
          <a:p>
            <a:pPr marL="0" indent="0">
              <a:buNone/>
            </a:pPr>
            <a:endParaRPr lang="uk-UA" sz="1800" b="0" dirty="0"/>
          </a:p>
        </p:txBody>
      </p:sp>
    </p:spTree>
    <p:extLst>
      <p:ext uri="{BB962C8B-B14F-4D97-AF65-F5344CB8AC3E}">
        <p14:creationId xmlns:p14="http://schemas.microsoft.com/office/powerpoint/2010/main" val="2581569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209862"/>
            <a:ext cx="12024521" cy="4847999"/>
          </a:xfrm>
        </p:spPr>
        <p:txBody>
          <a:bodyPr/>
          <a:lstStyle/>
          <a:p>
            <a:pPr marL="0" indent="0">
              <a:buNone/>
            </a:pPr>
            <a:r>
              <a:rPr lang="uk-UA" sz="1800" dirty="0"/>
              <a:t>Зміст навчальної дисципліни направлений на формування наступних компетентностей, визначених стандартом вищої освіти зі спеціальності 075 «Маркетинг» та освітньо-професійною програмою «Маркетинг»</a:t>
            </a:r>
            <a:r>
              <a:rPr lang="uk-UA" sz="1800" b="0" dirty="0"/>
              <a:t>:</a:t>
            </a:r>
          </a:p>
          <a:p>
            <a:pPr marL="0" indent="0">
              <a:buNone/>
            </a:pPr>
            <a:r>
              <a:rPr lang="uk-UA" sz="1800" b="0" dirty="0"/>
              <a:t>ІК. Здатність вирішувати складні спеціалізовані задачі та практичні проблеми у сфері маркетингової діяльності або у процесі навчання, що передбачає застосування відповідних теорій та методів і характеризується комплексністю та невизначеністю умов.</a:t>
            </a:r>
          </a:p>
          <a:p>
            <a:pPr marL="0" indent="0">
              <a:buNone/>
            </a:pPr>
            <a:r>
              <a:rPr lang="uk-UA" sz="1800" b="0" dirty="0"/>
              <a:t>ЗК7. Здатність застосовувати знання у практичних ситуаціях.</a:t>
            </a:r>
          </a:p>
          <a:p>
            <a:pPr marL="0" indent="0">
              <a:buNone/>
            </a:pPr>
            <a:r>
              <a:rPr lang="uk-UA" sz="1800" b="0" dirty="0"/>
              <a:t>СК1. Здатність логічно і послідовно відтворювати отримані знання предметної області маркетингу.</a:t>
            </a:r>
          </a:p>
          <a:p>
            <a:pPr marL="0" indent="0">
              <a:buNone/>
            </a:pPr>
            <a:r>
              <a:rPr lang="uk-UA" sz="1800" b="0" dirty="0"/>
              <a:t>СК2. Здатність критично аналізувати й узагальнювати положення предметної області сучасного маркетингу.</a:t>
            </a:r>
          </a:p>
          <a:p>
            <a:pPr marL="0" indent="0">
              <a:buNone/>
            </a:pPr>
            <a:r>
              <a:rPr lang="uk-UA" sz="1800" b="0" dirty="0"/>
              <a:t>СК4. Здатність проваджувати маркетингову діяльність на основі розуміння сутності та змісту теорії маркетингу і функціональних зв’язків між її складовими</a:t>
            </a:r>
          </a:p>
          <a:p>
            <a:pPr marL="0" indent="0">
              <a:buNone/>
            </a:pPr>
            <a:endParaRPr lang="uk-UA" sz="1800" b="0" dirty="0"/>
          </a:p>
          <a:p>
            <a:pPr marL="0" indent="0">
              <a:buNone/>
            </a:pPr>
            <a:endParaRPr lang="uk-UA" sz="1800" b="0" dirty="0"/>
          </a:p>
        </p:txBody>
      </p:sp>
    </p:spTree>
    <p:extLst>
      <p:ext uri="{BB962C8B-B14F-4D97-AF65-F5344CB8AC3E}">
        <p14:creationId xmlns:p14="http://schemas.microsoft.com/office/powerpoint/2010/main" val="3117366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209862"/>
            <a:ext cx="12024521" cy="4847999"/>
          </a:xfrm>
        </p:spPr>
        <p:txBody>
          <a:bodyPr/>
          <a:lstStyle/>
          <a:p>
            <a:pPr marL="0" indent="0" fontAlgn="auto">
              <a:buNone/>
            </a:pPr>
            <a:r>
              <a:rPr lang="uk-UA" sz="2000" dirty="0"/>
              <a:t>Отримані знання з навчальної дисципліни стануть складовими наступних програмних результатів навчання за спеціальністю 075 «Маркетинг»:</a:t>
            </a:r>
          </a:p>
          <a:p>
            <a:pPr marL="0" indent="0" fontAlgn="auto">
              <a:buNone/>
            </a:pPr>
            <a:r>
              <a:rPr lang="uk-UA" sz="2000" b="0" dirty="0"/>
              <a:t>ПР1. Демонструвати знання і розуміння теоретичних основ та принципів провадження маркетингової діяльності.</a:t>
            </a:r>
          </a:p>
          <a:p>
            <a:pPr marL="0" indent="0" fontAlgn="auto">
              <a:buNone/>
            </a:pPr>
            <a:r>
              <a:rPr lang="uk-UA" sz="2000" b="0" dirty="0"/>
              <a:t>ПР3. Застосовувати набуті теоретичні знання для розв’язання практичних завдань у сфері маркетингу.</a:t>
            </a:r>
          </a:p>
          <a:p>
            <a:pPr marL="0" indent="0">
              <a:buNone/>
            </a:pPr>
            <a:r>
              <a:rPr lang="uk-UA" sz="2000" b="0" dirty="0"/>
              <a:t>ПР6. Визначати функціональні області маркетингової діяльності ринкового суб’єкта та їх взаємозв’язки в системі управління, розраховувати відповідні показники, які характеризують результативність такої діяльності.</a:t>
            </a:r>
          </a:p>
          <a:p>
            <a:endParaRPr lang="uk-UA" sz="2000" b="0" dirty="0"/>
          </a:p>
          <a:p>
            <a:pPr marL="0" indent="0">
              <a:buNone/>
            </a:pPr>
            <a:endParaRPr lang="uk-UA" sz="2000" b="0" dirty="0"/>
          </a:p>
        </p:txBody>
      </p:sp>
    </p:spTree>
    <p:extLst>
      <p:ext uri="{BB962C8B-B14F-4D97-AF65-F5344CB8AC3E}">
        <p14:creationId xmlns:p14="http://schemas.microsoft.com/office/powerpoint/2010/main" val="3800746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209862"/>
            <a:ext cx="12024521" cy="5396459"/>
          </a:xfrm>
        </p:spPr>
        <p:txBody>
          <a:bodyPr/>
          <a:lstStyle/>
          <a:p>
            <a:pPr marL="0" indent="0" fontAlgn="auto">
              <a:buNone/>
            </a:pPr>
            <a:r>
              <a:rPr lang="uk-UA" sz="1800" dirty="0" smtClean="0"/>
              <a:t>Під час вивчення навчальної дисципліни здобувачі вищої освіти зможуть отримати наступні Soft skills:</a:t>
            </a:r>
          </a:p>
          <a:p>
            <a:pPr marL="0" indent="0" fontAlgn="auto">
              <a:buNone/>
            </a:pPr>
            <a:r>
              <a:rPr lang="uk-UA" sz="2000" dirty="0"/>
              <a:t>- </a:t>
            </a:r>
            <a:r>
              <a:rPr lang="uk-UA" sz="2000" i="1" dirty="0"/>
              <a:t>комунікативні навички</a:t>
            </a:r>
            <a:r>
              <a:rPr lang="uk-UA" sz="2000" dirty="0"/>
              <a:t>: </a:t>
            </a:r>
            <a:r>
              <a:rPr lang="uk-UA" sz="2000" b="0" dirty="0"/>
              <a:t>письмове, вербальне й невербальне спілкування; уміння грамотно спілкуватися по e-mail; вести дискусію і відстоювати свою позицію; навички працювати в команді;</a:t>
            </a:r>
          </a:p>
          <a:p>
            <a:pPr marL="0" indent="0" fontAlgn="auto">
              <a:buNone/>
            </a:pPr>
            <a:r>
              <a:rPr lang="uk-UA" sz="2000" i="1" dirty="0"/>
              <a:t>- уміння виступати привселюдно</a:t>
            </a:r>
            <a:r>
              <a:rPr lang="uk-UA" sz="2000" dirty="0"/>
              <a:t>: </a:t>
            </a:r>
            <a:r>
              <a:rPr lang="uk-UA" sz="2000" b="0" dirty="0"/>
              <a:t>навички, необхідні для виступів на публіці; навички проведення презентації;</a:t>
            </a:r>
          </a:p>
          <a:p>
            <a:pPr marL="0" indent="0" fontAlgn="auto">
              <a:buNone/>
            </a:pPr>
            <a:r>
              <a:rPr lang="uk-UA" sz="2000" dirty="0"/>
              <a:t>- </a:t>
            </a:r>
            <a:r>
              <a:rPr lang="uk-UA" sz="2000" i="1" dirty="0"/>
              <a:t>керування часом:</a:t>
            </a:r>
            <a:r>
              <a:rPr lang="uk-UA" sz="2000" dirty="0"/>
              <a:t> </a:t>
            </a:r>
            <a:r>
              <a:rPr lang="uk-UA" sz="2000" b="0" dirty="0"/>
              <a:t>уміння справлятися із завданнями вчасно;</a:t>
            </a:r>
          </a:p>
          <a:p>
            <a:pPr marL="0" indent="0" fontAlgn="auto">
              <a:buNone/>
            </a:pPr>
            <a:r>
              <a:rPr lang="uk-UA" sz="2000" dirty="0"/>
              <a:t>- </a:t>
            </a:r>
            <a:r>
              <a:rPr lang="uk-UA" sz="2000" i="1" dirty="0"/>
              <a:t>гнучкість і адаптивність:</a:t>
            </a:r>
            <a:r>
              <a:rPr lang="uk-UA" sz="2000" dirty="0"/>
              <a:t> </a:t>
            </a:r>
            <a:r>
              <a:rPr lang="uk-UA" sz="2000" b="0" dirty="0"/>
              <a:t>гнучкість, адаптивність і здатність змінюватися; уміння аналізувати ситуацію, орієнтування на вирішення проблеми;</a:t>
            </a:r>
          </a:p>
          <a:p>
            <a:pPr marL="0" indent="0" fontAlgn="auto">
              <a:buNone/>
            </a:pPr>
            <a:r>
              <a:rPr lang="uk-UA" sz="2000" dirty="0"/>
              <a:t>- </a:t>
            </a:r>
            <a:r>
              <a:rPr lang="uk-UA" sz="2000" i="1" dirty="0"/>
              <a:t>лідерські якості</a:t>
            </a:r>
            <a:r>
              <a:rPr lang="uk-UA" sz="2000" dirty="0"/>
              <a:t>: </a:t>
            </a:r>
            <a:r>
              <a:rPr lang="uk-UA" sz="2000" b="0" dirty="0"/>
              <a:t>уміння спокійно працювати в напруженому середовищі; уміння ухвалювати рішення; уміння ставити мету, планувати діяльність;</a:t>
            </a:r>
          </a:p>
          <a:p>
            <a:pPr marL="0" indent="0" fontAlgn="auto">
              <a:buNone/>
            </a:pPr>
            <a:r>
              <a:rPr lang="uk-UA" sz="2000" i="1" dirty="0"/>
              <a:t>- особисті якості:</a:t>
            </a:r>
            <a:r>
              <a:rPr lang="uk-UA" sz="2000" dirty="0"/>
              <a:t> </a:t>
            </a:r>
            <a:r>
              <a:rPr lang="uk-UA" sz="2000" b="0" dirty="0"/>
              <a:t>креативне й критичне мислення; етичність, чесність, терпіння, повага до оточуючих.</a:t>
            </a:r>
          </a:p>
          <a:p>
            <a:pPr marL="0" indent="0">
              <a:buNone/>
            </a:pPr>
            <a:endParaRPr lang="uk-UA" sz="2000" b="0" dirty="0"/>
          </a:p>
          <a:p>
            <a:pPr marL="0" indent="0">
              <a:buNone/>
            </a:pPr>
            <a:endParaRPr lang="uk-UA" sz="1800" b="0" dirty="0"/>
          </a:p>
        </p:txBody>
      </p:sp>
    </p:spTree>
    <p:extLst>
      <p:ext uri="{BB962C8B-B14F-4D97-AF65-F5344CB8AC3E}">
        <p14:creationId xmlns:p14="http://schemas.microsoft.com/office/powerpoint/2010/main" val="635469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9" y="0"/>
            <a:ext cx="12024521" cy="5396459"/>
          </a:xfrm>
        </p:spPr>
        <p:txBody>
          <a:bodyPr/>
          <a:lstStyle/>
          <a:p>
            <a:pPr marL="0" indent="0" algn="ctr" fontAlgn="auto">
              <a:lnSpc>
                <a:spcPct val="100000"/>
              </a:lnSpc>
              <a:spcBef>
                <a:spcPts val="0"/>
              </a:spcBef>
              <a:buNone/>
            </a:pPr>
            <a:r>
              <a:rPr lang="uk-UA" sz="2400" dirty="0" smtClean="0"/>
              <a:t>Структура курсу</a:t>
            </a:r>
          </a:p>
          <a:p>
            <a:pPr marL="0" indent="0" algn="ctr" fontAlgn="auto">
              <a:lnSpc>
                <a:spcPct val="100000"/>
              </a:lnSpc>
              <a:spcBef>
                <a:spcPts val="0"/>
              </a:spcBef>
              <a:buNone/>
            </a:pPr>
            <a:endParaRPr lang="uk-UA" sz="1600" dirty="0" smtClean="0"/>
          </a:p>
          <a:p>
            <a:pPr marL="0" indent="0" algn="ctr">
              <a:lnSpc>
                <a:spcPct val="100000"/>
              </a:lnSpc>
              <a:spcBef>
                <a:spcPts val="0"/>
              </a:spcBef>
              <a:buNone/>
            </a:pPr>
            <a:r>
              <a:rPr lang="uk-UA" sz="1800" i="1" dirty="0" smtClean="0"/>
              <a:t>Змістовий модуль 1. </a:t>
            </a:r>
            <a:r>
              <a:rPr lang="uk-UA" sz="1800" dirty="0" smtClean="0"/>
              <a:t>Товар </a:t>
            </a:r>
            <a:r>
              <a:rPr lang="uk-UA" sz="1800" dirty="0"/>
              <a:t>у системі маркетингової діяльності підприємства</a:t>
            </a:r>
          </a:p>
          <a:p>
            <a:pPr marL="0" indent="0">
              <a:lnSpc>
                <a:spcPct val="100000"/>
              </a:lnSpc>
              <a:spcBef>
                <a:spcPts val="0"/>
              </a:spcBef>
              <a:buNone/>
            </a:pPr>
            <a:r>
              <a:rPr lang="uk-UA" sz="1800" b="0" i="1" dirty="0" smtClean="0"/>
              <a:t>Тема </a:t>
            </a:r>
            <a:r>
              <a:rPr lang="uk-UA" sz="1800" b="0" i="1" dirty="0"/>
              <a:t>1. Сутність, зміст і завдання маркетингової товарної політики підприємства </a:t>
            </a:r>
            <a:endParaRPr lang="uk-UA" sz="1800" b="0" i="1" dirty="0" smtClean="0"/>
          </a:p>
          <a:p>
            <a:pPr marL="0" indent="0">
              <a:lnSpc>
                <a:spcPct val="100000"/>
              </a:lnSpc>
              <a:spcBef>
                <a:spcPts val="0"/>
              </a:spcBef>
              <a:buNone/>
            </a:pPr>
            <a:r>
              <a:rPr lang="uk-UA" sz="1800" b="0" i="1" dirty="0"/>
              <a:t>Тема 2.Товари і послуги в маркетинговій </a:t>
            </a:r>
            <a:r>
              <a:rPr lang="uk-UA" sz="1800" b="0" i="1" dirty="0" smtClean="0"/>
              <a:t>діяльності</a:t>
            </a:r>
          </a:p>
          <a:p>
            <a:pPr marL="0" indent="0">
              <a:lnSpc>
                <a:spcPct val="100000"/>
              </a:lnSpc>
              <a:spcBef>
                <a:spcPts val="0"/>
              </a:spcBef>
              <a:buNone/>
            </a:pPr>
            <a:r>
              <a:rPr lang="uk-UA" sz="1800" b="0" i="1" dirty="0"/>
              <a:t>Тема 3. Ціна в системі ринкових характеристик товару </a:t>
            </a:r>
            <a:endParaRPr lang="uk-UA" sz="1800" b="0" i="1" dirty="0" smtClean="0"/>
          </a:p>
          <a:p>
            <a:pPr marL="0" indent="0">
              <a:lnSpc>
                <a:spcPct val="100000"/>
              </a:lnSpc>
              <a:spcBef>
                <a:spcPts val="0"/>
              </a:spcBef>
              <a:buNone/>
            </a:pPr>
            <a:r>
              <a:rPr lang="uk-UA" sz="1800" b="0" i="1" dirty="0"/>
              <a:t>Тема 4. Якість продукції та методи її оцінювання </a:t>
            </a:r>
            <a:endParaRPr lang="uk-UA" sz="1800" b="0" i="1" dirty="0" smtClean="0"/>
          </a:p>
          <a:p>
            <a:pPr marL="0" indent="0">
              <a:lnSpc>
                <a:spcPct val="100000"/>
              </a:lnSpc>
              <a:spcBef>
                <a:spcPts val="0"/>
              </a:spcBef>
              <a:buNone/>
            </a:pPr>
            <a:r>
              <a:rPr lang="uk-UA" sz="1800" b="0" i="1" dirty="0"/>
              <a:t>Тема 5. Конкурентоспроможність товару та її показники </a:t>
            </a:r>
            <a:endParaRPr lang="uk-UA" sz="1800" b="0" i="1" dirty="0" smtClean="0"/>
          </a:p>
          <a:p>
            <a:pPr marL="0" indent="0" algn="ctr">
              <a:lnSpc>
                <a:spcPct val="100000"/>
              </a:lnSpc>
              <a:spcBef>
                <a:spcPts val="0"/>
              </a:spcBef>
              <a:buNone/>
            </a:pPr>
            <a:r>
              <a:rPr lang="uk-UA" sz="1800" i="1" dirty="0" smtClean="0"/>
              <a:t>Змістовий </a:t>
            </a:r>
            <a:r>
              <a:rPr lang="uk-UA" sz="1800" i="1" dirty="0"/>
              <a:t>модуль 2.</a:t>
            </a:r>
            <a:r>
              <a:rPr lang="uk-UA" sz="1800" dirty="0"/>
              <a:t> </a:t>
            </a:r>
            <a:r>
              <a:rPr lang="uk-UA" sz="1800" dirty="0"/>
              <a:t>Дослідження товарного ринку та поведінка споживачів</a:t>
            </a:r>
            <a:endParaRPr lang="ru-RU" sz="1800" i="1" dirty="0" smtClean="0"/>
          </a:p>
          <a:p>
            <a:pPr marL="0" indent="0" fontAlgn="auto">
              <a:lnSpc>
                <a:spcPct val="100000"/>
              </a:lnSpc>
              <a:spcBef>
                <a:spcPts val="0"/>
              </a:spcBef>
              <a:buNone/>
            </a:pPr>
            <a:r>
              <a:rPr lang="uk-UA" sz="1800" b="0" i="1" dirty="0" smtClean="0"/>
              <a:t>Тема </a:t>
            </a:r>
            <a:r>
              <a:rPr lang="uk-UA" sz="1800" b="0" i="1" dirty="0"/>
              <a:t>6. Ринок товарів і послуг </a:t>
            </a:r>
            <a:endParaRPr lang="uk-UA" sz="1800" b="0" i="1" dirty="0" smtClean="0"/>
          </a:p>
          <a:p>
            <a:pPr marL="0" indent="0" fontAlgn="auto">
              <a:lnSpc>
                <a:spcPct val="100000"/>
              </a:lnSpc>
              <a:spcBef>
                <a:spcPts val="0"/>
              </a:spcBef>
              <a:buNone/>
            </a:pPr>
            <a:r>
              <a:rPr lang="uk-UA" sz="1800" b="0" i="1" dirty="0"/>
              <a:t>Тема 7. Формування попиту на ринку окремого товару </a:t>
            </a:r>
            <a:endParaRPr lang="uk-UA" sz="1800" b="0" i="1" dirty="0" smtClean="0"/>
          </a:p>
          <a:p>
            <a:pPr marL="0" indent="0" fontAlgn="auto">
              <a:lnSpc>
                <a:spcPct val="100000"/>
              </a:lnSpc>
              <a:spcBef>
                <a:spcPts val="0"/>
              </a:spcBef>
              <a:buNone/>
            </a:pPr>
            <a:r>
              <a:rPr lang="uk-UA" sz="1800" b="0" i="1" dirty="0"/>
              <a:t>Тема 8. Маркетингові дослідження товарного ринку </a:t>
            </a:r>
            <a:endParaRPr lang="uk-UA" sz="1800" b="0" i="1" dirty="0"/>
          </a:p>
          <a:p>
            <a:pPr marL="0" indent="0">
              <a:lnSpc>
                <a:spcPct val="100000"/>
              </a:lnSpc>
              <a:spcBef>
                <a:spcPts val="0"/>
              </a:spcBef>
              <a:buNone/>
            </a:pPr>
            <a:r>
              <a:rPr lang="uk-UA" sz="1800" b="0" i="1" dirty="0"/>
              <a:t>Тема 9. Цільовий ринок товару і методика </a:t>
            </a:r>
            <a:r>
              <a:rPr lang="uk-UA" sz="1800" b="0" i="1" dirty="0"/>
              <a:t>його вибору </a:t>
            </a:r>
            <a:endParaRPr lang="uk-UA" sz="1800" b="0" dirty="0"/>
          </a:p>
          <a:p>
            <a:pPr marL="0" indent="0" algn="ctr">
              <a:lnSpc>
                <a:spcPct val="100000"/>
              </a:lnSpc>
              <a:spcBef>
                <a:spcPts val="0"/>
              </a:spcBef>
              <a:buNone/>
            </a:pPr>
            <a:r>
              <a:rPr lang="uk-UA" sz="1800" i="1" dirty="0" smtClean="0"/>
              <a:t>Змістовий </a:t>
            </a:r>
            <a:r>
              <a:rPr lang="uk-UA" sz="1800" i="1" dirty="0"/>
              <a:t>модуль </a:t>
            </a:r>
            <a:r>
              <a:rPr lang="uk-UA" sz="1800" i="1" dirty="0" smtClean="0"/>
              <a:t>3. Управління </a:t>
            </a:r>
            <a:r>
              <a:rPr lang="uk-UA" sz="1800" i="1" dirty="0"/>
              <a:t>продуктом і його </a:t>
            </a:r>
            <a:r>
              <a:rPr lang="uk-UA" sz="1800" i="1" dirty="0" smtClean="0"/>
              <a:t>розвиток</a:t>
            </a:r>
          </a:p>
          <a:p>
            <a:pPr marL="0" indent="0">
              <a:lnSpc>
                <a:spcPct val="100000"/>
              </a:lnSpc>
              <a:spcBef>
                <a:spcPts val="0"/>
              </a:spcBef>
              <a:buNone/>
            </a:pPr>
            <a:r>
              <a:rPr lang="uk-UA" sz="1800" b="0" i="1" dirty="0"/>
              <a:t>Тема 10. Організація управління продуктом </a:t>
            </a:r>
            <a:endParaRPr lang="uk-UA" sz="1800" b="0" i="1" dirty="0" smtClean="0"/>
          </a:p>
          <a:p>
            <a:pPr marL="0" indent="0">
              <a:lnSpc>
                <a:spcPct val="100000"/>
              </a:lnSpc>
              <a:spcBef>
                <a:spcPts val="0"/>
              </a:spcBef>
              <a:buNone/>
            </a:pPr>
            <a:r>
              <a:rPr lang="uk-UA" sz="1800" b="0" i="1" dirty="0"/>
              <a:t>Тема 11. Життєвий цикл товару на ринку </a:t>
            </a:r>
            <a:endParaRPr lang="uk-UA" sz="1800" b="0" i="1" dirty="0" smtClean="0"/>
          </a:p>
          <a:p>
            <a:pPr marL="0" indent="0">
              <a:lnSpc>
                <a:spcPct val="100000"/>
              </a:lnSpc>
              <a:spcBef>
                <a:spcPts val="0"/>
              </a:spcBef>
              <a:buNone/>
            </a:pPr>
            <a:r>
              <a:rPr lang="uk-UA" sz="1800" b="0" i="1" dirty="0" smtClean="0"/>
              <a:t>Тема </a:t>
            </a:r>
            <a:r>
              <a:rPr lang="uk-UA" sz="1800" b="0" i="1" dirty="0"/>
              <a:t>12. Планування нової продукції і розроблення товару </a:t>
            </a:r>
            <a:endParaRPr lang="uk-UA" sz="1800" b="0" i="1" dirty="0" smtClean="0"/>
          </a:p>
          <a:p>
            <a:pPr marL="0" indent="0">
              <a:lnSpc>
                <a:spcPct val="100000"/>
              </a:lnSpc>
              <a:spcBef>
                <a:spcPts val="0"/>
              </a:spcBef>
              <a:buNone/>
            </a:pPr>
            <a:r>
              <a:rPr lang="uk-UA" sz="1800" b="0" i="1" dirty="0" smtClean="0"/>
              <a:t>Тема </a:t>
            </a:r>
            <a:r>
              <a:rPr lang="uk-UA" sz="1800" b="0" i="1" dirty="0"/>
              <a:t>13. Призначення та види ідентифікації продукції </a:t>
            </a:r>
            <a:endParaRPr lang="uk-UA" sz="1800" b="0" i="1" dirty="0" smtClean="0"/>
          </a:p>
          <a:p>
            <a:pPr marL="0" indent="0">
              <a:lnSpc>
                <a:spcPct val="100000"/>
              </a:lnSpc>
              <a:spcBef>
                <a:spcPts val="0"/>
              </a:spcBef>
              <a:buNone/>
            </a:pPr>
            <a:r>
              <a:rPr lang="uk-UA" sz="1800" b="0" i="1" dirty="0"/>
              <a:t>Тема 14. Паковання в системі планування продукту</a:t>
            </a:r>
            <a:r>
              <a:rPr lang="uk-UA" sz="1800" b="0" dirty="0"/>
              <a:t> </a:t>
            </a:r>
            <a:endParaRPr lang="uk-UA" sz="1800" b="0" i="1" dirty="0"/>
          </a:p>
        </p:txBody>
      </p:sp>
    </p:spTree>
    <p:extLst>
      <p:ext uri="{BB962C8B-B14F-4D97-AF65-F5344CB8AC3E}">
        <p14:creationId xmlns:p14="http://schemas.microsoft.com/office/powerpoint/2010/main" val="3927773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9" y="0"/>
            <a:ext cx="12024521" cy="5396459"/>
          </a:xfrm>
        </p:spPr>
        <p:txBody>
          <a:bodyPr/>
          <a:lstStyle/>
          <a:p>
            <a:pPr marL="0" indent="0" algn="ctr" fontAlgn="auto">
              <a:lnSpc>
                <a:spcPct val="100000"/>
              </a:lnSpc>
              <a:spcBef>
                <a:spcPts val="0"/>
              </a:spcBef>
              <a:buNone/>
            </a:pPr>
            <a:r>
              <a:rPr lang="uk-UA" sz="2400" dirty="0" smtClean="0"/>
              <a:t>Методи навчання</a:t>
            </a:r>
          </a:p>
          <a:p>
            <a:pPr marL="0" indent="0" algn="ctr" fontAlgn="auto">
              <a:lnSpc>
                <a:spcPct val="100000"/>
              </a:lnSpc>
              <a:spcBef>
                <a:spcPts val="0"/>
              </a:spcBef>
              <a:buNone/>
            </a:pPr>
            <a:endParaRPr lang="uk-UA" sz="2000" dirty="0" smtClean="0"/>
          </a:p>
          <a:p>
            <a:pPr marL="0" indent="0" algn="ctr">
              <a:lnSpc>
                <a:spcPct val="100000"/>
              </a:lnSpc>
              <a:spcBef>
                <a:spcPts val="0"/>
              </a:spcBef>
              <a:buNone/>
            </a:pPr>
            <a:r>
              <a:rPr lang="uk-UA" sz="2400" dirty="0"/>
              <a:t>Під час викладання навчальної дисципліни використовуються наступні методи </a:t>
            </a:r>
            <a:r>
              <a:rPr lang="uk-UA" sz="2400" dirty="0" smtClean="0"/>
              <a:t>навчання: </a:t>
            </a:r>
            <a:endParaRPr lang="uk-UA" sz="2400" dirty="0"/>
          </a:p>
          <a:p>
            <a:pPr marL="0" indent="0" algn="ctr" fontAlgn="auto">
              <a:lnSpc>
                <a:spcPct val="100000"/>
              </a:lnSpc>
              <a:spcBef>
                <a:spcPts val="0"/>
              </a:spcBef>
              <a:buNone/>
            </a:pPr>
            <a:endParaRPr lang="uk-UA" sz="2000" dirty="0" smtClean="0"/>
          </a:p>
          <a:p>
            <a:pPr marL="0" indent="0" algn="just" fontAlgn="auto">
              <a:lnSpc>
                <a:spcPct val="100000"/>
              </a:lnSpc>
              <a:spcBef>
                <a:spcPts val="0"/>
              </a:spcBef>
              <a:buNone/>
            </a:pPr>
            <a:r>
              <a:rPr lang="uk-UA" sz="2400" dirty="0"/>
              <a:t>вербальні методи (лекція, пояснення); </a:t>
            </a:r>
            <a:endParaRPr lang="uk-UA" sz="2400" dirty="0" smtClean="0"/>
          </a:p>
          <a:p>
            <a:pPr marL="0" indent="0" algn="just" fontAlgn="auto">
              <a:lnSpc>
                <a:spcPct val="100000"/>
              </a:lnSpc>
              <a:spcBef>
                <a:spcPts val="0"/>
              </a:spcBef>
              <a:buNone/>
            </a:pPr>
            <a:r>
              <a:rPr lang="uk-UA" sz="2400" dirty="0" smtClean="0"/>
              <a:t>наочні </a:t>
            </a:r>
            <a:r>
              <a:rPr lang="uk-UA" sz="2400" dirty="0"/>
              <a:t>методи (спостереження, демонстрація, ілюстрація); </a:t>
            </a:r>
            <a:endParaRPr lang="uk-UA" sz="2400" dirty="0" smtClean="0"/>
          </a:p>
          <a:p>
            <a:pPr marL="0" indent="0" algn="just" fontAlgn="auto">
              <a:lnSpc>
                <a:spcPct val="100000"/>
              </a:lnSpc>
              <a:spcBef>
                <a:spcPts val="0"/>
              </a:spcBef>
              <a:buNone/>
            </a:pPr>
            <a:r>
              <a:rPr lang="uk-UA" sz="2400" dirty="0" smtClean="0"/>
              <a:t>практичні </a:t>
            </a:r>
            <a:r>
              <a:rPr lang="uk-UA" sz="2400" dirty="0"/>
              <a:t>методи (виконання різних видів вправ, практичних завдань); дискусійний метод; </a:t>
            </a:r>
            <a:endParaRPr lang="uk-UA" sz="2400" dirty="0" smtClean="0"/>
          </a:p>
          <a:p>
            <a:pPr marL="0" indent="0" algn="just" fontAlgn="auto">
              <a:lnSpc>
                <a:spcPct val="100000"/>
              </a:lnSpc>
              <a:spcBef>
                <a:spcPts val="0"/>
              </a:spcBef>
              <a:buNone/>
            </a:pPr>
            <a:r>
              <a:rPr lang="uk-UA" sz="2400" dirty="0" smtClean="0"/>
              <a:t>метод </a:t>
            </a:r>
            <a:r>
              <a:rPr lang="uk-UA" sz="2400" dirty="0"/>
              <a:t>активного навчання (мозковий штурм, командна робота); </a:t>
            </a:r>
            <a:endParaRPr lang="uk-UA" sz="2400" dirty="0" smtClean="0"/>
          </a:p>
          <a:p>
            <a:pPr marL="0" indent="0" algn="just" fontAlgn="auto">
              <a:lnSpc>
                <a:spcPct val="100000"/>
              </a:lnSpc>
              <a:spcBef>
                <a:spcPts val="0"/>
              </a:spcBef>
              <a:buNone/>
            </a:pPr>
            <a:r>
              <a:rPr lang="uk-UA" sz="2400" dirty="0" smtClean="0"/>
              <a:t>ситуаційний </a:t>
            </a:r>
            <a:r>
              <a:rPr lang="uk-UA" sz="2400" dirty="0"/>
              <a:t>метод; </a:t>
            </a:r>
            <a:endParaRPr lang="uk-UA" sz="2400" dirty="0" smtClean="0"/>
          </a:p>
          <a:p>
            <a:pPr marL="0" indent="0" algn="just" fontAlgn="auto">
              <a:lnSpc>
                <a:spcPct val="100000"/>
              </a:lnSpc>
              <a:spcBef>
                <a:spcPts val="0"/>
              </a:spcBef>
              <a:buNone/>
            </a:pPr>
            <a:r>
              <a:rPr lang="uk-UA" sz="2400" dirty="0" smtClean="0"/>
              <a:t>методи </a:t>
            </a:r>
            <a:r>
              <a:rPr lang="uk-UA" sz="2400" dirty="0"/>
              <a:t>самостійної роботи (анотування опрацьованого матеріалу, вирішення задач, проведення розрахунків, підготовка доповідей, підготовка </a:t>
            </a:r>
            <a:r>
              <a:rPr lang="uk-UA" sz="2400" dirty="0" smtClean="0"/>
              <a:t>презентацій).</a:t>
            </a:r>
            <a:endParaRPr lang="uk-UA" sz="2400" b="0" dirty="0"/>
          </a:p>
          <a:p>
            <a:pPr marL="0" indent="0">
              <a:lnSpc>
                <a:spcPct val="100000"/>
              </a:lnSpc>
              <a:spcBef>
                <a:spcPts val="0"/>
              </a:spcBef>
              <a:buNone/>
            </a:pPr>
            <a:endParaRPr lang="uk-UA" sz="2400" b="0" dirty="0"/>
          </a:p>
        </p:txBody>
      </p:sp>
    </p:spTree>
    <p:extLst>
      <p:ext uri="{BB962C8B-B14F-4D97-AF65-F5344CB8AC3E}">
        <p14:creationId xmlns:p14="http://schemas.microsoft.com/office/powerpoint/2010/main" val="3440554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89744" y="0"/>
            <a:ext cx="11485264" cy="5396459"/>
          </a:xfrm>
        </p:spPr>
        <p:txBody>
          <a:bodyPr/>
          <a:lstStyle/>
          <a:p>
            <a:pPr marL="0" indent="0" algn="ctr" fontAlgn="auto">
              <a:lnSpc>
                <a:spcPct val="100000"/>
              </a:lnSpc>
              <a:spcBef>
                <a:spcPts val="0"/>
              </a:spcBef>
              <a:buNone/>
            </a:pPr>
            <a:r>
              <a:rPr lang="uk-UA" sz="2000" dirty="0"/>
              <a:t>Методи </a:t>
            </a:r>
            <a:r>
              <a:rPr lang="uk-UA" sz="2000" dirty="0" smtClean="0"/>
              <a:t>контролю</a:t>
            </a:r>
          </a:p>
          <a:p>
            <a:pPr marL="0" indent="0" algn="ctr" fontAlgn="auto">
              <a:lnSpc>
                <a:spcPct val="100000"/>
              </a:lnSpc>
              <a:spcBef>
                <a:spcPts val="0"/>
              </a:spcBef>
              <a:buNone/>
            </a:pPr>
            <a:endParaRPr lang="uk-UA" sz="2000" dirty="0" smtClean="0"/>
          </a:p>
          <a:p>
            <a:pPr marL="0" indent="0" algn="ctr">
              <a:lnSpc>
                <a:spcPct val="100000"/>
              </a:lnSpc>
              <a:spcBef>
                <a:spcPts val="0"/>
              </a:spcBef>
              <a:buNone/>
            </a:pPr>
            <a:r>
              <a:rPr lang="uk-UA" sz="2400" dirty="0"/>
              <a:t>Перевірка досягнення результатів навчання здійснюється з використанням наступних </a:t>
            </a:r>
            <a:r>
              <a:rPr lang="uk-UA" sz="2400" dirty="0" smtClean="0"/>
              <a:t>методів: </a:t>
            </a:r>
            <a:endParaRPr lang="uk-UA" sz="2400" dirty="0"/>
          </a:p>
          <a:p>
            <a:pPr marL="0" indent="0" algn="ctr" fontAlgn="auto">
              <a:lnSpc>
                <a:spcPct val="100000"/>
              </a:lnSpc>
              <a:spcBef>
                <a:spcPts val="0"/>
              </a:spcBef>
              <a:buNone/>
            </a:pPr>
            <a:endParaRPr lang="uk-UA" sz="2400" dirty="0" smtClean="0"/>
          </a:p>
          <a:p>
            <a:pPr marL="0" indent="0" algn="just" fontAlgn="auto">
              <a:lnSpc>
                <a:spcPct val="100000"/>
              </a:lnSpc>
              <a:spcBef>
                <a:spcPts val="0"/>
              </a:spcBef>
              <a:buNone/>
            </a:pPr>
            <a:r>
              <a:rPr lang="uk-UA" sz="2400" dirty="0"/>
              <a:t>усне опитування, участь у дискусії, відповіді на проблемні запитання; перевірка виконання домашніх завдань, практичних завдань, вправ; експрес-тестування; перевірка виконання та захист індивідуальних завдань; перевірка виконання завдань модульного контролю; екзамен</a:t>
            </a:r>
            <a:endParaRPr lang="uk-UA" sz="2400" b="0" dirty="0"/>
          </a:p>
        </p:txBody>
      </p:sp>
    </p:spTree>
    <p:extLst>
      <p:ext uri="{BB962C8B-B14F-4D97-AF65-F5344CB8AC3E}">
        <p14:creationId xmlns:p14="http://schemas.microsoft.com/office/powerpoint/2010/main" val="1503648322"/>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681</TotalTime>
  <Words>761</Words>
  <Application>Microsoft Office PowerPoint</Application>
  <PresentationFormat>Широкий екран</PresentationFormat>
  <Paragraphs>80</Paragraphs>
  <Slides>16</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16</vt:i4>
      </vt:variant>
    </vt:vector>
  </HeadingPairs>
  <TitlesOfParts>
    <vt:vector size="22" baseType="lpstr">
      <vt:lpstr>Arial</vt:lpstr>
      <vt:lpstr>Calibri</vt:lpstr>
      <vt:lpstr>Montserrat</vt:lpstr>
      <vt:lpstr>Montserrat ExtraBold</vt:lpstr>
      <vt:lpstr>Times New Roman</vt:lpstr>
      <vt:lpstr>Тема Office</vt:lpstr>
      <vt:lpstr>Маркетингова товарна політика  Викладач: Виговський Володимир Георгійович кандидат економічних наук,  доцент кафедри менеджменту, бізнесу та маркетингових технологій аудиторія 401а E-mail: ek_vvg@ztu.edu.ua Посилання на освітній портал: https://learn.ztu.edu.ua/course/view.php?id=5974  </vt:lpstr>
      <vt:lpstr>Структура курсу</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admin</cp:lastModifiedBy>
  <cp:revision>49</cp:revision>
  <dcterms:created xsi:type="dcterms:W3CDTF">2023-01-12T09:20:21Z</dcterms:created>
  <dcterms:modified xsi:type="dcterms:W3CDTF">2026-01-28T16:38:28Z</dcterms:modified>
</cp:coreProperties>
</file>