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1" r:id="rId4"/>
    <p:sldId id="262" r:id="rId5"/>
    <p:sldId id="257" r:id="rId6"/>
    <p:sldId id="258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A9DDE-42E9-4F96-BCF8-CFF8DBB915EA}" type="datetimeFigureOut">
              <a:rPr lang="uk-UA" smtClean="0"/>
              <a:t>15.01.2021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F265C-E263-4315-B584-17624B51CA8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78092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A9DDE-42E9-4F96-BCF8-CFF8DBB915EA}" type="datetimeFigureOut">
              <a:rPr lang="uk-UA" smtClean="0"/>
              <a:t>15.01.2021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F265C-E263-4315-B584-17624B51CA8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32172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A9DDE-42E9-4F96-BCF8-CFF8DBB915EA}" type="datetimeFigureOut">
              <a:rPr lang="uk-UA" smtClean="0"/>
              <a:t>15.01.2021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F265C-E263-4315-B584-17624B51CA8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1335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A9DDE-42E9-4F96-BCF8-CFF8DBB915EA}" type="datetimeFigureOut">
              <a:rPr lang="uk-UA" smtClean="0"/>
              <a:t>15.01.2021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F265C-E263-4315-B584-17624B51CA8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34210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A9DDE-42E9-4F96-BCF8-CFF8DBB915EA}" type="datetimeFigureOut">
              <a:rPr lang="uk-UA" smtClean="0"/>
              <a:t>15.01.2021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F265C-E263-4315-B584-17624B51CA8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62727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A9DDE-42E9-4F96-BCF8-CFF8DBB915EA}" type="datetimeFigureOut">
              <a:rPr lang="uk-UA" smtClean="0"/>
              <a:t>15.01.2021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F265C-E263-4315-B584-17624B51CA8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36923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A9DDE-42E9-4F96-BCF8-CFF8DBB915EA}" type="datetimeFigureOut">
              <a:rPr lang="uk-UA" smtClean="0"/>
              <a:t>15.01.2021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F265C-E263-4315-B584-17624B51CA8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50608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A9DDE-42E9-4F96-BCF8-CFF8DBB915EA}" type="datetimeFigureOut">
              <a:rPr lang="uk-UA" smtClean="0"/>
              <a:t>15.01.2021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F265C-E263-4315-B584-17624B51CA8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81257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A9DDE-42E9-4F96-BCF8-CFF8DBB915EA}" type="datetimeFigureOut">
              <a:rPr lang="uk-UA" smtClean="0"/>
              <a:t>15.01.2021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F265C-E263-4315-B584-17624B51CA8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4088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A9DDE-42E9-4F96-BCF8-CFF8DBB915EA}" type="datetimeFigureOut">
              <a:rPr lang="uk-UA" smtClean="0"/>
              <a:t>15.01.2021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F265C-E263-4315-B584-17624B51CA8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08822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A9DDE-42E9-4F96-BCF8-CFF8DBB915EA}" type="datetimeFigureOut">
              <a:rPr lang="uk-UA" smtClean="0"/>
              <a:t>15.01.2021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F265C-E263-4315-B584-17624B51CA8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4344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0A9DDE-42E9-4F96-BCF8-CFF8DBB915EA}" type="datetimeFigureOut">
              <a:rPr lang="uk-UA" smtClean="0"/>
              <a:t>15.01.2021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EF265C-E263-4315-B584-17624B51CA8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96127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krstat.gov.ua/klasf/nac_kls/op_dk009_2016.htm" TargetMode="External"/><Relationship Id="rId2" Type="http://schemas.openxmlformats.org/officeDocument/2006/relationships/hyperlink" Target="http://www.ukrstat.gov.ua/klasf/st_kls/op_kise_2016.ht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ukrstat.gov.ua/metod_polog/metod_doc/2018/187/mp_VVP.pdf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krstat.gov.ua/metod_polog/metod_doc/2018/236/mp_tvv.pdf" TargetMode="External"/><Relationship Id="rId2" Type="http://schemas.openxmlformats.org/officeDocument/2006/relationships/hyperlink" Target="http://www.ukrstat.gov.ua/metod_polog/metod_doc/2018/284/mp_roz_VRP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260648"/>
            <a:ext cx="8784976" cy="1470025"/>
          </a:xfrm>
        </p:spPr>
        <p:txBody>
          <a:bodyPr/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Макроекономічна модель країни та її характеристика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2498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07504" y="260648"/>
            <a:ext cx="8928992" cy="6480720"/>
          </a:xfrm>
        </p:spPr>
        <p:txBody>
          <a:bodyPr>
            <a:normAutofit fontScale="47500" lnSpcReduction="20000"/>
          </a:bodyPr>
          <a:lstStyle/>
          <a:p>
            <a:pPr marL="0" indent="630238" algn="just">
              <a:buNone/>
            </a:pPr>
            <a:r>
              <a:rPr lang="uk-UA" sz="4300" b="1" dirty="0">
                <a:latin typeface="Times New Roman" pitchFamily="18" charset="0"/>
                <a:cs typeface="Times New Roman" pitchFamily="18" charset="0"/>
              </a:rPr>
              <a:t>Річні національні рахунки</a:t>
            </a:r>
            <a:r>
              <a:rPr lang="uk-UA" sz="4300" dirty="0">
                <a:latin typeface="Times New Roman" pitchFamily="18" charset="0"/>
                <a:cs typeface="Times New Roman" pitchFamily="18" charset="0"/>
              </a:rPr>
              <a:t> передбачають розрахунок валового внутрішнього продукту (ВВП) та його складових, формування зведених національних рахунків, </a:t>
            </a:r>
            <a:r>
              <a:rPr lang="uk-UA" sz="4300" dirty="0" err="1">
                <a:latin typeface="Times New Roman" pitchFamily="18" charset="0"/>
                <a:cs typeface="Times New Roman" pitchFamily="18" charset="0"/>
              </a:rPr>
              <a:t>рахунків</a:t>
            </a:r>
            <a:r>
              <a:rPr lang="uk-UA" sz="4300" dirty="0">
                <a:latin typeface="Times New Roman" pitchFamily="18" charset="0"/>
                <a:cs typeface="Times New Roman" pitchFamily="18" charset="0"/>
              </a:rPr>
              <a:t> іншого світу, рахунків за інституційними секторами (</a:t>
            </a:r>
            <a:r>
              <a:rPr lang="uk-UA" sz="4300" dirty="0" err="1">
                <a:latin typeface="Times New Roman" pitchFamily="18" charset="0"/>
                <a:cs typeface="Times New Roman" pitchFamily="18" charset="0"/>
              </a:rPr>
              <a:t>підсекторами</a:t>
            </a:r>
            <a:r>
              <a:rPr lang="uk-UA" sz="4300" dirty="0">
                <a:latin typeface="Times New Roman" pitchFamily="18" charset="0"/>
                <a:cs typeface="Times New Roman" pitchFamily="18" charset="0"/>
              </a:rPr>
              <a:t>) економіки, фінансового рахунку, балансів фінансових та </a:t>
            </a:r>
            <a:r>
              <a:rPr lang="uk-UA" sz="4300" dirty="0" err="1">
                <a:latin typeface="Times New Roman" pitchFamily="18" charset="0"/>
                <a:cs typeface="Times New Roman" pitchFamily="18" charset="0"/>
              </a:rPr>
              <a:t>нефінансових</a:t>
            </a:r>
            <a:r>
              <a:rPr lang="uk-UA" sz="4300" dirty="0">
                <a:latin typeface="Times New Roman" pitchFamily="18" charset="0"/>
                <a:cs typeface="Times New Roman" pitchFamily="18" charset="0"/>
              </a:rPr>
              <a:t> активів та пасивів; доходів та витрат населення та їх елементів.</a:t>
            </a:r>
          </a:p>
          <a:p>
            <a:pPr marL="0" indent="630238" algn="just">
              <a:buNone/>
            </a:pPr>
            <a:r>
              <a:rPr lang="uk-UA" sz="4300" dirty="0">
                <a:latin typeface="Times New Roman" pitchFamily="18" charset="0"/>
                <a:cs typeface="Times New Roman" pitchFamily="18" charset="0"/>
              </a:rPr>
              <a:t>Показники річних національних рахунків, за винятком балансів, складаються за інституційними секторами та </a:t>
            </a:r>
            <a:r>
              <a:rPr lang="uk-UA" sz="4300" dirty="0" err="1">
                <a:latin typeface="Times New Roman" pitchFamily="18" charset="0"/>
                <a:cs typeface="Times New Roman" pitchFamily="18" charset="0"/>
              </a:rPr>
              <a:t>підсекторами</a:t>
            </a:r>
            <a:r>
              <a:rPr lang="uk-UA" sz="4300" dirty="0">
                <a:latin typeface="Times New Roman" pitchFamily="18" charset="0"/>
                <a:cs typeface="Times New Roman" pitchFamily="18" charset="0"/>
              </a:rPr>
              <a:t> економіки згідно з </a:t>
            </a:r>
            <a:r>
              <a:rPr lang="uk-UA" sz="4300" u="sng" dirty="0">
                <a:latin typeface="Times New Roman" pitchFamily="18" charset="0"/>
                <a:cs typeface="Times New Roman" pitchFamily="18" charset="0"/>
                <a:hlinkClick r:id="rId2"/>
              </a:rPr>
              <a:t>Класифікацією інституційних секторів економіки</a:t>
            </a:r>
            <a:r>
              <a:rPr lang="uk-UA" sz="43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630238" algn="just">
              <a:buNone/>
            </a:pPr>
            <a:r>
              <a:rPr lang="uk-UA" sz="4300" dirty="0">
                <a:latin typeface="Times New Roman" pitchFamily="18" charset="0"/>
                <a:cs typeface="Times New Roman" pitchFamily="18" charset="0"/>
              </a:rPr>
              <a:t>Складові ВВП за виробничим методом та за категоріями доходу розраховуються на рівні 19 секцій </a:t>
            </a:r>
            <a:r>
              <a:rPr lang="uk-UA" sz="4300" u="sng" dirty="0">
                <a:latin typeface="Times New Roman" pitchFamily="18" charset="0"/>
                <a:cs typeface="Times New Roman" pitchFamily="18" charset="0"/>
                <a:hlinkClick r:id="rId3"/>
              </a:rPr>
              <a:t>Класифікації видів економічної </a:t>
            </a:r>
            <a:r>
              <a:rPr lang="uk-UA" sz="4300" u="sng" dirty="0" err="1">
                <a:latin typeface="Times New Roman" pitchFamily="18" charset="0"/>
                <a:cs typeface="Times New Roman" pitchFamily="18" charset="0"/>
                <a:hlinkClick r:id="rId3"/>
              </a:rPr>
              <a:t>ді</a:t>
            </a:r>
            <a:r>
              <a:rPr lang="uk-UA" sz="4300" u="sng" dirty="0">
                <a:latin typeface="Times New Roman" pitchFamily="18" charset="0"/>
                <a:cs typeface="Times New Roman" pitchFamily="18" charset="0"/>
                <a:hlinkClick r:id="rId3"/>
              </a:rPr>
              <a:t>яльності</a:t>
            </a:r>
            <a:r>
              <a:rPr lang="uk-UA" sz="4300" dirty="0">
                <a:latin typeface="Times New Roman" pitchFamily="18" charset="0"/>
                <a:cs typeface="Times New Roman" pitchFamily="18" charset="0"/>
              </a:rPr>
              <a:t>  з використанням функціонального підходу, який передбачає узагальнення даних суб’єктів господарювання за однорідними видами діяльності.</a:t>
            </a:r>
          </a:p>
          <a:p>
            <a:pPr marL="0" indent="630238" algn="just">
              <a:buNone/>
            </a:pPr>
            <a:r>
              <a:rPr lang="uk-UA" sz="4300" dirty="0">
                <a:latin typeface="Times New Roman" pitchFamily="18" charset="0"/>
                <a:cs typeface="Times New Roman" pitchFamily="18" charset="0"/>
              </a:rPr>
              <a:t>Розрахунки ВВП здійснюються у фактичних та постійних цінах. У фактичних цінах розраховують ВВП та його складові трьома методами, а в постійних цінах – виробничим методом і за категоріями кінцевого використання.</a:t>
            </a:r>
          </a:p>
          <a:p>
            <a:pPr marL="0" indent="630238" algn="just">
              <a:buNone/>
            </a:pPr>
            <a:r>
              <a:rPr lang="uk-UA" sz="4300" dirty="0">
                <a:latin typeface="Times New Roman" pitchFamily="18" charset="0"/>
                <a:cs typeface="Times New Roman" pitchFamily="18" charset="0"/>
              </a:rPr>
              <a:t>Складові ВВП за категоріями кінцевого використання деталізуються за цілями, функціями та видами </a:t>
            </a:r>
            <a:r>
              <a:rPr lang="uk-UA" sz="4300" dirty="0" err="1">
                <a:latin typeface="Times New Roman" pitchFamily="18" charset="0"/>
                <a:cs typeface="Times New Roman" pitchFamily="18" charset="0"/>
              </a:rPr>
              <a:t>нефінансових</a:t>
            </a:r>
            <a:r>
              <a:rPr lang="uk-UA" sz="4300" dirty="0">
                <a:latin typeface="Times New Roman" pitchFamily="18" charset="0"/>
                <a:cs typeface="Times New Roman" pitchFamily="18" charset="0"/>
              </a:rPr>
              <a:t> активів.</a:t>
            </a:r>
          </a:p>
          <a:p>
            <a:pPr marL="0" indent="630238" algn="just">
              <a:buNone/>
            </a:pPr>
            <a:r>
              <a:rPr lang="uk-UA" sz="4300" dirty="0">
                <a:latin typeface="Times New Roman" pitchFamily="18" charset="0"/>
                <a:cs typeface="Times New Roman" pitchFamily="18" charset="0"/>
              </a:rPr>
              <a:t>Джерела даних і методи розрахунку ВВП наведені у </a:t>
            </a:r>
            <a:r>
              <a:rPr lang="uk-UA" sz="4300" u="sng" dirty="0">
                <a:latin typeface="Times New Roman" pitchFamily="18" charset="0"/>
                <a:cs typeface="Times New Roman" pitchFamily="18" charset="0"/>
                <a:hlinkClick r:id="rId4"/>
              </a:rPr>
              <a:t>Методологічних положеннях розрахунку валового внутрішнього продукту</a:t>
            </a:r>
            <a:r>
              <a:rPr lang="uk-UA" sz="43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43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20121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07504" y="116632"/>
            <a:ext cx="8579296" cy="6009531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Регіональні рахунки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 передбачають формування інформації щодо валового регіонального продукту (ВРП) та його складових за виробничим методом, що забезпечують регіональний поділ випуску та валової доданої вартості за видами економічної діяльності; доходів та витрат населення та їх елементів за регіонами України.</a:t>
            </a: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Джерела даних і методи розрахунку ВРП наведені у </a:t>
            </a:r>
            <a:r>
              <a:rPr lang="uk-UA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Методологічних положеннях розрахунку валового регіонального продукту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Квартальні національні рахунки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 передбачають розрахунок ВВП та його складових виробничим методом, за категоріями доходу та за категоріями кінцевого використання, формування  зведених квартальних національних рахунків та квартальних  рахунків за інституційними секторами економіки; доходів та витрат населення та їх елементів.</a:t>
            </a: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Для квартального ВВП та його складових за виробничим методом і за категоріями кінцевого використання розраховуються сезонні коригування.</a:t>
            </a: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Методи визначення квартальних оцінок національних рахунків і ВВП є ідентичними річним.</a:t>
            </a:r>
          </a:p>
          <a:p>
            <a:pPr marL="0" indent="0">
              <a:buNone/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Таблиця "витрати-випуск"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 передбачає формування системи взаємопов’язаних таблиць (балансу пропозиції та використання ресурсів; таблиці "витрати-випуск" у цінах споживачів; таблиці "витрати-випуск" в основних цінах; матриці коефіцієнтів повних витрат, матриці торгово-транспортної націнки, матриці податків і субсидій на продукти, матриці імпорту товарів і послуг, матриці використання продукції вітчизняного виробництва).</a:t>
            </a:r>
          </a:p>
          <a:p>
            <a:pPr marL="0" indent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Таблицю "витрати-випуск" складають у фактичних цінах за 42 видами економічної діяльності КВЕД.</a:t>
            </a:r>
          </a:p>
          <a:p>
            <a:pPr marL="0" indent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Джерела даних і методи розрахунку таблиць наведені у </a:t>
            </a:r>
            <a:r>
              <a:rPr lang="uk-UA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Методологічних положеннях з організації державного статистичного спостереження Таблиця "витрати-випуск"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uk-UA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92632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4087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uk-UA" dirty="0" smtClean="0"/>
              <a:t>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вивчення та аналізу економіки та економічних явищ застосують різні підходи, зокрема макроекономічні моделі.</a:t>
            </a:r>
          </a:p>
          <a:p>
            <a:pPr marL="0" indent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Макроекономічні моделі – це математичні рівняння, в яких виражені економічні процеси в абстрактному та спрощеному вигляді.</a:t>
            </a:r>
          </a:p>
          <a:p>
            <a:pPr marL="0" indent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Створити модель – означає знайти функцію, яка пов'язує ендогенні та екзогенні фактори впливу на модель</a:t>
            </a:r>
          </a:p>
          <a:p>
            <a:pPr marL="0" indent="0">
              <a:buNone/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Екзогенні або зовнішні фактори впливу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– це змінні, 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еличина яких встановлюється урядом та нацбанком.</a:t>
            </a:r>
          </a:p>
          <a:p>
            <a:pPr marL="0" indent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До них відносять:рівень державних видатків, ставки податків</a:t>
            </a:r>
          </a:p>
          <a:p>
            <a:pPr marL="0" indent="0">
              <a:buNone/>
            </a:pP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731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79512" y="188640"/>
            <a:ext cx="8507288" cy="5937523"/>
          </a:xfrm>
        </p:spPr>
        <p:txBody>
          <a:bodyPr>
            <a:normAutofit fontScale="77500" lnSpcReduction="20000"/>
          </a:bodyPr>
          <a:lstStyle/>
          <a:p>
            <a:pPr marL="0" indent="539750" algn="just">
              <a:buNone/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Ендогенні або внутрішні фактори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- це змінні, величина яких є результатом розвитку моделі. </a:t>
            </a:r>
          </a:p>
          <a:p>
            <a:pPr marL="0" indent="539750" algn="just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До них відносять – обсяг випуску продукції, рівень інфляції та безробіття.</a:t>
            </a:r>
          </a:p>
          <a:p>
            <a:pPr marL="0" indent="539750" algn="just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Модель показує, як зміна екзогенних величин впливає на ендогенні, що дозволяє коригувати грошово-кредитну та бюджетно-податкову політики.</a:t>
            </a:r>
          </a:p>
          <a:p>
            <a:pPr marL="0" indent="539750" algn="just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Основними суб'єктами моделі виступають:</a:t>
            </a:r>
          </a:p>
          <a:p>
            <a:pPr algn="just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Домогосподарства -  усі домогосподарства, діяльність яких направлена на задоволення потреб;</a:t>
            </a:r>
          </a:p>
          <a:p>
            <a:pPr algn="just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Підприємницький сектор – сукупність фірм, які зареєстровані в межах країни.</a:t>
            </a:r>
          </a:p>
          <a:p>
            <a:pPr algn="just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Державний сектор – державні інститути та установи</a:t>
            </a:r>
          </a:p>
          <a:p>
            <a:pPr algn="just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Сектор закордон – економічні суб'єкти поза країною</a:t>
            </a:r>
            <a:endParaRPr lang="uk-UA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547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79512" y="260648"/>
            <a:ext cx="8507288" cy="5865515"/>
          </a:xfrm>
        </p:spPr>
        <p:txBody>
          <a:bodyPr>
            <a:normAutofit fontScale="85000" lnSpcReduction="10000"/>
          </a:bodyPr>
          <a:lstStyle/>
          <a:p>
            <a:pPr marL="0" indent="630238" algn="just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 основі аналізу лежить найпростіша модель кругообігу продуктів та доходів, яка передбачає наявність домогосподарств та фірм.</a:t>
            </a:r>
          </a:p>
          <a:p>
            <a:pPr marL="0" indent="630238" algn="just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Така модель є замкнутою, в якій доходи одних агентів перетворюються в витрати інших агентів:</a:t>
            </a:r>
          </a:p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Споживчі витрати домогосподарств є доходами фірм через реалізовану продукцію</a:t>
            </a:r>
          </a:p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Витрати фірм на оплату праці є доходами домогосподарств.</a:t>
            </a:r>
          </a:p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Реальний потік (ресурси – товари) та грошовий потік (витрати – доходи) рухаються у протилежних напрямах та постійно повторюються.</a:t>
            </a:r>
          </a:p>
          <a:p>
            <a:pPr marL="0" indent="719138" algn="just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Основний висновок моделі - це рівність між величиною продажу фірм та доходами населення.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597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1026" name="Picture 2" descr="C:\Users\Алекс\Downloads\IMG_20210115_0830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3181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2050" name="Picture 2" descr="C:\Users\Алекс\Downloads\IMG_20210115_0831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8843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79512" y="188640"/>
            <a:ext cx="8856984" cy="6480720"/>
          </a:xfrm>
        </p:spPr>
        <p:txBody>
          <a:bodyPr>
            <a:normAutofit fontScale="70000" lnSpcReduction="20000"/>
          </a:bodyPr>
          <a:lstStyle/>
          <a:p>
            <a:pPr marL="0" indent="719138" algn="just">
              <a:buNone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Кількість факторів впливу та агентів змінюється, а отже в моделях враховують:</a:t>
            </a:r>
          </a:p>
          <a:p>
            <a:pPr algn="just">
              <a:buFontTx/>
              <a:buChar char="-"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Заощадження, інвестиції та фінансові ринки;</a:t>
            </a:r>
          </a:p>
          <a:p>
            <a:pPr algn="just">
              <a:buFontTx/>
              <a:buChar char="-"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Державу як суб'єкта та економічних агентів інших країн 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marL="0" indent="719138" algn="just">
              <a:buNone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Оцінку економки в цілому здійснюють через систему національних рахунків.</a:t>
            </a:r>
          </a:p>
          <a:p>
            <a:pPr marL="0" indent="719138" algn="just">
              <a:buNone/>
            </a:pP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719138" algn="just">
              <a:buNone/>
            </a:pPr>
            <a:r>
              <a:rPr lang="uk-UA" sz="2300" b="1" dirty="0">
                <a:latin typeface="Times New Roman" pitchFamily="18" charset="0"/>
                <a:cs typeface="Times New Roman" pitchFamily="18" charset="0"/>
              </a:rPr>
              <a:t>Система національних рахунків (СНР)</a:t>
            </a:r>
            <a:r>
              <a:rPr lang="uk-UA" sz="2300" dirty="0">
                <a:latin typeface="Times New Roman" pitchFamily="18" charset="0"/>
                <a:cs typeface="Times New Roman" pitchFamily="18" charset="0"/>
              </a:rPr>
              <a:t> – це сукупність показників послідовного та взаємопов’язаного опису найважливіших процесів і явищ економіки: виробництва, доходів, споживання, нагромадження капіталу та фінансів. Ця система застосовується в умовах ринкових відносин</a:t>
            </a:r>
            <a:r>
              <a:rPr lang="uk-UA" sz="23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uk-UA" sz="2300" dirty="0">
                <a:latin typeface="Times New Roman" pitchFamily="18" charset="0"/>
                <a:cs typeface="Times New Roman" pitchFamily="18" charset="0"/>
              </a:rPr>
              <a:t>Відповідно до міжнародного стандарту у СНР інституційні одиниці групуються в п’ять секторів:</a:t>
            </a:r>
          </a:p>
          <a:p>
            <a:pPr marL="0" indent="0">
              <a:buNone/>
            </a:pPr>
            <a:r>
              <a:rPr lang="uk-UA" sz="2300" dirty="0" err="1">
                <a:latin typeface="Times New Roman" pitchFamily="18" charset="0"/>
                <a:cs typeface="Times New Roman" pitchFamily="18" charset="0"/>
              </a:rPr>
              <a:t>– нефінансо</a:t>
            </a:r>
            <a:r>
              <a:rPr lang="uk-UA" sz="2300" dirty="0">
                <a:latin typeface="Times New Roman" pitchFamily="18" charset="0"/>
                <a:cs typeface="Times New Roman" pitchFamily="18" charset="0"/>
              </a:rPr>
              <a:t>ві корпорації, до яких належать інституційні одиниці, які займаються ринковим виробництвом товарів і послуг для продажу за цінами, що покривають витрати виробництва і дають прибуток;</a:t>
            </a:r>
          </a:p>
          <a:p>
            <a:pPr marL="0" indent="0">
              <a:buNone/>
            </a:pPr>
            <a:r>
              <a:rPr lang="uk-UA" sz="2300" dirty="0">
                <a:latin typeface="Times New Roman" pitchFamily="18" charset="0"/>
                <a:cs typeface="Times New Roman" pitchFamily="18" charset="0"/>
              </a:rPr>
              <a:t>– фінансові корпорації – комерційні інституційні одиниці, що спеціалізуються на фінансових послугах чи допоміжній фінансовій діяльності (банки, страхові компанії тощо);</a:t>
            </a:r>
          </a:p>
          <a:p>
            <a:pPr marL="0" indent="0">
              <a:buNone/>
            </a:pPr>
            <a:r>
              <a:rPr lang="uk-UA" sz="2300" dirty="0">
                <a:latin typeface="Times New Roman" pitchFamily="18" charset="0"/>
                <a:cs typeface="Times New Roman" pitchFamily="18" charset="0"/>
              </a:rPr>
              <a:t>– сектор загального державного управління, до якого належать органи управління центрального та місцевого рівнів, некомерційні бюджетні організації, фонди соціального страхування;</a:t>
            </a:r>
          </a:p>
          <a:p>
            <a:pPr marL="0" indent="0">
              <a:buNone/>
            </a:pPr>
            <a:r>
              <a:rPr lang="uk-UA" sz="2300" dirty="0">
                <a:latin typeface="Times New Roman" pitchFamily="18" charset="0"/>
                <a:cs typeface="Times New Roman" pitchFamily="18" charset="0"/>
              </a:rPr>
              <a:t>– сектор домашніх господарств, що об’єднує фізичних осіб як споживачів, а в деяких випадках як фізичних осіб-підприємців;</a:t>
            </a:r>
          </a:p>
          <a:p>
            <a:pPr marL="0" indent="0">
              <a:buNone/>
            </a:pPr>
            <a:r>
              <a:rPr lang="uk-UA" sz="2300" dirty="0">
                <a:latin typeface="Times New Roman" pitchFamily="18" charset="0"/>
                <a:cs typeface="Times New Roman" pitchFamily="18" charset="0"/>
              </a:rPr>
              <a:t>– сектор некомерційних організацій, що обслуговують домашні господарства (НКОДГ), до якого входять інституційні одиниці, створені окремими групами домашніх господарств для забезпечення їх політичних, релігійних і професійних інтересів, а також для надання соціально-культурних послуг (соціально-культурні підрозділи </a:t>
            </a:r>
            <a:r>
              <a:rPr lang="uk-UA" sz="2300" dirty="0" err="1">
                <a:latin typeface="Times New Roman" pitchFamily="18" charset="0"/>
                <a:cs typeface="Times New Roman" pitchFamily="18" charset="0"/>
              </a:rPr>
              <a:t>нефінансових</a:t>
            </a:r>
            <a:r>
              <a:rPr lang="uk-UA" sz="2300" dirty="0">
                <a:latin typeface="Times New Roman" pitchFamily="18" charset="0"/>
                <a:cs typeface="Times New Roman" pitchFamily="18" charset="0"/>
              </a:rPr>
              <a:t> корпорацій) безоплатно або за цінами, що не мають економічного значення.</a:t>
            </a:r>
          </a:p>
          <a:p>
            <a:pPr marL="0" indent="719138">
              <a:buNone/>
            </a:pPr>
            <a:r>
              <a:rPr lang="uk-UA" sz="2300" dirty="0">
                <a:latin typeface="Times New Roman" pitchFamily="18" charset="0"/>
                <a:cs typeface="Times New Roman" pitchFamily="18" charset="0"/>
              </a:rPr>
              <a:t>У СНР відображається розвиток економіки на різних стадіях процесу відтворення, показується рух товарів і послуг, а також стан виробництва та використання валового внутрішнього продукту (валової доданої вартості).</a:t>
            </a:r>
          </a:p>
          <a:p>
            <a:pPr marL="0" indent="719138" algn="just">
              <a:buNone/>
            </a:pPr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173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 fontScale="40000" lnSpcReduction="20000"/>
          </a:bodyPr>
          <a:lstStyle/>
          <a:p>
            <a:pPr marL="0" indent="719138" algn="just">
              <a:buNone/>
            </a:pPr>
            <a:r>
              <a:rPr lang="uk-UA" sz="4300" b="1" dirty="0">
                <a:latin typeface="Times New Roman" pitchFamily="18" charset="0"/>
                <a:cs typeface="Times New Roman" pitchFamily="18" charset="0"/>
              </a:rPr>
              <a:t>Валовий внутрішній продукт</a:t>
            </a:r>
            <a:r>
              <a:rPr lang="uk-UA" sz="4300" dirty="0">
                <a:latin typeface="Times New Roman" pitchFamily="18" charset="0"/>
                <a:cs typeface="Times New Roman" pitchFamily="18" charset="0"/>
              </a:rPr>
              <a:t> – це інтегрований показник економічного розвитку країни, який характеризує результат виробничої діяльності резидентів у межах економічної території країни і вимірюється сукупною вартістю товарів та послуг, виготовлених ними для кінцевого використання. ВВП розраховують трьома методами: виробничим, за категоріями доходу та кінцевого використання.</a:t>
            </a:r>
          </a:p>
          <a:p>
            <a:pPr marL="0" indent="719138" algn="just">
              <a:buNone/>
            </a:pPr>
            <a:r>
              <a:rPr lang="uk-UA" sz="4300" b="1" dirty="0">
                <a:latin typeface="Times New Roman" pitchFamily="18" charset="0"/>
                <a:cs typeface="Times New Roman" pitchFamily="18" charset="0"/>
              </a:rPr>
              <a:t>Валовий регіональний продукт</a:t>
            </a:r>
            <a:r>
              <a:rPr lang="uk-UA" sz="4300" dirty="0">
                <a:latin typeface="Times New Roman" pitchFamily="18" charset="0"/>
                <a:cs typeface="Times New Roman" pitchFamily="18" charset="0"/>
              </a:rPr>
              <a:t> – це інтегрований показник економічного розвитку регіонів України, який характеризує результат виробничої діяльності резидентів у межах економічної території регіону і вимірюється сукупною вартістю товарів та послуг, виготовлених ними для кінцевого використання. ВВП розраховують виробничим методом.</a:t>
            </a:r>
          </a:p>
          <a:p>
            <a:pPr marL="0" indent="719138" algn="just">
              <a:buNone/>
            </a:pPr>
            <a:r>
              <a:rPr lang="uk-UA" sz="4300" b="1" dirty="0">
                <a:latin typeface="Times New Roman" pitchFamily="18" charset="0"/>
                <a:cs typeface="Times New Roman" pitchFamily="18" charset="0"/>
              </a:rPr>
              <a:t>Валова додана вартість</a:t>
            </a:r>
            <a:r>
              <a:rPr lang="uk-UA" sz="4300" dirty="0">
                <a:latin typeface="Times New Roman" pitchFamily="18" charset="0"/>
                <a:cs typeface="Times New Roman" pitchFamily="18" charset="0"/>
              </a:rPr>
              <a:t> дорівнює різниці між випуском та проміжним споживанням. Визначається також як сума первинних доходів, одержаних у результаті участі в процесі виробництва: оплати праці найманих працівників, інших податків за виключенням інших субсидій, пов’язаних з виробництвом, та валового прибутку, змішаного доходу.</a:t>
            </a:r>
          </a:p>
          <a:p>
            <a:pPr marL="0" indent="719138" algn="just">
              <a:buNone/>
            </a:pPr>
            <a:r>
              <a:rPr lang="uk-UA" sz="4300" b="1" dirty="0">
                <a:latin typeface="Times New Roman" pitchFamily="18" charset="0"/>
                <a:cs typeface="Times New Roman" pitchFamily="18" charset="0"/>
              </a:rPr>
              <a:t>Випуск</a:t>
            </a:r>
            <a:r>
              <a:rPr lang="uk-UA" sz="4300" dirty="0">
                <a:latin typeface="Times New Roman" pitchFamily="18" charset="0"/>
                <a:cs typeface="Times New Roman" pitchFamily="18" charset="0"/>
              </a:rPr>
              <a:t> – загальний обсяг продукції, що є результатом виробничої діяльності одиниць-резидентів у звітному періоді.</a:t>
            </a:r>
          </a:p>
          <a:p>
            <a:pPr marL="0" indent="719138" algn="just">
              <a:buNone/>
            </a:pPr>
            <a:r>
              <a:rPr lang="uk-UA" sz="4300" b="1" dirty="0">
                <a:latin typeface="Times New Roman" pitchFamily="18" charset="0"/>
                <a:cs typeface="Times New Roman" pitchFamily="18" charset="0"/>
              </a:rPr>
              <a:t>Проміжне споживання</a:t>
            </a:r>
            <a:r>
              <a:rPr lang="uk-UA" sz="4300" dirty="0">
                <a:latin typeface="Times New Roman" pitchFamily="18" charset="0"/>
                <a:cs typeface="Times New Roman" pitchFamily="18" charset="0"/>
              </a:rPr>
              <a:t> – товари і послуги, спожиті як ресурси у процесі виробництва, за винятком основних засобів, використання яких ураховується як споживання основного капіталу.</a:t>
            </a:r>
          </a:p>
          <a:p>
            <a:pPr marL="0" indent="719138" algn="just">
              <a:buNone/>
            </a:pPr>
            <a:r>
              <a:rPr lang="uk-UA" sz="4300" b="1" dirty="0">
                <a:latin typeface="Times New Roman" pitchFamily="18" charset="0"/>
                <a:cs typeface="Times New Roman" pitchFamily="18" charset="0"/>
              </a:rPr>
              <a:t>Оплата праці найманих працівників</a:t>
            </a:r>
            <a:r>
              <a:rPr lang="uk-UA" sz="4300" dirty="0">
                <a:latin typeface="Times New Roman" pitchFamily="18" charset="0"/>
                <a:cs typeface="Times New Roman" pitchFamily="18" charset="0"/>
              </a:rPr>
              <a:t> – винагорода у грошовій або натуральній формі, сплачена роботодавцем працівнику за роботу, виконану протягом звітного періоду, та складається із:</a:t>
            </a:r>
          </a:p>
          <a:p>
            <a:pPr marL="0" indent="0" algn="just">
              <a:buNone/>
            </a:pPr>
            <a:r>
              <a:rPr lang="uk-UA" sz="4300" dirty="0">
                <a:latin typeface="Times New Roman" pitchFamily="18" charset="0"/>
                <a:cs typeface="Times New Roman" pitchFamily="18" charset="0"/>
              </a:rPr>
              <a:t>-  заробітної плати;</a:t>
            </a:r>
          </a:p>
          <a:p>
            <a:pPr marL="0" indent="0" algn="just">
              <a:buNone/>
            </a:pPr>
            <a:r>
              <a:rPr lang="uk-UA" sz="4300" dirty="0">
                <a:latin typeface="Times New Roman" pitchFamily="18" charset="0"/>
                <a:cs typeface="Times New Roman" pitchFamily="18" charset="0"/>
              </a:rPr>
              <a:t>-  фактичних внесків наймачів на соціальне страхування;</a:t>
            </a:r>
          </a:p>
          <a:p>
            <a:pPr marL="0" indent="0" algn="just">
              <a:buNone/>
            </a:pPr>
            <a:r>
              <a:rPr lang="uk-UA" sz="4300" dirty="0">
                <a:latin typeface="Times New Roman" pitchFamily="18" charset="0"/>
                <a:cs typeface="Times New Roman" pitchFamily="18" charset="0"/>
              </a:rPr>
              <a:t>-  умовно обчислених внесків наймачів на соціальне страхування.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896145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48072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uk-UA" sz="3400" b="1" dirty="0" smtClean="0">
                <a:latin typeface="Times New Roman" pitchFamily="18" charset="0"/>
                <a:cs typeface="Times New Roman" pitchFamily="18" charset="0"/>
              </a:rPr>
              <a:t>Податки на виробництво та імпорт</a:t>
            </a:r>
            <a:r>
              <a:rPr lang="uk-UA" sz="3400" dirty="0" smtClean="0">
                <a:latin typeface="Times New Roman" pitchFamily="18" charset="0"/>
                <a:cs typeface="Times New Roman" pitchFamily="18" charset="0"/>
              </a:rPr>
              <a:t> – платежі, які стягують органи загального державного управління, ураховуючи обсяги виробництва та імпорту товарів і послуг, використання робочої сили, володіння чи використання земельних ділянок, будівель або інших активів у виробництві.</a:t>
            </a:r>
          </a:p>
          <a:p>
            <a:pPr marL="0" indent="0">
              <a:buNone/>
            </a:pPr>
            <a:r>
              <a:rPr lang="uk-UA" sz="3400" dirty="0" smtClean="0">
                <a:latin typeface="Times New Roman" pitchFamily="18" charset="0"/>
                <a:cs typeface="Times New Roman" pitchFamily="18" charset="0"/>
              </a:rPr>
              <a:t>Вони розподіляються на дві групи:</a:t>
            </a:r>
          </a:p>
          <a:p>
            <a:pPr marL="0" indent="0">
              <a:buNone/>
            </a:pPr>
            <a:r>
              <a:rPr lang="uk-UA" sz="3400" dirty="0" smtClean="0">
                <a:latin typeface="Times New Roman" pitchFamily="18" charset="0"/>
                <a:cs typeface="Times New Roman" pitchFamily="18" charset="0"/>
              </a:rPr>
              <a:t>-  податки на продукти, які підлягають сплаті за одиницю товару або послуги, що виробляються чи продаються;</a:t>
            </a:r>
          </a:p>
          <a:p>
            <a:pPr marL="0" indent="0">
              <a:buNone/>
            </a:pPr>
            <a:r>
              <a:rPr lang="uk-UA" sz="3400" dirty="0" smtClean="0">
                <a:latin typeface="Times New Roman" pitchFamily="18" charset="0"/>
                <a:cs typeface="Times New Roman" pitchFamily="18" charset="0"/>
              </a:rPr>
              <a:t>-  інші податки, пов’язані з виробництвом, підприємства сплачують у результаті здійснення виробничої діяльності, незалежно від кількості чи вартості вироблених чи проданих товарів і послуг.</a:t>
            </a:r>
          </a:p>
          <a:p>
            <a:pPr marL="0" indent="0">
              <a:buNone/>
            </a:pPr>
            <a:r>
              <a:rPr lang="uk-UA" sz="3400" b="1" dirty="0" smtClean="0">
                <a:latin typeface="Times New Roman" pitchFamily="18" charset="0"/>
                <a:cs typeface="Times New Roman" pitchFamily="18" charset="0"/>
              </a:rPr>
              <a:t>Субсидії на виробництво та імпорт</a:t>
            </a:r>
            <a:r>
              <a:rPr lang="uk-UA" sz="3400" dirty="0" smtClean="0">
                <a:latin typeface="Times New Roman" pitchFamily="18" charset="0"/>
                <a:cs typeface="Times New Roman" pitchFamily="18" charset="0"/>
              </a:rPr>
              <a:t> – поточні платежі, які органи загального державного управління здійснюють на користь виробників-резидентів. Субсидії поділяються на дві групи:</a:t>
            </a:r>
          </a:p>
          <a:p>
            <a:pPr marL="0" indent="0">
              <a:buNone/>
            </a:pPr>
            <a:r>
              <a:rPr lang="uk-UA" sz="3400" dirty="0" smtClean="0">
                <a:latin typeface="Times New Roman" pitchFamily="18" charset="0"/>
                <a:cs typeface="Times New Roman" pitchFamily="18" charset="0"/>
              </a:rPr>
              <a:t>-  субсидії на продукти надаються на одиницю вироблених товарів або послуг;</a:t>
            </a:r>
          </a:p>
          <a:p>
            <a:pPr marL="0" indent="0">
              <a:buNone/>
            </a:pPr>
            <a:r>
              <a:rPr lang="uk-UA" sz="3400" dirty="0" smtClean="0">
                <a:latin typeface="Times New Roman" pitchFamily="18" charset="0"/>
                <a:cs typeface="Times New Roman" pitchFamily="18" charset="0"/>
              </a:rPr>
              <a:t>-  інші субсидії, пов’язані з виробництвом, які виробники-резиденти отримують у результаті їхньої участі у виробництві.</a:t>
            </a:r>
          </a:p>
          <a:p>
            <a:pPr marL="0" indent="0">
              <a:buNone/>
            </a:pPr>
            <a:r>
              <a:rPr lang="uk-UA" sz="3400" b="1" dirty="0" smtClean="0">
                <a:latin typeface="Times New Roman" pitchFamily="18" charset="0"/>
                <a:cs typeface="Times New Roman" pitchFamily="18" charset="0"/>
              </a:rPr>
              <a:t>Валовий прибуток</a:t>
            </a:r>
            <a:r>
              <a:rPr lang="uk-UA" sz="3400" dirty="0" smtClean="0">
                <a:latin typeface="Times New Roman" pitchFamily="18" charset="0"/>
                <a:cs typeface="Times New Roman" pitchFamily="18" charset="0"/>
              </a:rPr>
              <a:t> відображає первинний дохід, одержаний корпораціями в результаті участі в процесі виробництва, до вирахування з нього процентів або інших доходів від власності.</a:t>
            </a:r>
          </a:p>
          <a:p>
            <a:pPr marL="0" indent="0">
              <a:buNone/>
            </a:pPr>
            <a:r>
              <a:rPr lang="uk-UA" sz="3400" b="1" dirty="0" smtClean="0">
                <a:latin typeface="Times New Roman" pitchFamily="18" charset="0"/>
                <a:cs typeface="Times New Roman" pitchFamily="18" charset="0"/>
              </a:rPr>
              <a:t>Змішаний дохід</a:t>
            </a:r>
            <a:r>
              <a:rPr lang="uk-UA" sz="3400" dirty="0" smtClean="0">
                <a:latin typeface="Times New Roman" pitchFamily="18" charset="0"/>
                <a:cs typeface="Times New Roman" pitchFamily="18" charset="0"/>
              </a:rPr>
              <a:t> відображає первинний дохід, одержаний некорпоративними підприємствами сектору домашніх господарств, у складі якого неможливо відокремити оплату праці від прибутку власника або підприємця.</a:t>
            </a:r>
          </a:p>
          <a:p>
            <a:pPr marL="0" indent="0">
              <a:buNone/>
            </a:pPr>
            <a:r>
              <a:rPr lang="uk-UA" sz="3400" b="1" dirty="0" smtClean="0">
                <a:latin typeface="Times New Roman" pitchFamily="18" charset="0"/>
                <a:cs typeface="Times New Roman" pitchFamily="18" charset="0"/>
              </a:rPr>
              <a:t>Кінцеві споживчі витрати</a:t>
            </a:r>
            <a:r>
              <a:rPr lang="uk-UA" sz="3400" dirty="0" smtClean="0">
                <a:latin typeface="Times New Roman" pitchFamily="18" charset="0"/>
                <a:cs typeface="Times New Roman" pitchFamily="18" charset="0"/>
              </a:rPr>
              <a:t> – витрати інституційних одиниць-резидентів на придбання товарів та послуг, які використовуються для задоволення індивідуальних або колективних потреб.</a:t>
            </a:r>
          </a:p>
          <a:p>
            <a:pPr marL="0" indent="0">
              <a:buNone/>
            </a:pPr>
            <a:r>
              <a:rPr lang="uk-UA" sz="3400" b="1" dirty="0" smtClean="0">
                <a:latin typeface="Times New Roman" pitchFamily="18" charset="0"/>
                <a:cs typeface="Times New Roman" pitchFamily="18" charset="0"/>
              </a:rPr>
              <a:t>Валове нагромадження основного капіталу</a:t>
            </a:r>
            <a:r>
              <a:rPr lang="uk-UA" sz="3400" dirty="0" smtClean="0">
                <a:latin typeface="Times New Roman" pitchFamily="18" charset="0"/>
                <a:cs typeface="Times New Roman" pitchFamily="18" charset="0"/>
              </a:rPr>
              <a:t> – придбання виробниками-резидентами, за вирахуванням вибуття, основних засобів протягом звітного періоду, включаючи збільшення вартості невироблених активів, отримане в результаті виробничої діяльності підприємців або інституційних одиниць.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425953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316</Words>
  <Application>Microsoft Office PowerPoint</Application>
  <PresentationFormat>Екран (4:3)</PresentationFormat>
  <Paragraphs>67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11</vt:i4>
      </vt:variant>
    </vt:vector>
  </HeadingPairs>
  <TitlesOfParts>
    <vt:vector size="12" baseType="lpstr">
      <vt:lpstr>Тема Office</vt:lpstr>
      <vt:lpstr>Макроекономічна модель країни та її характеристика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Макроекономічна модель країни та ВВП</dc:title>
  <dc:creator>RePack by Diakov</dc:creator>
  <cp:lastModifiedBy>RePack by Diakov</cp:lastModifiedBy>
  <cp:revision>6</cp:revision>
  <dcterms:created xsi:type="dcterms:W3CDTF">2021-01-15T08:04:48Z</dcterms:created>
  <dcterms:modified xsi:type="dcterms:W3CDTF">2021-01-15T09:32:43Z</dcterms:modified>
</cp:coreProperties>
</file>