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  <p:sldId id="25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809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217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33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272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9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60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25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08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2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434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9DDE-42E9-4F96-BCF8-CFF8DBB915EA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265C-E263-4315-B584-17624B51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12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stat.gov.ua/klasf/nac_kls/op_dk009_2016.htm" TargetMode="External"/><Relationship Id="rId2" Type="http://schemas.openxmlformats.org/officeDocument/2006/relationships/hyperlink" Target="http://www.ukrstat.gov.ua/klasf/st_kls/op_kise_2016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rstat.gov.ua/metod_polog/metod_doc/2018/187/mp_VVP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stat.gov.ua/metod_polog/metod_doc/2018/236/mp_tvv.pdf" TargetMode="External"/><Relationship Id="rId2" Type="http://schemas.openxmlformats.org/officeDocument/2006/relationships/hyperlink" Target="http://www.ukrstat.gov.ua/metod_polog/metod_doc/2018/284/mp_roz_VRP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784976" cy="1470025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Макроекономічна модель країни та її характеристика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4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47500" lnSpcReduction="20000"/>
          </a:bodyPr>
          <a:lstStyle/>
          <a:p>
            <a:pPr marL="0" indent="630238" algn="just">
              <a:buNone/>
            </a:pPr>
            <a:r>
              <a:rPr lang="uk-UA" sz="4300" b="1" dirty="0">
                <a:latin typeface="Times New Roman" pitchFamily="18" charset="0"/>
                <a:cs typeface="Times New Roman" pitchFamily="18" charset="0"/>
              </a:rPr>
              <a:t>Річні національні рахунки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передбачають розрахунок валового внутрішнього продукту (ВВП) та його складових, формування зведених національних рахунків, </a:t>
            </a:r>
            <a:r>
              <a:rPr lang="uk-UA" sz="4300" dirty="0" err="1">
                <a:latin typeface="Times New Roman" pitchFamily="18" charset="0"/>
                <a:cs typeface="Times New Roman" pitchFamily="18" charset="0"/>
              </a:rPr>
              <a:t>рахунків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 іншого світу, рахунків за інституційними секторами (</a:t>
            </a:r>
            <a:r>
              <a:rPr lang="uk-UA" sz="4300" dirty="0" err="1">
                <a:latin typeface="Times New Roman" pitchFamily="18" charset="0"/>
                <a:cs typeface="Times New Roman" pitchFamily="18" charset="0"/>
              </a:rPr>
              <a:t>підсекторами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) економіки, фінансового рахунку, балансів фінансових та </a:t>
            </a:r>
            <a:r>
              <a:rPr lang="uk-UA" sz="4300" dirty="0" err="1">
                <a:latin typeface="Times New Roman" pitchFamily="18" charset="0"/>
                <a:cs typeface="Times New Roman" pitchFamily="18" charset="0"/>
              </a:rPr>
              <a:t>нефінансових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 активів та пасивів; доходів та витрат населення та їх елементів.</a:t>
            </a:r>
          </a:p>
          <a:p>
            <a:pPr marL="0" indent="630238" algn="just">
              <a:buNone/>
            </a:pP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Показники річних національних рахунків, за винятком балансів, складаються за інституційними секторами та </a:t>
            </a:r>
            <a:r>
              <a:rPr lang="uk-UA" sz="4300" dirty="0" err="1">
                <a:latin typeface="Times New Roman" pitchFamily="18" charset="0"/>
                <a:cs typeface="Times New Roman" pitchFamily="18" charset="0"/>
              </a:rPr>
              <a:t>підсекторами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 економіки згідно з </a:t>
            </a:r>
            <a:r>
              <a:rPr lang="uk-UA" sz="4300" u="sng" dirty="0">
                <a:latin typeface="Times New Roman" pitchFamily="18" charset="0"/>
                <a:cs typeface="Times New Roman" pitchFamily="18" charset="0"/>
                <a:hlinkClick r:id="rId2"/>
              </a:rPr>
              <a:t>Класифікацією інституційних секторів економіки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630238" algn="just">
              <a:buNone/>
            </a:pP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Складові ВВП за виробничим методом та за категоріями доходу розраховуються на рівні 19 секцій </a:t>
            </a:r>
            <a:r>
              <a:rPr lang="uk-UA" sz="4300" u="sng" dirty="0">
                <a:latin typeface="Times New Roman" pitchFamily="18" charset="0"/>
                <a:cs typeface="Times New Roman" pitchFamily="18" charset="0"/>
                <a:hlinkClick r:id="rId3"/>
              </a:rPr>
              <a:t>Класифікації видів економічної </a:t>
            </a:r>
            <a:r>
              <a:rPr lang="uk-UA" sz="43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ді</a:t>
            </a:r>
            <a:r>
              <a:rPr lang="uk-UA" sz="4300" u="sng" dirty="0">
                <a:latin typeface="Times New Roman" pitchFamily="18" charset="0"/>
                <a:cs typeface="Times New Roman" pitchFamily="18" charset="0"/>
                <a:hlinkClick r:id="rId3"/>
              </a:rPr>
              <a:t>яльності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 з використанням функціонального підходу, який передбачає узагальнення даних суб’єктів господарювання за однорідними видами діяльності.</a:t>
            </a:r>
          </a:p>
          <a:p>
            <a:pPr marL="0" indent="630238" algn="just">
              <a:buNone/>
            </a:pP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Розрахунки ВВП здійснюються у фактичних та постійних цінах. У фактичних цінах розраховують ВВП та його складові трьома методами, а в постійних цінах – виробничим методом і за категоріями кінцевого використання.</a:t>
            </a:r>
          </a:p>
          <a:p>
            <a:pPr marL="0" indent="630238" algn="just">
              <a:buNone/>
            </a:pP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Складові ВВП за категоріями кінцевого використання деталізуються за цілями, функціями та видами </a:t>
            </a:r>
            <a:r>
              <a:rPr lang="uk-UA" sz="4300" dirty="0" err="1">
                <a:latin typeface="Times New Roman" pitchFamily="18" charset="0"/>
                <a:cs typeface="Times New Roman" pitchFamily="18" charset="0"/>
              </a:rPr>
              <a:t>нефінансових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 активів.</a:t>
            </a:r>
          </a:p>
          <a:p>
            <a:pPr marL="0" indent="630238" algn="just">
              <a:buNone/>
            </a:pP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Джерела даних і методи розрахунку ВВП наведені у </a:t>
            </a:r>
            <a:r>
              <a:rPr lang="uk-UA" sz="4300" u="sng" dirty="0">
                <a:latin typeface="Times New Roman" pitchFamily="18" charset="0"/>
                <a:cs typeface="Times New Roman" pitchFamily="18" charset="0"/>
                <a:hlinkClick r:id="rId4"/>
              </a:rPr>
              <a:t>Методологічних положеннях розрахунку валового внутрішнього продукту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4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1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60095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Регіональні рахунки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передбачають формування інформації щодо валового регіонального продукту (ВРП) та його складових за виробничим методом, що забезпечують регіональний поділ випуску та валової доданої вартості за видами економічної діяльності; доходів та витрат населення та їх елементів за регіонами України.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Джерела даних і методи розрахунку ВРП наведені у 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Методологічних положеннях розрахунку валового регіонального продукту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Квартальні національні рахунки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передбачають розрахунок ВВП та його складових виробничим методом, за категоріями доходу та за категоріями кінцевого використання, формування  зведених квартальних національних рахунків та квартальних  рахунків за інституційними секторами економіки; доходів та витрат населення та їх елементів.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квартального ВВП та його складових за виробничим методом і за категоріями кінцевого використання розраховуються сезонні коригування.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Методи визначення квартальних оцінок національних рахунків і ВВП є ідентичними річним.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Таблиця "витрати-випуск"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передбачає формування системи взаємопов’язаних таблиць (балансу пропозиції та використання ресурсів; таблиці "витрати-випуск" у цінах споживачів; таблиці "витрати-випуск" в основних цінах; матриці коефіцієнтів повних витрат, матриці торгово-транспортної націнки, матриці податків і субсидій на продукти, матриці імпорту товарів і послуг, матриці використання продукції вітчизняного виробництва).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Таблицю "витрати-випуск" складають у фактичних цінах за 42 видами економічної діяльності КВЕД.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Джерела даних і методи розрахунку таблиць наведені у 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Методологічних положеннях з організації державного статистичного спостереження Таблиця "витрати-випуск"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263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вивчення та аналізу економіки та економічних явищ застосують різні підходи, зокрема макроекономічні моделі.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Макроекономічні моделі – це математичні рівняння, в яких виражені економічні процеси в абстрактному та спрощеному вигляді.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Створити модель – означає знайти функцію, яка пов'язує ендогенні та екзогенні фактори впливу на модель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Екзогенні або зовнішні фактори впливу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це змінні,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еличина яких встановлюється урядом та нацбанком.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них відносять:рівень державних видатків, ставки податків</a:t>
            </a: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3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 fontScale="77500" lnSpcReduction="20000"/>
          </a:bodyPr>
          <a:lstStyle/>
          <a:p>
            <a:pPr marL="0" indent="539750"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Ендогенні або внутрішні фактори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змінні, величина яких є результатом розвитку моделі. </a:t>
            </a:r>
          </a:p>
          <a:p>
            <a:pPr marL="0" indent="53975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них відносять – обсяг випуску продукції, рівень інфляції та безробіття.</a:t>
            </a:r>
          </a:p>
          <a:p>
            <a:pPr marL="0" indent="53975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Модель показує, як зміна екзогенних величин впливає на ендогенні, що дозволяє коригувати грошово-кредитну та бюджетно-податкову політики.</a:t>
            </a:r>
          </a:p>
          <a:p>
            <a:pPr marL="0" indent="53975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Основними суб'єктами моделі виступають: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Домогосподарства -  усі домогосподарства, діяльність яких направлена на задоволення потреб;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Підприємницький сектор – сукупність фірм, які зареєстровані в межах країни.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Державний сектор – державні інститути та установи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Сектор закордон – економічні суб'єкти поза країною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 fontScale="85000" lnSpcReduction="10000"/>
          </a:bodyPr>
          <a:lstStyle/>
          <a:p>
            <a:pPr marL="0" indent="630238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основі аналізу лежить найпростіша модель кругообігу продуктів та доходів, яка передбачає наявність домогосподарств та фірм.</a:t>
            </a:r>
          </a:p>
          <a:p>
            <a:pPr marL="0" indent="630238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Така модель є замкнутою, в якій доходи одних агентів перетворюються в витрати інших агентів: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Споживчі витрати домогосподарств є доходами фірм через реалізовану продукцію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Витрати фірм на оплату праці є доходами домогосподарств.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Реальний потік (ресурси – товари) та грошовий потік (витрати – доходи) рухаються у протилежних напрямах та постійно повторюються.</a:t>
            </a:r>
          </a:p>
          <a:p>
            <a:pPr marL="0" indent="719138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Основний висновок моделі - це рівність між величиною продажу фірм та доходами населення.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9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Алекс\Downloads\IMG_20210115_083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8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Алекс\Downloads\IMG_20210115_083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4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 fontScale="70000" lnSpcReduction="20000"/>
          </a:bodyPr>
          <a:lstStyle/>
          <a:p>
            <a:pPr marL="0" indent="719138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Кількість факторів впливу та агентів змінюється, а отже в моделях враховують: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Заощадження, інвестиції та фінансові ринки;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Державу як суб'єкта та економічних агентів інших країн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719138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Оцінку економки в цілому здійснюють через систему національних рахунків.</a:t>
            </a:r>
          </a:p>
          <a:p>
            <a:pPr marL="0" indent="719138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719138" algn="just">
              <a:buNone/>
            </a:pPr>
            <a:r>
              <a:rPr lang="uk-UA" sz="2300" b="1" dirty="0">
                <a:latin typeface="Times New Roman" pitchFamily="18" charset="0"/>
                <a:cs typeface="Times New Roman" pitchFamily="18" charset="0"/>
              </a:rPr>
              <a:t>Система національних рахунків (СНР)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 – це сукупність показників послідовного та взаємопов’язаного опису найважливіших процесів і явищ економіки: виробництва, доходів, споживання, нагромадження капіталу та фінансів. Ця система застосовується в умовах ринкових відносин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Відповідно до міжнародного стандарту у СНР інституційні одиниці групуються в п’ять секторів:</a:t>
            </a:r>
          </a:p>
          <a:p>
            <a:pPr marL="0" indent="0">
              <a:buNone/>
            </a:pPr>
            <a:r>
              <a:rPr lang="uk-UA" sz="2300" dirty="0" err="1">
                <a:latin typeface="Times New Roman" pitchFamily="18" charset="0"/>
                <a:cs typeface="Times New Roman" pitchFamily="18" charset="0"/>
              </a:rPr>
              <a:t>– нефінансо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ві корпорації, до яких належать інституційні одиниці, які займаються ринковим виробництвом товарів і послуг для продажу за цінами, що покривають витрати виробництва і дають прибуток;</a:t>
            </a:r>
          </a:p>
          <a:p>
            <a:pPr marL="0" indent="0">
              <a:buNone/>
            </a:pP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– фінансові корпорації – комерційні інституційні одиниці, що спеціалізуються на фінансових послугах чи допоміжній фінансовій діяльності (банки, страхові компанії тощо);</a:t>
            </a:r>
          </a:p>
          <a:p>
            <a:pPr marL="0" indent="0">
              <a:buNone/>
            </a:pP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– сектор загального державного управління, до якого належать органи управління центрального та місцевого рівнів, некомерційні бюджетні організації, фонди соціального страхування;</a:t>
            </a:r>
          </a:p>
          <a:p>
            <a:pPr marL="0" indent="0">
              <a:buNone/>
            </a:pP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– сектор домашніх господарств, що об’єднує фізичних осіб як споживачів, а в деяких випадках як фізичних осіб-підприємців;</a:t>
            </a:r>
          </a:p>
          <a:p>
            <a:pPr marL="0" indent="0">
              <a:buNone/>
            </a:pP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– сектор некомерційних організацій, що обслуговують домашні господарства (НКОДГ), до якого входять інституційні одиниці, створені окремими групами домашніх господарств для забезпечення їх політичних, релігійних і професійних інтересів, а також для надання соціально-культурних послуг (соціально-культурні підрозділи </a:t>
            </a:r>
            <a:r>
              <a:rPr lang="uk-UA" sz="2300" dirty="0" err="1">
                <a:latin typeface="Times New Roman" pitchFamily="18" charset="0"/>
                <a:cs typeface="Times New Roman" pitchFamily="18" charset="0"/>
              </a:rPr>
              <a:t>нефінансових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корпорацій) безоплатно або за цінами, що не мають економічного значення.</a:t>
            </a:r>
          </a:p>
          <a:p>
            <a:pPr marL="0" indent="719138">
              <a:buNone/>
            </a:pP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У СНР відображається розвиток економіки на різних стадіях процесу відтворення, показується рух товарів і послуг, а також стан виробництва та використання валового внутрішнього продукту (валової доданої вартості).</a:t>
            </a:r>
          </a:p>
          <a:p>
            <a:pPr marL="0" indent="719138" algn="just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 fontScale="40000" lnSpcReduction="20000"/>
          </a:bodyPr>
          <a:lstStyle/>
          <a:p>
            <a:pPr marL="0" indent="719138" algn="just">
              <a:buNone/>
            </a:pPr>
            <a:r>
              <a:rPr lang="uk-UA" sz="4300" b="1" dirty="0">
                <a:latin typeface="Times New Roman" pitchFamily="18" charset="0"/>
                <a:cs typeface="Times New Roman" pitchFamily="18" charset="0"/>
              </a:rPr>
              <a:t>Валовий внутрішній продукт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– це інтегрований показник економічного розвитку країни, який характеризує результат виробничої діяльності резидентів у межах економічної території країни і вимірюється сукупною вартістю товарів та послуг, виготовлених ними для кінцевого використання. ВВП розраховують трьома методами: виробничим, за категоріями доходу та кінцевого використання.</a:t>
            </a:r>
          </a:p>
          <a:p>
            <a:pPr marL="0" indent="719138" algn="just">
              <a:buNone/>
            </a:pPr>
            <a:r>
              <a:rPr lang="uk-UA" sz="4300" b="1" dirty="0">
                <a:latin typeface="Times New Roman" pitchFamily="18" charset="0"/>
                <a:cs typeface="Times New Roman" pitchFamily="18" charset="0"/>
              </a:rPr>
              <a:t>Валовий регіональний продукт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– це інтегрований показник економічного розвитку регіонів України, який характеризує результат виробничої діяльності резидентів у межах економічної території регіону і вимірюється сукупною вартістю товарів та послуг, виготовлених ними для кінцевого використання. ВВП розраховують виробничим методом.</a:t>
            </a:r>
          </a:p>
          <a:p>
            <a:pPr marL="0" indent="719138" algn="just">
              <a:buNone/>
            </a:pPr>
            <a:r>
              <a:rPr lang="uk-UA" sz="4300" b="1" dirty="0">
                <a:latin typeface="Times New Roman" pitchFamily="18" charset="0"/>
                <a:cs typeface="Times New Roman" pitchFamily="18" charset="0"/>
              </a:rPr>
              <a:t>Валова додана вартість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дорівнює різниці між випуском та проміжним споживанням. Визначається також як сума первинних доходів, одержаних у результаті участі в процесі виробництва: оплати праці найманих працівників, інших податків за виключенням інших субсидій, пов’язаних з виробництвом, та валового прибутку, змішаного доходу.</a:t>
            </a:r>
          </a:p>
          <a:p>
            <a:pPr marL="0" indent="719138" algn="just">
              <a:buNone/>
            </a:pPr>
            <a:r>
              <a:rPr lang="uk-UA" sz="4300" b="1" dirty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– загальний обсяг продукції, що є результатом виробничої діяльності одиниць-резидентів у звітному періоді.</a:t>
            </a:r>
          </a:p>
          <a:p>
            <a:pPr marL="0" indent="719138" algn="just">
              <a:buNone/>
            </a:pPr>
            <a:r>
              <a:rPr lang="uk-UA" sz="4300" b="1" dirty="0">
                <a:latin typeface="Times New Roman" pitchFamily="18" charset="0"/>
                <a:cs typeface="Times New Roman" pitchFamily="18" charset="0"/>
              </a:rPr>
              <a:t>Проміжне споживання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– товари і послуги, спожиті як ресурси у процесі виробництва, за винятком основних засобів, використання яких ураховується як споживання основного капіталу.</a:t>
            </a:r>
          </a:p>
          <a:p>
            <a:pPr marL="0" indent="719138" algn="just">
              <a:buNone/>
            </a:pPr>
            <a:r>
              <a:rPr lang="uk-UA" sz="4300" b="1" dirty="0">
                <a:latin typeface="Times New Roman" pitchFamily="18" charset="0"/>
                <a:cs typeface="Times New Roman" pitchFamily="18" charset="0"/>
              </a:rPr>
              <a:t>Оплата праці найманих працівників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– винагорода у грошовій або натуральній формі, сплачена роботодавцем працівнику за роботу, виконану протягом звітного періоду, та складається із:</a:t>
            </a:r>
          </a:p>
          <a:p>
            <a:pPr marL="0" indent="0" algn="just">
              <a:buNone/>
            </a:pP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-  заробітної плати;</a:t>
            </a:r>
          </a:p>
          <a:p>
            <a:pPr marL="0" indent="0" algn="just">
              <a:buNone/>
            </a:pP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-  фактичних внесків наймачів на соціальне страхування;</a:t>
            </a:r>
          </a:p>
          <a:p>
            <a:pPr marL="0" indent="0" algn="just">
              <a:buNone/>
            </a:pP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-  умовно обчислених внесків наймачів на соціальне страхування.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961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Податки на виробництво та імпорт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 – платежі, які стягують органи загального державного управління, ураховуючи обсяги виробництва та імпорту товарів і послуг, використання робочої сили, володіння чи використання земельних ділянок, будівель або інших активів у виробництві.</a:t>
            </a:r>
          </a:p>
          <a:p>
            <a:pPr marL="0" indent="0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Вони розподіляються на дві групи:</a:t>
            </a:r>
          </a:p>
          <a:p>
            <a:pPr marL="0" indent="0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-  податки на продукти, які підлягають сплаті за одиницю товару або послуги, що виробляються чи продаються;</a:t>
            </a:r>
          </a:p>
          <a:p>
            <a:pPr marL="0" indent="0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-  інші податки, пов’язані з виробництвом, підприємства сплачують у результаті здійснення виробничої діяльності, незалежно від кількості чи вартості вироблених чи проданих товарів і послуг.</a:t>
            </a:r>
          </a:p>
          <a:p>
            <a:pPr marL="0" indent="0"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Субсидії на виробництво та імпорт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 – поточні платежі, які органи загального державного управління здійснюють на користь виробників-резидентів. Субсидії поділяються на дві групи:</a:t>
            </a:r>
          </a:p>
          <a:p>
            <a:pPr marL="0" indent="0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-  субсидії на продукти надаються на одиницю вироблених товарів або послуг;</a:t>
            </a:r>
          </a:p>
          <a:p>
            <a:pPr marL="0" indent="0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-  інші субсидії, пов’язані з виробництвом, які виробники-резиденти отримують у результаті їхньої участі у виробництві.</a:t>
            </a:r>
          </a:p>
          <a:p>
            <a:pPr marL="0" indent="0"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Валовий прибуток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 відображає первинний дохід, одержаний корпораціями в результаті участі в процесі виробництва, до вирахування з нього процентів або інших доходів від власності.</a:t>
            </a:r>
          </a:p>
          <a:p>
            <a:pPr marL="0" indent="0"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Змішаний дохід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 відображає первинний дохід, одержаний некорпоративними підприємствами сектору домашніх господарств, у складі якого неможливо відокремити оплату праці від прибутку власника або підприємця.</a:t>
            </a:r>
          </a:p>
          <a:p>
            <a:pPr marL="0" indent="0"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Кінцеві споживчі витрати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 – витрати інституційних одиниць-резидентів на придбання товарів та послуг, які використовуються для задоволення індивідуальних або колективних потреб.</a:t>
            </a:r>
          </a:p>
          <a:p>
            <a:pPr marL="0" indent="0"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Валове нагромадження основного капіталу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 – придбання виробниками-резидентами, за вирахуванням вибуття, основних засобів протягом звітного періоду, включаючи збільшення вартості невироблених активів, отримане в результаті виробничої діяльності підприємців або інституційних одиниць.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595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316</Words>
  <Application>Microsoft Office PowerPoint</Application>
  <PresentationFormat>Екран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Макроекономічна модель країни та її характеристика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Макроекономічна модель країни та ВВП</dc:title>
  <dc:creator>RePack by Diakov</dc:creator>
  <cp:lastModifiedBy>RePack by Diakov</cp:lastModifiedBy>
  <cp:revision>6</cp:revision>
  <dcterms:created xsi:type="dcterms:W3CDTF">2021-01-15T08:04:48Z</dcterms:created>
  <dcterms:modified xsi:type="dcterms:W3CDTF">2021-01-15T09:32:43Z</dcterms:modified>
</cp:coreProperties>
</file>