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5" r:id="rId7"/>
    <p:sldId id="264" r:id="rId8"/>
    <p:sldId id="261" r:id="rId9"/>
    <p:sldId id="262" r:id="rId10"/>
    <p:sldId id="266" r:id="rId11"/>
    <p:sldId id="267" r:id="rId12"/>
    <p:sldId id="270" r:id="rId13"/>
    <p:sldId id="272" r:id="rId14"/>
    <p:sldId id="271" r:id="rId15"/>
    <p:sldId id="269" r:id="rId16"/>
    <p:sldId id="279" r:id="rId17"/>
    <p:sldId id="268" r:id="rId18"/>
    <p:sldId id="273" r:id="rId19"/>
    <p:sldId id="280" r:id="rId20"/>
    <p:sldId id="281" r:id="rId21"/>
    <p:sldId id="274" r:id="rId22"/>
    <p:sldId id="276" r:id="rId23"/>
    <p:sldId id="282" r:id="rId24"/>
    <p:sldId id="275" r:id="rId25"/>
    <p:sldId id="283" r:id="rId26"/>
    <p:sldId id="284" r:id="rId27"/>
    <p:sldId id="263" r:id="rId28"/>
    <p:sldId id="277" r:id="rId29"/>
    <p:sldId id="278" r:id="rId30"/>
    <p:sldId id="285" r:id="rId31"/>
    <p:sldId id="286" r:id="rId3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36"/>
    <p:restoredTop sz="94492"/>
  </p:normalViewPr>
  <p:slideViewPr>
    <p:cSldViewPr snapToGrid="0">
      <p:cViewPr varScale="1">
        <p:scale>
          <a:sx n="109" d="100"/>
          <a:sy n="109" d="100"/>
        </p:scale>
        <p:origin x="20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3285B-11AC-7642-9C6B-920D57C185AB}" type="datetimeFigureOut">
              <a:rPr lang="ru-UA" smtClean="0"/>
              <a:t>22.10.2025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0DCD3-D53A-2E45-8BF9-A09D3758F76A}" type="slidenum">
              <a:rPr lang="ru-UA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8613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2" y="1992473"/>
            <a:ext cx="11522075" cy="3190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7590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1" y="188914"/>
            <a:ext cx="11522075" cy="14051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10"/>
          </p:nvPr>
        </p:nvSpPr>
        <p:spPr>
          <a:xfrm>
            <a:off x="334963" y="1593850"/>
            <a:ext cx="11522075" cy="4176713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256395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4" name="Місце для вмісту 3"/>
          <p:cNvSpPr>
            <a:spLocks noGrp="1"/>
          </p:cNvSpPr>
          <p:nvPr>
            <p:ph sz="quarter" idx="10"/>
          </p:nvPr>
        </p:nvSpPr>
        <p:spPr>
          <a:xfrm>
            <a:off x="334963" y="188913"/>
            <a:ext cx="11522075" cy="5578475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319292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Іна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2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89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3" r:id="rId3"/>
    <p:sldLayoutId id="21474836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2260" userDrawn="1">
          <p15:clr>
            <a:srgbClr val="F26B43"/>
          </p15:clr>
        </p15:guide>
        <p15:guide id="6" orient="horz" pos="37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8B3731-292F-D09E-8CA4-AE7EFBF66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ЦІНОВА ПОЛІТИКА В СФЕРІ ПОСЛУГ</a:t>
            </a:r>
            <a:b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Лекція 7</a:t>
            </a:r>
            <a:br>
              <a:rPr lang="ru-U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313823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2AB91E9-9A10-457F-1360-B218666DB7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8281" y="222422"/>
            <a:ext cx="11708757" cy="5548141"/>
          </a:xfrm>
        </p:spPr>
        <p:txBody>
          <a:bodyPr/>
          <a:lstStyle/>
          <a:p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життєвого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циклу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endParaRPr lang="ru-RU" sz="2000" b="0" dirty="0">
              <a:solidFill>
                <a:srgbClr val="000000"/>
              </a:solidFill>
              <a:effectLst/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з одного боку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засобом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ЖЦП,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засобом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пристосування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ЖЦП. Так,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вірної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цінової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уповільнити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спад,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продовживши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зрілості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боку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етапі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спаду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мінімізувати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збитки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Для кожного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етапу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ЖЦП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своя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цінової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безліч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етапі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встановлюватись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зняття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вершків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"), так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низькі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"лазерного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променя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").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етапі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певний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зростати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залишатись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незмінними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знижуватись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міру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насичення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послугою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появи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етапі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зрілості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правило, 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високі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етапі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спаду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цінова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чинників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мінімальні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беззбитковості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покриття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вибірково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зростаючі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6410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2AB91E9-9A10-457F-1360-B218666DB7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8281" y="222422"/>
            <a:ext cx="11708757" cy="5548141"/>
          </a:xfrm>
        </p:spPr>
        <p:txBody>
          <a:bodyPr/>
          <a:lstStyle/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Специфіка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фірми-виробника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самої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endParaRPr lang="ru-RU" sz="2000" b="0" dirty="0">
              <a:solidFill>
                <a:srgbClr val="00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йдеться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безліч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чинників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виокремити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репутація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сегмент ринку,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орієнтована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(бомонд, люди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рівнем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доходу,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доходом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вище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низьким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рівнем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доходу);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розваг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елітні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соціально-важливі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форма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6263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2AB91E9-9A10-457F-1360-B218666DB7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8281" y="222422"/>
            <a:ext cx="11708757" cy="5548141"/>
          </a:xfrm>
        </p:spPr>
        <p:txBody>
          <a:bodyPr/>
          <a:lstStyle/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Методи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ціноутворення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Типи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цінових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пакетів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Методи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ціноутворення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представлені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рис. 4.</a:t>
            </a:r>
          </a:p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D4B332-C8E2-F739-7602-41D01C4CE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084" y="1087437"/>
            <a:ext cx="7280416" cy="435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1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2AB91E9-9A10-457F-1360-B218666DB7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8281" y="222422"/>
            <a:ext cx="11708757" cy="5548141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середнього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поточних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аналогічні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схожі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пасивний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метод)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– простота,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ринку та рекламу.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неврахування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характеристик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фірми-виробника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Метод "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плюс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…".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сума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Норма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методу –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залежать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кон’юнктури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ринку.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– 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враховується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поточний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споживчий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попит і, як результат,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недотримуються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б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збільшити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 та в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б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знизити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чим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збільшити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обсяги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базі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беззбитковості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одержання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цільового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прибутку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методу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лежить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їхнього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обсяги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продажу,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дійсного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освоєного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кожній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1766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2AB91E9-9A10-457F-1360-B218666DB7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8281" y="222422"/>
            <a:ext cx="11708757" cy="5548141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4.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Емпіричний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метод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лежить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експеримент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як метод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пошуку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оптимальної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пробні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продажі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певною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5.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Параметричні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методи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лежить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метод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експертної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оптимальної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враховують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параметри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(характеристики)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ступені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Методи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ціноутворення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засновані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психологічних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підходах</a:t>
            </a:r>
            <a:endParaRPr lang="ru-RU" sz="2000" b="0" i="1" dirty="0">
              <a:solidFill>
                <a:srgbClr val="000000"/>
              </a:solidFill>
              <a:effectLst/>
              <a:highlight>
                <a:srgbClr val="00FF00"/>
              </a:highlight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відомо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невідчутною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роль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наданні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відіграє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людський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фактор. Тому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ціноутворенні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доцільно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застосовувати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психологічні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підходи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(рис. 4.5).</a:t>
            </a:r>
          </a:p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31AB27-A87E-ED29-F7AA-27FC1A02A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015" y="2604725"/>
            <a:ext cx="7123235" cy="411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31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2AB91E9-9A10-457F-1360-B218666DB7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8281" y="222422"/>
            <a:ext cx="11708757" cy="5548141"/>
          </a:xfrm>
        </p:spPr>
        <p:txBody>
          <a:bodyPr/>
          <a:lstStyle/>
          <a:p>
            <a:pPr algn="just"/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Метод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компенсації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встановлюється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порівняно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низька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збитки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компенсуються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рахунок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додаткових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Авіакомпанії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Бюджетні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авіаперевізники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Ryanair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Wizz Air,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пропонують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квитки за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низькими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цінами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євро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багаж,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борту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пріоритетна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посадка,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коштують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значно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дорожче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компенсує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низьку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базову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ціну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квиток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коштувати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євро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але багаж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додає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20–40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євро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5–15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євро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Фітнес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-клуби: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Базовий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абонемент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фітнес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-клуб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недорого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300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але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тренування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масаж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(йога,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пілатес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дохід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Метод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стимулювання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метою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залучення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додаткових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збереження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існуючої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клієнтури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Стрімінгові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сервіси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Netflix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Spotify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підписки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1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безкоштовний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акційного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оплачуючи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Салони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Салон: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20–30% на першу процедуру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стрижку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манікюр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«приведи друга»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знижкою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утримати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базу.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3655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5696384-529D-643B-A425-0EFDDEDBA0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0677" y="199292"/>
            <a:ext cx="11716361" cy="5571271"/>
          </a:xfrm>
        </p:spPr>
        <p:txBody>
          <a:bodyPr/>
          <a:lstStyle/>
          <a:p>
            <a:pPr algn="just"/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відволікаючого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маневру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(особливо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присутні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призначаються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низькі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ціновий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асортиментного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ряду.</a:t>
            </a:r>
          </a:p>
          <a:p>
            <a:pPr algn="just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Супермаркети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Мережа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супермаркетів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«АТБ»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Сільпо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молоко,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хліб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цукор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молоко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дешевша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Мобільні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Оператор,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Vodafone,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базовий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тариф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дзвінки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/день),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приваблює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конкурентами.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Водночас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високошвидкісний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пакети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акцентується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Гарантії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Остаточний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розрахунок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клієнтом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очікуваного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споживачем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результату </a:t>
            </a: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фірма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оплату за результат у справах,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позовах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платить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виграшу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фірма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30%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8421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2AB91E9-9A10-457F-1360-B218666DB7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8281" y="222422"/>
            <a:ext cx="11708757" cy="5548141"/>
          </a:xfrm>
        </p:spPr>
        <p:txBody>
          <a:bodyPr/>
          <a:lstStyle/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курси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Онлайн-платформа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мов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Duolingo Premium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курси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Coursera)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курсу,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школа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6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інакше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повертає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оплату.</a:t>
            </a:r>
          </a:p>
          <a:p>
            <a:pPr algn="ctr"/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Типи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цінових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пакетів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два типи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пакетів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(рис. 6).</a:t>
            </a:r>
          </a:p>
          <a:p>
            <a:pPr algn="just"/>
            <a:endParaRPr lang="ru-RU" sz="36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5389F3-81FC-CDDE-129C-C1F185873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462" y="2307879"/>
            <a:ext cx="4598258" cy="280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01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2AB91E9-9A10-457F-1360-B218666DB7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8281" y="222422"/>
            <a:ext cx="11708757" cy="5548141"/>
          </a:xfrm>
        </p:spPr>
        <p:txBody>
          <a:bodyPr/>
          <a:lstStyle/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Розбивний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пакет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своїм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купувати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весь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набір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пропонованих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разом, так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набору.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купує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екскурсії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розбивному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пакеті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все ж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зацікавлений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купити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весь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набір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знижки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rtl="0"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агенція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 rtl="0">
              <a:buFont typeface="+mj-lt"/>
              <a:buAutoNum type="arabicPeriod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фірма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пакет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відпочинку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Карпатах,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готелі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транспорт (автобус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трансфер),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сніданки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екскурсії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озеро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Синевир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страхування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(500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/доба) і транспорт (200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відмовившись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екскурсій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(300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сніданків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(100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/день).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обирає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пакет,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фірма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15%,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становить 850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1000 грн.</a:t>
            </a:r>
          </a:p>
          <a:p>
            <a:pPr marL="742950" lvl="1" indent="-285750" rtl="0"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гнучкість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весь пакет.</a:t>
            </a:r>
          </a:p>
          <a:p>
            <a:pPr rtl="0"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Фітнес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-клуб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 rtl="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Фітнес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-центр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пакет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 до тренажерного залу (400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(йога,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пілатес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300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басейн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і сауну (150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тренажерний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зал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басейн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заплативши 600 грн. 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пакету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20%,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становить 800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1050 грн.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361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3C7F6F8C-3F07-96CB-C858-F908E65584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5847" y="175846"/>
            <a:ext cx="11681192" cy="5594717"/>
          </a:xfrm>
        </p:spPr>
        <p:txBody>
          <a:bodyPr/>
          <a:lstStyle/>
          <a:p>
            <a:pPr marL="457200" lvl="1" indent="0" algn="just" rtl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Гнучкість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приваблює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потребами,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Нерозбивний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пакет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купити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весь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набір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якоїсь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набору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Другорядні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разом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 такому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дійсно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набір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Винний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 algn="just" rtl="0">
              <a:buFont typeface="+mj-lt"/>
              <a:buAutoNum type="arabicPeriod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3-денний тур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Закарпаття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за 5000 грн. Пакет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готелі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дегустацію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вин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виноробнях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екскурсії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погребів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вечерю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ресторані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локальною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кухнею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майстер-клас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сомельє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дегустацію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вечерю,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цілісний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підкреслює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 algn="just" rtl="0"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цілісність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пакета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занурення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тематику.</a:t>
            </a:r>
          </a:p>
          <a:p>
            <a:pPr algn="just" rtl="0"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Весільний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пакет у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ресторані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 algn="just" rtl="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Ресторан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весільний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пакет за 200000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оренду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залу,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меню (закуски,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страви,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десерти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ведучого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супровід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залу.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відмовитися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декорацій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ведучого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весілля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ключ».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ексклюзивному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синхронізованій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 rtl="0"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Цілісний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пакет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бездоганний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1558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2AB91E9-9A10-457F-1360-B218666DB7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8281" y="222422"/>
            <a:ext cx="11708757" cy="5548141"/>
          </a:xfrm>
        </p:spPr>
        <p:txBody>
          <a:bodyPr/>
          <a:lstStyle/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Сутність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значення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цінової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політики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Цінова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політика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комплекс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заходів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щодо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цінової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стратегії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тактики, умов оплати,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варіювання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залежності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позиції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ринку,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стратегічних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тактичних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цінової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політики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умовно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поділити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групи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(рис. 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</a:t>
            </a:r>
          </a:p>
          <a:p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3CE704-8C8C-07F7-F630-139D460D6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356" y="2038864"/>
            <a:ext cx="5240144" cy="342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140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08868F3-87A1-5831-A821-68CE07CC82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2739" y="281354"/>
            <a:ext cx="11634300" cy="5489209"/>
          </a:xfrm>
        </p:spPr>
        <p:txBody>
          <a:bodyPr/>
          <a:lstStyle/>
          <a:p>
            <a:pPr marL="457200" lvl="1" indent="0" algn="just" rtl="0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ексклюзивному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синхронізованій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 algn="just" rtl="0"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Цілісний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пакет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бездоганний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7776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2AB91E9-9A10-457F-1360-B218666DB7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8281" y="222422"/>
            <a:ext cx="11708757" cy="5548141"/>
          </a:xfrm>
        </p:spPr>
        <p:txBody>
          <a:bodyPr/>
          <a:lstStyle/>
          <a:p>
            <a:pPr algn="just"/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Цінові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endParaRPr lang="ru-RU" sz="2000" b="0" i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психологічних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підходів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(рис. 4.7).</a:t>
            </a:r>
          </a:p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-новинки</a:t>
            </a:r>
          </a:p>
          <a:p>
            <a:pPr algn="just"/>
            <a:r>
              <a:rPr lang="ru-RU" sz="2000" b="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000" b="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000" b="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зняття</a:t>
            </a:r>
            <a:r>
              <a:rPr lang="ru-RU" sz="2000" b="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вершків</a:t>
            </a:r>
            <a:r>
              <a:rPr lang="ru-RU" sz="2000" b="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смартфони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 rtl="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Apple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запускає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iPhone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iPhone 16)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1000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доларів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США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базову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приваблює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ентузіастів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преміум-клієнтів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хочуть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новинку першими. Через 6–12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релізу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Apple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100–200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доларів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ціночутливих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преміум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-сегменту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насичений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 rtl="0"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початкова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максимізує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лояльних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розширює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rtl="0"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бренди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 rtl="0">
              <a:buFont typeface="+mj-lt"/>
              <a:buAutoNum type="arabicPeriod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Люксові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бренди,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Gucci,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сумок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орієнтована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заможних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ексклюзивність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Через сезон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два, коли тренд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втрачати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сумки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потрапляють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розпродаж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знижками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30–50%,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залучаючи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ширшу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4969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2AB91E9-9A10-457F-1360-B218666DB7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8281" y="222422"/>
            <a:ext cx="11708757" cy="5548141"/>
          </a:xfrm>
        </p:spPr>
        <p:txBody>
          <a:bodyPr/>
          <a:lstStyle/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E9440D-122F-BC7A-2DDC-329D4207C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81" y="-354137"/>
            <a:ext cx="9281469" cy="615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81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E0A3CE75-7FE3-0D1F-E79F-82D722BDF2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1" y="105508"/>
            <a:ext cx="11704638" cy="5665055"/>
          </a:xfrm>
        </p:spPr>
        <p:txBody>
          <a:bodyPr/>
          <a:lstStyle/>
          <a:p>
            <a:pPr marL="457200" lvl="1" indent="0">
              <a:buNone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Початкова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підкреслює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престиж бренду,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продати</a:t>
            </a:r>
            <a:endParaRPr lang="ru-RU" sz="2000" dirty="0"/>
          </a:p>
          <a:p>
            <a:pPr marL="457200" lvl="1" indent="0" rtl="0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"лазерного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променя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("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завоювання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ринку", "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прориву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")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низька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завоювання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якомога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rtl="0"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Стрімінгові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сервіси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 rtl="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Netflix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вході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Східній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підписку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платформами.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сервіс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базу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передплатників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7–10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звикли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 rtl="0"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початкова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довгостроковій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rtl="0"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авіакомпанії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 rtl="0">
              <a:buFont typeface="+mj-lt"/>
              <a:buAutoNum type="arabicPeriod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Авіакомпанія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Wizz Air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запуску нового маршруту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–Лондон)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квитки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привернути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перевізниками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як маршрут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попит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квитки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30–50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тариф.</a:t>
            </a:r>
          </a:p>
          <a:p>
            <a:pPr marL="742950" lvl="1" indent="-285750" rtl="0"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завоювати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попит, а подальше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22160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2AB91E9-9A10-457F-1360-B218666DB7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8281" y="222422"/>
            <a:ext cx="11708757" cy="5548141"/>
          </a:xfrm>
        </p:spPr>
        <p:txBody>
          <a:bodyPr/>
          <a:lstStyle/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престижних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доступних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endParaRPr lang="ru-RU" sz="2000" b="0" i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престижних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найвищої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ринку.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люксові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ресторани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репутації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rtl="0"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Люксові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бренди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одягу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аксесуарів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 rtl="0"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бренд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Louis Vuitton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сумку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Neverfull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MM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1500–2000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престиж бренду,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високоякісних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розкішшю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обирають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прагнуть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підкреслити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платити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ексклюзивність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незважаючи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дешевших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альтернатив.</a:t>
            </a:r>
          </a:p>
          <a:p>
            <a:pPr marL="742950" lvl="1" indent="-285750" rtl="0"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зміцнює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бренду як символу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розкоші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приваблює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заможних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статус.</a:t>
            </a:r>
          </a:p>
          <a:p>
            <a:pPr rtl="0"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Преміум-ресторани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 rtl="0"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Ресторан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зіркою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Michelin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Києві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дегустаційне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меню за 5000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особу.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гастрономічний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рідкісні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інгредієнти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винятковий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сервіс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позиціонує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ресторан 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приваблює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шукають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ексклюзивний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 rtl="0"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Престижна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підкреслює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винятковості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3252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3BA99D41-F1B3-D660-A380-3D364BED7E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6185" y="199292"/>
            <a:ext cx="11610853" cy="5571271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доступних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найнижчої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ринку.</a:t>
            </a:r>
          </a:p>
          <a:p>
            <a:pPr rtl="0"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Супермаркети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-сегменту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 rtl="0"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Мережа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супермаркетів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«АТБ»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повсякденного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хліб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молоко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крупи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хліб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15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молоко за 20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широку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бюджетом,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мережами, такими як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Сільпо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де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 rtl="0"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обсяг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лояльність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шукають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rtl="0"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Мобільні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 rtl="0"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Оператор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Lifecell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тарифний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 за 100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ГБ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необмежені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дзвінки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100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хвилин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номери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робить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пенсіонерів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ціночутливих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дозволяючи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оператору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Vodafone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Київстар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 rtl="0"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Доступна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81022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3BA99D41-F1B3-D660-A380-3D364BED7E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6185" y="199292"/>
            <a:ext cx="11610853" cy="5571271"/>
          </a:xfrm>
        </p:spPr>
        <p:txBody>
          <a:bodyPr/>
          <a:lstStyle/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комплексного продажу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низьких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взагалі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безкоштовне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пакету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привабити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ж пакету. Тут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той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заощадивши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придбати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безоплатне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перевезення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туристичної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але й до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білетів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екскурсії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b="0" i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незаокруглених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нулів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не 10000 грн., а 9998 грн.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По-перше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чесні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По-друге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дивлячись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цифри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здаються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нижчі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часто дивиться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перше число: не 10,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9 тис. грн.!).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5075282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2AB91E9-9A10-457F-1360-B218666DB7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8281" y="222422"/>
            <a:ext cx="11708757" cy="5548141"/>
          </a:xfrm>
        </p:spPr>
        <p:txBody>
          <a:bodyPr/>
          <a:lstStyle/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80CCCB-CF04-947D-4094-36757F657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41" y="316206"/>
            <a:ext cx="9758704" cy="411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77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2AB91E9-9A10-457F-1360-B218666DB7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8281" y="222422"/>
            <a:ext cx="11708757" cy="5548141"/>
          </a:xfrm>
        </p:spPr>
        <p:txBody>
          <a:bodyPr/>
          <a:lstStyle/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46592F-451F-E955-DD25-982446DC8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69" y="-207190"/>
            <a:ext cx="8899281" cy="58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641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2AB91E9-9A10-457F-1360-B218666DB7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1263" y="211756"/>
            <a:ext cx="11218368" cy="5380152"/>
          </a:xfrm>
        </p:spPr>
        <p:txBody>
          <a:bodyPr/>
          <a:lstStyle/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гнучких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постійних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гнучких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змінюються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пори року, дня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тижня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часу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доби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Метою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правило,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коливання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Як говорилось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зберегти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привезти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складу, коли попит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досягатиме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максимуму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навпаки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покласти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склад, коли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спадатиме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гнучкі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торговельній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нічний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знижки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дешевші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путівок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несезонний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rtl="0"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Авіакомпанії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 rtl="0">
              <a:buFont typeface="+mj-lt"/>
              <a:buAutoNum type="arabicPeriod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Авіакомпанія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Ryanair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гнучкі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квитки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сезону, часу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бронювання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заповненості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рейсу.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квиток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Берлін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два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вильоту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попит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тиждень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рейсу,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заповнені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80%,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80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свят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Різдво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автоматично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попит, а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сезон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знижуються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пасажирів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 rtl="0"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Гнучкі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максимізувати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дохід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рейсів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попитом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заповнювати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рейси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пропонуючи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4764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2AB91E9-9A10-457F-1360-B218666DB7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6185" y="222422"/>
            <a:ext cx="11610853" cy="5548141"/>
          </a:xfrm>
        </p:spPr>
        <p:txBody>
          <a:bodyPr/>
          <a:lstStyle/>
          <a:p>
            <a:pPr algn="just"/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Стратегічні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довгострокові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ru-RU" sz="2000" b="0" dirty="0">
              <a:solidFill>
                <a:srgbClr val="000000"/>
              </a:solidFill>
              <a:effectLst/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ринку: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лежить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еластичності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призведуть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максимального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лідерства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за умов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приділяє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інструментальної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Тут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еластичності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покриття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вищою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очевидно,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вищими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Тактичні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короткострокові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ru-RU" sz="2000" b="0" dirty="0">
              <a:solidFill>
                <a:srgbClr val="000000"/>
              </a:solidFill>
              <a:effectLst/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максимізація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досягається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оптимального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Шляхами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самим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з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так і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обсягів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попит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еластичний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самим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зміцнення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зміцнення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довіри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боку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елітних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згодні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платити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вищу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ціну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97248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E0B88BF-4D60-44C3-FEEB-F7E85B1D31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1" y="187570"/>
            <a:ext cx="11704638" cy="5582994"/>
          </a:xfrm>
        </p:spPr>
        <p:txBody>
          <a:bodyPr/>
          <a:lstStyle/>
          <a:p>
            <a:pPr algn="just"/>
            <a:endParaRPr lang="ru-RU" sz="2000" b="0" i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рітейл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 rtl="0"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-магазин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Rozetka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гнучкі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електроніку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смартфони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навушники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акційних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смартфон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продаватися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20 000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запуску, але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п’ятниці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знижується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16 000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платформами.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конкурент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аналогічний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Rozetka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оперативно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скоригувати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залишитися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 rtl="0"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Гнучкість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утримувати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реагувати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розпродажів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постійних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незмінними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білет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до музею, 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пори року, дня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тижня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дискримінаційних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sz="2000" b="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продаються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цінами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зацікавленості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стосунках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ними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58599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37A53F9-22CC-55BC-4BA8-29F00FD1F8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7569" y="93786"/>
            <a:ext cx="11669469" cy="5676778"/>
          </a:xfrm>
        </p:spPr>
        <p:txBody>
          <a:bodyPr/>
          <a:lstStyle/>
          <a:p>
            <a:pPr rtl="0"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Кінотеатри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 rtl="0"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Кінотеатр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Києві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квитки на один і той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фільм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 сеансу.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квиток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пенсіонери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квиток за 120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посвідчення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ранкові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сеанси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(до 12:00)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вечірні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сеанси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вихідні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250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попит.</a:t>
            </a:r>
          </a:p>
          <a:p>
            <a:pPr marL="742950" lvl="1" indent="-285750" rtl="0"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пенсіонерів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працюючих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максимізуючи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дохід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проміжки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rtl="0"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SaaS)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 rtl="0"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Adobe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Photoshop,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типу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США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підписка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Adobe Creative Cloud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доларів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еквівалент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доларів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враховуючи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нижчу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купівельну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спроможність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50% (30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доларів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США),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платять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преміум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-тариф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 rtl="0">
              <a:buFont typeface="+mj-lt"/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Дискримінаційні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охопити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ширшу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ринки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платоспроможністю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максимізувати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дохід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преміум-клієнтів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5806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2AB91E9-9A10-457F-1360-B218666DB7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8281" y="222422"/>
            <a:ext cx="11708757" cy="5548141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виживання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мінімально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іноді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собівартості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взагалі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Метою тут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мінімізація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збитків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цінової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часто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Причина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невідчутність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іноді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судять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перш,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 над попитом.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незбереженою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вчасне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маневрування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попитом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узгодження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пропозицією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чутливість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згода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платити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нижчу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часто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критерієм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сегментації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ринку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0144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2AB91E9-9A10-457F-1360-B218666DB7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8281" y="222422"/>
            <a:ext cx="11708757" cy="5548141"/>
          </a:xfrm>
        </p:spPr>
        <p:txBody>
          <a:bodyPr/>
          <a:lstStyle/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Фактори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впливу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цінову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політику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встановлювати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діапазоні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нижньої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верхньої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межі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тобто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межах так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званих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граничних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(рис. 2).</a:t>
            </a:r>
          </a:p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D23E71-C6EC-20C3-B694-7E6FF0AB7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901" y="1309816"/>
            <a:ext cx="7036899" cy="345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761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2AB91E9-9A10-457F-1360-B218666DB7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8281" y="222422"/>
            <a:ext cx="11708757" cy="5548141"/>
          </a:xfrm>
        </p:spPr>
        <p:txBody>
          <a:bodyPr/>
          <a:lstStyle/>
          <a:p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Але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адекватного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ряд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(рис. 3).</a:t>
            </a:r>
          </a:p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A2E57F-8A09-AD5F-A5D6-93AC4C26C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300" y="1013339"/>
            <a:ext cx="68834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81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2AB91E9-9A10-457F-1360-B218666DB7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8281" y="222422"/>
            <a:ext cx="11708757" cy="5548141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Розглянемо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детальніше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endParaRPr lang="ru-RU" sz="2000" b="0" dirty="0">
              <a:solidFill>
                <a:srgbClr val="000000"/>
              </a:solidFill>
              <a:effectLst/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конкурентного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ринку</a:t>
            </a:r>
            <a:endParaRPr lang="ru-RU" sz="2000" b="0" dirty="0">
              <a:solidFill>
                <a:srgbClr val="000000"/>
              </a:solidFill>
              <a:effectLst/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чистої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великої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продавців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однорідних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практично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Продавцю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недоцільно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вищі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покупець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легкістю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переорієнтуватись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аналогічної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чистої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рідко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однорідними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і все одно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матимуть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відмінності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б в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матеріальному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функціональній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продуктом,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часто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собою пакет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і навряд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пакети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однорідними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монополістичної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недосконалої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продавців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диференційованих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тип ринку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готельно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-ресторанного сектору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нецінової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нецінових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розробити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цінову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стратегію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4137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2AB91E9-9A10-457F-1360-B218666DB7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8281" y="222422"/>
            <a:ext cx="11708757" cy="5548141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олігополія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невеликої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продавців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кожному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ціновій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політиці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чинять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цінову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знижувати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правило,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Прикладами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олігополії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залізничних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авіаперевезень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монополія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на ринку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один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продавець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виду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Цінова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деяких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встановлюються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максимально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можливому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враховуючи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платоспроможність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Втім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іноді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невисокими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соціально-необхід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Прикладом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монополій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ринку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міського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пасажирського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монополістичному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регулюватися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державою.</a:t>
            </a:r>
          </a:p>
          <a:p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Витрати</a:t>
            </a:r>
            <a:endParaRPr lang="ru-RU" sz="2000" b="0" dirty="0">
              <a:solidFill>
                <a:srgbClr val="000000"/>
              </a:solidFill>
              <a:effectLst/>
              <a:highlight>
                <a:srgbClr val="00FF00"/>
              </a:highlight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Валові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(сума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постійних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мінімальної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яка б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забезпечувала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беззбитковість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4699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2AB91E9-9A10-457F-1360-B218666DB7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8281" y="222422"/>
            <a:ext cx="11708757" cy="5548141"/>
          </a:xfrm>
        </p:spPr>
        <p:txBody>
          <a:bodyPr/>
          <a:lstStyle/>
          <a:p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Попит</a:t>
            </a:r>
            <a:endParaRPr lang="ru-RU" sz="2000" b="0" dirty="0">
              <a:solidFill>
                <a:srgbClr val="000000"/>
              </a:solidFill>
              <a:effectLst/>
              <a:highlight>
                <a:srgbClr val="00FF00"/>
              </a:highlight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Попит –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кількість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товару, яку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хочуть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придбати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певній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певний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період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час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прийняття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рішень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стосовно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цінової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політики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брати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уваги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еластичності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попиту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попит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еластичним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то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зниження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призведе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зростання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обсягів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продажу.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ситуація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 правило,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місце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ринку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покупця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коли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пропозиція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перевищує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попит,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диктує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умови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виробникові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обирати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серед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багатьох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попит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еластичним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зниження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недоцільним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обсяги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реалізації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практично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зміняться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ситуація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місце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ринку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продавця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де попит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перевищує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пропозицію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тобто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монополії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олігополії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явного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вибору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звертатись</a:t>
            </a: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Специфічні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endParaRPr lang="ru-RU" sz="2000" b="0" dirty="0">
              <a:solidFill>
                <a:srgbClr val="000000"/>
              </a:solidFill>
              <a:effectLst/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Законодавче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нормативно-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правове</a:t>
            </a:r>
            <a:r>
              <a:rPr lang="ru-RU" sz="2000" b="0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endParaRPr lang="ru-RU" sz="2000" b="0" dirty="0">
              <a:solidFill>
                <a:srgbClr val="000000"/>
              </a:solidFill>
              <a:effectLst/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Сюди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постанови,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укази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стосуватися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в першу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чергу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загально-соціальне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медичні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29076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Житомирська політехніка">
      <a:dk1>
        <a:srgbClr val="224D83"/>
      </a:dk1>
      <a:lt1>
        <a:sysClr val="window" lastClr="FFFFFF"/>
      </a:lt1>
      <a:dk2>
        <a:srgbClr val="FFFFFF"/>
      </a:dk2>
      <a:lt2>
        <a:srgbClr val="224D8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Житомирська політехніка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2254</TotalTime>
  <Words>4018</Words>
  <Application>Microsoft Macintosh PowerPoint</Application>
  <PresentationFormat>Широкоэкранный</PresentationFormat>
  <Paragraphs>145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Calibri</vt:lpstr>
      <vt:lpstr>Montserrat</vt:lpstr>
      <vt:lpstr>Montserrat ExtraBold</vt:lpstr>
      <vt:lpstr>Times New Roman</vt:lpstr>
      <vt:lpstr>Тема Office</vt:lpstr>
      <vt:lpstr> ЦІНОВА ПОЛІТИКА В СФЕРІ ПОСЛУГ  Лекція 7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Новосьолов Іван Володимирович</dc:creator>
  <cp:lastModifiedBy>Александр Ткачук</cp:lastModifiedBy>
  <cp:revision>201</cp:revision>
  <dcterms:created xsi:type="dcterms:W3CDTF">2023-01-12T09:20:21Z</dcterms:created>
  <dcterms:modified xsi:type="dcterms:W3CDTF">2025-10-22T15:31:15Z</dcterms:modified>
</cp:coreProperties>
</file>