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notesMasterIdLst>
    <p:notesMasterId r:id="rId19"/>
  </p:notesMasterIdLst>
  <p:sldIdLst>
    <p:sldId id="256" r:id="rId2"/>
    <p:sldId id="257" r:id="rId3"/>
    <p:sldId id="258" r:id="rId4"/>
    <p:sldId id="295" r:id="rId5"/>
    <p:sldId id="353" r:id="rId6"/>
    <p:sldId id="329" r:id="rId7"/>
    <p:sldId id="330" r:id="rId8"/>
    <p:sldId id="296" r:id="rId9"/>
    <p:sldId id="259" r:id="rId10"/>
    <p:sldId id="334" r:id="rId11"/>
    <p:sldId id="354" r:id="rId12"/>
    <p:sldId id="355" r:id="rId13"/>
    <p:sldId id="356" r:id="rId14"/>
    <p:sldId id="350" r:id="rId15"/>
    <p:sldId id="351" r:id="rId16"/>
    <p:sldId id="352" r:id="rId17"/>
    <p:sldId id="322" r:id="rId1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6" autoAdjust="0"/>
    <p:restoredTop sz="99758" autoAdjust="0"/>
  </p:normalViewPr>
  <p:slideViewPr>
    <p:cSldViewPr>
      <p:cViewPr varScale="1">
        <p:scale>
          <a:sx n="108" d="100"/>
          <a:sy n="108" d="100"/>
        </p:scale>
        <p:origin x="-10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17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0DCB2C-F705-4F47-86B2-58F0ECC2A222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FB1A36C-28A5-4050-9AA2-572F9840BCED}">
      <dgm:prSet phldrT="[Текст]"/>
      <dgm:spPr/>
      <dgm:t>
        <a:bodyPr/>
        <a:lstStyle/>
        <a:p>
          <a:r>
            <a:rPr lang="uk-UA" dirty="0" smtClean="0"/>
            <a:t>Створення нового, або поліпшення якості вже наявного, блага</a:t>
          </a:r>
          <a:endParaRPr lang="uk-UA" dirty="0"/>
        </a:p>
      </dgm:t>
    </dgm:pt>
    <dgm:pt modelId="{AF047F38-B3B6-4140-921E-4DAB4E47F71F}" type="parTrans" cxnId="{1280D444-9839-4728-A262-C1B53CDEDA7C}">
      <dgm:prSet/>
      <dgm:spPr/>
      <dgm:t>
        <a:bodyPr/>
        <a:lstStyle/>
        <a:p>
          <a:endParaRPr lang="uk-UA"/>
        </a:p>
      </dgm:t>
    </dgm:pt>
    <dgm:pt modelId="{3433ED68-05DD-43A1-8CBB-6E2D04DB99AA}" type="sibTrans" cxnId="{1280D444-9839-4728-A262-C1B53CDEDA7C}">
      <dgm:prSet/>
      <dgm:spPr/>
      <dgm:t>
        <a:bodyPr/>
        <a:lstStyle/>
        <a:p>
          <a:endParaRPr lang="uk-UA"/>
        </a:p>
      </dgm:t>
    </dgm:pt>
    <dgm:pt modelId="{E25127CF-F1CA-4F4E-91E2-E55D66A66532}">
      <dgm:prSet phldrT="[Текст]"/>
      <dgm:spPr/>
      <dgm:t>
        <a:bodyPr/>
        <a:lstStyle/>
        <a:p>
          <a:r>
            <a:rPr lang="uk-UA" dirty="0" smtClean="0"/>
            <a:t>2</a:t>
          </a:r>
          <a:endParaRPr lang="uk-UA" dirty="0"/>
        </a:p>
      </dgm:t>
    </dgm:pt>
    <dgm:pt modelId="{861A0E8C-7F41-4378-BA7A-C8EF80AFAD06}" type="parTrans" cxnId="{D5CDBD3E-5AFE-4C89-8A70-0715BFEA859B}">
      <dgm:prSet/>
      <dgm:spPr/>
      <dgm:t>
        <a:bodyPr/>
        <a:lstStyle/>
        <a:p>
          <a:endParaRPr lang="uk-UA"/>
        </a:p>
      </dgm:t>
    </dgm:pt>
    <dgm:pt modelId="{C4BFC9C3-18B7-49D6-A4E1-3EB5F8CD0DE3}" type="sibTrans" cxnId="{D5CDBD3E-5AFE-4C89-8A70-0715BFEA859B}">
      <dgm:prSet/>
      <dgm:spPr/>
      <dgm:t>
        <a:bodyPr/>
        <a:lstStyle/>
        <a:p>
          <a:endParaRPr lang="uk-UA"/>
        </a:p>
      </dgm:t>
    </dgm:pt>
    <dgm:pt modelId="{66E16710-7C48-4881-974D-106F501DE6F3}">
      <dgm:prSet phldrT="[Текст]"/>
      <dgm:spPr/>
      <dgm:t>
        <a:bodyPr/>
        <a:lstStyle/>
        <a:p>
          <a:r>
            <a:rPr lang="uk-UA" dirty="0" smtClean="0"/>
            <a:t>Впровадження нового методу виробництва</a:t>
          </a:r>
          <a:endParaRPr lang="uk-UA" dirty="0"/>
        </a:p>
      </dgm:t>
    </dgm:pt>
    <dgm:pt modelId="{49948D10-B983-4E90-AAFA-4BBEFB80B888}" type="parTrans" cxnId="{755AF16D-1195-4AE8-BABD-5804BF04E77E}">
      <dgm:prSet/>
      <dgm:spPr/>
      <dgm:t>
        <a:bodyPr/>
        <a:lstStyle/>
        <a:p>
          <a:endParaRPr lang="uk-UA"/>
        </a:p>
      </dgm:t>
    </dgm:pt>
    <dgm:pt modelId="{DF60CF4E-2E3E-4B3A-BB81-2374E18D0752}" type="sibTrans" cxnId="{755AF16D-1195-4AE8-BABD-5804BF04E77E}">
      <dgm:prSet/>
      <dgm:spPr/>
      <dgm:t>
        <a:bodyPr/>
        <a:lstStyle/>
        <a:p>
          <a:endParaRPr lang="uk-UA"/>
        </a:p>
      </dgm:t>
    </dgm:pt>
    <dgm:pt modelId="{41DE704B-8DD3-441F-8465-25649F2E85AD}">
      <dgm:prSet phldrT="[Текст]"/>
      <dgm:spPr/>
      <dgm:t>
        <a:bodyPr/>
        <a:lstStyle/>
        <a:p>
          <a:r>
            <a:rPr lang="uk-UA" dirty="0" smtClean="0"/>
            <a:t>3</a:t>
          </a:r>
          <a:endParaRPr lang="uk-UA" dirty="0"/>
        </a:p>
      </dgm:t>
    </dgm:pt>
    <dgm:pt modelId="{3CAC0351-19FD-4C08-9908-C5497206B287}" type="parTrans" cxnId="{C2C8CEC9-D247-4C13-B185-0CEDD94B456D}">
      <dgm:prSet/>
      <dgm:spPr/>
      <dgm:t>
        <a:bodyPr/>
        <a:lstStyle/>
        <a:p>
          <a:endParaRPr lang="uk-UA"/>
        </a:p>
      </dgm:t>
    </dgm:pt>
    <dgm:pt modelId="{CE5DD1F2-1748-41AA-9068-F8273DC90754}" type="sibTrans" cxnId="{C2C8CEC9-D247-4C13-B185-0CEDD94B456D}">
      <dgm:prSet/>
      <dgm:spPr/>
      <dgm:t>
        <a:bodyPr/>
        <a:lstStyle/>
        <a:p>
          <a:endParaRPr lang="uk-UA"/>
        </a:p>
      </dgm:t>
    </dgm:pt>
    <dgm:pt modelId="{083E79F7-7460-49B3-A373-1399CDFFAC02}">
      <dgm:prSet phldrT="[Текст]"/>
      <dgm:spPr/>
      <dgm:t>
        <a:bodyPr/>
        <a:lstStyle/>
        <a:p>
          <a:r>
            <a:rPr lang="uk-UA" dirty="0" smtClean="0"/>
            <a:t>Реорганізація ринкової структури</a:t>
          </a:r>
          <a:endParaRPr lang="uk-UA" dirty="0"/>
        </a:p>
      </dgm:t>
    </dgm:pt>
    <dgm:pt modelId="{EBD04074-0BA1-439F-941B-31776BBFDDDA}" type="parTrans" cxnId="{29AD65AE-50EC-4D43-A41A-6D2509EEC8AD}">
      <dgm:prSet/>
      <dgm:spPr/>
      <dgm:t>
        <a:bodyPr/>
        <a:lstStyle/>
        <a:p>
          <a:endParaRPr lang="uk-UA"/>
        </a:p>
      </dgm:t>
    </dgm:pt>
    <dgm:pt modelId="{9575E0B3-62AC-4A8A-95F6-C239BD8CA8D4}" type="sibTrans" cxnId="{29AD65AE-50EC-4D43-A41A-6D2509EEC8AD}">
      <dgm:prSet/>
      <dgm:spPr/>
      <dgm:t>
        <a:bodyPr/>
        <a:lstStyle/>
        <a:p>
          <a:endParaRPr lang="uk-UA"/>
        </a:p>
      </dgm:t>
    </dgm:pt>
    <dgm:pt modelId="{CA763283-537A-4241-BCB1-BA4C87DF3FF4}">
      <dgm:prSet phldrT="[Текст]"/>
      <dgm:spPr/>
      <dgm:t>
        <a:bodyPr/>
        <a:lstStyle/>
        <a:p>
          <a:r>
            <a:rPr lang="uk-UA" dirty="0" smtClean="0"/>
            <a:t>5</a:t>
          </a:r>
          <a:endParaRPr lang="uk-UA" dirty="0"/>
        </a:p>
      </dgm:t>
    </dgm:pt>
    <dgm:pt modelId="{5A8171A5-2A09-4073-80F7-41954DF27DC4}" type="parTrans" cxnId="{0BB578BF-0889-4096-9CD5-BBAC1E2412D7}">
      <dgm:prSet/>
      <dgm:spPr/>
      <dgm:t>
        <a:bodyPr/>
        <a:lstStyle/>
        <a:p>
          <a:endParaRPr lang="uk-UA"/>
        </a:p>
      </dgm:t>
    </dgm:pt>
    <dgm:pt modelId="{FD2FBA6C-D58F-4E77-B32B-DC21CA996E7D}" type="sibTrans" cxnId="{0BB578BF-0889-4096-9CD5-BBAC1E2412D7}">
      <dgm:prSet/>
      <dgm:spPr/>
      <dgm:t>
        <a:bodyPr/>
        <a:lstStyle/>
        <a:p>
          <a:endParaRPr lang="uk-UA"/>
        </a:p>
      </dgm:t>
    </dgm:pt>
    <dgm:pt modelId="{7B70546A-A70C-4197-B872-DC7D425A9AF7}">
      <dgm:prSet phldrT="[Текст]"/>
      <dgm:spPr/>
      <dgm:t>
        <a:bodyPr/>
        <a:lstStyle/>
        <a:p>
          <a:r>
            <a:rPr lang="uk-UA" dirty="0" smtClean="0"/>
            <a:t>4</a:t>
          </a:r>
          <a:endParaRPr lang="uk-UA" dirty="0"/>
        </a:p>
      </dgm:t>
    </dgm:pt>
    <dgm:pt modelId="{7B6B8478-930E-4750-9AFE-45F681F5B6B6}" type="parTrans" cxnId="{0F73357F-7347-44A2-B1B6-EC124F2B0FB8}">
      <dgm:prSet/>
      <dgm:spPr/>
      <dgm:t>
        <a:bodyPr/>
        <a:lstStyle/>
        <a:p>
          <a:endParaRPr lang="uk-UA"/>
        </a:p>
      </dgm:t>
    </dgm:pt>
    <dgm:pt modelId="{1B7E6021-1BAA-4C63-931B-3938DF5825ED}" type="sibTrans" cxnId="{0F73357F-7347-44A2-B1B6-EC124F2B0FB8}">
      <dgm:prSet/>
      <dgm:spPr/>
      <dgm:t>
        <a:bodyPr/>
        <a:lstStyle/>
        <a:p>
          <a:endParaRPr lang="uk-UA"/>
        </a:p>
      </dgm:t>
    </dgm:pt>
    <dgm:pt modelId="{E3D79A84-E6DD-447A-ABB2-214D1CF740EA}">
      <dgm:prSet/>
      <dgm:spPr/>
      <dgm:t>
        <a:bodyPr/>
        <a:lstStyle/>
        <a:p>
          <a:r>
            <a:rPr lang="uk-UA" dirty="0" smtClean="0"/>
            <a:t>Освоєння нового ринку збуту</a:t>
          </a:r>
          <a:endParaRPr lang="uk-UA" dirty="0"/>
        </a:p>
      </dgm:t>
    </dgm:pt>
    <dgm:pt modelId="{F6A1CD86-63D3-4DAC-B161-1758B37D6CFF}" type="parTrans" cxnId="{81AE8C23-4356-4EFE-8895-89310C48E034}">
      <dgm:prSet/>
      <dgm:spPr/>
      <dgm:t>
        <a:bodyPr/>
        <a:lstStyle/>
        <a:p>
          <a:endParaRPr lang="uk-UA"/>
        </a:p>
      </dgm:t>
    </dgm:pt>
    <dgm:pt modelId="{45E90155-B002-45EB-B324-B006F1BCDB78}" type="sibTrans" cxnId="{81AE8C23-4356-4EFE-8895-89310C48E034}">
      <dgm:prSet/>
      <dgm:spPr/>
      <dgm:t>
        <a:bodyPr/>
        <a:lstStyle/>
        <a:p>
          <a:endParaRPr lang="uk-UA"/>
        </a:p>
      </dgm:t>
    </dgm:pt>
    <dgm:pt modelId="{3F06D6CF-5FE0-4CE4-90D5-6FE852A3C2A3}">
      <dgm:prSet/>
      <dgm:spPr/>
      <dgm:t>
        <a:bodyPr/>
        <a:lstStyle/>
        <a:p>
          <a:r>
            <a:rPr lang="uk-UA" dirty="0" smtClean="0"/>
            <a:t>Отримання нового джерела сировини чи напівфабрикатів</a:t>
          </a:r>
          <a:endParaRPr lang="uk-UA" dirty="0"/>
        </a:p>
      </dgm:t>
    </dgm:pt>
    <dgm:pt modelId="{2820654C-FABB-4A73-B14B-96DED4E58553}" type="parTrans" cxnId="{4F3FD86E-51D4-41DC-AC6E-014F08B9B11E}">
      <dgm:prSet/>
      <dgm:spPr/>
      <dgm:t>
        <a:bodyPr/>
        <a:lstStyle/>
        <a:p>
          <a:endParaRPr lang="uk-UA"/>
        </a:p>
      </dgm:t>
    </dgm:pt>
    <dgm:pt modelId="{95585223-74D8-4239-AE86-B2C14360EF2D}" type="sibTrans" cxnId="{4F3FD86E-51D4-41DC-AC6E-014F08B9B11E}">
      <dgm:prSet/>
      <dgm:spPr/>
      <dgm:t>
        <a:bodyPr/>
        <a:lstStyle/>
        <a:p>
          <a:endParaRPr lang="uk-UA"/>
        </a:p>
      </dgm:t>
    </dgm:pt>
    <dgm:pt modelId="{82E76286-CE2D-4F51-AF30-F5A949519716}">
      <dgm:prSet phldrT="[Текст]"/>
      <dgm:spPr/>
      <dgm:t>
        <a:bodyPr/>
        <a:lstStyle/>
        <a:p>
          <a:r>
            <a:rPr lang="uk-UA" dirty="0" smtClean="0"/>
            <a:t>1</a:t>
          </a:r>
          <a:endParaRPr lang="uk-UA" dirty="0"/>
        </a:p>
      </dgm:t>
    </dgm:pt>
    <dgm:pt modelId="{6D67FD78-9D1D-4271-B424-E6D8B3851493}" type="sibTrans" cxnId="{41351D75-AE7E-4762-8237-0FD04CA31698}">
      <dgm:prSet/>
      <dgm:spPr/>
      <dgm:t>
        <a:bodyPr/>
        <a:lstStyle/>
        <a:p>
          <a:endParaRPr lang="uk-UA"/>
        </a:p>
      </dgm:t>
    </dgm:pt>
    <dgm:pt modelId="{A02AC036-9685-4309-BA70-8E24F7ED0DE6}" type="parTrans" cxnId="{41351D75-AE7E-4762-8237-0FD04CA31698}">
      <dgm:prSet/>
      <dgm:spPr/>
      <dgm:t>
        <a:bodyPr/>
        <a:lstStyle/>
        <a:p>
          <a:endParaRPr lang="uk-UA"/>
        </a:p>
      </dgm:t>
    </dgm:pt>
    <dgm:pt modelId="{A14139E9-4CDE-4154-A9D8-C1B7A31A984E}" type="pres">
      <dgm:prSet presAssocID="{E80DCB2C-F705-4F47-86B2-58F0ECC2A22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0F5F683-12B2-4AAD-8A04-815FC2895D1F}" type="pres">
      <dgm:prSet presAssocID="{82E76286-CE2D-4F51-AF30-F5A949519716}" presName="composite" presStyleCnt="0"/>
      <dgm:spPr/>
    </dgm:pt>
    <dgm:pt modelId="{385971A5-5DEE-4639-BF45-99FD9EC0CEF2}" type="pres">
      <dgm:prSet presAssocID="{82E76286-CE2D-4F51-AF30-F5A949519716}" presName="parentText" presStyleLbl="alignNode1" presStyleIdx="0" presStyleCnt="5" custLinFactNeighborX="1479" custLinFactNeighborY="-456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6DA8E7C-D642-439A-9351-916FEED12274}" type="pres">
      <dgm:prSet presAssocID="{82E76286-CE2D-4F51-AF30-F5A949519716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1806C3D-34BB-46FD-9ECD-E7815AC1F101}" type="pres">
      <dgm:prSet presAssocID="{6D67FD78-9D1D-4271-B424-E6D8B3851493}" presName="sp" presStyleCnt="0"/>
      <dgm:spPr/>
    </dgm:pt>
    <dgm:pt modelId="{9CFB35CF-5898-413F-91F2-53FADA6C2E52}" type="pres">
      <dgm:prSet presAssocID="{E25127CF-F1CA-4F4E-91E2-E55D66A66532}" presName="composite" presStyleCnt="0"/>
      <dgm:spPr/>
    </dgm:pt>
    <dgm:pt modelId="{F28A898C-2BCA-4537-9635-472854A80D70}" type="pres">
      <dgm:prSet presAssocID="{E25127CF-F1CA-4F4E-91E2-E55D66A66532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56E5FDB-5A81-458D-B309-3C43943FCC96}" type="pres">
      <dgm:prSet presAssocID="{E25127CF-F1CA-4F4E-91E2-E55D66A66532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76A34E7-FD69-47AD-8B26-4B093956D645}" type="pres">
      <dgm:prSet presAssocID="{C4BFC9C3-18B7-49D6-A4E1-3EB5F8CD0DE3}" presName="sp" presStyleCnt="0"/>
      <dgm:spPr/>
    </dgm:pt>
    <dgm:pt modelId="{926A1D96-9E80-4C1D-A5F1-0C24F3941D1F}" type="pres">
      <dgm:prSet presAssocID="{41DE704B-8DD3-441F-8465-25649F2E85AD}" presName="composite" presStyleCnt="0"/>
      <dgm:spPr/>
    </dgm:pt>
    <dgm:pt modelId="{EBC6F402-94C8-4B61-931C-78BBD6299B56}" type="pres">
      <dgm:prSet presAssocID="{41DE704B-8DD3-441F-8465-25649F2E85AD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C5750DF-3065-444D-B8BD-A711BB1B9C72}" type="pres">
      <dgm:prSet presAssocID="{41DE704B-8DD3-441F-8465-25649F2E85AD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A58B665-7FBE-42A0-85E2-6B792FD408FD}" type="pres">
      <dgm:prSet presAssocID="{CE5DD1F2-1748-41AA-9068-F8273DC90754}" presName="sp" presStyleCnt="0"/>
      <dgm:spPr/>
    </dgm:pt>
    <dgm:pt modelId="{D57244D6-19E5-4B90-9E53-F084F3F3FEF2}" type="pres">
      <dgm:prSet presAssocID="{7B70546A-A70C-4197-B872-DC7D425A9AF7}" presName="composite" presStyleCnt="0"/>
      <dgm:spPr/>
    </dgm:pt>
    <dgm:pt modelId="{54BC4230-4BEC-4E16-84C2-540596950950}" type="pres">
      <dgm:prSet presAssocID="{7B70546A-A70C-4197-B872-DC7D425A9AF7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51F8743-4121-4440-ADAC-F74E0A08F8C7}" type="pres">
      <dgm:prSet presAssocID="{7B70546A-A70C-4197-B872-DC7D425A9AF7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10109EF-3BCA-46CD-A5AA-F8AF0A18FFC7}" type="pres">
      <dgm:prSet presAssocID="{1B7E6021-1BAA-4C63-931B-3938DF5825ED}" presName="sp" presStyleCnt="0"/>
      <dgm:spPr/>
    </dgm:pt>
    <dgm:pt modelId="{AC4851AB-7DC7-4CDA-AB83-A98DC8384179}" type="pres">
      <dgm:prSet presAssocID="{CA763283-537A-4241-BCB1-BA4C87DF3FF4}" presName="composite" presStyleCnt="0"/>
      <dgm:spPr/>
    </dgm:pt>
    <dgm:pt modelId="{2339D206-8F23-41F7-9A87-A697505D6154}" type="pres">
      <dgm:prSet presAssocID="{CA763283-537A-4241-BCB1-BA4C87DF3FF4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D1F347E-9A00-4F86-AA6D-1B48D8957819}" type="pres">
      <dgm:prSet presAssocID="{CA763283-537A-4241-BCB1-BA4C87DF3FF4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37A6A1C3-2835-4B9B-B325-49CCC0E1FF5E}" type="presOf" srcId="{7B70546A-A70C-4197-B872-DC7D425A9AF7}" destId="{54BC4230-4BEC-4E16-84C2-540596950950}" srcOrd="0" destOrd="0" presId="urn:microsoft.com/office/officeart/2005/8/layout/chevron2"/>
    <dgm:cxn modelId="{FAAEB712-9D7A-4B52-8FE9-6572ED9C9023}" type="presOf" srcId="{3F06D6CF-5FE0-4CE4-90D5-6FE852A3C2A3}" destId="{651F8743-4121-4440-ADAC-F74E0A08F8C7}" srcOrd="0" destOrd="0" presId="urn:microsoft.com/office/officeart/2005/8/layout/chevron2"/>
    <dgm:cxn modelId="{A5299FD8-C047-4A9E-8778-DEAD9E586864}" type="presOf" srcId="{E25127CF-F1CA-4F4E-91E2-E55D66A66532}" destId="{F28A898C-2BCA-4537-9635-472854A80D70}" srcOrd="0" destOrd="0" presId="urn:microsoft.com/office/officeart/2005/8/layout/chevron2"/>
    <dgm:cxn modelId="{41351D75-AE7E-4762-8237-0FD04CA31698}" srcId="{E80DCB2C-F705-4F47-86B2-58F0ECC2A222}" destId="{82E76286-CE2D-4F51-AF30-F5A949519716}" srcOrd="0" destOrd="0" parTransId="{A02AC036-9685-4309-BA70-8E24F7ED0DE6}" sibTransId="{6D67FD78-9D1D-4271-B424-E6D8B3851493}"/>
    <dgm:cxn modelId="{23BD6AFC-19FA-4E94-AA77-DED520D25363}" type="presOf" srcId="{82E76286-CE2D-4F51-AF30-F5A949519716}" destId="{385971A5-5DEE-4639-BF45-99FD9EC0CEF2}" srcOrd="0" destOrd="0" presId="urn:microsoft.com/office/officeart/2005/8/layout/chevron2"/>
    <dgm:cxn modelId="{BF8D9D9B-4C3F-4031-A7C3-85745FFAC425}" type="presOf" srcId="{E3D79A84-E6DD-447A-ABB2-214D1CF740EA}" destId="{7C5750DF-3065-444D-B8BD-A711BB1B9C72}" srcOrd="0" destOrd="0" presId="urn:microsoft.com/office/officeart/2005/8/layout/chevron2"/>
    <dgm:cxn modelId="{F2642BDC-8FCF-4DEE-9171-3BE76B04C656}" type="presOf" srcId="{0FB1A36C-28A5-4050-9AA2-572F9840BCED}" destId="{56DA8E7C-D642-439A-9351-916FEED12274}" srcOrd="0" destOrd="0" presId="urn:microsoft.com/office/officeart/2005/8/layout/chevron2"/>
    <dgm:cxn modelId="{0F73357F-7347-44A2-B1B6-EC124F2B0FB8}" srcId="{E80DCB2C-F705-4F47-86B2-58F0ECC2A222}" destId="{7B70546A-A70C-4197-B872-DC7D425A9AF7}" srcOrd="3" destOrd="0" parTransId="{7B6B8478-930E-4750-9AFE-45F681F5B6B6}" sibTransId="{1B7E6021-1BAA-4C63-931B-3938DF5825ED}"/>
    <dgm:cxn modelId="{4F3FD86E-51D4-41DC-AC6E-014F08B9B11E}" srcId="{7B70546A-A70C-4197-B872-DC7D425A9AF7}" destId="{3F06D6CF-5FE0-4CE4-90D5-6FE852A3C2A3}" srcOrd="0" destOrd="0" parTransId="{2820654C-FABB-4A73-B14B-96DED4E58553}" sibTransId="{95585223-74D8-4239-AE86-B2C14360EF2D}"/>
    <dgm:cxn modelId="{44B3D692-ED13-492D-9ECF-E8166CFF1B76}" type="presOf" srcId="{CA763283-537A-4241-BCB1-BA4C87DF3FF4}" destId="{2339D206-8F23-41F7-9A87-A697505D6154}" srcOrd="0" destOrd="0" presId="urn:microsoft.com/office/officeart/2005/8/layout/chevron2"/>
    <dgm:cxn modelId="{D5CDBD3E-5AFE-4C89-8A70-0715BFEA859B}" srcId="{E80DCB2C-F705-4F47-86B2-58F0ECC2A222}" destId="{E25127CF-F1CA-4F4E-91E2-E55D66A66532}" srcOrd="1" destOrd="0" parTransId="{861A0E8C-7F41-4378-BA7A-C8EF80AFAD06}" sibTransId="{C4BFC9C3-18B7-49D6-A4E1-3EB5F8CD0DE3}"/>
    <dgm:cxn modelId="{C8A2B637-7820-4F48-B523-2BE6737C5DD2}" type="presOf" srcId="{E80DCB2C-F705-4F47-86B2-58F0ECC2A222}" destId="{A14139E9-4CDE-4154-A9D8-C1B7A31A984E}" srcOrd="0" destOrd="0" presId="urn:microsoft.com/office/officeart/2005/8/layout/chevron2"/>
    <dgm:cxn modelId="{A48B777E-55BD-471E-8700-DEF67C0DFAFD}" type="presOf" srcId="{083E79F7-7460-49B3-A373-1399CDFFAC02}" destId="{4D1F347E-9A00-4F86-AA6D-1B48D8957819}" srcOrd="0" destOrd="0" presId="urn:microsoft.com/office/officeart/2005/8/layout/chevron2"/>
    <dgm:cxn modelId="{81AE8C23-4356-4EFE-8895-89310C48E034}" srcId="{41DE704B-8DD3-441F-8465-25649F2E85AD}" destId="{E3D79A84-E6DD-447A-ABB2-214D1CF740EA}" srcOrd="0" destOrd="0" parTransId="{F6A1CD86-63D3-4DAC-B161-1758B37D6CFF}" sibTransId="{45E90155-B002-45EB-B324-B006F1BCDB78}"/>
    <dgm:cxn modelId="{5D1019DB-C650-4A07-92F8-DF2855FFD116}" type="presOf" srcId="{66E16710-7C48-4881-974D-106F501DE6F3}" destId="{256E5FDB-5A81-458D-B309-3C43943FCC96}" srcOrd="0" destOrd="0" presId="urn:microsoft.com/office/officeart/2005/8/layout/chevron2"/>
    <dgm:cxn modelId="{0BB578BF-0889-4096-9CD5-BBAC1E2412D7}" srcId="{E80DCB2C-F705-4F47-86B2-58F0ECC2A222}" destId="{CA763283-537A-4241-BCB1-BA4C87DF3FF4}" srcOrd="4" destOrd="0" parTransId="{5A8171A5-2A09-4073-80F7-41954DF27DC4}" sibTransId="{FD2FBA6C-D58F-4E77-B32B-DC21CA996E7D}"/>
    <dgm:cxn modelId="{1403260F-87BA-437B-AAFD-C36631F81051}" type="presOf" srcId="{41DE704B-8DD3-441F-8465-25649F2E85AD}" destId="{EBC6F402-94C8-4B61-931C-78BBD6299B56}" srcOrd="0" destOrd="0" presId="urn:microsoft.com/office/officeart/2005/8/layout/chevron2"/>
    <dgm:cxn modelId="{1280D444-9839-4728-A262-C1B53CDEDA7C}" srcId="{82E76286-CE2D-4F51-AF30-F5A949519716}" destId="{0FB1A36C-28A5-4050-9AA2-572F9840BCED}" srcOrd="0" destOrd="0" parTransId="{AF047F38-B3B6-4140-921E-4DAB4E47F71F}" sibTransId="{3433ED68-05DD-43A1-8CBB-6E2D04DB99AA}"/>
    <dgm:cxn modelId="{C2C8CEC9-D247-4C13-B185-0CEDD94B456D}" srcId="{E80DCB2C-F705-4F47-86B2-58F0ECC2A222}" destId="{41DE704B-8DD3-441F-8465-25649F2E85AD}" srcOrd="2" destOrd="0" parTransId="{3CAC0351-19FD-4C08-9908-C5497206B287}" sibTransId="{CE5DD1F2-1748-41AA-9068-F8273DC90754}"/>
    <dgm:cxn modelId="{29AD65AE-50EC-4D43-A41A-6D2509EEC8AD}" srcId="{CA763283-537A-4241-BCB1-BA4C87DF3FF4}" destId="{083E79F7-7460-49B3-A373-1399CDFFAC02}" srcOrd="0" destOrd="0" parTransId="{EBD04074-0BA1-439F-941B-31776BBFDDDA}" sibTransId="{9575E0B3-62AC-4A8A-95F6-C239BD8CA8D4}"/>
    <dgm:cxn modelId="{755AF16D-1195-4AE8-BABD-5804BF04E77E}" srcId="{E25127CF-F1CA-4F4E-91E2-E55D66A66532}" destId="{66E16710-7C48-4881-974D-106F501DE6F3}" srcOrd="0" destOrd="0" parTransId="{49948D10-B983-4E90-AAFA-4BBEFB80B888}" sibTransId="{DF60CF4E-2E3E-4B3A-BB81-2374E18D0752}"/>
    <dgm:cxn modelId="{5F74FC7F-8E0D-4AF2-9F50-4E7CC997260F}" type="presParOf" srcId="{A14139E9-4CDE-4154-A9D8-C1B7A31A984E}" destId="{80F5F683-12B2-4AAD-8A04-815FC2895D1F}" srcOrd="0" destOrd="0" presId="urn:microsoft.com/office/officeart/2005/8/layout/chevron2"/>
    <dgm:cxn modelId="{33A5008F-C0D8-4B80-BDB6-76F36CF20197}" type="presParOf" srcId="{80F5F683-12B2-4AAD-8A04-815FC2895D1F}" destId="{385971A5-5DEE-4639-BF45-99FD9EC0CEF2}" srcOrd="0" destOrd="0" presId="urn:microsoft.com/office/officeart/2005/8/layout/chevron2"/>
    <dgm:cxn modelId="{E601612E-2230-4CFF-B527-10440E09632E}" type="presParOf" srcId="{80F5F683-12B2-4AAD-8A04-815FC2895D1F}" destId="{56DA8E7C-D642-439A-9351-916FEED12274}" srcOrd="1" destOrd="0" presId="urn:microsoft.com/office/officeart/2005/8/layout/chevron2"/>
    <dgm:cxn modelId="{3B853FDD-1408-4565-B548-EEA51AD10E3B}" type="presParOf" srcId="{A14139E9-4CDE-4154-A9D8-C1B7A31A984E}" destId="{51806C3D-34BB-46FD-9ECD-E7815AC1F101}" srcOrd="1" destOrd="0" presId="urn:microsoft.com/office/officeart/2005/8/layout/chevron2"/>
    <dgm:cxn modelId="{DFAED624-1E13-45AF-B48F-BE076C104F15}" type="presParOf" srcId="{A14139E9-4CDE-4154-A9D8-C1B7A31A984E}" destId="{9CFB35CF-5898-413F-91F2-53FADA6C2E52}" srcOrd="2" destOrd="0" presId="urn:microsoft.com/office/officeart/2005/8/layout/chevron2"/>
    <dgm:cxn modelId="{E0D52A2E-119A-4B46-8F55-A3A5DA1A5868}" type="presParOf" srcId="{9CFB35CF-5898-413F-91F2-53FADA6C2E52}" destId="{F28A898C-2BCA-4537-9635-472854A80D70}" srcOrd="0" destOrd="0" presId="urn:microsoft.com/office/officeart/2005/8/layout/chevron2"/>
    <dgm:cxn modelId="{01AEBB5A-0C05-4272-AA11-2A66C78BF91A}" type="presParOf" srcId="{9CFB35CF-5898-413F-91F2-53FADA6C2E52}" destId="{256E5FDB-5A81-458D-B309-3C43943FCC96}" srcOrd="1" destOrd="0" presId="urn:microsoft.com/office/officeart/2005/8/layout/chevron2"/>
    <dgm:cxn modelId="{DBE1BD19-C563-4403-ABE1-BB81F4B4C091}" type="presParOf" srcId="{A14139E9-4CDE-4154-A9D8-C1B7A31A984E}" destId="{376A34E7-FD69-47AD-8B26-4B093956D645}" srcOrd="3" destOrd="0" presId="urn:microsoft.com/office/officeart/2005/8/layout/chevron2"/>
    <dgm:cxn modelId="{5B94147E-7DEE-44B1-9B8C-0C13D33DBD4A}" type="presParOf" srcId="{A14139E9-4CDE-4154-A9D8-C1B7A31A984E}" destId="{926A1D96-9E80-4C1D-A5F1-0C24F3941D1F}" srcOrd="4" destOrd="0" presId="urn:microsoft.com/office/officeart/2005/8/layout/chevron2"/>
    <dgm:cxn modelId="{5D761BD7-2281-43F4-9211-5BE966E349D0}" type="presParOf" srcId="{926A1D96-9E80-4C1D-A5F1-0C24F3941D1F}" destId="{EBC6F402-94C8-4B61-931C-78BBD6299B56}" srcOrd="0" destOrd="0" presId="urn:microsoft.com/office/officeart/2005/8/layout/chevron2"/>
    <dgm:cxn modelId="{D9A71A51-AC9A-4CEB-89AF-3D713F89EFFA}" type="presParOf" srcId="{926A1D96-9E80-4C1D-A5F1-0C24F3941D1F}" destId="{7C5750DF-3065-444D-B8BD-A711BB1B9C72}" srcOrd="1" destOrd="0" presId="urn:microsoft.com/office/officeart/2005/8/layout/chevron2"/>
    <dgm:cxn modelId="{3BCB7CF5-A162-4BF3-AFB0-B59B37D409CF}" type="presParOf" srcId="{A14139E9-4CDE-4154-A9D8-C1B7A31A984E}" destId="{3A58B665-7FBE-42A0-85E2-6B792FD408FD}" srcOrd="5" destOrd="0" presId="urn:microsoft.com/office/officeart/2005/8/layout/chevron2"/>
    <dgm:cxn modelId="{9A656297-F7E9-4655-AE1E-E6809C71C508}" type="presParOf" srcId="{A14139E9-4CDE-4154-A9D8-C1B7A31A984E}" destId="{D57244D6-19E5-4B90-9E53-F084F3F3FEF2}" srcOrd="6" destOrd="0" presId="urn:microsoft.com/office/officeart/2005/8/layout/chevron2"/>
    <dgm:cxn modelId="{A370659B-3675-4B77-95FB-6EA3D46CF844}" type="presParOf" srcId="{D57244D6-19E5-4B90-9E53-F084F3F3FEF2}" destId="{54BC4230-4BEC-4E16-84C2-540596950950}" srcOrd="0" destOrd="0" presId="urn:microsoft.com/office/officeart/2005/8/layout/chevron2"/>
    <dgm:cxn modelId="{700306D1-B4B2-464E-9EA0-024F8D779626}" type="presParOf" srcId="{D57244D6-19E5-4B90-9E53-F084F3F3FEF2}" destId="{651F8743-4121-4440-ADAC-F74E0A08F8C7}" srcOrd="1" destOrd="0" presId="urn:microsoft.com/office/officeart/2005/8/layout/chevron2"/>
    <dgm:cxn modelId="{5D7C91A0-2AD8-47D7-B4D3-9DB793182677}" type="presParOf" srcId="{A14139E9-4CDE-4154-A9D8-C1B7A31A984E}" destId="{E10109EF-3BCA-46CD-A5AA-F8AF0A18FFC7}" srcOrd="7" destOrd="0" presId="urn:microsoft.com/office/officeart/2005/8/layout/chevron2"/>
    <dgm:cxn modelId="{4DE54A95-CCB2-4B16-8A6C-9255DB4D551A}" type="presParOf" srcId="{A14139E9-4CDE-4154-A9D8-C1B7A31A984E}" destId="{AC4851AB-7DC7-4CDA-AB83-A98DC8384179}" srcOrd="8" destOrd="0" presId="urn:microsoft.com/office/officeart/2005/8/layout/chevron2"/>
    <dgm:cxn modelId="{CC3EA8F9-FEE1-47C9-82DD-2C9B0A001FB3}" type="presParOf" srcId="{AC4851AB-7DC7-4CDA-AB83-A98DC8384179}" destId="{2339D206-8F23-41F7-9A87-A697505D6154}" srcOrd="0" destOrd="0" presId="urn:microsoft.com/office/officeart/2005/8/layout/chevron2"/>
    <dgm:cxn modelId="{89F7286E-6A85-4B4C-8C99-05A73CE15CE3}" type="presParOf" srcId="{AC4851AB-7DC7-4CDA-AB83-A98DC8384179}" destId="{4D1F347E-9A00-4F86-AA6D-1B48D895781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971A5-5DEE-4639-BF45-99FD9EC0CEF2}">
      <dsp:nvSpPr>
        <dsp:cNvPr id="0" name=""/>
        <dsp:cNvSpPr/>
      </dsp:nvSpPr>
      <dsp:spPr>
        <a:xfrm rot="5400000">
          <a:off x="-139492" y="149834"/>
          <a:ext cx="998894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1</a:t>
          </a:r>
          <a:endParaRPr lang="uk-UA" sz="1900" kern="1200" dirty="0"/>
        </a:p>
      </dsp:txBody>
      <dsp:txXfrm rot="-5400000">
        <a:off x="10343" y="349613"/>
        <a:ext cx="699225" cy="299669"/>
      </dsp:txXfrm>
    </dsp:sp>
    <dsp:sp modelId="{56DA8E7C-D642-439A-9351-916FEED12274}">
      <dsp:nvSpPr>
        <dsp:cNvPr id="0" name=""/>
        <dsp:cNvSpPr/>
      </dsp:nvSpPr>
      <dsp:spPr>
        <a:xfrm rot="5400000">
          <a:off x="4139772" y="-3438347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 smtClean="0"/>
            <a:t>Створення нового, або поліпшення якості вже наявного, блага</a:t>
          </a:r>
          <a:endParaRPr lang="uk-UA" sz="2100" kern="1200" dirty="0"/>
        </a:p>
      </dsp:txBody>
      <dsp:txXfrm rot="-5400000">
        <a:off x="699226" y="33894"/>
        <a:ext cx="7498679" cy="585891"/>
      </dsp:txXfrm>
    </dsp:sp>
    <dsp:sp modelId="{F28A898C-2BCA-4537-9635-472854A80D70}">
      <dsp:nvSpPr>
        <dsp:cNvPr id="0" name=""/>
        <dsp:cNvSpPr/>
      </dsp:nvSpPr>
      <dsp:spPr>
        <a:xfrm rot="5400000">
          <a:off x="-149834" y="1032700"/>
          <a:ext cx="998894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2</a:t>
          </a:r>
          <a:endParaRPr lang="uk-UA" sz="1900" kern="1200" dirty="0"/>
        </a:p>
      </dsp:txBody>
      <dsp:txXfrm rot="-5400000">
        <a:off x="1" y="1232479"/>
        <a:ext cx="699225" cy="299669"/>
      </dsp:txXfrm>
    </dsp:sp>
    <dsp:sp modelId="{256E5FDB-5A81-458D-B309-3C43943FCC96}">
      <dsp:nvSpPr>
        <dsp:cNvPr id="0" name=""/>
        <dsp:cNvSpPr/>
      </dsp:nvSpPr>
      <dsp:spPr>
        <a:xfrm rot="5400000">
          <a:off x="4139772" y="-2557679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 smtClean="0"/>
            <a:t>Впровадження нового методу виробництва</a:t>
          </a:r>
          <a:endParaRPr lang="uk-UA" sz="2100" kern="1200" dirty="0"/>
        </a:p>
      </dsp:txBody>
      <dsp:txXfrm rot="-5400000">
        <a:off x="699226" y="914562"/>
        <a:ext cx="7498679" cy="585891"/>
      </dsp:txXfrm>
    </dsp:sp>
    <dsp:sp modelId="{EBC6F402-94C8-4B61-931C-78BBD6299B56}">
      <dsp:nvSpPr>
        <dsp:cNvPr id="0" name=""/>
        <dsp:cNvSpPr/>
      </dsp:nvSpPr>
      <dsp:spPr>
        <a:xfrm rot="5400000">
          <a:off x="-149834" y="1913368"/>
          <a:ext cx="998894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3</a:t>
          </a:r>
          <a:endParaRPr lang="uk-UA" sz="1900" kern="1200" dirty="0"/>
        </a:p>
      </dsp:txBody>
      <dsp:txXfrm rot="-5400000">
        <a:off x="1" y="2113147"/>
        <a:ext cx="699225" cy="299669"/>
      </dsp:txXfrm>
    </dsp:sp>
    <dsp:sp modelId="{7C5750DF-3065-444D-B8BD-A711BB1B9C72}">
      <dsp:nvSpPr>
        <dsp:cNvPr id="0" name=""/>
        <dsp:cNvSpPr/>
      </dsp:nvSpPr>
      <dsp:spPr>
        <a:xfrm rot="5400000">
          <a:off x="4139772" y="-1677012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 smtClean="0"/>
            <a:t>Освоєння нового ринку збуту</a:t>
          </a:r>
          <a:endParaRPr lang="uk-UA" sz="2100" kern="1200" dirty="0"/>
        </a:p>
      </dsp:txBody>
      <dsp:txXfrm rot="-5400000">
        <a:off x="699226" y="1795229"/>
        <a:ext cx="7498679" cy="585891"/>
      </dsp:txXfrm>
    </dsp:sp>
    <dsp:sp modelId="{54BC4230-4BEC-4E16-84C2-540596950950}">
      <dsp:nvSpPr>
        <dsp:cNvPr id="0" name=""/>
        <dsp:cNvSpPr/>
      </dsp:nvSpPr>
      <dsp:spPr>
        <a:xfrm rot="5400000">
          <a:off x="-149834" y="2794036"/>
          <a:ext cx="998894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4</a:t>
          </a:r>
          <a:endParaRPr lang="uk-UA" sz="1900" kern="1200" dirty="0"/>
        </a:p>
      </dsp:txBody>
      <dsp:txXfrm rot="-5400000">
        <a:off x="1" y="2993815"/>
        <a:ext cx="699225" cy="299669"/>
      </dsp:txXfrm>
    </dsp:sp>
    <dsp:sp modelId="{651F8743-4121-4440-ADAC-F74E0A08F8C7}">
      <dsp:nvSpPr>
        <dsp:cNvPr id="0" name=""/>
        <dsp:cNvSpPr/>
      </dsp:nvSpPr>
      <dsp:spPr>
        <a:xfrm rot="5400000">
          <a:off x="4139772" y="-796344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 smtClean="0"/>
            <a:t>Отримання нового джерела сировини чи напівфабрикатів</a:t>
          </a:r>
          <a:endParaRPr lang="uk-UA" sz="2100" kern="1200" dirty="0"/>
        </a:p>
      </dsp:txBody>
      <dsp:txXfrm rot="-5400000">
        <a:off x="699226" y="2675897"/>
        <a:ext cx="7498679" cy="585891"/>
      </dsp:txXfrm>
    </dsp:sp>
    <dsp:sp modelId="{2339D206-8F23-41F7-9A87-A697505D6154}">
      <dsp:nvSpPr>
        <dsp:cNvPr id="0" name=""/>
        <dsp:cNvSpPr/>
      </dsp:nvSpPr>
      <dsp:spPr>
        <a:xfrm rot="5400000">
          <a:off x="-149834" y="3674704"/>
          <a:ext cx="998894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5</a:t>
          </a:r>
          <a:endParaRPr lang="uk-UA" sz="1900" kern="1200" dirty="0"/>
        </a:p>
      </dsp:txBody>
      <dsp:txXfrm rot="-5400000">
        <a:off x="1" y="3874483"/>
        <a:ext cx="699225" cy="299669"/>
      </dsp:txXfrm>
    </dsp:sp>
    <dsp:sp modelId="{4D1F347E-9A00-4F86-AA6D-1B48D8957819}">
      <dsp:nvSpPr>
        <dsp:cNvPr id="0" name=""/>
        <dsp:cNvSpPr/>
      </dsp:nvSpPr>
      <dsp:spPr>
        <a:xfrm rot="5400000">
          <a:off x="4139772" y="84323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 smtClean="0"/>
            <a:t>Реорганізація ринкової структури</a:t>
          </a:r>
          <a:endParaRPr lang="uk-UA" sz="2100" kern="1200" dirty="0"/>
        </a:p>
      </dsp:txBody>
      <dsp:txXfrm rot="-5400000">
        <a:off x="699226" y="3556565"/>
        <a:ext cx="7498679" cy="5858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BD2BF-22FD-4046-9447-12BF082398DF}" type="datetimeFigureOut">
              <a:rPr lang="uk-UA" smtClean="0"/>
              <a:t>23.11.2025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F90E3-D2EC-48F7-AC9E-5841E6E438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6158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15663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4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63628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5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15663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8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735876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9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68422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23.11.2025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23.11.2025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23.11.2025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23.11.2025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23.11.2025</a:t>
            </a:fld>
            <a:endParaRPr lang="uk-UA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23.11.2025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23.11.2025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23.11.2025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23.11.2025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23.11.2025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23.11.2025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5986DC9-9AE4-4B81-8687-5FE3816C0CA5}" type="datetimeFigureOut">
              <a:rPr lang="uk-UA" smtClean="0"/>
              <a:t>23.11.2025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ЕКОНОМІЧНА ТЕОРІЯ</a:t>
            </a:r>
            <a:endParaRPr lang="uk-UA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71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uk-UA" sz="3200" dirty="0"/>
              <a:t>7.4. Специфічність активів. </a:t>
            </a:r>
            <a:r>
              <a:rPr lang="uk-UA" sz="3200" dirty="0" smtClean="0"/>
              <a:t>Види </a:t>
            </a:r>
            <a:r>
              <a:rPr lang="uk-UA" sz="3200" dirty="0"/>
              <a:t>контрактів</a:t>
            </a:r>
            <a:endParaRPr lang="uk-UA" sz="35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1052736"/>
            <a:ext cx="8568952" cy="5544616"/>
          </a:xfrm>
        </p:spPr>
        <p:txBody>
          <a:bodyPr/>
          <a:lstStyle/>
          <a:p>
            <a:r>
              <a:rPr lang="uk-UA" i="1" dirty="0" smtClean="0">
                <a:solidFill>
                  <a:srgbClr val="FFFF00"/>
                </a:solidFill>
              </a:rPr>
              <a:t>Принцип повної раціональності </a:t>
            </a:r>
            <a:r>
              <a:rPr lang="uk-UA" dirty="0" smtClean="0"/>
              <a:t>передбачає наявність у всіх учасників ринку повної і неспотвореної інформації.</a:t>
            </a:r>
          </a:p>
          <a:p>
            <a:r>
              <a:rPr lang="uk-UA" dirty="0" smtClean="0"/>
              <a:t>Натомість у реальному економічному житті ми спостерігаємо наявність </a:t>
            </a:r>
            <a:r>
              <a:rPr lang="uk-UA" i="1" dirty="0">
                <a:solidFill>
                  <a:srgbClr val="FFFF00"/>
                </a:solidFill>
              </a:rPr>
              <a:t>обмеженої раціональності</a:t>
            </a:r>
            <a:r>
              <a:rPr lang="uk-UA" dirty="0" smtClean="0"/>
              <a:t>.</a:t>
            </a:r>
          </a:p>
          <a:p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Фірма</a:t>
            </a:r>
            <a:r>
              <a:rPr lang="uk-UA" dirty="0" smtClean="0"/>
              <a:t> виникає як реакція на опортуністичну поведінку економічних агентів, від якої не позбавлений ринковий механізм.</a:t>
            </a:r>
          </a:p>
          <a:p>
            <a:r>
              <a:rPr lang="uk-UA" dirty="0" smtClean="0"/>
              <a:t>Прагнучи мінімізувати трансакційні витрати, економічні агенти об'єднують свої активи у межах фірми. </a:t>
            </a:r>
          </a:p>
          <a:p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Актив </a:t>
            </a:r>
            <a:r>
              <a:rPr lang="uk-UA" dirty="0" smtClean="0"/>
              <a:t>– це об'єкт власності, що має грошову оцінку. Активи можуть бути фізичними (машини, устаткування); фінансовими (акції, облігації); нематеріальними (авторські права, «людський капітал», тобто нагромаджені професійні знання і навики).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10928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Види активів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/>
          </a:bodyPr>
          <a:lstStyle/>
          <a:p>
            <a:r>
              <a:rPr lang="uk-UA" dirty="0" smtClean="0"/>
              <a:t>Виокремлюють такі види активів: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dirty="0"/>
              <a:t> </a:t>
            </a: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Загальні</a:t>
            </a:r>
            <a:r>
              <a:rPr lang="uk-UA" b="1" dirty="0" smtClean="0">
                <a:solidFill>
                  <a:srgbClr val="FFC000"/>
                </a:solidFill>
              </a:rPr>
              <a:t>.</a:t>
            </a:r>
            <a:r>
              <a:rPr lang="uk-UA" dirty="0" smtClean="0"/>
              <a:t> Альтернативна вартість активу є однаковою, що в середині фірми, що поза нею. Бензин стандартної марки для нафтопереробної фірми.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Специфічні.</a:t>
            </a:r>
            <a:r>
              <a:rPr lang="uk-UA" dirty="0" smtClean="0"/>
              <a:t> Альтернативна вартість специфічного активу є вищою всередині фірми, ніж поза нею. Навики програміста, що досконально знає  спеціально створене для даної фірми програмне забезпечення.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Інтерспецифічні.</a:t>
            </a:r>
            <a:r>
              <a:rPr lang="uk-UA" dirty="0" smtClean="0"/>
              <a:t> Унікальні, взаємозамінні тільки в межах даної фірми активи.</a:t>
            </a:r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Усі стосунки власників активів з приводу їхнього обміну чи використання регулюються </a:t>
            </a:r>
            <a:r>
              <a:rPr lang="uk-UA" dirty="0" smtClean="0">
                <a:solidFill>
                  <a:srgbClr val="FFC000"/>
                </a:solidFill>
              </a:rPr>
              <a:t>контрактами</a:t>
            </a:r>
          </a:p>
          <a:p>
            <a:pPr>
              <a:buFont typeface="Wingdings" panose="05000000000000000000" pitchFamily="2" charset="2"/>
              <a:buChar char="q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0002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Контракт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8363272" cy="5616624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Контракт</a:t>
            </a:r>
            <a:r>
              <a:rPr lang="uk-UA" sz="2800" dirty="0" smtClean="0"/>
              <a:t> – це угода щодо обміну між економічними агентами,що специфікує права і обов'язки сторін.</a:t>
            </a:r>
          </a:p>
          <a:p>
            <a:r>
              <a:rPr lang="uk-UA" sz="2800" dirty="0" smtClean="0"/>
              <a:t>В основу класифікації контрактів покладено такі характеристики: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800" dirty="0" smtClean="0"/>
              <a:t> </a:t>
            </a:r>
            <a:r>
              <a:rPr lang="uk-UA" sz="2800" dirty="0" smtClean="0">
                <a:solidFill>
                  <a:srgbClr val="FFFF00"/>
                </a:solidFill>
              </a:rPr>
              <a:t>Стійкість економічних зв'язків між сторонами </a:t>
            </a:r>
            <a:r>
              <a:rPr lang="uk-UA" sz="2800" dirty="0" smtClean="0"/>
              <a:t>(одноразові, періодичні чи неперервні угоди);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800" dirty="0" smtClean="0"/>
              <a:t> </a:t>
            </a:r>
            <a:r>
              <a:rPr lang="uk-UA" sz="2800" dirty="0">
                <a:solidFill>
                  <a:srgbClr val="FFFF00"/>
                </a:solidFill>
              </a:rPr>
              <a:t>Рівень невизначеності </a:t>
            </a:r>
            <a:r>
              <a:rPr lang="uk-UA" sz="2800" dirty="0" smtClean="0"/>
              <a:t>(низький, високий);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800" dirty="0" smtClean="0"/>
              <a:t> </a:t>
            </a:r>
            <a:r>
              <a:rPr lang="uk-UA" sz="2800" dirty="0">
                <a:solidFill>
                  <a:srgbClr val="FFFF00"/>
                </a:solidFill>
              </a:rPr>
              <a:t>Види активів, або ресурсів </a:t>
            </a:r>
            <a:r>
              <a:rPr lang="uk-UA" sz="2800" dirty="0" smtClean="0"/>
              <a:t>(загальні, специфічні, інтерспецифічні);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800" dirty="0"/>
              <a:t> </a:t>
            </a:r>
            <a:r>
              <a:rPr lang="uk-UA" sz="2800" dirty="0">
                <a:solidFill>
                  <a:srgbClr val="FFFF00"/>
                </a:solidFill>
              </a:rPr>
              <a:t>Наявність (або відсутність) гарантій виконання </a:t>
            </a:r>
            <a:r>
              <a:rPr lang="uk-UA" sz="2800" dirty="0" smtClean="0"/>
              <a:t>сторонами своїх обов'язків. </a:t>
            </a:r>
          </a:p>
          <a:p>
            <a:pPr marL="0" indent="0">
              <a:buNone/>
            </a:pPr>
            <a:r>
              <a:rPr lang="uk-UA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4196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Види контрактів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836712"/>
            <a:ext cx="8856984" cy="5832648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endParaRPr lang="uk-UA" sz="3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uk-UA" sz="3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Класичний контракт </a:t>
            </a:r>
            <a:r>
              <a:rPr lang="uk-UA" sz="3800" dirty="0"/>
              <a:t>(</a:t>
            </a:r>
            <a:r>
              <a:rPr lang="uk-UA" sz="3800" dirty="0"/>
              <a:t>ринкове </a:t>
            </a:r>
            <a:r>
              <a:rPr lang="uk-UA" sz="3800" dirty="0"/>
              <a:t>управління). </a:t>
            </a:r>
            <a:r>
              <a:rPr lang="uk-UA" sz="3800" dirty="0" smtClean="0"/>
              <a:t>Угоди між агентами мають одноразовий характер і через низький рівень невизначеності усі аспекти відносин можуть бути занесені до контракту. Предметом є загальні активи. Захист через судову систему держави. Наявність </a:t>
            </a:r>
            <a:r>
              <a:rPr lang="uk-UA" sz="3800" i="1" dirty="0" smtClean="0">
                <a:solidFill>
                  <a:srgbClr val="92D050"/>
                </a:solidFill>
              </a:rPr>
              <a:t>повної раціональності </a:t>
            </a:r>
            <a:r>
              <a:rPr lang="uk-UA" sz="3800" dirty="0" smtClean="0"/>
              <a:t>(О. </a:t>
            </a:r>
            <a:r>
              <a:rPr lang="uk-UA" sz="3800" dirty="0" err="1" smtClean="0"/>
              <a:t>Вільямсон</a:t>
            </a:r>
            <a:r>
              <a:rPr lang="uk-UA" sz="3800" dirty="0" smtClean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3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Неокласичний контракт</a:t>
            </a:r>
            <a:r>
              <a:rPr lang="uk-UA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3800" dirty="0" smtClean="0"/>
              <a:t>(трьохстороннє </a:t>
            </a:r>
            <a:r>
              <a:rPr lang="uk-UA" sz="3800" dirty="0"/>
              <a:t>управління</a:t>
            </a:r>
            <a:r>
              <a:rPr lang="uk-UA" sz="3800" dirty="0" smtClean="0"/>
              <a:t>). Високий рівень невизначеності і обмежена раціональність. Регулює тільки деякі із можливих варіантів стосунків між сторонами. Предметом є загальні і специфічні активи. Характеризується регулярністю стосунків. Допускає розгляд спірних питань не тільки у судовому порядку, але й через третейський арбітраж.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3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Імпліцитний контракт </a:t>
            </a:r>
            <a:r>
              <a:rPr lang="uk-UA" sz="3800" dirty="0"/>
              <a:t>(</a:t>
            </a:r>
            <a:r>
              <a:rPr lang="uk-UA" sz="3800" dirty="0"/>
              <a:t>двохстороннє </a:t>
            </a:r>
            <a:r>
              <a:rPr lang="uk-UA" sz="3800" dirty="0"/>
              <a:t>управління). </a:t>
            </a:r>
            <a:r>
              <a:rPr lang="uk-UA" sz="3800" dirty="0" smtClean="0"/>
              <a:t>Довготривалі зв'язки в умовах високого рівня невизначеності. Характеризується домінуванням неформальних домовленостей над формальними та інтерспецифічністю активів.  </a:t>
            </a:r>
          </a:p>
          <a:p>
            <a:pPr marL="0" indent="0">
              <a:buNone/>
            </a:pPr>
            <a:endParaRPr lang="uk-UA" sz="3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uk-UA" sz="3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ФІРМА </a:t>
            </a:r>
            <a:r>
              <a:rPr lang="uk-UA" sz="3800" dirty="0" smtClean="0"/>
              <a:t>– </a:t>
            </a:r>
            <a:r>
              <a:rPr lang="uk-UA" sz="3800" i="1" dirty="0" smtClean="0">
                <a:solidFill>
                  <a:srgbClr val="FFFF00"/>
                </a:solidFill>
              </a:rPr>
              <a:t>мережа довгострокових імпліцитних контрактів між власниками інтерспецифічних активів з метою мінімізації трансакційних витрат в умовах невизначеності та опортуністичної поведінки агентів.</a:t>
            </a:r>
          </a:p>
          <a:p>
            <a:pPr marL="0" indent="0">
              <a:buNone/>
            </a:pPr>
            <a:r>
              <a:rPr lang="uk-UA" i="1" dirty="0">
                <a:solidFill>
                  <a:srgbClr val="FFFF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9526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ctr"/>
            <a:r>
              <a:rPr lang="uk-UA" dirty="0" smtClean="0"/>
              <a:t>7.5</a:t>
            </a:r>
            <a:r>
              <a:rPr lang="uk-UA" dirty="0"/>
              <a:t>. Підприємництво і прибуток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Специфіка підприємництва</a:t>
            </a:r>
            <a:r>
              <a:rPr lang="uk-UA" dirty="0" smtClean="0"/>
              <a:t>:</a:t>
            </a:r>
          </a:p>
          <a:p>
            <a:pPr marL="457200" indent="-457200">
              <a:buFont typeface="+mj-lt"/>
              <a:buAutoNum type="alphaLcParenR"/>
            </a:pPr>
            <a:r>
              <a:rPr lang="uk-UA" dirty="0"/>
              <a:t>підприємництво, на відміну від капіталу чи землі, не можна </a:t>
            </a:r>
            <a:r>
              <a:rPr lang="uk-UA" dirty="0" smtClean="0"/>
              <a:t>осягнути (виміряти);</a:t>
            </a:r>
            <a:endParaRPr lang="uk-UA" dirty="0"/>
          </a:p>
          <a:p>
            <a:pPr marL="457200" indent="-457200">
              <a:buFont typeface="+mj-lt"/>
              <a:buAutoNum type="alphaLcParenR"/>
            </a:pPr>
            <a:r>
              <a:rPr lang="uk-UA" dirty="0"/>
              <a:t>прибуток неможливо пояснити як ціну рівноваги </a:t>
            </a:r>
            <a:r>
              <a:rPr lang="uk-UA" i="1" dirty="0" smtClean="0">
                <a:solidFill>
                  <a:srgbClr val="FFFF00"/>
                </a:solidFill>
              </a:rPr>
              <a:t>.</a:t>
            </a:r>
          </a:p>
          <a:p>
            <a:pPr marL="0" indent="0" algn="ctr">
              <a:buNone/>
            </a:pPr>
            <a:endParaRPr lang="uk-UA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Функції </a:t>
            </a: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підприємництва: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поєднання інших ресурсів: праці, капіталу, землі  для виробництва товарів і послуг;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прийняття основних рішень у діяльності фірми;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здійснення нововведень у виробництві та реалізації продукції;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відповідальність за </a:t>
            </a:r>
            <a:r>
              <a:rPr lang="uk-UA" dirty="0" smtClean="0"/>
              <a:t>ризики.</a:t>
            </a:r>
            <a:endParaRPr lang="uk-UA" dirty="0"/>
          </a:p>
          <a:p>
            <a:pPr>
              <a:buFont typeface="Wingdings" panose="05000000000000000000" pitchFamily="2" charset="2"/>
              <a:buChar char="q"/>
            </a:pPr>
            <a:endParaRPr lang="uk-UA" i="1" dirty="0" smtClean="0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uk-UA" i="1" dirty="0" smtClean="0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uk-UA" i="1" dirty="0" smtClean="0">
              <a:solidFill>
                <a:srgbClr val="FFFF00"/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uk-UA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8798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Бухгалтерський і економічний прибуток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4040188" cy="1050131"/>
          </a:xfrm>
        </p:spPr>
        <p:txBody>
          <a:bodyPr/>
          <a:lstStyle/>
          <a:p>
            <a:r>
              <a:rPr lang="uk-UA" dirty="0" smtClean="0">
                <a:solidFill>
                  <a:srgbClr val="00B050"/>
                </a:solidFill>
              </a:rPr>
              <a:t>Бухгалтерські витрати</a:t>
            </a:r>
            <a:r>
              <a:rPr lang="uk-UA" dirty="0" smtClean="0"/>
              <a:t>:</a:t>
            </a: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 smtClean="0"/>
              <a:t>Зараховують витрати на фактори виробництва, що придбані на ринку і за які заплачені гроші</a:t>
            </a:r>
          </a:p>
          <a:p>
            <a:r>
              <a:rPr lang="uk-UA" sz="2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БУХГАЛТЕРСЬКИЙ ПРИБУТОК </a:t>
            </a:r>
            <a:r>
              <a:rPr lang="uk-UA" dirty="0" smtClean="0"/>
              <a:t>– різниця між доходом і бухгалтерськими витратами </a:t>
            </a:r>
          </a:p>
          <a:p>
            <a:endParaRPr lang="uk-UA" dirty="0" smtClean="0"/>
          </a:p>
          <a:p>
            <a:endParaRPr lang="uk-UA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124744"/>
            <a:ext cx="4041775" cy="1050131"/>
          </a:xfrm>
        </p:spPr>
        <p:txBody>
          <a:bodyPr/>
          <a:lstStyle/>
          <a:p>
            <a:r>
              <a:rPr lang="uk-UA" dirty="0" smtClean="0">
                <a:solidFill>
                  <a:srgbClr val="00B0F0"/>
                </a:solidFill>
              </a:rPr>
              <a:t>Економічні витрати:</a:t>
            </a:r>
            <a:endParaRPr lang="uk-UA" dirty="0">
              <a:solidFill>
                <a:srgbClr val="00B0F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422477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зараховують </a:t>
            </a:r>
            <a:r>
              <a:rPr lang="uk-UA" dirty="0"/>
              <a:t>витрати на фактори виробництва, що придбані на ринку і за які заплачені </a:t>
            </a:r>
            <a:r>
              <a:rPr lang="uk-UA" dirty="0" smtClean="0"/>
              <a:t>гроші </a:t>
            </a:r>
          </a:p>
          <a:p>
            <a:r>
              <a:rPr lang="uk-UA" dirty="0" smtClean="0"/>
              <a:t>+ витрати на власні ресурси (капітал, земля), які мають цінність з точки зору альтернативності використання</a:t>
            </a:r>
          </a:p>
          <a:p>
            <a:r>
              <a:rPr lang="uk-UA" dirty="0" smtClean="0"/>
              <a:t>+ </a:t>
            </a:r>
            <a:r>
              <a:rPr lang="uk-UA" dirty="0" smtClean="0">
                <a:solidFill>
                  <a:srgbClr val="FFC000"/>
                </a:solidFill>
              </a:rPr>
              <a:t>нормальний прибуток</a:t>
            </a:r>
            <a:endParaRPr lang="uk-UA" dirty="0">
              <a:solidFill>
                <a:srgbClr val="FFC000"/>
              </a:solidFill>
            </a:endParaRPr>
          </a:p>
          <a:p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ЕКОНОМІЧНИЙ ПРИБУТОК </a:t>
            </a:r>
            <a:r>
              <a:rPr lang="uk-UA" dirty="0" smtClean="0"/>
              <a:t>– коли загальний дохід перевищує усі витрати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142051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ctr"/>
            <a:r>
              <a:rPr lang="uk-UA" dirty="0" smtClean="0"/>
              <a:t>Джерела економічного прибутку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32431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5230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Ринки факторів виробництва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7063448"/>
              </p:ext>
            </p:extLst>
          </p:nvPr>
        </p:nvGraphicFramePr>
        <p:xfrm>
          <a:off x="323528" y="1196752"/>
          <a:ext cx="7992888" cy="5213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1691341"/>
                <a:gridCol w="1981067"/>
                <a:gridCol w="1728192"/>
              </a:tblGrid>
              <a:tr h="1052560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Вид факторного ринку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Суб'єкти попиту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Суб'єкти пропозиції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Ціна рівноваги (факторний доход)</a:t>
                      </a:r>
                      <a:endParaRPr lang="uk-UA" sz="2000" dirty="0"/>
                    </a:p>
                  </a:txBody>
                  <a:tcPr/>
                </a:tc>
              </a:tr>
              <a:tr h="1107680"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Ринок праці</a:t>
                      </a:r>
                      <a:endParaRPr lang="uk-U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Підприємства</a:t>
                      </a:r>
                      <a:r>
                        <a:rPr lang="uk-UA" sz="2000" baseline="0" dirty="0" smtClean="0"/>
                        <a:t> </a:t>
                      </a:r>
                    </a:p>
                    <a:p>
                      <a:pPr algn="ctr"/>
                      <a:r>
                        <a:rPr lang="uk-UA" sz="2000" baseline="0" dirty="0" smtClean="0"/>
                        <a:t>(бізнес), держава</a:t>
                      </a:r>
                      <a:endParaRPr lang="uk-U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Домогосподарства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Заробітна плата</a:t>
                      </a:r>
                      <a:endParaRPr lang="uk-UA" sz="2000" dirty="0"/>
                    </a:p>
                  </a:txBody>
                  <a:tcPr/>
                </a:tc>
              </a:tr>
              <a:tr h="426872"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Ринок капіталу</a:t>
                      </a:r>
                      <a:endParaRPr lang="uk-U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Підприємства</a:t>
                      </a:r>
                      <a:r>
                        <a:rPr lang="uk-UA" sz="2000" baseline="0" dirty="0" smtClean="0"/>
                        <a:t> </a:t>
                      </a:r>
                    </a:p>
                    <a:p>
                      <a:pPr algn="ctr"/>
                      <a:r>
                        <a:rPr lang="uk-UA" sz="2000" baseline="0" dirty="0" smtClean="0"/>
                        <a:t>(бізнес), держава</a:t>
                      </a:r>
                      <a:endParaRPr lang="uk-U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Домогосподарства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Процент</a:t>
                      </a:r>
                      <a:endParaRPr lang="uk-UA" sz="200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052560"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Ринок земельних</a:t>
                      </a:r>
                      <a:r>
                        <a:rPr lang="uk-UA" sz="2000" b="1" baseline="0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ресурсів</a:t>
                      </a:r>
                      <a:endParaRPr lang="uk-U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Підприємства</a:t>
                      </a:r>
                      <a:r>
                        <a:rPr lang="uk-UA" sz="2000" baseline="0" dirty="0" smtClean="0"/>
                        <a:t> </a:t>
                      </a:r>
                    </a:p>
                    <a:p>
                      <a:pPr algn="ctr"/>
                      <a:r>
                        <a:rPr lang="uk-UA" sz="2000" baseline="0" dirty="0" smtClean="0"/>
                        <a:t>(бізнес)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Домогосподарства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Рента</a:t>
                      </a:r>
                      <a:endParaRPr lang="uk-UA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736792"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Підприємницькі здібності</a:t>
                      </a:r>
                      <a:endParaRPr lang="uk-U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Факторний</a:t>
                      </a:r>
                      <a:r>
                        <a:rPr lang="uk-UA" sz="2000" baseline="0" dirty="0" smtClean="0"/>
                        <a:t> ринок відсутній</a:t>
                      </a:r>
                      <a:endParaRPr lang="uk-UA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Економічний прибуток</a:t>
                      </a:r>
                      <a:endParaRPr lang="uk-UA" sz="20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4887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008112"/>
          </a:xfrm>
        </p:spPr>
        <p:txBody>
          <a:bodyPr>
            <a:noAutofit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>Тема </a:t>
            </a:r>
            <a:r>
              <a:rPr lang="uk-UA" dirty="0" smtClean="0"/>
              <a:t>7. Економічна теорія фірми. Підприємництво і прибуток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uk-UA" sz="3200" dirty="0" smtClean="0"/>
              <a:t>7.1</a:t>
            </a:r>
            <a:r>
              <a:rPr lang="uk-UA" sz="3200" dirty="0"/>
              <a:t>. </a:t>
            </a:r>
            <a:r>
              <a:rPr lang="uk-UA" sz="3200" dirty="0" smtClean="0"/>
              <a:t>Теорія фірми: технологічний підхід.</a:t>
            </a:r>
            <a:endParaRPr lang="uk-UA" sz="3200" dirty="0"/>
          </a:p>
          <a:p>
            <a:r>
              <a:rPr lang="uk-UA" sz="3200" dirty="0" smtClean="0"/>
              <a:t>7.2</a:t>
            </a:r>
            <a:r>
              <a:rPr lang="uk-UA" sz="3200" dirty="0"/>
              <a:t>. </a:t>
            </a:r>
            <a:r>
              <a:rPr lang="uk-UA" sz="3200" dirty="0" smtClean="0"/>
              <a:t>Теорія фірми: інституційний підхід. </a:t>
            </a:r>
            <a:endParaRPr lang="uk-UA" sz="3200" dirty="0"/>
          </a:p>
          <a:p>
            <a:r>
              <a:rPr lang="uk-UA" sz="3200" dirty="0" smtClean="0"/>
              <a:t>7.3</a:t>
            </a:r>
            <a:r>
              <a:rPr lang="uk-UA" sz="3200" dirty="0"/>
              <a:t>. </a:t>
            </a:r>
            <a:r>
              <a:rPr lang="uk-UA" sz="3200" dirty="0" smtClean="0"/>
              <a:t>Фірма і трансакційні витрати. </a:t>
            </a:r>
            <a:endParaRPr lang="uk-UA" sz="3200" dirty="0"/>
          </a:p>
          <a:p>
            <a:r>
              <a:rPr lang="uk-UA" sz="3200" dirty="0" smtClean="0"/>
              <a:t>7.4</a:t>
            </a:r>
            <a:r>
              <a:rPr lang="uk-UA" sz="3200" dirty="0"/>
              <a:t>. </a:t>
            </a:r>
            <a:r>
              <a:rPr lang="uk-UA" sz="3200" dirty="0" smtClean="0"/>
              <a:t>Специфічність активів. </a:t>
            </a:r>
            <a:r>
              <a:rPr lang="uk-UA" sz="3200" dirty="0" smtClean="0"/>
              <a:t>Види </a:t>
            </a:r>
            <a:r>
              <a:rPr lang="uk-UA" sz="3200" dirty="0" smtClean="0"/>
              <a:t>контрактів.</a:t>
            </a:r>
            <a:endParaRPr lang="uk-UA" sz="3200" dirty="0"/>
          </a:p>
          <a:p>
            <a:r>
              <a:rPr lang="uk-UA" sz="3200" dirty="0" smtClean="0"/>
              <a:t>7.5</a:t>
            </a:r>
            <a:r>
              <a:rPr lang="uk-UA" sz="3200" dirty="0"/>
              <a:t>. Підприємництво і прибуток.</a:t>
            </a:r>
          </a:p>
        </p:txBody>
      </p:sp>
    </p:spTree>
    <p:extLst>
      <p:ext uri="{BB962C8B-B14F-4D97-AF65-F5344CB8AC3E}">
        <p14:creationId xmlns:p14="http://schemas.microsoft.com/office/powerpoint/2010/main" val="388649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7.1</a:t>
            </a:r>
            <a:r>
              <a:rPr lang="uk-UA" dirty="0"/>
              <a:t>. </a:t>
            </a:r>
            <a:r>
              <a:rPr lang="uk-UA" dirty="0" smtClean="0"/>
              <a:t>Теорія фірми: технологічний підхід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5400600"/>
          </a:xfrm>
        </p:spPr>
        <p:txBody>
          <a:bodyPr>
            <a:noAutofit/>
          </a:bodyPr>
          <a:lstStyle/>
          <a:p>
            <a:r>
              <a:rPr lang="uk-UA" sz="2800" dirty="0" smtClean="0"/>
              <a:t>Закономірності функціонування ринків досконалої та недосконалої конкуренції визначають </a:t>
            </a:r>
            <a:r>
              <a:rPr lang="uk-UA" sz="2800" i="1" dirty="0" smtClean="0">
                <a:solidFill>
                  <a:srgbClr val="FFFF00"/>
                </a:solidFill>
              </a:rPr>
              <a:t>пошук фірмою оптимального становища</a:t>
            </a:r>
            <a:r>
              <a:rPr lang="uk-UA" sz="2800" dirty="0" smtClean="0">
                <a:solidFill>
                  <a:srgbClr val="FFFF00"/>
                </a:solidFill>
              </a:rPr>
              <a:t> </a:t>
            </a:r>
            <a:r>
              <a:rPr lang="uk-UA" sz="2800" dirty="0" smtClean="0"/>
              <a:t>для максимізації прибутку. Наявні два основних підходи до розуміння природи фірми: </a:t>
            </a:r>
            <a:r>
              <a:rPr lang="uk-UA" sz="2800" dirty="0" smtClean="0">
                <a:solidFill>
                  <a:srgbClr val="FFFF00"/>
                </a:solidFill>
              </a:rPr>
              <a:t>технологічний </a:t>
            </a:r>
            <a:r>
              <a:rPr lang="uk-UA" sz="2800" dirty="0" smtClean="0"/>
              <a:t>та </a:t>
            </a:r>
            <a:r>
              <a:rPr lang="uk-UA" sz="2800" dirty="0">
                <a:solidFill>
                  <a:srgbClr val="FFFF00"/>
                </a:solidFill>
              </a:rPr>
              <a:t>інституційний</a:t>
            </a:r>
            <a:r>
              <a:rPr lang="uk-UA" sz="2800" dirty="0" smtClean="0"/>
              <a:t>. </a:t>
            </a:r>
          </a:p>
          <a:p>
            <a:r>
              <a:rPr lang="uk-UA" sz="2800" b="1" dirty="0" smtClean="0">
                <a:solidFill>
                  <a:srgbClr val="FFC000"/>
                </a:solidFill>
              </a:rPr>
              <a:t>Технологічний </a:t>
            </a:r>
            <a:r>
              <a:rPr lang="uk-UA" sz="2800" dirty="0"/>
              <a:t>(функціональний) підхід  </a:t>
            </a:r>
            <a:r>
              <a:rPr lang="uk-UA" sz="2800" dirty="0" smtClean="0"/>
              <a:t>передбачає можливість визначити </a:t>
            </a:r>
            <a:r>
              <a:rPr lang="uk-UA" sz="2800" i="1" dirty="0">
                <a:solidFill>
                  <a:srgbClr val="FFFF00"/>
                </a:solidFill>
              </a:rPr>
              <a:t>виробничу</a:t>
            </a:r>
            <a:r>
              <a:rPr lang="uk-UA" sz="2800" dirty="0" smtClean="0"/>
              <a:t> </a:t>
            </a:r>
            <a:r>
              <a:rPr lang="uk-UA" sz="2800" i="1" dirty="0" smtClean="0">
                <a:solidFill>
                  <a:srgbClr val="FFFF00"/>
                </a:solidFill>
              </a:rPr>
              <a:t>функцію</a:t>
            </a:r>
            <a:r>
              <a:rPr lang="uk-UA" sz="2800" dirty="0" smtClean="0"/>
              <a:t>, що показує </a:t>
            </a:r>
            <a:r>
              <a:rPr lang="uk-UA" sz="2800" i="1" dirty="0">
                <a:solidFill>
                  <a:srgbClr val="FFFF00"/>
                </a:solidFill>
              </a:rPr>
              <a:t>оптимальний</a:t>
            </a:r>
            <a:r>
              <a:rPr lang="uk-UA" sz="2800" dirty="0" smtClean="0"/>
              <a:t> обсяг випуску при наявному розвитку техніки і технологій, за усіх можливих комбінацій факторів виробництва. </a:t>
            </a:r>
          </a:p>
        </p:txBody>
      </p:sp>
    </p:spTree>
    <p:extLst>
      <p:ext uri="{BB962C8B-B14F-4D97-AF65-F5344CB8AC3E}">
        <p14:creationId xmlns:p14="http://schemas.microsoft.com/office/powerpoint/2010/main" val="1661433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5904656"/>
          </a:xfrm>
        </p:spPr>
        <p:txBody>
          <a:bodyPr/>
          <a:lstStyle/>
          <a:p>
            <a:r>
              <a:rPr lang="uk-UA" dirty="0" smtClean="0"/>
              <a:t>Центральною для технологічного підходу є </a:t>
            </a:r>
            <a:r>
              <a:rPr lang="uk-UA" i="1" dirty="0" smtClean="0">
                <a:solidFill>
                  <a:srgbClr val="FFFF00"/>
                </a:solidFill>
              </a:rPr>
              <a:t>проблема оптимального розміру</a:t>
            </a:r>
            <a:r>
              <a:rPr lang="uk-UA" dirty="0" smtClean="0"/>
              <a:t>, або межі фірми.</a:t>
            </a:r>
          </a:p>
          <a:p>
            <a:r>
              <a:rPr lang="uk-UA" dirty="0"/>
              <a:t> </a:t>
            </a:r>
            <a:r>
              <a:rPr lang="uk-UA" dirty="0" smtClean="0"/>
              <a:t>Ґрунтуючись на ефекті економії на масштабі виробництва або зростаючій віддачі від масштабу, </a:t>
            </a:r>
            <a:r>
              <a:rPr lang="uk-UA" dirty="0" smtClean="0">
                <a:solidFill>
                  <a:srgbClr val="FFC000"/>
                </a:solidFill>
              </a:rPr>
              <a:t>оптимальним розміром фірми</a:t>
            </a:r>
            <a:r>
              <a:rPr lang="uk-UA" dirty="0" smtClean="0"/>
              <a:t> є той, при досягненні якого </a:t>
            </a:r>
            <a:r>
              <a:rPr lang="uk-UA" i="1" u="sng" dirty="0" smtClean="0">
                <a:solidFill>
                  <a:srgbClr val="FFFF00"/>
                </a:solidFill>
              </a:rPr>
              <a:t>не відбувається різкого зростання змінних витрат фірми</a:t>
            </a:r>
            <a:r>
              <a:rPr lang="uk-UA" dirty="0" smtClean="0"/>
              <a:t>: позитивний ефект від економії на масштабі виробництва використовується повністю.</a:t>
            </a:r>
          </a:p>
          <a:p>
            <a:r>
              <a:rPr lang="uk-UA" dirty="0"/>
              <a:t> </a:t>
            </a:r>
            <a:r>
              <a:rPr lang="uk-UA" dirty="0" smtClean="0"/>
              <a:t>Неокласичну фірму порівнюють з </a:t>
            </a:r>
            <a:r>
              <a:rPr lang="uk-UA" dirty="0" smtClean="0">
                <a:solidFill>
                  <a:srgbClr val="FFC000"/>
                </a:solidFill>
              </a:rPr>
              <a:t>«чорною </a:t>
            </a:r>
            <a:r>
              <a:rPr lang="uk-UA" dirty="0">
                <a:solidFill>
                  <a:srgbClr val="FFC000"/>
                </a:solidFill>
              </a:rPr>
              <a:t>шухлядою»</a:t>
            </a:r>
            <a:r>
              <a:rPr lang="uk-UA" dirty="0" smtClean="0"/>
              <a:t>:  вона є заданою, а згодом до цієї «шухляди» вміщують порції ресурсів,а потім із неї через певний проміжок часу дістають вироблені блага.</a:t>
            </a:r>
          </a:p>
          <a:p>
            <a:r>
              <a:rPr lang="uk-UA" dirty="0" smtClean="0"/>
              <a:t>Технологічний підхід не дозволяє з'ясувати, звідки взялась ця «шухляда» і що відбувається у неї всередині?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3445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373616" cy="576064"/>
          </a:xfrm>
        </p:spPr>
        <p:txBody>
          <a:bodyPr>
            <a:noAutofit/>
          </a:bodyPr>
          <a:lstStyle/>
          <a:p>
            <a:pPr algn="ctr"/>
            <a:r>
              <a:rPr lang="uk-UA" sz="3200" dirty="0"/>
              <a:t>7.2. Теорія фірми: інституційний підхід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760640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rgbClr val="FFC000"/>
                </a:solidFill>
              </a:rPr>
              <a:t>Інституційний </a:t>
            </a:r>
            <a:r>
              <a:rPr lang="uk-UA" sz="2800" dirty="0" smtClean="0"/>
              <a:t>підхід  </a:t>
            </a:r>
            <a:r>
              <a:rPr lang="uk-UA" sz="2800" dirty="0"/>
              <a:t>передбачає </a:t>
            </a:r>
            <a:r>
              <a:rPr lang="uk-UA" sz="2800" dirty="0" smtClean="0"/>
              <a:t>пояснення феномена виникнення фірми, закономірностей її розвитку та зникнення.  </a:t>
            </a:r>
          </a:p>
          <a:p>
            <a:r>
              <a:rPr lang="uk-UA" sz="2800" dirty="0" smtClean="0"/>
              <a:t>Для пояснення внутрішньої структури фірми використовують такі поняття як : </a:t>
            </a:r>
            <a:r>
              <a:rPr lang="uk-UA" sz="2800" i="1" dirty="0" smtClean="0">
                <a:solidFill>
                  <a:srgbClr val="FFFF00"/>
                </a:solidFill>
              </a:rPr>
              <a:t>інституція, трансакційні витрати, опортуністична поведінка, асиметричність інформації, специфіка  ресурсів та контракт</a:t>
            </a:r>
            <a:r>
              <a:rPr lang="uk-UA" sz="2800" dirty="0" smtClean="0"/>
              <a:t>.  </a:t>
            </a:r>
            <a:endParaRPr lang="uk-UA" sz="2800" dirty="0"/>
          </a:p>
          <a:p>
            <a:r>
              <a:rPr lang="uk-UA" sz="2800" u="sng" dirty="0" smtClean="0">
                <a:solidFill>
                  <a:srgbClr val="FFFF00"/>
                </a:solidFill>
              </a:rPr>
              <a:t>Причини виникнення фірми</a:t>
            </a:r>
            <a:r>
              <a:rPr lang="uk-UA" sz="2800" dirty="0" smtClean="0"/>
              <a:t>.  Якщо індивід діє самостійно, поза рамками певної структури,  він у стосунках з іншими економічними агентами має захистити власні інтереси шляхом укладання </a:t>
            </a:r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контракту </a:t>
            </a:r>
            <a:r>
              <a:rPr lang="uk-UA" sz="2800" dirty="0" smtClean="0"/>
              <a:t>(договору). Навіщо тоді фірма?</a:t>
            </a:r>
          </a:p>
        </p:txBody>
      </p:sp>
    </p:spTree>
    <p:extLst>
      <p:ext uri="{BB962C8B-B14F-4D97-AF65-F5344CB8AC3E}">
        <p14:creationId xmlns:p14="http://schemas.microsoft.com/office/powerpoint/2010/main" val="674714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08712"/>
          </a:xfrm>
        </p:spPr>
        <p:txBody>
          <a:bodyPr>
            <a:normAutofit fontScale="92500"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2800" dirty="0" smtClean="0"/>
              <a:t>У даній моделі всі суб'єкти господарювання, що виготовляють блага, мають домовлятися в індивідуальному поряду щодо постачання сировини, матеріалів, устаткування,реалізації кінцевої продукції. Отже, </a:t>
            </a:r>
            <a:r>
              <a:rPr lang="uk-UA" sz="2800" i="1" dirty="0" smtClean="0">
                <a:solidFill>
                  <a:srgbClr val="FFFF00"/>
                </a:solidFill>
              </a:rPr>
              <a:t>левову частку часу буде потрачено на перемовини і домовленості</a:t>
            </a:r>
            <a:r>
              <a:rPr lang="uk-UA" sz="2800" dirty="0" smtClean="0"/>
              <a:t>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2800" dirty="0" smtClean="0"/>
              <a:t>Величина </a:t>
            </a:r>
            <a:r>
              <a:rPr lang="uk-UA" sz="3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трансакційних витрат </a:t>
            </a:r>
            <a:r>
              <a:rPr lang="uk-UA" sz="2800" dirty="0" smtClean="0"/>
              <a:t>за таких обставин буде значною, а ринковий механізм достатньо дорогим способом координації господарської діяльності.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2800" dirty="0"/>
              <a:t>Створюючи</a:t>
            </a:r>
            <a:r>
              <a:rPr lang="uk-UA" sz="2800" dirty="0" smtClean="0">
                <a:solidFill>
                  <a:srgbClr val="FFC000"/>
                </a:solidFill>
              </a:rPr>
              <a:t> фірми, </a:t>
            </a:r>
            <a:r>
              <a:rPr lang="uk-UA" sz="2800" dirty="0" smtClean="0"/>
              <a:t>індивіди намагаються віднайти альтернативні способи координації  своєї діяльності щоб скоротити свої витрати. </a:t>
            </a:r>
            <a:r>
              <a:rPr lang="uk-UA" sz="3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Фірма </a:t>
            </a:r>
            <a:r>
              <a:rPr lang="uk-UA" sz="2800" dirty="0" smtClean="0"/>
              <a:t>– це суб'єкт ринку, що має внутрішню ієрархічну структуру. </a:t>
            </a:r>
          </a:p>
          <a:p>
            <a:pPr marL="0" indent="0" algn="r">
              <a:buNone/>
            </a:pPr>
            <a:r>
              <a:rPr lang="uk-UA" sz="2800" dirty="0" smtClean="0">
                <a:solidFill>
                  <a:srgbClr val="92D050"/>
                </a:solidFill>
              </a:rPr>
              <a:t>«</a:t>
            </a:r>
            <a:r>
              <a:rPr lang="uk-UA" sz="2800" i="1" dirty="0" smtClean="0">
                <a:solidFill>
                  <a:srgbClr val="92D050"/>
                </a:solidFill>
              </a:rPr>
              <a:t>Фірма… є системою відношень, коли скерування ресурсів починає залежати від підприєм</a:t>
            </a:r>
            <a:r>
              <a:rPr lang="uk-UA" sz="2800" dirty="0" smtClean="0">
                <a:solidFill>
                  <a:srgbClr val="92D050"/>
                </a:solidFill>
              </a:rPr>
              <a:t>ця»</a:t>
            </a:r>
          </a:p>
          <a:p>
            <a:pPr marL="0" indent="0" algn="r">
              <a:buNone/>
            </a:pPr>
            <a:r>
              <a:rPr lang="uk-UA" sz="2800" dirty="0" smtClean="0">
                <a:solidFill>
                  <a:srgbClr val="92D050"/>
                </a:solidFill>
              </a:rPr>
              <a:t>Рональд </a:t>
            </a:r>
            <a:r>
              <a:rPr lang="uk-UA" sz="2800" dirty="0" err="1" smtClean="0">
                <a:solidFill>
                  <a:srgbClr val="92D050"/>
                </a:solidFill>
              </a:rPr>
              <a:t>Коуз</a:t>
            </a:r>
            <a:r>
              <a:rPr lang="uk-UA" sz="2800" dirty="0">
                <a:solidFill>
                  <a:srgbClr val="92D050"/>
                </a:solidFill>
              </a:rPr>
              <a:t> </a:t>
            </a:r>
            <a:r>
              <a:rPr lang="uk-UA" sz="2800" dirty="0" smtClean="0">
                <a:solidFill>
                  <a:srgbClr val="92D050"/>
                </a:solidFill>
              </a:rPr>
              <a:t>«Фірма, ринок, право»</a:t>
            </a:r>
            <a:endParaRPr lang="uk-UA" sz="28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87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589640" cy="56166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800" dirty="0"/>
              <a:t>Підприємець </a:t>
            </a:r>
            <a:r>
              <a:rPr lang="uk-UA" sz="2800" dirty="0" smtClean="0"/>
              <a:t>приймає адміністративне рішення: який спосіб є дешевшим для здійснення </a:t>
            </a:r>
            <a:r>
              <a:rPr lang="uk-UA" sz="3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трансакцій</a:t>
            </a:r>
            <a:r>
              <a:rPr lang="uk-UA" sz="2800" dirty="0" smtClean="0"/>
              <a:t> (угод): ринкова координація чи створення фірми.</a:t>
            </a:r>
          </a:p>
          <a:p>
            <a:pPr marL="0" indent="0">
              <a:buNone/>
            </a:pPr>
            <a:r>
              <a:rPr lang="uk-UA" sz="2800" dirty="0"/>
              <a:t> </a:t>
            </a:r>
            <a:r>
              <a:rPr lang="uk-UA" sz="2800" dirty="0" smtClean="0">
                <a:solidFill>
                  <a:srgbClr val="00B0F0"/>
                </a:solidFill>
              </a:rPr>
              <a:t>Приклад:</a:t>
            </a:r>
            <a:r>
              <a:rPr lang="uk-UA" sz="2800" dirty="0" smtClean="0"/>
              <a:t> Власник підприємства зіштовхнувся з недобросовісністю свого контрагента. Яка з альтернатив вирішення проблеми буде оптимальною:</a:t>
            </a:r>
          </a:p>
          <a:p>
            <a:pPr marL="514350" indent="-514350">
              <a:buFont typeface="+mj-lt"/>
              <a:buAutoNum type="alphaLcParenR"/>
            </a:pPr>
            <a:r>
              <a:rPr lang="uk-UA" sz="2800" dirty="0" smtClean="0"/>
              <a:t>укласти договір з юридичною фірмою (ринкова угода);</a:t>
            </a:r>
          </a:p>
          <a:p>
            <a:pPr marL="514350" indent="-514350">
              <a:buFont typeface="+mj-lt"/>
              <a:buAutoNum type="alphaLcParenR"/>
            </a:pPr>
            <a:r>
              <a:rPr lang="uk-UA" sz="2800" dirty="0"/>
              <a:t>з</a:t>
            </a:r>
            <a:r>
              <a:rPr lang="uk-UA" sz="2800" dirty="0" smtClean="0"/>
              <a:t>апросити юриста на постійну роботу в свою компанію (ієрархічну структуру) ?</a:t>
            </a:r>
          </a:p>
          <a:p>
            <a:pPr marL="0" indent="0">
              <a:buNone/>
            </a:pPr>
            <a:r>
              <a:rPr lang="uk-UA" sz="2800" dirty="0" smtClean="0"/>
              <a:t>Очевидно, що його вибір буде залежати від величини </a:t>
            </a:r>
            <a:r>
              <a:rPr lang="uk-UA" sz="3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трансакційних витрат </a:t>
            </a:r>
            <a:r>
              <a:rPr lang="uk-UA" sz="2800" dirty="0" smtClean="0"/>
              <a:t>та від ймовірності таких випадків у майбутньому.</a:t>
            </a:r>
          </a:p>
          <a:p>
            <a:pPr marL="514350" indent="-514350">
              <a:buFont typeface="+mj-lt"/>
              <a:buAutoNum type="alphaLcParenR"/>
            </a:pPr>
            <a:endParaRPr lang="uk-UA" sz="2800" dirty="0" smtClean="0"/>
          </a:p>
          <a:p>
            <a:pPr marL="514350" indent="-514350">
              <a:buFont typeface="+mj-lt"/>
              <a:buAutoNum type="alphaLcParenR"/>
            </a:pPr>
            <a:endParaRPr lang="uk-UA" sz="2800" dirty="0" smtClean="0"/>
          </a:p>
          <a:p>
            <a:pPr marL="0" indent="0">
              <a:buNone/>
            </a:pPr>
            <a:endParaRPr lang="uk-UA" sz="2800" dirty="0" smtClean="0"/>
          </a:p>
          <a:p>
            <a:pPr marL="0" indent="0">
              <a:buNone/>
            </a:pPr>
            <a:endParaRPr lang="uk-UA" sz="2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 smtClean="0"/>
              <a:t>Фірма – альтернативний до ринка спосіб економічної організації 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88749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4000" dirty="0"/>
              <a:t>7.3. Фірма і трансакційні витрати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24744"/>
            <a:ext cx="8568952" cy="5616624"/>
          </a:xfrm>
        </p:spPr>
        <p:txBody>
          <a:bodyPr>
            <a:noAutofit/>
          </a:bodyPr>
          <a:lstStyle/>
          <a:p>
            <a:r>
              <a:rPr lang="uk-UA" sz="2800" dirty="0" smtClean="0"/>
              <a:t>Фірма </a:t>
            </a:r>
            <a:r>
              <a:rPr lang="uk-UA" sz="2800" i="1" dirty="0" smtClean="0">
                <a:solidFill>
                  <a:srgbClr val="FFFF00"/>
                </a:solidFill>
              </a:rPr>
              <a:t>не знищує трансакційні витрати </a:t>
            </a:r>
            <a:r>
              <a:rPr lang="uk-UA" sz="2800" dirty="0" smtClean="0"/>
              <a:t>повністю, інакше суспільне виробництво було б організоване як велика фірма (чим не соціалістична утопія?)</a:t>
            </a:r>
          </a:p>
          <a:p>
            <a:r>
              <a:rPr lang="uk-UA" sz="2800" dirty="0" smtClean="0"/>
              <a:t>Всередині фірми </a:t>
            </a:r>
            <a:r>
              <a:rPr lang="uk-UA" sz="2800" i="1" dirty="0" smtClean="0">
                <a:solidFill>
                  <a:srgbClr val="FFC000"/>
                </a:solidFill>
              </a:rPr>
              <a:t>наявні трансакційні витрати </a:t>
            </a:r>
            <a:r>
              <a:rPr lang="uk-UA" sz="2800" dirty="0" smtClean="0"/>
              <a:t>адміністративного (бюрократичного)  управління; витрати на вимірювання виконаних робіт; витрати на захист від опортуністичної поведінки. </a:t>
            </a:r>
            <a:endParaRPr lang="uk-UA" sz="2800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Асиметричність інформації </a:t>
            </a:r>
            <a:r>
              <a:rPr lang="uk-UA" sz="2800" dirty="0"/>
              <a:t>ускладнює при укладанні </a:t>
            </a:r>
            <a:r>
              <a:rPr lang="uk-UA" sz="2800" dirty="0" smtClean="0"/>
              <a:t>контракту адекватну якісну оцінку підприємцем </a:t>
            </a:r>
            <a:r>
              <a:rPr lang="uk-UA" sz="2800" dirty="0"/>
              <a:t>здібностей </a:t>
            </a:r>
            <a:r>
              <a:rPr lang="uk-UA" sz="2800" dirty="0" smtClean="0"/>
              <a:t>і вмінь працівника.  З'ясування такої інформації також пов'язане з </a:t>
            </a:r>
            <a:r>
              <a:rPr lang="uk-UA" sz="2800" i="1" dirty="0">
                <a:solidFill>
                  <a:srgbClr val="FFC000"/>
                </a:solidFill>
              </a:rPr>
              <a:t>трансакційними витратами всередині фірми</a:t>
            </a:r>
            <a:r>
              <a:rPr lang="uk-UA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4296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568952" cy="633670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3500" b="1" spc="50" dirty="0" smtClean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latin typeface="+mj-lt"/>
                <a:ea typeface="+mj-ea"/>
                <a:cs typeface="+mj-cs"/>
              </a:rPr>
              <a:t>Проблема «принципал-агент»</a:t>
            </a:r>
            <a:endParaRPr lang="uk-UA" dirty="0"/>
          </a:p>
          <a:p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Принципал</a:t>
            </a:r>
            <a:r>
              <a:rPr lang="uk-UA" dirty="0" smtClean="0"/>
              <a:t> – власник ресурсів; натомість,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агент</a:t>
            </a:r>
            <a:r>
              <a:rPr lang="uk-UA" dirty="0" smtClean="0"/>
              <a:t> – суб'єкт, що отримує від принципала право користування ресурсами.  Принципал делегує певні повноваження агенту, який за певну плату має представляти його інтереси. </a:t>
            </a:r>
            <a:endParaRPr lang="uk-UA" i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/>
              <a:t>Агент володіє більшою кількістю інформації, ніж принципал, а тому не може через таку </a:t>
            </a:r>
            <a:r>
              <a:rPr lang="uk-UA" i="1" dirty="0" smtClean="0">
                <a:solidFill>
                  <a:srgbClr val="FFFF00"/>
                </a:solidFill>
              </a:rPr>
              <a:t>асиметричність</a:t>
            </a:r>
            <a:r>
              <a:rPr lang="uk-UA" dirty="0" smtClean="0"/>
              <a:t> контролювати агента. Отже, агент має можливість використовувати ситуацію в своїх інтересах, тобто є підстава для </a:t>
            </a:r>
            <a:r>
              <a:rPr lang="uk-UA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опортуністичної поведінки </a:t>
            </a:r>
            <a:r>
              <a:rPr lang="uk-UA" dirty="0" smtClean="0"/>
              <a:t>через роз'єднання функції власника і функції  управлінця.   </a:t>
            </a:r>
          </a:p>
          <a:p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ФІРМА</a:t>
            </a:r>
            <a:r>
              <a:rPr lang="uk-UA" i="1" dirty="0" smtClean="0">
                <a:solidFill>
                  <a:srgbClr val="FFC000"/>
                </a:solidFill>
              </a:rPr>
              <a:t> – це структурна діяльність, що скерована на пошук найвигіднішого способу виробництва в умовах невизначеності. </a:t>
            </a:r>
          </a:p>
          <a:p>
            <a:r>
              <a:rPr lang="uk-UA" dirty="0"/>
              <a:t>Невизначеність і асиметрична інформація </a:t>
            </a:r>
            <a:r>
              <a:rPr lang="uk-UA" dirty="0" smtClean="0"/>
              <a:t>спонукає індивідів до пошуку спасіння від високого рівня трансакційних витрат в </a:t>
            </a:r>
            <a:r>
              <a:rPr lang="uk-UA" i="1" dirty="0" smtClean="0">
                <a:solidFill>
                  <a:srgbClr val="FFFF00"/>
                </a:solidFill>
              </a:rPr>
              <a:t>ієрархічних структурах фірм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2571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3918</TotalTime>
  <Words>1274</Words>
  <Application>Microsoft Office PowerPoint</Application>
  <PresentationFormat>Экран (4:3)</PresentationFormat>
  <Paragraphs>128</Paragraphs>
  <Slides>17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Паркет</vt:lpstr>
      <vt:lpstr>ЕКОНОМІЧНА ТЕОРІЯ</vt:lpstr>
      <vt:lpstr>      Тема 7. Економічна теорія фірми. Підприємництво і прибуток</vt:lpstr>
      <vt:lpstr>7.1. Теорія фірми: технологічний підхід</vt:lpstr>
      <vt:lpstr>Презентация PowerPoint</vt:lpstr>
      <vt:lpstr>7.2. Теорія фірми: інституційний підхід</vt:lpstr>
      <vt:lpstr>Презентация PowerPoint</vt:lpstr>
      <vt:lpstr>Фірма – альтернативний до ринка спосіб економічної організації </vt:lpstr>
      <vt:lpstr>     7.3. Фірма і трансакційні витрати</vt:lpstr>
      <vt:lpstr>Презентация PowerPoint</vt:lpstr>
      <vt:lpstr>7.4. Специфічність активів. Види контрактів</vt:lpstr>
      <vt:lpstr>Види активів</vt:lpstr>
      <vt:lpstr>Контракт</vt:lpstr>
      <vt:lpstr>Види контрактів</vt:lpstr>
      <vt:lpstr>7.5. Підприємництво і прибуток</vt:lpstr>
      <vt:lpstr>Бухгалтерський і економічний прибуток</vt:lpstr>
      <vt:lpstr>Джерела економічного прибутку</vt:lpstr>
      <vt:lpstr>Ринки факторів виробництва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ЕКОНОМІЧНА ТЕОРІЯ</dc:title>
  <dc:creator>Юрій У</dc:creator>
  <cp:lastModifiedBy>Юрій У</cp:lastModifiedBy>
  <cp:revision>300</cp:revision>
  <dcterms:created xsi:type="dcterms:W3CDTF">2022-09-14T17:34:50Z</dcterms:created>
  <dcterms:modified xsi:type="dcterms:W3CDTF">2025-11-23T13:18:59Z</dcterms:modified>
</cp:coreProperties>
</file>