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3" r:id="rId9"/>
    <p:sldId id="264" r:id="rId10"/>
    <p:sldId id="267" r:id="rId11"/>
    <p:sldId id="268" r:id="rId12"/>
    <p:sldId id="265" r:id="rId13"/>
    <p:sldId id="266"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D3C"/>
    <a:srgbClr val="FEB062"/>
    <a:srgbClr val="F97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8" autoAdjust="0"/>
    <p:restoredTop sz="94660"/>
  </p:normalViewPr>
  <p:slideViewPr>
    <p:cSldViewPr snapToGrid="0">
      <p:cViewPr>
        <p:scale>
          <a:sx n="90" d="100"/>
          <a:sy n="90" d="100"/>
        </p:scale>
        <p:origin x="3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9:51.8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3791 137,'-6'-1,"-1"0,1 0,-1-1,1 0,-1 0,-7-4,-21-6,-54-14,61 17,-1 0,-53-7,-37-6,83 14,-75-8,-433 13,277 6,-996-3,1207 3,1 2,0 3,-69 19,-94 14,17-13,176-22,1 0,-1 2,1 1,1 1,0 1,-22 14,19-9,0 1,1 2,1 0,-32 34,48-43,-1 1,2-1,-1 2,1-1,1 1,0 0,1 0,0 0,1 1,1 0,0 0,0 0,0 14,0 298,7-160,-4-150,1 0,0 0,1-1,1 1,0-1,1 0,1 0,0 0,1 0,0-1,1 0,0 0,1-1,1 0,0 0,11 11,5 5,2 0,1-1,0-2,2-1,35 22,-17-17,129 72,-93-55,-68-36,0 0,1-1,0-1,0 0,1-2,0 0,0 0,1-2,24 3,271-7,-129-4,1236 4,-1402-1,0 0,0-2,0-1,0 0,0-1,-1-1,26-13,4 1,105-31,86-16,-163 46,-19 8,1 2,66-1,-79 8,-1-2,1-1,-1-3,0-1,44-16,114-74,-2 1,-186 93,0-1,0-1,0 0,-1-1,0-1,-1 0,14-12,-20 15,0-1,-1 1,1-1,-2 0,1 0,-1-1,0 1,0-1,-1 0,0 0,-1 0,1-1,-1 1,0-12,2-11,-2 0,-4-56,1 80,1-1,-1 0,-1 1,0-1,0 1,0 0,-1 0,0-1,0 1,-1 1,0-1,0 1,0-1,-1 1,0 1,-11-11,-16-5,0 1,-39-16,-37-23,13 7,69 40,-1-2,2-1,-43-33,-11-12,57 45,0-1,1-1,-24-25,-7-10,26 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9:36:24.008"/>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671 1807,'15'-1,"1"-1,-1 0,27-8,29-5,49 10,43-3,633-16,-674 22,130 5,-128 13,-73-8,58 2,88 6,7 1,-178-17,36 1,0 2,69 13,-54-6,1-4,0-2,81-8,-18 1,727 3,-860 0,0 0,-1-1,1 0,0 0,-1-1,1 0,-1 0,1-1,-1 0,0 0,0 0,-1-1,1 0,-1-1,1 1,-1-1,-1-1,1 1,-1-1,7-8,1-7,-1 1,-1-2,-1 1,0-2,7-28,18-25,-29 64,0 0,0 0,-1 0,0-1,-1 0,-1 0,0 0,2-15,-2-38,-9-101,3 145,-2 0,-1 0,0 1,-2 0,0 0,-1 0,-24-36,-97-123,5 33,78 91,-76-73,51 58,58 57,-1 2,-33-22,30 23,1-2,-19-16,23 17,0 1,-1 0,-1 2,0-1,0 2,-1 0,0 1,-25-8,-67-32,70 29,-71-23,60 27,-72-10,38 11,35 4,-87-3,-2085 14,2179 0,-74 13,71-7,-57 2,18-11,56-1,0 1,0 2,-1 1,1 1,1 1,-30 8,21 0,0-2,-1-1,0-2,0-2,-66 3,91-9,-1 2,1 0,0 0,0 1,0 0,-15 6,20-6,1 1,0-1,-1 1,1 0,1 1,-1-1,0 1,1 0,0 0,0 1,0-1,0 1,-5 10,-13 21,11-19,0 0,-14 36,16-28,1 1,1-1,1 1,1 1,2-1,-1 52,6 793,-1-858,0 1,1-1,0 0,1 0,1 0,0-1,0 1,11 19,2-1,2-1,23 29,-33-49,2-1,-1 0,1-1,1 0,0-1,0 0,0-1,0 0,26 7,9 7,-28-12,1-2,30 8,-33-10,0 0,0 1,0 1,16 9,-10-4,0-1,40 11,-7-2,-34-11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3:52.9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0,'1255'0,"-1217"2,-1 2,54 12,-46-7,51 3,414-8,-262-7,-211 5,0 2,58 13,-51-8,54 4,382-10,-247-5,-182 4,95 18,14 1,-114-16,69 16,-8 0,-66-13,-3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3:54.1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2447,'11'11,"0"1,-1 1,-1-1,0 1,-1 1,12 24,26 90,-32-84,21 47,-4-29,-3 2,-3 2,31 126,-40-128,-15-60,1 1,-1-1,1 0,1 0,-1 0,0 0,1 0,0 0,0-1,0 1,5 4,-7-8,0 1,0-1,0 1,-1-1,1 0,0 1,0-1,0 0,0 0,0 0,0 1,0-1,0 0,0 0,0 0,0 0,0-1,0 1,0 0,0 0,0-1,0 1,0 0,0-1,0 1,-1-1,1 1,0-1,0 0,0 1,-1-1,2 0,21-31,12-30,28-73,-10 22,367-641,-35 174,33-52,-364 537,-4-2,-4-3,33-106,-54 147,39-67,-36 74,39-99,-38 65,-14 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3:24.09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8429 762,'-83'1,"-98"-3,168-1,-1 0,1-1,0-1,0 0,0 0,1-1,0-1,0 0,0-1,-12-10,6 5,-1 0,-31-14,-306-116,292 119,-1 3,-87-17,-3 0,28-5,77 24,-58-14,-103-17,-7 6,137 28,27 5,-62-5,-93-9,14 1,-311-47,414 58,-2 5,-186 9,113 2,-1827-3,1966 2,1 0,0 2,-35 10,30-6,-60 7,75-14,-12 0,0 1,0 2,0 1,-32 10,17 0,-1-2,0-1,-91 10,96-18,-1 1,1 3,0 1,-50 19,32-11,-67 11,84-21,0 2,1 2,1 1,-62 28,-161 78,238-106,0 0,1 1,1 2,1 0,-39 36,-38 26,45-43,11-7,1 1,1 2,-40 40,54-48,0-1,-2-1,0-1,-1-2,-1 0,-47 17,74-32,-3 1,1 1,-1-1,0 1,1 1,0-1,0 1,1 0,-1 0,1 0,0 1,-6 11,-3 8,-16 42,13-27,6-16,2 1,1 0,1 0,1 0,-3 52,9 134,3-92,-4-92,1 1,1-1,1-1,12 48,-13-66,1-1,-1 1,2-1,-1 0,1 0,0 0,1 0,-1-1,1 1,1-1,-1 0,1-1,0 0,0 1,1-2,-1 1,1-1,0 0,1-1,11 5,45 11,-42-13,0 0,0 2,-1 0,27 15,-14-5,2-2,0-1,0-2,1-1,1-3,76 11,-20-12,172-8,18 0,-130 21,-97-12,71 4,603-11,-350-5,4922 3,-5290 0,0-1,0 0,-1-1,1 0,-1-1,1 0,-1-1,0-1,0 0,-1 0,0-1,14-10,112-56,-100 54,0-1,-1-1,35-27,-60 38,0-1,-1 0,0 0,0-1,-1 0,-1 0,0-1,0 0,-1-1,-1 0,0 0,7-26,-4-7,-2 1,-2-1,-3-1,-1 1,-7-53,2-18,4 92,1 5,0-1,-2 1,0 0,-2 0,0 0,-1 1,-1-1,-14-35,-25-53,32 76,0 1,-30-51,36 72,-1 1,0-1,-1 1,0 0,0 1,-1 0,0 0,0 1,-1 0,0 1,-18-9,-8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3:46.4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0,'1120'0,"-1093"2,-1 0,0 2,37 10,-32-6,60 7,-6-12,-41-2,0 1,49 11,-22-1,141 6,76-20,-99-1,567 3,-719 2,1 2,56 13,-49-8,53 4,-63-12,-9 0,45 8,-33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33:47.8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1697,'2'27,"2"-2,1 1,1 0,1-1,1 0,1 0,15 29,23 68,48 208,-82-256,-10-49,12 43,-13-61,1 0,0 0,0-1,0 1,0-1,1 0,0 0,1 0,-1-1,10 9,-14-13,0-1,1 0,-1 1,0-1,0 0,1 0,-1 0,0 1,1-1,-1 0,0 0,1 0,-1 0,0 1,1-1,-1 0,0 0,1 0,-1 0,1 0,-1 0,0 0,1 0,-1 0,0 0,1 0,-1 0,0-1,1 1,-1 0,0 0,1 0,-1 0,0-1,1 1,-1 0,1-1,6-15,-1-27,-6 41,4-165,-5 119,1 0,3 0,2 0,2 1,21-79,7 32,59-114,65-81,58-124,-142 206,-58 153,1 0,3 2,3 0,29-49,23-24,-48 75,2 0,2 2,2 2,67-71,-95 112,0-1,-1 0,0-1,0 1,6-13,1-6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060EFC-FDB2-2EAF-20A3-17318BBEB380}"/>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73BB9B55-79E0-DF69-76E3-E4BD9BF63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B133C39-C311-BA90-9EF1-7DFD282B4A4D}"/>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B2FAB751-AE78-F20B-1262-8B6866D117F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A817E05-0E9F-BFB9-D1C8-A13686FE8149}"/>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20726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CD0D1A-FAEB-2B22-F359-FE1E0D77FBA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6DACFAF-5A5A-883E-56E7-296ECE1D84A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4CEC57B-A191-D03C-BD33-83641FAD8E79}"/>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4A0915D8-E622-B436-4994-7E105D055E3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E1962F4-07CE-917B-7AFB-CE9758AE3747}"/>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420529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12D97939-7DBF-A237-1976-A64FAF56EF16}"/>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D344C94-400B-3988-3E2B-641D881ECFD0}"/>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2BDDBFF-2B0B-C92D-176C-C8E62B860944}"/>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AD76D70B-FE89-FC43-627E-EA5C166FC5A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E21EF98-2EF3-B0B3-5D3C-B5298B5D5A05}"/>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381715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83961-A6B1-5B8F-42B5-04386843C5A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0B05852-2BC7-A592-60F3-39B3061DFE0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FFF4B8F-F414-374C-8276-2D0C2A2A1AF8}"/>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D0AD08BF-5846-59BE-26CA-88E2B0F3799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941FB73-39ED-573A-BFBE-A40EA61D4913}"/>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214459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EB779-A845-E1CE-A505-02A573DBD80E}"/>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4744039-E329-09D0-BBDE-3A0B0AEA9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16C73BEC-97E3-3EBA-D06E-29F9B49165D7}"/>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D5CC9D06-168B-7887-802D-10A7C97653F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1D2934C-E440-F9EE-2540-B4658722C3CC}"/>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347067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C3B51E-A6C9-903E-EA3F-53F02CE2F80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BA9A656-1616-1FDC-3D9B-FA8F40328AD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1824484-073F-25ED-E4B4-C65905C83BA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6A733F16-8BE2-F673-31D7-ECB0077893CC}"/>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6" name="Місце для нижнього колонтитула 5">
            <a:extLst>
              <a:ext uri="{FF2B5EF4-FFF2-40B4-BE49-F238E27FC236}">
                <a16:creationId xmlns:a16="http://schemas.microsoft.com/office/drawing/2014/main" id="{74E65A75-F57A-ABB8-6D3A-48086CCA50E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57B2AD8-9625-406F-CA3C-AF57B4792CF7}"/>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15228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21222-7CBB-7B40-90DD-8EB2C8D0760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9386C2-6AB7-F62B-AE92-8EDC7AE00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9A5FCF56-24E8-2B79-5FDB-F44DBBE0D945}"/>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F5EE357D-6762-0B3A-E38F-2A3495015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E8A4191-D6DE-44F0-14B7-F396E430A14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7A36BAA-E666-8151-84AD-F352484DB5BA}"/>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8" name="Місце для нижнього колонтитула 7">
            <a:extLst>
              <a:ext uri="{FF2B5EF4-FFF2-40B4-BE49-F238E27FC236}">
                <a16:creationId xmlns:a16="http://schemas.microsoft.com/office/drawing/2014/main" id="{1BB8D11A-E0F2-EC68-9CF0-0401BB08F39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8DA5DDB-2B9A-40AE-08F4-527CA765397D}"/>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20543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2716D5-9B57-052B-4019-E48F9EFACFA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35A3422-6E84-CB97-B17F-9B5690E34FD8}"/>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4" name="Місце для нижнього колонтитула 3">
            <a:extLst>
              <a:ext uri="{FF2B5EF4-FFF2-40B4-BE49-F238E27FC236}">
                <a16:creationId xmlns:a16="http://schemas.microsoft.com/office/drawing/2014/main" id="{0497FF95-4895-C972-37FC-D7D836894F9C}"/>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36B2A03-C5DD-269C-D9D9-AFA645E62856}"/>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82061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B34177C1-DFF2-44D4-A166-19DA9FE2C61E}"/>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3" name="Місце для нижнього колонтитула 2">
            <a:extLst>
              <a:ext uri="{FF2B5EF4-FFF2-40B4-BE49-F238E27FC236}">
                <a16:creationId xmlns:a16="http://schemas.microsoft.com/office/drawing/2014/main" id="{761FAF69-1534-F9AB-E08F-9889A003FEA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9F51960-B71F-1A3F-BFF7-50A64C4FB1F6}"/>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24413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6D4BF-1741-77A5-7274-402CC2EA3EF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5477937-734A-C09A-01EA-B56BBC2A3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5B062614-2D8F-0DA2-EC87-B70DBA5B3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241CF6E-CD17-69FE-57FD-0269EF58D30E}"/>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6" name="Місце для нижнього колонтитула 5">
            <a:extLst>
              <a:ext uri="{FF2B5EF4-FFF2-40B4-BE49-F238E27FC236}">
                <a16:creationId xmlns:a16="http://schemas.microsoft.com/office/drawing/2014/main" id="{3B167342-D013-612F-6D8B-63D384ED656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EED9EC4-BAF7-38C3-9DF9-6CB140BB6D62}"/>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317135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116F3-8A2C-6C20-BA2F-D3E1FA3D67DE}"/>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6B812D56-6B91-A63A-1D71-5D9C74CD8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1D147453-B3D4-A037-3E52-DD93CF014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321B0A0-8D7B-1965-2FAA-D4009FF019FE}"/>
              </a:ext>
            </a:extLst>
          </p:cNvPr>
          <p:cNvSpPr>
            <a:spLocks noGrp="1"/>
          </p:cNvSpPr>
          <p:nvPr>
            <p:ph type="dt" sz="half" idx="10"/>
          </p:nvPr>
        </p:nvSpPr>
        <p:spPr/>
        <p:txBody>
          <a:bodyPr/>
          <a:lstStyle/>
          <a:p>
            <a:fld id="{38329F7F-4FDF-430A-882D-C3281CAA9F88}" type="datetimeFigureOut">
              <a:rPr lang="uk-UA" smtClean="0"/>
              <a:t>13.09.2024</a:t>
            </a:fld>
            <a:endParaRPr lang="uk-UA"/>
          </a:p>
        </p:txBody>
      </p:sp>
      <p:sp>
        <p:nvSpPr>
          <p:cNvPr id="6" name="Місце для нижнього колонтитула 5">
            <a:extLst>
              <a:ext uri="{FF2B5EF4-FFF2-40B4-BE49-F238E27FC236}">
                <a16:creationId xmlns:a16="http://schemas.microsoft.com/office/drawing/2014/main" id="{3098A580-06D3-26B2-B223-350142DF0FE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80A9643-2065-E019-3DEF-85266FBB7526}"/>
              </a:ext>
            </a:extLst>
          </p:cNvPr>
          <p:cNvSpPr>
            <a:spLocks noGrp="1"/>
          </p:cNvSpPr>
          <p:nvPr>
            <p:ph type="sldNum" sz="quarter" idx="12"/>
          </p:nvPr>
        </p:nvSpPr>
        <p:spPr/>
        <p:txBody>
          <a:bodyPr/>
          <a:lstStyle/>
          <a:p>
            <a:fld id="{5A6EC5EC-9351-4723-9558-C57CDAD61011}" type="slidenum">
              <a:rPr lang="uk-UA" smtClean="0"/>
              <a:t>‹№›</a:t>
            </a:fld>
            <a:endParaRPr lang="uk-UA"/>
          </a:p>
        </p:txBody>
      </p:sp>
    </p:spTree>
    <p:extLst>
      <p:ext uri="{BB962C8B-B14F-4D97-AF65-F5344CB8AC3E}">
        <p14:creationId xmlns:p14="http://schemas.microsoft.com/office/powerpoint/2010/main" val="316003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56A8D22-F517-46FF-4CF5-03D6069BD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CFC278A-9CEB-1824-5740-FEA74534D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67BFD81-69C2-4641-C7F9-DB4548CE3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29F7F-4FDF-430A-882D-C3281CAA9F88}" type="datetimeFigureOut">
              <a:rPr lang="uk-UA" smtClean="0"/>
              <a:t>13.09.2024</a:t>
            </a:fld>
            <a:endParaRPr lang="uk-UA"/>
          </a:p>
        </p:txBody>
      </p:sp>
      <p:sp>
        <p:nvSpPr>
          <p:cNvPr id="5" name="Місце для нижнього колонтитула 4">
            <a:extLst>
              <a:ext uri="{FF2B5EF4-FFF2-40B4-BE49-F238E27FC236}">
                <a16:creationId xmlns:a16="http://schemas.microsoft.com/office/drawing/2014/main" id="{15E82562-59E7-81D4-5543-A4D9DA184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C5E21186-CF5B-2D31-188D-2053F3F19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EC5EC-9351-4723-9558-C57CDAD61011}" type="slidenum">
              <a:rPr lang="uk-UA" smtClean="0"/>
              <a:t>‹№›</a:t>
            </a:fld>
            <a:endParaRPr lang="uk-UA"/>
          </a:p>
        </p:txBody>
      </p:sp>
    </p:spTree>
    <p:extLst>
      <p:ext uri="{BB962C8B-B14F-4D97-AF65-F5344CB8AC3E}">
        <p14:creationId xmlns:p14="http://schemas.microsoft.com/office/powerpoint/2010/main" val="31995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customXml" Target="../ink/ink6.xml"/><Relationship Id="rId5" Type="http://schemas.openxmlformats.org/officeDocument/2006/relationships/image" Target="../media/image29.png"/><Relationship Id="rId4" Type="http://schemas.openxmlformats.org/officeDocument/2006/relationships/customXml" Target="../ink/ink5.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24.png"/><Relationship Id="rId4" Type="http://schemas.openxmlformats.org/officeDocument/2006/relationships/customXml" Target="../ink/ink2.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0230FC-052F-268E-16E5-1622104ED565}"/>
              </a:ext>
            </a:extLst>
          </p:cNvPr>
          <p:cNvSpPr>
            <a:spLocks noGrp="1"/>
          </p:cNvSpPr>
          <p:nvPr>
            <p:ph type="ctrTitle"/>
          </p:nvPr>
        </p:nvSpPr>
        <p:spPr>
          <a:xfrm>
            <a:off x="5516380" y="904693"/>
            <a:ext cx="5771213" cy="1006606"/>
          </a:xfrm>
          <a:solidFill>
            <a:schemeClr val="accent4">
              <a:lumMod val="60000"/>
              <a:lumOff val="40000"/>
            </a:schemeClr>
          </a:solidFill>
        </p:spPr>
        <p:txBody>
          <a:bodyPr anchor="t" anchorCtr="0">
            <a:noAutofit/>
          </a:bodyPr>
          <a:lstStyle/>
          <a:p>
            <a:r>
              <a:rPr lang="uk-UA" sz="2800" b="0" i="0" dirty="0">
                <a:effectLst/>
                <a:latin typeface="Times New Roman" panose="02020603050405020304" pitchFamily="18" charset="0"/>
                <a:cs typeface="Times New Roman" panose="02020603050405020304" pitchFamily="18" charset="0"/>
              </a:rPr>
              <a:t>Товариство з обмеженою відповідальністю «Вукі Груп»</a:t>
            </a:r>
            <a:endParaRPr lang="uk-UA" sz="28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38C2E4FC-CA0D-2542-B915-37648E21D0A4}"/>
              </a:ext>
            </a:extLst>
          </p:cNvPr>
          <p:cNvSpPr txBox="1">
            <a:spLocks/>
          </p:cNvSpPr>
          <p:nvPr/>
        </p:nvSpPr>
        <p:spPr>
          <a:xfrm>
            <a:off x="904407" y="904693"/>
            <a:ext cx="4447082" cy="1006606"/>
          </a:xfrm>
          <a:prstGeom prst="rect">
            <a:avLst/>
          </a:prstGeom>
          <a:solidFill>
            <a:schemeClr val="accent4">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Повне найменування юридичної особи</a:t>
            </a:r>
          </a:p>
        </p:txBody>
      </p:sp>
      <p:sp>
        <p:nvSpPr>
          <p:cNvPr id="5" name="Заголовок 1">
            <a:extLst>
              <a:ext uri="{FF2B5EF4-FFF2-40B4-BE49-F238E27FC236}">
                <a16:creationId xmlns:a16="http://schemas.microsoft.com/office/drawing/2014/main" id="{A8EAEF5B-8E1C-3254-2B61-E28D2FB3CABC}"/>
              </a:ext>
            </a:extLst>
          </p:cNvPr>
          <p:cNvSpPr txBox="1">
            <a:spLocks/>
          </p:cNvSpPr>
          <p:nvPr/>
        </p:nvSpPr>
        <p:spPr>
          <a:xfrm>
            <a:off x="904407" y="1926289"/>
            <a:ext cx="4447082" cy="50739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Скорочена назва</a:t>
            </a:r>
          </a:p>
        </p:txBody>
      </p:sp>
      <p:sp>
        <p:nvSpPr>
          <p:cNvPr id="6" name="Заголовок 1">
            <a:extLst>
              <a:ext uri="{FF2B5EF4-FFF2-40B4-BE49-F238E27FC236}">
                <a16:creationId xmlns:a16="http://schemas.microsoft.com/office/drawing/2014/main" id="{892559EB-05F7-71D8-F7DA-4AAA38CDEB69}"/>
              </a:ext>
            </a:extLst>
          </p:cNvPr>
          <p:cNvSpPr txBox="1">
            <a:spLocks/>
          </p:cNvSpPr>
          <p:nvPr/>
        </p:nvSpPr>
        <p:spPr>
          <a:xfrm>
            <a:off x="904407" y="2463671"/>
            <a:ext cx="4447082" cy="949609"/>
          </a:xfrm>
          <a:prstGeom prst="rect">
            <a:avLst/>
          </a:prstGeom>
          <a:solidFill>
            <a:schemeClr val="accent4">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Найменування іноземною мовою</a:t>
            </a:r>
          </a:p>
        </p:txBody>
      </p:sp>
      <p:sp>
        <p:nvSpPr>
          <p:cNvPr id="7" name="Заголовок 1">
            <a:extLst>
              <a:ext uri="{FF2B5EF4-FFF2-40B4-BE49-F238E27FC236}">
                <a16:creationId xmlns:a16="http://schemas.microsoft.com/office/drawing/2014/main" id="{C9570EC1-668D-6C0C-316B-299E17A2812F}"/>
              </a:ext>
            </a:extLst>
          </p:cNvPr>
          <p:cNvSpPr txBox="1">
            <a:spLocks/>
          </p:cNvSpPr>
          <p:nvPr/>
        </p:nvSpPr>
        <p:spPr>
          <a:xfrm>
            <a:off x="5516380" y="1911299"/>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8" name="Заголовок 1">
            <a:extLst>
              <a:ext uri="{FF2B5EF4-FFF2-40B4-BE49-F238E27FC236}">
                <a16:creationId xmlns:a16="http://schemas.microsoft.com/office/drawing/2014/main" id="{42AFCA1B-FC68-0626-1DE8-2CB4F709F689}"/>
              </a:ext>
            </a:extLst>
          </p:cNvPr>
          <p:cNvSpPr txBox="1">
            <a:spLocks/>
          </p:cNvSpPr>
          <p:nvPr/>
        </p:nvSpPr>
        <p:spPr>
          <a:xfrm>
            <a:off x="5516380" y="2433691"/>
            <a:ext cx="5771213" cy="949609"/>
          </a:xfrm>
          <a:prstGeom prst="rect">
            <a:avLst/>
          </a:prstGeom>
          <a:solidFill>
            <a:schemeClr val="accent4">
              <a:lumMod val="60000"/>
              <a:lumOff val="40000"/>
            </a:schemeClr>
          </a:solidFill>
        </p:spPr>
        <p:txBody>
          <a:bodyPr vert="horz" lIns="91440" tIns="45720" rIns="91440" bIns="45720" rtlCol="0" anchor="t" anchorCtr="0">
            <a:noAutofit/>
          </a:bodyPr>
          <a:lstStyle>
            <a:defPPr>
              <a:defRPr lang="uk-UA"/>
            </a:defPPr>
            <a:lvl1pPr algn="ctr">
              <a:lnSpc>
                <a:spcPct val="90000"/>
              </a:lnSpc>
              <a:spcBef>
                <a:spcPct val="0"/>
              </a:spcBef>
              <a:buNone/>
              <a:defRPr sz="1000" b="0" i="0">
                <a:solidFill>
                  <a:srgbClr val="1F1F1F"/>
                </a:solidFill>
                <a:effectLst/>
                <a:latin typeface="Roboto" panose="02000000000000000000" pitchFamily="2" charset="0"/>
                <a:ea typeface="+mj-ea"/>
                <a:cs typeface="+mj-cs"/>
              </a:defRPr>
            </a:lvl1pPr>
          </a:lstStyle>
          <a:p>
            <a:r>
              <a:rPr lang="en-US" sz="2800" dirty="0">
                <a:solidFill>
                  <a:schemeClr val="tx1"/>
                </a:solidFill>
                <a:latin typeface="Times New Roman" panose="02020603050405020304" pitchFamily="18" charset="0"/>
                <a:cs typeface="Times New Roman" panose="02020603050405020304" pitchFamily="18" charset="0"/>
              </a:rPr>
              <a:t>Limited liability company </a:t>
            </a:r>
            <a:r>
              <a:rPr lang="uk-UA"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Wookie Group</a:t>
            </a:r>
            <a:r>
              <a:rPr lang="uk-UA" sz="2800" dirty="0">
                <a:solidFill>
                  <a:schemeClr val="tx1"/>
                </a:solidFill>
                <a:latin typeface="Times New Roman" panose="02020603050405020304" pitchFamily="18" charset="0"/>
                <a:cs typeface="Times New Roman" panose="02020603050405020304" pitchFamily="18" charset="0"/>
              </a:rPr>
              <a:t>»</a:t>
            </a:r>
          </a:p>
        </p:txBody>
      </p:sp>
      <p:sp>
        <p:nvSpPr>
          <p:cNvPr id="9" name="Заголовок 1">
            <a:extLst>
              <a:ext uri="{FF2B5EF4-FFF2-40B4-BE49-F238E27FC236}">
                <a16:creationId xmlns:a16="http://schemas.microsoft.com/office/drawing/2014/main" id="{9A531E47-0470-900A-8E44-9990E0E770F6}"/>
              </a:ext>
            </a:extLst>
          </p:cNvPr>
          <p:cNvSpPr txBox="1">
            <a:spLocks/>
          </p:cNvSpPr>
          <p:nvPr/>
        </p:nvSpPr>
        <p:spPr>
          <a:xfrm>
            <a:off x="904407" y="3430535"/>
            <a:ext cx="4447082" cy="891912"/>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Статус юридичної особи</a:t>
            </a:r>
          </a:p>
        </p:txBody>
      </p:sp>
      <p:sp>
        <p:nvSpPr>
          <p:cNvPr id="10" name="Заголовок 1">
            <a:extLst>
              <a:ext uri="{FF2B5EF4-FFF2-40B4-BE49-F238E27FC236}">
                <a16:creationId xmlns:a16="http://schemas.microsoft.com/office/drawing/2014/main" id="{4F2C79BC-6AF5-0647-9194-D634ACC1EFBE}"/>
              </a:ext>
            </a:extLst>
          </p:cNvPr>
          <p:cNvSpPr txBox="1">
            <a:spLocks/>
          </p:cNvSpPr>
          <p:nvPr/>
        </p:nvSpPr>
        <p:spPr>
          <a:xfrm>
            <a:off x="5516380" y="3372838"/>
            <a:ext cx="5771213" cy="949609"/>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Не перебуває в процесі припинення*</a:t>
            </a:r>
          </a:p>
        </p:txBody>
      </p:sp>
      <p:sp>
        <p:nvSpPr>
          <p:cNvPr id="11" name="Заголовок 1">
            <a:extLst>
              <a:ext uri="{FF2B5EF4-FFF2-40B4-BE49-F238E27FC236}">
                <a16:creationId xmlns:a16="http://schemas.microsoft.com/office/drawing/2014/main" id="{75D4721C-1B39-C59A-4612-1417315181D8}"/>
              </a:ext>
            </a:extLst>
          </p:cNvPr>
          <p:cNvSpPr txBox="1">
            <a:spLocks/>
          </p:cNvSpPr>
          <p:nvPr/>
        </p:nvSpPr>
        <p:spPr>
          <a:xfrm>
            <a:off x="904407" y="4329948"/>
            <a:ext cx="4447082" cy="507394"/>
          </a:xfrm>
          <a:prstGeom prst="rect">
            <a:avLst/>
          </a:prstGeom>
          <a:solidFill>
            <a:schemeClr val="accent4">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Код ЄДРПОУ</a:t>
            </a:r>
          </a:p>
        </p:txBody>
      </p:sp>
      <p:sp>
        <p:nvSpPr>
          <p:cNvPr id="12" name="Заголовок 1">
            <a:extLst>
              <a:ext uri="{FF2B5EF4-FFF2-40B4-BE49-F238E27FC236}">
                <a16:creationId xmlns:a16="http://schemas.microsoft.com/office/drawing/2014/main" id="{87F22767-73B3-0796-6049-6403B80B8247}"/>
              </a:ext>
            </a:extLst>
          </p:cNvPr>
          <p:cNvSpPr txBox="1">
            <a:spLocks/>
          </p:cNvSpPr>
          <p:nvPr/>
        </p:nvSpPr>
        <p:spPr>
          <a:xfrm>
            <a:off x="5516380" y="4329947"/>
            <a:ext cx="5771213" cy="507395"/>
          </a:xfrm>
          <a:prstGeom prst="rect">
            <a:avLst/>
          </a:prstGeom>
          <a:solidFill>
            <a:schemeClr val="accent4">
              <a:lumMod val="60000"/>
              <a:lumOff val="40000"/>
            </a:schemeClr>
          </a:solidFill>
        </p:spPr>
        <p:txBody>
          <a:bodyPr vert="horz" lIns="91440" tIns="45720" rIns="91440" bIns="45720" rtlCol="0" anchor="t" anchorCtr="0">
            <a:noAutofit/>
          </a:bodyPr>
          <a:lstStyle>
            <a:defPPr>
              <a:defRPr lang="uk-UA"/>
            </a:defPPr>
            <a:lvl1pPr algn="ctr">
              <a:lnSpc>
                <a:spcPct val="90000"/>
              </a:lnSpc>
              <a:spcBef>
                <a:spcPct val="0"/>
              </a:spcBef>
              <a:buNone/>
              <a:defRPr sz="1000" b="0" i="0">
                <a:solidFill>
                  <a:srgbClr val="1F1F1F"/>
                </a:solidFill>
                <a:effectLst/>
                <a:latin typeface="Roboto" panose="02000000000000000000" pitchFamily="2" charset="0"/>
                <a:ea typeface="+mj-ea"/>
                <a:cs typeface="+mj-cs"/>
              </a:defRPr>
            </a:lvl1pPr>
          </a:lstStyle>
          <a:p>
            <a:r>
              <a:rPr lang="uk-UA" sz="2800" dirty="0">
                <a:solidFill>
                  <a:schemeClr val="tx1"/>
                </a:solidFill>
                <a:latin typeface="Times New Roman" panose="02020603050405020304" pitchFamily="18" charset="0"/>
                <a:cs typeface="Times New Roman" panose="02020603050405020304" pitchFamily="18" charset="0"/>
              </a:rPr>
              <a:t>40249862</a:t>
            </a:r>
          </a:p>
        </p:txBody>
      </p:sp>
      <p:sp>
        <p:nvSpPr>
          <p:cNvPr id="13" name="Заголовок 1">
            <a:extLst>
              <a:ext uri="{FF2B5EF4-FFF2-40B4-BE49-F238E27FC236}">
                <a16:creationId xmlns:a16="http://schemas.microsoft.com/office/drawing/2014/main" id="{00543C26-4FA6-F689-1E38-EDBE16718753}"/>
              </a:ext>
            </a:extLst>
          </p:cNvPr>
          <p:cNvSpPr txBox="1">
            <a:spLocks/>
          </p:cNvSpPr>
          <p:nvPr/>
        </p:nvSpPr>
        <p:spPr>
          <a:xfrm>
            <a:off x="904406" y="4847108"/>
            <a:ext cx="4447082" cy="50739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Дата реєстрації</a:t>
            </a:r>
          </a:p>
        </p:txBody>
      </p:sp>
      <p:sp>
        <p:nvSpPr>
          <p:cNvPr id="14" name="Заголовок 1">
            <a:extLst>
              <a:ext uri="{FF2B5EF4-FFF2-40B4-BE49-F238E27FC236}">
                <a16:creationId xmlns:a16="http://schemas.microsoft.com/office/drawing/2014/main" id="{A1E4C4E0-6465-AEDD-4A53-7E15C13C9468}"/>
              </a:ext>
            </a:extLst>
          </p:cNvPr>
          <p:cNvSpPr txBox="1">
            <a:spLocks/>
          </p:cNvSpPr>
          <p:nvPr/>
        </p:nvSpPr>
        <p:spPr>
          <a:xfrm>
            <a:off x="5516380" y="4839626"/>
            <a:ext cx="5771213" cy="50739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03.02.2016 (8 років)</a:t>
            </a:r>
          </a:p>
        </p:txBody>
      </p:sp>
      <p:sp>
        <p:nvSpPr>
          <p:cNvPr id="15" name="Заголовок 1">
            <a:extLst>
              <a:ext uri="{FF2B5EF4-FFF2-40B4-BE49-F238E27FC236}">
                <a16:creationId xmlns:a16="http://schemas.microsoft.com/office/drawing/2014/main" id="{2BDFE656-1CF0-724D-5372-43F5072DC919}"/>
              </a:ext>
            </a:extLst>
          </p:cNvPr>
          <p:cNvSpPr txBox="1">
            <a:spLocks/>
          </p:cNvSpPr>
          <p:nvPr/>
        </p:nvSpPr>
        <p:spPr>
          <a:xfrm>
            <a:off x="904406" y="5380267"/>
            <a:ext cx="4447082" cy="994883"/>
          </a:xfrm>
          <a:prstGeom prst="rect">
            <a:avLst/>
          </a:prstGeom>
          <a:solidFill>
            <a:schemeClr val="accent4">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Види діяльності (основний)</a:t>
            </a:r>
          </a:p>
        </p:txBody>
      </p:sp>
      <p:sp>
        <p:nvSpPr>
          <p:cNvPr id="16" name="Заголовок 1">
            <a:extLst>
              <a:ext uri="{FF2B5EF4-FFF2-40B4-BE49-F238E27FC236}">
                <a16:creationId xmlns:a16="http://schemas.microsoft.com/office/drawing/2014/main" id="{D6CE7DCF-6C27-D6E0-B43E-3DA0E98C4F01}"/>
              </a:ext>
            </a:extLst>
          </p:cNvPr>
          <p:cNvSpPr txBox="1">
            <a:spLocks/>
          </p:cNvSpPr>
          <p:nvPr/>
        </p:nvSpPr>
        <p:spPr>
          <a:xfrm>
            <a:off x="5516379" y="5368544"/>
            <a:ext cx="5771212" cy="1006606"/>
          </a:xfrm>
          <a:prstGeom prst="rect">
            <a:avLst/>
          </a:prstGeom>
          <a:solidFill>
            <a:schemeClr val="accent4">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200" dirty="0">
                <a:latin typeface="Times New Roman" panose="02020603050405020304" pitchFamily="18" charset="0"/>
                <a:cs typeface="Times New Roman" panose="02020603050405020304" pitchFamily="18" charset="0"/>
              </a:rPr>
              <a:t>47.91 Роздрібна торгівля, що здійснюється фірмами поштового замовлення або через мережу інтернет </a:t>
            </a:r>
          </a:p>
        </p:txBody>
      </p:sp>
      <p:pic>
        <p:nvPicPr>
          <p:cNvPr id="18" name="Рисунок 17">
            <a:extLst>
              <a:ext uri="{FF2B5EF4-FFF2-40B4-BE49-F238E27FC236}">
                <a16:creationId xmlns:a16="http://schemas.microsoft.com/office/drawing/2014/main" id="{44D5770D-4D90-1542-EF42-33A10DE80A5F}"/>
              </a:ext>
            </a:extLst>
          </p:cNvPr>
          <p:cNvPicPr>
            <a:picLocks noChangeAspect="1"/>
          </p:cNvPicPr>
          <p:nvPr/>
        </p:nvPicPr>
        <p:blipFill>
          <a:blip r:embed="rId2"/>
          <a:stretch>
            <a:fillRect/>
          </a:stretch>
        </p:blipFill>
        <p:spPr>
          <a:xfrm>
            <a:off x="506941" y="350830"/>
            <a:ext cx="2914650" cy="523875"/>
          </a:xfrm>
          <a:prstGeom prst="rect">
            <a:avLst/>
          </a:prstGeom>
        </p:spPr>
      </p:pic>
    </p:spTree>
    <p:extLst>
      <p:ext uri="{BB962C8B-B14F-4D97-AF65-F5344CB8AC3E}">
        <p14:creationId xmlns:p14="http://schemas.microsoft.com/office/powerpoint/2010/main" val="334767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839C026E-C255-92BB-4579-1037AE4AE75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EBE7BDF-91CB-7D3E-9CF6-179B1EBD1019}"/>
              </a:ext>
            </a:extLst>
          </p:cNvPr>
          <p:cNvSpPr txBox="1"/>
          <p:nvPr/>
        </p:nvSpPr>
        <p:spPr>
          <a:xfrm>
            <a:off x="791576" y="6320541"/>
            <a:ext cx="5428751" cy="430887"/>
          </a:xfrm>
          <a:prstGeom prst="rect">
            <a:avLst/>
          </a:prstGeom>
          <a:noFill/>
        </p:spPr>
        <p:txBody>
          <a:bodyPr wrap="square">
            <a:spAutoFit/>
          </a:bodyPr>
          <a:lstStyle/>
          <a:p>
            <a:r>
              <a:rPr lang="en-AU" sz="2200" dirty="0">
                <a:latin typeface="Times New Roman" panose="02020603050405020304" pitchFamily="18" charset="0"/>
                <a:cs typeface="Times New Roman" panose="02020603050405020304" pitchFamily="18" charset="0"/>
              </a:rPr>
              <a:t>https://rozetka.com.ua/ua/seller/el_caso/</a:t>
            </a:r>
            <a:endParaRPr lang="uk-UA" sz="22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118D9F2-9856-8271-54B8-F0C8C45E6227}"/>
              </a:ext>
            </a:extLst>
          </p:cNvPr>
          <p:cNvPicPr>
            <a:picLocks noChangeAspect="1"/>
          </p:cNvPicPr>
          <p:nvPr/>
        </p:nvPicPr>
        <p:blipFill rotWithShape="1">
          <a:blip r:embed="rId2"/>
          <a:srcRect b="11880"/>
          <a:stretch/>
        </p:blipFill>
        <p:spPr>
          <a:xfrm>
            <a:off x="3917480" y="1020386"/>
            <a:ext cx="4357040" cy="1012951"/>
          </a:xfrm>
          <a:prstGeom prst="rect">
            <a:avLst/>
          </a:prstGeom>
        </p:spPr>
      </p:pic>
      <p:pic>
        <p:nvPicPr>
          <p:cNvPr id="6" name="Рисунок 5">
            <a:extLst>
              <a:ext uri="{FF2B5EF4-FFF2-40B4-BE49-F238E27FC236}">
                <a16:creationId xmlns:a16="http://schemas.microsoft.com/office/drawing/2014/main" id="{82682149-F8A9-D814-74C5-17D6BCFBEF1D}"/>
              </a:ext>
            </a:extLst>
          </p:cNvPr>
          <p:cNvPicPr>
            <a:picLocks noChangeAspect="1"/>
          </p:cNvPicPr>
          <p:nvPr/>
        </p:nvPicPr>
        <p:blipFill rotWithShape="1">
          <a:blip r:embed="rId3"/>
          <a:srcRect t="2985"/>
          <a:stretch/>
        </p:blipFill>
        <p:spPr>
          <a:xfrm>
            <a:off x="542141" y="2063171"/>
            <a:ext cx="11356372" cy="4253107"/>
          </a:xfrm>
          <a:prstGeom prst="rect">
            <a:avLst/>
          </a:prstGeom>
        </p:spPr>
      </p:pic>
      <p:sp>
        <p:nvSpPr>
          <p:cNvPr id="8" name="Заголовок 1">
            <a:extLst>
              <a:ext uri="{FF2B5EF4-FFF2-40B4-BE49-F238E27FC236}">
                <a16:creationId xmlns:a16="http://schemas.microsoft.com/office/drawing/2014/main" id="{744D78CC-B89F-1401-297F-5CE83610F788}"/>
              </a:ext>
            </a:extLst>
          </p:cNvPr>
          <p:cNvSpPr txBox="1">
            <a:spLocks/>
          </p:cNvSpPr>
          <p:nvPr/>
        </p:nvSpPr>
        <p:spPr>
          <a:xfrm>
            <a:off x="7110663" y="449810"/>
            <a:ext cx="4756550"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10" name="Заголовок 1">
            <a:extLst>
              <a:ext uri="{FF2B5EF4-FFF2-40B4-BE49-F238E27FC236}">
                <a16:creationId xmlns:a16="http://schemas.microsoft.com/office/drawing/2014/main" id="{13BDEEEE-BD02-5E9B-038E-FF689153BCE6}"/>
              </a:ext>
            </a:extLst>
          </p:cNvPr>
          <p:cNvSpPr txBox="1">
            <a:spLocks/>
          </p:cNvSpPr>
          <p:nvPr/>
        </p:nvSpPr>
        <p:spPr>
          <a:xfrm>
            <a:off x="700839" y="435899"/>
            <a:ext cx="6146133" cy="536296"/>
          </a:xfrm>
          <a:prstGeom prst="rect">
            <a:avLst/>
          </a:prstGeom>
          <a:solidFill>
            <a:schemeClr val="accent6">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2800" dirty="0">
                <a:latin typeface="Times New Roman" panose="02020603050405020304" pitchFamily="18" charset="0"/>
                <a:cs typeface="Times New Roman" panose="02020603050405020304" pitchFamily="18" charset="0"/>
              </a:rPr>
              <a:t>Співпраця з маркетплейсами</a:t>
            </a:r>
          </a:p>
          <a:p>
            <a:endParaRPr lang="uk-UA"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12" name="Рукописні дані 11">
                <a:extLst>
                  <a:ext uri="{FF2B5EF4-FFF2-40B4-BE49-F238E27FC236}">
                    <a16:creationId xmlns:a16="http://schemas.microsoft.com/office/drawing/2014/main" id="{C732BD55-1F9D-4770-0916-5571923C746F}"/>
                  </a:ext>
                </a:extLst>
              </p14:cNvPr>
              <p14:cNvContentPartPr/>
              <p14:nvPr/>
            </p14:nvContentPartPr>
            <p14:xfrm>
              <a:off x="414865" y="1746960"/>
              <a:ext cx="3133800" cy="804960"/>
            </p14:xfrm>
          </p:contentPart>
        </mc:Choice>
        <mc:Fallback xmlns="">
          <p:pic>
            <p:nvPicPr>
              <p:cNvPr id="12" name="Рукописні дані 11">
                <a:extLst>
                  <a:ext uri="{FF2B5EF4-FFF2-40B4-BE49-F238E27FC236}">
                    <a16:creationId xmlns:a16="http://schemas.microsoft.com/office/drawing/2014/main" id="{C732BD55-1F9D-4770-0916-5571923C746F}"/>
                  </a:ext>
                </a:extLst>
              </p:cNvPr>
              <p:cNvPicPr/>
              <p:nvPr/>
            </p:nvPicPr>
            <p:blipFill>
              <a:blip r:embed="rId5"/>
              <a:stretch>
                <a:fillRect/>
              </a:stretch>
            </p:blipFill>
            <p:spPr>
              <a:xfrm>
                <a:off x="379225" y="1674960"/>
                <a:ext cx="320544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Рукописні дані 13">
                <a:extLst>
                  <a:ext uri="{FF2B5EF4-FFF2-40B4-BE49-F238E27FC236}">
                    <a16:creationId xmlns:a16="http://schemas.microsoft.com/office/drawing/2014/main" id="{CD95F1D2-D230-1E47-6A7C-E5080540EECD}"/>
                  </a:ext>
                </a:extLst>
              </p14:cNvPr>
              <p14:cNvContentPartPr/>
              <p14:nvPr/>
            </p14:nvContentPartPr>
            <p14:xfrm>
              <a:off x="2935585" y="6127800"/>
              <a:ext cx="1314000" cy="55800"/>
            </p14:xfrm>
          </p:contentPart>
        </mc:Choice>
        <mc:Fallback xmlns="">
          <p:pic>
            <p:nvPicPr>
              <p:cNvPr id="14" name="Рукописні дані 13">
                <a:extLst>
                  <a:ext uri="{FF2B5EF4-FFF2-40B4-BE49-F238E27FC236}">
                    <a16:creationId xmlns:a16="http://schemas.microsoft.com/office/drawing/2014/main" id="{CD95F1D2-D230-1E47-6A7C-E5080540EECD}"/>
                  </a:ext>
                </a:extLst>
              </p:cNvPr>
              <p:cNvPicPr/>
              <p:nvPr/>
            </p:nvPicPr>
            <p:blipFill>
              <a:blip r:embed="rId7"/>
              <a:stretch>
                <a:fillRect/>
              </a:stretch>
            </p:blipFill>
            <p:spPr>
              <a:xfrm>
                <a:off x="2899945" y="6055800"/>
                <a:ext cx="1385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Рукописні дані 14">
                <a:extLst>
                  <a:ext uri="{FF2B5EF4-FFF2-40B4-BE49-F238E27FC236}">
                    <a16:creationId xmlns:a16="http://schemas.microsoft.com/office/drawing/2014/main" id="{9FA8FF82-D59D-F153-7644-A8B297C1C6C6}"/>
                  </a:ext>
                </a:extLst>
              </p14:cNvPr>
              <p14:cNvContentPartPr/>
              <p14:nvPr/>
            </p14:nvContentPartPr>
            <p14:xfrm>
              <a:off x="4411225" y="5356680"/>
              <a:ext cx="512280" cy="947160"/>
            </p14:xfrm>
          </p:contentPart>
        </mc:Choice>
        <mc:Fallback xmlns="">
          <p:pic>
            <p:nvPicPr>
              <p:cNvPr id="15" name="Рукописні дані 14">
                <a:extLst>
                  <a:ext uri="{FF2B5EF4-FFF2-40B4-BE49-F238E27FC236}">
                    <a16:creationId xmlns:a16="http://schemas.microsoft.com/office/drawing/2014/main" id="{9FA8FF82-D59D-F153-7644-A8B297C1C6C6}"/>
                  </a:ext>
                </a:extLst>
              </p:cNvPr>
              <p:cNvPicPr/>
              <p:nvPr/>
            </p:nvPicPr>
            <p:blipFill>
              <a:blip r:embed="rId9"/>
              <a:stretch>
                <a:fillRect/>
              </a:stretch>
            </p:blipFill>
            <p:spPr>
              <a:xfrm>
                <a:off x="4375585" y="5284680"/>
                <a:ext cx="583920" cy="1090800"/>
              </a:xfrm>
              <a:prstGeom prst="rect">
                <a:avLst/>
              </a:prstGeom>
            </p:spPr>
          </p:pic>
        </mc:Fallback>
      </mc:AlternateContent>
    </p:spTree>
    <p:extLst>
      <p:ext uri="{BB962C8B-B14F-4D97-AF65-F5344CB8AC3E}">
        <p14:creationId xmlns:p14="http://schemas.microsoft.com/office/powerpoint/2010/main" val="1939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88DA8127-DACB-C54F-AEE9-D86E8E5EFF23}"/>
            </a:ext>
          </a:extLst>
        </p:cNvPr>
        <p:cNvGrpSpPr/>
        <p:nvPr/>
      </p:nvGrpSpPr>
      <p:grpSpPr>
        <a:xfrm>
          <a:off x="0" y="0"/>
          <a:ext cx="0" cy="0"/>
          <a:chOff x="0" y="0"/>
          <a:chExt cx="0" cy="0"/>
        </a:xfrm>
      </p:grpSpPr>
      <p:sp>
        <p:nvSpPr>
          <p:cNvPr id="8" name="Заголовок 1">
            <a:extLst>
              <a:ext uri="{FF2B5EF4-FFF2-40B4-BE49-F238E27FC236}">
                <a16:creationId xmlns:a16="http://schemas.microsoft.com/office/drawing/2014/main" id="{CED3CA54-1ABE-7A81-9C7C-3C75CD2CBC8D}"/>
              </a:ext>
            </a:extLst>
          </p:cNvPr>
          <p:cNvSpPr txBox="1">
            <a:spLocks/>
          </p:cNvSpPr>
          <p:nvPr/>
        </p:nvSpPr>
        <p:spPr>
          <a:xfrm>
            <a:off x="7110663" y="449810"/>
            <a:ext cx="4756550"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10" name="Заголовок 1">
            <a:extLst>
              <a:ext uri="{FF2B5EF4-FFF2-40B4-BE49-F238E27FC236}">
                <a16:creationId xmlns:a16="http://schemas.microsoft.com/office/drawing/2014/main" id="{3A7F6697-8B50-22E1-A59A-DD7E534A0C6F}"/>
              </a:ext>
            </a:extLst>
          </p:cNvPr>
          <p:cNvSpPr txBox="1">
            <a:spLocks/>
          </p:cNvSpPr>
          <p:nvPr/>
        </p:nvSpPr>
        <p:spPr>
          <a:xfrm>
            <a:off x="700839" y="435899"/>
            <a:ext cx="6146133" cy="536296"/>
          </a:xfrm>
          <a:prstGeom prst="rect">
            <a:avLst/>
          </a:prstGeom>
          <a:solidFill>
            <a:schemeClr val="accent6">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2800" dirty="0">
                <a:latin typeface="Times New Roman" panose="02020603050405020304" pitchFamily="18" charset="0"/>
                <a:cs typeface="Times New Roman" panose="02020603050405020304" pitchFamily="18" charset="0"/>
              </a:rPr>
              <a:t>Співпраця з маркетплейсами</a:t>
            </a:r>
          </a:p>
          <a:p>
            <a:endParaRPr lang="uk-UA" sz="2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3409CD9-FD54-C9AB-2D3D-EFA371967F35}"/>
              </a:ext>
            </a:extLst>
          </p:cNvPr>
          <p:cNvPicPr>
            <a:picLocks noChangeAspect="1"/>
          </p:cNvPicPr>
          <p:nvPr/>
        </p:nvPicPr>
        <p:blipFill>
          <a:blip r:embed="rId2"/>
          <a:stretch>
            <a:fillRect/>
          </a:stretch>
        </p:blipFill>
        <p:spPr>
          <a:xfrm>
            <a:off x="978767" y="2246103"/>
            <a:ext cx="5117233" cy="3293269"/>
          </a:xfrm>
          <a:prstGeom prst="rect">
            <a:avLst/>
          </a:prstGeom>
          <a:effectLst>
            <a:outerShdw blurRad="50800" dist="38100" dir="2700000" algn="tl" rotWithShape="0">
              <a:prstClr val="black">
                <a:alpha val="40000"/>
              </a:prstClr>
            </a:outerShdw>
          </a:effectLst>
        </p:spPr>
      </p:pic>
      <p:pic>
        <p:nvPicPr>
          <p:cNvPr id="7" name="Рисунок 6">
            <a:extLst>
              <a:ext uri="{FF2B5EF4-FFF2-40B4-BE49-F238E27FC236}">
                <a16:creationId xmlns:a16="http://schemas.microsoft.com/office/drawing/2014/main" id="{132A258B-0BBE-8E86-A8AD-20F9CFCD4E21}"/>
              </a:ext>
            </a:extLst>
          </p:cNvPr>
          <p:cNvPicPr>
            <a:picLocks noChangeAspect="1"/>
          </p:cNvPicPr>
          <p:nvPr/>
        </p:nvPicPr>
        <p:blipFill>
          <a:blip r:embed="rId3"/>
          <a:stretch>
            <a:fillRect/>
          </a:stretch>
        </p:blipFill>
        <p:spPr>
          <a:xfrm>
            <a:off x="6259929" y="2033337"/>
            <a:ext cx="4829175" cy="4505325"/>
          </a:xfrm>
          <a:prstGeom prst="rect">
            <a:avLst/>
          </a:prstGeom>
          <a:effectLst>
            <a:outerShdw blurRad="50800" dist="38100" dir="2700000" algn="tl" rotWithShape="0">
              <a:prstClr val="black">
                <a:alpha val="40000"/>
              </a:prstClr>
            </a:outerShdw>
          </a:effectLst>
        </p:spPr>
      </p:pic>
      <p:pic>
        <p:nvPicPr>
          <p:cNvPr id="11" name="Рисунок 10">
            <a:extLst>
              <a:ext uri="{FF2B5EF4-FFF2-40B4-BE49-F238E27FC236}">
                <a16:creationId xmlns:a16="http://schemas.microsoft.com/office/drawing/2014/main" id="{974C26E9-1EB0-F7D4-F025-FC5C85E93137}"/>
              </a:ext>
            </a:extLst>
          </p:cNvPr>
          <p:cNvPicPr>
            <a:picLocks noChangeAspect="1"/>
          </p:cNvPicPr>
          <p:nvPr/>
        </p:nvPicPr>
        <p:blipFill>
          <a:blip r:embed="rId4"/>
          <a:stretch>
            <a:fillRect/>
          </a:stretch>
        </p:blipFill>
        <p:spPr>
          <a:xfrm>
            <a:off x="3700211" y="960614"/>
            <a:ext cx="3228726" cy="15098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093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D49BE148-E99A-9EA2-5832-1C52AF46E70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3F6F30-FC80-5288-45ED-6F3E40EB79FA}"/>
              </a:ext>
            </a:extLst>
          </p:cNvPr>
          <p:cNvSpPr txBox="1"/>
          <p:nvPr/>
        </p:nvSpPr>
        <p:spPr>
          <a:xfrm>
            <a:off x="1355426" y="1874844"/>
            <a:ext cx="10142307" cy="3046988"/>
          </a:xfrm>
          <a:prstGeom prst="rect">
            <a:avLst/>
          </a:prstGeom>
          <a:noFill/>
        </p:spPr>
        <p:txBody>
          <a:bodyPr wrap="square">
            <a:spAutoFit/>
          </a:bodyPr>
          <a:lstStyle/>
          <a:p>
            <a:pPr algn="ctr"/>
            <a:r>
              <a:rPr lang="uk-UA" sz="3200" b="1" i="0" dirty="0">
                <a:effectLst/>
                <a:latin typeface="Times New Roman" panose="02020603050405020304" pitchFamily="18" charset="0"/>
                <a:cs typeface="Times New Roman" panose="02020603050405020304" pitchFamily="18" charset="0"/>
              </a:rPr>
              <a:t>Унікальний відвідувач </a:t>
            </a:r>
            <a:r>
              <a:rPr lang="en-US" sz="3200" dirty="0">
                <a:latin typeface="Times New Roman" panose="02020603050405020304" pitchFamily="18" charset="0"/>
                <a:cs typeface="Times New Roman" panose="02020603050405020304" pitchFamily="18" charset="0"/>
              </a:rPr>
              <a:t>– </a:t>
            </a:r>
            <a:r>
              <a:rPr lang="uk-UA" sz="3200" b="0" i="0" dirty="0">
                <a:effectLst/>
                <a:latin typeface="Times New Roman" panose="02020603050405020304" pitchFamily="18" charset="0"/>
                <a:cs typeface="Times New Roman" panose="02020603050405020304" pitchFamily="18" charset="0"/>
              </a:rPr>
              <a:t>це термін, який використовується в маркетинговій аналітиці і стосується користувача, який відвідав вебсайт принаймні один раз і враховується лише один раз за звітний період часу. Отже, якщо користувач відвідує </a:t>
            </a:r>
            <a:r>
              <a:rPr lang="uk-UA" sz="3200" dirty="0">
                <a:latin typeface="Times New Roman" panose="02020603050405020304" pitchFamily="18" charset="0"/>
                <a:cs typeface="Times New Roman" panose="02020603050405020304" pitchFamily="18" charset="0"/>
              </a:rPr>
              <a:t>вебсайт</a:t>
            </a:r>
            <a:r>
              <a:rPr lang="uk-UA" sz="3200" b="0" i="0" dirty="0">
                <a:effectLst/>
                <a:latin typeface="Times New Roman" panose="02020603050405020304" pitchFamily="18" charset="0"/>
                <a:cs typeface="Times New Roman" panose="02020603050405020304" pitchFamily="18" charset="0"/>
              </a:rPr>
              <a:t> більше одного разу, це зараховується лише як один відвідувач</a:t>
            </a:r>
            <a:endParaRPr lang="uk-UA"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8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69D93EFF-221B-5DFC-6264-8F083B3C79A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26865-323A-9A64-AE4B-4E8D711DB12E}"/>
              </a:ext>
            </a:extLst>
          </p:cNvPr>
          <p:cNvSpPr txBox="1">
            <a:spLocks/>
          </p:cNvSpPr>
          <p:nvPr/>
        </p:nvSpPr>
        <p:spPr>
          <a:xfrm>
            <a:off x="2434389" y="2958015"/>
            <a:ext cx="7014411" cy="694953"/>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3800" dirty="0">
                <a:latin typeface="Times New Roman" panose="02020603050405020304" pitchFamily="18" charset="0"/>
                <a:cs typeface="Times New Roman" panose="02020603050405020304" pitchFamily="18" charset="0"/>
              </a:rPr>
              <a:t>Дякую за увагу</a:t>
            </a:r>
          </a:p>
          <a:p>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5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9EE6AE05-A198-F231-78DC-BCA1CD3B05FC}"/>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22FB01A0-F2CD-E8BB-998A-F741B09AD326}"/>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pic>
        <p:nvPicPr>
          <p:cNvPr id="18" name="Рисунок 17">
            <a:extLst>
              <a:ext uri="{FF2B5EF4-FFF2-40B4-BE49-F238E27FC236}">
                <a16:creationId xmlns:a16="http://schemas.microsoft.com/office/drawing/2014/main" id="{7914E524-FBC1-33BE-7140-86EC7C843B08}"/>
              </a:ext>
            </a:extLst>
          </p:cNvPr>
          <p:cNvPicPr>
            <a:picLocks noChangeAspect="1"/>
          </p:cNvPicPr>
          <p:nvPr/>
        </p:nvPicPr>
        <p:blipFill>
          <a:blip r:embed="rId2"/>
          <a:stretch>
            <a:fillRect/>
          </a:stretch>
        </p:blipFill>
        <p:spPr>
          <a:xfrm>
            <a:off x="506941" y="350830"/>
            <a:ext cx="2914650" cy="523875"/>
          </a:xfrm>
          <a:prstGeom prst="rect">
            <a:avLst/>
          </a:prstGeom>
        </p:spPr>
      </p:pic>
      <p:pic>
        <p:nvPicPr>
          <p:cNvPr id="20" name="Рисунок 19">
            <a:extLst>
              <a:ext uri="{FF2B5EF4-FFF2-40B4-BE49-F238E27FC236}">
                <a16:creationId xmlns:a16="http://schemas.microsoft.com/office/drawing/2014/main" id="{1AEAF389-6C45-1704-276E-FF876F6D65DA}"/>
              </a:ext>
            </a:extLst>
          </p:cNvPr>
          <p:cNvPicPr>
            <a:picLocks noChangeAspect="1"/>
          </p:cNvPicPr>
          <p:nvPr/>
        </p:nvPicPr>
        <p:blipFill>
          <a:blip r:embed="rId3"/>
          <a:stretch>
            <a:fillRect/>
          </a:stretch>
        </p:blipFill>
        <p:spPr>
          <a:xfrm>
            <a:off x="1680012" y="1117842"/>
            <a:ext cx="4563391" cy="937683"/>
          </a:xfrm>
          <a:prstGeom prst="rect">
            <a:avLst/>
          </a:prstGeom>
        </p:spPr>
      </p:pic>
      <p:sp>
        <p:nvSpPr>
          <p:cNvPr id="24" name="TextBox 23">
            <a:extLst>
              <a:ext uri="{FF2B5EF4-FFF2-40B4-BE49-F238E27FC236}">
                <a16:creationId xmlns:a16="http://schemas.microsoft.com/office/drawing/2014/main" id="{62E28702-9F62-6F70-B52B-8E687987AF24}"/>
              </a:ext>
            </a:extLst>
          </p:cNvPr>
          <p:cNvSpPr txBox="1"/>
          <p:nvPr/>
        </p:nvSpPr>
        <p:spPr>
          <a:xfrm>
            <a:off x="904407" y="3191938"/>
            <a:ext cx="10677993" cy="3139321"/>
          </a:xfrm>
          <a:prstGeom prst="rect">
            <a:avLst/>
          </a:prstGeom>
          <a:noFill/>
        </p:spPr>
        <p:txBody>
          <a:bodyPr wrap="square">
            <a:spAutoFit/>
          </a:bodyPr>
          <a:lstStyle/>
          <a:p>
            <a:pPr algn="just"/>
            <a:r>
              <a:rPr lang="uk-UA" sz="2200" b="0" i="0" dirty="0">
                <a:solidFill>
                  <a:srgbClr val="1F1F1F"/>
                </a:solidFill>
                <a:effectLst/>
                <a:latin typeface="Times New Roman" panose="02020603050405020304" pitchFamily="18" charset="0"/>
                <a:cs typeface="Times New Roman" panose="02020603050405020304" pitchFamily="18" charset="0"/>
              </a:rPr>
              <a:t>Невідповідність фінансових ресурсів обсягам здійснюваної діяльності, згідно із рекомендаціями Національного банку України може свідчити про </a:t>
            </a:r>
            <a:r>
              <a:rPr lang="uk-UA" sz="2200" b="1" i="0" dirty="0">
                <a:solidFill>
                  <a:srgbClr val="1F1F1F"/>
                </a:solidFill>
                <a:effectLst/>
                <a:latin typeface="Times New Roman" panose="02020603050405020304" pitchFamily="18" charset="0"/>
                <a:cs typeface="Times New Roman" panose="02020603050405020304" pitchFamily="18" charset="0"/>
              </a:rPr>
              <a:t>фіктивність компанії</a:t>
            </a:r>
            <a:r>
              <a:rPr lang="uk-UA" sz="2200" b="0" i="0" dirty="0">
                <a:solidFill>
                  <a:srgbClr val="1F1F1F"/>
                </a:solidFill>
                <a:effectLst/>
                <a:latin typeface="Times New Roman" panose="02020603050405020304" pitchFamily="18" charset="0"/>
                <a:cs typeface="Times New Roman" panose="02020603050405020304" pitchFamily="18" charset="0"/>
              </a:rPr>
              <a:t>. Малий статутний капітал не може вважатись гарантією надійності партнера. Розмір статутного капіталу менший, ніж законодавчо встановлений мінімум (для акціонерних товариств, банківської, фінансової, страхової сфери) тощо може свідчити про наявність фінансових проблем, ризики анулювання ліцензій (якщо це умова ліцензування), відмови в отриманні кредитування тощо. Чим нижче цей показник, тим вище ймовірність того, що співпраця з контрагентом буде мати негативні фінансові наслідки, тож потребує належної уваги</a:t>
            </a:r>
            <a:endParaRPr lang="uk-UA" sz="2200" dirty="0">
              <a:latin typeface="Times New Roman" panose="02020603050405020304" pitchFamily="18" charset="0"/>
              <a:cs typeface="Times New Roman" panose="02020603050405020304" pitchFamily="18" charset="0"/>
            </a:endParaRPr>
          </a:p>
        </p:txBody>
      </p:sp>
      <p:sp>
        <p:nvSpPr>
          <p:cNvPr id="25" name="Заголовок 1">
            <a:extLst>
              <a:ext uri="{FF2B5EF4-FFF2-40B4-BE49-F238E27FC236}">
                <a16:creationId xmlns:a16="http://schemas.microsoft.com/office/drawing/2014/main" id="{984570D3-52BE-9B7D-1A6C-DFEB2FFD0A73}"/>
              </a:ext>
            </a:extLst>
          </p:cNvPr>
          <p:cNvSpPr txBox="1">
            <a:spLocks/>
          </p:cNvSpPr>
          <p:nvPr/>
        </p:nvSpPr>
        <p:spPr>
          <a:xfrm>
            <a:off x="1451272" y="2248180"/>
            <a:ext cx="4690533" cy="937682"/>
          </a:xfrm>
          <a:prstGeom prst="rect">
            <a:avLst/>
          </a:prstGeom>
          <a:solidFill>
            <a:srgbClr val="F97C67"/>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Недостатній розмір статутного капіталу</a:t>
            </a:r>
          </a:p>
        </p:txBody>
      </p:sp>
      <p:sp>
        <p:nvSpPr>
          <p:cNvPr id="26" name="Заголовок 1">
            <a:extLst>
              <a:ext uri="{FF2B5EF4-FFF2-40B4-BE49-F238E27FC236}">
                <a16:creationId xmlns:a16="http://schemas.microsoft.com/office/drawing/2014/main" id="{4CDFB46A-AAC5-EE6C-138C-105BF7DF9846}"/>
              </a:ext>
            </a:extLst>
          </p:cNvPr>
          <p:cNvSpPr txBox="1">
            <a:spLocks/>
          </p:cNvSpPr>
          <p:nvPr/>
        </p:nvSpPr>
        <p:spPr>
          <a:xfrm>
            <a:off x="6323727" y="2248180"/>
            <a:ext cx="4690533" cy="937682"/>
          </a:xfrm>
          <a:prstGeom prst="rect">
            <a:avLst/>
          </a:prstGeom>
          <a:solidFill>
            <a:srgbClr val="F97C67"/>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Розмір СК ТОВ «Вукі Груп» – </a:t>
            </a:r>
            <a:r>
              <a:rPr lang="uk-UA" sz="2800" b="1" dirty="0">
                <a:latin typeface="Times New Roman" panose="02020603050405020304" pitchFamily="18" charset="0"/>
                <a:cs typeface="Times New Roman" panose="02020603050405020304" pitchFamily="18" charset="0"/>
              </a:rPr>
              <a:t>3000 грн.</a:t>
            </a:r>
          </a:p>
        </p:txBody>
      </p:sp>
      <p:pic>
        <p:nvPicPr>
          <p:cNvPr id="28" name="Рисунок 27">
            <a:extLst>
              <a:ext uri="{FF2B5EF4-FFF2-40B4-BE49-F238E27FC236}">
                <a16:creationId xmlns:a16="http://schemas.microsoft.com/office/drawing/2014/main" id="{24334799-7506-5AA3-7A54-2A4C13B5B608}"/>
              </a:ext>
            </a:extLst>
          </p:cNvPr>
          <p:cNvPicPr>
            <a:picLocks noChangeAspect="1"/>
          </p:cNvPicPr>
          <p:nvPr/>
        </p:nvPicPr>
        <p:blipFill>
          <a:blip r:embed="rId4"/>
          <a:stretch>
            <a:fillRect/>
          </a:stretch>
        </p:blipFill>
        <p:spPr>
          <a:xfrm>
            <a:off x="6425325" y="1420508"/>
            <a:ext cx="3887075" cy="635017"/>
          </a:xfrm>
          <a:prstGeom prst="rect">
            <a:avLst/>
          </a:prstGeom>
        </p:spPr>
      </p:pic>
    </p:spTree>
    <p:extLst>
      <p:ext uri="{BB962C8B-B14F-4D97-AF65-F5344CB8AC3E}">
        <p14:creationId xmlns:p14="http://schemas.microsoft.com/office/powerpoint/2010/main" val="124558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AC783F49-E0B6-A36D-9DDB-6AFFC5C6AC29}"/>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07C3D1B6-53BF-B68E-0CD8-20C8D3C56E97}"/>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pic>
        <p:nvPicPr>
          <p:cNvPr id="18" name="Рисунок 17">
            <a:extLst>
              <a:ext uri="{FF2B5EF4-FFF2-40B4-BE49-F238E27FC236}">
                <a16:creationId xmlns:a16="http://schemas.microsoft.com/office/drawing/2014/main" id="{420EFF2B-EE40-9873-4186-B25B68FFF3D4}"/>
              </a:ext>
            </a:extLst>
          </p:cNvPr>
          <p:cNvPicPr>
            <a:picLocks noChangeAspect="1"/>
          </p:cNvPicPr>
          <p:nvPr/>
        </p:nvPicPr>
        <p:blipFill>
          <a:blip r:embed="rId2"/>
          <a:stretch>
            <a:fillRect/>
          </a:stretch>
        </p:blipFill>
        <p:spPr>
          <a:xfrm>
            <a:off x="506941" y="350830"/>
            <a:ext cx="2914650" cy="523875"/>
          </a:xfrm>
          <a:prstGeom prst="rect">
            <a:avLst/>
          </a:prstGeom>
        </p:spPr>
      </p:pic>
      <p:pic>
        <p:nvPicPr>
          <p:cNvPr id="20" name="Рисунок 19">
            <a:extLst>
              <a:ext uri="{FF2B5EF4-FFF2-40B4-BE49-F238E27FC236}">
                <a16:creationId xmlns:a16="http://schemas.microsoft.com/office/drawing/2014/main" id="{5B9B9634-4769-6A65-3713-BB5532111083}"/>
              </a:ext>
            </a:extLst>
          </p:cNvPr>
          <p:cNvPicPr>
            <a:picLocks noChangeAspect="1"/>
          </p:cNvPicPr>
          <p:nvPr/>
        </p:nvPicPr>
        <p:blipFill>
          <a:blip r:embed="rId3"/>
          <a:stretch>
            <a:fillRect/>
          </a:stretch>
        </p:blipFill>
        <p:spPr>
          <a:xfrm>
            <a:off x="1578415" y="1608902"/>
            <a:ext cx="4563391" cy="937683"/>
          </a:xfrm>
          <a:prstGeom prst="rect">
            <a:avLst/>
          </a:prstGeom>
        </p:spPr>
      </p:pic>
      <p:sp>
        <p:nvSpPr>
          <p:cNvPr id="24" name="TextBox 23">
            <a:extLst>
              <a:ext uri="{FF2B5EF4-FFF2-40B4-BE49-F238E27FC236}">
                <a16:creationId xmlns:a16="http://schemas.microsoft.com/office/drawing/2014/main" id="{1FE027B6-2174-3212-3998-3138E89EC22F}"/>
              </a:ext>
            </a:extLst>
          </p:cNvPr>
          <p:cNvSpPr txBox="1"/>
          <p:nvPr/>
        </p:nvSpPr>
        <p:spPr>
          <a:xfrm>
            <a:off x="904407" y="3682999"/>
            <a:ext cx="10677993" cy="2123658"/>
          </a:xfrm>
          <a:prstGeom prst="rect">
            <a:avLst/>
          </a:prstGeom>
          <a:noFill/>
        </p:spPr>
        <p:txBody>
          <a:bodyPr wrap="square">
            <a:spAutoFit/>
          </a:bodyPr>
          <a:lstStyle/>
          <a:p>
            <a:pPr algn="just"/>
            <a:r>
              <a:rPr lang="uk-UA" sz="2200" dirty="0">
                <a:solidFill>
                  <a:srgbClr val="1F1F1F"/>
                </a:solidFill>
                <a:latin typeface="Times New Roman" panose="02020603050405020304" pitchFamily="18" charset="0"/>
                <a:cs typeface="Times New Roman" panose="02020603050405020304" pitchFamily="18" charset="0"/>
              </a:rPr>
              <a:t>Широкий перелік видів діяльності може свідчити про те, що діяльність контрагента </a:t>
            </a:r>
            <a:r>
              <a:rPr lang="uk-UA" sz="2200" b="1" dirty="0">
                <a:solidFill>
                  <a:srgbClr val="1F1F1F"/>
                </a:solidFill>
                <a:latin typeface="Times New Roman" panose="02020603050405020304" pitchFamily="18" charset="0"/>
                <a:cs typeface="Times New Roman" panose="02020603050405020304" pitchFamily="18" charset="0"/>
              </a:rPr>
              <a:t>не спрямована на досягнення реальних результатів господарських операцій </a:t>
            </a:r>
            <a:r>
              <a:rPr lang="uk-UA" sz="2200" dirty="0">
                <a:solidFill>
                  <a:srgbClr val="1F1F1F"/>
                </a:solidFill>
                <a:latin typeface="Times New Roman" panose="02020603050405020304" pitchFamily="18" charset="0"/>
                <a:cs typeface="Times New Roman" panose="02020603050405020304" pitchFamily="18" charset="0"/>
              </a:rPr>
              <a:t>і має ознаки </a:t>
            </a:r>
            <a:r>
              <a:rPr lang="uk-UA" sz="2200" b="1" dirty="0">
                <a:solidFill>
                  <a:srgbClr val="1F1F1F"/>
                </a:solidFill>
                <a:latin typeface="Times New Roman" panose="02020603050405020304" pitchFamily="18" charset="0"/>
                <a:cs typeface="Times New Roman" panose="02020603050405020304" pitchFamily="18" charset="0"/>
              </a:rPr>
              <a:t>фіктивності</a:t>
            </a:r>
            <a:r>
              <a:rPr lang="uk-UA" sz="2200" dirty="0">
                <a:solidFill>
                  <a:srgbClr val="1F1F1F"/>
                </a:solidFill>
                <a:latin typeface="Times New Roman" panose="02020603050405020304" pitchFamily="18" charset="0"/>
                <a:cs typeface="Times New Roman" panose="02020603050405020304" pitchFamily="18" charset="0"/>
              </a:rPr>
              <a:t>. Непоодинокими є випадки, коли компанії обирають широкий перелік видів діяльності, для прикриття недобросовісної діяльності. Співробітництво з таким контрагентом може мати негативні фінансові наслідки, тому потребує належної уваги</a:t>
            </a:r>
          </a:p>
        </p:txBody>
      </p:sp>
      <p:sp>
        <p:nvSpPr>
          <p:cNvPr id="25" name="Заголовок 1">
            <a:extLst>
              <a:ext uri="{FF2B5EF4-FFF2-40B4-BE49-F238E27FC236}">
                <a16:creationId xmlns:a16="http://schemas.microsoft.com/office/drawing/2014/main" id="{996F3531-E4C0-E5AA-0EB9-4BC2FC546717}"/>
              </a:ext>
            </a:extLst>
          </p:cNvPr>
          <p:cNvSpPr txBox="1">
            <a:spLocks/>
          </p:cNvSpPr>
          <p:nvPr/>
        </p:nvSpPr>
        <p:spPr>
          <a:xfrm>
            <a:off x="904408" y="2739241"/>
            <a:ext cx="5237398" cy="937682"/>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Широкий перелік зареєстрованих видів діяльності</a:t>
            </a:r>
          </a:p>
          <a:p>
            <a:endParaRPr lang="uk-UA" sz="2800" dirty="0">
              <a:latin typeface="Times New Roman" panose="02020603050405020304" pitchFamily="18" charset="0"/>
              <a:cs typeface="Times New Roman" panose="02020603050405020304" pitchFamily="18" charset="0"/>
            </a:endParaRPr>
          </a:p>
        </p:txBody>
      </p:sp>
      <p:sp>
        <p:nvSpPr>
          <p:cNvPr id="26" name="Заголовок 1">
            <a:extLst>
              <a:ext uri="{FF2B5EF4-FFF2-40B4-BE49-F238E27FC236}">
                <a16:creationId xmlns:a16="http://schemas.microsoft.com/office/drawing/2014/main" id="{BAFA1DB9-B83A-7B60-BB88-F92ECD5331E4}"/>
              </a:ext>
            </a:extLst>
          </p:cNvPr>
          <p:cNvSpPr txBox="1">
            <a:spLocks/>
          </p:cNvSpPr>
          <p:nvPr/>
        </p:nvSpPr>
        <p:spPr>
          <a:xfrm>
            <a:off x="6323727" y="2739241"/>
            <a:ext cx="4690533" cy="937682"/>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Кількість видів діяльності ТОВ «Вукі Груп»:</a:t>
            </a:r>
            <a:r>
              <a:rPr lang="uk-UA" sz="2800" b="1" dirty="0">
                <a:latin typeface="Times New Roman" panose="02020603050405020304" pitchFamily="18" charset="0"/>
                <a:cs typeface="Times New Roman" panose="02020603050405020304" pitchFamily="18" charset="0"/>
              </a:rPr>
              <a:t>14</a:t>
            </a:r>
          </a:p>
        </p:txBody>
      </p:sp>
      <p:pic>
        <p:nvPicPr>
          <p:cNvPr id="3" name="Рисунок 2">
            <a:extLst>
              <a:ext uri="{FF2B5EF4-FFF2-40B4-BE49-F238E27FC236}">
                <a16:creationId xmlns:a16="http://schemas.microsoft.com/office/drawing/2014/main" id="{D68854D9-A905-F8B0-2757-0E004DAFA7F8}"/>
              </a:ext>
            </a:extLst>
          </p:cNvPr>
          <p:cNvPicPr>
            <a:picLocks noChangeAspect="1"/>
          </p:cNvPicPr>
          <p:nvPr/>
        </p:nvPicPr>
        <p:blipFill>
          <a:blip r:embed="rId4"/>
          <a:stretch>
            <a:fillRect/>
          </a:stretch>
        </p:blipFill>
        <p:spPr>
          <a:xfrm>
            <a:off x="6323727" y="1772272"/>
            <a:ext cx="4430791" cy="774313"/>
          </a:xfrm>
          <a:prstGeom prst="rect">
            <a:avLst/>
          </a:prstGeom>
        </p:spPr>
      </p:pic>
    </p:spTree>
    <p:extLst>
      <p:ext uri="{BB962C8B-B14F-4D97-AF65-F5344CB8AC3E}">
        <p14:creationId xmlns:p14="http://schemas.microsoft.com/office/powerpoint/2010/main" val="398930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E0E81456-0A23-FF5F-3823-B0DFB05684E4}"/>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90B3672D-59A0-4BB3-F6E8-6ECABEFC6594}"/>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25" name="Заголовок 1">
            <a:extLst>
              <a:ext uri="{FF2B5EF4-FFF2-40B4-BE49-F238E27FC236}">
                <a16:creationId xmlns:a16="http://schemas.microsoft.com/office/drawing/2014/main" id="{4CE4AC92-CA19-A0B6-8CDE-4F641866C41D}"/>
              </a:ext>
            </a:extLst>
          </p:cNvPr>
          <p:cNvSpPr txBox="1">
            <a:spLocks/>
          </p:cNvSpPr>
          <p:nvPr/>
        </p:nvSpPr>
        <p:spPr>
          <a:xfrm>
            <a:off x="1710267" y="1097131"/>
            <a:ext cx="3427148" cy="694953"/>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3800" dirty="0">
                <a:latin typeface="Times New Roman" panose="02020603050405020304" pitchFamily="18" charset="0"/>
                <a:cs typeface="Times New Roman" panose="02020603050405020304" pitchFamily="18" charset="0"/>
              </a:rPr>
              <a:t>ВЕБСАЙТ</a:t>
            </a:r>
          </a:p>
          <a:p>
            <a:endParaRPr lang="uk-UA"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53A579-D406-C146-05C2-94C2E02142DE}"/>
              </a:ext>
            </a:extLst>
          </p:cNvPr>
          <p:cNvSpPr txBox="1"/>
          <p:nvPr/>
        </p:nvSpPr>
        <p:spPr>
          <a:xfrm>
            <a:off x="6096000" y="1097131"/>
            <a:ext cx="4385733" cy="630942"/>
          </a:xfrm>
          <a:prstGeom prst="rect">
            <a:avLst/>
          </a:prstGeom>
          <a:noFill/>
        </p:spPr>
        <p:txBody>
          <a:bodyPr wrap="square">
            <a:spAutoFit/>
          </a:bodyPr>
          <a:lstStyle/>
          <a:p>
            <a:pPr algn="ctr"/>
            <a:r>
              <a:rPr lang="uk-UA" sz="3500" dirty="0">
                <a:latin typeface="Times New Roman" panose="02020603050405020304" pitchFamily="18" charset="0"/>
                <a:cs typeface="Times New Roman" panose="02020603050405020304" pitchFamily="18" charset="0"/>
              </a:rPr>
              <a:t>https://wookie.com.ua/</a:t>
            </a:r>
          </a:p>
        </p:txBody>
      </p:sp>
      <p:pic>
        <p:nvPicPr>
          <p:cNvPr id="11" name="Рисунок 10">
            <a:extLst>
              <a:ext uri="{FF2B5EF4-FFF2-40B4-BE49-F238E27FC236}">
                <a16:creationId xmlns:a16="http://schemas.microsoft.com/office/drawing/2014/main" id="{90A6538B-742A-D744-002F-F13CCE003E2F}"/>
              </a:ext>
            </a:extLst>
          </p:cNvPr>
          <p:cNvPicPr>
            <a:picLocks noChangeAspect="1"/>
          </p:cNvPicPr>
          <p:nvPr/>
        </p:nvPicPr>
        <p:blipFill rotWithShape="1">
          <a:blip r:embed="rId2"/>
          <a:srcRect t="1132" b="-1"/>
          <a:stretch/>
        </p:blipFill>
        <p:spPr>
          <a:xfrm>
            <a:off x="431800" y="1792084"/>
            <a:ext cx="11328400" cy="4918036"/>
          </a:xfrm>
          <a:prstGeom prst="rect">
            <a:avLst/>
          </a:prstGeom>
        </p:spPr>
      </p:pic>
      <p:pic>
        <p:nvPicPr>
          <p:cNvPr id="13" name="Рисунок 12">
            <a:extLst>
              <a:ext uri="{FF2B5EF4-FFF2-40B4-BE49-F238E27FC236}">
                <a16:creationId xmlns:a16="http://schemas.microsoft.com/office/drawing/2014/main" id="{A691784B-54A3-4B83-1DC3-75DFADCB8A7B}"/>
              </a:ext>
            </a:extLst>
          </p:cNvPr>
          <p:cNvPicPr>
            <a:picLocks noChangeAspect="1"/>
          </p:cNvPicPr>
          <p:nvPr/>
        </p:nvPicPr>
        <p:blipFill>
          <a:blip r:embed="rId3"/>
          <a:stretch>
            <a:fillRect/>
          </a:stretch>
        </p:blipFill>
        <p:spPr>
          <a:xfrm>
            <a:off x="368300" y="4886254"/>
            <a:ext cx="2683933" cy="1749230"/>
          </a:xfrm>
          <a:prstGeom prst="rect">
            <a:avLst/>
          </a:prstGeom>
        </p:spPr>
      </p:pic>
    </p:spTree>
    <p:extLst>
      <p:ext uri="{BB962C8B-B14F-4D97-AF65-F5344CB8AC3E}">
        <p14:creationId xmlns:p14="http://schemas.microsoft.com/office/powerpoint/2010/main" val="251631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C0C80937-683B-CFD1-29E5-070E074B1D72}"/>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42D83B8F-2981-BDA4-8D93-AEE982DD13BC}"/>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25" name="Заголовок 1">
            <a:extLst>
              <a:ext uri="{FF2B5EF4-FFF2-40B4-BE49-F238E27FC236}">
                <a16:creationId xmlns:a16="http://schemas.microsoft.com/office/drawing/2014/main" id="{E44A3F46-D86D-8169-967B-DDEA5AC6931A}"/>
              </a:ext>
            </a:extLst>
          </p:cNvPr>
          <p:cNvSpPr txBox="1">
            <a:spLocks/>
          </p:cNvSpPr>
          <p:nvPr/>
        </p:nvSpPr>
        <p:spPr>
          <a:xfrm>
            <a:off x="1710267" y="1097131"/>
            <a:ext cx="3427148" cy="694953"/>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3800" dirty="0">
                <a:latin typeface="Times New Roman" panose="02020603050405020304" pitchFamily="18" charset="0"/>
                <a:cs typeface="Times New Roman" panose="02020603050405020304" pitchFamily="18" charset="0"/>
              </a:rPr>
              <a:t>ВЕБСАЙТ</a:t>
            </a:r>
          </a:p>
          <a:p>
            <a:endParaRPr lang="uk-U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4572BF5-8AEC-A1B8-0A5A-2221A6FC0678}"/>
              </a:ext>
            </a:extLst>
          </p:cNvPr>
          <p:cNvSpPr txBox="1"/>
          <p:nvPr/>
        </p:nvSpPr>
        <p:spPr>
          <a:xfrm>
            <a:off x="5698066" y="1129137"/>
            <a:ext cx="5731937" cy="630942"/>
          </a:xfrm>
          <a:prstGeom prst="rect">
            <a:avLst/>
          </a:prstGeom>
          <a:noFill/>
        </p:spPr>
        <p:txBody>
          <a:bodyPr wrap="square">
            <a:spAutoFit/>
          </a:bodyPr>
          <a:lstStyle/>
          <a:p>
            <a:r>
              <a:rPr lang="uk-UA" sz="3500" dirty="0">
                <a:latin typeface="Times New Roman" panose="02020603050405020304" pitchFamily="18" charset="0"/>
                <a:cs typeface="Times New Roman" panose="02020603050405020304" pitchFamily="18" charset="0"/>
              </a:rPr>
              <a:t>https://galaxystore.com.ua/ua/</a:t>
            </a:r>
          </a:p>
        </p:txBody>
      </p:sp>
      <p:pic>
        <p:nvPicPr>
          <p:cNvPr id="4" name="Рисунок 3">
            <a:extLst>
              <a:ext uri="{FF2B5EF4-FFF2-40B4-BE49-F238E27FC236}">
                <a16:creationId xmlns:a16="http://schemas.microsoft.com/office/drawing/2014/main" id="{9245E560-A9B7-6411-A988-9463970B404C}"/>
              </a:ext>
            </a:extLst>
          </p:cNvPr>
          <p:cNvPicPr>
            <a:picLocks noChangeAspect="1"/>
          </p:cNvPicPr>
          <p:nvPr/>
        </p:nvPicPr>
        <p:blipFill>
          <a:blip r:embed="rId2"/>
          <a:stretch>
            <a:fillRect/>
          </a:stretch>
        </p:blipFill>
        <p:spPr>
          <a:xfrm>
            <a:off x="829736" y="1760079"/>
            <a:ext cx="10600267" cy="4641584"/>
          </a:xfrm>
          <a:prstGeom prst="rect">
            <a:avLst/>
          </a:prstGeom>
        </p:spPr>
      </p:pic>
      <p:pic>
        <p:nvPicPr>
          <p:cNvPr id="8" name="Рисунок 7">
            <a:extLst>
              <a:ext uri="{FF2B5EF4-FFF2-40B4-BE49-F238E27FC236}">
                <a16:creationId xmlns:a16="http://schemas.microsoft.com/office/drawing/2014/main" id="{B37417C8-F2FF-46C8-9809-9D28D9841087}"/>
              </a:ext>
            </a:extLst>
          </p:cNvPr>
          <p:cNvPicPr>
            <a:picLocks noChangeAspect="1"/>
          </p:cNvPicPr>
          <p:nvPr/>
        </p:nvPicPr>
        <p:blipFill>
          <a:blip r:embed="rId3"/>
          <a:stretch>
            <a:fillRect/>
          </a:stretch>
        </p:blipFill>
        <p:spPr>
          <a:xfrm>
            <a:off x="9543520" y="4545542"/>
            <a:ext cx="2181225" cy="2000250"/>
          </a:xfrm>
          <a:prstGeom prst="rect">
            <a:avLst/>
          </a:prstGeom>
        </p:spPr>
      </p:pic>
    </p:spTree>
    <p:extLst>
      <p:ext uri="{BB962C8B-B14F-4D97-AF65-F5344CB8AC3E}">
        <p14:creationId xmlns:p14="http://schemas.microsoft.com/office/powerpoint/2010/main" val="23631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D893FF06-9AA1-EED4-20AB-A056DA41A6C8}"/>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789F98B3-3B20-B60F-8114-FBDC77C5DBE3}"/>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pic>
        <p:nvPicPr>
          <p:cNvPr id="3" name="Рисунок 2">
            <a:extLst>
              <a:ext uri="{FF2B5EF4-FFF2-40B4-BE49-F238E27FC236}">
                <a16:creationId xmlns:a16="http://schemas.microsoft.com/office/drawing/2014/main" id="{F75E3EB2-211B-CFE6-E292-56CEE7C70FCD}"/>
              </a:ext>
            </a:extLst>
          </p:cNvPr>
          <p:cNvPicPr>
            <a:picLocks noChangeAspect="1"/>
          </p:cNvPicPr>
          <p:nvPr/>
        </p:nvPicPr>
        <p:blipFill>
          <a:blip r:embed="rId2"/>
          <a:stretch>
            <a:fillRect/>
          </a:stretch>
        </p:blipFill>
        <p:spPr>
          <a:xfrm>
            <a:off x="254000" y="2935703"/>
            <a:ext cx="11684000" cy="1338063"/>
          </a:xfrm>
          <a:prstGeom prst="rect">
            <a:avLst/>
          </a:prstGeom>
        </p:spPr>
      </p:pic>
    </p:spTree>
    <p:extLst>
      <p:ext uri="{BB962C8B-B14F-4D97-AF65-F5344CB8AC3E}">
        <p14:creationId xmlns:p14="http://schemas.microsoft.com/office/powerpoint/2010/main" val="384449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09C0BEAB-9DCD-9BC5-C08F-A676B8187300}"/>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5711A84F-8BCE-2728-CD67-7C451A9F1450}"/>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25" name="Заголовок 1">
            <a:extLst>
              <a:ext uri="{FF2B5EF4-FFF2-40B4-BE49-F238E27FC236}">
                <a16:creationId xmlns:a16="http://schemas.microsoft.com/office/drawing/2014/main" id="{400AF0B3-54B9-DD7B-2349-8A080A38CE33}"/>
              </a:ext>
            </a:extLst>
          </p:cNvPr>
          <p:cNvSpPr txBox="1">
            <a:spLocks/>
          </p:cNvSpPr>
          <p:nvPr/>
        </p:nvSpPr>
        <p:spPr>
          <a:xfrm>
            <a:off x="4382426" y="1097131"/>
            <a:ext cx="3427148" cy="694953"/>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3800" dirty="0">
                <a:latin typeface="Times New Roman" panose="02020603050405020304" pitchFamily="18" charset="0"/>
                <a:cs typeface="Times New Roman" panose="02020603050405020304" pitchFamily="18" charset="0"/>
              </a:rPr>
              <a:t>Аналіз трафіку</a:t>
            </a:r>
          </a:p>
          <a:p>
            <a:endParaRPr lang="uk-UA"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676E6A7-8F08-16A8-DBF1-0C2ECF0F80DD}"/>
              </a:ext>
            </a:extLst>
          </p:cNvPr>
          <p:cNvSpPr txBox="1"/>
          <p:nvPr/>
        </p:nvSpPr>
        <p:spPr>
          <a:xfrm>
            <a:off x="6437245" y="1869775"/>
            <a:ext cx="4800600" cy="553998"/>
          </a:xfrm>
          <a:prstGeom prst="rect">
            <a:avLst/>
          </a:prstGeom>
          <a:noFill/>
        </p:spPr>
        <p:txBody>
          <a:bodyPr wrap="square">
            <a:spAutoFit/>
          </a:bodyPr>
          <a:lstStyle/>
          <a:p>
            <a:pPr algn="ctr"/>
            <a:r>
              <a:rPr lang="uk-UA" sz="3000" dirty="0">
                <a:latin typeface="Times New Roman" panose="02020603050405020304" pitchFamily="18" charset="0"/>
                <a:cs typeface="Times New Roman" panose="02020603050405020304" pitchFamily="18" charset="0"/>
              </a:rPr>
              <a:t>https://galaxystore.com.ua/ua/</a:t>
            </a:r>
          </a:p>
        </p:txBody>
      </p:sp>
      <p:sp>
        <p:nvSpPr>
          <p:cNvPr id="5" name="TextBox 4">
            <a:extLst>
              <a:ext uri="{FF2B5EF4-FFF2-40B4-BE49-F238E27FC236}">
                <a16:creationId xmlns:a16="http://schemas.microsoft.com/office/drawing/2014/main" id="{B91F7CAF-5A39-191A-3CDF-08B58F0DAA91}"/>
              </a:ext>
            </a:extLst>
          </p:cNvPr>
          <p:cNvSpPr txBox="1"/>
          <p:nvPr/>
        </p:nvSpPr>
        <p:spPr>
          <a:xfrm>
            <a:off x="1355426" y="1874844"/>
            <a:ext cx="4385733" cy="553998"/>
          </a:xfrm>
          <a:prstGeom prst="rect">
            <a:avLst/>
          </a:prstGeom>
          <a:noFill/>
        </p:spPr>
        <p:txBody>
          <a:bodyPr wrap="square">
            <a:spAutoFit/>
          </a:bodyPr>
          <a:lstStyle/>
          <a:p>
            <a:pPr algn="ctr"/>
            <a:r>
              <a:rPr lang="uk-UA" sz="3000" dirty="0">
                <a:latin typeface="Times New Roman" panose="02020603050405020304" pitchFamily="18" charset="0"/>
                <a:cs typeface="Times New Roman" panose="02020603050405020304" pitchFamily="18" charset="0"/>
              </a:rPr>
              <a:t>https://wookie.com.ua/</a:t>
            </a:r>
          </a:p>
        </p:txBody>
      </p:sp>
      <p:pic>
        <p:nvPicPr>
          <p:cNvPr id="10" name="Рисунок 9">
            <a:extLst>
              <a:ext uri="{FF2B5EF4-FFF2-40B4-BE49-F238E27FC236}">
                <a16:creationId xmlns:a16="http://schemas.microsoft.com/office/drawing/2014/main" id="{F00A4B7A-71FC-0647-D229-AEE8836CB018}"/>
              </a:ext>
            </a:extLst>
          </p:cNvPr>
          <p:cNvPicPr>
            <a:picLocks noChangeAspect="1"/>
          </p:cNvPicPr>
          <p:nvPr/>
        </p:nvPicPr>
        <p:blipFill>
          <a:blip r:embed="rId2"/>
          <a:stretch>
            <a:fillRect/>
          </a:stretch>
        </p:blipFill>
        <p:spPr>
          <a:xfrm>
            <a:off x="471770" y="659483"/>
            <a:ext cx="2946058" cy="1090424"/>
          </a:xfrm>
          <a:prstGeom prst="rect">
            <a:avLst/>
          </a:prstGeom>
        </p:spPr>
      </p:pic>
      <p:pic>
        <p:nvPicPr>
          <p:cNvPr id="12" name="Рисунок 11">
            <a:extLst>
              <a:ext uri="{FF2B5EF4-FFF2-40B4-BE49-F238E27FC236}">
                <a16:creationId xmlns:a16="http://schemas.microsoft.com/office/drawing/2014/main" id="{FCB5E536-F368-4B29-DE4E-59173BD638E6}"/>
              </a:ext>
            </a:extLst>
          </p:cNvPr>
          <p:cNvPicPr>
            <a:picLocks noChangeAspect="1"/>
          </p:cNvPicPr>
          <p:nvPr/>
        </p:nvPicPr>
        <p:blipFill>
          <a:blip r:embed="rId3"/>
          <a:stretch>
            <a:fillRect/>
          </a:stretch>
        </p:blipFill>
        <p:spPr>
          <a:xfrm>
            <a:off x="2051512" y="2351529"/>
            <a:ext cx="2993563" cy="2468625"/>
          </a:xfrm>
          <a:prstGeom prst="rect">
            <a:avLst/>
          </a:prstGeom>
        </p:spPr>
      </p:pic>
      <p:pic>
        <p:nvPicPr>
          <p:cNvPr id="14" name="Рисунок 13">
            <a:extLst>
              <a:ext uri="{FF2B5EF4-FFF2-40B4-BE49-F238E27FC236}">
                <a16:creationId xmlns:a16="http://schemas.microsoft.com/office/drawing/2014/main" id="{8BAA5E57-DE36-5F49-6DE5-FE991D30BD8D}"/>
              </a:ext>
            </a:extLst>
          </p:cNvPr>
          <p:cNvPicPr>
            <a:picLocks noChangeAspect="1"/>
          </p:cNvPicPr>
          <p:nvPr/>
        </p:nvPicPr>
        <p:blipFill>
          <a:blip r:embed="rId4"/>
          <a:stretch>
            <a:fillRect/>
          </a:stretch>
        </p:blipFill>
        <p:spPr>
          <a:xfrm>
            <a:off x="1500417" y="4950742"/>
            <a:ext cx="4095750" cy="1247775"/>
          </a:xfrm>
          <a:prstGeom prst="rect">
            <a:avLst/>
          </a:prstGeom>
        </p:spPr>
      </p:pic>
      <p:pic>
        <p:nvPicPr>
          <p:cNvPr id="16" name="Рисунок 15">
            <a:extLst>
              <a:ext uri="{FF2B5EF4-FFF2-40B4-BE49-F238E27FC236}">
                <a16:creationId xmlns:a16="http://schemas.microsoft.com/office/drawing/2014/main" id="{F5D6AC24-F92C-59C1-1C63-FF21BCC8084F}"/>
              </a:ext>
            </a:extLst>
          </p:cNvPr>
          <p:cNvPicPr>
            <a:picLocks noChangeAspect="1"/>
          </p:cNvPicPr>
          <p:nvPr/>
        </p:nvPicPr>
        <p:blipFill>
          <a:blip r:embed="rId5"/>
          <a:stretch>
            <a:fillRect/>
          </a:stretch>
        </p:blipFill>
        <p:spPr>
          <a:xfrm>
            <a:off x="7147987" y="2351528"/>
            <a:ext cx="2805869" cy="2468625"/>
          </a:xfrm>
          <a:prstGeom prst="rect">
            <a:avLst/>
          </a:prstGeom>
        </p:spPr>
      </p:pic>
      <p:pic>
        <p:nvPicPr>
          <p:cNvPr id="18" name="Рисунок 17">
            <a:extLst>
              <a:ext uri="{FF2B5EF4-FFF2-40B4-BE49-F238E27FC236}">
                <a16:creationId xmlns:a16="http://schemas.microsoft.com/office/drawing/2014/main" id="{D01F25C6-8B88-3F67-0B1A-C2F1F83BA320}"/>
              </a:ext>
            </a:extLst>
          </p:cNvPr>
          <p:cNvPicPr>
            <a:picLocks noChangeAspect="1"/>
          </p:cNvPicPr>
          <p:nvPr/>
        </p:nvPicPr>
        <p:blipFill>
          <a:blip r:embed="rId6"/>
          <a:stretch>
            <a:fillRect/>
          </a:stretch>
        </p:blipFill>
        <p:spPr>
          <a:xfrm>
            <a:off x="6599237" y="4912641"/>
            <a:ext cx="4114800" cy="1323975"/>
          </a:xfrm>
          <a:prstGeom prst="rect">
            <a:avLst/>
          </a:prstGeom>
        </p:spPr>
      </p:pic>
    </p:spTree>
    <p:extLst>
      <p:ext uri="{BB962C8B-B14F-4D97-AF65-F5344CB8AC3E}">
        <p14:creationId xmlns:p14="http://schemas.microsoft.com/office/powerpoint/2010/main" val="356067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8A09E184-4FC7-5FC5-F42A-E72974844D0D}"/>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E26A54FF-76F0-D9B3-5FBC-C13E3C9625A4}"/>
              </a:ext>
            </a:extLst>
          </p:cNvPr>
          <p:cNvSpPr txBox="1">
            <a:spLocks/>
          </p:cNvSpPr>
          <p:nvPr/>
        </p:nvSpPr>
        <p:spPr>
          <a:xfrm>
            <a:off x="6096000" y="449810"/>
            <a:ext cx="5771213"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25" name="Заголовок 1">
            <a:extLst>
              <a:ext uri="{FF2B5EF4-FFF2-40B4-BE49-F238E27FC236}">
                <a16:creationId xmlns:a16="http://schemas.microsoft.com/office/drawing/2014/main" id="{CFA66349-6842-8DA8-2CFC-F52BCBBEC2E7}"/>
              </a:ext>
            </a:extLst>
          </p:cNvPr>
          <p:cNvSpPr txBox="1">
            <a:spLocks/>
          </p:cNvSpPr>
          <p:nvPr/>
        </p:nvSpPr>
        <p:spPr>
          <a:xfrm>
            <a:off x="4382426" y="1097131"/>
            <a:ext cx="3427148" cy="694953"/>
          </a:xfrm>
          <a:prstGeom prst="rect">
            <a:avLst/>
          </a:prstGeom>
          <a:solidFill>
            <a:srgbClr val="FE9D3C"/>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3800" dirty="0">
                <a:latin typeface="Times New Roman" panose="02020603050405020304" pitchFamily="18" charset="0"/>
                <a:cs typeface="Times New Roman" panose="02020603050405020304" pitchFamily="18" charset="0"/>
              </a:rPr>
              <a:t>Аналіз трафіку</a:t>
            </a:r>
          </a:p>
          <a:p>
            <a:endParaRPr lang="uk-UA"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C087A9-7DAF-4111-4037-ADFEB6F9CA36}"/>
              </a:ext>
            </a:extLst>
          </p:cNvPr>
          <p:cNvSpPr txBox="1"/>
          <p:nvPr/>
        </p:nvSpPr>
        <p:spPr>
          <a:xfrm>
            <a:off x="6437245" y="1869775"/>
            <a:ext cx="4800600" cy="553998"/>
          </a:xfrm>
          <a:prstGeom prst="rect">
            <a:avLst/>
          </a:prstGeom>
          <a:noFill/>
        </p:spPr>
        <p:txBody>
          <a:bodyPr wrap="square">
            <a:spAutoFit/>
          </a:bodyPr>
          <a:lstStyle/>
          <a:p>
            <a:pPr algn="ctr"/>
            <a:r>
              <a:rPr lang="uk-UA" sz="3000" dirty="0">
                <a:latin typeface="Times New Roman" panose="02020603050405020304" pitchFamily="18" charset="0"/>
                <a:cs typeface="Times New Roman" panose="02020603050405020304" pitchFamily="18" charset="0"/>
              </a:rPr>
              <a:t>https://galaxystore.com.ua/ua/</a:t>
            </a:r>
          </a:p>
        </p:txBody>
      </p:sp>
      <p:sp>
        <p:nvSpPr>
          <p:cNvPr id="5" name="TextBox 4">
            <a:extLst>
              <a:ext uri="{FF2B5EF4-FFF2-40B4-BE49-F238E27FC236}">
                <a16:creationId xmlns:a16="http://schemas.microsoft.com/office/drawing/2014/main" id="{8AA92B20-625B-90BA-8DBD-BC9612E69064}"/>
              </a:ext>
            </a:extLst>
          </p:cNvPr>
          <p:cNvSpPr txBox="1"/>
          <p:nvPr/>
        </p:nvSpPr>
        <p:spPr>
          <a:xfrm>
            <a:off x="1355426" y="1874844"/>
            <a:ext cx="4385733" cy="553998"/>
          </a:xfrm>
          <a:prstGeom prst="rect">
            <a:avLst/>
          </a:prstGeom>
          <a:noFill/>
        </p:spPr>
        <p:txBody>
          <a:bodyPr wrap="square">
            <a:spAutoFit/>
          </a:bodyPr>
          <a:lstStyle/>
          <a:p>
            <a:pPr algn="ctr"/>
            <a:r>
              <a:rPr lang="uk-UA" sz="3000" dirty="0">
                <a:latin typeface="Times New Roman" panose="02020603050405020304" pitchFamily="18" charset="0"/>
                <a:cs typeface="Times New Roman" panose="02020603050405020304" pitchFamily="18" charset="0"/>
              </a:rPr>
              <a:t>https://wookie.com.ua/</a:t>
            </a:r>
          </a:p>
        </p:txBody>
      </p:sp>
      <p:pic>
        <p:nvPicPr>
          <p:cNvPr id="4" name="Рисунок 3">
            <a:extLst>
              <a:ext uri="{FF2B5EF4-FFF2-40B4-BE49-F238E27FC236}">
                <a16:creationId xmlns:a16="http://schemas.microsoft.com/office/drawing/2014/main" id="{5CBB53E8-7A66-4735-4BB8-6F87BE5DCE00}"/>
              </a:ext>
            </a:extLst>
          </p:cNvPr>
          <p:cNvPicPr>
            <a:picLocks noChangeAspect="1"/>
          </p:cNvPicPr>
          <p:nvPr/>
        </p:nvPicPr>
        <p:blipFill>
          <a:blip r:embed="rId2"/>
          <a:stretch>
            <a:fillRect/>
          </a:stretch>
        </p:blipFill>
        <p:spPr>
          <a:xfrm>
            <a:off x="625577" y="613102"/>
            <a:ext cx="3627494" cy="1131154"/>
          </a:xfrm>
          <a:prstGeom prst="rect">
            <a:avLst/>
          </a:prstGeom>
        </p:spPr>
      </p:pic>
      <p:pic>
        <p:nvPicPr>
          <p:cNvPr id="8" name="Рисунок 7">
            <a:extLst>
              <a:ext uri="{FF2B5EF4-FFF2-40B4-BE49-F238E27FC236}">
                <a16:creationId xmlns:a16="http://schemas.microsoft.com/office/drawing/2014/main" id="{495BEE4E-48D9-3CED-6DB9-FD7EA1784725}"/>
              </a:ext>
            </a:extLst>
          </p:cNvPr>
          <p:cNvPicPr>
            <a:picLocks noChangeAspect="1"/>
          </p:cNvPicPr>
          <p:nvPr/>
        </p:nvPicPr>
        <p:blipFill>
          <a:blip r:embed="rId3"/>
          <a:stretch>
            <a:fillRect/>
          </a:stretch>
        </p:blipFill>
        <p:spPr>
          <a:xfrm>
            <a:off x="1190200" y="2559429"/>
            <a:ext cx="4716184" cy="1869730"/>
          </a:xfrm>
          <a:prstGeom prst="rect">
            <a:avLst/>
          </a:prstGeom>
        </p:spPr>
      </p:pic>
      <p:pic>
        <p:nvPicPr>
          <p:cNvPr id="11" name="Рисунок 10">
            <a:extLst>
              <a:ext uri="{FF2B5EF4-FFF2-40B4-BE49-F238E27FC236}">
                <a16:creationId xmlns:a16="http://schemas.microsoft.com/office/drawing/2014/main" id="{DBC33C5F-BC83-510F-3484-761F1520B562}"/>
              </a:ext>
            </a:extLst>
          </p:cNvPr>
          <p:cNvPicPr>
            <a:picLocks noChangeAspect="1"/>
          </p:cNvPicPr>
          <p:nvPr/>
        </p:nvPicPr>
        <p:blipFill rotWithShape="1">
          <a:blip r:embed="rId4"/>
          <a:srcRect b="7918"/>
          <a:stretch/>
        </p:blipFill>
        <p:spPr>
          <a:xfrm>
            <a:off x="479108" y="4583465"/>
            <a:ext cx="5616892" cy="1359194"/>
          </a:xfrm>
          <a:prstGeom prst="rect">
            <a:avLst/>
          </a:prstGeom>
        </p:spPr>
      </p:pic>
      <p:pic>
        <p:nvPicPr>
          <p:cNvPr id="15" name="Рисунок 14">
            <a:extLst>
              <a:ext uri="{FF2B5EF4-FFF2-40B4-BE49-F238E27FC236}">
                <a16:creationId xmlns:a16="http://schemas.microsoft.com/office/drawing/2014/main" id="{FA94315E-813A-60EA-F955-33A163A049D9}"/>
              </a:ext>
            </a:extLst>
          </p:cNvPr>
          <p:cNvPicPr>
            <a:picLocks noChangeAspect="1"/>
          </p:cNvPicPr>
          <p:nvPr/>
        </p:nvPicPr>
        <p:blipFill>
          <a:blip r:embed="rId5"/>
          <a:stretch>
            <a:fillRect/>
          </a:stretch>
        </p:blipFill>
        <p:spPr>
          <a:xfrm>
            <a:off x="6437245" y="2501463"/>
            <a:ext cx="4761694" cy="1927695"/>
          </a:xfrm>
          <a:prstGeom prst="rect">
            <a:avLst/>
          </a:prstGeom>
        </p:spPr>
      </p:pic>
      <p:pic>
        <p:nvPicPr>
          <p:cNvPr id="21" name="Рисунок 20">
            <a:extLst>
              <a:ext uri="{FF2B5EF4-FFF2-40B4-BE49-F238E27FC236}">
                <a16:creationId xmlns:a16="http://schemas.microsoft.com/office/drawing/2014/main" id="{ADAD5552-6419-66D9-B821-8649D0A281F0}"/>
              </a:ext>
            </a:extLst>
          </p:cNvPr>
          <p:cNvPicPr>
            <a:picLocks noChangeAspect="1"/>
          </p:cNvPicPr>
          <p:nvPr/>
        </p:nvPicPr>
        <p:blipFill rotWithShape="1">
          <a:blip r:embed="rId6"/>
          <a:srcRect t="6918" b="12631"/>
          <a:stretch/>
        </p:blipFill>
        <p:spPr>
          <a:xfrm>
            <a:off x="6232026" y="4583464"/>
            <a:ext cx="5692183" cy="1359194"/>
          </a:xfrm>
          <a:prstGeom prst="rect">
            <a:avLst/>
          </a:prstGeom>
        </p:spPr>
      </p:pic>
      <p:pic>
        <p:nvPicPr>
          <p:cNvPr id="23" name="Рисунок 22">
            <a:extLst>
              <a:ext uri="{FF2B5EF4-FFF2-40B4-BE49-F238E27FC236}">
                <a16:creationId xmlns:a16="http://schemas.microsoft.com/office/drawing/2014/main" id="{7E8646D1-28AE-BC96-E465-5991FBB4FB4E}"/>
              </a:ext>
            </a:extLst>
          </p:cNvPr>
          <p:cNvPicPr>
            <a:picLocks noChangeAspect="1"/>
          </p:cNvPicPr>
          <p:nvPr/>
        </p:nvPicPr>
        <p:blipFill>
          <a:blip r:embed="rId7"/>
          <a:stretch>
            <a:fillRect/>
          </a:stretch>
        </p:blipFill>
        <p:spPr>
          <a:xfrm>
            <a:off x="3971925" y="6096964"/>
            <a:ext cx="4248150" cy="409575"/>
          </a:xfrm>
          <a:prstGeom prst="rect">
            <a:avLst/>
          </a:prstGeom>
        </p:spPr>
      </p:pic>
      <mc:AlternateContent xmlns:mc="http://schemas.openxmlformats.org/markup-compatibility/2006" xmlns:p14="http://schemas.microsoft.com/office/powerpoint/2010/main">
        <mc:Choice Requires="p14">
          <p:contentPart p14:bwMode="auto" r:id="rId8">
            <p14:nvContentPartPr>
              <p14:cNvPr id="24" name="Рукописні дані 23">
                <a:extLst>
                  <a:ext uri="{FF2B5EF4-FFF2-40B4-BE49-F238E27FC236}">
                    <a16:creationId xmlns:a16="http://schemas.microsoft.com/office/drawing/2014/main" id="{60E83302-22C1-62F0-87DA-1E7D896A8D81}"/>
                  </a:ext>
                </a:extLst>
              </p14:cNvPr>
              <p14:cNvContentPartPr/>
              <p14:nvPr/>
            </p14:nvContentPartPr>
            <p14:xfrm>
              <a:off x="3896785" y="5998560"/>
              <a:ext cx="1641240" cy="596160"/>
            </p14:xfrm>
          </p:contentPart>
        </mc:Choice>
        <mc:Fallback xmlns="">
          <p:pic>
            <p:nvPicPr>
              <p:cNvPr id="24" name="Рукописні дані 23">
                <a:extLst>
                  <a:ext uri="{FF2B5EF4-FFF2-40B4-BE49-F238E27FC236}">
                    <a16:creationId xmlns:a16="http://schemas.microsoft.com/office/drawing/2014/main" id="{60E83302-22C1-62F0-87DA-1E7D896A8D81}"/>
                  </a:ext>
                </a:extLst>
              </p:cNvPr>
              <p:cNvPicPr/>
              <p:nvPr/>
            </p:nvPicPr>
            <p:blipFill>
              <a:blip r:embed="rId9"/>
              <a:stretch>
                <a:fillRect/>
              </a:stretch>
            </p:blipFill>
            <p:spPr>
              <a:xfrm>
                <a:off x="3860785" y="5926920"/>
                <a:ext cx="1712880" cy="739800"/>
              </a:xfrm>
              <a:prstGeom prst="rect">
                <a:avLst/>
              </a:prstGeom>
            </p:spPr>
          </p:pic>
        </mc:Fallback>
      </mc:AlternateContent>
    </p:spTree>
    <p:extLst>
      <p:ext uri="{BB962C8B-B14F-4D97-AF65-F5344CB8AC3E}">
        <p14:creationId xmlns:p14="http://schemas.microsoft.com/office/powerpoint/2010/main" val="264101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37DB426E-7D66-40B7-7537-502D8B93D649}"/>
            </a:ext>
          </a:extLst>
        </p:cNvPr>
        <p:cNvGrpSpPr/>
        <p:nvPr/>
      </p:nvGrpSpPr>
      <p:grpSpPr>
        <a:xfrm>
          <a:off x="0" y="0"/>
          <a:ext cx="0" cy="0"/>
          <a:chOff x="0" y="0"/>
          <a:chExt cx="0" cy="0"/>
        </a:xfrm>
      </p:grpSpPr>
      <p:sp>
        <p:nvSpPr>
          <p:cNvPr id="7" name="Заголовок 1">
            <a:extLst>
              <a:ext uri="{FF2B5EF4-FFF2-40B4-BE49-F238E27FC236}">
                <a16:creationId xmlns:a16="http://schemas.microsoft.com/office/drawing/2014/main" id="{012C14D2-EBCF-3E4C-981B-2F00E31DB80F}"/>
              </a:ext>
            </a:extLst>
          </p:cNvPr>
          <p:cNvSpPr txBox="1">
            <a:spLocks/>
          </p:cNvSpPr>
          <p:nvPr/>
        </p:nvSpPr>
        <p:spPr>
          <a:xfrm>
            <a:off x="7110663" y="449810"/>
            <a:ext cx="4756550" cy="522384"/>
          </a:xfrm>
          <a:prstGeom prst="rect">
            <a:avLst/>
          </a:prstGeom>
          <a:solidFill>
            <a:schemeClr val="accent5">
              <a:lumMod val="20000"/>
              <a:lumOff val="8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dirty="0">
                <a:latin typeface="Times New Roman" panose="02020603050405020304" pitchFamily="18" charset="0"/>
                <a:cs typeface="Times New Roman" panose="02020603050405020304" pitchFamily="18" charset="0"/>
              </a:rPr>
              <a:t>ТОВ «Вукі Груп»</a:t>
            </a:r>
          </a:p>
        </p:txBody>
      </p:sp>
      <p:sp>
        <p:nvSpPr>
          <p:cNvPr id="2" name="Заголовок 1">
            <a:extLst>
              <a:ext uri="{FF2B5EF4-FFF2-40B4-BE49-F238E27FC236}">
                <a16:creationId xmlns:a16="http://schemas.microsoft.com/office/drawing/2014/main" id="{6B8CB9C9-8F43-2666-13CE-A4BD3466B876}"/>
              </a:ext>
            </a:extLst>
          </p:cNvPr>
          <p:cNvSpPr txBox="1">
            <a:spLocks/>
          </p:cNvSpPr>
          <p:nvPr/>
        </p:nvSpPr>
        <p:spPr>
          <a:xfrm>
            <a:off x="700839" y="435899"/>
            <a:ext cx="6146133" cy="536296"/>
          </a:xfrm>
          <a:prstGeom prst="rect">
            <a:avLst/>
          </a:prstGeom>
          <a:solidFill>
            <a:schemeClr val="accent6">
              <a:lumMod val="60000"/>
              <a:lumOff val="40000"/>
            </a:scheme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uk-UA" sz="2800" dirty="0">
                <a:latin typeface="Times New Roman" panose="02020603050405020304" pitchFamily="18" charset="0"/>
                <a:cs typeface="Times New Roman" panose="02020603050405020304" pitchFamily="18" charset="0"/>
              </a:rPr>
              <a:t>Співпраця з маркетплейсами</a:t>
            </a:r>
          </a:p>
          <a:p>
            <a:endParaRPr lang="uk-UA" sz="28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B55808A-299F-5D71-51B4-AEC2BBE75C48}"/>
              </a:ext>
            </a:extLst>
          </p:cNvPr>
          <p:cNvPicPr>
            <a:picLocks noChangeAspect="1"/>
          </p:cNvPicPr>
          <p:nvPr/>
        </p:nvPicPr>
        <p:blipFill>
          <a:blip r:embed="rId2"/>
          <a:stretch>
            <a:fillRect/>
          </a:stretch>
        </p:blipFill>
        <p:spPr>
          <a:xfrm>
            <a:off x="4588041" y="1214846"/>
            <a:ext cx="3566361" cy="1579388"/>
          </a:xfrm>
          <a:prstGeom prst="rect">
            <a:avLst/>
          </a:prstGeom>
        </p:spPr>
      </p:pic>
      <p:pic>
        <p:nvPicPr>
          <p:cNvPr id="11" name="Рисунок 10">
            <a:extLst>
              <a:ext uri="{FF2B5EF4-FFF2-40B4-BE49-F238E27FC236}">
                <a16:creationId xmlns:a16="http://schemas.microsoft.com/office/drawing/2014/main" id="{40B2BD81-83F4-4BA7-1035-F91EDF781161}"/>
              </a:ext>
            </a:extLst>
          </p:cNvPr>
          <p:cNvPicPr>
            <a:picLocks noChangeAspect="1"/>
          </p:cNvPicPr>
          <p:nvPr/>
        </p:nvPicPr>
        <p:blipFill>
          <a:blip r:embed="rId3"/>
          <a:stretch>
            <a:fillRect/>
          </a:stretch>
        </p:blipFill>
        <p:spPr>
          <a:xfrm>
            <a:off x="566737" y="2968200"/>
            <a:ext cx="11058525" cy="2828925"/>
          </a:xfrm>
          <a:prstGeom prst="rect">
            <a:avLst/>
          </a:prstGeom>
        </p:spPr>
      </p:pic>
      <p:sp>
        <p:nvSpPr>
          <p:cNvPr id="13" name="TextBox 12">
            <a:extLst>
              <a:ext uri="{FF2B5EF4-FFF2-40B4-BE49-F238E27FC236}">
                <a16:creationId xmlns:a16="http://schemas.microsoft.com/office/drawing/2014/main" id="{12FBE2DB-B14F-EDEC-3C84-AF83C59CD384}"/>
              </a:ext>
            </a:extLst>
          </p:cNvPr>
          <p:cNvSpPr txBox="1"/>
          <p:nvPr/>
        </p:nvSpPr>
        <p:spPr>
          <a:xfrm>
            <a:off x="566737" y="5797125"/>
            <a:ext cx="4316329" cy="430887"/>
          </a:xfrm>
          <a:prstGeom prst="rect">
            <a:avLst/>
          </a:prstGeom>
          <a:noFill/>
        </p:spPr>
        <p:txBody>
          <a:bodyPr wrap="square">
            <a:spAutoFit/>
          </a:bodyPr>
          <a:lstStyle/>
          <a:p>
            <a:r>
              <a:rPr lang="uk-UA" sz="2200" dirty="0">
                <a:latin typeface="Times New Roman" panose="02020603050405020304" pitchFamily="18" charset="0"/>
                <a:cs typeface="Times New Roman" panose="02020603050405020304" pitchFamily="18" charset="0"/>
              </a:rPr>
              <a:t>https://allo.ua/ua/partner_casy/</a:t>
            </a:r>
          </a:p>
        </p:txBody>
      </p:sp>
      <mc:AlternateContent xmlns:mc="http://schemas.openxmlformats.org/markup-compatibility/2006" xmlns:p14="http://schemas.microsoft.com/office/powerpoint/2010/main">
        <mc:Choice Requires="p14">
          <p:contentPart p14:bwMode="auto" r:id="rId4">
            <p14:nvContentPartPr>
              <p14:cNvPr id="15" name="Рукописні дані 14">
                <a:extLst>
                  <a:ext uri="{FF2B5EF4-FFF2-40B4-BE49-F238E27FC236}">
                    <a16:creationId xmlns:a16="http://schemas.microsoft.com/office/drawing/2014/main" id="{7CA0F785-B504-937E-EA20-BE533448514D}"/>
                  </a:ext>
                </a:extLst>
              </p14:cNvPr>
              <p14:cNvContentPartPr/>
              <p14:nvPr/>
            </p14:nvContentPartPr>
            <p14:xfrm>
              <a:off x="396189" y="3291805"/>
              <a:ext cx="1783440" cy="683280"/>
            </p14:xfrm>
          </p:contentPart>
        </mc:Choice>
        <mc:Fallback xmlns="">
          <p:pic>
            <p:nvPicPr>
              <p:cNvPr id="15" name="Рукописні дані 14">
                <a:extLst>
                  <a:ext uri="{FF2B5EF4-FFF2-40B4-BE49-F238E27FC236}">
                    <a16:creationId xmlns:a16="http://schemas.microsoft.com/office/drawing/2014/main" id="{7CA0F785-B504-937E-EA20-BE533448514D}"/>
                  </a:ext>
                </a:extLst>
              </p:cNvPr>
              <p:cNvPicPr/>
              <p:nvPr/>
            </p:nvPicPr>
            <p:blipFill>
              <a:blip r:embed="rId5"/>
              <a:stretch>
                <a:fillRect/>
              </a:stretch>
            </p:blipFill>
            <p:spPr>
              <a:xfrm>
                <a:off x="360189" y="3219805"/>
                <a:ext cx="1855080" cy="82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Рукописні дані 16">
                <a:extLst>
                  <a:ext uri="{FF2B5EF4-FFF2-40B4-BE49-F238E27FC236}">
                    <a16:creationId xmlns:a16="http://schemas.microsoft.com/office/drawing/2014/main" id="{271B184B-3D6F-976D-B135-2958386675C1}"/>
                  </a:ext>
                </a:extLst>
              </p14:cNvPr>
              <p14:cNvContentPartPr/>
              <p14:nvPr/>
            </p14:nvContentPartPr>
            <p14:xfrm>
              <a:off x="657865" y="5614652"/>
              <a:ext cx="1457640" cy="71640"/>
            </p14:xfrm>
          </p:contentPart>
        </mc:Choice>
        <mc:Fallback xmlns="">
          <p:pic>
            <p:nvPicPr>
              <p:cNvPr id="17" name="Рукописні дані 16">
                <a:extLst>
                  <a:ext uri="{FF2B5EF4-FFF2-40B4-BE49-F238E27FC236}">
                    <a16:creationId xmlns:a16="http://schemas.microsoft.com/office/drawing/2014/main" id="{271B184B-3D6F-976D-B135-2958386675C1}"/>
                  </a:ext>
                </a:extLst>
              </p:cNvPr>
              <p:cNvPicPr/>
              <p:nvPr/>
            </p:nvPicPr>
            <p:blipFill>
              <a:blip r:embed="rId7"/>
              <a:stretch>
                <a:fillRect/>
              </a:stretch>
            </p:blipFill>
            <p:spPr>
              <a:xfrm>
                <a:off x="621865" y="5542652"/>
                <a:ext cx="1529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Рукописні дані 18">
                <a:extLst>
                  <a:ext uri="{FF2B5EF4-FFF2-40B4-BE49-F238E27FC236}">
                    <a16:creationId xmlns:a16="http://schemas.microsoft.com/office/drawing/2014/main" id="{9E3F2ECA-E1D3-AC58-E3B3-34FAAAE9A897}"/>
                  </a:ext>
                </a:extLst>
              </p14:cNvPr>
              <p14:cNvContentPartPr/>
              <p14:nvPr/>
            </p14:nvContentPartPr>
            <p14:xfrm>
              <a:off x="2277865" y="4525292"/>
              <a:ext cx="809280" cy="1197720"/>
            </p14:xfrm>
          </p:contentPart>
        </mc:Choice>
        <mc:Fallback xmlns="">
          <p:pic>
            <p:nvPicPr>
              <p:cNvPr id="19" name="Рукописні дані 18">
                <a:extLst>
                  <a:ext uri="{FF2B5EF4-FFF2-40B4-BE49-F238E27FC236}">
                    <a16:creationId xmlns:a16="http://schemas.microsoft.com/office/drawing/2014/main" id="{9E3F2ECA-E1D3-AC58-E3B3-34FAAAE9A897}"/>
                  </a:ext>
                </a:extLst>
              </p:cNvPr>
              <p:cNvPicPr/>
              <p:nvPr/>
            </p:nvPicPr>
            <p:blipFill>
              <a:blip r:embed="rId9"/>
              <a:stretch>
                <a:fillRect/>
              </a:stretch>
            </p:blipFill>
            <p:spPr>
              <a:xfrm>
                <a:off x="2241865" y="4453652"/>
                <a:ext cx="880920" cy="1341360"/>
              </a:xfrm>
              <a:prstGeom prst="rect">
                <a:avLst/>
              </a:prstGeom>
            </p:spPr>
          </p:pic>
        </mc:Fallback>
      </mc:AlternateContent>
    </p:spTree>
    <p:extLst>
      <p:ext uri="{BB962C8B-B14F-4D97-AF65-F5344CB8AC3E}">
        <p14:creationId xmlns:p14="http://schemas.microsoft.com/office/powerpoint/2010/main" val="268636961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445</Words>
  <Application>Microsoft Office PowerPoint</Application>
  <PresentationFormat>Широкий екран</PresentationFormat>
  <Paragraphs>47</Paragraphs>
  <Slides>13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13</vt:i4>
      </vt:variant>
    </vt:vector>
  </HeadingPairs>
  <TitlesOfParts>
    <vt:vector size="18" baseType="lpstr">
      <vt:lpstr>Arial</vt:lpstr>
      <vt:lpstr>Calibri</vt:lpstr>
      <vt:lpstr>Calibri Light</vt:lpstr>
      <vt:lpstr>Times New Roman</vt:lpstr>
      <vt:lpstr>Тема Office</vt:lpstr>
      <vt:lpstr>Товариство з обмеженою відповідальністю «Вукі Груп»</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Товариство з обмеженою відповідальністю «Вукі Груп»</dc:title>
  <dc:creator>Tetiana Zavalii</dc:creator>
  <cp:lastModifiedBy>Tetiana Zavalii</cp:lastModifiedBy>
  <cp:revision>28</cp:revision>
  <dcterms:created xsi:type="dcterms:W3CDTF">2024-02-23T07:53:04Z</dcterms:created>
  <dcterms:modified xsi:type="dcterms:W3CDTF">2024-09-13T13:18:43Z</dcterms:modified>
</cp:coreProperties>
</file>