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3"/>
  </p:notesMasterIdLst>
  <p:sldIdLst>
    <p:sldId id="448" r:id="rId2"/>
    <p:sldId id="450" r:id="rId3"/>
    <p:sldId id="451" r:id="rId4"/>
    <p:sldId id="417" r:id="rId5"/>
    <p:sldId id="452" r:id="rId6"/>
    <p:sldId id="444" r:id="rId7"/>
    <p:sldId id="431" r:id="rId8"/>
    <p:sldId id="432" r:id="rId9"/>
    <p:sldId id="433" r:id="rId10"/>
    <p:sldId id="434" r:id="rId11"/>
    <p:sldId id="453" r:id="rId12"/>
    <p:sldId id="435" r:id="rId13"/>
    <p:sldId id="436" r:id="rId14"/>
    <p:sldId id="437" r:id="rId15"/>
    <p:sldId id="438" r:id="rId16"/>
    <p:sldId id="439" r:id="rId17"/>
    <p:sldId id="440" r:id="rId18"/>
    <p:sldId id="441" r:id="rId19"/>
    <p:sldId id="442" r:id="rId20"/>
    <p:sldId id="447" r:id="rId21"/>
    <p:sldId id="446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0DA3"/>
    <a:srgbClr val="9933FF"/>
    <a:srgbClr val="D60093"/>
    <a:srgbClr val="357B5F"/>
    <a:srgbClr val="19972E"/>
    <a:srgbClr val="89275F"/>
    <a:srgbClr val="FF6600"/>
    <a:srgbClr val="0066FF"/>
    <a:srgbClr val="FF33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2194" y="-6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024DCA-0327-4285-AD6B-D5165C846A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63D15A-FCE0-483B-ABFA-0FB78E2D85B7}">
      <dgm:prSet/>
      <dgm:spPr/>
      <dgm:t>
        <a:bodyPr/>
        <a:lstStyle/>
        <a:p>
          <a:r>
            <a:rPr lang="uk-UA" dirty="0" smtClean="0"/>
            <a:t>Місцевим діалектом;</a:t>
          </a:r>
        </a:p>
      </dgm:t>
    </dgm:pt>
    <dgm:pt modelId="{D38AA7FC-30DE-40B6-AA81-EDD20BE8628C}" type="parTrans" cxnId="{70B6F607-4BBF-4D5B-B0B5-45EAE952E9F4}">
      <dgm:prSet/>
      <dgm:spPr/>
      <dgm:t>
        <a:bodyPr/>
        <a:lstStyle/>
        <a:p>
          <a:endParaRPr lang="ru-RU"/>
        </a:p>
      </dgm:t>
    </dgm:pt>
    <dgm:pt modelId="{7FBB9892-1627-4FE9-B732-8D0C9DF5D355}" type="sibTrans" cxnId="{70B6F607-4BBF-4D5B-B0B5-45EAE952E9F4}">
      <dgm:prSet/>
      <dgm:spPr/>
      <dgm:t>
        <a:bodyPr/>
        <a:lstStyle/>
        <a:p>
          <a:endParaRPr lang="ru-RU"/>
        </a:p>
      </dgm:t>
    </dgm:pt>
    <dgm:pt modelId="{991EE594-99B8-4184-AEB8-C3715B5BA959}">
      <dgm:prSet/>
      <dgm:spPr/>
      <dgm:t>
        <a:bodyPr/>
        <a:lstStyle/>
        <a:p>
          <a:r>
            <a:rPr lang="uk-UA" dirty="0" smtClean="0"/>
            <a:t>Рідною мовою у випадках спілкування іноземною мовою</a:t>
          </a:r>
          <a:endParaRPr lang="ru-RU" dirty="0"/>
        </a:p>
      </dgm:t>
    </dgm:pt>
    <dgm:pt modelId="{777C0519-A4CA-46DC-828F-AA8F697BE1D8}" type="parTrans" cxnId="{489407EF-A46E-4099-8C00-36EDC69C3277}">
      <dgm:prSet/>
      <dgm:spPr/>
      <dgm:t>
        <a:bodyPr/>
        <a:lstStyle/>
        <a:p>
          <a:endParaRPr lang="ru-RU"/>
        </a:p>
      </dgm:t>
    </dgm:pt>
    <dgm:pt modelId="{F31CB7F7-2FDA-4212-B83A-EBB4405CB53E}" type="sibTrans" cxnId="{489407EF-A46E-4099-8C00-36EDC69C3277}">
      <dgm:prSet/>
      <dgm:spPr/>
      <dgm:t>
        <a:bodyPr/>
        <a:lstStyle/>
        <a:p>
          <a:endParaRPr lang="ru-RU"/>
        </a:p>
      </dgm:t>
    </dgm:pt>
    <dgm:pt modelId="{6CF11F15-D660-43B4-B72A-89F2D77278FB}">
      <dgm:prSet/>
      <dgm:spPr/>
      <dgm:t>
        <a:bodyPr/>
        <a:lstStyle/>
        <a:p>
          <a:r>
            <a:rPr lang="uk-UA" dirty="0" smtClean="0"/>
            <a:t>Впливом контактуючої мови;</a:t>
          </a:r>
          <a:endParaRPr lang="ru-RU" dirty="0"/>
        </a:p>
      </dgm:t>
    </dgm:pt>
    <dgm:pt modelId="{03F81E83-C317-4061-804C-BECF1840A0C0}" type="parTrans" cxnId="{8D65D701-2936-456A-94B1-A4F1447A7C9E}">
      <dgm:prSet/>
      <dgm:spPr/>
      <dgm:t>
        <a:bodyPr/>
        <a:lstStyle/>
        <a:p>
          <a:endParaRPr lang="ru-RU"/>
        </a:p>
      </dgm:t>
    </dgm:pt>
    <dgm:pt modelId="{52E8FF77-49F2-4BF1-A534-62C167F6ADBB}" type="sibTrans" cxnId="{8D65D701-2936-456A-94B1-A4F1447A7C9E}">
      <dgm:prSet/>
      <dgm:spPr/>
      <dgm:t>
        <a:bodyPr/>
        <a:lstStyle/>
        <a:p>
          <a:endParaRPr lang="ru-RU"/>
        </a:p>
      </dgm:t>
    </dgm:pt>
    <dgm:pt modelId="{2473E61B-4F31-4E0E-8E6F-73AE71313606}" type="pres">
      <dgm:prSet presAssocID="{CB024DCA-0327-4285-AD6B-D5165C846A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4F2CB1-E9FE-41E4-B07B-FA5B9DB381F0}" type="pres">
      <dgm:prSet presAssocID="{6CF11F15-D660-43B4-B72A-89F2D77278F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7FE92B-DCDC-47EE-AEF0-12387EBF2628}" type="pres">
      <dgm:prSet presAssocID="{52E8FF77-49F2-4BF1-A534-62C167F6ADBB}" presName="spacer" presStyleCnt="0"/>
      <dgm:spPr/>
    </dgm:pt>
    <dgm:pt modelId="{DB5F8D8D-4D98-4EF4-86B2-B0F53AABDC69}" type="pres">
      <dgm:prSet presAssocID="{7E63D15A-FCE0-483B-ABFA-0FB78E2D85B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A91FC-5E28-4B0A-A30A-91B5FFB7A35C}" type="pres">
      <dgm:prSet presAssocID="{7FBB9892-1627-4FE9-B732-8D0C9DF5D355}" presName="spacer" presStyleCnt="0"/>
      <dgm:spPr/>
    </dgm:pt>
    <dgm:pt modelId="{9932B1CF-90E2-4DEF-B0A7-533816557C97}" type="pres">
      <dgm:prSet presAssocID="{991EE594-99B8-4184-AEB8-C3715B5BA95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C51D5B-9B8B-9D4C-B6E2-06D60CFE1FE2}" type="presOf" srcId="{7E63D15A-FCE0-483B-ABFA-0FB78E2D85B7}" destId="{DB5F8D8D-4D98-4EF4-86B2-B0F53AABDC69}" srcOrd="0" destOrd="0" presId="urn:microsoft.com/office/officeart/2005/8/layout/vList2"/>
    <dgm:cxn modelId="{8D65D701-2936-456A-94B1-A4F1447A7C9E}" srcId="{CB024DCA-0327-4285-AD6B-D5165C846A83}" destId="{6CF11F15-D660-43B4-B72A-89F2D77278FB}" srcOrd="0" destOrd="0" parTransId="{03F81E83-C317-4061-804C-BECF1840A0C0}" sibTransId="{52E8FF77-49F2-4BF1-A534-62C167F6ADBB}"/>
    <dgm:cxn modelId="{489407EF-A46E-4099-8C00-36EDC69C3277}" srcId="{CB024DCA-0327-4285-AD6B-D5165C846A83}" destId="{991EE594-99B8-4184-AEB8-C3715B5BA959}" srcOrd="2" destOrd="0" parTransId="{777C0519-A4CA-46DC-828F-AA8F697BE1D8}" sibTransId="{F31CB7F7-2FDA-4212-B83A-EBB4405CB53E}"/>
    <dgm:cxn modelId="{3BBC24AF-6CB0-D944-A9B4-1F9163CCE343}" type="presOf" srcId="{6CF11F15-D660-43B4-B72A-89F2D77278FB}" destId="{C64F2CB1-E9FE-41E4-B07B-FA5B9DB381F0}" srcOrd="0" destOrd="0" presId="urn:microsoft.com/office/officeart/2005/8/layout/vList2"/>
    <dgm:cxn modelId="{77708EDF-8932-8D4C-BADA-6C9430654479}" type="presOf" srcId="{CB024DCA-0327-4285-AD6B-D5165C846A83}" destId="{2473E61B-4F31-4E0E-8E6F-73AE71313606}" srcOrd="0" destOrd="0" presId="urn:microsoft.com/office/officeart/2005/8/layout/vList2"/>
    <dgm:cxn modelId="{6D9E385C-F011-744A-A7CC-DA139EE2D208}" type="presOf" srcId="{991EE594-99B8-4184-AEB8-C3715B5BA959}" destId="{9932B1CF-90E2-4DEF-B0A7-533816557C97}" srcOrd="0" destOrd="0" presId="urn:microsoft.com/office/officeart/2005/8/layout/vList2"/>
    <dgm:cxn modelId="{70B6F607-4BBF-4D5B-B0B5-45EAE952E9F4}" srcId="{CB024DCA-0327-4285-AD6B-D5165C846A83}" destId="{7E63D15A-FCE0-483B-ABFA-0FB78E2D85B7}" srcOrd="1" destOrd="0" parTransId="{D38AA7FC-30DE-40B6-AA81-EDD20BE8628C}" sibTransId="{7FBB9892-1627-4FE9-B732-8D0C9DF5D355}"/>
    <dgm:cxn modelId="{D77AD9F1-6270-514A-98F9-E16C30A33DAE}" type="presParOf" srcId="{2473E61B-4F31-4E0E-8E6F-73AE71313606}" destId="{C64F2CB1-E9FE-41E4-B07B-FA5B9DB381F0}" srcOrd="0" destOrd="0" presId="urn:microsoft.com/office/officeart/2005/8/layout/vList2"/>
    <dgm:cxn modelId="{08B5D11B-DDD5-4841-B77A-34DF327B2896}" type="presParOf" srcId="{2473E61B-4F31-4E0E-8E6F-73AE71313606}" destId="{B37FE92B-DCDC-47EE-AEF0-12387EBF2628}" srcOrd="1" destOrd="0" presId="urn:microsoft.com/office/officeart/2005/8/layout/vList2"/>
    <dgm:cxn modelId="{B1707FFC-C436-6840-894C-94F831C018B0}" type="presParOf" srcId="{2473E61B-4F31-4E0E-8E6F-73AE71313606}" destId="{DB5F8D8D-4D98-4EF4-86B2-B0F53AABDC69}" srcOrd="2" destOrd="0" presId="urn:microsoft.com/office/officeart/2005/8/layout/vList2"/>
    <dgm:cxn modelId="{5AA459B9-ADA7-C540-8F0C-A57FECADC219}" type="presParOf" srcId="{2473E61B-4F31-4E0E-8E6F-73AE71313606}" destId="{9CDA91FC-5E28-4B0A-A30A-91B5FFB7A35C}" srcOrd="3" destOrd="0" presId="urn:microsoft.com/office/officeart/2005/8/layout/vList2"/>
    <dgm:cxn modelId="{BFB9C55C-5CF7-8F4B-B8DE-E59091BE012F}" type="presParOf" srcId="{2473E61B-4F31-4E0E-8E6F-73AE71313606}" destId="{9932B1CF-90E2-4DEF-B0A7-533816557C9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F2CB1-E9FE-41E4-B07B-FA5B9DB381F0}">
      <dsp:nvSpPr>
        <dsp:cNvPr id="0" name=""/>
        <dsp:cNvSpPr/>
      </dsp:nvSpPr>
      <dsp:spPr>
        <a:xfrm>
          <a:off x="0" y="27165"/>
          <a:ext cx="6096000" cy="12789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Впливом контактуючої мови;</a:t>
          </a:r>
          <a:endParaRPr lang="ru-RU" sz="3000" kern="1200" dirty="0"/>
        </a:p>
      </dsp:txBody>
      <dsp:txXfrm>
        <a:off x="62433" y="89598"/>
        <a:ext cx="5971134" cy="1154090"/>
      </dsp:txXfrm>
    </dsp:sp>
    <dsp:sp modelId="{DB5F8D8D-4D98-4EF4-86B2-B0F53AABDC69}">
      <dsp:nvSpPr>
        <dsp:cNvPr id="0" name=""/>
        <dsp:cNvSpPr/>
      </dsp:nvSpPr>
      <dsp:spPr>
        <a:xfrm>
          <a:off x="0" y="1392521"/>
          <a:ext cx="6096000" cy="12789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Місцевим діалектом;</a:t>
          </a:r>
        </a:p>
      </dsp:txBody>
      <dsp:txXfrm>
        <a:off x="62433" y="1454954"/>
        <a:ext cx="5971134" cy="1154090"/>
      </dsp:txXfrm>
    </dsp:sp>
    <dsp:sp modelId="{9932B1CF-90E2-4DEF-B0A7-533816557C97}">
      <dsp:nvSpPr>
        <dsp:cNvPr id="0" name=""/>
        <dsp:cNvSpPr/>
      </dsp:nvSpPr>
      <dsp:spPr>
        <a:xfrm>
          <a:off x="0" y="2757878"/>
          <a:ext cx="6096000" cy="12789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Рідною мовою у випадках спілкування іноземною мовою</a:t>
          </a:r>
          <a:endParaRPr lang="ru-RU" sz="3000" kern="1200" dirty="0"/>
        </a:p>
      </dsp:txBody>
      <dsp:txXfrm>
        <a:off x="62433" y="2820311"/>
        <a:ext cx="5971134" cy="1154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AE646-D5CC-4B09-981B-B0FD0742BBBE}" type="datetimeFigureOut">
              <a:rPr lang="uk-UA" smtClean="0"/>
              <a:pPr/>
              <a:t>10.03.2023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6A5D4-AD22-432C-9C14-E38029AF05E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18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10.03.2023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10.03.2023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10.03.2023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10.03.2023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10.03.2023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10.03.2023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10.03.2023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AA3B5FA-B3DE-4EA4-9989-6BF48FD4F6EE}" type="datetimeFigureOut">
              <a:rPr lang="uk-UA" smtClean="0"/>
              <a:pPr/>
              <a:t>10.03.2023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7844408" cy="1584176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Вступ </a:t>
            </a:r>
            <a:r>
              <a:rPr lang="uk-UA" sz="6000" b="1" dirty="0" smtClean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до </a:t>
            </a:r>
            <a:r>
              <a:rPr lang="uk-UA" sz="6000" b="1" dirty="0" smtClean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мовознавства</a:t>
            </a:r>
            <a:endParaRPr lang="uk-UA" sz="6000" dirty="0">
              <a:ln w="5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537102"/>
            <a:ext cx="5713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 smtClean="0">
                <a:latin typeface="Monotype Corsiva" pitchFamily="66" charset="0"/>
              </a:rPr>
              <a:t>Arbeit gibt Brot, Faulheit bringt Not</a:t>
            </a:r>
            <a:r>
              <a:rPr lang="de-DE" sz="3200" dirty="0" smtClean="0"/>
              <a:t>.</a:t>
            </a:r>
            <a:endParaRPr lang="ru-RU" sz="3200" dirty="0"/>
          </a:p>
        </p:txBody>
      </p:sp>
      <p:pic>
        <p:nvPicPr>
          <p:cNvPr id="3" name="Picture 2" descr="Продати старовинні книги до 1930 років / Купівля оцін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29000"/>
            <a:ext cx="3600399" cy="3037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00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6957986" cy="14310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5400" dirty="0" smtClean="0">
                <a:solidFill>
                  <a:srgbClr val="0070C0"/>
                </a:solidFill>
              </a:rPr>
              <a:t>Категорійне значення слова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2071678"/>
            <a:ext cx="8390166" cy="186764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Слово не </a:t>
            </a:r>
            <a:r>
              <a:rPr lang="ru-RU" sz="2400" dirty="0" err="1" smtClean="0">
                <a:solidFill>
                  <a:schemeClr val="tx1"/>
                </a:solidFill>
              </a:rPr>
              <a:t>тільки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замінює</a:t>
            </a:r>
            <a:r>
              <a:rPr lang="ru-RU" sz="2400" dirty="0" smtClean="0">
                <a:solidFill>
                  <a:schemeClr val="tx1"/>
                </a:solidFill>
              </a:rPr>
              <a:t> предмет, </a:t>
            </a:r>
            <a:r>
              <a:rPr lang="ru-RU" sz="2400" dirty="0" err="1" smtClean="0">
                <a:solidFill>
                  <a:schemeClr val="tx1"/>
                </a:solidFill>
              </a:rPr>
              <a:t>але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й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аналізує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його</a:t>
            </a:r>
            <a:r>
              <a:rPr lang="ru-RU" sz="2400" dirty="0" smtClean="0">
                <a:solidFill>
                  <a:schemeClr val="tx1"/>
                </a:solidFill>
              </a:rPr>
              <a:t>, вводить </a:t>
            </a:r>
            <a:r>
              <a:rPr lang="ru-RU" sz="2400" dirty="0" err="1" smtClean="0">
                <a:solidFill>
                  <a:schemeClr val="tx1"/>
                </a:solidFill>
              </a:rPr>
              <a:t>його</a:t>
            </a:r>
            <a:r>
              <a:rPr lang="ru-RU" sz="2400" dirty="0" smtClean="0">
                <a:solidFill>
                  <a:schemeClr val="tx1"/>
                </a:solidFill>
              </a:rPr>
              <a:t> у систему </a:t>
            </a:r>
            <a:r>
              <a:rPr lang="ru-RU" sz="2400" dirty="0" err="1" smtClean="0">
                <a:solidFill>
                  <a:schemeClr val="tx1"/>
                </a:solidFill>
              </a:rPr>
              <a:t>складних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зв'язків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відношень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r>
              <a:rPr lang="ru-RU" sz="2400" i="1" dirty="0" err="1" smtClean="0">
                <a:solidFill>
                  <a:schemeClr val="tx1"/>
                </a:solidFill>
              </a:rPr>
              <a:t>Функцію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абстрагування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i="1" dirty="0" err="1" smtClean="0">
                <a:solidFill>
                  <a:schemeClr val="tx1"/>
                </a:solidFill>
              </a:rPr>
              <a:t>узагальнення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й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аналізу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називають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категорійним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значенням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857628"/>
            <a:ext cx="47863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Слово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не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позначає</a:t>
            </a:r>
            <a:r>
              <a:rPr lang="ru-RU" sz="2400" dirty="0" smtClean="0"/>
              <a:t> предмет,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виконує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функцію</a:t>
            </a:r>
            <a:r>
              <a:rPr lang="ru-RU" sz="2400" dirty="0" smtClean="0"/>
              <a:t> </a:t>
            </a:r>
            <a:r>
              <a:rPr lang="ru-RU" sz="2400" dirty="0" err="1" smtClean="0"/>
              <a:t>аналізу</a:t>
            </a:r>
            <a:r>
              <a:rPr lang="ru-RU" sz="2400" dirty="0" smtClean="0"/>
              <a:t> предмета, </a:t>
            </a:r>
            <a:r>
              <a:rPr lang="ru-RU" sz="2400" dirty="0" err="1" smtClean="0"/>
              <a:t>передає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досвід</a:t>
            </a:r>
            <a:r>
              <a:rPr lang="ru-RU" sz="2400" dirty="0" smtClean="0"/>
              <a:t>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сформувався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процесі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історичного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</a:t>
            </a:r>
            <a:r>
              <a:rPr lang="ru-RU" sz="2400" dirty="0" err="1" smtClean="0"/>
              <a:t>поколінь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42" name="Picture 2" descr="D:\РЕФЕРАТЫ\Презентации\Наталя Вікторівна\LawBoo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4077072"/>
            <a:ext cx="3373372" cy="2311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4753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8" t="20367" r="24741" b="7474"/>
          <a:stretch/>
        </p:blipFill>
        <p:spPr bwMode="auto">
          <a:xfrm>
            <a:off x="755576" y="764704"/>
            <a:ext cx="7632848" cy="5415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447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43932" cy="102520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44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Значення слова і його сенс</a:t>
            </a:r>
            <a:endParaRPr lang="ru-RU" sz="4400" b="1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8892480" cy="494632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Clr>
                <a:schemeClr val="bg2">
                  <a:lumMod val="10000"/>
                </a:schemeClr>
              </a:buClr>
            </a:pPr>
            <a:r>
              <a:rPr lang="ru-RU" sz="2300" dirty="0" err="1">
                <a:solidFill>
                  <a:schemeClr val="tx1"/>
                </a:solidFill>
              </a:rPr>
              <a:t>Поряд</a:t>
            </a:r>
            <a:r>
              <a:rPr lang="ru-RU" sz="2300" dirty="0">
                <a:solidFill>
                  <a:schemeClr val="tx1"/>
                </a:solidFill>
              </a:rPr>
              <a:t> з </a:t>
            </a:r>
            <a:r>
              <a:rPr lang="ru-RU" sz="2300" dirty="0" err="1">
                <a:solidFill>
                  <a:schemeClr val="tx1"/>
                </a:solidFill>
              </a:rPr>
              <a:t>поняттям</a:t>
            </a:r>
            <a:r>
              <a:rPr lang="ru-RU" sz="2300" dirty="0">
                <a:solidFill>
                  <a:schemeClr val="tx1"/>
                </a:solidFill>
              </a:rPr>
              <a:t> «</a:t>
            </a:r>
            <a:r>
              <a:rPr lang="ru-RU" sz="2300" b="1" dirty="0" err="1">
                <a:solidFill>
                  <a:schemeClr val="tx1"/>
                </a:solidFill>
              </a:rPr>
              <a:t>значення</a:t>
            </a:r>
            <a:r>
              <a:rPr lang="ru-RU" sz="2300" dirty="0">
                <a:solidFill>
                  <a:schemeClr val="tx1"/>
                </a:solidFill>
              </a:rPr>
              <a:t>» </a:t>
            </a:r>
            <a:r>
              <a:rPr lang="ru-RU" sz="2300" dirty="0" err="1">
                <a:solidFill>
                  <a:schemeClr val="tx1"/>
                </a:solidFill>
              </a:rPr>
              <a:t>застосовується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поняття</a:t>
            </a:r>
            <a:r>
              <a:rPr lang="ru-RU" sz="2300" dirty="0">
                <a:solidFill>
                  <a:schemeClr val="tx1"/>
                </a:solidFill>
              </a:rPr>
              <a:t> «</a:t>
            </a:r>
            <a:r>
              <a:rPr lang="ru-RU" sz="2300" b="1" dirty="0" err="1">
                <a:solidFill>
                  <a:schemeClr val="tx1"/>
                </a:solidFill>
              </a:rPr>
              <a:t>смисл</a:t>
            </a:r>
            <a:r>
              <a:rPr lang="ru-RU" sz="2300" dirty="0">
                <a:solidFill>
                  <a:schemeClr val="tx1"/>
                </a:solidFill>
              </a:rPr>
              <a:t>», яке </a:t>
            </a:r>
            <a:r>
              <a:rPr lang="ru-RU" sz="2300" dirty="0" err="1">
                <a:solidFill>
                  <a:schemeClr val="tx1"/>
                </a:solidFill>
              </a:rPr>
              <a:t>відіграє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важливу</a:t>
            </a:r>
            <a:r>
              <a:rPr lang="ru-RU" sz="2300" dirty="0">
                <a:solidFill>
                  <a:schemeClr val="tx1"/>
                </a:solidFill>
              </a:rPr>
              <a:t> роль для </a:t>
            </a:r>
            <a:r>
              <a:rPr lang="ru-RU" sz="2300" dirty="0" err="1">
                <a:solidFill>
                  <a:schemeClr val="tx1"/>
                </a:solidFill>
              </a:rPr>
              <a:t>аналізу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проблеми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мови</a:t>
            </a:r>
            <a:r>
              <a:rPr lang="ru-RU" sz="2300" dirty="0">
                <a:solidFill>
                  <a:schemeClr val="tx1"/>
                </a:solidFill>
              </a:rPr>
              <a:t> й </a:t>
            </a:r>
            <a:r>
              <a:rPr lang="ru-RU" sz="2300" dirty="0" err="1">
                <a:solidFill>
                  <a:schemeClr val="tx1"/>
                </a:solidFill>
              </a:rPr>
              <a:t>свідомості</a:t>
            </a:r>
            <a:r>
              <a:rPr lang="ru-RU" sz="2300" dirty="0">
                <a:solidFill>
                  <a:schemeClr val="tx1"/>
                </a:solidFill>
              </a:rPr>
              <a:t>. </a:t>
            </a:r>
            <a:r>
              <a:rPr lang="ru-RU" sz="2300" dirty="0" err="1">
                <a:solidFill>
                  <a:schemeClr val="tx1"/>
                </a:solidFill>
              </a:rPr>
              <a:t>Під</a:t>
            </a:r>
            <a:r>
              <a:rPr lang="ru-RU" sz="2300" dirty="0">
                <a:solidFill>
                  <a:schemeClr val="tx1"/>
                </a:solidFill>
              </a:rPr>
              <a:t> «</a:t>
            </a:r>
            <a:r>
              <a:rPr lang="ru-RU" sz="2300" i="1" dirty="0" err="1">
                <a:solidFill>
                  <a:schemeClr val="tx1"/>
                </a:solidFill>
              </a:rPr>
              <a:t>смислом</a:t>
            </a:r>
            <a:r>
              <a:rPr lang="ru-RU" sz="2300" dirty="0">
                <a:solidFill>
                  <a:schemeClr val="tx1"/>
                </a:solidFill>
              </a:rPr>
              <a:t>» </a:t>
            </a:r>
            <a:r>
              <a:rPr lang="ru-RU" sz="2300" dirty="0" err="1">
                <a:solidFill>
                  <a:schemeClr val="tx1"/>
                </a:solidFill>
              </a:rPr>
              <a:t>розуміється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індивідуальне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значення</a:t>
            </a:r>
            <a:r>
              <a:rPr lang="ru-RU" sz="2300" dirty="0">
                <a:solidFill>
                  <a:schemeClr val="tx1"/>
                </a:solidFill>
              </a:rPr>
              <a:t> слова, </a:t>
            </a:r>
            <a:r>
              <a:rPr lang="ru-RU" sz="2300" dirty="0" err="1">
                <a:solidFill>
                  <a:schemeClr val="tx1"/>
                </a:solidFill>
              </a:rPr>
              <a:t>виділене</a:t>
            </a:r>
            <a:r>
              <a:rPr lang="ru-RU" sz="2300" dirty="0">
                <a:solidFill>
                  <a:schemeClr val="tx1"/>
                </a:solidFill>
              </a:rPr>
              <a:t> з </a:t>
            </a:r>
            <a:r>
              <a:rPr lang="ru-RU" sz="2300" dirty="0" err="1">
                <a:solidFill>
                  <a:schemeClr val="tx1"/>
                </a:solidFill>
              </a:rPr>
              <a:t>цієї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об'єктивної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системи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зв'язків</a:t>
            </a:r>
            <a:r>
              <a:rPr lang="ru-RU" sz="2300" dirty="0">
                <a:solidFill>
                  <a:schemeClr val="tx1"/>
                </a:solidFill>
              </a:rPr>
              <a:t>; </a:t>
            </a:r>
            <a:r>
              <a:rPr lang="ru-RU" sz="2300" dirty="0" err="1">
                <a:solidFill>
                  <a:schemeClr val="tx1"/>
                </a:solidFill>
              </a:rPr>
              <a:t>воно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складається</a:t>
            </a:r>
            <a:r>
              <a:rPr lang="ru-RU" sz="2300" dirty="0">
                <a:solidFill>
                  <a:schemeClr val="tx1"/>
                </a:solidFill>
              </a:rPr>
              <a:t> з тих </a:t>
            </a:r>
            <a:r>
              <a:rPr lang="ru-RU" sz="2300" dirty="0" err="1">
                <a:solidFill>
                  <a:schemeClr val="tx1"/>
                </a:solidFill>
              </a:rPr>
              <a:t>зв'язків</a:t>
            </a:r>
            <a:r>
              <a:rPr lang="ru-RU" sz="2300" dirty="0">
                <a:solidFill>
                  <a:schemeClr val="tx1"/>
                </a:solidFill>
              </a:rPr>
              <a:t>, </a:t>
            </a:r>
            <a:r>
              <a:rPr lang="ru-RU" sz="2300" dirty="0" err="1">
                <a:solidFill>
                  <a:schemeClr val="tx1"/>
                </a:solidFill>
              </a:rPr>
              <a:t>які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мають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відношення</a:t>
            </a:r>
            <a:r>
              <a:rPr lang="ru-RU" sz="2300" dirty="0">
                <a:solidFill>
                  <a:schemeClr val="tx1"/>
                </a:solidFill>
              </a:rPr>
              <a:t> до </a:t>
            </a:r>
            <a:r>
              <a:rPr lang="ru-RU" sz="2300" dirty="0" err="1">
                <a:solidFill>
                  <a:schemeClr val="tx1"/>
                </a:solidFill>
              </a:rPr>
              <a:t>певного</a:t>
            </a:r>
            <a:r>
              <a:rPr lang="ru-RU" sz="2300" dirty="0">
                <a:solidFill>
                  <a:schemeClr val="tx1"/>
                </a:solidFill>
              </a:rPr>
              <a:t> моменту, </a:t>
            </a:r>
            <a:r>
              <a:rPr lang="ru-RU" sz="2300" dirty="0" err="1">
                <a:solidFill>
                  <a:schemeClr val="tx1"/>
                </a:solidFill>
              </a:rPr>
              <a:t>певної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ситуації</a:t>
            </a:r>
            <a:r>
              <a:rPr lang="ru-RU" sz="2300" dirty="0">
                <a:solidFill>
                  <a:schemeClr val="tx1"/>
                </a:solidFill>
              </a:rPr>
              <a:t>. </a:t>
            </a:r>
            <a:endParaRPr lang="ru-RU" sz="2300" dirty="0" smtClean="0">
              <a:solidFill>
                <a:schemeClr val="tx1"/>
              </a:solidFill>
            </a:endParaRPr>
          </a:p>
          <a:p>
            <a:pPr algn="just">
              <a:buClr>
                <a:schemeClr val="bg2">
                  <a:lumMod val="10000"/>
                </a:schemeClr>
              </a:buClr>
            </a:pPr>
            <a:r>
              <a:rPr lang="ru-RU" sz="2300" dirty="0" err="1" smtClean="0">
                <a:solidFill>
                  <a:schemeClr val="tx1"/>
                </a:solidFill>
              </a:rPr>
              <a:t>Говорячи</a:t>
            </a:r>
            <a:r>
              <a:rPr lang="ru-RU" sz="2300" dirty="0" smtClean="0">
                <a:solidFill>
                  <a:schemeClr val="tx1"/>
                </a:solidFill>
              </a:rPr>
              <a:t> про </a:t>
            </a:r>
            <a:r>
              <a:rPr lang="ru-RU" sz="2300" b="1" dirty="0" err="1" smtClean="0">
                <a:solidFill>
                  <a:schemeClr val="tx1"/>
                </a:solidFill>
              </a:rPr>
              <a:t>значення</a:t>
            </a:r>
            <a:r>
              <a:rPr lang="ru-RU" sz="2300" dirty="0" smtClean="0">
                <a:solidFill>
                  <a:schemeClr val="tx1"/>
                </a:solidFill>
              </a:rPr>
              <a:t> слова, </a:t>
            </a:r>
            <a:r>
              <a:rPr lang="ru-RU" sz="2300" dirty="0" err="1" smtClean="0">
                <a:solidFill>
                  <a:schemeClr val="tx1"/>
                </a:solidFill>
              </a:rPr>
              <a:t>необхідно</a:t>
            </a:r>
            <a:r>
              <a:rPr lang="ru-RU" sz="2300" dirty="0" smtClean="0">
                <a:solidFill>
                  <a:schemeClr val="tx1"/>
                </a:solidFill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</a:rPr>
              <a:t>мати</a:t>
            </a:r>
            <a:r>
              <a:rPr lang="ru-RU" sz="2300" dirty="0" smtClean="0">
                <a:solidFill>
                  <a:schemeClr val="tx1"/>
                </a:solidFill>
              </a:rPr>
              <a:t> на </a:t>
            </a:r>
            <a:r>
              <a:rPr lang="ru-RU" sz="2300" dirty="0" err="1" smtClean="0">
                <a:solidFill>
                  <a:schemeClr val="tx1"/>
                </a:solidFill>
              </a:rPr>
              <a:t>увазі</a:t>
            </a:r>
            <a:r>
              <a:rPr lang="ru-RU" sz="2300" dirty="0" smtClean="0">
                <a:solidFill>
                  <a:schemeClr val="tx1"/>
                </a:solidFill>
              </a:rPr>
              <a:t>, </a:t>
            </a:r>
            <a:r>
              <a:rPr lang="ru-RU" sz="2300" dirty="0" err="1" smtClean="0">
                <a:solidFill>
                  <a:schemeClr val="tx1"/>
                </a:solidFill>
              </a:rPr>
              <a:t>що</a:t>
            </a:r>
            <a:r>
              <a:rPr lang="ru-RU" sz="2300" dirty="0" smtClean="0">
                <a:solidFill>
                  <a:schemeClr val="tx1"/>
                </a:solidFill>
              </a:rPr>
              <a:t> слово </a:t>
            </a:r>
            <a:r>
              <a:rPr lang="ru-RU" sz="2300" dirty="0" err="1" smtClean="0">
                <a:solidFill>
                  <a:schemeClr val="tx1"/>
                </a:solidFill>
              </a:rPr>
              <a:t>загалом</a:t>
            </a:r>
            <a:r>
              <a:rPr lang="ru-RU" sz="2300" dirty="0" smtClean="0">
                <a:solidFill>
                  <a:schemeClr val="tx1"/>
                </a:solidFill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</a:rPr>
              <a:t>вступає</a:t>
            </a:r>
            <a:r>
              <a:rPr lang="ru-RU" sz="2300" dirty="0" smtClean="0">
                <a:solidFill>
                  <a:schemeClr val="tx1"/>
                </a:solidFill>
              </a:rPr>
              <a:t> в </a:t>
            </a:r>
            <a:r>
              <a:rPr lang="ru-RU" sz="2300" b="1" dirty="0" smtClean="0">
                <a:solidFill>
                  <a:schemeClr val="tx1"/>
                </a:solidFill>
              </a:rPr>
              <a:t>три </a:t>
            </a:r>
            <a:r>
              <a:rPr lang="ru-RU" sz="2300" b="1" dirty="0" err="1" smtClean="0">
                <a:solidFill>
                  <a:schemeClr val="tx1"/>
                </a:solidFill>
              </a:rPr>
              <a:t>типи</a:t>
            </a:r>
            <a:r>
              <a:rPr lang="ru-RU" sz="2300" b="1" dirty="0" smtClean="0">
                <a:solidFill>
                  <a:schemeClr val="tx1"/>
                </a:solidFill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</a:rPr>
              <a:t>відношень</a:t>
            </a:r>
            <a:r>
              <a:rPr lang="ru-RU" sz="2300" dirty="0" smtClean="0">
                <a:solidFill>
                  <a:schemeClr val="tx1"/>
                </a:solidFill>
              </a:rPr>
              <a:t>: </a:t>
            </a:r>
            <a:r>
              <a:rPr lang="ru-RU" sz="2300" i="1" dirty="0" err="1" smtClean="0">
                <a:solidFill>
                  <a:schemeClr val="accent1">
                    <a:lumMod val="50000"/>
                  </a:schemeClr>
                </a:solidFill>
              </a:rPr>
              <a:t>предметний</a:t>
            </a:r>
            <a:r>
              <a:rPr lang="ru-RU" sz="2300" dirty="0" smtClean="0">
                <a:solidFill>
                  <a:schemeClr val="tx1"/>
                </a:solidFill>
              </a:rPr>
              <a:t> (слово - предмет), </a:t>
            </a:r>
            <a:r>
              <a:rPr lang="ru-RU" sz="2300" i="1" dirty="0" err="1" smtClean="0">
                <a:solidFill>
                  <a:schemeClr val="accent1">
                    <a:lumMod val="50000"/>
                  </a:schemeClr>
                </a:solidFill>
              </a:rPr>
              <a:t>поняттєвий</a:t>
            </a:r>
            <a:r>
              <a:rPr lang="ru-RU" sz="2300" dirty="0" smtClean="0">
                <a:solidFill>
                  <a:schemeClr val="tx1"/>
                </a:solidFill>
              </a:rPr>
              <a:t> (слово - </a:t>
            </a:r>
            <a:r>
              <a:rPr lang="ru-RU" sz="2300" dirty="0" err="1" smtClean="0">
                <a:solidFill>
                  <a:schemeClr val="tx1"/>
                </a:solidFill>
              </a:rPr>
              <a:t>поняття</a:t>
            </a:r>
            <a:r>
              <a:rPr lang="ru-RU" sz="2300" dirty="0" smtClean="0">
                <a:solidFill>
                  <a:schemeClr val="tx1"/>
                </a:solidFill>
              </a:rPr>
              <a:t>) </a:t>
            </a:r>
            <a:r>
              <a:rPr lang="ru-RU" sz="2300" dirty="0" err="1" smtClean="0">
                <a:solidFill>
                  <a:schemeClr val="tx1"/>
                </a:solidFill>
              </a:rPr>
              <a:t>і</a:t>
            </a:r>
            <a:r>
              <a:rPr lang="ru-RU" sz="2300" dirty="0" smtClean="0">
                <a:solidFill>
                  <a:schemeClr val="tx1"/>
                </a:solidFill>
              </a:rPr>
              <a:t> </a:t>
            </a:r>
            <a:r>
              <a:rPr lang="ru-RU" sz="2300" i="1" dirty="0" err="1" smtClean="0">
                <a:solidFill>
                  <a:schemeClr val="accent1">
                    <a:lumMod val="50000"/>
                  </a:schemeClr>
                </a:solidFill>
              </a:rPr>
              <a:t>лінгвальний</a:t>
            </a:r>
            <a:r>
              <a:rPr lang="ru-RU" sz="2300" dirty="0" smtClean="0">
                <a:solidFill>
                  <a:schemeClr val="tx1"/>
                </a:solidFill>
              </a:rPr>
              <a:t> (</a:t>
            </a:r>
            <a:r>
              <a:rPr lang="ru-RU" sz="2300" dirty="0" err="1" smtClean="0">
                <a:solidFill>
                  <a:schemeClr val="tx1"/>
                </a:solidFill>
              </a:rPr>
              <a:t>слово</a:t>
            </a:r>
            <a:r>
              <a:rPr lang="ru-RU" sz="2300" dirty="0" smtClean="0">
                <a:solidFill>
                  <a:schemeClr val="tx1"/>
                </a:solidFill>
              </a:rPr>
              <a:t> - </a:t>
            </a:r>
            <a:r>
              <a:rPr lang="ru-RU" sz="2300" dirty="0" err="1" smtClean="0">
                <a:solidFill>
                  <a:schemeClr val="tx1"/>
                </a:solidFill>
              </a:rPr>
              <a:t>слово</a:t>
            </a:r>
            <a:r>
              <a:rPr lang="ru-RU" sz="2300" dirty="0" smtClean="0">
                <a:solidFill>
                  <a:schemeClr val="tx1"/>
                </a:solidFill>
              </a:rPr>
              <a:t>). </a:t>
            </a:r>
            <a:r>
              <a:rPr lang="ru-RU" sz="2300" dirty="0" err="1" smtClean="0">
                <a:solidFill>
                  <a:schemeClr val="tx1"/>
                </a:solidFill>
              </a:rPr>
              <a:t>Віднесеність</a:t>
            </a:r>
            <a:r>
              <a:rPr lang="ru-RU" sz="2300" dirty="0" smtClean="0">
                <a:solidFill>
                  <a:schemeClr val="tx1"/>
                </a:solidFill>
              </a:rPr>
              <a:t> слова до предмета </a:t>
            </a:r>
            <a:r>
              <a:rPr lang="ru-RU" sz="2300" dirty="0" err="1" smtClean="0">
                <a:solidFill>
                  <a:schemeClr val="tx1"/>
                </a:solidFill>
              </a:rPr>
              <a:t>називають</a:t>
            </a:r>
            <a:r>
              <a:rPr lang="ru-RU" sz="2300" dirty="0" smtClean="0">
                <a:solidFill>
                  <a:schemeClr val="tx1"/>
                </a:solidFill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</a:rPr>
              <a:t>денотативним</a:t>
            </a:r>
            <a:r>
              <a:rPr lang="ru-RU" sz="2300" b="1" dirty="0" smtClean="0">
                <a:solidFill>
                  <a:schemeClr val="tx1"/>
                </a:solidFill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</a:rPr>
              <a:t>значенням</a:t>
            </a:r>
            <a:r>
              <a:rPr lang="ru-RU" sz="2300" dirty="0" smtClean="0">
                <a:solidFill>
                  <a:schemeClr val="tx1"/>
                </a:solidFill>
              </a:rPr>
              <a:t> (</a:t>
            </a:r>
            <a:r>
              <a:rPr lang="ru-RU" sz="2300" dirty="0" err="1" smtClean="0">
                <a:solidFill>
                  <a:schemeClr val="tx1"/>
                </a:solidFill>
              </a:rPr>
              <a:t>від</a:t>
            </a:r>
            <a:r>
              <a:rPr lang="ru-RU" sz="2300" dirty="0" smtClean="0">
                <a:solidFill>
                  <a:schemeClr val="tx1"/>
                </a:solidFill>
              </a:rPr>
              <a:t> лат. </a:t>
            </a:r>
            <a:r>
              <a:rPr lang="ru-RU" sz="2300" dirty="0" err="1" smtClean="0">
                <a:solidFill>
                  <a:schemeClr val="tx1"/>
                </a:solidFill>
              </a:rPr>
              <a:t>denotatum</a:t>
            </a:r>
            <a:r>
              <a:rPr lang="ru-RU" sz="2300" dirty="0" smtClean="0">
                <a:solidFill>
                  <a:schemeClr val="tx1"/>
                </a:solidFill>
              </a:rPr>
              <a:t> "</a:t>
            </a:r>
            <a:r>
              <a:rPr lang="ru-RU" sz="2300" dirty="0" err="1" smtClean="0">
                <a:solidFill>
                  <a:schemeClr val="tx1"/>
                </a:solidFill>
              </a:rPr>
              <a:t>позначуване</a:t>
            </a:r>
            <a:r>
              <a:rPr lang="ru-RU" sz="2300" dirty="0" smtClean="0">
                <a:solidFill>
                  <a:schemeClr val="tx1"/>
                </a:solidFill>
              </a:rPr>
              <a:t>"). </a:t>
            </a:r>
            <a:r>
              <a:rPr lang="ru-RU" sz="2300" dirty="0" err="1" smtClean="0">
                <a:solidFill>
                  <a:schemeClr val="tx1"/>
                </a:solidFill>
              </a:rPr>
              <a:t>Віднесеність</a:t>
            </a:r>
            <a:r>
              <a:rPr lang="ru-RU" sz="2300" dirty="0" smtClean="0">
                <a:solidFill>
                  <a:schemeClr val="tx1"/>
                </a:solidFill>
              </a:rPr>
              <a:t> слова до </a:t>
            </a:r>
            <a:r>
              <a:rPr lang="ru-RU" sz="2300" dirty="0" err="1" smtClean="0">
                <a:solidFill>
                  <a:schemeClr val="tx1"/>
                </a:solidFill>
              </a:rPr>
              <a:t>поняття</a:t>
            </a:r>
            <a:r>
              <a:rPr lang="ru-RU" sz="2300" dirty="0" smtClean="0">
                <a:solidFill>
                  <a:schemeClr val="tx1"/>
                </a:solidFill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</a:rPr>
              <a:t>називають</a:t>
            </a:r>
            <a:r>
              <a:rPr lang="ru-RU" sz="2300" dirty="0" smtClean="0">
                <a:solidFill>
                  <a:schemeClr val="tx1"/>
                </a:solidFill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</a:rPr>
              <a:t>сигніфікативним</a:t>
            </a:r>
            <a:r>
              <a:rPr lang="ru-RU" sz="2300" b="1" dirty="0" smtClean="0">
                <a:solidFill>
                  <a:schemeClr val="tx1"/>
                </a:solidFill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</a:rPr>
              <a:t>значенням</a:t>
            </a:r>
            <a:r>
              <a:rPr lang="ru-RU" sz="2300" b="1" dirty="0" smtClean="0">
                <a:solidFill>
                  <a:schemeClr val="tx1"/>
                </a:solidFill>
              </a:rPr>
              <a:t> </a:t>
            </a:r>
            <a:r>
              <a:rPr lang="ru-RU" sz="2300" dirty="0" smtClean="0">
                <a:solidFill>
                  <a:schemeClr val="tx1"/>
                </a:solidFill>
              </a:rPr>
              <a:t>(</a:t>
            </a:r>
            <a:r>
              <a:rPr lang="ru-RU" sz="2300" dirty="0" err="1" smtClean="0">
                <a:solidFill>
                  <a:schemeClr val="tx1"/>
                </a:solidFill>
              </a:rPr>
              <a:t>від</a:t>
            </a:r>
            <a:r>
              <a:rPr lang="ru-RU" sz="2300" dirty="0" smtClean="0">
                <a:solidFill>
                  <a:schemeClr val="tx1"/>
                </a:solidFill>
              </a:rPr>
              <a:t> лат. </a:t>
            </a:r>
            <a:r>
              <a:rPr lang="ru-RU" sz="2300" dirty="0" err="1" smtClean="0">
                <a:solidFill>
                  <a:schemeClr val="tx1"/>
                </a:solidFill>
              </a:rPr>
              <a:t>significatum</a:t>
            </a:r>
            <a:r>
              <a:rPr lang="ru-RU" sz="2300" dirty="0" smtClean="0">
                <a:solidFill>
                  <a:schemeClr val="tx1"/>
                </a:solidFill>
              </a:rPr>
              <a:t> "</a:t>
            </a:r>
            <a:r>
              <a:rPr lang="ru-RU" sz="2300" dirty="0" err="1" smtClean="0">
                <a:solidFill>
                  <a:schemeClr val="tx1"/>
                </a:solidFill>
              </a:rPr>
              <a:t>позначуване</a:t>
            </a:r>
            <a:r>
              <a:rPr lang="ru-RU" sz="2300" dirty="0" smtClean="0">
                <a:solidFill>
                  <a:schemeClr val="tx1"/>
                </a:solidFill>
              </a:rPr>
              <a:t>"). </a:t>
            </a:r>
          </a:p>
          <a:p>
            <a:pPr algn="just"/>
            <a:endParaRPr lang="ru-RU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99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-142900"/>
            <a:ext cx="6512511" cy="1359024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Лексикологія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431" y="1052736"/>
            <a:ext cx="8501122" cy="207170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(</a:t>
            </a:r>
            <a:r>
              <a:rPr lang="ru-RU" sz="2800" dirty="0" err="1">
                <a:solidFill>
                  <a:schemeClr val="tx1"/>
                </a:solidFill>
              </a:rPr>
              <a:t>від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гр. </a:t>
            </a:r>
            <a:r>
              <a:rPr lang="en-US" sz="2800" dirty="0" err="1">
                <a:solidFill>
                  <a:schemeClr val="tx1"/>
                </a:solidFill>
              </a:rPr>
              <a:t>lexikos</a:t>
            </a:r>
            <a:r>
              <a:rPr lang="en-US" sz="2800" dirty="0">
                <a:solidFill>
                  <a:schemeClr val="tx1"/>
                </a:solidFill>
              </a:rPr>
              <a:t> — </a:t>
            </a:r>
            <a:r>
              <a:rPr lang="ru-RU" sz="2800" dirty="0" err="1">
                <a:solidFill>
                  <a:schemeClr val="tx1"/>
                </a:solidFill>
              </a:rPr>
              <a:t>словесний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словниковий</a:t>
            </a:r>
            <a:r>
              <a:rPr lang="ru-RU" sz="2800" dirty="0">
                <a:solidFill>
                  <a:schemeClr val="tx1"/>
                </a:solidFill>
              </a:rPr>
              <a:t> і </a:t>
            </a:r>
            <a:r>
              <a:rPr lang="en-US" sz="2800" dirty="0">
                <a:solidFill>
                  <a:schemeClr val="tx1"/>
                </a:solidFill>
              </a:rPr>
              <a:t>logos — </a:t>
            </a:r>
            <a:r>
              <a:rPr lang="ru-RU" sz="2800" dirty="0" err="1">
                <a:solidFill>
                  <a:schemeClr val="tx1"/>
                </a:solidFill>
              </a:rPr>
              <a:t>учення</a:t>
            </a:r>
            <a:r>
              <a:rPr lang="ru-RU" sz="2800" dirty="0">
                <a:solidFill>
                  <a:schemeClr val="tx1"/>
                </a:solidFill>
              </a:rPr>
              <a:t>) — </a:t>
            </a:r>
            <a:r>
              <a:rPr lang="ru-RU" sz="2800" dirty="0" err="1">
                <a:solidFill>
                  <a:schemeClr val="tx1"/>
                </a:solidFill>
              </a:rPr>
              <a:t>розділ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мовознавства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що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вивчає</a:t>
            </a:r>
            <a:r>
              <a:rPr lang="ru-RU" sz="2800" dirty="0">
                <a:solidFill>
                  <a:schemeClr val="tx1"/>
                </a:solidFill>
              </a:rPr>
              <a:t> лексику (</a:t>
            </a:r>
            <a:r>
              <a:rPr lang="ru-RU" sz="2800" dirty="0" err="1">
                <a:solidFill>
                  <a:schemeClr val="tx1"/>
                </a:solidFill>
              </a:rPr>
              <a:t>словниковий</a:t>
            </a:r>
            <a:r>
              <a:rPr lang="ru-RU" sz="2800" dirty="0">
                <a:solidFill>
                  <a:schemeClr val="tx1"/>
                </a:solidFill>
              </a:rPr>
              <a:t> склад </a:t>
            </a:r>
            <a:r>
              <a:rPr lang="ru-RU" sz="2800" dirty="0" err="1">
                <a:solidFill>
                  <a:schemeClr val="tx1"/>
                </a:solidFill>
              </a:rPr>
              <a:t>мови</a:t>
            </a:r>
            <a:r>
              <a:rPr lang="ru-RU" sz="2800" dirty="0" smtClean="0">
                <a:solidFill>
                  <a:schemeClr val="tx1"/>
                </a:solidFill>
              </a:rPr>
              <a:t>). </a:t>
            </a:r>
          </a:p>
          <a:p>
            <a:pPr algn="just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0"/>
          <a:stretch>
            <a:fillRect/>
          </a:stretch>
        </p:blipFill>
        <p:spPr bwMode="auto">
          <a:xfrm>
            <a:off x="1428728" y="2571744"/>
            <a:ext cx="6504528" cy="3714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724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80920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 слова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071546"/>
            <a:ext cx="8208912" cy="43924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На 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думку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мовознавців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поняття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 слова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стихійно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присутнє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 у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свідомості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носіїв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мови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. Першими текстами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мовознавчого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 характеру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були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 списки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слів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знайдені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 на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глиняних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 табличках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давнього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ru-RU" sz="28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Шумера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 та </a:t>
            </a:r>
            <a:r>
              <a:rPr lang="ru-RU" sz="28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Аккада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3643314"/>
            <a:ext cx="6171598" cy="2904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42852"/>
            <a:ext cx="8280920" cy="387358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Clr>
                <a:srgbClr val="002060"/>
              </a:buClr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ранніх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етапах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мовознавства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існував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поділ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слова на план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вираження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фонетична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граматична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структура) та план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лексичне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граматичне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2060"/>
              </a:buClr>
            </a:pP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Давньоіндійський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мовознавець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Паніні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V ст. до н. е.</a:t>
            </a: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цікавився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питаннями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будови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слова.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2060"/>
              </a:buClr>
            </a:pP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Натомість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давньогрецьких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філософів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таких як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Платон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Арістотель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головною сферою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семантика слова,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взаємодія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предметом,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позначається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словом, та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ідеєю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6211669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6150114"/>
            <a:ext cx="34499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Платон </a:t>
            </a:r>
          </a:p>
          <a:p>
            <a:pPr algn="ctr"/>
            <a:r>
              <a:rPr lang="ru-RU" sz="2000" b="1" dirty="0" smtClean="0"/>
              <a:t>(427 до н. е. - 347 до н. е. )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6150114"/>
            <a:ext cx="34371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err="1" smtClean="0"/>
              <a:t>Арістотель</a:t>
            </a:r>
            <a:endParaRPr lang="ru-RU" sz="2000" b="1" dirty="0" smtClean="0"/>
          </a:p>
          <a:p>
            <a:pPr algn="ctr"/>
            <a:r>
              <a:rPr lang="uk-UA" sz="2000" b="1" dirty="0" smtClean="0"/>
              <a:t>(384 до н. е. – 322 до н. е.)</a:t>
            </a:r>
            <a:endParaRPr lang="ru-RU" sz="2000" b="1" dirty="0"/>
          </a:p>
        </p:txBody>
      </p:sp>
      <p:pic>
        <p:nvPicPr>
          <p:cNvPr id="2" name="Picture 2" descr="C:\Users\рплро\Desktop\aristotle_altem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500438"/>
            <a:ext cx="3580369" cy="2624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рплро\Desktop\200px-Plato_Silanion_Musei_Capitolini_MC13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429000"/>
            <a:ext cx="2071702" cy="2678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2965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0530" y="642918"/>
            <a:ext cx="4643470" cy="600079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err="1" smtClean="0">
                <a:solidFill>
                  <a:schemeClr val="tx1"/>
                </a:solidFill>
              </a:rPr>
              <a:t>Велике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значення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мали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ідеї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Вільгельма</a:t>
            </a:r>
            <a:r>
              <a:rPr lang="ru-RU" sz="2400" dirty="0">
                <a:solidFill>
                  <a:srgbClr val="7030A0"/>
                </a:solidFill>
              </a:rPr>
              <a:t> фон Гумбольдта </a:t>
            </a:r>
            <a:r>
              <a:rPr lang="ru-RU" sz="2400" dirty="0">
                <a:solidFill>
                  <a:schemeClr val="tx1"/>
                </a:solidFill>
              </a:rPr>
              <a:t>та </a:t>
            </a:r>
            <a:r>
              <a:rPr lang="ru-RU" sz="2400" dirty="0" err="1">
                <a:solidFill>
                  <a:srgbClr val="7030A0"/>
                </a:solidFill>
              </a:rPr>
              <a:t>Олександра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Потебні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про </a:t>
            </a:r>
            <a:r>
              <a:rPr lang="ru-RU" sz="2400" dirty="0" err="1">
                <a:solidFill>
                  <a:schemeClr val="tx1"/>
                </a:solidFill>
              </a:rPr>
              <a:t>внутрішню</a:t>
            </a:r>
            <a:r>
              <a:rPr lang="ru-RU" sz="2400" dirty="0">
                <a:solidFill>
                  <a:schemeClr val="tx1"/>
                </a:solidFill>
              </a:rPr>
              <a:t> форму слова. </a:t>
            </a:r>
            <a:r>
              <a:rPr lang="ru-RU" sz="2400" dirty="0" err="1" smtClean="0">
                <a:solidFill>
                  <a:schemeClr val="tx1"/>
                </a:solidFill>
              </a:rPr>
              <a:t>Розвивалася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також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теорія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граматичної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форми</a:t>
            </a:r>
            <a:r>
              <a:rPr lang="ru-RU" sz="2400" dirty="0">
                <a:solidFill>
                  <a:schemeClr val="tx1"/>
                </a:solidFill>
              </a:rPr>
              <a:t> слова,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завдяки</a:t>
            </a:r>
            <a:r>
              <a:rPr lang="ru-RU" sz="2400" dirty="0">
                <a:solidFill>
                  <a:schemeClr val="tx1"/>
                </a:solidFill>
              </a:rPr>
              <a:t> Гумбольдту стала основою для </a:t>
            </a:r>
            <a:r>
              <a:rPr lang="ru-RU" sz="2400" dirty="0" err="1">
                <a:solidFill>
                  <a:schemeClr val="tx1"/>
                </a:solidFill>
              </a:rPr>
              <a:t>типологічної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класифікації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мов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Морфологію</a:t>
            </a:r>
            <a:r>
              <a:rPr lang="ru-RU" sz="2400" dirty="0">
                <a:solidFill>
                  <a:schemeClr val="tx1"/>
                </a:solidFill>
              </a:rPr>
              <a:t> слова </a:t>
            </a:r>
            <a:r>
              <a:rPr lang="ru-RU" sz="2400" dirty="0" err="1">
                <a:solidFill>
                  <a:schemeClr val="tx1"/>
                </a:solidFill>
              </a:rPr>
              <a:t>досліджували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Олександр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Потебня</a:t>
            </a:r>
            <a:r>
              <a:rPr lang="ru-RU" sz="2400" dirty="0">
                <a:solidFill>
                  <a:schemeClr val="tx1"/>
                </a:solidFill>
              </a:rPr>
              <a:t> та </a:t>
            </a:r>
            <a:r>
              <a:rPr lang="ru-RU" sz="2400" dirty="0" err="1">
                <a:solidFill>
                  <a:srgbClr val="7030A0"/>
                </a:solidFill>
              </a:rPr>
              <a:t>Пилип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Фортунатов </a:t>
            </a:r>
            <a:r>
              <a:rPr lang="ru-RU" sz="2400" dirty="0" smtClean="0">
                <a:solidFill>
                  <a:schemeClr val="tx1"/>
                </a:solidFill>
              </a:rPr>
              <a:t>(1848 — 1914). </a:t>
            </a:r>
            <a:r>
              <a:rPr lang="ru-RU" sz="2400" dirty="0" err="1">
                <a:solidFill>
                  <a:schemeClr val="tx1"/>
                </a:solidFill>
              </a:rPr>
              <a:t>Їм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належить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полділ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слів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самостійні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службові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8572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У </a:t>
            </a:r>
            <a:r>
              <a:rPr lang="en-US" sz="2800" b="1" dirty="0" smtClean="0"/>
              <a:t>XIX </a:t>
            </a:r>
            <a:r>
              <a:rPr lang="ru-RU" sz="2800" dirty="0" err="1" smtClean="0"/>
              <a:t>столітті</a:t>
            </a:r>
            <a:r>
              <a:rPr lang="ru-RU" sz="2800" dirty="0" smtClean="0"/>
              <a:t> </a:t>
            </a:r>
            <a:r>
              <a:rPr lang="ru-RU" sz="2800" dirty="0" err="1" smtClean="0"/>
              <a:t>мовознавці</a:t>
            </a:r>
            <a:r>
              <a:rPr lang="ru-RU" sz="2800" dirty="0" smtClean="0"/>
              <a:t> </a:t>
            </a:r>
            <a:r>
              <a:rPr lang="ru-RU" sz="2800" dirty="0" err="1" smtClean="0"/>
              <a:t>займалися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переважно</a:t>
            </a:r>
            <a:r>
              <a:rPr lang="ru-RU" sz="2800" dirty="0" smtClean="0"/>
              <a:t> </a:t>
            </a:r>
            <a:r>
              <a:rPr lang="ru-RU" sz="2800" dirty="0" err="1" smtClean="0"/>
              <a:t>семантичною</a:t>
            </a:r>
            <a:r>
              <a:rPr lang="ru-RU" sz="2800" dirty="0" smtClean="0"/>
              <a:t> стороною слова … </a:t>
            </a:r>
            <a:endParaRPr lang="ru-RU" sz="2800" dirty="0"/>
          </a:p>
        </p:txBody>
      </p:sp>
      <p:pic>
        <p:nvPicPr>
          <p:cNvPr id="2" name="Picture 2" descr="Яндекс.Фотки переехали | Стопка книг, Старые книги, Кни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88" y="2420888"/>
            <a:ext cx="2962787" cy="3898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543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-142908" y="357166"/>
            <a:ext cx="4890274" cy="61206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err="1" smtClean="0">
                <a:solidFill>
                  <a:srgbClr val="0070C0"/>
                </a:solidFill>
              </a:rPr>
              <a:t>Вільгельм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>
                <a:solidFill>
                  <a:srgbClr val="0070C0"/>
                </a:solidFill>
              </a:rPr>
              <a:t>фон Гумбольдт 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один </a:t>
            </a:r>
            <a:r>
              <a:rPr lang="ru-RU" sz="2400" dirty="0" err="1">
                <a:solidFill>
                  <a:schemeClr val="tx1"/>
                </a:solidFill>
              </a:rPr>
              <a:t>із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засновників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лінгвістики</a:t>
            </a:r>
            <a:r>
              <a:rPr lang="ru-RU" sz="2400" dirty="0">
                <a:solidFill>
                  <a:schemeClr val="tx1"/>
                </a:solidFill>
              </a:rPr>
              <a:t> як науки. </a:t>
            </a:r>
            <a:r>
              <a:rPr lang="ru-RU" sz="2400" dirty="0" err="1">
                <a:solidFill>
                  <a:schemeClr val="tx1"/>
                </a:solidFill>
              </a:rPr>
              <a:t>Розвинув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учення</a:t>
            </a:r>
            <a:r>
              <a:rPr lang="ru-RU" sz="2400" dirty="0">
                <a:solidFill>
                  <a:schemeClr val="tx1"/>
                </a:solidFill>
              </a:rPr>
              <a:t> про </a:t>
            </a:r>
            <a:r>
              <a:rPr lang="ru-RU" sz="2400" dirty="0" err="1">
                <a:solidFill>
                  <a:schemeClr val="tx1"/>
                </a:solidFill>
              </a:rPr>
              <a:t>мову</a:t>
            </a:r>
            <a:r>
              <a:rPr lang="ru-RU" sz="2400" dirty="0">
                <a:solidFill>
                  <a:schemeClr val="tx1"/>
                </a:solidFill>
              </a:rPr>
              <a:t> як про </a:t>
            </a:r>
            <a:r>
              <a:rPr lang="ru-RU" sz="2400" dirty="0" err="1">
                <a:solidFill>
                  <a:schemeClr val="tx1"/>
                </a:solidFill>
              </a:rPr>
              <a:t>неперервний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творчий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процес</a:t>
            </a:r>
            <a:r>
              <a:rPr lang="ru-RU" sz="2400" dirty="0">
                <a:solidFill>
                  <a:schemeClr val="tx1"/>
                </a:solidFill>
              </a:rPr>
              <a:t> і про «</a:t>
            </a:r>
            <a:r>
              <a:rPr lang="ru-RU" sz="2400" dirty="0" err="1">
                <a:solidFill>
                  <a:schemeClr val="tx1"/>
                </a:solidFill>
              </a:rPr>
              <a:t>внутрішню</a:t>
            </a:r>
            <a:r>
              <a:rPr lang="ru-RU" sz="2400" dirty="0">
                <a:solidFill>
                  <a:schemeClr val="tx1"/>
                </a:solidFill>
              </a:rPr>
              <a:t> форму </a:t>
            </a:r>
            <a:r>
              <a:rPr lang="ru-RU" sz="2400" dirty="0" err="1">
                <a:solidFill>
                  <a:schemeClr val="tx1"/>
                </a:solidFill>
              </a:rPr>
              <a:t>мови</a:t>
            </a:r>
            <a:r>
              <a:rPr lang="ru-RU" sz="2400" dirty="0">
                <a:solidFill>
                  <a:schemeClr val="tx1"/>
                </a:solidFill>
              </a:rPr>
              <a:t>» як про </a:t>
            </a:r>
            <a:r>
              <a:rPr lang="ru-RU" sz="2400" dirty="0" err="1">
                <a:solidFill>
                  <a:schemeClr val="tx1"/>
                </a:solidFill>
              </a:rPr>
              <a:t>вираження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індивідуального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світобачення</a:t>
            </a:r>
            <a:r>
              <a:rPr lang="ru-RU" sz="2400" dirty="0">
                <a:solidFill>
                  <a:schemeClr val="tx1"/>
                </a:solidFill>
              </a:rPr>
              <a:t> народу. </a:t>
            </a:r>
            <a:r>
              <a:rPr lang="ru-RU" sz="2400" dirty="0" err="1">
                <a:solidFill>
                  <a:schemeClr val="tx1"/>
                </a:solidFill>
              </a:rPr>
              <a:t>Багато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чим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визначив</a:t>
            </a:r>
            <a:r>
              <a:rPr lang="ru-RU" sz="2400" dirty="0">
                <a:solidFill>
                  <a:schemeClr val="tx1"/>
                </a:solidFill>
              </a:rPr>
              <a:t> шлях і </a:t>
            </a:r>
            <a:r>
              <a:rPr lang="ru-RU" sz="2400" dirty="0" err="1">
                <a:solidFill>
                  <a:schemeClr val="tx1"/>
                </a:solidFill>
              </a:rPr>
              <a:t>напрям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розвитку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німецької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навіть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всієї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європейської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гуманітарної</a:t>
            </a:r>
            <a:r>
              <a:rPr lang="ru-RU" sz="2400" dirty="0">
                <a:solidFill>
                  <a:schemeClr val="tx1"/>
                </a:solidFill>
              </a:rPr>
              <a:t> думки </a:t>
            </a:r>
            <a:r>
              <a:rPr lang="ru-RU" sz="2400" dirty="0" err="1">
                <a:solidFill>
                  <a:schemeClr val="tx1"/>
                </a:solidFill>
              </a:rPr>
              <a:t>своєї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епохи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500042"/>
            <a:ext cx="3770715" cy="5309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5715008" y="5929330"/>
            <a:ext cx="2643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(1767- 1835)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88382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428604"/>
            <a:ext cx="5256584" cy="450059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err="1">
                <a:solidFill>
                  <a:srgbClr val="0070C0"/>
                </a:solidFill>
              </a:rPr>
              <a:t>Потебня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Олександр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Опанасович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</a:t>
            </a:r>
            <a:r>
              <a:rPr lang="ru-RU" sz="2400" dirty="0" err="1">
                <a:solidFill>
                  <a:schemeClr val="tx1"/>
                </a:solidFill>
              </a:rPr>
              <a:t>видатний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український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мовознавець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філософ</a:t>
            </a:r>
            <a:r>
              <a:rPr lang="ru-RU" sz="2400" dirty="0">
                <a:solidFill>
                  <a:schemeClr val="tx1"/>
                </a:solidFill>
              </a:rPr>
              <a:t>, фольклорист, </a:t>
            </a:r>
            <a:r>
              <a:rPr lang="ru-RU" sz="2400" dirty="0" err="1">
                <a:solidFill>
                  <a:schemeClr val="tx1"/>
                </a:solidFill>
              </a:rPr>
              <a:t>етнограф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літературознавець</a:t>
            </a:r>
            <a:r>
              <a:rPr lang="ru-RU" sz="2400" dirty="0" smtClean="0">
                <a:solidFill>
                  <a:schemeClr val="tx1"/>
                </a:solidFill>
              </a:rPr>
              <a:t>. Автор </a:t>
            </a:r>
            <a:r>
              <a:rPr lang="ru-RU" sz="2400" dirty="0" err="1">
                <a:solidFill>
                  <a:schemeClr val="tx1"/>
                </a:solidFill>
              </a:rPr>
              <a:t>праць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із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загального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мовознавства</a:t>
            </a:r>
            <a:r>
              <a:rPr lang="ru-RU" sz="2400" dirty="0">
                <a:solidFill>
                  <a:schemeClr val="tx1"/>
                </a:solidFill>
              </a:rPr>
              <a:t>, фонетики, </a:t>
            </a:r>
            <a:r>
              <a:rPr lang="ru-RU" sz="2400" dirty="0" err="1">
                <a:solidFill>
                  <a:schemeClr val="tx1"/>
                </a:solidFill>
              </a:rPr>
              <a:t>наголосу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граматики</a:t>
            </a:r>
            <a:r>
              <a:rPr lang="ru-RU" sz="2400" dirty="0">
                <a:solidFill>
                  <a:schemeClr val="tx1"/>
                </a:solidFill>
              </a:rPr>
              <a:t>, семантики, </a:t>
            </a:r>
            <a:r>
              <a:rPr lang="ru-RU" sz="2400" dirty="0" err="1">
                <a:solidFill>
                  <a:schemeClr val="tx1"/>
                </a:solidFill>
              </a:rPr>
              <a:t>етимології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діалектології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теорії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словесності</a:t>
            </a:r>
            <a:r>
              <a:rPr lang="ru-RU" sz="2400" dirty="0">
                <a:solidFill>
                  <a:schemeClr val="tx1"/>
                </a:solidFill>
              </a:rPr>
              <a:t>, фольклору, </a:t>
            </a:r>
            <a:r>
              <a:rPr lang="ru-RU" sz="2400" dirty="0" err="1">
                <a:solidFill>
                  <a:schemeClr val="tx1"/>
                </a:solidFill>
              </a:rPr>
              <a:t>етнографії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досліджень</a:t>
            </a:r>
            <a:r>
              <a:rPr lang="ru-RU" sz="2400" dirty="0">
                <a:solidFill>
                  <a:schemeClr val="tx1"/>
                </a:solidFill>
              </a:rPr>
              <a:t> про </a:t>
            </a:r>
            <a:r>
              <a:rPr lang="ru-RU" sz="2400" dirty="0" err="1">
                <a:solidFill>
                  <a:schemeClr val="tx1"/>
                </a:solidFill>
              </a:rPr>
              <a:t>походження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мови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взаємозв'язок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мови</a:t>
            </a:r>
            <a:r>
              <a:rPr lang="ru-RU" sz="2400" dirty="0">
                <a:solidFill>
                  <a:schemeClr val="tx1"/>
                </a:solidFill>
              </a:rPr>
              <a:t> й </a:t>
            </a:r>
            <a:r>
              <a:rPr lang="ru-RU" sz="2400" dirty="0" err="1">
                <a:solidFill>
                  <a:schemeClr val="tx1"/>
                </a:solidFill>
              </a:rPr>
              <a:t>мислення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тощо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714356"/>
            <a:ext cx="3898356" cy="5118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214414" y="600076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 smtClean="0"/>
              <a:t>(1835 – 1891)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31243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32656"/>
            <a:ext cx="8136904" cy="31683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</a:t>
            </a:r>
            <a:r>
              <a:rPr lang="ru-RU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Сьогодні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переважає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800" i="1" dirty="0" err="1">
                <a:solidFill>
                  <a:srgbClr val="0070C0"/>
                </a:solidFill>
                <a:latin typeface="Times New Roman"/>
                <a:cs typeface="Times New Roman"/>
              </a:rPr>
              <a:t>системний</a:t>
            </a:r>
            <a:r>
              <a:rPr lang="ru-RU" sz="2800" i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2800" i="1" dirty="0" err="1">
                <a:solidFill>
                  <a:srgbClr val="0070C0"/>
                </a:solidFill>
                <a:latin typeface="Times New Roman"/>
                <a:cs typeface="Times New Roman"/>
              </a:rPr>
              <a:t>підхід</a:t>
            </a:r>
            <a:r>
              <a:rPr lang="ru-RU" sz="2800" i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до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вивчення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поняття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 слова,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який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передбачає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багатовекторний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аналіз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цього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поняття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. Слово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досліджується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 як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одиниця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мовлення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аналізуються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критерії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його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виділення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вивчається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його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змістова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 сторона та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його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функціонування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 в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тексті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</a:p>
          <a:p>
            <a:pPr marL="45720" indent="0" algn="just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3500438"/>
            <a:ext cx="4755378" cy="31569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33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18673" y="2564904"/>
            <a:ext cx="9937103" cy="1423630"/>
          </a:xfrm>
        </p:spPr>
        <p:txBody>
          <a:bodyPr/>
          <a:lstStyle/>
          <a:p>
            <a:pPr algn="l">
              <a:buNone/>
            </a:pPr>
            <a:r>
              <a:rPr lang="uk-UA" sz="6600" dirty="0" smtClean="0">
                <a:ln w="50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uk-UA" sz="6600" dirty="0" smtClean="0">
                <a:ln w="50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</a:br>
            <a:r>
              <a:rPr lang="uk-UA" sz="6600" dirty="0">
                <a:ln w="50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uk-UA" sz="6600" dirty="0">
                <a:ln w="50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</a:br>
            <a:r>
              <a:rPr lang="uk-UA" sz="6600" dirty="0" smtClean="0">
                <a:ln w="50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Слово </a:t>
            </a:r>
            <a:r>
              <a:rPr lang="uk-UA" sz="6600" dirty="0" smtClean="0">
                <a:ln w="50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та його значення</a:t>
            </a:r>
            <a:endParaRPr lang="ru-RU" sz="6600" dirty="0">
              <a:ln w="5000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4929198"/>
            <a:ext cx="5000660" cy="1828279"/>
          </a:xfrm>
        </p:spPr>
        <p:txBody>
          <a:bodyPr>
            <a:normAutofit fontScale="92500"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/>
                <a:cs typeface="Times New Roman"/>
              </a:rPr>
              <a:t>Слово — то </a:t>
            </a:r>
            <a:r>
              <a:rPr lang="ru-RU" sz="2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мудрості</a:t>
            </a:r>
            <a:r>
              <a:rPr lang="ru-RU" sz="28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промінь</a:t>
            </a:r>
            <a:r>
              <a:rPr lang="ru-RU" sz="2800" b="1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lang="ru-RU" sz="3000" b="1" dirty="0">
                <a:solidFill>
                  <a:schemeClr val="tx1"/>
                </a:solidFill>
                <a:latin typeface="Times New Roman"/>
                <a:cs typeface="Times New Roman"/>
              </a:rPr>
              <a:t/>
            </a:r>
            <a:br>
              <a:rPr lang="ru-RU" sz="3000" b="1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3000" b="1" dirty="0">
                <a:solidFill>
                  <a:schemeClr val="tx1"/>
                </a:solidFill>
                <a:latin typeface="Times New Roman"/>
                <a:cs typeface="Times New Roman"/>
              </a:rPr>
              <a:t>слово — то думка </a:t>
            </a:r>
            <a:r>
              <a:rPr lang="ru-RU" sz="3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людська</a:t>
            </a:r>
            <a:r>
              <a:rPr lang="ru-RU" sz="3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</a:p>
          <a:p>
            <a:r>
              <a:rPr lang="uk-UA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                                     </a:t>
            </a:r>
            <a:r>
              <a:rPr lang="uk-UA" sz="26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Олена Пчілка</a:t>
            </a:r>
            <a:endParaRPr lang="ru-RU" sz="26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2050" name="Picture 2" descr="Цікаві факти про кни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7252419" cy="264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844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-142900"/>
            <a:ext cx="6715172" cy="250030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uk-UA" sz="4400" b="1" dirty="0" smtClean="0">
                <a:solidFill>
                  <a:srgbClr val="0070C0"/>
                </a:solidFill>
              </a:rPr>
              <a:t>Відхилення від літературної нормативної мови) </a:t>
            </a:r>
          </a:p>
          <a:p>
            <a:pPr marL="0" indent="0" algn="ctr">
              <a:buNone/>
            </a:pPr>
            <a:r>
              <a:rPr lang="uk-UA" sz="4400" b="1" u="sng" dirty="0" smtClean="0">
                <a:solidFill>
                  <a:srgbClr val="0070C0"/>
                </a:solidFill>
              </a:rPr>
              <a:t>спричинене</a:t>
            </a:r>
            <a:r>
              <a:rPr lang="en-US" sz="4400" b="1" dirty="0" smtClean="0">
                <a:solidFill>
                  <a:srgbClr val="0070C0"/>
                </a:solidFill>
              </a:rPr>
              <a:t>:</a:t>
            </a:r>
            <a:endParaRPr lang="ru-RU" sz="44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uk-UA" dirty="0" smtClean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03466909"/>
              </p:ext>
            </p:extLst>
          </p:nvPr>
        </p:nvGraphicFramePr>
        <p:xfrm>
          <a:off x="1214414" y="23574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313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motivators.org.ua-538340-3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/>
          </a:blip>
          <a:srcRect b="4444"/>
          <a:stretch>
            <a:fillRect/>
          </a:stretch>
        </p:blipFill>
        <p:spPr>
          <a:xfrm>
            <a:off x="142844" y="142852"/>
            <a:ext cx="8858280" cy="6547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588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8206680" cy="4824535"/>
          </a:xfrm>
        </p:spPr>
        <p:txBody>
          <a:bodyPr/>
          <a:lstStyle/>
          <a:p>
            <a:pPr algn="just"/>
            <a:r>
              <a:rPr lang="ru-RU" sz="2000" b="1" u="sng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Лексикологія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від</a:t>
            </a:r>
            <a:r>
              <a:rPr lang="ru-RU" sz="2000" dirty="0">
                <a:solidFill>
                  <a:schemeClr val="tx1"/>
                </a:solidFill>
              </a:rPr>
              <a:t> гр. </a:t>
            </a:r>
            <a:r>
              <a:rPr lang="en-US" sz="2000" dirty="0" err="1">
                <a:solidFill>
                  <a:schemeClr val="tx1"/>
                </a:solidFill>
              </a:rPr>
              <a:t>lexikos</a:t>
            </a:r>
            <a:r>
              <a:rPr lang="en-US" sz="2000" dirty="0">
                <a:solidFill>
                  <a:schemeClr val="tx1"/>
                </a:solidFill>
              </a:rPr>
              <a:t> "</a:t>
            </a:r>
            <a:r>
              <a:rPr lang="ru-RU" sz="2000" dirty="0" err="1">
                <a:solidFill>
                  <a:schemeClr val="tx1"/>
                </a:solidFill>
              </a:rPr>
              <a:t>такий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стосується</a:t>
            </a:r>
            <a:r>
              <a:rPr lang="ru-RU" sz="2000" dirty="0">
                <a:solidFill>
                  <a:schemeClr val="tx1"/>
                </a:solidFill>
              </a:rPr>
              <a:t> слова" і </a:t>
            </a:r>
            <a:r>
              <a:rPr lang="en-US" sz="2000" dirty="0">
                <a:solidFill>
                  <a:schemeClr val="tx1"/>
                </a:solidFill>
              </a:rPr>
              <a:t>logos "</a:t>
            </a:r>
            <a:r>
              <a:rPr lang="ru-RU" sz="2000" dirty="0">
                <a:solidFill>
                  <a:schemeClr val="tx1"/>
                </a:solidFill>
              </a:rPr>
              <a:t>наука") — </a:t>
            </a:r>
            <a:r>
              <a:rPr lang="ru-RU" sz="2000" dirty="0" err="1">
                <a:solidFill>
                  <a:schemeClr val="tx1"/>
                </a:solidFill>
              </a:rPr>
              <a:t>розділ</a:t>
            </a:r>
            <a:r>
              <a:rPr lang="ru-RU" sz="2000" dirty="0">
                <a:solidFill>
                  <a:schemeClr val="tx1"/>
                </a:solidFill>
              </a:rPr>
              <a:t> науки про </a:t>
            </a:r>
            <a:r>
              <a:rPr lang="ru-RU" sz="2000" dirty="0" err="1">
                <a:solidFill>
                  <a:schemeClr val="tx1"/>
                </a:solidFill>
              </a:rPr>
              <a:t>мову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який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вивчає</a:t>
            </a:r>
            <a:r>
              <a:rPr lang="ru-RU" sz="2000" dirty="0">
                <a:solidFill>
                  <a:schemeClr val="tx1"/>
                </a:solidFill>
              </a:rPr>
              <a:t> лексику (</a:t>
            </a:r>
            <a:r>
              <a:rPr lang="ru-RU" sz="2000" dirty="0" err="1">
                <a:solidFill>
                  <a:schemeClr val="tx1"/>
                </a:solidFill>
              </a:rPr>
              <a:t>словниковий</a:t>
            </a:r>
            <a:r>
              <a:rPr lang="ru-RU" sz="2000" dirty="0">
                <a:solidFill>
                  <a:schemeClr val="tx1"/>
                </a:solidFill>
              </a:rPr>
              <a:t> склад </a:t>
            </a:r>
            <a:r>
              <a:rPr lang="ru-RU" sz="2000" dirty="0" err="1">
                <a:solidFill>
                  <a:schemeClr val="tx1"/>
                </a:solidFill>
              </a:rPr>
              <a:t>мови</a:t>
            </a:r>
            <a:r>
              <a:rPr lang="ru-RU" sz="2000" dirty="0">
                <a:solidFill>
                  <a:schemeClr val="tx1"/>
                </a:solidFill>
              </a:rPr>
              <a:t>).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err="1" smtClean="0">
                <a:solidFill>
                  <a:schemeClr val="tx1"/>
                </a:solidFill>
              </a:rPr>
              <a:t>Розрізняють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загальну</a:t>
            </a:r>
            <a:r>
              <a:rPr lang="ru-RU" sz="2000" i="1" dirty="0">
                <a:solidFill>
                  <a:schemeClr val="tx1"/>
                </a:solidFill>
              </a:rPr>
              <a:t>, </a:t>
            </a:r>
            <a:r>
              <a:rPr lang="ru-RU" sz="2000" i="1" dirty="0" err="1">
                <a:solidFill>
                  <a:schemeClr val="tx1"/>
                </a:solidFill>
              </a:rPr>
              <a:t>конкретну</a:t>
            </a:r>
            <a:r>
              <a:rPr lang="ru-RU" sz="2000" i="1" dirty="0">
                <a:solidFill>
                  <a:schemeClr val="tx1"/>
                </a:solidFill>
              </a:rPr>
              <a:t>, </a:t>
            </a:r>
            <a:r>
              <a:rPr lang="ru-RU" sz="2000" i="1" dirty="0" err="1">
                <a:solidFill>
                  <a:schemeClr val="tx1"/>
                </a:solidFill>
              </a:rPr>
              <a:t>історичну</a:t>
            </a:r>
            <a:r>
              <a:rPr lang="ru-RU" sz="2000" i="1" dirty="0">
                <a:solidFill>
                  <a:schemeClr val="tx1"/>
                </a:solidFill>
              </a:rPr>
              <a:t>, </a:t>
            </a:r>
            <a:r>
              <a:rPr lang="ru-RU" sz="2000" i="1" dirty="0" err="1">
                <a:solidFill>
                  <a:schemeClr val="tx1"/>
                </a:solidFill>
              </a:rPr>
              <a:t>зіставну</a:t>
            </a:r>
            <a:r>
              <a:rPr lang="ru-RU" sz="2000" i="1" dirty="0">
                <a:solidFill>
                  <a:schemeClr val="tx1"/>
                </a:solidFill>
              </a:rPr>
              <a:t> й </a:t>
            </a:r>
            <a:r>
              <a:rPr lang="ru-RU" sz="2000" i="1" dirty="0" err="1">
                <a:solidFill>
                  <a:schemeClr val="tx1"/>
                </a:solidFill>
              </a:rPr>
              <a:t>прикладну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лексикологію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b="1" u="sng" dirty="0" err="1" smtClean="0">
                <a:solidFill>
                  <a:schemeClr val="tx1"/>
                </a:solidFill>
              </a:rPr>
              <a:t>Загальна</a:t>
            </a:r>
            <a:r>
              <a:rPr lang="ru-RU" sz="2000" b="1" u="sng" dirty="0" smtClean="0">
                <a:solidFill>
                  <a:schemeClr val="tx1"/>
                </a:solidFill>
              </a:rPr>
              <a:t> </a:t>
            </a:r>
            <a:r>
              <a:rPr lang="ru-RU" sz="2000" b="1" u="sng" dirty="0" err="1">
                <a:solidFill>
                  <a:schemeClr val="tx1"/>
                </a:solidFill>
              </a:rPr>
              <a:t>лексикологія</a:t>
            </a:r>
            <a:r>
              <a:rPr lang="ru-RU" sz="2000" b="1" u="sng" dirty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встановлює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загальні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закономірності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будови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функціонування</a:t>
            </a:r>
            <a:r>
              <a:rPr lang="ru-RU" sz="2000" dirty="0">
                <a:solidFill>
                  <a:schemeClr val="tx1"/>
                </a:solidFill>
              </a:rPr>
              <a:t> й </a:t>
            </a:r>
            <a:r>
              <a:rPr lang="ru-RU" sz="2000" dirty="0" err="1">
                <a:solidFill>
                  <a:schemeClr val="tx1"/>
                </a:solidFill>
              </a:rPr>
              <a:t>розвитку</a:t>
            </a:r>
            <a:r>
              <a:rPr lang="ru-RU" sz="2000" dirty="0">
                <a:solidFill>
                  <a:schemeClr val="tx1"/>
                </a:solidFill>
              </a:rPr>
              <a:t> лексики.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b="1" u="sng" dirty="0" smtClean="0">
                <a:solidFill>
                  <a:schemeClr val="tx1"/>
                </a:solidFill>
              </a:rPr>
              <a:t>Конкретна </a:t>
            </a:r>
            <a:r>
              <a:rPr lang="ru-RU" sz="2000" b="1" u="sng" dirty="0" err="1">
                <a:solidFill>
                  <a:schemeClr val="tx1"/>
                </a:solidFill>
              </a:rPr>
              <a:t>лексикологія</a:t>
            </a:r>
            <a:r>
              <a:rPr lang="ru-RU" sz="2000" b="1" u="sng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вивчає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словниковий</a:t>
            </a:r>
            <a:r>
              <a:rPr lang="ru-RU" sz="2000" dirty="0">
                <a:solidFill>
                  <a:schemeClr val="tx1"/>
                </a:solidFill>
              </a:rPr>
              <a:t> склад </a:t>
            </a:r>
            <a:r>
              <a:rPr lang="ru-RU" sz="2000" dirty="0" err="1">
                <a:solidFill>
                  <a:schemeClr val="tx1"/>
                </a:solidFill>
              </a:rPr>
              <a:t>однієї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мови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b="1" u="sng" dirty="0" err="1" smtClean="0">
                <a:solidFill>
                  <a:schemeClr val="tx1"/>
                </a:solidFill>
              </a:rPr>
              <a:t>Історична</a:t>
            </a:r>
            <a:r>
              <a:rPr lang="ru-RU" sz="2000" b="1" u="sng" dirty="0" smtClean="0">
                <a:solidFill>
                  <a:schemeClr val="tx1"/>
                </a:solidFill>
              </a:rPr>
              <a:t> </a:t>
            </a:r>
            <a:r>
              <a:rPr lang="ru-RU" sz="2000" b="1" u="sng" dirty="0" err="1">
                <a:solidFill>
                  <a:schemeClr val="tx1"/>
                </a:solidFill>
              </a:rPr>
              <a:t>лексикологія</a:t>
            </a:r>
            <a:r>
              <a:rPr lang="ru-RU" sz="2000" b="1" u="sng" dirty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займається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історією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словникового</a:t>
            </a:r>
            <a:r>
              <a:rPr lang="ru-RU" sz="2000" dirty="0">
                <a:solidFill>
                  <a:schemeClr val="tx1"/>
                </a:solidFill>
              </a:rPr>
              <a:t> складу, причинами й </a:t>
            </a:r>
            <a:r>
              <a:rPr lang="ru-RU" sz="2000" dirty="0" err="1">
                <a:solidFill>
                  <a:schemeClr val="tx1"/>
                </a:solidFill>
              </a:rPr>
              <a:t>закономірностями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його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зміни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b="1" u="sng" dirty="0" err="1" smtClean="0">
                <a:solidFill>
                  <a:schemeClr val="tx1"/>
                </a:solidFill>
              </a:rPr>
              <a:t>Зіставна</a:t>
            </a:r>
            <a:r>
              <a:rPr lang="ru-RU" sz="2000" b="1" u="sng" dirty="0" smtClean="0">
                <a:solidFill>
                  <a:schemeClr val="tx1"/>
                </a:solidFill>
              </a:rPr>
              <a:t> </a:t>
            </a:r>
            <a:r>
              <a:rPr lang="ru-RU" sz="2000" b="1" u="sng" dirty="0" err="1">
                <a:solidFill>
                  <a:schemeClr val="tx1"/>
                </a:solidFill>
              </a:rPr>
              <a:t>лексикологія</a:t>
            </a:r>
            <a:r>
              <a:rPr lang="ru-RU" sz="2000" b="1" u="sng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досліджує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словниковий</a:t>
            </a:r>
            <a:r>
              <a:rPr lang="ru-RU" sz="2000" dirty="0">
                <a:solidFill>
                  <a:schemeClr val="tx1"/>
                </a:solidFill>
              </a:rPr>
              <a:t> склад </a:t>
            </a:r>
            <a:r>
              <a:rPr lang="ru-RU" sz="2000" dirty="0" err="1">
                <a:solidFill>
                  <a:schemeClr val="tx1"/>
                </a:solidFill>
              </a:rPr>
              <a:t>двох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більше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із</a:t>
            </a:r>
            <a:r>
              <a:rPr lang="ru-RU" sz="2000" dirty="0">
                <a:solidFill>
                  <a:schemeClr val="tx1"/>
                </a:solidFill>
              </a:rPr>
              <a:t> метою </a:t>
            </a:r>
            <a:r>
              <a:rPr lang="ru-RU" sz="2000" dirty="0" err="1" smtClean="0">
                <a:solidFill>
                  <a:schemeClr val="tx1"/>
                </a:solidFill>
              </a:rPr>
              <a:t>виявлення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структурно-</a:t>
            </a:r>
            <a:r>
              <a:rPr lang="ru-RU" sz="2000" dirty="0" err="1">
                <a:solidFill>
                  <a:schemeClr val="tx1"/>
                </a:solidFill>
              </a:rPr>
              <a:t>семантичних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подібностей</a:t>
            </a:r>
            <a:r>
              <a:rPr lang="ru-RU" sz="2000" dirty="0">
                <a:solidFill>
                  <a:schemeClr val="tx1"/>
                </a:solidFill>
              </a:rPr>
              <a:t> і </a:t>
            </a:r>
            <a:r>
              <a:rPr lang="ru-RU" sz="2000" dirty="0" err="1">
                <a:solidFill>
                  <a:schemeClr val="tx1"/>
                </a:solidFill>
              </a:rPr>
              <a:t>відмінностей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між</a:t>
            </a:r>
            <a:r>
              <a:rPr lang="ru-RU" sz="2000" dirty="0">
                <a:solidFill>
                  <a:schemeClr val="tx1"/>
                </a:solidFill>
              </a:rPr>
              <a:t> ними </a:t>
            </a:r>
            <a:r>
              <a:rPr lang="ru-RU" sz="2000" dirty="0" err="1">
                <a:solidFill>
                  <a:schemeClr val="tx1"/>
                </a:solidFill>
              </a:rPr>
              <a:t>або</a:t>
            </a:r>
            <a:r>
              <a:rPr lang="ru-RU" sz="2000" dirty="0">
                <a:solidFill>
                  <a:schemeClr val="tx1"/>
                </a:solidFill>
              </a:rPr>
              <a:t> з метою </a:t>
            </a:r>
            <a:r>
              <a:rPr lang="ru-RU" sz="2000" dirty="0" err="1">
                <a:solidFill>
                  <a:schemeClr val="tx1"/>
                </a:solidFill>
              </a:rPr>
              <a:t>виведення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спільних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семантичних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закономірностей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b="1" u="sng" dirty="0" err="1" smtClean="0">
                <a:solidFill>
                  <a:schemeClr val="tx1"/>
                </a:solidFill>
              </a:rPr>
              <a:t>Прикладна</a:t>
            </a:r>
            <a:r>
              <a:rPr lang="ru-RU" sz="2000" b="1" u="sng" dirty="0" smtClean="0">
                <a:solidFill>
                  <a:schemeClr val="tx1"/>
                </a:solidFill>
              </a:rPr>
              <a:t> </a:t>
            </a:r>
            <a:r>
              <a:rPr lang="ru-RU" sz="2000" b="1" u="sng" dirty="0" err="1">
                <a:solidFill>
                  <a:schemeClr val="tx1"/>
                </a:solidFill>
              </a:rPr>
              <a:t>лексикологія</a:t>
            </a:r>
            <a:r>
              <a:rPr lang="ru-RU" sz="2000" b="1" u="sng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вивчає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питання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укладання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словників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170" name="Picture 2" descr="Фон для обзора книг - 78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063" y="5444689"/>
            <a:ext cx="2232248" cy="1391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703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467600" cy="785818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Видатні дослідники</a:t>
            </a:r>
            <a:endParaRPr lang="ru-RU" sz="54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5429264"/>
            <a:ext cx="3214710" cy="121444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uk-UA" dirty="0" smtClean="0"/>
              <a:t>    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smtClean="0"/>
              <a:t>                          </a:t>
            </a:r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</p:txBody>
      </p:sp>
      <p:pic>
        <p:nvPicPr>
          <p:cNvPr id="5" name="Рисунок 4" descr="48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428736"/>
            <a:ext cx="3270136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Kochergan Mihaylo Petrovich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428736"/>
            <a:ext cx="3286148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14282" y="5715016"/>
            <a:ext cx="41542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/>
              <a:t>Щерба Лев Володимирович</a:t>
            </a:r>
            <a:br>
              <a:rPr lang="uk-UA" sz="2400" dirty="0" smtClean="0"/>
            </a:br>
            <a:r>
              <a:rPr lang="uk-UA" sz="2400" dirty="0" smtClean="0"/>
              <a:t>(1880-1944)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4457343"/>
            <a:ext cx="314327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sz="2400" dirty="0" smtClean="0"/>
              <a:t>                             </a:t>
            </a:r>
            <a:r>
              <a:rPr lang="uk-UA" sz="2400" dirty="0" err="1" smtClean="0"/>
              <a:t>Кочерган</a:t>
            </a:r>
            <a:r>
              <a:rPr lang="uk-UA" sz="2400" dirty="0" smtClean="0"/>
              <a:t> Михайло Петрович                                                             (1936)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416" y="764704"/>
            <a:ext cx="8424936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Власне</a:t>
            </a:r>
            <a:r>
              <a:rPr lang="ru-RU" dirty="0" smtClean="0"/>
              <a:t> </a:t>
            </a:r>
            <a:r>
              <a:rPr lang="ru-RU" b="1" dirty="0" err="1"/>
              <a:t>лексикологія</a:t>
            </a:r>
            <a:r>
              <a:rPr lang="ru-RU" dirty="0"/>
              <a:t> — наука про </a:t>
            </a:r>
            <a:r>
              <a:rPr lang="ru-RU" dirty="0" err="1"/>
              <a:t>словниковий</a:t>
            </a:r>
            <a:r>
              <a:rPr lang="ru-RU" dirty="0"/>
              <a:t> склад; </a:t>
            </a:r>
            <a:endParaRPr lang="ru-RU" dirty="0" smtClean="0"/>
          </a:p>
          <a:p>
            <a:r>
              <a:rPr lang="ru-RU" b="1" dirty="0" err="1"/>
              <a:t>семасіологія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гр. </a:t>
            </a:r>
            <a:r>
              <a:rPr lang="en-US" dirty="0" err="1"/>
              <a:t>semasia</a:t>
            </a:r>
            <a:r>
              <a:rPr lang="en-US" dirty="0"/>
              <a:t> "</a:t>
            </a:r>
            <a:r>
              <a:rPr lang="ru-RU" dirty="0"/>
              <a:t>знак, </a:t>
            </a:r>
            <a:r>
              <a:rPr lang="ru-RU" dirty="0" err="1"/>
              <a:t>значення</a:t>
            </a:r>
            <a:r>
              <a:rPr lang="ru-RU" dirty="0"/>
              <a:t>") — наука про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лексичною</a:t>
            </a:r>
            <a:r>
              <a:rPr lang="ru-RU" dirty="0"/>
              <a:t> </a:t>
            </a:r>
            <a:r>
              <a:rPr lang="ru-RU" dirty="0" err="1"/>
              <a:t>семантикою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гр. </a:t>
            </a:r>
            <a:r>
              <a:rPr lang="en-US" dirty="0" err="1"/>
              <a:t>semantikos</a:t>
            </a:r>
            <a:r>
              <a:rPr lang="en-US" dirty="0"/>
              <a:t> "</a:t>
            </a:r>
            <a:r>
              <a:rPr lang="ru-RU" dirty="0" err="1"/>
              <a:t>позначальний</a:t>
            </a:r>
            <a:r>
              <a:rPr lang="ru-RU" dirty="0"/>
              <a:t>"). Слово </a:t>
            </a:r>
            <a:r>
              <a:rPr lang="ru-RU" dirty="0" err="1"/>
              <a:t>семантика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часто </a:t>
            </a:r>
            <a:r>
              <a:rPr lang="ru-RU" dirty="0" err="1"/>
              <a:t>вживається</a:t>
            </a:r>
            <a:r>
              <a:rPr lang="ru-RU" dirty="0"/>
              <a:t> і в </a:t>
            </a:r>
            <a:r>
              <a:rPr lang="ru-RU" dirty="0" err="1"/>
              <a:t>розумінні</a:t>
            </a:r>
            <a:r>
              <a:rPr lang="ru-RU" dirty="0"/>
              <a:t> "</a:t>
            </a:r>
            <a:r>
              <a:rPr lang="ru-RU" dirty="0" err="1" smtClean="0"/>
              <a:t>значення</a:t>
            </a:r>
            <a:r>
              <a:rPr lang="ru-RU" dirty="0" smtClean="0"/>
              <a:t>;</a:t>
            </a:r>
          </a:p>
          <a:p>
            <a:r>
              <a:rPr lang="ru-RU" b="1" dirty="0" err="1"/>
              <a:t>ономасіологія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гр. </a:t>
            </a:r>
            <a:r>
              <a:rPr lang="en-US" dirty="0" err="1"/>
              <a:t>onomasia</a:t>
            </a:r>
            <a:r>
              <a:rPr lang="en-US" dirty="0"/>
              <a:t> "</a:t>
            </a:r>
            <a:r>
              <a:rPr lang="ru-RU" dirty="0" err="1"/>
              <a:t>називання</a:t>
            </a:r>
            <a:r>
              <a:rPr lang="ru-RU" dirty="0"/>
              <a:t>, </a:t>
            </a:r>
            <a:r>
              <a:rPr lang="ru-RU" dirty="0" err="1"/>
              <a:t>йменування</a:t>
            </a:r>
            <a:r>
              <a:rPr lang="ru-RU" dirty="0"/>
              <a:t>") — наука, яка </a:t>
            </a:r>
            <a:r>
              <a:rPr lang="ru-RU" dirty="0" err="1"/>
              <a:t>вивчає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найменування</a:t>
            </a:r>
            <a:r>
              <a:rPr lang="ru-RU" dirty="0"/>
              <a:t>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теорією</a:t>
            </a:r>
            <a:r>
              <a:rPr lang="ru-RU" dirty="0"/>
              <a:t> </a:t>
            </a:r>
            <a:r>
              <a:rPr lang="ru-RU" dirty="0" err="1"/>
              <a:t>номінації</a:t>
            </a:r>
            <a:r>
              <a:rPr lang="ru-RU" dirty="0" smtClean="0"/>
              <a:t>.</a:t>
            </a:r>
          </a:p>
          <a:p>
            <a:r>
              <a:rPr lang="ru-RU" b="1" dirty="0" err="1"/>
              <a:t>етимологія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гр. </a:t>
            </a:r>
            <a:r>
              <a:rPr lang="en-US" dirty="0"/>
              <a:t>etymon "</a:t>
            </a:r>
            <a:r>
              <a:rPr lang="ru-RU" dirty="0" err="1"/>
              <a:t>істина</a:t>
            </a:r>
            <a:r>
              <a:rPr lang="ru-RU" dirty="0"/>
              <a:t>") — наука, яка </a:t>
            </a:r>
            <a:r>
              <a:rPr lang="ru-RU" dirty="0" err="1"/>
              <a:t>досліджує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; </a:t>
            </a:r>
          </a:p>
          <a:p>
            <a:r>
              <a:rPr lang="ru-RU" b="1" dirty="0" err="1" smtClean="0"/>
              <a:t>фразеологія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від</a:t>
            </a:r>
            <a:r>
              <a:rPr lang="ru-RU" dirty="0"/>
              <a:t> гр. </a:t>
            </a:r>
            <a:r>
              <a:rPr lang="en-US" dirty="0" err="1"/>
              <a:t>phrasis</a:t>
            </a:r>
            <a:r>
              <a:rPr lang="en-US" dirty="0"/>
              <a:t> "</a:t>
            </a:r>
            <a:r>
              <a:rPr lang="ru-RU" dirty="0" err="1"/>
              <a:t>мовний</a:t>
            </a:r>
            <a:r>
              <a:rPr lang="ru-RU" dirty="0"/>
              <a:t> </a:t>
            </a:r>
            <a:r>
              <a:rPr lang="ru-RU" dirty="0" err="1"/>
              <a:t>зворот</a:t>
            </a:r>
            <a:r>
              <a:rPr lang="ru-RU" dirty="0"/>
              <a:t>, </a:t>
            </a:r>
            <a:r>
              <a:rPr lang="ru-RU" dirty="0" err="1"/>
              <a:t>фраза</a:t>
            </a:r>
            <a:r>
              <a:rPr lang="ru-RU" dirty="0"/>
              <a:t>") — наука про </a:t>
            </a:r>
            <a:r>
              <a:rPr lang="ru-RU" dirty="0" err="1"/>
              <a:t>стійкі</a:t>
            </a:r>
            <a:r>
              <a:rPr lang="ru-RU" dirty="0"/>
              <a:t> </a:t>
            </a:r>
            <a:r>
              <a:rPr lang="ru-RU" dirty="0" err="1"/>
              <a:t>словосполучення</a:t>
            </a:r>
            <a:r>
              <a:rPr lang="ru-RU" dirty="0"/>
              <a:t>; </a:t>
            </a:r>
          </a:p>
          <a:p>
            <a:r>
              <a:rPr lang="ru-RU" b="1" dirty="0" smtClean="0"/>
              <a:t>ономастика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від</a:t>
            </a:r>
            <a:r>
              <a:rPr lang="ru-RU" dirty="0"/>
              <a:t> гр. </a:t>
            </a:r>
            <a:r>
              <a:rPr lang="en-US" dirty="0" err="1"/>
              <a:t>onomastikds</a:t>
            </a:r>
            <a:r>
              <a:rPr lang="en-US" dirty="0"/>
              <a:t> "</a:t>
            </a:r>
            <a:r>
              <a:rPr lang="ru-RU" dirty="0"/>
              <a:t>той,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стосується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", </a:t>
            </a:r>
            <a:r>
              <a:rPr lang="en-US" dirty="0" err="1"/>
              <a:t>onomastike</a:t>
            </a:r>
            <a:r>
              <a:rPr lang="en-US" dirty="0"/>
              <a:t>" </a:t>
            </a:r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err="1"/>
              <a:t>давати</a:t>
            </a:r>
            <a:r>
              <a:rPr lang="ru-RU" dirty="0"/>
              <a:t> </a:t>
            </a:r>
            <a:r>
              <a:rPr lang="ru-RU" dirty="0" err="1"/>
              <a:t>імена</a:t>
            </a:r>
            <a:r>
              <a:rPr lang="ru-RU" dirty="0"/>
              <a:t>") — наука про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, яка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b="1" dirty="0" err="1"/>
              <a:t>антропоніміки</a:t>
            </a:r>
            <a:r>
              <a:rPr lang="ru-RU" dirty="0"/>
              <a:t> (гр. </a:t>
            </a:r>
            <a:r>
              <a:rPr lang="en-US" dirty="0" err="1"/>
              <a:t>antropos</a:t>
            </a:r>
            <a:r>
              <a:rPr lang="en-US" dirty="0"/>
              <a:t> "</a:t>
            </a:r>
            <a:r>
              <a:rPr lang="ru-RU" dirty="0" err="1"/>
              <a:t>людина</a:t>
            </a:r>
            <a:r>
              <a:rPr lang="ru-RU" dirty="0"/>
              <a:t>") — науки про </a:t>
            </a:r>
            <a:r>
              <a:rPr lang="ru-RU" dirty="0" err="1"/>
              <a:t>імена</a:t>
            </a:r>
            <a:r>
              <a:rPr lang="ru-RU" dirty="0"/>
              <a:t> людей і </a:t>
            </a:r>
            <a:r>
              <a:rPr lang="ru-RU" b="1" dirty="0" err="1" smtClean="0"/>
              <a:t>топоніміки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від</a:t>
            </a:r>
            <a:r>
              <a:rPr lang="ru-RU" dirty="0"/>
              <a:t> гр. </a:t>
            </a:r>
            <a:r>
              <a:rPr lang="en-US" dirty="0" err="1"/>
              <a:t>topos</a:t>
            </a:r>
            <a:r>
              <a:rPr lang="en-US" dirty="0"/>
              <a:t> "</a:t>
            </a:r>
            <a:r>
              <a:rPr lang="ru-RU" dirty="0" err="1"/>
              <a:t>місце</a:t>
            </a:r>
            <a:r>
              <a:rPr lang="ru-RU" dirty="0"/>
              <a:t>") — науки про </a:t>
            </a:r>
            <a:r>
              <a:rPr lang="ru-RU" dirty="0" err="1"/>
              <a:t>географічні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; </a:t>
            </a:r>
          </a:p>
          <a:p>
            <a:r>
              <a:rPr lang="ru-RU" b="1" dirty="0" err="1" smtClean="0"/>
              <a:t>лексикографі</a:t>
            </a:r>
            <a:r>
              <a:rPr lang="ru-RU" dirty="0" err="1" smtClean="0"/>
              <a:t>я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від</a:t>
            </a:r>
            <a:r>
              <a:rPr lang="ru-RU" dirty="0"/>
              <a:t> гр. </a:t>
            </a:r>
            <a:r>
              <a:rPr lang="en-US" dirty="0"/>
              <a:t>lexicon "</a:t>
            </a:r>
            <a:r>
              <a:rPr lang="ru-RU" dirty="0"/>
              <a:t>словник" і </a:t>
            </a:r>
            <a:r>
              <a:rPr lang="en-US" dirty="0" err="1"/>
              <a:t>grapho</a:t>
            </a:r>
            <a:r>
              <a:rPr lang="en-US" dirty="0"/>
              <a:t> "</a:t>
            </a:r>
            <a:r>
              <a:rPr lang="ru-RU" dirty="0"/>
              <a:t>пишу") — наука про </a:t>
            </a:r>
            <a:r>
              <a:rPr lang="ru-RU" dirty="0" err="1"/>
              <a:t>укладання</a:t>
            </a:r>
            <a:r>
              <a:rPr lang="ru-RU" dirty="0"/>
              <a:t> </a:t>
            </a:r>
            <a:r>
              <a:rPr lang="ru-RU" dirty="0" err="1"/>
              <a:t>словників</a:t>
            </a:r>
            <a:r>
              <a:rPr lang="ru-RU" dirty="0"/>
              <a:t>.</a:t>
            </a:r>
          </a:p>
        </p:txBody>
      </p:sp>
      <p:pic>
        <p:nvPicPr>
          <p:cNvPr id="8194" name="Picture 2" descr="Як правильно читати книги? Як знайти час на чит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41168"/>
            <a:ext cx="2590800" cy="1762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744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881" y="857232"/>
            <a:ext cx="3414014" cy="4515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14282" y="0"/>
            <a:ext cx="4861774" cy="6215106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endParaRPr lang="ru-RU" sz="2400" dirty="0" smtClean="0"/>
          </a:p>
          <a:p>
            <a:pPr marL="114300" indent="0" algn="ctr">
              <a:buNone/>
            </a:pP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Олександр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Опанасович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114300" indent="0" algn="ctr">
              <a:buNone/>
            </a:pP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Потебня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114300" indent="0" algn="ctr">
              <a:buNone/>
            </a:pPr>
            <a:r>
              <a:rPr lang="ru-RU" sz="2800" dirty="0" smtClean="0"/>
              <a:t>(1835-1891)</a:t>
            </a:r>
          </a:p>
          <a:p>
            <a:pPr marL="114300" indent="0" algn="just">
              <a:buNone/>
            </a:pPr>
            <a:r>
              <a:rPr lang="ru-RU" sz="20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Український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мовознавець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педагог, </a:t>
            </a:r>
            <a:r>
              <a:rPr lang="ru-RU" sz="20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фiлософ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етнограф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славіст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"</a:t>
            </a:r>
            <a:r>
              <a:rPr lang="ru-RU" sz="20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людина-епоха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". Родом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з села Гаврил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вка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Роменського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повіту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Полтавської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губернії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1430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У 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працях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 “О звуковых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особенностях…” 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(1865 р.) та “Заметки о малорусском наречии” (1870 р.) учений 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здійснив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опис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фонетичної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системи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української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мови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Значну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увагу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приділив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 таким 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явищам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, як 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вимова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ненаголошених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голосних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, глухих і 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дзвінких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проривних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фрикативних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приголосних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пом’якшення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ствердіння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приголосних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1721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0"/>
            <a:ext cx="7976041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Походження </a:t>
            </a:r>
            <a:r>
              <a:rPr lang="uk-UA" b="1" dirty="0" smtClean="0">
                <a:solidFill>
                  <a:srgbClr val="C00000"/>
                </a:solidFill>
              </a:rPr>
              <a:t>слова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85720" y="1928802"/>
            <a:ext cx="8643998" cy="2071702"/>
          </a:xfrm>
          <a:prstGeom prst="rect">
            <a:avLst/>
          </a:prstGeom>
        </p:spPr>
        <p:txBody>
          <a:bodyPr numCol="2"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700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Слово</a:t>
            </a:r>
            <a:r>
              <a:rPr lang="ru-RU" sz="27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700" dirty="0">
                <a:solidFill>
                  <a:schemeClr val="tx1"/>
                </a:solidFill>
                <a:latin typeface="Times New Roman"/>
                <a:cs typeface="Times New Roman"/>
              </a:rPr>
              <a:t>як </a:t>
            </a:r>
            <a:r>
              <a:rPr lang="ru-RU" sz="2700" dirty="0" err="1">
                <a:solidFill>
                  <a:schemeClr val="tx1"/>
                </a:solidFill>
                <a:latin typeface="Times New Roman"/>
                <a:cs typeface="Times New Roman"/>
              </a:rPr>
              <a:t>елемент</a:t>
            </a:r>
            <a:r>
              <a:rPr lang="ru-RU" sz="27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Times New Roman"/>
                <a:cs typeface="Times New Roman"/>
              </a:rPr>
              <a:t>мови</a:t>
            </a:r>
            <a:r>
              <a:rPr lang="ru-RU" sz="2700" dirty="0">
                <a:solidFill>
                  <a:schemeClr val="tx1"/>
                </a:solidFill>
                <a:latin typeface="Times New Roman"/>
                <a:cs typeface="Times New Roman"/>
              </a:rPr>
              <a:t> є </a:t>
            </a:r>
            <a:r>
              <a:rPr lang="ru-RU" sz="2700" dirty="0" err="1">
                <a:solidFill>
                  <a:schemeClr val="tx1"/>
                </a:solidFill>
                <a:latin typeface="Times New Roman"/>
                <a:cs typeface="Times New Roman"/>
              </a:rPr>
              <a:t>передусім</a:t>
            </a:r>
            <a:r>
              <a:rPr lang="ru-RU" sz="27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Times New Roman"/>
                <a:cs typeface="Times New Roman"/>
              </a:rPr>
              <a:t>носієм</a:t>
            </a:r>
            <a:r>
              <a:rPr lang="ru-RU" sz="27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Times New Roman"/>
                <a:cs typeface="Times New Roman"/>
              </a:rPr>
              <a:t>певного</a:t>
            </a:r>
            <a:r>
              <a:rPr lang="ru-RU" sz="27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Times New Roman"/>
                <a:cs typeface="Times New Roman"/>
              </a:rPr>
              <a:t>значення</a:t>
            </a:r>
            <a:r>
              <a:rPr lang="ru-RU" sz="2700" dirty="0">
                <a:solidFill>
                  <a:schemeClr val="tx1"/>
                </a:solidFill>
                <a:latin typeface="Times New Roman"/>
                <a:cs typeface="Times New Roman"/>
              </a:rPr>
              <a:t>. </a:t>
            </a:r>
            <a:endParaRPr lang="ru-RU" sz="27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ru-RU" sz="2700" i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ru-RU" sz="2700" i="1" dirty="0" smtClean="0">
                <a:solidFill>
                  <a:schemeClr val="tx1"/>
                </a:solidFill>
              </a:rPr>
              <a:t>  </a:t>
            </a:r>
          </a:p>
          <a:p>
            <a:pPr>
              <a:buNone/>
            </a:pPr>
            <a:r>
              <a:rPr lang="ru-RU" sz="2700" b="1" i="1" dirty="0"/>
              <a:t> </a:t>
            </a:r>
            <a:r>
              <a:rPr lang="ru-RU" sz="2700" b="1" i="1" dirty="0" smtClean="0"/>
              <a:t> 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Слово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як знак,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що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позначає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 предмет,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виникло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 з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праці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, з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предметної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дії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. </a:t>
            </a:r>
            <a:endParaRPr lang="ru-RU" sz="2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ru-RU" sz="2800" dirty="0" smtClean="0">
                <a:latin typeface="Times New Roman"/>
                <a:cs typeface="Times New Roman"/>
              </a:rPr>
              <a:t>  </a:t>
            </a:r>
            <a:endParaRPr lang="ru-RU" sz="2800" dirty="0"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500438"/>
            <a:ext cx="57984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Monotype Corsiva" pitchFamily="66" charset="0"/>
              </a:rPr>
              <a:t>  </a:t>
            </a:r>
            <a:r>
              <a:rPr lang="ru-RU" sz="2400" dirty="0" err="1" smtClean="0">
                <a:latin typeface="Times New Roman"/>
                <a:cs typeface="Times New Roman"/>
              </a:rPr>
              <a:t>Спочатку</a:t>
            </a:r>
            <a:r>
              <a:rPr lang="ru-RU" sz="2400" dirty="0" smtClean="0">
                <a:latin typeface="Times New Roman"/>
                <a:cs typeface="Times New Roman"/>
              </a:rPr>
              <a:t> слово </a:t>
            </a:r>
            <a:r>
              <a:rPr lang="ru-RU" sz="2400" dirty="0" err="1" smtClean="0">
                <a:latin typeface="Times New Roman"/>
                <a:cs typeface="Times New Roman"/>
              </a:rPr>
              <a:t>отримувало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своє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значення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тільки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з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ситуації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конкретної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практичної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діяльності</a:t>
            </a:r>
            <a:r>
              <a:rPr lang="ru-RU" sz="2400" dirty="0" smtClean="0">
                <a:latin typeface="Times New Roman"/>
                <a:cs typeface="Times New Roman"/>
              </a:rPr>
              <a:t>. Вся </a:t>
            </a:r>
            <a:r>
              <a:rPr lang="ru-RU" sz="2400" dirty="0" err="1" smtClean="0">
                <a:latin typeface="Times New Roman"/>
                <a:cs typeface="Times New Roman"/>
              </a:rPr>
              <a:t>подальша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історія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мови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є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історією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емансипації</a:t>
            </a:r>
            <a:r>
              <a:rPr lang="ru-RU" sz="2400" dirty="0" smtClean="0">
                <a:latin typeface="Times New Roman"/>
                <a:cs typeface="Times New Roman"/>
              </a:rPr>
              <a:t> слова </a:t>
            </a:r>
            <a:r>
              <a:rPr lang="ru-RU" sz="2400" dirty="0" err="1" smtClean="0">
                <a:latin typeface="Times New Roman"/>
                <a:cs typeface="Times New Roman"/>
              </a:rPr>
              <a:t>від</a:t>
            </a:r>
            <a:r>
              <a:rPr lang="ru-RU" sz="2400" dirty="0" smtClean="0">
                <a:latin typeface="Times New Roman"/>
                <a:cs typeface="Times New Roman"/>
              </a:rPr>
              <a:t> практики, </a:t>
            </a:r>
            <a:r>
              <a:rPr lang="ru-RU" sz="2400" dirty="0" err="1" smtClean="0">
                <a:latin typeface="Times New Roman"/>
                <a:cs typeface="Times New Roman"/>
              </a:rPr>
              <a:t>виділення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мовлення</a:t>
            </a:r>
            <a:r>
              <a:rPr lang="ru-RU" sz="2400" dirty="0" smtClean="0">
                <a:latin typeface="Times New Roman"/>
                <a:cs typeface="Times New Roman"/>
              </a:rPr>
              <a:t> як </a:t>
            </a:r>
            <a:r>
              <a:rPr lang="ru-RU" sz="2400" dirty="0" err="1" smtClean="0">
                <a:latin typeface="Times New Roman"/>
                <a:cs typeface="Times New Roman"/>
              </a:rPr>
              <a:t>самостійної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діяльності</a:t>
            </a:r>
            <a:r>
              <a:rPr lang="ru-RU" sz="2400" dirty="0" smtClean="0">
                <a:latin typeface="Times New Roman"/>
                <a:cs typeface="Times New Roman"/>
              </a:rPr>
              <a:t>, </a:t>
            </a:r>
            <a:r>
              <a:rPr lang="ru-RU" sz="2400" dirty="0" err="1" smtClean="0">
                <a:latin typeface="Times New Roman"/>
                <a:cs typeface="Times New Roman"/>
              </a:rPr>
              <a:t>що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наповнює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мову</a:t>
            </a:r>
            <a:r>
              <a:rPr lang="ru-RU" sz="2400" dirty="0" smtClean="0">
                <a:latin typeface="Times New Roman"/>
                <a:cs typeface="Times New Roman"/>
              </a:rPr>
              <a:t> та  </a:t>
            </a:r>
            <a:r>
              <a:rPr lang="ru-RU" sz="2400" dirty="0" err="1" smtClean="0">
                <a:latin typeface="Times New Roman"/>
                <a:cs typeface="Times New Roman"/>
              </a:rPr>
              <a:t>її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елементи</a:t>
            </a:r>
            <a:r>
              <a:rPr lang="ru-RU" sz="2400" dirty="0" smtClean="0">
                <a:latin typeface="Times New Roman"/>
                <a:cs typeface="Times New Roman"/>
              </a:rPr>
              <a:t> — слова</a:t>
            </a:r>
            <a:r>
              <a:rPr lang="ru-RU" sz="2800" dirty="0" smtClean="0">
                <a:latin typeface="Monotype Corsiva" pitchFamily="66" charset="0"/>
              </a:rPr>
              <a:t>.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071546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latin typeface="Times New Roman"/>
                <a:cs typeface="Times New Roman"/>
              </a:rPr>
              <a:t>Мова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є складною системою </a:t>
            </a:r>
            <a:r>
              <a:rPr lang="ru-RU" sz="2400" dirty="0" err="1" smtClean="0">
                <a:latin typeface="Times New Roman"/>
                <a:cs typeface="Times New Roman"/>
              </a:rPr>
              <a:t>кодів</a:t>
            </a:r>
            <a:r>
              <a:rPr lang="ru-RU" sz="2400" dirty="0" smtClean="0">
                <a:latin typeface="Times New Roman"/>
                <a:cs typeface="Times New Roman"/>
              </a:rPr>
              <a:t>, яка </a:t>
            </a:r>
            <a:r>
              <a:rPr lang="ru-RU" sz="2400" dirty="0" err="1" smtClean="0">
                <a:latin typeface="Times New Roman"/>
                <a:cs typeface="Times New Roman"/>
              </a:rPr>
              <a:t>сформувалася</a:t>
            </a:r>
            <a:r>
              <a:rPr lang="ru-RU" sz="2400" dirty="0" smtClean="0">
                <a:latin typeface="Times New Roman"/>
                <a:cs typeface="Times New Roman"/>
              </a:rPr>
              <a:t> у </a:t>
            </a:r>
            <a:r>
              <a:rPr lang="ru-RU" sz="2400" dirty="0" err="1" smtClean="0">
                <a:latin typeface="Times New Roman"/>
                <a:cs typeface="Times New Roman"/>
              </a:rPr>
              <a:t>суспільній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історії</a:t>
            </a:r>
            <a:r>
              <a:rPr lang="ru-RU" sz="2400" dirty="0" smtClean="0">
                <a:latin typeface="Times New Roman"/>
                <a:cs typeface="Times New Roman"/>
              </a:rPr>
              <a:t>. </a:t>
            </a: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074" name="Picture 2" descr="Продати старовинні книги до 1930 років / Купівля оцін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14530"/>
            <a:ext cx="2592288" cy="2186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319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2844" y="285728"/>
            <a:ext cx="8678198" cy="2236808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sz="2400" b="1" u="sng" dirty="0" smtClean="0">
                <a:solidFill>
                  <a:schemeClr val="tx1"/>
                </a:solidFill>
              </a:rPr>
              <a:t> 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/>
                <a:cs typeface="Times New Roman"/>
              </a:rPr>
              <a:t>Слово </a:t>
            </a:r>
            <a:r>
              <a:rPr lang="ru-RU" sz="2400" b="1" u="sng" dirty="0">
                <a:solidFill>
                  <a:schemeClr val="tx1"/>
                </a:solidFill>
                <a:latin typeface="Times New Roman"/>
                <a:cs typeface="Times New Roman"/>
              </a:rPr>
              <a:t>є основною </a:t>
            </a:r>
            <a:r>
              <a:rPr lang="ru-RU" sz="2400" b="1" u="sng" dirty="0" err="1">
                <a:solidFill>
                  <a:schemeClr val="tx1"/>
                </a:solidFill>
                <a:latin typeface="Times New Roman"/>
                <a:cs typeface="Times New Roman"/>
              </a:rPr>
              <a:t>одиницею</a:t>
            </a:r>
            <a:r>
              <a:rPr lang="ru-RU" sz="2400" b="1" u="sng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400" b="1" u="sng" dirty="0" err="1">
                <a:solidFill>
                  <a:schemeClr val="tx1"/>
                </a:solidFill>
                <a:latin typeface="Times New Roman"/>
                <a:cs typeface="Times New Roman"/>
              </a:rPr>
              <a:t>мови</a:t>
            </a:r>
            <a:r>
              <a:rPr lang="ru-RU" sz="2400" b="1" u="sng" dirty="0">
                <a:solidFill>
                  <a:schemeClr val="tx1"/>
                </a:solidFill>
                <a:latin typeface="Times New Roman"/>
                <a:cs typeface="Times New Roman"/>
              </a:rPr>
              <a:t> і </a:t>
            </a:r>
            <a:r>
              <a:rPr lang="ru-RU" sz="2400" b="1" u="sng" dirty="0" err="1">
                <a:solidFill>
                  <a:schemeClr val="tx1"/>
                </a:solidFill>
                <a:latin typeface="Times New Roman"/>
                <a:cs typeface="Times New Roman"/>
              </a:rPr>
              <a:t>мовлення</a:t>
            </a: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пов’язаною</a:t>
            </a: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усіма</a:t>
            </a: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іншими</a:t>
            </a: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мовними</a:t>
            </a: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одиницями</a:t>
            </a: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. На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відміну</a:t>
            </a: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від</a:t>
            </a: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менших</a:t>
            </a: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одиниць</a:t>
            </a: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мови</a:t>
            </a: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звуків</a:t>
            </a: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, морфем), слово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характеризується</a:t>
            </a: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Times New Roman"/>
                <a:cs typeface="Times New Roman"/>
              </a:rPr>
              <a:t>самостійністю</a:t>
            </a:r>
            <a:r>
              <a:rPr lang="ru-RU" sz="2400" i="1" dirty="0">
                <a:solidFill>
                  <a:schemeClr val="tx1"/>
                </a:solidFill>
                <a:latin typeface="Times New Roman"/>
                <a:cs typeface="Times New Roman"/>
              </a:rPr>
              <a:t> і </a:t>
            </a:r>
            <a:r>
              <a:rPr lang="ru-RU" sz="2400" i="1" dirty="0" err="1">
                <a:solidFill>
                  <a:schemeClr val="tx1"/>
                </a:solidFill>
                <a:latin typeface="Times New Roman"/>
                <a:cs typeface="Times New Roman"/>
              </a:rPr>
              <a:t>повнозначністю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</a:p>
          <a:p>
            <a:pPr algn="just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112366"/>
            <a:ext cx="61926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>
              <a:latin typeface="Times New Roman"/>
              <a:cs typeface="Times New Roman"/>
            </a:endParaRPr>
          </a:p>
          <a:p>
            <a:pPr algn="just">
              <a:buFont typeface="Wingdings" pitchFamily="2" charset="2"/>
              <a:buChar char="v"/>
            </a:pPr>
            <a:endParaRPr lang="ru-RU" sz="2400" dirty="0" smtClean="0">
              <a:latin typeface="Times New Roman"/>
              <a:cs typeface="Times New Roman"/>
            </a:endParaRPr>
          </a:p>
          <a:p>
            <a:pPr algn="just"/>
            <a:r>
              <a:rPr lang="ru-RU" sz="2400" dirty="0" smtClean="0">
                <a:latin typeface="Times New Roman"/>
                <a:cs typeface="Times New Roman"/>
              </a:rPr>
              <a:t>  </a:t>
            </a:r>
            <a:r>
              <a:rPr lang="ru-RU" sz="2400" dirty="0" err="1" smtClean="0">
                <a:latin typeface="Times New Roman"/>
                <a:cs typeface="Times New Roman"/>
              </a:rPr>
              <a:t>Відображення</a:t>
            </a:r>
            <a:r>
              <a:rPr lang="ru-RU" sz="2400" dirty="0" smtClean="0">
                <a:latin typeface="Times New Roman"/>
                <a:cs typeface="Times New Roman"/>
              </a:rPr>
              <a:t> у </a:t>
            </a:r>
            <a:r>
              <a:rPr lang="ru-RU" sz="2400" dirty="0" err="1" smtClean="0">
                <a:latin typeface="Times New Roman"/>
                <a:cs typeface="Times New Roman"/>
              </a:rPr>
              <a:t>слові</a:t>
            </a:r>
            <a:r>
              <a:rPr lang="ru-RU" sz="2400" dirty="0" smtClean="0">
                <a:latin typeface="Times New Roman"/>
                <a:cs typeface="Times New Roman"/>
              </a:rPr>
              <a:t> будь-</a:t>
            </a:r>
            <a:r>
              <a:rPr lang="ru-RU" sz="2400" dirty="0" err="1" smtClean="0">
                <a:latin typeface="Times New Roman"/>
                <a:cs typeface="Times New Roman"/>
              </a:rPr>
              <a:t>якого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явища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дійсності</a:t>
            </a:r>
            <a:r>
              <a:rPr lang="ru-RU" sz="2400" dirty="0" smtClean="0">
                <a:latin typeface="Times New Roman"/>
                <a:cs typeface="Times New Roman"/>
              </a:rPr>
              <a:t> становить </a:t>
            </a:r>
            <a:r>
              <a:rPr lang="ru-RU" sz="2400" dirty="0" err="1" smtClean="0">
                <a:latin typeface="Times New Roman"/>
                <a:cs typeface="Times New Roman"/>
              </a:rPr>
              <a:t>його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/>
                <a:cs typeface="Times New Roman"/>
              </a:rPr>
              <a:t>лексичне</a:t>
            </a:r>
            <a:r>
              <a:rPr lang="ru-RU" sz="24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/>
                <a:cs typeface="Times New Roman"/>
              </a:rPr>
              <a:t>значення</a:t>
            </a:r>
            <a:r>
              <a:rPr lang="ru-RU" sz="2400" dirty="0" smtClean="0">
                <a:latin typeface="Times New Roman"/>
                <a:cs typeface="Times New Roman"/>
              </a:rPr>
              <a:t>, </a:t>
            </a:r>
            <a:r>
              <a:rPr lang="ru-RU" sz="2400" dirty="0" smtClean="0">
                <a:latin typeface="Times New Roman"/>
                <a:cs typeface="Times New Roman"/>
              </a:rPr>
              <a:t>а</a:t>
            </a:r>
            <a:r>
              <a:rPr lang="ru-RU"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граматичне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значення</a:t>
            </a:r>
            <a:r>
              <a:rPr lang="ru-RU" sz="2400" dirty="0" smtClean="0">
                <a:latin typeface="Times New Roman"/>
                <a:cs typeface="Times New Roman"/>
              </a:rPr>
              <a:t> - </a:t>
            </a:r>
            <a:r>
              <a:rPr lang="ru-RU" sz="2400" dirty="0" err="1" smtClean="0">
                <a:latin typeface="Times New Roman"/>
                <a:cs typeface="Times New Roman"/>
              </a:rPr>
              <a:t>вказує</a:t>
            </a:r>
            <a:r>
              <a:rPr lang="ru-RU" sz="2400" dirty="0" smtClean="0">
                <a:latin typeface="Times New Roman"/>
                <a:cs typeface="Times New Roman"/>
              </a:rPr>
              <a:t> на </a:t>
            </a:r>
            <a:r>
              <a:rPr lang="ru-RU" sz="2400" dirty="0" err="1" smtClean="0">
                <a:latin typeface="Times New Roman"/>
                <a:cs typeface="Times New Roman"/>
              </a:rPr>
              <a:t>приналежність</a:t>
            </a:r>
            <a:r>
              <a:rPr lang="ru-RU" sz="2400" dirty="0" smtClean="0">
                <a:latin typeface="Times New Roman"/>
                <a:cs typeface="Times New Roman"/>
              </a:rPr>
              <a:t> слова до </a:t>
            </a:r>
            <a:r>
              <a:rPr lang="ru-RU" sz="2400" dirty="0" err="1" smtClean="0">
                <a:latin typeface="Times New Roman"/>
                <a:cs typeface="Times New Roman"/>
              </a:rPr>
              <a:t>певної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частини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мови</a:t>
            </a:r>
            <a:r>
              <a:rPr lang="ru-RU" sz="2400" dirty="0" smtClean="0">
                <a:latin typeface="Times New Roman"/>
                <a:cs typeface="Times New Roman"/>
              </a:rPr>
              <a:t> та на </a:t>
            </a:r>
            <a:r>
              <a:rPr lang="ru-RU" sz="2400" dirty="0" err="1" smtClean="0">
                <a:latin typeface="Times New Roman"/>
                <a:cs typeface="Times New Roman"/>
              </a:rPr>
              <a:t>його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граматичні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ознаки</a:t>
            </a:r>
            <a:r>
              <a:rPr lang="ru-RU" sz="2400" dirty="0" smtClean="0">
                <a:latin typeface="Times New Roman"/>
                <a:cs typeface="Times New Roman"/>
              </a:rPr>
              <a:t>. При </a:t>
            </a:r>
            <a:r>
              <a:rPr lang="ru-RU" sz="2400" dirty="0" err="1" smtClean="0">
                <a:latin typeface="Times New Roman"/>
                <a:cs typeface="Times New Roman"/>
              </a:rPr>
              <a:t>цьому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i="1" dirty="0" err="1" smtClean="0">
                <a:latin typeface="Times New Roman"/>
                <a:cs typeface="Times New Roman"/>
              </a:rPr>
              <a:t>лексичне</a:t>
            </a:r>
            <a:r>
              <a:rPr lang="ru-RU" sz="2400" i="1" dirty="0" smtClean="0">
                <a:latin typeface="Times New Roman"/>
                <a:cs typeface="Times New Roman"/>
              </a:rPr>
              <a:t> </a:t>
            </a:r>
            <a:r>
              <a:rPr lang="ru-RU" sz="2400" i="1" dirty="0" err="1" smtClean="0">
                <a:latin typeface="Times New Roman"/>
                <a:cs typeface="Times New Roman"/>
              </a:rPr>
              <a:t>значення</a:t>
            </a:r>
            <a:r>
              <a:rPr lang="ru-RU" sz="2400" i="1" dirty="0" smtClean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слова </a:t>
            </a:r>
            <a:r>
              <a:rPr lang="ru-RU" sz="2400" dirty="0" err="1" smtClean="0">
                <a:latin typeface="Times New Roman"/>
                <a:cs typeface="Times New Roman"/>
              </a:rPr>
              <a:t>є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індивідуальним</a:t>
            </a:r>
            <a:r>
              <a:rPr lang="ru-RU" sz="2400" dirty="0" smtClean="0">
                <a:latin typeface="Times New Roman"/>
                <a:cs typeface="Times New Roman"/>
              </a:rPr>
              <a:t>, </a:t>
            </a:r>
            <a:r>
              <a:rPr lang="ru-RU" sz="2400" dirty="0" err="1" smtClean="0">
                <a:latin typeface="Times New Roman"/>
                <a:cs typeface="Times New Roman"/>
              </a:rPr>
              <a:t>основним</a:t>
            </a:r>
            <a:r>
              <a:rPr lang="ru-RU" sz="2400" dirty="0" smtClean="0">
                <a:latin typeface="Times New Roman"/>
                <a:cs typeface="Times New Roman"/>
              </a:rPr>
              <a:t>, а </a:t>
            </a:r>
            <a:r>
              <a:rPr lang="ru-RU" sz="2400" i="1" dirty="0" err="1" smtClean="0">
                <a:latin typeface="Times New Roman"/>
                <a:cs typeface="Times New Roman"/>
              </a:rPr>
              <a:t>граматичне</a:t>
            </a:r>
            <a:r>
              <a:rPr lang="ru-RU" sz="2400" dirty="0" smtClean="0">
                <a:latin typeface="Times New Roman"/>
                <a:cs typeface="Times New Roman"/>
              </a:rPr>
              <a:t> — </a:t>
            </a:r>
            <a:r>
              <a:rPr lang="ru-RU" sz="2400" dirty="0" err="1" smtClean="0">
                <a:latin typeface="Times New Roman"/>
                <a:cs typeface="Times New Roman"/>
              </a:rPr>
              <a:t>загальним</a:t>
            </a:r>
            <a:r>
              <a:rPr lang="ru-RU" sz="2400" dirty="0" smtClean="0">
                <a:latin typeface="Times New Roman"/>
                <a:cs typeface="Times New Roman"/>
              </a:rPr>
              <a:t>, </a:t>
            </a:r>
            <a:r>
              <a:rPr lang="ru-RU" sz="2400" dirty="0" err="1" smtClean="0">
                <a:latin typeface="Times New Roman"/>
                <a:cs typeface="Times New Roman"/>
              </a:rPr>
              <a:t>властивим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усім</a:t>
            </a:r>
            <a:r>
              <a:rPr lang="ru-RU" sz="2400" dirty="0" smtClean="0">
                <a:latin typeface="Times New Roman"/>
                <a:cs typeface="Times New Roman"/>
              </a:rPr>
              <a:t> словам, </a:t>
            </a:r>
            <a:r>
              <a:rPr lang="ru-RU" sz="2400" dirty="0" err="1" smtClean="0">
                <a:latin typeface="Times New Roman"/>
                <a:cs typeface="Times New Roman"/>
              </a:rPr>
              <a:t>які</a:t>
            </a:r>
            <a:r>
              <a:rPr lang="ru-RU" sz="2400" dirty="0" smtClean="0">
                <a:latin typeface="Times New Roman"/>
                <a:cs typeface="Times New Roman"/>
              </a:rPr>
              <a:t> належать до </a:t>
            </a:r>
            <a:r>
              <a:rPr lang="ru-RU" sz="2400" dirty="0" err="1" smtClean="0">
                <a:latin typeface="Times New Roman"/>
                <a:cs typeface="Times New Roman"/>
              </a:rPr>
              <a:t>певної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частини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мови</a:t>
            </a:r>
            <a:r>
              <a:rPr lang="ru-RU" sz="2400" dirty="0" smtClean="0">
                <a:latin typeface="Times New Roman"/>
                <a:cs typeface="Times New Roman"/>
              </a:rPr>
              <a:t>.</a:t>
            </a: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4098" name="Picture 2" descr="➤ Продать книги в Москве. Скупка книг дорог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146" y="3140967"/>
            <a:ext cx="2925854" cy="2097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861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4800" b="1" dirty="0" smtClean="0">
                <a:solidFill>
                  <a:srgbClr val="199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Функція слова</a:t>
            </a:r>
            <a:endParaRPr lang="ru-RU" sz="4800" b="1" dirty="0">
              <a:solidFill>
                <a:srgbClr val="1997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556792"/>
            <a:ext cx="4935492" cy="492922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 Основною </a:t>
            </a:r>
            <a:r>
              <a:rPr lang="ru-RU" sz="2800" dirty="0" err="1">
                <a:solidFill>
                  <a:schemeClr val="tx1"/>
                </a:solidFill>
              </a:rPr>
              <a:t>функцією</a:t>
            </a:r>
            <a:r>
              <a:rPr lang="ru-RU" sz="2800" dirty="0">
                <a:solidFill>
                  <a:schemeClr val="tx1"/>
                </a:solidFill>
              </a:rPr>
              <a:t> слова є </a:t>
            </a:r>
            <a:r>
              <a:rPr lang="ru-RU" sz="2800" dirty="0" err="1">
                <a:solidFill>
                  <a:schemeClr val="tx1"/>
                </a:solidFill>
              </a:rPr>
              <a:t>його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позначальна</a:t>
            </a:r>
            <a:r>
              <a:rPr lang="ru-RU" sz="2800" dirty="0">
                <a:solidFill>
                  <a:schemeClr val="tx1"/>
                </a:solidFill>
              </a:rPr>
              <a:t> (</a:t>
            </a:r>
            <a:r>
              <a:rPr lang="ru-RU" sz="2800" b="1" dirty="0" err="1">
                <a:solidFill>
                  <a:schemeClr val="tx1"/>
                </a:solidFill>
              </a:rPr>
              <a:t>референтна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функція</a:t>
            </a:r>
            <a:r>
              <a:rPr lang="ru-RU" sz="2800" dirty="0">
                <a:solidFill>
                  <a:schemeClr val="tx1"/>
                </a:solidFill>
              </a:rPr>
              <a:t>). Слово </a:t>
            </a:r>
            <a:r>
              <a:rPr lang="ru-RU" sz="2800" dirty="0" err="1">
                <a:solidFill>
                  <a:schemeClr val="tx1"/>
                </a:solidFill>
              </a:rPr>
              <a:t>позначає</a:t>
            </a:r>
            <a:r>
              <a:rPr lang="ru-RU" sz="2800" dirty="0">
                <a:solidFill>
                  <a:schemeClr val="tx1"/>
                </a:solidFill>
              </a:rPr>
              <a:t> предмет, </a:t>
            </a:r>
            <a:r>
              <a:rPr lang="ru-RU" sz="2800" dirty="0" err="1">
                <a:solidFill>
                  <a:schemeClr val="tx1"/>
                </a:solidFill>
              </a:rPr>
              <a:t>дію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якість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чи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відношення</a:t>
            </a:r>
            <a:r>
              <a:rPr lang="ru-RU" sz="2800" dirty="0">
                <a:solidFill>
                  <a:schemeClr val="tx1"/>
                </a:solidFill>
              </a:rPr>
              <a:t>. У </a:t>
            </a:r>
            <a:r>
              <a:rPr lang="ru-RU" sz="2800" dirty="0" err="1">
                <a:solidFill>
                  <a:schemeClr val="tx1"/>
                </a:solidFill>
              </a:rPr>
              <a:t>психології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таку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функцію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прийнято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називати</a:t>
            </a:r>
            <a:r>
              <a:rPr lang="ru-RU" sz="2800" dirty="0">
                <a:solidFill>
                  <a:schemeClr val="tx1"/>
                </a:solidFill>
              </a:rPr>
              <a:t> «</a:t>
            </a:r>
            <a:r>
              <a:rPr lang="ru-RU" sz="2800" b="1" i="1" dirty="0">
                <a:solidFill>
                  <a:schemeClr val="tx1"/>
                </a:solidFill>
              </a:rPr>
              <a:t>предметною </a:t>
            </a:r>
            <a:r>
              <a:rPr lang="ru-RU" sz="2800" b="1" i="1" dirty="0" err="1">
                <a:solidFill>
                  <a:schemeClr val="tx1"/>
                </a:solidFill>
              </a:rPr>
              <a:t>віднесеністю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122" name="Picture 2" descr="Старые книги — Old 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3392111" cy="2586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9169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1193</TotalTime>
  <Words>1089</Words>
  <Application>Microsoft Office PowerPoint</Application>
  <PresentationFormat>Экран (4:3)</PresentationFormat>
  <Paragraphs>86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Исполнительная</vt:lpstr>
      <vt:lpstr>Вступ до мовознавства</vt:lpstr>
      <vt:lpstr>  Слово та його значення</vt:lpstr>
      <vt:lpstr>Лексикологія (від гр. lexikos "такий, що стосується слова" і logos "наука") — розділ науки про мову, який вивчає лексику (словниковий склад мови).  Розрізняють загальну, конкретну, історичну, зіставну й прикладну лексикологію.  Загальна лексикологія встановлює загальні закономірності будови, функціонування й розвитку лексики.  Конкретна лексикологія вивчає слов_x0002_никовий склад однієї мови.  Історична лексикологія займається історією словникового складу, причинами й зако_x0002_номірностями його зміни.  Зіставна лексикологія досліджує словниковий склад двох чи більше мов із метою виявлення структурно-семантичних подібностей і відмінностей між ними або з метою виведення спільних семантичних зако_x0002_номірностей.  Прикладна лексикологія вивчає питання укладання словників</vt:lpstr>
      <vt:lpstr>Видатні дослідники</vt:lpstr>
      <vt:lpstr>Презентация PowerPoint</vt:lpstr>
      <vt:lpstr>Презентация PowerPoint</vt:lpstr>
      <vt:lpstr>Походження слова</vt:lpstr>
      <vt:lpstr>Презентация PowerPoint</vt:lpstr>
      <vt:lpstr>Функція слова</vt:lpstr>
      <vt:lpstr>Категорійне значення слова</vt:lpstr>
      <vt:lpstr>Презентация PowerPoint</vt:lpstr>
      <vt:lpstr>Значення слова і його сенс</vt:lpstr>
      <vt:lpstr> Лексикологія</vt:lpstr>
      <vt:lpstr>Дослідження слова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 до мовознавства</dc:title>
  <dc:creator>Студент Ліб-305</dc:creator>
  <cp:lastModifiedBy>suvor</cp:lastModifiedBy>
  <cp:revision>178</cp:revision>
  <dcterms:created xsi:type="dcterms:W3CDTF">2015-10-20T11:06:18Z</dcterms:created>
  <dcterms:modified xsi:type="dcterms:W3CDTF">2023-03-10T11:07:15Z</dcterms:modified>
</cp:coreProperties>
</file>