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58" r:id="rId4"/>
    <p:sldId id="263" r:id="rId5"/>
    <p:sldId id="259" r:id="rId6"/>
    <p:sldId id="260" r:id="rId7"/>
    <p:sldId id="261" r:id="rId8"/>
    <p:sldId id="262" r:id="rId9"/>
    <p:sldId id="264" r:id="rId10"/>
    <p:sldId id="265" r:id="rId11"/>
    <p:sldId id="266" r:id="rId12"/>
    <p:sldId id="267" r:id="rId13"/>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Помір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Помір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754" y="5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rysa Sergiienko" userId="e6ee1ebd2127b032" providerId="LiveId" clId="{D2B85352-53C2-414E-8243-3EC5499C5168}"/>
    <pc:docChg chg="custSel modSld">
      <pc:chgData name="Larysa Sergiienko" userId="e6ee1ebd2127b032" providerId="LiveId" clId="{D2B85352-53C2-414E-8243-3EC5499C5168}" dt="2023-09-06T08:46:06.535" v="150" actId="1076"/>
      <pc:docMkLst>
        <pc:docMk/>
      </pc:docMkLst>
      <pc:sldChg chg="modSp mod">
        <pc:chgData name="Larysa Sergiienko" userId="e6ee1ebd2127b032" providerId="LiveId" clId="{D2B85352-53C2-414E-8243-3EC5499C5168}" dt="2023-09-06T08:46:06.535" v="150" actId="1076"/>
        <pc:sldMkLst>
          <pc:docMk/>
          <pc:sldMk cId="3888783591" sldId="256"/>
        </pc:sldMkLst>
        <pc:spChg chg="mod">
          <ac:chgData name="Larysa Sergiienko" userId="e6ee1ebd2127b032" providerId="LiveId" clId="{D2B85352-53C2-414E-8243-3EC5499C5168}" dt="2023-09-06T08:46:06.535" v="150" actId="1076"/>
          <ac:spMkLst>
            <pc:docMk/>
            <pc:sldMk cId="3888783591" sldId="256"/>
            <ac:spMk id="2" creationId="{6922891A-BDD8-3996-E15C-F0A021C7113F}"/>
          </ac:spMkLst>
        </pc:spChg>
        <pc:spChg chg="mod">
          <ac:chgData name="Larysa Sergiienko" userId="e6ee1ebd2127b032" providerId="LiveId" clId="{D2B85352-53C2-414E-8243-3EC5499C5168}" dt="2023-09-06T08:44:47.163" v="36" actId="20577"/>
          <ac:spMkLst>
            <pc:docMk/>
            <pc:sldMk cId="3888783591" sldId="256"/>
            <ac:spMk id="3" creationId="{39F26C30-9404-6602-8E95-9BB8AEDFA0B4}"/>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верхнього колонтитула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uk-UA"/>
          </a:p>
        </p:txBody>
      </p:sp>
      <p:sp>
        <p:nvSpPr>
          <p:cNvPr id="3" name="Місце для дати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B602722-FACD-431B-915F-B531A04DF4F0}" type="datetimeFigureOut">
              <a:rPr lang="uk-UA" smtClean="0"/>
              <a:t>18.02.2025</a:t>
            </a:fld>
            <a:endParaRPr lang="uk-UA"/>
          </a:p>
        </p:txBody>
      </p:sp>
      <p:sp>
        <p:nvSpPr>
          <p:cNvPr id="4" name="Місце для зображення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uk-UA"/>
          </a:p>
        </p:txBody>
      </p:sp>
      <p:sp>
        <p:nvSpPr>
          <p:cNvPr id="5" name="Місце для нотаток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uk-UA"/>
              <a:t>Зразок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6" name="Місце для нижнього колонтитула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uk-UA"/>
          </a:p>
        </p:txBody>
      </p:sp>
      <p:sp>
        <p:nvSpPr>
          <p:cNvPr id="7" name="Місце для номера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F58B79A-AF36-4DFD-AC52-62E4DC6212B1}" type="slidenum">
              <a:rPr lang="uk-UA" smtClean="0"/>
              <a:t>‹№›</a:t>
            </a:fld>
            <a:endParaRPr lang="uk-UA"/>
          </a:p>
        </p:txBody>
      </p:sp>
    </p:spTree>
    <p:extLst>
      <p:ext uri="{BB962C8B-B14F-4D97-AF65-F5344CB8AC3E}">
        <p14:creationId xmlns:p14="http://schemas.microsoft.com/office/powerpoint/2010/main" val="2157588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fld id="{1F58B79A-AF36-4DFD-AC52-62E4DC6212B1}" type="slidenum">
              <a:rPr lang="uk-UA" smtClean="0"/>
              <a:t>1</a:t>
            </a:fld>
            <a:endParaRPr lang="uk-UA"/>
          </a:p>
        </p:txBody>
      </p:sp>
    </p:spTree>
    <p:extLst>
      <p:ext uri="{BB962C8B-B14F-4D97-AF65-F5344CB8AC3E}">
        <p14:creationId xmlns:p14="http://schemas.microsoft.com/office/powerpoint/2010/main" val="33875389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Титульний слайд">
    <p:spTree>
      <p:nvGrpSpPr>
        <p:cNvPr id="1" name=""/>
        <p:cNvGrpSpPr/>
        <p:nvPr/>
      </p:nvGrpSpPr>
      <p:grpSpPr>
        <a:xfrm>
          <a:off x="0" y="0"/>
          <a:ext cx="0" cy="0"/>
          <a:chOff x="0" y="0"/>
          <a:chExt cx="0" cy="0"/>
        </a:xfrm>
      </p:grpSpPr>
      <p:pic>
        <p:nvPicPr>
          <p:cNvPr id="10" name="Рисунок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7" name="Місце для заголовка 1"/>
          <p:cNvSpPr>
            <a:spLocks noGrp="1"/>
          </p:cNvSpPr>
          <p:nvPr>
            <p:ph type="title"/>
          </p:nvPr>
        </p:nvSpPr>
        <p:spPr>
          <a:xfrm>
            <a:off x="334962" y="1992473"/>
            <a:ext cx="11522075" cy="3190553"/>
          </a:xfrm>
          <a:prstGeom prst="rect">
            <a:avLst/>
          </a:prstGeom>
        </p:spPr>
        <p:txBody>
          <a:bodyPr vert="horz" lIns="91440" tIns="45720" rIns="91440" bIns="45720" rtlCol="0" anchor="ctr">
            <a:normAutofit/>
          </a:bodyPr>
          <a:lstStyle>
            <a:lvl1pPr algn="ctr">
              <a:defRPr sz="5400">
                <a:solidFill>
                  <a:schemeClr val="bg1"/>
                </a:solidFill>
              </a:defRPr>
            </a:lvl1pPr>
          </a:lstStyle>
          <a:p>
            <a:r>
              <a:rPr lang="uk-UA" dirty="0"/>
              <a:t>Зразок заголовка</a:t>
            </a:r>
          </a:p>
        </p:txBody>
      </p:sp>
    </p:spTree>
    <p:extLst>
      <p:ext uri="{BB962C8B-B14F-4D97-AF65-F5344CB8AC3E}">
        <p14:creationId xmlns:p14="http://schemas.microsoft.com/office/powerpoint/2010/main" val="775904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Основний слайд">
    <p:spTree>
      <p:nvGrpSpPr>
        <p:cNvPr id="1" name=""/>
        <p:cNvGrpSpPr/>
        <p:nvPr/>
      </p:nvGrpSpPr>
      <p:grpSpPr>
        <a:xfrm>
          <a:off x="0" y="0"/>
          <a:ext cx="0" cy="0"/>
          <a:chOff x="0" y="0"/>
          <a:chExt cx="0" cy="0"/>
        </a:xfrm>
      </p:grpSpPr>
      <p:pic>
        <p:nvPicPr>
          <p:cNvPr id="2" name="Рисунок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8707"/>
            <a:ext cx="12192000" cy="6858000"/>
          </a:xfrm>
          <a:prstGeom prst="rect">
            <a:avLst/>
          </a:prstGeom>
        </p:spPr>
      </p:pic>
      <p:sp>
        <p:nvSpPr>
          <p:cNvPr id="7" name="Місце для заголовка 1"/>
          <p:cNvSpPr>
            <a:spLocks noGrp="1"/>
          </p:cNvSpPr>
          <p:nvPr>
            <p:ph type="title"/>
          </p:nvPr>
        </p:nvSpPr>
        <p:spPr>
          <a:xfrm>
            <a:off x="334961" y="188914"/>
            <a:ext cx="11522075" cy="1405108"/>
          </a:xfrm>
          <a:prstGeom prst="rect">
            <a:avLst/>
          </a:prstGeom>
        </p:spPr>
        <p:txBody>
          <a:bodyPr vert="horz" lIns="91440" tIns="45720" rIns="91440" bIns="45720" rtlCol="0" anchor="t">
            <a:normAutofit/>
          </a:bodyPr>
          <a:lstStyle/>
          <a:p>
            <a:r>
              <a:rPr lang="uk-UA" dirty="0"/>
              <a:t>Зразок заголовка</a:t>
            </a:r>
          </a:p>
        </p:txBody>
      </p:sp>
      <p:sp>
        <p:nvSpPr>
          <p:cNvPr id="5" name="Місце для тексту 4"/>
          <p:cNvSpPr>
            <a:spLocks noGrp="1"/>
          </p:cNvSpPr>
          <p:nvPr>
            <p:ph type="body" sz="quarter" idx="10"/>
          </p:nvPr>
        </p:nvSpPr>
        <p:spPr>
          <a:xfrm>
            <a:off x="334963" y="1593850"/>
            <a:ext cx="11522075" cy="4176713"/>
          </a:xfrm>
          <a:prstGeom prst="rect">
            <a:avLst/>
          </a:prstGeom>
        </p:spPr>
        <p:txBody>
          <a:bodyPr/>
          <a:lstStyle>
            <a:lvl1pPr>
              <a:defRPr sz="3600" b="1"/>
            </a:lvl1pPr>
          </a:lstStyle>
          <a:p>
            <a:pPr lvl="0"/>
            <a:r>
              <a:rPr lang="uk-UA" dirty="0"/>
              <a:t>Зразок тексту</a:t>
            </a:r>
          </a:p>
          <a:p>
            <a:pPr lvl="1"/>
            <a:r>
              <a:rPr lang="uk-UA" dirty="0"/>
              <a:t>Другий рівень</a:t>
            </a:r>
          </a:p>
        </p:txBody>
      </p:sp>
    </p:spTree>
    <p:extLst>
      <p:ext uri="{BB962C8B-B14F-4D97-AF65-F5344CB8AC3E}">
        <p14:creationId xmlns:p14="http://schemas.microsoft.com/office/powerpoint/2010/main" val="2563952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Основний слайд з вмістом">
    <p:spTree>
      <p:nvGrpSpPr>
        <p:cNvPr id="1" name=""/>
        <p:cNvGrpSpPr/>
        <p:nvPr/>
      </p:nvGrpSpPr>
      <p:grpSpPr>
        <a:xfrm>
          <a:off x="0" y="0"/>
          <a:ext cx="0" cy="0"/>
          <a:chOff x="0" y="0"/>
          <a:chExt cx="0" cy="0"/>
        </a:xfrm>
      </p:grpSpPr>
      <p:pic>
        <p:nvPicPr>
          <p:cNvPr id="2" name="Рисунок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8707"/>
            <a:ext cx="12192000" cy="6858000"/>
          </a:xfrm>
          <a:prstGeom prst="rect">
            <a:avLst/>
          </a:prstGeom>
        </p:spPr>
      </p:pic>
      <p:sp>
        <p:nvSpPr>
          <p:cNvPr id="4" name="Місце для вмісту 3"/>
          <p:cNvSpPr>
            <a:spLocks noGrp="1"/>
          </p:cNvSpPr>
          <p:nvPr>
            <p:ph sz="quarter" idx="10"/>
          </p:nvPr>
        </p:nvSpPr>
        <p:spPr>
          <a:xfrm>
            <a:off x="334963" y="188913"/>
            <a:ext cx="11522075" cy="5578475"/>
          </a:xfrm>
          <a:prstGeom prst="rect">
            <a:avLst/>
          </a:prstGeom>
        </p:spPr>
        <p:txBody>
          <a:bodyPr/>
          <a:lstStyle>
            <a:lvl1pPr>
              <a:defRPr sz="3200" b="1"/>
            </a:lvl1pPr>
          </a:lstStyle>
          <a:p>
            <a:pPr lvl="0"/>
            <a:r>
              <a:rPr lang="uk-UA" dirty="0"/>
              <a:t>Зразок тексту</a:t>
            </a:r>
          </a:p>
          <a:p>
            <a:pPr lvl="1"/>
            <a:r>
              <a:rPr lang="uk-UA" dirty="0"/>
              <a:t>Другий рівень</a:t>
            </a:r>
          </a:p>
        </p:txBody>
      </p:sp>
    </p:spTree>
    <p:extLst>
      <p:ext uri="{BB962C8B-B14F-4D97-AF65-F5344CB8AC3E}">
        <p14:creationId xmlns:p14="http://schemas.microsoft.com/office/powerpoint/2010/main" val="3192927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ФІнальний слайд">
    <p:spTree>
      <p:nvGrpSpPr>
        <p:cNvPr id="1" name=""/>
        <p:cNvGrpSpPr/>
        <p:nvPr/>
      </p:nvGrpSpPr>
      <p:grpSpPr>
        <a:xfrm>
          <a:off x="0" y="0"/>
          <a:ext cx="0" cy="0"/>
          <a:chOff x="0" y="0"/>
          <a:chExt cx="0" cy="0"/>
        </a:xfrm>
      </p:grpSpPr>
      <p:pic>
        <p:nvPicPr>
          <p:cNvPr id="2" name="Рисунок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71222195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47899070"/>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63" r:id="rId3"/>
    <p:sldLayoutId id="2147483661" r:id="rId4"/>
  </p:sldLayoutIdLst>
  <p:txStyles>
    <p:titleStyle>
      <a:lvl1pPr algn="l" defTabSz="914400" rtl="0" eaLnBrk="1" latinLnBrk="0" hangingPunct="1">
        <a:lnSpc>
          <a:spcPct val="90000"/>
        </a:lnSpc>
        <a:spcBef>
          <a:spcPct val="0"/>
        </a:spcBef>
        <a:buNone/>
        <a:defRPr sz="45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19" userDrawn="1">
          <p15:clr>
            <a:srgbClr val="F26B43"/>
          </p15:clr>
        </p15:guide>
        <p15:guide id="2" pos="3840" userDrawn="1">
          <p15:clr>
            <a:srgbClr val="F26B43"/>
          </p15:clr>
        </p15:guide>
        <p15:guide id="3" pos="211" userDrawn="1">
          <p15:clr>
            <a:srgbClr val="F26B43"/>
          </p15:clr>
        </p15:guide>
        <p15:guide id="4" pos="7469" userDrawn="1">
          <p15:clr>
            <a:srgbClr val="F26B43"/>
          </p15:clr>
        </p15:guide>
        <p15:guide id="5" orient="horz" pos="2260" userDrawn="1">
          <p15:clr>
            <a:srgbClr val="F26B43"/>
          </p15:clr>
        </p15:guide>
        <p15:guide id="6" orient="horz" pos="3748"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922891A-BDD8-3996-E15C-F0A021C7113F}"/>
              </a:ext>
            </a:extLst>
          </p:cNvPr>
          <p:cNvSpPr>
            <a:spLocks noGrp="1"/>
          </p:cNvSpPr>
          <p:nvPr>
            <p:ph type="title"/>
          </p:nvPr>
        </p:nvSpPr>
        <p:spPr>
          <a:xfrm>
            <a:off x="0" y="1253067"/>
            <a:ext cx="12279086" cy="4986866"/>
          </a:xfrm>
        </p:spPr>
        <p:txBody>
          <a:bodyPr>
            <a:normAutofit/>
          </a:bodyPr>
          <a:lstStyle/>
          <a:p>
            <a:r>
              <a:rPr lang="uk-UA" sz="3600" b="1" dirty="0"/>
              <a:t>Тема 1.2. Система регулювання ЗЕД України. Зовнішньоекономічна політика держави.</a:t>
            </a:r>
            <a:br>
              <a:rPr lang="uk-UA" sz="3600" dirty="0">
                <a:latin typeface="Times New Roman" pitchFamily="18" charset="0"/>
                <a:cs typeface="Times New Roman" pitchFamily="18" charset="0"/>
              </a:rPr>
            </a:br>
            <a:r>
              <a:rPr lang="uk-UA" sz="2400" dirty="0"/>
              <a:t>1. Зовнішньоекономічна політика України</a:t>
            </a:r>
            <a:br>
              <a:rPr lang="uk-UA" sz="2400" dirty="0"/>
            </a:br>
            <a:r>
              <a:rPr lang="uk-UA" sz="2400" dirty="0"/>
              <a:t>2. Характеристика основних показників розвитку зовнішньоекономічного сектора країни</a:t>
            </a:r>
            <a:br>
              <a:rPr lang="uk-UA" sz="2400"/>
            </a:br>
            <a:endParaRPr lang="uk-UA" sz="2200" dirty="0">
              <a:latin typeface="Times New Roman" pitchFamily="18" charset="0"/>
              <a:cs typeface="Times New Roman" pitchFamily="18" charset="0"/>
            </a:endParaRPr>
          </a:p>
        </p:txBody>
      </p:sp>
      <p:sp>
        <p:nvSpPr>
          <p:cNvPr id="3" name="Заголовок 1">
            <a:extLst>
              <a:ext uri="{FF2B5EF4-FFF2-40B4-BE49-F238E27FC236}">
                <a16:creationId xmlns:a16="http://schemas.microsoft.com/office/drawing/2014/main" id="{39F26C30-9404-6602-8E95-9BB8AEDFA0B4}"/>
              </a:ext>
            </a:extLst>
          </p:cNvPr>
          <p:cNvSpPr txBox="1">
            <a:spLocks/>
          </p:cNvSpPr>
          <p:nvPr/>
        </p:nvSpPr>
        <p:spPr>
          <a:xfrm>
            <a:off x="1839686" y="3657987"/>
            <a:ext cx="10178143" cy="1893727"/>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5400" kern="1200">
                <a:solidFill>
                  <a:schemeClr val="bg1"/>
                </a:solidFill>
                <a:latin typeface="+mj-lt"/>
                <a:ea typeface="+mj-ea"/>
                <a:cs typeface="+mj-cs"/>
              </a:defRPr>
            </a:lvl1pPr>
          </a:lstStyle>
          <a:p>
            <a:pPr algn="r"/>
            <a:endParaRPr lang="en-US" sz="2600" dirty="0"/>
          </a:p>
        </p:txBody>
      </p:sp>
    </p:spTree>
    <p:extLst>
      <p:ext uri="{BB962C8B-B14F-4D97-AF65-F5344CB8AC3E}">
        <p14:creationId xmlns:p14="http://schemas.microsoft.com/office/powerpoint/2010/main" val="38887835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77801" y="169333"/>
            <a:ext cx="11679238" cy="5601231"/>
          </a:xfrm>
        </p:spPr>
        <p:txBody>
          <a:bodyPr/>
          <a:lstStyle/>
          <a:p>
            <a:pPr marL="0" indent="0" algn="ctr">
              <a:lnSpc>
                <a:spcPct val="100000"/>
              </a:lnSpc>
              <a:spcBef>
                <a:spcPts val="0"/>
              </a:spcBef>
              <a:buNone/>
            </a:pPr>
            <a:r>
              <a:rPr lang="uk-UA" sz="1600" dirty="0">
                <a:solidFill>
                  <a:srgbClr val="FF0000"/>
                </a:solidFill>
              </a:rPr>
              <a:t>Відносні показники розвитку зовнішньоекономічної діяльності країни</a:t>
            </a:r>
            <a:endParaRPr lang="uk-UA" sz="1600" b="0" dirty="0">
              <a:solidFill>
                <a:srgbClr val="FF0000"/>
              </a:solidFill>
              <a:latin typeface="Times New Roman" pitchFamily="18" charset="0"/>
              <a:cs typeface="Times New Roman" pitchFamily="18" charset="0"/>
            </a:endParaRPr>
          </a:p>
          <a:p>
            <a:pPr marL="0" indent="540000" algn="just">
              <a:lnSpc>
                <a:spcPct val="100000"/>
              </a:lnSpc>
              <a:spcBef>
                <a:spcPts val="0"/>
              </a:spcBef>
            </a:pPr>
            <a:r>
              <a:rPr lang="uk-UA" sz="1600" i="1" dirty="0">
                <a:solidFill>
                  <a:schemeClr val="tx1">
                    <a:lumMod val="50000"/>
                  </a:schemeClr>
                </a:solidFill>
                <a:latin typeface="Times New Roman" pitchFamily="18" charset="0"/>
                <a:cs typeface="Times New Roman" pitchFamily="18" charset="0"/>
              </a:rPr>
              <a:t>Темпи росту експорту </a:t>
            </a:r>
            <a:r>
              <a:rPr lang="uk-UA" sz="1600" b="0" dirty="0">
                <a:solidFill>
                  <a:schemeClr val="tx1">
                    <a:lumMod val="50000"/>
                  </a:schemeClr>
                </a:solidFill>
                <a:latin typeface="Times New Roman" pitchFamily="18" charset="0"/>
                <a:cs typeface="Times New Roman" pitchFamily="18" charset="0"/>
              </a:rPr>
              <a:t>– показує динаміку зміни обсягу експорту, і визначається як співвідношення між обсягом експорту у звітному році відповідно до базисного. Розраховується у відсотках.</a:t>
            </a:r>
          </a:p>
          <a:p>
            <a:pPr marL="0" indent="540000" algn="just">
              <a:lnSpc>
                <a:spcPct val="100000"/>
              </a:lnSpc>
              <a:spcBef>
                <a:spcPts val="0"/>
              </a:spcBef>
            </a:pPr>
            <a:r>
              <a:rPr lang="uk-UA" sz="1600" i="1" dirty="0">
                <a:solidFill>
                  <a:schemeClr val="tx1">
                    <a:lumMod val="50000"/>
                  </a:schemeClr>
                </a:solidFill>
                <a:latin typeface="Times New Roman" pitchFamily="18" charset="0"/>
                <a:cs typeface="Times New Roman" pitchFamily="18" charset="0"/>
              </a:rPr>
              <a:t>Темпи росту імпорту </a:t>
            </a:r>
            <a:r>
              <a:rPr lang="uk-UA" sz="1600" b="0" dirty="0">
                <a:solidFill>
                  <a:schemeClr val="tx1">
                    <a:lumMod val="50000"/>
                  </a:schemeClr>
                </a:solidFill>
                <a:latin typeface="Times New Roman" pitchFamily="18" charset="0"/>
                <a:cs typeface="Times New Roman" pitchFamily="18" charset="0"/>
              </a:rPr>
              <a:t>– показує динаміку змін обсягу імпорту, розраховується у відсотках як співвідношення між обсягом імпорту у звітному році до базисного року.</a:t>
            </a:r>
          </a:p>
          <a:p>
            <a:pPr marL="0" indent="540000" algn="just">
              <a:lnSpc>
                <a:spcPct val="100000"/>
              </a:lnSpc>
              <a:spcBef>
                <a:spcPts val="0"/>
              </a:spcBef>
            </a:pPr>
            <a:r>
              <a:rPr lang="uk-UA" sz="1600" i="1" dirty="0">
                <a:solidFill>
                  <a:schemeClr val="tx1">
                    <a:lumMod val="50000"/>
                  </a:schemeClr>
                </a:solidFill>
                <a:latin typeface="Times New Roman" pitchFamily="18" charset="0"/>
                <a:cs typeface="Times New Roman" pitchFamily="18" charset="0"/>
              </a:rPr>
              <a:t>Темпи росту зовнішньоторговельного обороту (ЗТО) </a:t>
            </a:r>
            <a:r>
              <a:rPr lang="uk-UA" sz="1600" b="0" dirty="0">
                <a:solidFill>
                  <a:schemeClr val="tx1">
                    <a:lumMod val="50000"/>
                  </a:schemeClr>
                </a:solidFill>
                <a:latin typeface="Times New Roman" pitchFamily="18" charset="0"/>
                <a:cs typeface="Times New Roman" pitchFamily="18" charset="0"/>
              </a:rPr>
              <a:t>– показує як змінюється величина обсягу ЗТО відносно інших років, розрахунок здійснюється у відсотках – співвідношення даної величини у звітному році до базового року.</a:t>
            </a:r>
          </a:p>
          <a:p>
            <a:pPr marL="0" indent="540000" algn="just">
              <a:lnSpc>
                <a:spcPct val="100000"/>
              </a:lnSpc>
              <a:spcBef>
                <a:spcPts val="0"/>
              </a:spcBef>
            </a:pPr>
            <a:r>
              <a:rPr lang="ru-RU" sz="1600" i="1" dirty="0" err="1">
                <a:solidFill>
                  <a:schemeClr val="tx1">
                    <a:lumMod val="50000"/>
                  </a:schemeClr>
                </a:solidFill>
                <a:latin typeface="Times New Roman" pitchFamily="18" charset="0"/>
                <a:cs typeface="Times New Roman" pitchFamily="18" charset="0"/>
              </a:rPr>
              <a:t>Темпи</a:t>
            </a:r>
            <a:r>
              <a:rPr lang="ru-RU" sz="1600" i="1" dirty="0">
                <a:solidFill>
                  <a:schemeClr val="tx1">
                    <a:lumMod val="50000"/>
                  </a:schemeClr>
                </a:solidFill>
                <a:latin typeface="Times New Roman" pitchFamily="18" charset="0"/>
                <a:cs typeface="Times New Roman" pitchFamily="18" charset="0"/>
              </a:rPr>
              <a:t> приросту </a:t>
            </a:r>
            <a:r>
              <a:rPr lang="ru-RU" sz="1600" i="1" dirty="0" err="1">
                <a:solidFill>
                  <a:schemeClr val="tx1">
                    <a:lumMod val="50000"/>
                  </a:schemeClr>
                </a:solidFill>
                <a:latin typeface="Times New Roman" pitchFamily="18" charset="0"/>
                <a:cs typeface="Times New Roman" pitchFamily="18" charset="0"/>
              </a:rPr>
              <a:t>експорту</a:t>
            </a:r>
            <a:r>
              <a:rPr lang="ru-RU" sz="1600" b="0" dirty="0">
                <a:solidFill>
                  <a:schemeClr val="tx1">
                    <a:lumMod val="50000"/>
                  </a:schemeClr>
                </a:solidFill>
                <a:latin typeface="Times New Roman" pitchFamily="18" charset="0"/>
                <a:cs typeface="Times New Roman" pitchFamily="18" charset="0"/>
              </a:rPr>
              <a:t> – </a:t>
            </a:r>
            <a:r>
              <a:rPr lang="ru-RU" sz="1600" b="0" dirty="0" err="1">
                <a:solidFill>
                  <a:schemeClr val="tx1">
                    <a:lumMod val="50000"/>
                  </a:schemeClr>
                </a:solidFill>
                <a:latin typeface="Times New Roman" pitchFamily="18" charset="0"/>
                <a:cs typeface="Times New Roman" pitchFamily="18" charset="0"/>
              </a:rPr>
              <a:t>відсоткове</a:t>
            </a:r>
            <a:r>
              <a:rPr lang="ru-RU" sz="1600" b="0" dirty="0">
                <a:solidFill>
                  <a:schemeClr val="tx1">
                    <a:lumMod val="50000"/>
                  </a:schemeClr>
                </a:solidFill>
                <a:latin typeface="Times New Roman" pitchFamily="18" charset="0"/>
                <a:cs typeface="Times New Roman" pitchFamily="18" charset="0"/>
              </a:rPr>
              <a:t> </a:t>
            </a:r>
            <a:r>
              <a:rPr lang="ru-RU" sz="1600" b="0" dirty="0" err="1">
                <a:solidFill>
                  <a:schemeClr val="tx1">
                    <a:lumMod val="50000"/>
                  </a:schemeClr>
                </a:solidFill>
                <a:latin typeface="Times New Roman" pitchFamily="18" charset="0"/>
                <a:cs typeface="Times New Roman" pitchFamily="18" charset="0"/>
              </a:rPr>
              <a:t>співвідношення</a:t>
            </a:r>
            <a:r>
              <a:rPr lang="ru-RU" sz="1600" b="0" dirty="0">
                <a:solidFill>
                  <a:schemeClr val="tx1">
                    <a:lumMod val="50000"/>
                  </a:schemeClr>
                </a:solidFill>
                <a:latin typeface="Times New Roman" pitchFamily="18" charset="0"/>
                <a:cs typeface="Times New Roman" pitchFamily="18" charset="0"/>
              </a:rPr>
              <a:t> </a:t>
            </a:r>
            <a:r>
              <a:rPr lang="ru-RU" sz="1600" b="0" dirty="0" err="1">
                <a:solidFill>
                  <a:schemeClr val="tx1">
                    <a:lumMod val="50000"/>
                  </a:schemeClr>
                </a:solidFill>
                <a:latin typeface="Times New Roman" pitchFamily="18" charset="0"/>
                <a:cs typeface="Times New Roman" pitchFamily="18" charset="0"/>
              </a:rPr>
              <a:t>між</a:t>
            </a:r>
            <a:r>
              <a:rPr lang="ru-RU" sz="1600" b="0" dirty="0">
                <a:solidFill>
                  <a:schemeClr val="tx1">
                    <a:lumMod val="50000"/>
                  </a:schemeClr>
                </a:solidFill>
                <a:latin typeface="Times New Roman" pitchFamily="18" charset="0"/>
                <a:cs typeface="Times New Roman" pitchFamily="18" charset="0"/>
              </a:rPr>
              <a:t> темпами росту </a:t>
            </a:r>
            <a:r>
              <a:rPr lang="ru-RU" sz="1600" b="0" dirty="0" err="1">
                <a:solidFill>
                  <a:schemeClr val="tx1">
                    <a:lumMod val="50000"/>
                  </a:schemeClr>
                </a:solidFill>
                <a:latin typeface="Times New Roman" pitchFamily="18" charset="0"/>
                <a:cs typeface="Times New Roman" pitchFamily="18" charset="0"/>
              </a:rPr>
              <a:t>експорту</a:t>
            </a:r>
            <a:r>
              <a:rPr lang="ru-RU" sz="1600" b="0" dirty="0">
                <a:solidFill>
                  <a:schemeClr val="tx1">
                    <a:lumMod val="50000"/>
                  </a:schemeClr>
                </a:solidFill>
                <a:latin typeface="Times New Roman" pitchFamily="18" charset="0"/>
                <a:cs typeface="Times New Roman" pitchFamily="18" charset="0"/>
              </a:rPr>
              <a:t> у </a:t>
            </a:r>
            <a:r>
              <a:rPr lang="ru-RU" sz="1600" b="0" dirty="0" err="1">
                <a:solidFill>
                  <a:schemeClr val="tx1">
                    <a:lumMod val="50000"/>
                  </a:schemeClr>
                </a:solidFill>
                <a:latin typeface="Times New Roman" pitchFamily="18" charset="0"/>
                <a:cs typeface="Times New Roman" pitchFamily="18" charset="0"/>
              </a:rPr>
              <a:t>звітному</a:t>
            </a:r>
            <a:r>
              <a:rPr lang="ru-RU" sz="1600" b="0" dirty="0">
                <a:solidFill>
                  <a:schemeClr val="tx1">
                    <a:lumMod val="50000"/>
                  </a:schemeClr>
                </a:solidFill>
                <a:latin typeface="Times New Roman" pitchFamily="18" charset="0"/>
                <a:cs typeface="Times New Roman" pitchFamily="18" charset="0"/>
              </a:rPr>
              <a:t> та базовому роках </a:t>
            </a:r>
            <a:r>
              <a:rPr lang="ru-RU" sz="1600" b="0" dirty="0" err="1">
                <a:solidFill>
                  <a:schemeClr val="tx1">
                    <a:lumMod val="50000"/>
                  </a:schemeClr>
                </a:solidFill>
                <a:latin typeface="Times New Roman" pitchFamily="18" charset="0"/>
                <a:cs typeface="Times New Roman" pitchFamily="18" charset="0"/>
              </a:rPr>
              <a:t>відповідно</a:t>
            </a:r>
            <a:r>
              <a:rPr lang="ru-RU" sz="1600" b="0" dirty="0">
                <a:solidFill>
                  <a:schemeClr val="tx1">
                    <a:lumMod val="50000"/>
                  </a:schemeClr>
                </a:solidFill>
                <a:latin typeface="Times New Roman" pitchFamily="18" charset="0"/>
                <a:cs typeface="Times New Roman" pitchFamily="18" charset="0"/>
              </a:rPr>
              <a:t>.</a:t>
            </a:r>
          </a:p>
          <a:p>
            <a:pPr marL="0" indent="540000" algn="just">
              <a:lnSpc>
                <a:spcPct val="100000"/>
              </a:lnSpc>
              <a:spcBef>
                <a:spcPts val="0"/>
              </a:spcBef>
            </a:pPr>
            <a:r>
              <a:rPr lang="uk-UA" sz="1600" i="1" dirty="0">
                <a:solidFill>
                  <a:schemeClr val="tx1">
                    <a:lumMod val="50000"/>
                  </a:schemeClr>
                </a:solidFill>
                <a:latin typeface="Times New Roman" pitchFamily="18" charset="0"/>
                <a:cs typeface="Times New Roman" pitchFamily="18" charset="0"/>
              </a:rPr>
              <a:t>Темпи приросту імпорту </a:t>
            </a:r>
            <a:r>
              <a:rPr lang="uk-UA" sz="1600" b="0" dirty="0">
                <a:solidFill>
                  <a:schemeClr val="tx1">
                    <a:lumMod val="50000"/>
                  </a:schemeClr>
                </a:solidFill>
                <a:latin typeface="Times New Roman" pitchFamily="18" charset="0"/>
                <a:cs typeface="Times New Roman" pitchFamily="18" charset="0"/>
              </a:rPr>
              <a:t>– відсоткове співвідношення між темпами росту імпорту у звітному та базовому роках відповідно</a:t>
            </a:r>
          </a:p>
          <a:p>
            <a:pPr marL="0" indent="540000" algn="just">
              <a:lnSpc>
                <a:spcPct val="100000"/>
              </a:lnSpc>
              <a:spcBef>
                <a:spcPts val="0"/>
              </a:spcBef>
            </a:pPr>
            <a:r>
              <a:rPr lang="uk-UA" sz="1600" i="1" dirty="0">
                <a:solidFill>
                  <a:schemeClr val="tx1">
                    <a:lumMod val="50000"/>
                  </a:schemeClr>
                </a:solidFill>
                <a:latin typeface="Times New Roman" pitchFamily="18" charset="0"/>
                <a:cs typeface="Times New Roman" pitchFamily="18" charset="0"/>
              </a:rPr>
              <a:t>Коефіцієнт покриття імпорту </a:t>
            </a:r>
            <a:r>
              <a:rPr lang="uk-UA" sz="1600" b="0" dirty="0">
                <a:solidFill>
                  <a:schemeClr val="tx1">
                    <a:lumMod val="50000"/>
                  </a:schemeClr>
                </a:solidFill>
                <a:latin typeface="Times New Roman" pitchFamily="18" charset="0"/>
                <a:cs typeface="Times New Roman" pitchFamily="18" charset="0"/>
              </a:rPr>
              <a:t>експортом показує, що доходи від експорту не покривають витрат на імпорт. На індекс "умови торгівлі" не впливає валюта, що була обрана для розрахунку індексів середніх цін, а тому індекси різних країн світу є порівнянними між собою.</a:t>
            </a:r>
          </a:p>
          <a:p>
            <a:pPr marL="0" indent="540000" algn="just">
              <a:lnSpc>
                <a:spcPct val="100000"/>
              </a:lnSpc>
              <a:spcBef>
                <a:spcPts val="0"/>
              </a:spcBef>
            </a:pPr>
            <a:r>
              <a:rPr lang="uk-UA" sz="1600" i="1" dirty="0">
                <a:solidFill>
                  <a:schemeClr val="tx1">
                    <a:lumMod val="50000"/>
                  </a:schemeClr>
                </a:solidFill>
                <a:latin typeface="Times New Roman" pitchFamily="18" charset="0"/>
                <a:cs typeface="Times New Roman" pitchFamily="18" charset="0"/>
              </a:rPr>
              <a:t>Індекс "умови торгівлі"</a:t>
            </a:r>
            <a:r>
              <a:rPr lang="uk-UA" sz="1600" b="0" dirty="0">
                <a:solidFill>
                  <a:schemeClr val="tx1">
                    <a:lumMod val="50000"/>
                  </a:schemeClr>
                </a:solidFill>
                <a:latin typeface="Times New Roman" pitchFamily="18" charset="0"/>
                <a:cs typeface="Times New Roman" pitchFamily="18" charset="0"/>
              </a:rPr>
              <a:t> - відношення експортних цін країни до її імпортних цін. Якщо індекс розраховується щодо великої сукупності товарів, то він визначається як співвідношення індексів експортних та імпортних цін.</a:t>
            </a:r>
          </a:p>
          <a:p>
            <a:pPr marL="0" indent="540000" algn="just">
              <a:lnSpc>
                <a:spcPct val="100000"/>
              </a:lnSpc>
              <a:spcBef>
                <a:spcPts val="0"/>
              </a:spcBef>
            </a:pPr>
            <a:r>
              <a:rPr lang="uk-UA" sz="1600" dirty="0">
                <a:solidFill>
                  <a:schemeClr val="tx1">
                    <a:lumMod val="50000"/>
                  </a:schemeClr>
                </a:solidFill>
                <a:latin typeface="Times New Roman" pitchFamily="18" charset="0"/>
                <a:cs typeface="Times New Roman" pitchFamily="18" charset="0"/>
              </a:rPr>
              <a:t>Імпортна квота</a:t>
            </a:r>
            <a:r>
              <a:rPr lang="uk-UA" sz="1600" b="0" dirty="0">
                <a:solidFill>
                  <a:schemeClr val="tx1">
                    <a:lumMod val="50000"/>
                  </a:schemeClr>
                </a:solidFill>
                <a:latin typeface="Times New Roman" pitchFamily="18" charset="0"/>
                <a:cs typeface="Times New Roman" pitchFamily="18" charset="0"/>
              </a:rPr>
              <a:t> — нетарифні кількісні (вартісний або натуральний) способи обмеження ввезення певних товарів у країну. А також — економічний показник, що характеризує </a:t>
            </a:r>
            <a:r>
              <a:rPr lang="uk-UA" sz="1600" b="0" dirty="0" err="1">
                <a:solidFill>
                  <a:schemeClr val="tx1">
                    <a:lumMod val="50000"/>
                  </a:schemeClr>
                </a:solidFill>
                <a:latin typeface="Times New Roman" pitchFamily="18" charset="0"/>
                <a:cs typeface="Times New Roman" pitchFamily="18" charset="0"/>
              </a:rPr>
              <a:t>вагомість і</a:t>
            </a:r>
            <a:r>
              <a:rPr lang="uk-UA" sz="1600" b="0" dirty="0">
                <a:solidFill>
                  <a:schemeClr val="tx1">
                    <a:lumMod val="50000"/>
                  </a:schemeClr>
                </a:solidFill>
                <a:latin typeface="Times New Roman" pitchFamily="18" charset="0"/>
                <a:cs typeface="Times New Roman" pitchFamily="18" charset="0"/>
              </a:rPr>
              <a:t>мпорту для національного господарства в цілому, а також для окремих галузей і виробництв з різних видів продукції.</a:t>
            </a:r>
          </a:p>
          <a:p>
            <a:pPr marL="0" indent="540000" algn="just">
              <a:lnSpc>
                <a:spcPct val="100000"/>
              </a:lnSpc>
              <a:spcBef>
                <a:spcPts val="0"/>
              </a:spcBef>
            </a:pPr>
            <a:r>
              <a:rPr lang="uk-UA" sz="1600" i="1" dirty="0">
                <a:solidFill>
                  <a:schemeClr val="tx1">
                    <a:lumMod val="50000"/>
                  </a:schemeClr>
                </a:solidFill>
                <a:latin typeface="Times New Roman" pitchFamily="18" charset="0"/>
                <a:cs typeface="Times New Roman" pitchFamily="18" charset="0"/>
              </a:rPr>
              <a:t>Індекс чистої торгівлі</a:t>
            </a:r>
            <a:r>
              <a:rPr lang="uk-UA" sz="1600" b="0" dirty="0">
                <a:solidFill>
                  <a:schemeClr val="tx1">
                    <a:lumMod val="50000"/>
                  </a:schemeClr>
                </a:solidFill>
                <a:latin typeface="Times New Roman" pitchFamily="18" charset="0"/>
                <a:cs typeface="Times New Roman" pitchFamily="18" charset="0"/>
              </a:rPr>
              <a:t> — показує по кожному з товарів (або товарній групі) рівень перевищення експорту над імпортом (при позитивному значенні індексу) або рівень перевищення імпорту над експортом (при від'ємному значенні індексу): Значення «–1» та «+1» відповідно є екстремальними.</a:t>
            </a:r>
          </a:p>
          <a:p>
            <a:pPr marL="0" indent="540000" algn="just">
              <a:lnSpc>
                <a:spcPct val="100000"/>
              </a:lnSpc>
              <a:spcBef>
                <a:spcPts val="0"/>
              </a:spcBef>
            </a:pPr>
            <a:endParaRPr lang="uk-UA" sz="1600" dirty="0">
              <a:solidFill>
                <a:schemeClr val="tx1">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28361002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3390" y="127000"/>
            <a:ext cx="5613169" cy="5427133"/>
          </a:xfrm>
          <a:prstGeom prst="rect">
            <a:avLst/>
          </a:prstGeom>
        </p:spPr>
      </p:pic>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61814" y="299366"/>
            <a:ext cx="4614592" cy="5254767"/>
          </a:xfrm>
          <a:prstGeom prst="rect">
            <a:avLst/>
          </a:prstGeom>
        </p:spPr>
      </p:pic>
    </p:spTree>
    <p:extLst>
      <p:ext uri="{BB962C8B-B14F-4D97-AF65-F5344CB8AC3E}">
        <p14:creationId xmlns:p14="http://schemas.microsoft.com/office/powerpoint/2010/main" val="14553665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94733" y="220134"/>
            <a:ext cx="11662305" cy="5550430"/>
          </a:xfrm>
        </p:spPr>
        <p:txBody>
          <a:bodyPr/>
          <a:lstStyle/>
          <a:p>
            <a:pPr marL="0" indent="457200" algn="just">
              <a:lnSpc>
                <a:spcPct val="100000"/>
              </a:lnSpc>
              <a:spcBef>
                <a:spcPts val="0"/>
              </a:spcBef>
              <a:buNone/>
            </a:pPr>
            <a:r>
              <a:rPr lang="uk-UA" sz="1700" i="1" u="sng" dirty="0">
                <a:solidFill>
                  <a:schemeClr val="tx1">
                    <a:lumMod val="50000"/>
                  </a:schemeClr>
                </a:solidFill>
                <a:latin typeface="Times New Roman" pitchFamily="18" charset="0"/>
                <a:cs typeface="Times New Roman" pitchFamily="18" charset="0"/>
              </a:rPr>
              <a:t>Показники структури ЗЕД </a:t>
            </a:r>
            <a:r>
              <a:rPr lang="uk-UA" sz="1700" b="0" dirty="0">
                <a:solidFill>
                  <a:schemeClr val="tx1">
                    <a:lumMod val="50000"/>
                  </a:schemeClr>
                </a:solidFill>
                <a:latin typeface="Times New Roman" pitchFamily="18" charset="0"/>
                <a:cs typeface="Times New Roman" pitchFamily="18" charset="0"/>
              </a:rPr>
              <a:t>країни доцільно розглядати у товарному та географічному розрізах. </a:t>
            </a:r>
          </a:p>
          <a:p>
            <a:pPr marL="0" indent="457200" algn="just">
              <a:lnSpc>
                <a:spcPct val="100000"/>
              </a:lnSpc>
              <a:spcBef>
                <a:spcPts val="0"/>
              </a:spcBef>
              <a:buNone/>
            </a:pPr>
            <a:r>
              <a:rPr lang="uk-UA" sz="1700" b="0" dirty="0">
                <a:solidFill>
                  <a:schemeClr val="tx1">
                    <a:lumMod val="50000"/>
                  </a:schemeClr>
                </a:solidFill>
                <a:latin typeface="Times New Roman" pitchFamily="18" charset="0"/>
                <a:cs typeface="Times New Roman" pitchFamily="18" charset="0"/>
              </a:rPr>
              <a:t>Так, </a:t>
            </a:r>
            <a:r>
              <a:rPr lang="uk-UA" sz="1700" dirty="0">
                <a:solidFill>
                  <a:schemeClr val="tx1">
                    <a:lumMod val="50000"/>
                  </a:schemeClr>
                </a:solidFill>
                <a:latin typeface="Times New Roman" pitchFamily="18" charset="0"/>
                <a:cs typeface="Times New Roman" pitchFamily="18" charset="0"/>
              </a:rPr>
              <a:t>показники за товарною структурою </a:t>
            </a:r>
            <a:r>
              <a:rPr lang="uk-UA" sz="1700" b="0" dirty="0">
                <a:solidFill>
                  <a:schemeClr val="tx1">
                    <a:lumMod val="50000"/>
                  </a:schemeClr>
                </a:solidFill>
                <a:latin typeface="Times New Roman" pitchFamily="18" charset="0"/>
                <a:cs typeface="Times New Roman" pitchFamily="18" charset="0"/>
              </a:rPr>
              <a:t>дозволяють виявити обсяги зовнішньоекономічних операцій за основними товарними позиціями, тобто показують питому вагу кожної товарної позиції в загальному обсязі експорту. Ці показники дозволяють визначити ступінь розвитку економіки країни, що аналізується. Якщо, наприклад, у товарній структурі експорту питома вага готових виробів перевищує питому вагу сировини, то країна перебуває на інтенсивному шляху розвитку. Показники </a:t>
            </a:r>
            <a:r>
              <a:rPr lang="uk-UA" sz="1700" i="1" dirty="0">
                <a:solidFill>
                  <a:schemeClr val="tx1">
                    <a:lumMod val="50000"/>
                  </a:schemeClr>
                </a:solidFill>
                <a:latin typeface="Times New Roman" pitchFamily="18" charset="0"/>
                <a:cs typeface="Times New Roman" pitchFamily="18" charset="0"/>
              </a:rPr>
              <a:t>географічної структури </a:t>
            </a:r>
            <a:r>
              <a:rPr lang="uk-UA" sz="1700" b="0" dirty="0">
                <a:solidFill>
                  <a:schemeClr val="tx1">
                    <a:lumMod val="50000"/>
                  </a:schemeClr>
                </a:solidFill>
                <a:latin typeface="Times New Roman" pitchFamily="18" charset="0"/>
                <a:cs typeface="Times New Roman" pitchFamily="18" charset="0"/>
              </a:rPr>
              <a:t>характеризують розподіл операцій з експорту й імпорту за регіонами чи окремими країнами світу. Також до показників структури відносять індекси диверсифікації й концентрації експорту й імпорту. </a:t>
            </a:r>
          </a:p>
          <a:p>
            <a:pPr marL="0" indent="457200" algn="just">
              <a:lnSpc>
                <a:spcPct val="100000"/>
              </a:lnSpc>
              <a:spcBef>
                <a:spcPts val="0"/>
              </a:spcBef>
              <a:buNone/>
            </a:pPr>
            <a:endParaRPr lang="uk-UA" sz="1700" b="0" dirty="0">
              <a:solidFill>
                <a:schemeClr val="tx1">
                  <a:lumMod val="50000"/>
                </a:schemeClr>
              </a:solidFill>
              <a:latin typeface="Times New Roman" pitchFamily="18" charset="0"/>
              <a:cs typeface="Times New Roman" pitchFamily="18" charset="0"/>
            </a:endParaRPr>
          </a:p>
          <a:p>
            <a:pPr marL="0" indent="457200" algn="just">
              <a:lnSpc>
                <a:spcPct val="100000"/>
              </a:lnSpc>
              <a:spcBef>
                <a:spcPts val="0"/>
              </a:spcBef>
              <a:buNone/>
            </a:pPr>
            <a:endParaRPr lang="uk-UA" sz="1700" b="0" dirty="0">
              <a:solidFill>
                <a:schemeClr val="tx1">
                  <a:lumMod val="50000"/>
                </a:schemeClr>
              </a:solidFill>
              <a:latin typeface="Times New Roman" pitchFamily="18" charset="0"/>
              <a:cs typeface="Times New Roman" pitchFamily="18" charset="0"/>
            </a:endParaRPr>
          </a:p>
          <a:p>
            <a:pPr marL="0" indent="457200" algn="just">
              <a:lnSpc>
                <a:spcPct val="100000"/>
              </a:lnSpc>
              <a:spcBef>
                <a:spcPts val="0"/>
              </a:spcBef>
              <a:buNone/>
            </a:pPr>
            <a:r>
              <a:rPr lang="uk-UA" sz="1700" b="0" dirty="0">
                <a:solidFill>
                  <a:schemeClr val="tx1">
                    <a:lumMod val="50000"/>
                  </a:schemeClr>
                </a:solidFill>
                <a:latin typeface="Times New Roman" pitchFamily="18" charset="0"/>
                <a:cs typeface="Times New Roman" pitchFamily="18" charset="0"/>
              </a:rPr>
              <a:t>До останньої групи показників, а саме показників інтенсивності ЗЕД країни відносять платіжний баланс, експорт, імпорт і зовнішньоторговельний оборот на душу населення. </a:t>
            </a:r>
          </a:p>
          <a:p>
            <a:pPr marL="0" indent="457200" algn="just">
              <a:lnSpc>
                <a:spcPct val="100000"/>
              </a:lnSpc>
              <a:spcBef>
                <a:spcPts val="0"/>
              </a:spcBef>
              <a:buNone/>
            </a:pPr>
            <a:r>
              <a:rPr lang="uk-UA" sz="1700" b="0" dirty="0">
                <a:solidFill>
                  <a:schemeClr val="tx1">
                    <a:lumMod val="50000"/>
                  </a:schemeClr>
                </a:solidFill>
                <a:latin typeface="Times New Roman" pitchFamily="18" charset="0"/>
                <a:cs typeface="Times New Roman" pitchFamily="18" charset="0"/>
              </a:rPr>
              <a:t>Згідно з термінологією МВФ </a:t>
            </a:r>
            <a:r>
              <a:rPr lang="uk-UA" sz="1700" i="1" dirty="0">
                <a:solidFill>
                  <a:schemeClr val="tx1">
                    <a:lumMod val="50000"/>
                  </a:schemeClr>
                </a:solidFill>
                <a:latin typeface="Times New Roman" pitchFamily="18" charset="0"/>
                <a:cs typeface="Times New Roman" pitchFamily="18" charset="0"/>
              </a:rPr>
              <a:t>платіжний баланс </a:t>
            </a:r>
            <a:r>
              <a:rPr lang="uk-UA" sz="1700" b="0" dirty="0">
                <a:solidFill>
                  <a:schemeClr val="tx1">
                    <a:lumMod val="50000"/>
                  </a:schemeClr>
                </a:solidFill>
                <a:latin typeface="Times New Roman" pitchFamily="18" charset="0"/>
                <a:cs typeface="Times New Roman" pitchFamily="18" charset="0"/>
              </a:rPr>
              <a:t>– це статистичний звіт, де у системному вигляді наводяться сумарні дані про зовнішньоекономічні операції цієї країни з іншими країнами світу за певний період часу. Інакше кажучи, платіжний баланс характеризує стан зовнішньоекономічних зв'язків країни. </a:t>
            </a:r>
          </a:p>
          <a:p>
            <a:pPr marL="0" indent="457200" algn="just">
              <a:lnSpc>
                <a:spcPct val="100000"/>
              </a:lnSpc>
              <a:spcBef>
                <a:spcPts val="0"/>
              </a:spcBef>
              <a:buNone/>
            </a:pPr>
            <a:r>
              <a:rPr lang="uk-UA" sz="1700" dirty="0">
                <a:solidFill>
                  <a:schemeClr val="tx1">
                    <a:lumMod val="50000"/>
                  </a:schemeClr>
                </a:solidFill>
                <a:latin typeface="Times New Roman" pitchFamily="18" charset="0"/>
                <a:cs typeface="Times New Roman" pitchFamily="18" charset="0"/>
              </a:rPr>
              <a:t>Отже, запропоновані показники формують систему показників, яка дозволяє проводити аналіз сучасного стану та динаміки розвитку зовнішньоекономічної діяльності будь-якої країни. </a:t>
            </a:r>
            <a:endParaRPr lang="uk-UA" sz="1700" b="0" dirty="0">
              <a:solidFill>
                <a:schemeClr val="tx1">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41206793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body" sz="quarter" idx="10"/>
          </p:nvPr>
        </p:nvSpPr>
        <p:spPr>
          <a:xfrm>
            <a:off x="169863" y="363538"/>
            <a:ext cx="11687175" cy="5407025"/>
          </a:xfrm>
        </p:spPr>
        <p:txBody>
          <a:bodyPr/>
          <a:lstStyle/>
          <a:p>
            <a:pPr marL="742950" indent="-742950">
              <a:buAutoNum type="arabicPeriod"/>
            </a:pPr>
            <a:r>
              <a:rPr lang="uk-UA" dirty="0"/>
              <a:t>Зовнішньоекономічна політика України</a:t>
            </a:r>
          </a:p>
          <a:p>
            <a:pPr marL="0" indent="0">
              <a:buNone/>
            </a:pPr>
            <a:endParaRPr lang="uk-UA" sz="1600" dirty="0">
              <a:latin typeface="Times New Roman" pitchFamily="18" charset="0"/>
              <a:cs typeface="Times New Roman" pitchFamily="18" charset="0"/>
            </a:endParaRPr>
          </a:p>
          <a:p>
            <a:pPr marL="0" indent="450000" algn="just">
              <a:lnSpc>
                <a:spcPct val="100000"/>
              </a:lnSpc>
              <a:spcBef>
                <a:spcPts val="0"/>
              </a:spcBef>
            </a:pPr>
            <a:r>
              <a:rPr lang="vi-VN" sz="1600" dirty="0">
                <a:latin typeface="Times New Roman" pitchFamily="18" charset="0"/>
                <a:cs typeface="Times New Roman" pitchFamily="18" charset="0"/>
              </a:rPr>
              <a:t>Зовнішня політика України</a:t>
            </a:r>
            <a:r>
              <a:rPr lang="vi-VN" sz="1600" b="0" dirty="0">
                <a:latin typeface="Times New Roman" pitchFamily="18" charset="0"/>
                <a:cs typeface="Times New Roman" pitchFamily="18" charset="0"/>
              </a:rPr>
              <a:t> — стратегічний підхід української держави до відносин з іноземними державами, співпраці з міжнародними організаціями, просування своїх національних інтересів та захисту прав своїх громадян та української діаспори за кордоном.</a:t>
            </a:r>
          </a:p>
          <a:p>
            <a:pPr marL="0" indent="450000" algn="just">
              <a:lnSpc>
                <a:spcPct val="100000"/>
              </a:lnSpc>
              <a:spcBef>
                <a:spcPts val="0"/>
              </a:spcBef>
            </a:pPr>
            <a:r>
              <a:rPr lang="vi-VN" sz="1600" b="0" dirty="0">
                <a:latin typeface="Times New Roman" pitchFamily="18" charset="0"/>
                <a:cs typeface="Times New Roman" pitchFamily="18" charset="0"/>
              </a:rPr>
              <a:t>Стратегічна мета зовнішньої політики України — європейська та євроатлантична інтеграція, формування відносин стратегічного партнерства з Європейським Союзом, Сполученими Штатами Америки, активна діяльність в ООН та інших міжнародних організаціях, забезпечення ефективної участі країни у світовій економіці з максимальним захистом національних інтересів, перетворення України на потужну регіональну державу.</a:t>
            </a:r>
            <a:endParaRPr lang="uk-UA" sz="1600" b="0" dirty="0">
              <a:latin typeface="Times New Roman" pitchFamily="18" charset="0"/>
              <a:cs typeface="Times New Roman" pitchFamily="18" charset="0"/>
            </a:endParaRPr>
          </a:p>
        </p:txBody>
      </p:sp>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25553" y="3166533"/>
            <a:ext cx="3426713" cy="2881630"/>
          </a:xfrm>
          <a:prstGeom prst="rect">
            <a:avLst/>
          </a:prstGeom>
        </p:spPr>
      </p:pic>
      <p:sp>
        <p:nvSpPr>
          <p:cNvPr id="7" name="TextBox 6"/>
          <p:cNvSpPr txBox="1"/>
          <p:nvPr/>
        </p:nvSpPr>
        <p:spPr>
          <a:xfrm>
            <a:off x="11015133" y="4165600"/>
            <a:ext cx="184731" cy="369332"/>
          </a:xfrm>
          <a:prstGeom prst="rect">
            <a:avLst/>
          </a:prstGeom>
          <a:noFill/>
        </p:spPr>
        <p:txBody>
          <a:bodyPr wrap="none" rtlCol="0">
            <a:spAutoFit/>
          </a:bodyPr>
          <a:lstStyle/>
          <a:p>
            <a:endParaRPr lang="uk-UA" dirty="0"/>
          </a:p>
        </p:txBody>
      </p:sp>
    </p:spTree>
    <p:extLst>
      <p:ext uri="{BB962C8B-B14F-4D97-AF65-F5344CB8AC3E}">
        <p14:creationId xmlns:p14="http://schemas.microsoft.com/office/powerpoint/2010/main" val="3077106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body" sz="quarter" idx="10"/>
          </p:nvPr>
        </p:nvSpPr>
        <p:spPr>
          <a:xfrm>
            <a:off x="169863" y="271463"/>
            <a:ext cx="11687175" cy="5499100"/>
          </a:xfrm>
        </p:spPr>
        <p:txBody>
          <a:bodyPr/>
          <a:lstStyle/>
          <a:p>
            <a:pPr marL="0" indent="457200" algn="just">
              <a:lnSpc>
                <a:spcPct val="100000"/>
              </a:lnSpc>
              <a:spcBef>
                <a:spcPts val="0"/>
              </a:spcBef>
              <a:buNone/>
            </a:pPr>
            <a:r>
              <a:rPr lang="uk-UA" sz="1800" dirty="0">
                <a:solidFill>
                  <a:schemeClr val="tx1">
                    <a:lumMod val="50000"/>
                  </a:schemeClr>
                </a:solidFill>
                <a:latin typeface="Times New Roman" pitchFamily="18" charset="0"/>
                <a:cs typeface="Times New Roman" pitchFamily="18" charset="0"/>
              </a:rPr>
              <a:t>Визначення зовнішньоекономічної політики розкривається у різноманітних підходах. </a:t>
            </a:r>
          </a:p>
          <a:p>
            <a:pPr marL="0" indent="457200" algn="just">
              <a:lnSpc>
                <a:spcPct val="100000"/>
              </a:lnSpc>
              <a:spcBef>
                <a:spcPts val="0"/>
              </a:spcBef>
            </a:pPr>
            <a:r>
              <a:rPr lang="uk-UA" sz="1800" b="0" i="1" dirty="0">
                <a:solidFill>
                  <a:schemeClr val="tx1">
                    <a:lumMod val="50000"/>
                  </a:schemeClr>
                </a:solidFill>
                <a:latin typeface="Times New Roman" pitchFamily="18" charset="0"/>
                <a:cs typeface="Times New Roman" pitchFamily="18" charset="0"/>
              </a:rPr>
              <a:t>З одного боку під нею розуміють сферу державної політики, спрямовану на регулювання економічних відносин з іноземними країнами, на сприяння ефективному використанню зовнішніх чинників у національній економіці. </a:t>
            </a:r>
          </a:p>
          <a:p>
            <a:pPr marL="0" indent="457200" algn="just">
              <a:lnSpc>
                <a:spcPct val="100000"/>
              </a:lnSpc>
              <a:spcBef>
                <a:spcPts val="0"/>
              </a:spcBef>
            </a:pPr>
            <a:r>
              <a:rPr lang="uk-UA" sz="1800" b="0" i="1" dirty="0">
                <a:solidFill>
                  <a:schemeClr val="tx1">
                    <a:lumMod val="50000"/>
                  </a:schemeClr>
                </a:solidFill>
                <a:latin typeface="Times New Roman" pitchFamily="18" charset="0"/>
                <a:cs typeface="Times New Roman" pitchFamily="18" charset="0"/>
              </a:rPr>
              <a:t>З іншої точки зору, зовнішньоекономічна політика – це політика, яка покликана регулювати відносини, що складаються між національними та іноземними суб’єктами господарювання та захист внутрішнього ринку і вітчизняного товаровиробника. </a:t>
            </a:r>
          </a:p>
          <a:p>
            <a:pPr marL="0" indent="457200" algn="just">
              <a:lnSpc>
                <a:spcPct val="100000"/>
              </a:lnSpc>
              <a:spcBef>
                <a:spcPts val="0"/>
              </a:spcBef>
            </a:pPr>
            <a:endParaRPr lang="uk-UA" sz="1800" b="0" i="1" dirty="0">
              <a:solidFill>
                <a:schemeClr val="tx1">
                  <a:lumMod val="50000"/>
                </a:schemeClr>
              </a:solidFill>
              <a:latin typeface="Times New Roman" pitchFamily="18" charset="0"/>
              <a:cs typeface="Times New Roman" pitchFamily="18" charset="0"/>
            </a:endParaRPr>
          </a:p>
          <a:p>
            <a:pPr marL="0" indent="0" algn="just">
              <a:lnSpc>
                <a:spcPct val="100000"/>
              </a:lnSpc>
              <a:spcBef>
                <a:spcPts val="0"/>
              </a:spcBef>
              <a:buNone/>
            </a:pPr>
            <a:endParaRPr lang="uk-UA" sz="1800" b="0" i="1" dirty="0">
              <a:solidFill>
                <a:schemeClr val="tx1">
                  <a:lumMod val="50000"/>
                </a:schemeClr>
              </a:solidFill>
              <a:latin typeface="Times New Roman" pitchFamily="18" charset="0"/>
              <a:cs typeface="Times New Roman" pitchFamily="18" charset="0"/>
            </a:endParaRPr>
          </a:p>
          <a:p>
            <a:pPr marL="0" indent="457200" algn="just">
              <a:lnSpc>
                <a:spcPct val="100000"/>
              </a:lnSpc>
              <a:spcBef>
                <a:spcPts val="0"/>
              </a:spcBef>
            </a:pPr>
            <a:r>
              <a:rPr lang="uk-UA" sz="1800" dirty="0">
                <a:solidFill>
                  <a:schemeClr val="tx1">
                    <a:lumMod val="50000"/>
                  </a:schemeClr>
                </a:solidFill>
                <a:latin typeface="Times New Roman" pitchFamily="18" charset="0"/>
                <a:cs typeface="Times New Roman" pitchFamily="18" charset="0"/>
              </a:rPr>
              <a:t>Загалом зовнішньоекономічну політику тлумачать як: </a:t>
            </a:r>
          </a:p>
          <a:p>
            <a:pPr marL="0" indent="457200" algn="just">
              <a:lnSpc>
                <a:spcPct val="100000"/>
              </a:lnSpc>
              <a:spcBef>
                <a:spcPts val="0"/>
              </a:spcBef>
              <a:buFontTx/>
              <a:buChar char="-"/>
            </a:pPr>
            <a:r>
              <a:rPr lang="uk-UA" sz="1800" b="0" i="1" dirty="0">
                <a:solidFill>
                  <a:schemeClr val="tx1">
                    <a:lumMod val="50000"/>
                  </a:schemeClr>
                </a:solidFill>
                <a:latin typeface="Times New Roman" pitchFamily="18" charset="0"/>
                <a:cs typeface="Times New Roman" pitchFamily="18" charset="0"/>
              </a:rPr>
              <a:t>діяльність державних законодавчих та виконавчих органів, спрямовану на формування ефективних економічних відносин країни на міжнародному рівні; </a:t>
            </a:r>
          </a:p>
          <a:p>
            <a:pPr marL="0" indent="457200" algn="just">
              <a:lnSpc>
                <a:spcPct val="100000"/>
              </a:lnSpc>
              <a:spcBef>
                <a:spcPts val="0"/>
              </a:spcBef>
              <a:buFontTx/>
              <a:buChar char="-"/>
            </a:pPr>
            <a:r>
              <a:rPr lang="uk-UA" sz="1800" b="0" i="1" dirty="0">
                <a:solidFill>
                  <a:schemeClr val="tx1">
                    <a:lumMod val="50000"/>
                  </a:schemeClr>
                </a:solidFill>
                <a:latin typeface="Times New Roman" pitchFamily="18" charset="0"/>
                <a:cs typeface="Times New Roman" pitchFamily="18" charset="0"/>
              </a:rPr>
              <a:t>політику, яка випливає з об’єктивно існуючих порівняльних і конкурентних переваг у різних галузях господарства і передбачає пріоритет національних економічних інтересів; </a:t>
            </a:r>
          </a:p>
          <a:p>
            <a:pPr marL="0" indent="457200" algn="just">
              <a:lnSpc>
                <a:spcPct val="100000"/>
              </a:lnSpc>
              <a:spcBef>
                <a:spcPts val="0"/>
              </a:spcBef>
              <a:buFontTx/>
              <a:buChar char="-"/>
            </a:pPr>
            <a:r>
              <a:rPr lang="uk-UA" sz="1800" b="0" i="1" dirty="0">
                <a:solidFill>
                  <a:schemeClr val="tx1">
                    <a:lumMod val="50000"/>
                  </a:schemeClr>
                </a:solidFill>
                <a:latin typeface="Times New Roman" pitchFamily="18" charset="0"/>
                <a:cs typeface="Times New Roman" pitchFamily="18" charset="0"/>
              </a:rPr>
              <a:t>законодавче і політичне оформлення міжнародних економічних відносин країни; </a:t>
            </a:r>
          </a:p>
          <a:p>
            <a:pPr marL="0" indent="457200" algn="just">
              <a:lnSpc>
                <a:spcPct val="100000"/>
              </a:lnSpc>
              <a:spcBef>
                <a:spcPts val="0"/>
              </a:spcBef>
              <a:buFontTx/>
              <a:buChar char="-"/>
            </a:pPr>
            <a:r>
              <a:rPr lang="uk-UA" sz="1800" b="0" i="1" dirty="0">
                <a:solidFill>
                  <a:schemeClr val="tx1">
                    <a:lumMod val="50000"/>
                  </a:schemeClr>
                </a:solidFill>
                <a:latin typeface="Times New Roman" pitchFamily="18" charset="0"/>
                <a:cs typeface="Times New Roman" pitchFamily="18" charset="0"/>
              </a:rPr>
              <a:t>продовження внутрішньої економічної політики за стратегічною метою, але з використанням зовнішніх факторів; </a:t>
            </a:r>
          </a:p>
          <a:p>
            <a:pPr marL="0" indent="457200" algn="just">
              <a:lnSpc>
                <a:spcPct val="100000"/>
              </a:lnSpc>
              <a:spcBef>
                <a:spcPts val="0"/>
              </a:spcBef>
              <a:buNone/>
            </a:pPr>
            <a:r>
              <a:rPr lang="uk-UA" sz="1800" b="0" i="1" dirty="0">
                <a:solidFill>
                  <a:schemeClr val="tx1">
                    <a:lumMod val="50000"/>
                  </a:schemeClr>
                </a:solidFill>
                <a:latin typeface="Times New Roman" pitchFamily="18" charset="0"/>
                <a:cs typeface="Times New Roman" pitchFamily="18" charset="0"/>
              </a:rPr>
              <a:t>- національну політику країни по відношенню до інших суб’єктів світового господарства. </a:t>
            </a:r>
          </a:p>
        </p:txBody>
      </p:sp>
    </p:spTree>
    <p:extLst>
      <p:ext uri="{BB962C8B-B14F-4D97-AF65-F5344CB8AC3E}">
        <p14:creationId xmlns:p14="http://schemas.microsoft.com/office/powerpoint/2010/main" val="23478140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69333" y="245534"/>
            <a:ext cx="11687705" cy="5525030"/>
          </a:xfrm>
        </p:spPr>
        <p:txBody>
          <a:bodyPr/>
          <a:lstStyle/>
          <a:p>
            <a:pPr marL="0" indent="457200" algn="just">
              <a:lnSpc>
                <a:spcPct val="100000"/>
              </a:lnSpc>
              <a:spcBef>
                <a:spcPts val="0"/>
              </a:spcBef>
              <a:buNone/>
            </a:pPr>
            <a:r>
              <a:rPr lang="uk-UA" sz="1600" b="0" dirty="0">
                <a:solidFill>
                  <a:schemeClr val="tx1">
                    <a:lumMod val="50000"/>
                  </a:schemeClr>
                </a:solidFill>
                <a:latin typeface="Times New Roman" pitchFamily="18" charset="0"/>
                <a:cs typeface="Times New Roman" pitchFamily="18" charset="0"/>
              </a:rPr>
              <a:t>Регулювання ЗЕД слід розглядати у 2-х аспектах: </a:t>
            </a:r>
          </a:p>
          <a:p>
            <a:pPr marL="0" indent="457200" algn="just">
              <a:lnSpc>
                <a:spcPct val="100000"/>
              </a:lnSpc>
              <a:spcBef>
                <a:spcPts val="0"/>
              </a:spcBef>
              <a:buNone/>
            </a:pPr>
            <a:r>
              <a:rPr lang="uk-UA" sz="1600" b="0" dirty="0">
                <a:solidFill>
                  <a:schemeClr val="tx1">
                    <a:lumMod val="50000"/>
                  </a:schemeClr>
                </a:solidFill>
                <a:latin typeface="Times New Roman" pitchFamily="18" charset="0"/>
                <a:cs typeface="Times New Roman" pitchFamily="18" charset="0"/>
              </a:rPr>
              <a:t>1) правове регулювання ЗЕД всередині держави; </a:t>
            </a:r>
          </a:p>
          <a:p>
            <a:pPr marL="0" indent="457200" algn="just">
              <a:lnSpc>
                <a:spcPct val="100000"/>
              </a:lnSpc>
              <a:spcBef>
                <a:spcPts val="0"/>
              </a:spcBef>
              <a:buNone/>
            </a:pPr>
            <a:r>
              <a:rPr lang="uk-UA" sz="1600" b="0" dirty="0">
                <a:solidFill>
                  <a:schemeClr val="tx1">
                    <a:lumMod val="50000"/>
                  </a:schemeClr>
                </a:solidFill>
                <a:latin typeface="Times New Roman" pitchFamily="18" charset="0"/>
                <a:cs typeface="Times New Roman" pitchFamily="18" charset="0"/>
              </a:rPr>
              <a:t>2) регулювання міжнародної діяльності. </a:t>
            </a:r>
          </a:p>
          <a:p>
            <a:pPr marL="0" indent="457200" algn="just">
              <a:lnSpc>
                <a:spcPct val="100000"/>
              </a:lnSpc>
              <a:spcBef>
                <a:spcPts val="0"/>
              </a:spcBef>
              <a:buNone/>
            </a:pPr>
            <a:r>
              <a:rPr lang="uk-UA" sz="1600" dirty="0">
                <a:solidFill>
                  <a:schemeClr val="tx1">
                    <a:lumMod val="50000"/>
                  </a:schemeClr>
                </a:solidFill>
                <a:latin typeface="Times New Roman" pitchFamily="18" charset="0"/>
                <a:cs typeface="Times New Roman" pitchFamily="18" charset="0"/>
              </a:rPr>
              <a:t>Регулювання ЗЕД всередині держави передбачає</a:t>
            </a:r>
            <a:r>
              <a:rPr lang="uk-UA" sz="1600" b="0" dirty="0">
                <a:solidFill>
                  <a:schemeClr val="tx1">
                    <a:lumMod val="50000"/>
                  </a:schemeClr>
                </a:solidFill>
                <a:latin typeface="Times New Roman" pitchFamily="18" charset="0"/>
                <a:cs typeface="Times New Roman" pitchFamily="18" charset="0"/>
              </a:rPr>
              <a:t>: правове регулювання діяльності суб’єктів ЗЕД; регулювання інвестиційної діяльності; правове регулювання діяльності суб’єктів спеціальних економічних зон; валютне регулювання; тарифне регулювання ЗЕД; нетарифне регулювання ЗЕД; правове регулювання укладення, реєстрації та виконання зовнішньоторговельних договорів тощо. </a:t>
            </a:r>
          </a:p>
          <a:p>
            <a:pPr marL="0" indent="457200" algn="just">
              <a:lnSpc>
                <a:spcPct val="100000"/>
              </a:lnSpc>
              <a:spcBef>
                <a:spcPts val="0"/>
              </a:spcBef>
              <a:buNone/>
            </a:pPr>
            <a:r>
              <a:rPr lang="uk-UA" sz="1600" dirty="0">
                <a:solidFill>
                  <a:schemeClr val="tx1">
                    <a:lumMod val="50000"/>
                  </a:schemeClr>
                </a:solidFill>
                <a:latin typeface="Times New Roman" pitchFamily="18" charset="0"/>
                <a:cs typeface="Times New Roman" pitchFamily="18" charset="0"/>
              </a:rPr>
              <a:t>Регулювання міжнародної діяльності (міжнародне право) включає</a:t>
            </a:r>
            <a:r>
              <a:rPr lang="uk-UA" sz="1600" b="0" dirty="0">
                <a:solidFill>
                  <a:schemeClr val="tx1">
                    <a:lumMod val="50000"/>
                  </a:schemeClr>
                </a:solidFill>
                <a:latin typeface="Times New Roman" pitchFamily="18" charset="0"/>
                <a:cs typeface="Times New Roman" pitchFamily="18" charset="0"/>
              </a:rPr>
              <a:t>: право міжнародних договорів; морське право; міжнародне повітряне право; міжнародне правове регулювання космічної діяльності; міжнародне правове регулювання збройних конфліктів; міжнародне співробітництво у боротьбі зі злочинністю; способи вирішення міжнародних суперечок тощо. </a:t>
            </a:r>
          </a:p>
          <a:p>
            <a:pPr marL="0" indent="457200" algn="just">
              <a:lnSpc>
                <a:spcPct val="100000"/>
              </a:lnSpc>
              <a:spcBef>
                <a:spcPts val="0"/>
              </a:spcBef>
              <a:buNone/>
            </a:pPr>
            <a:r>
              <a:rPr lang="uk-UA" sz="1600" b="0" dirty="0">
                <a:solidFill>
                  <a:schemeClr val="tx1">
                    <a:lumMod val="50000"/>
                  </a:schemeClr>
                </a:solidFill>
                <a:latin typeface="Times New Roman" pitchFamily="18" charset="0"/>
                <a:cs typeface="Times New Roman" pitchFamily="18" charset="0"/>
              </a:rPr>
              <a:t>Методи державного регулювання ЗЕД поділяють на різні групи. З одного боку, це адміністративні та економічні методи. </a:t>
            </a:r>
          </a:p>
          <a:p>
            <a:pPr marL="0" indent="457200" algn="just">
              <a:lnSpc>
                <a:spcPct val="100000"/>
              </a:lnSpc>
              <a:spcBef>
                <a:spcPts val="0"/>
              </a:spcBef>
              <a:buNone/>
            </a:pPr>
            <a:r>
              <a:rPr lang="uk-UA" sz="1600" dirty="0">
                <a:solidFill>
                  <a:schemeClr val="tx1">
                    <a:lumMod val="50000"/>
                  </a:schemeClr>
                </a:solidFill>
                <a:latin typeface="Times New Roman" pitchFamily="18" charset="0"/>
                <a:cs typeface="Times New Roman" pitchFamily="18" charset="0"/>
              </a:rPr>
              <a:t>До економічних належать: </a:t>
            </a:r>
          </a:p>
          <a:p>
            <a:pPr marL="0" indent="457200" algn="just">
              <a:lnSpc>
                <a:spcPct val="100000"/>
              </a:lnSpc>
              <a:spcBef>
                <a:spcPts val="0"/>
              </a:spcBef>
              <a:buNone/>
            </a:pPr>
            <a:r>
              <a:rPr lang="uk-UA" sz="1600" b="0" dirty="0">
                <a:solidFill>
                  <a:schemeClr val="tx1">
                    <a:lumMod val="50000"/>
                  </a:schemeClr>
                </a:solidFill>
                <a:latin typeface="Times New Roman" pitchFamily="18" charset="0"/>
                <a:cs typeface="Times New Roman" pitchFamily="18" charset="0"/>
              </a:rPr>
              <a:t>1. у галузі імпорту – митні тарифи, численні податки і збори з товарів, що ввозяться, та імпортні депозити; </a:t>
            </a:r>
          </a:p>
          <a:p>
            <a:pPr marL="0" indent="457200" algn="just">
              <a:lnSpc>
                <a:spcPct val="100000"/>
              </a:lnSpc>
              <a:spcBef>
                <a:spcPts val="0"/>
              </a:spcBef>
              <a:buNone/>
            </a:pPr>
            <a:r>
              <a:rPr lang="uk-UA" sz="1600" b="0" dirty="0">
                <a:solidFill>
                  <a:schemeClr val="tx1">
                    <a:lumMod val="50000"/>
                  </a:schemeClr>
                </a:solidFill>
                <a:latin typeface="Times New Roman" pitchFamily="18" charset="0"/>
                <a:cs typeface="Times New Roman" pitchFamily="18" charset="0"/>
              </a:rPr>
              <a:t>2. у галузі експорту – пільгові кредити експортерам, гарантії, субсидії, звільнення від сплати податків і надання фінансової допомоги. </a:t>
            </a:r>
          </a:p>
          <a:p>
            <a:pPr marL="0" indent="457200" algn="just">
              <a:lnSpc>
                <a:spcPct val="100000"/>
              </a:lnSpc>
              <a:spcBef>
                <a:spcPts val="0"/>
              </a:spcBef>
              <a:buNone/>
            </a:pPr>
            <a:r>
              <a:rPr lang="uk-UA" sz="1600" dirty="0">
                <a:solidFill>
                  <a:schemeClr val="tx1">
                    <a:lumMod val="50000"/>
                  </a:schemeClr>
                </a:solidFill>
                <a:latin typeface="Times New Roman" pitchFamily="18" charset="0"/>
                <a:cs typeface="Times New Roman" pitchFamily="18" charset="0"/>
              </a:rPr>
              <a:t>Адміністративні методи безпосередньо впливають </a:t>
            </a:r>
            <a:r>
              <a:rPr lang="uk-UA" sz="1600" b="0" dirty="0">
                <a:solidFill>
                  <a:schemeClr val="tx1">
                    <a:lumMod val="50000"/>
                  </a:schemeClr>
                </a:solidFill>
                <a:latin typeface="Times New Roman" pitchFamily="18" charset="0"/>
                <a:cs typeface="Times New Roman" pitchFamily="18" charset="0"/>
              </a:rPr>
              <a:t>на ЗЕ відносини. До них належать: ембарго; ліцензування; квотування; специфічні вимоги до товару, упаковки і маркування та ін. З іншого боку, ці методи поділяють на методи тарифного і нетарифного регулювання. </a:t>
            </a:r>
          </a:p>
          <a:p>
            <a:pPr marL="0" indent="457200" algn="just">
              <a:lnSpc>
                <a:spcPct val="100000"/>
              </a:lnSpc>
              <a:spcBef>
                <a:spcPts val="0"/>
              </a:spcBef>
              <a:buNone/>
            </a:pPr>
            <a:r>
              <a:rPr lang="uk-UA" sz="1600" dirty="0">
                <a:solidFill>
                  <a:schemeClr val="tx1">
                    <a:lumMod val="50000"/>
                  </a:schemeClr>
                </a:solidFill>
                <a:latin typeface="Times New Roman" pitchFamily="18" charset="0"/>
                <a:cs typeface="Times New Roman" pitchFamily="18" charset="0"/>
              </a:rPr>
              <a:t>Тарифне регулювання </a:t>
            </a:r>
            <a:r>
              <a:rPr lang="uk-UA" sz="1600" b="0" dirty="0">
                <a:solidFill>
                  <a:schemeClr val="tx1">
                    <a:lumMod val="50000"/>
                  </a:schemeClr>
                </a:solidFill>
                <a:latin typeface="Times New Roman" pitchFamily="18" charset="0"/>
                <a:cs typeface="Times New Roman" pitchFamily="18" charset="0"/>
              </a:rPr>
              <a:t>– головний інструмент торговельної політики, що впливає на вартісні показники імпортованого чи експортованого товару через обкладення його відповідним митом. Нетарифне регулювання – об’єднує решту методів, це комплекс національних адміністративних заходів, які часто не пов’язані безпосередньо із зовнішньою торгівлею, але виконують функції регулятора експортно-імпортних операцій.</a:t>
            </a:r>
          </a:p>
        </p:txBody>
      </p:sp>
    </p:spTree>
    <p:extLst>
      <p:ext uri="{BB962C8B-B14F-4D97-AF65-F5344CB8AC3E}">
        <p14:creationId xmlns:p14="http://schemas.microsoft.com/office/powerpoint/2010/main" val="17769934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body" sz="quarter" idx="10"/>
          </p:nvPr>
        </p:nvSpPr>
        <p:spPr>
          <a:xfrm>
            <a:off x="236538" y="296863"/>
            <a:ext cx="11620500" cy="5473700"/>
          </a:xfrm>
        </p:spPr>
        <p:txBody>
          <a:bodyPr/>
          <a:lstStyle/>
          <a:p>
            <a:pPr marL="0" indent="457200" algn="just">
              <a:lnSpc>
                <a:spcPct val="100000"/>
              </a:lnSpc>
              <a:spcBef>
                <a:spcPts val="0"/>
              </a:spcBef>
              <a:buNone/>
            </a:pPr>
            <a:r>
              <a:rPr lang="uk-UA" sz="1700" b="0" dirty="0">
                <a:solidFill>
                  <a:schemeClr val="tx1">
                    <a:lumMod val="50000"/>
                  </a:schemeClr>
                </a:solidFill>
                <a:latin typeface="Times New Roman" pitchFamily="18" charset="0"/>
                <a:cs typeface="Times New Roman" pitchFamily="18" charset="0"/>
              </a:rPr>
              <a:t>Зовнішньоекономічні зв’язки країн світу загалом відбивається у двох моделях, які втілюють загальні підходи до міжнародної торгівлі, – </a:t>
            </a:r>
            <a:r>
              <a:rPr lang="uk-UA" sz="1700" i="1" dirty="0">
                <a:solidFill>
                  <a:schemeClr val="tx1">
                    <a:lumMod val="50000"/>
                  </a:schemeClr>
                </a:solidFill>
                <a:latin typeface="Times New Roman" pitchFamily="18" charset="0"/>
                <a:cs typeface="Times New Roman" pitchFamily="18" charset="0"/>
              </a:rPr>
              <a:t>це протекціонізм і вільна торгівля. </a:t>
            </a:r>
          </a:p>
          <a:p>
            <a:pPr marL="0" indent="457200" algn="just">
              <a:lnSpc>
                <a:spcPct val="100000"/>
              </a:lnSpc>
              <a:spcBef>
                <a:spcPts val="0"/>
              </a:spcBef>
              <a:buNone/>
            </a:pPr>
            <a:r>
              <a:rPr lang="uk-UA" sz="1700" b="0" dirty="0">
                <a:solidFill>
                  <a:schemeClr val="tx1">
                    <a:lumMod val="50000"/>
                  </a:schemeClr>
                </a:solidFill>
                <a:latin typeface="Times New Roman" pitchFamily="18" charset="0"/>
                <a:cs typeface="Times New Roman" pitchFamily="18" charset="0"/>
              </a:rPr>
              <a:t>У них проявляється також протиріччя, що викликане участю країни у міжнародних економічних відносинах та пов’язане з тим, що, з одного боку, підвищується ефективність економіки, а з іншого, – загострюється іноземна конкуренція. </a:t>
            </a:r>
          </a:p>
          <a:p>
            <a:pPr marL="0" indent="457200" algn="just">
              <a:lnSpc>
                <a:spcPct val="100000"/>
              </a:lnSpc>
              <a:spcBef>
                <a:spcPts val="0"/>
              </a:spcBef>
              <a:buNone/>
            </a:pPr>
            <a:r>
              <a:rPr lang="uk-UA" sz="1700" i="1" dirty="0">
                <a:solidFill>
                  <a:schemeClr val="tx1">
                    <a:lumMod val="50000"/>
                  </a:schemeClr>
                </a:solidFill>
                <a:latin typeface="Times New Roman" pitchFamily="18" charset="0"/>
                <a:cs typeface="Times New Roman" pitchFamily="18" charset="0"/>
              </a:rPr>
              <a:t>Протекціоністська</a:t>
            </a:r>
            <a:r>
              <a:rPr lang="uk-UA" sz="1700" b="0" dirty="0">
                <a:solidFill>
                  <a:schemeClr val="tx1">
                    <a:lumMod val="50000"/>
                  </a:schemeClr>
                </a:solidFill>
                <a:latin typeface="Times New Roman" pitchFamily="18" charset="0"/>
                <a:cs typeface="Times New Roman" pitchFamily="18" charset="0"/>
              </a:rPr>
              <a:t> політика спрямована на створення умов, які стимулюють, насамперед, розвиток національної економіки шляхом обмеження її від іноземної конкуренції. Тому при виборі моделі взаємодії національної економіки з міжнародною застосовуються не лише високі ставки митного оподаткування товарів, що ввозяться на внутрішній ринок країни, але й обмежується або існує повна заборона ввезення певних товарів, а також досить жорстка система митного контролю і митного оформлення. Як правило, такі обмеження називають торговими бар’єрами. Вони спрямовані на те, щоб штучно створювати більш сприятливі умови для вітчизняних підприємств, правда, ціною певного зниження інтенсивності зовнішньоекономічних операцій та часткової відмови від вигод, пов’язаних із розвитком міжнародних економічних відносин. </a:t>
            </a:r>
          </a:p>
          <a:p>
            <a:pPr marL="0" indent="457200" algn="just">
              <a:lnSpc>
                <a:spcPct val="100000"/>
              </a:lnSpc>
              <a:spcBef>
                <a:spcPts val="0"/>
              </a:spcBef>
              <a:buNone/>
            </a:pPr>
            <a:r>
              <a:rPr lang="uk-UA" sz="1700" dirty="0">
                <a:solidFill>
                  <a:schemeClr val="tx1">
                    <a:lumMod val="50000"/>
                  </a:schemeClr>
                </a:solidFill>
                <a:latin typeface="Times New Roman" pitchFamily="18" charset="0"/>
                <a:cs typeface="Times New Roman" pitchFamily="18" charset="0"/>
              </a:rPr>
              <a:t>Політика вільної торгівлі, </a:t>
            </a:r>
            <a:r>
              <a:rPr lang="uk-UA" sz="1700" b="0" dirty="0">
                <a:solidFill>
                  <a:schemeClr val="tx1">
                    <a:lumMod val="50000"/>
                  </a:schemeClr>
                </a:solidFill>
                <a:latin typeface="Times New Roman" pitchFamily="18" charset="0"/>
                <a:cs typeface="Times New Roman" pitchFamily="18" charset="0"/>
              </a:rPr>
              <a:t>навпаки, спрямована на всебічне стимулювання як імпорту, так і експорту товарів шляхом встановлення мінімального рівня мита або звільнення від нього повністю та спрощення процедури митних формальностей.</a:t>
            </a:r>
          </a:p>
          <a:p>
            <a:pPr marL="0" indent="457200" algn="just">
              <a:lnSpc>
                <a:spcPct val="100000"/>
              </a:lnSpc>
              <a:spcBef>
                <a:spcPts val="0"/>
              </a:spcBef>
              <a:buNone/>
            </a:pPr>
            <a:r>
              <a:rPr lang="uk-UA" sz="1700" b="0" dirty="0">
                <a:solidFill>
                  <a:schemeClr val="tx1">
                    <a:lumMod val="50000"/>
                  </a:schemeClr>
                </a:solidFill>
                <a:latin typeface="Times New Roman" pitchFamily="18" charset="0"/>
                <a:cs typeface="Times New Roman" pitchFamily="18" charset="0"/>
              </a:rPr>
              <a:t>Політика вільної торгівлі спрямована на створення умов, що сприяють розвитку міжнародного обміну товарами, послугами та факторами виробництва. У цьому випадку економічні переваги участі країни у міжнародному розподілі праці та факторів виробництва проявляються найбільшою мірою, однак підприємства змушені вести більш жорстку боротьбу з іноземними конкурентами – їх становище стає складним. </a:t>
            </a:r>
          </a:p>
        </p:txBody>
      </p:sp>
    </p:spTree>
    <p:extLst>
      <p:ext uri="{BB962C8B-B14F-4D97-AF65-F5344CB8AC3E}">
        <p14:creationId xmlns:p14="http://schemas.microsoft.com/office/powerpoint/2010/main" val="30618173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237068" y="330200"/>
            <a:ext cx="4986866" cy="5440363"/>
          </a:xfrm>
        </p:spPr>
        <p:txBody>
          <a:bodyPr/>
          <a:lstStyle/>
          <a:p>
            <a:pPr marL="0" indent="457200" algn="just">
              <a:lnSpc>
                <a:spcPct val="100000"/>
              </a:lnSpc>
              <a:spcBef>
                <a:spcPts val="0"/>
              </a:spcBef>
              <a:buNone/>
            </a:pPr>
            <a:r>
              <a:rPr lang="uk-UA" sz="1700" b="0" dirty="0">
                <a:solidFill>
                  <a:schemeClr val="tx1">
                    <a:lumMod val="50000"/>
                  </a:schemeClr>
                </a:solidFill>
                <a:latin typeface="Times New Roman" pitchFamily="18" charset="0"/>
                <a:cs typeface="Times New Roman" pitchFamily="18" charset="0"/>
              </a:rPr>
              <a:t>Еволюція пріоритетів зовнішньоекономічної політики України відбувалася відповідно до зміни внутрішніх та зовнішніх факторів впливу на різних історичних етапах розвитку зовнішньоекономічної діяльності нашої країни. </a:t>
            </a:r>
          </a:p>
          <a:p>
            <a:pPr marL="0" indent="457200" algn="just">
              <a:lnSpc>
                <a:spcPct val="100000"/>
              </a:lnSpc>
              <a:spcBef>
                <a:spcPts val="0"/>
              </a:spcBef>
              <a:buNone/>
            </a:pPr>
            <a:r>
              <a:rPr lang="uk-UA" sz="1700" b="0" dirty="0">
                <a:solidFill>
                  <a:schemeClr val="tx1">
                    <a:lumMod val="50000"/>
                  </a:schemeClr>
                </a:solidFill>
                <a:latin typeface="Times New Roman" pitchFamily="18" charset="0"/>
                <a:cs typeface="Times New Roman" pitchFamily="18" charset="0"/>
              </a:rPr>
              <a:t>Включення економіки України в систему міжнародного поділу праці і зовнішньої торгівлі почалося з другої половини </a:t>
            </a:r>
            <a:r>
              <a:rPr lang="en-US" sz="1700" b="0" dirty="0">
                <a:solidFill>
                  <a:schemeClr val="tx1">
                    <a:lumMod val="50000"/>
                  </a:schemeClr>
                </a:solidFill>
                <a:latin typeface="Times New Roman" pitchFamily="18" charset="0"/>
                <a:cs typeface="Times New Roman" pitchFamily="18" charset="0"/>
              </a:rPr>
              <a:t>XVII </a:t>
            </a:r>
            <a:r>
              <a:rPr lang="uk-UA" sz="1700" b="0" dirty="0">
                <a:solidFill>
                  <a:schemeClr val="tx1">
                    <a:lumMod val="50000"/>
                  </a:schemeClr>
                </a:solidFill>
                <a:latin typeface="Times New Roman" pitchFamily="18" charset="0"/>
                <a:cs typeface="Times New Roman" pitchFamily="18" charset="0"/>
              </a:rPr>
              <a:t>ст. на етапі формування національних, регіональних і світового ринків в складі Польської та Московської держав (рис). </a:t>
            </a:r>
          </a:p>
          <a:p>
            <a:pPr marL="0" indent="457200" algn="just">
              <a:lnSpc>
                <a:spcPct val="100000"/>
              </a:lnSpc>
              <a:spcBef>
                <a:spcPts val="0"/>
              </a:spcBef>
              <a:buNone/>
            </a:pPr>
            <a:r>
              <a:rPr lang="uk-UA" sz="1700" b="0" dirty="0">
                <a:solidFill>
                  <a:schemeClr val="tx1">
                    <a:lumMod val="50000"/>
                  </a:schemeClr>
                </a:solidFill>
                <a:latin typeface="Times New Roman" pitchFamily="18" charset="0"/>
                <a:cs typeface="Times New Roman" pitchFamily="18" charset="0"/>
              </a:rPr>
              <a:t>Саме в цей період формується сільськогосподарська орієнтація українського експорту, Україна перетворюється на «донора» трудових ресурсів.</a:t>
            </a: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70668" y="1410573"/>
            <a:ext cx="5896798" cy="2648320"/>
          </a:xfrm>
          <a:prstGeom prst="rect">
            <a:avLst/>
          </a:prstGeom>
        </p:spPr>
      </p:pic>
    </p:spTree>
    <p:extLst>
      <p:ext uri="{BB962C8B-B14F-4D97-AF65-F5344CB8AC3E}">
        <p14:creationId xmlns:p14="http://schemas.microsoft.com/office/powerpoint/2010/main" val="35533196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203201" y="194734"/>
            <a:ext cx="11653838" cy="5575830"/>
          </a:xfrm>
        </p:spPr>
        <p:txBody>
          <a:bodyPr/>
          <a:lstStyle/>
          <a:p>
            <a:pPr marL="0" indent="457200" algn="just">
              <a:lnSpc>
                <a:spcPct val="100000"/>
              </a:lnSpc>
              <a:spcBef>
                <a:spcPts val="0"/>
              </a:spcBef>
              <a:buNone/>
            </a:pPr>
            <a:r>
              <a:rPr lang="uk-UA" sz="1600" b="0" dirty="0">
                <a:solidFill>
                  <a:schemeClr val="tx1">
                    <a:lumMod val="50000"/>
                  </a:schemeClr>
                </a:solidFill>
                <a:latin typeface="Times New Roman" pitchFamily="18" charset="0"/>
                <a:cs typeface="Times New Roman" pitchFamily="18" charset="0"/>
              </a:rPr>
              <a:t>Індустріалізація українського виробництва (ІІ етап) перетворила Україну на експортера машин, обладнання в межах Російської та Австрійської імперій, пізніше – в складі СРСР та Співдружності соціалістичних країн. Українська економіка цього періоду була активним учасником процесів виробничої кооперації та економічної інтеграції соціалістичних країн. З 1990-х рр. і донині участь України в різних формах міжнародних економічних відносин відбувається в якості самостійного політико-економічного суб‘єкта. Протягом 1991-1992 рр. відбувалося становлення законодавчої бази зовнішньоекономічної діяльності та її регулювання як суверенної країни. Впродовж 1993–1995 рр. відбувалася лібералізація зовнішньоекономічної діяльності України, а з 1996 по 1998 р. збільшилися протекціоністські тенденції зовнішньоекономічної політики, активніше застосовувалися обмеження імпорту як засобу захисту національного виробника. Наступні роки (1998- 2013 рр.) стали періодом вдосконалення зовнішньоекономічної політики України відповідно до вимог СОТ, була присутня багатовекторність в системі зовнішньоекономічної діяльності. </a:t>
            </a:r>
          </a:p>
          <a:p>
            <a:pPr marL="0" indent="457200" algn="just">
              <a:lnSpc>
                <a:spcPct val="100000"/>
              </a:lnSpc>
              <a:spcBef>
                <a:spcPts val="0"/>
              </a:spcBef>
              <a:buNone/>
            </a:pPr>
            <a:r>
              <a:rPr lang="uk-UA" sz="1600" b="0" dirty="0">
                <a:solidFill>
                  <a:schemeClr val="tx1">
                    <a:lumMod val="50000"/>
                  </a:schemeClr>
                </a:solidFill>
                <a:latin typeface="Times New Roman" pitchFamily="18" charset="0"/>
                <a:cs typeface="Times New Roman" pitchFamily="18" charset="0"/>
              </a:rPr>
              <a:t>З 2014 року євроінтеграційні пріоритети стали пріоритетними в українській зовнішньоекономічній політиці, а після розпочатої </a:t>
            </a:r>
            <a:r>
              <a:rPr lang="uk-UA" sz="1600" b="0" dirty="0" err="1">
                <a:solidFill>
                  <a:schemeClr val="tx1">
                    <a:lumMod val="50000"/>
                  </a:schemeClr>
                </a:solidFill>
                <a:latin typeface="Times New Roman" pitchFamily="18" charset="0"/>
                <a:cs typeface="Times New Roman" pitchFamily="18" charset="0"/>
              </a:rPr>
              <a:t>росією</a:t>
            </a:r>
            <a:r>
              <a:rPr lang="uk-UA" sz="1600" b="0" dirty="0">
                <a:solidFill>
                  <a:schemeClr val="tx1">
                    <a:lumMod val="50000"/>
                  </a:schemeClr>
                </a:solidFill>
                <a:latin typeface="Times New Roman" pitchFamily="18" charset="0"/>
                <a:cs typeface="Times New Roman" pitchFamily="18" charset="0"/>
              </a:rPr>
              <a:t> війною зовнішньоекономічна політика України спрямована на вступ до Європейського Союзу. Отже, особливість розробки і реалізації зовнішньоекономічної політики України визначається, з одного боку, постійною присутністю нашої країни в різних формах міжнародних економічних відносин, з іншого, - визначальним впливом на неї держав, до складу яких більше трьох століть входили українські території. Навіть після повернення Україною політико-економічної суб‘єктності в 1991 році історичне минуле вже протягом тридцяти років справляє свій значний вплив. Головними завданнями зовнішньоекономічної політики України в сучасних умовах є зміцнення її економічного суверенітету, розвиток національної економіки та забезпечення конкурентоспроможності українського виробництва на глобальному ринку. Введення в Україні воєнного стану і складність економічної діяльності в умовах повномасштабної війни з </a:t>
            </a:r>
            <a:r>
              <a:rPr lang="uk-UA" sz="1600" b="0" dirty="0" err="1">
                <a:solidFill>
                  <a:schemeClr val="tx1">
                    <a:lumMod val="50000"/>
                  </a:schemeClr>
                </a:solidFill>
                <a:latin typeface="Times New Roman" pitchFamily="18" charset="0"/>
                <a:cs typeface="Times New Roman" pitchFamily="18" charset="0"/>
              </a:rPr>
              <a:t>рф</a:t>
            </a:r>
            <a:r>
              <a:rPr lang="uk-UA" sz="1600" b="0" dirty="0">
                <a:solidFill>
                  <a:schemeClr val="tx1">
                    <a:lumMod val="50000"/>
                  </a:schemeClr>
                </a:solidFill>
                <a:latin typeface="Times New Roman" pitchFamily="18" charset="0"/>
                <a:cs typeface="Times New Roman" pitchFamily="18" charset="0"/>
              </a:rPr>
              <a:t> зумовлюють пошуки нових механізмів реалізації зовнішньоекономічної політики, які будуть не лише відповідними нинішнім «воєнним» реаліям, а й ефективними в контексті </a:t>
            </a:r>
            <a:r>
              <a:rPr lang="uk-UA" sz="1600" b="0" dirty="0" err="1">
                <a:solidFill>
                  <a:schemeClr val="tx1">
                    <a:lumMod val="50000"/>
                  </a:schemeClr>
                </a:solidFill>
                <a:latin typeface="Times New Roman" pitchFamily="18" charset="0"/>
                <a:cs typeface="Times New Roman" pitchFamily="18" charset="0"/>
              </a:rPr>
              <a:t>поствоєнного</a:t>
            </a:r>
            <a:r>
              <a:rPr lang="uk-UA" sz="1600" b="0" dirty="0">
                <a:solidFill>
                  <a:schemeClr val="tx1">
                    <a:lumMod val="50000"/>
                  </a:schemeClr>
                </a:solidFill>
                <a:latin typeface="Times New Roman" pitchFamily="18" charset="0"/>
                <a:cs typeface="Times New Roman" pitchFamily="18" charset="0"/>
              </a:rPr>
              <a:t> розвитку міжнародних відносин України, пошуку нових напрямів експорту вітчизняної продукції і зв‘язків з міжнародними фінансовими організаціями задля недопущення фінансового краху.</a:t>
            </a:r>
          </a:p>
        </p:txBody>
      </p:sp>
    </p:spTree>
    <p:extLst>
      <p:ext uri="{BB962C8B-B14F-4D97-AF65-F5344CB8AC3E}">
        <p14:creationId xmlns:p14="http://schemas.microsoft.com/office/powerpoint/2010/main" val="24465711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3"/>
          <p:cNvSpPr>
            <a:spLocks noGrp="1"/>
          </p:cNvSpPr>
          <p:nvPr>
            <p:ph type="body" sz="quarter" idx="10"/>
          </p:nvPr>
        </p:nvSpPr>
        <p:spPr>
          <a:xfrm>
            <a:off x="211667" y="211668"/>
            <a:ext cx="11645371" cy="5558896"/>
          </a:xfrm>
        </p:spPr>
        <p:txBody>
          <a:bodyPr/>
          <a:lstStyle/>
          <a:p>
            <a:pPr marL="0" indent="457200" algn="just">
              <a:lnSpc>
                <a:spcPct val="100000"/>
              </a:lnSpc>
              <a:spcBef>
                <a:spcPts val="0"/>
              </a:spcBef>
              <a:buNone/>
            </a:pPr>
            <a:r>
              <a:rPr lang="uk-UA" sz="1700" b="0" dirty="0">
                <a:solidFill>
                  <a:schemeClr val="tx1">
                    <a:lumMod val="50000"/>
                  </a:schemeClr>
                </a:solidFill>
                <a:latin typeface="Times New Roman" pitchFamily="18" charset="0"/>
                <a:cs typeface="Times New Roman" pitchFamily="18" charset="0"/>
              </a:rPr>
              <a:t>Метою державного регулювання ЗЕД в Україні є: захист економічних інтересів України і законних інтересів суб'єктів ЗЕД; створення однакових можливостей для суб'єктів ЗЕД з метою розвитку усіх видів підприємницької діяльності, незалежно від форм власності, використання доходів і здійснення інвестицій; розвиток конкуренції і ліквідацію монополізму. Регулювання ЗЕД в Україні спрямовується на виконання таких завдань: </a:t>
            </a:r>
          </a:p>
          <a:p>
            <a:pPr marL="0" indent="457200" algn="just">
              <a:lnSpc>
                <a:spcPct val="100000"/>
              </a:lnSpc>
              <a:spcBef>
                <a:spcPts val="0"/>
              </a:spcBef>
              <a:buNone/>
            </a:pPr>
            <a:r>
              <a:rPr lang="uk-UA" sz="1700" b="0" dirty="0">
                <a:solidFill>
                  <a:schemeClr val="tx1">
                    <a:lumMod val="50000"/>
                  </a:schemeClr>
                </a:solidFill>
                <a:latin typeface="Times New Roman" pitchFamily="18" charset="0"/>
                <a:cs typeface="Times New Roman" pitchFamily="18" charset="0"/>
              </a:rPr>
              <a:t>• гарантування довгострокової міжнародної конкурентоспроможності та економічної безпеки держави; </a:t>
            </a:r>
          </a:p>
          <a:p>
            <a:pPr marL="0" indent="457200" algn="just">
              <a:lnSpc>
                <a:spcPct val="100000"/>
              </a:lnSpc>
              <a:spcBef>
                <a:spcPts val="0"/>
              </a:spcBef>
              <a:buNone/>
            </a:pPr>
            <a:r>
              <a:rPr lang="uk-UA" sz="1700" b="0" dirty="0">
                <a:solidFill>
                  <a:schemeClr val="tx1">
                    <a:lumMod val="50000"/>
                  </a:schemeClr>
                </a:solidFill>
                <a:latin typeface="Times New Roman" pitchFamily="18" charset="0"/>
                <a:cs typeface="Times New Roman" pitchFamily="18" charset="0"/>
              </a:rPr>
              <a:t>• контроль за станом внутрішнього ринку через стимулювання його засобами зовнішньої конкуренції, недопущення проникнення на нього недоброякісних товарів; </a:t>
            </a:r>
          </a:p>
          <a:p>
            <a:pPr marL="0" indent="457200" algn="just">
              <a:lnSpc>
                <a:spcPct val="100000"/>
              </a:lnSpc>
              <a:spcBef>
                <a:spcPts val="0"/>
              </a:spcBef>
              <a:buNone/>
            </a:pPr>
            <a:r>
              <a:rPr lang="uk-UA" sz="1700" b="0" dirty="0">
                <a:solidFill>
                  <a:schemeClr val="tx1">
                    <a:lumMod val="50000"/>
                  </a:schemeClr>
                </a:solidFill>
                <a:latin typeface="Times New Roman" pitchFamily="18" charset="0"/>
                <a:cs typeface="Times New Roman" pitchFamily="18" charset="0"/>
              </a:rPr>
              <a:t>• зниження абсолютних витрат та коригування вартісних пропорцій у національній економіці; </a:t>
            </a:r>
          </a:p>
          <a:p>
            <a:pPr marL="0" indent="457200" algn="just">
              <a:lnSpc>
                <a:spcPct val="100000"/>
              </a:lnSpc>
              <a:spcBef>
                <a:spcPts val="0"/>
              </a:spcBef>
              <a:buNone/>
            </a:pPr>
            <a:r>
              <a:rPr lang="uk-UA" sz="1700" b="0" dirty="0">
                <a:solidFill>
                  <a:schemeClr val="tx1">
                    <a:lumMod val="50000"/>
                  </a:schemeClr>
                </a:solidFill>
                <a:latin typeface="Times New Roman" pitchFamily="18" charset="0"/>
                <a:cs typeface="Times New Roman" pitchFamily="18" charset="0"/>
              </a:rPr>
              <a:t>• збільшення зайнятості як фактора зростання виробництва та поліпшення результатів участі у міжнародному співробітництві; </a:t>
            </a:r>
          </a:p>
          <a:p>
            <a:pPr marL="0" indent="457200" algn="just">
              <a:lnSpc>
                <a:spcPct val="100000"/>
              </a:lnSpc>
              <a:spcBef>
                <a:spcPts val="0"/>
              </a:spcBef>
              <a:buNone/>
            </a:pPr>
            <a:r>
              <a:rPr lang="uk-UA" sz="1700" b="0" dirty="0">
                <a:solidFill>
                  <a:schemeClr val="tx1">
                    <a:lumMod val="50000"/>
                  </a:schemeClr>
                </a:solidFill>
                <a:latin typeface="Times New Roman" pitchFamily="18" charset="0"/>
                <a:cs typeface="Times New Roman" pitchFamily="18" charset="0"/>
              </a:rPr>
              <a:t>• використання механізмів міжнародної кооперації як інструмента поліпшення якості життя та розв'язання інших соціальних проблем; </a:t>
            </a:r>
          </a:p>
          <a:p>
            <a:pPr marL="0" indent="457200" algn="just">
              <a:lnSpc>
                <a:spcPct val="100000"/>
              </a:lnSpc>
              <a:spcBef>
                <a:spcPts val="0"/>
              </a:spcBef>
              <a:buNone/>
            </a:pPr>
            <a:r>
              <a:rPr lang="uk-UA" sz="1700" b="0" dirty="0">
                <a:solidFill>
                  <a:schemeClr val="tx1">
                    <a:lumMod val="50000"/>
                  </a:schemeClr>
                </a:solidFill>
                <a:latin typeface="Times New Roman" pitchFamily="18" charset="0"/>
                <a:cs typeface="Times New Roman" pitchFamily="18" charset="0"/>
              </a:rPr>
              <a:t>• поліпшення умов формування бюджету за рахунок позитивного сальдо поточних операцій або руху капітальних активів.</a:t>
            </a:r>
          </a:p>
          <a:p>
            <a:pPr marL="0" indent="457200" algn="just">
              <a:lnSpc>
                <a:spcPct val="100000"/>
              </a:lnSpc>
              <a:spcBef>
                <a:spcPts val="0"/>
              </a:spcBef>
              <a:buNone/>
            </a:pPr>
            <a:endParaRPr lang="uk-UA" sz="1700" b="0" dirty="0">
              <a:solidFill>
                <a:schemeClr val="tx1">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8956147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2500" b="1" dirty="0">
                <a:latin typeface="Times New Roman" pitchFamily="18" charset="0"/>
                <a:cs typeface="Times New Roman" pitchFamily="18" charset="0"/>
              </a:rPr>
              <a:t>2. Характеристика основних показників розвитку зовнішньоекономічного сектора країни</a:t>
            </a:r>
            <a:br>
              <a:rPr lang="uk-UA" sz="4800" dirty="0"/>
            </a:br>
            <a:endParaRPr lang="uk-UA"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6662" y="1058334"/>
            <a:ext cx="4884871" cy="4346836"/>
          </a:xfrm>
          <a:prstGeom prst="rect">
            <a:avLst/>
          </a:prstGeom>
        </p:spPr>
      </p:pic>
      <p:sp>
        <p:nvSpPr>
          <p:cNvPr id="5" name="TextBox 4"/>
          <p:cNvSpPr txBox="1"/>
          <p:nvPr/>
        </p:nvSpPr>
        <p:spPr>
          <a:xfrm>
            <a:off x="677333" y="5173133"/>
            <a:ext cx="4199467" cy="553998"/>
          </a:xfrm>
          <a:prstGeom prst="rect">
            <a:avLst/>
          </a:prstGeom>
          <a:noFill/>
        </p:spPr>
        <p:txBody>
          <a:bodyPr wrap="square" rtlCol="0">
            <a:spAutoFit/>
          </a:bodyPr>
          <a:lstStyle/>
          <a:p>
            <a:pPr algn="ctr"/>
            <a:r>
              <a:rPr lang="ru-RU" sz="1500" dirty="0"/>
              <a:t>Система </a:t>
            </a:r>
            <a:r>
              <a:rPr lang="ru-RU" sz="1500" dirty="0" err="1"/>
              <a:t>показників</a:t>
            </a:r>
            <a:r>
              <a:rPr lang="ru-RU" sz="1500" dirty="0"/>
              <a:t> </a:t>
            </a:r>
            <a:r>
              <a:rPr lang="ru-RU" sz="1500" dirty="0" err="1"/>
              <a:t>розвитку</a:t>
            </a:r>
            <a:r>
              <a:rPr lang="ru-RU" sz="1500" dirty="0"/>
              <a:t> </a:t>
            </a:r>
            <a:r>
              <a:rPr lang="ru-RU" sz="1500" dirty="0" err="1"/>
              <a:t>зовнішньоекономічної</a:t>
            </a:r>
            <a:r>
              <a:rPr lang="ru-RU" sz="1500" dirty="0"/>
              <a:t> </a:t>
            </a:r>
            <a:r>
              <a:rPr lang="ru-RU" sz="1500" dirty="0" err="1"/>
              <a:t>діяльності</a:t>
            </a:r>
            <a:r>
              <a:rPr lang="ru-RU" sz="1500" dirty="0"/>
              <a:t> </a:t>
            </a:r>
            <a:r>
              <a:rPr lang="ru-RU" sz="1500" dirty="0" err="1"/>
              <a:t>країни</a:t>
            </a:r>
            <a:r>
              <a:rPr lang="ru-RU" sz="1500" dirty="0"/>
              <a:t> </a:t>
            </a:r>
            <a:endParaRPr lang="uk-UA" sz="1500" dirty="0"/>
          </a:p>
        </p:txBody>
      </p:sp>
      <p:sp>
        <p:nvSpPr>
          <p:cNvPr id="6" name="TextBox 5"/>
          <p:cNvSpPr txBox="1"/>
          <p:nvPr/>
        </p:nvSpPr>
        <p:spPr>
          <a:xfrm>
            <a:off x="5240867" y="1058334"/>
            <a:ext cx="6578600" cy="2308324"/>
          </a:xfrm>
          <a:prstGeom prst="rect">
            <a:avLst/>
          </a:prstGeom>
          <a:noFill/>
        </p:spPr>
        <p:txBody>
          <a:bodyPr wrap="square" rtlCol="0">
            <a:spAutoFit/>
          </a:bodyPr>
          <a:lstStyle/>
          <a:p>
            <a:pPr indent="457200" algn="ctr"/>
            <a:r>
              <a:rPr lang="uk-UA" b="1" i="1" dirty="0">
                <a:solidFill>
                  <a:schemeClr val="tx1">
                    <a:lumMod val="50000"/>
                  </a:schemeClr>
                </a:solidFill>
                <a:latin typeface="Times New Roman" pitchFamily="18" charset="0"/>
                <a:cs typeface="Times New Roman" pitchFamily="18" charset="0"/>
              </a:rPr>
              <a:t> До абсолютних показників відносять:</a:t>
            </a:r>
          </a:p>
          <a:p>
            <a:pPr indent="285750" algn="just">
              <a:buFont typeface="Arial" pitchFamily="34" charset="0"/>
              <a:buChar char="•"/>
            </a:pPr>
            <a:r>
              <a:rPr lang="uk-UA" dirty="0">
                <a:solidFill>
                  <a:schemeClr val="tx1">
                    <a:lumMod val="50000"/>
                  </a:schemeClr>
                </a:solidFill>
                <a:latin typeface="Times New Roman" pitchFamily="18" charset="0"/>
                <a:cs typeface="Times New Roman" pitchFamily="18" charset="0"/>
              </a:rPr>
              <a:t>обсяги експорту, тобто обсяги вивезених товарі, робіт і послуг; </a:t>
            </a:r>
          </a:p>
          <a:p>
            <a:pPr indent="285750" algn="just">
              <a:buFont typeface="Arial" pitchFamily="34" charset="0"/>
              <a:buChar char="•"/>
            </a:pPr>
            <a:r>
              <a:rPr lang="uk-UA" dirty="0">
                <a:solidFill>
                  <a:schemeClr val="tx1">
                    <a:lumMod val="50000"/>
                  </a:schemeClr>
                </a:solidFill>
                <a:latin typeface="Times New Roman" pitchFamily="18" charset="0"/>
                <a:cs typeface="Times New Roman" pitchFamily="18" charset="0"/>
              </a:rPr>
              <a:t>обсяги імпорту, тобто обсяги ввезених товарів, робіт і послуг; </a:t>
            </a:r>
          </a:p>
          <a:p>
            <a:pPr indent="285750" algn="just">
              <a:buFont typeface="Arial" pitchFamily="34" charset="0"/>
              <a:buChar char="•"/>
            </a:pPr>
            <a:r>
              <a:rPr lang="uk-UA" dirty="0">
                <a:solidFill>
                  <a:schemeClr val="tx1">
                    <a:lumMod val="50000"/>
                  </a:schemeClr>
                </a:solidFill>
                <a:latin typeface="Times New Roman" pitchFamily="18" charset="0"/>
                <a:cs typeface="Times New Roman" pitchFamily="18" charset="0"/>
              </a:rPr>
              <a:t>зовнішньоторговельний оборот, що є сукупним обсягом експорту й імпорту товарів, робіт і послуг за певний період; </a:t>
            </a:r>
          </a:p>
          <a:p>
            <a:pPr indent="285750" algn="just">
              <a:buFont typeface="Arial" pitchFamily="34" charset="0"/>
              <a:buChar char="•"/>
            </a:pPr>
            <a:r>
              <a:rPr lang="uk-UA" dirty="0">
                <a:solidFill>
                  <a:schemeClr val="tx1">
                    <a:lumMod val="50000"/>
                  </a:schemeClr>
                </a:solidFill>
                <a:latin typeface="Times New Roman" pitchFamily="18" charset="0"/>
                <a:cs typeface="Times New Roman" pitchFamily="18" charset="0"/>
              </a:rPr>
              <a:t>торговельне сальдо, яке є різницею між обсягами експорту й імпорту</a:t>
            </a:r>
          </a:p>
        </p:txBody>
      </p:sp>
    </p:spTree>
    <p:extLst>
      <p:ext uri="{BB962C8B-B14F-4D97-AF65-F5344CB8AC3E}">
        <p14:creationId xmlns:p14="http://schemas.microsoft.com/office/powerpoint/2010/main" val="372774327"/>
      </p:ext>
    </p:extLst>
  </p:cSld>
  <p:clrMapOvr>
    <a:masterClrMapping/>
  </p:clrMapOvr>
</p:sld>
</file>

<file path=ppt/theme/theme1.xml><?xml version="1.0" encoding="utf-8"?>
<a:theme xmlns:a="http://schemas.openxmlformats.org/drawingml/2006/main" name="Тема Office">
  <a:themeElements>
    <a:clrScheme name="Житомирська політехніка">
      <a:dk1>
        <a:srgbClr val="224D83"/>
      </a:dk1>
      <a:lt1>
        <a:sysClr val="window" lastClr="FFFFFF"/>
      </a:lt1>
      <a:dk2>
        <a:srgbClr val="FFFFFF"/>
      </a:dk2>
      <a:lt2>
        <a:srgbClr val="224D83"/>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Житомирська політехніка">
      <a:majorFont>
        <a:latin typeface="Montserrat ExtraBold"/>
        <a:ea typeface=""/>
        <a:cs typeface=""/>
      </a:majorFont>
      <a:minorFont>
        <a:latin typeface="Montserra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9671</TotalTime>
  <Words>1941</Words>
  <Application>Microsoft Office PowerPoint</Application>
  <PresentationFormat>Широкий екран</PresentationFormat>
  <Paragraphs>69</Paragraphs>
  <Slides>12</Slides>
  <Notes>1</Notes>
  <HiddenSlides>0</HiddenSlides>
  <MMClips>0</MMClips>
  <ScaleCrop>false</ScaleCrop>
  <HeadingPairs>
    <vt:vector size="6" baseType="variant">
      <vt:variant>
        <vt:lpstr>Використані шрифти</vt:lpstr>
      </vt:variant>
      <vt:variant>
        <vt:i4>5</vt:i4>
      </vt:variant>
      <vt:variant>
        <vt:lpstr>Тема</vt:lpstr>
      </vt:variant>
      <vt:variant>
        <vt:i4>1</vt:i4>
      </vt:variant>
      <vt:variant>
        <vt:lpstr>Заголовки слайдів</vt:lpstr>
      </vt:variant>
      <vt:variant>
        <vt:i4>12</vt:i4>
      </vt:variant>
    </vt:vector>
  </HeadingPairs>
  <TitlesOfParts>
    <vt:vector size="18" baseType="lpstr">
      <vt:lpstr>Arial</vt:lpstr>
      <vt:lpstr>Calibri</vt:lpstr>
      <vt:lpstr>Montserrat</vt:lpstr>
      <vt:lpstr>Montserrat ExtraBold</vt:lpstr>
      <vt:lpstr>Times New Roman</vt:lpstr>
      <vt:lpstr>Тема Office</vt:lpstr>
      <vt:lpstr>Тема 1.2. Система регулювання ЗЕД України. Зовнішньоекономічна політика держави. 1. Зовнішньоекономічна політика України 2. Характеристика основних показників розвитку зовнішньоекономічного сектора країни </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2. Характеристика основних показників розвитку зовнішньоекономічного сектора країни </vt:lpstr>
      <vt:lpstr>Презентація PowerPoint</vt:lpstr>
      <vt:lpstr>Презентація PowerPoint</vt:lpstr>
      <vt:lpstr>Презентація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Презентація PowerPoint</dc:title>
  <dc:creator>Новосьолов Іван Володимирович</dc:creator>
  <cp:lastModifiedBy>Iryna Abramova</cp:lastModifiedBy>
  <cp:revision>62</cp:revision>
  <dcterms:created xsi:type="dcterms:W3CDTF">2023-01-12T09:20:21Z</dcterms:created>
  <dcterms:modified xsi:type="dcterms:W3CDTF">2025-02-24T10:44:43Z</dcterms:modified>
</cp:coreProperties>
</file>