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73" r:id="rId4"/>
    <p:sldId id="274" r:id="rId5"/>
    <p:sldId id="275" r:id="rId6"/>
    <p:sldId id="276" r:id="rId7"/>
    <p:sldId id="277" r:id="rId8"/>
    <p:sldId id="278" r:id="rId9"/>
    <p:sldId id="279" r:id="rId10"/>
    <p:sldId id="257" r:id="rId11"/>
    <p:sldId id="258" r:id="rId12"/>
    <p:sldId id="302" r:id="rId13"/>
    <p:sldId id="259" r:id="rId14"/>
    <p:sldId id="261" r:id="rId15"/>
    <p:sldId id="272" r:id="rId16"/>
    <p:sldId id="262" r:id="rId17"/>
    <p:sldId id="263" r:id="rId18"/>
    <p:sldId id="264" r:id="rId19"/>
    <p:sldId id="265" r:id="rId20"/>
    <p:sldId id="266" r:id="rId21"/>
    <p:sldId id="267" r:id="rId22"/>
    <p:sldId id="268" r:id="rId23"/>
    <p:sldId id="269" r:id="rId24"/>
    <p:sldId id="270" r:id="rId25"/>
    <p:sldId id="271" r:id="rId26"/>
    <p:sldId id="280" r:id="rId27"/>
    <p:sldId id="281" r:id="rId28"/>
    <p:sldId id="283" r:id="rId29"/>
    <p:sldId id="282" r:id="rId30"/>
    <p:sldId id="291" r:id="rId31"/>
    <p:sldId id="286" r:id="rId32"/>
    <p:sldId id="287" r:id="rId33"/>
    <p:sldId id="288" r:id="rId34"/>
    <p:sldId id="284" r:id="rId35"/>
    <p:sldId id="285" r:id="rId36"/>
    <p:sldId id="293" r:id="rId37"/>
    <p:sldId id="289" r:id="rId38"/>
    <p:sldId id="290" r:id="rId39"/>
    <p:sldId id="294" r:id="rId40"/>
    <p:sldId id="295" r:id="rId41"/>
    <p:sldId id="296" r:id="rId42"/>
    <p:sldId id="297" r:id="rId43"/>
    <p:sldId id="298" r:id="rId44"/>
    <p:sldId id="299" r:id="rId45"/>
    <p:sldId id="300" r:id="rId46"/>
    <p:sldId id="301"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3/26/2024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3/26/2024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uk-UA"/>
              <a:t>Клацніть, щоб відредагувати стилі зразків тексту</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uk-UA"/>
              <a:t>Клацніть, щоб відредагувати стилі зразків тексту</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uk-UA"/>
              <a:t>Клацніть, щоб редагувати стиль зразка заголовка</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3/26/2024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uk-UA"/>
              <a:t>Клацніть, щоб редагувати стиль зразка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3/26/2024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3/26/2024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0D7A2B-F0A1-4B97-8CF7-D8829C9E63DF}"/>
              </a:ext>
            </a:extLst>
          </p:cNvPr>
          <p:cNvSpPr>
            <a:spLocks noGrp="1"/>
          </p:cNvSpPr>
          <p:nvPr>
            <p:ph type="ctrTitle"/>
          </p:nvPr>
        </p:nvSpPr>
        <p:spPr>
          <a:xfrm>
            <a:off x="735106" y="1860678"/>
            <a:ext cx="11125199" cy="1104648"/>
          </a:xfrm>
        </p:spPr>
        <p:txBody>
          <a:bodyPr/>
          <a:lstStyle/>
          <a:p>
            <a:pPr algn="ctr"/>
            <a:r>
              <a:rPr lang="uk-UA" dirty="0"/>
              <a:t>Правові засади рекламної діяльності</a:t>
            </a:r>
          </a:p>
        </p:txBody>
      </p:sp>
      <p:sp>
        <p:nvSpPr>
          <p:cNvPr id="3" name="Підзаголовок 2">
            <a:extLst>
              <a:ext uri="{FF2B5EF4-FFF2-40B4-BE49-F238E27FC236}">
                <a16:creationId xmlns:a16="http://schemas.microsoft.com/office/drawing/2014/main" id="{363A893B-5312-4797-A7DB-59FE3DBDD10A}"/>
              </a:ext>
            </a:extLst>
          </p:cNvPr>
          <p:cNvSpPr>
            <a:spLocks noGrp="1"/>
          </p:cNvSpPr>
          <p:nvPr>
            <p:ph type="subTitle" idx="1"/>
          </p:nvPr>
        </p:nvSpPr>
        <p:spPr/>
        <p:txBody>
          <a:bodyPr/>
          <a:lstStyle/>
          <a:p>
            <a:endParaRPr lang="uk-UA" dirty="0"/>
          </a:p>
        </p:txBody>
      </p:sp>
    </p:spTree>
    <p:extLst>
      <p:ext uri="{BB962C8B-B14F-4D97-AF65-F5344CB8AC3E}">
        <p14:creationId xmlns:p14="http://schemas.microsoft.com/office/powerpoint/2010/main" val="1437552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24C5ED0-1B3B-4B19-9FBD-7E67B906B72E}"/>
              </a:ext>
            </a:extLst>
          </p:cNvPr>
          <p:cNvSpPr>
            <a:spLocks noGrp="1"/>
          </p:cNvSpPr>
          <p:nvPr>
            <p:ph type="title"/>
          </p:nvPr>
        </p:nvSpPr>
        <p:spPr/>
        <p:txBody>
          <a:bodyPr/>
          <a:lstStyle/>
          <a:p>
            <a:pPr algn="ctr"/>
            <a:r>
              <a:rPr lang="uk-UA" dirty="0"/>
              <a:t>Закон України «Про рекламу»</a:t>
            </a:r>
          </a:p>
        </p:txBody>
      </p:sp>
      <p:sp>
        <p:nvSpPr>
          <p:cNvPr id="3" name="Місце для вмісту 2">
            <a:extLst>
              <a:ext uri="{FF2B5EF4-FFF2-40B4-BE49-F238E27FC236}">
                <a16:creationId xmlns:a16="http://schemas.microsoft.com/office/drawing/2014/main" id="{D9F48FC0-8A4A-4BE0-A804-F8E16FF702A7}"/>
              </a:ext>
            </a:extLst>
          </p:cNvPr>
          <p:cNvSpPr>
            <a:spLocks noGrp="1"/>
          </p:cNvSpPr>
          <p:nvPr>
            <p:ph sz="half" idx="1"/>
          </p:nvPr>
        </p:nvSpPr>
        <p:spPr>
          <a:xfrm>
            <a:off x="685802" y="2142067"/>
            <a:ext cx="5284692" cy="3925230"/>
          </a:xfrm>
        </p:spPr>
        <p:txBody>
          <a:bodyPr/>
          <a:lstStyle/>
          <a:p>
            <a:pPr algn="just"/>
            <a:r>
              <a:rPr lang="uk-UA" dirty="0"/>
              <a:t>З метою упорядкування рекламної діяльності в Україні у 1996 році був прийнятий Закон України «Про рекламу».</a:t>
            </a:r>
          </a:p>
          <a:p>
            <a:pPr algn="just"/>
            <a:r>
              <a:rPr lang="uk-UA" dirty="0"/>
              <a:t>Цей Закон визначив основні засади рекламної діяльності в Україні, та врегулював відносини, що виникають у процесі виробництва, розповсюдження та споживання реклами</a:t>
            </a:r>
          </a:p>
        </p:txBody>
      </p:sp>
      <p:pic>
        <p:nvPicPr>
          <p:cNvPr id="7" name="Місце для вмісту 6">
            <a:extLst>
              <a:ext uri="{FF2B5EF4-FFF2-40B4-BE49-F238E27FC236}">
                <a16:creationId xmlns:a16="http://schemas.microsoft.com/office/drawing/2014/main" id="{ECA4F1B0-6079-46C0-8AD5-CCE788126621}"/>
              </a:ext>
            </a:extLst>
          </p:cNvPr>
          <p:cNvPicPr>
            <a:picLocks noGrp="1" noChangeAspect="1"/>
          </p:cNvPicPr>
          <p:nvPr>
            <p:ph sz="half" idx="2"/>
          </p:nvPr>
        </p:nvPicPr>
        <p:blipFill>
          <a:blip r:embed="rId2"/>
          <a:stretch>
            <a:fillRect/>
          </a:stretch>
        </p:blipFill>
        <p:spPr>
          <a:xfrm>
            <a:off x="6510866" y="2065867"/>
            <a:ext cx="4729845" cy="4001430"/>
          </a:xfrm>
        </p:spPr>
      </p:pic>
    </p:spTree>
    <p:extLst>
      <p:ext uri="{BB962C8B-B14F-4D97-AF65-F5344CB8AC3E}">
        <p14:creationId xmlns:p14="http://schemas.microsoft.com/office/powerpoint/2010/main" val="508755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41DFA6-7E86-4132-A4AE-F9F62953B225}"/>
              </a:ext>
            </a:extLst>
          </p:cNvPr>
          <p:cNvSpPr>
            <a:spLocks noGrp="1"/>
          </p:cNvSpPr>
          <p:nvPr>
            <p:ph type="title"/>
          </p:nvPr>
        </p:nvSpPr>
        <p:spPr/>
        <p:txBody>
          <a:bodyPr/>
          <a:lstStyle/>
          <a:p>
            <a:pPr algn="ctr"/>
            <a:r>
              <a:rPr lang="uk-UA" dirty="0"/>
              <a:t>принципи:</a:t>
            </a:r>
          </a:p>
        </p:txBody>
      </p:sp>
      <p:sp>
        <p:nvSpPr>
          <p:cNvPr id="3" name="Місце для вмісту 2">
            <a:extLst>
              <a:ext uri="{FF2B5EF4-FFF2-40B4-BE49-F238E27FC236}">
                <a16:creationId xmlns:a16="http://schemas.microsoft.com/office/drawing/2014/main" id="{25F62133-CA3A-48A2-8039-E4C7D003D39C}"/>
              </a:ext>
            </a:extLst>
          </p:cNvPr>
          <p:cNvSpPr>
            <a:spLocks noGrp="1"/>
          </p:cNvSpPr>
          <p:nvPr>
            <p:ph idx="1"/>
          </p:nvPr>
        </p:nvSpPr>
        <p:spPr/>
        <p:txBody>
          <a:bodyPr>
            <a:normAutofit fontScale="92500" lnSpcReduction="10000"/>
          </a:bodyPr>
          <a:lstStyle/>
          <a:p>
            <a:pPr algn="just"/>
            <a:r>
              <a:rPr lang="uk-UA" dirty="0"/>
              <a:t>Положення вище зазначеного закону визначило певні принципи здійснення реклами. Так відповідно до загально правових та галузевих принципів реклама має здійснюватися за наступними принципами:</a:t>
            </a:r>
          </a:p>
          <a:p>
            <a:pPr marL="0" indent="0" algn="just">
              <a:buNone/>
            </a:pPr>
            <a:r>
              <a:rPr lang="uk-UA" dirty="0"/>
              <a:t> 1. Законність, точність, достовірність, використання форм та засобів які не завдають споживачеві реклами шкоди. </a:t>
            </a:r>
          </a:p>
          <a:p>
            <a:pPr marL="0" indent="0" algn="just">
              <a:buNone/>
            </a:pPr>
            <a:r>
              <a:rPr lang="uk-UA" dirty="0"/>
              <a:t>2. Реклама не повинна підривати довіру суспільства до реклами та повинна відповідати принципам добросовісної конкуренції. </a:t>
            </a:r>
          </a:p>
          <a:p>
            <a:pPr marL="0" indent="0" algn="just">
              <a:buNone/>
            </a:pPr>
            <a:r>
              <a:rPr lang="uk-UA" dirty="0"/>
              <a:t>3. Реклама не повинна містити інформації або зображень, які порушують етичні, гуманістичні, моральні норми, нехтують правилами пристойності. </a:t>
            </a:r>
          </a:p>
          <a:p>
            <a:pPr marL="0" indent="0" algn="just">
              <a:buNone/>
            </a:pPr>
            <a:r>
              <a:rPr lang="uk-UA" dirty="0"/>
              <a:t>4. Реклама повинна враховувати особливу чутливість дітей і не завдавати їм шкоди. Як бачимо одним з принципів - є принцип врахування чутливості дітей, але на нашу думку, не враховується вплив реклами на дорослих людей , яка за рахунок засилля усіх сфер відпочинку завдає значної шкоди не лише дітям, а і дорослим людям впливаючи на їх психіку та свідомість.</a:t>
            </a:r>
          </a:p>
          <a:p>
            <a:pPr algn="just"/>
            <a:endParaRPr lang="uk-UA" dirty="0"/>
          </a:p>
        </p:txBody>
      </p:sp>
    </p:spTree>
    <p:extLst>
      <p:ext uri="{BB962C8B-B14F-4D97-AF65-F5344CB8AC3E}">
        <p14:creationId xmlns:p14="http://schemas.microsoft.com/office/powerpoint/2010/main" val="1841705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5FF0A5-6ECE-4D7E-8215-E4B0828F94F1}"/>
              </a:ext>
            </a:extLst>
          </p:cNvPr>
          <p:cNvSpPr>
            <a:spLocks noGrp="1"/>
          </p:cNvSpPr>
          <p:nvPr>
            <p:ph type="title"/>
          </p:nvPr>
        </p:nvSpPr>
        <p:spPr/>
        <p:txBody>
          <a:bodyPr/>
          <a:lstStyle/>
          <a:p>
            <a:pPr algn="ctr"/>
            <a:r>
              <a:rPr lang="ru-RU" dirty="0"/>
              <a:t>Урядом </a:t>
            </a:r>
            <a:r>
              <a:rPr lang="ru-RU" dirty="0" err="1"/>
              <a:t>України</a:t>
            </a:r>
            <a:r>
              <a:rPr lang="ru-RU" dirty="0"/>
              <a:t> </a:t>
            </a:r>
            <a:r>
              <a:rPr lang="ru-RU" dirty="0" err="1"/>
              <a:t>затверджені</a:t>
            </a:r>
            <a:r>
              <a:rPr lang="ru-RU" dirty="0"/>
              <a:t>:</a:t>
            </a:r>
            <a:br>
              <a:rPr lang="ru-RU" dirty="0"/>
            </a:br>
            <a:endParaRPr lang="uk-UA" dirty="0"/>
          </a:p>
        </p:txBody>
      </p:sp>
      <p:sp>
        <p:nvSpPr>
          <p:cNvPr id="3" name="Місце для вмісту 2">
            <a:extLst>
              <a:ext uri="{FF2B5EF4-FFF2-40B4-BE49-F238E27FC236}">
                <a16:creationId xmlns:a16="http://schemas.microsoft.com/office/drawing/2014/main" id="{F48FC9E8-84BF-475A-92A8-E826D188CDFB}"/>
              </a:ext>
            </a:extLst>
          </p:cNvPr>
          <p:cNvSpPr>
            <a:spLocks noGrp="1"/>
          </p:cNvSpPr>
          <p:nvPr>
            <p:ph sz="half" idx="1"/>
          </p:nvPr>
        </p:nvSpPr>
        <p:spPr>
          <a:xfrm>
            <a:off x="685801" y="2142066"/>
            <a:ext cx="5625351" cy="3855321"/>
          </a:xfrm>
        </p:spPr>
        <p:txBody>
          <a:bodyPr/>
          <a:lstStyle/>
          <a:p>
            <a:endParaRPr lang="ru-RU" dirty="0"/>
          </a:p>
          <a:p>
            <a:pPr algn="just"/>
            <a:r>
              <a:rPr lang="ru-RU" dirty="0"/>
              <a:t>«</a:t>
            </a:r>
            <a:r>
              <a:rPr lang="ru-RU" dirty="0" err="1"/>
              <a:t>Типові</a:t>
            </a:r>
            <a:r>
              <a:rPr lang="ru-RU" dirty="0"/>
              <a:t> правила </a:t>
            </a:r>
            <a:r>
              <a:rPr lang="ru-RU" dirty="0" err="1"/>
              <a:t>розміщення</a:t>
            </a:r>
            <a:r>
              <a:rPr lang="ru-RU" dirty="0"/>
              <a:t> </a:t>
            </a:r>
            <a:r>
              <a:rPr lang="ru-RU" dirty="0" err="1"/>
              <a:t>зовнішньої</a:t>
            </a:r>
            <a:r>
              <a:rPr lang="ru-RU" dirty="0"/>
              <a:t> </a:t>
            </a:r>
            <a:r>
              <a:rPr lang="ru-RU" dirty="0" err="1"/>
              <a:t>реклами</a:t>
            </a:r>
            <a:r>
              <a:rPr lang="ru-RU" dirty="0"/>
              <a:t>»,</a:t>
            </a:r>
          </a:p>
          <a:p>
            <a:pPr algn="just"/>
            <a:r>
              <a:rPr lang="ru-RU" dirty="0"/>
              <a:t>«Порядок </a:t>
            </a:r>
            <a:r>
              <a:rPr lang="ru-RU" dirty="0" err="1"/>
              <a:t>накладення</a:t>
            </a:r>
            <a:r>
              <a:rPr lang="ru-RU" dirty="0"/>
              <a:t> </a:t>
            </a:r>
            <a:r>
              <a:rPr lang="ru-RU" dirty="0" err="1"/>
              <a:t>штрафів</a:t>
            </a:r>
            <a:r>
              <a:rPr lang="ru-RU" dirty="0"/>
              <a:t> за </a:t>
            </a:r>
            <a:r>
              <a:rPr lang="ru-RU" dirty="0" err="1"/>
              <a:t>порушення</a:t>
            </a:r>
            <a:r>
              <a:rPr lang="ru-RU" dirty="0"/>
              <a:t> </a:t>
            </a:r>
            <a:r>
              <a:rPr lang="ru-RU" dirty="0" err="1"/>
              <a:t>законодавства</a:t>
            </a:r>
            <a:r>
              <a:rPr lang="ru-RU" dirty="0"/>
              <a:t> про рекламу»</a:t>
            </a:r>
            <a:endParaRPr lang="uk-UA" dirty="0"/>
          </a:p>
        </p:txBody>
      </p:sp>
      <p:pic>
        <p:nvPicPr>
          <p:cNvPr id="6" name="Місце для вмісту 5">
            <a:extLst>
              <a:ext uri="{FF2B5EF4-FFF2-40B4-BE49-F238E27FC236}">
                <a16:creationId xmlns:a16="http://schemas.microsoft.com/office/drawing/2014/main" id="{70A59E31-C315-4212-AE3A-3C7B7B008C0D}"/>
              </a:ext>
            </a:extLst>
          </p:cNvPr>
          <p:cNvPicPr>
            <a:picLocks noGrp="1" noChangeAspect="1"/>
          </p:cNvPicPr>
          <p:nvPr>
            <p:ph sz="half" idx="2"/>
          </p:nvPr>
        </p:nvPicPr>
        <p:blipFill>
          <a:blip r:embed="rId2"/>
          <a:stretch>
            <a:fillRect/>
          </a:stretch>
        </p:blipFill>
        <p:spPr>
          <a:xfrm>
            <a:off x="6977396" y="1619590"/>
            <a:ext cx="4031263" cy="4933444"/>
          </a:xfrm>
        </p:spPr>
      </p:pic>
    </p:spTree>
    <p:extLst>
      <p:ext uri="{BB962C8B-B14F-4D97-AF65-F5344CB8AC3E}">
        <p14:creationId xmlns:p14="http://schemas.microsoft.com/office/powerpoint/2010/main" val="1940866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D13D58-8ED9-4FED-A1B7-63CEF28BD62E}"/>
              </a:ext>
            </a:extLst>
          </p:cNvPr>
          <p:cNvSpPr>
            <a:spLocks noGrp="1"/>
          </p:cNvSpPr>
          <p:nvPr>
            <p:ph type="title"/>
          </p:nvPr>
        </p:nvSpPr>
        <p:spPr/>
        <p:txBody>
          <a:bodyPr/>
          <a:lstStyle/>
          <a:p>
            <a:pPr algn="ctr"/>
            <a:r>
              <a:rPr lang="uk-UA" dirty="0"/>
              <a:t>Норми Конституції</a:t>
            </a:r>
          </a:p>
        </p:txBody>
      </p:sp>
      <p:sp>
        <p:nvSpPr>
          <p:cNvPr id="3" name="Місце для вмісту 2">
            <a:extLst>
              <a:ext uri="{FF2B5EF4-FFF2-40B4-BE49-F238E27FC236}">
                <a16:creationId xmlns:a16="http://schemas.microsoft.com/office/drawing/2014/main" id="{0EF86CB6-AAED-41C5-A686-30BB6ED90989}"/>
              </a:ext>
            </a:extLst>
          </p:cNvPr>
          <p:cNvSpPr>
            <a:spLocks noGrp="1"/>
          </p:cNvSpPr>
          <p:nvPr>
            <p:ph sz="half" idx="1"/>
          </p:nvPr>
        </p:nvSpPr>
        <p:spPr/>
        <p:txBody>
          <a:bodyPr>
            <a:normAutofit/>
          </a:bodyPr>
          <a:lstStyle/>
          <a:p>
            <a:pPr marL="0" indent="0" algn="just">
              <a:buNone/>
            </a:pPr>
            <a:r>
              <a:rPr lang="uk-UA" dirty="0"/>
              <a:t>Проаналізувавши норми Конституції України, можна зазначити, що підґрунтям правового регулювання реклами становлять такі її статті як:</a:t>
            </a:r>
          </a:p>
          <a:p>
            <a:pPr algn="just"/>
            <a:r>
              <a:rPr lang="uk-UA" dirty="0">
                <a:solidFill>
                  <a:srgbClr val="FFFF00"/>
                </a:solidFill>
              </a:rPr>
              <a:t>ст. 34</a:t>
            </a:r>
            <a:r>
              <a:rPr lang="uk-UA" dirty="0"/>
              <a:t>, що гарантує свободу думки і слова, на вільне вираження своїх поглядів і переконань та право вільно збирати, зберігати, використовувати і поширювати інформацію усно, письмово або в інший спосіб;</a:t>
            </a:r>
          </a:p>
          <a:p>
            <a:pPr algn="just"/>
            <a:r>
              <a:rPr lang="uk-UA" dirty="0">
                <a:solidFill>
                  <a:srgbClr val="FFFF00"/>
                </a:solidFill>
              </a:rPr>
              <a:t>ст. 41</a:t>
            </a:r>
            <a:r>
              <a:rPr lang="uk-UA" dirty="0"/>
              <a:t>, якою закріплюються правомочності власника щодо майна, результатів інтелектуальної, творчої діяльності, та забезпечує його непорушність;</a:t>
            </a:r>
          </a:p>
        </p:txBody>
      </p:sp>
      <p:pic>
        <p:nvPicPr>
          <p:cNvPr id="5" name="Місце для вмісту 4">
            <a:extLst>
              <a:ext uri="{FF2B5EF4-FFF2-40B4-BE49-F238E27FC236}">
                <a16:creationId xmlns:a16="http://schemas.microsoft.com/office/drawing/2014/main" id="{E7D460C8-CB76-4BAE-A704-A8035396C9F7}"/>
              </a:ext>
            </a:extLst>
          </p:cNvPr>
          <p:cNvPicPr>
            <a:picLocks noGrp="1" noChangeAspect="1"/>
          </p:cNvPicPr>
          <p:nvPr>
            <p:ph sz="half" idx="2"/>
          </p:nvPr>
        </p:nvPicPr>
        <p:blipFill>
          <a:blip r:embed="rId2"/>
          <a:stretch>
            <a:fillRect/>
          </a:stretch>
        </p:blipFill>
        <p:spPr>
          <a:xfrm>
            <a:off x="5821363" y="2301082"/>
            <a:ext cx="4995862" cy="3330574"/>
          </a:xfrm>
          <a:prstGeom prst="rect">
            <a:avLst/>
          </a:prstGeom>
        </p:spPr>
      </p:pic>
    </p:spTree>
    <p:extLst>
      <p:ext uri="{BB962C8B-B14F-4D97-AF65-F5344CB8AC3E}">
        <p14:creationId xmlns:p14="http://schemas.microsoft.com/office/powerpoint/2010/main" val="188400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51B88D-E75D-4EBB-9881-513DD5E6C40E}"/>
              </a:ext>
            </a:extLst>
          </p:cNvPr>
          <p:cNvSpPr>
            <a:spLocks noGrp="1"/>
          </p:cNvSpPr>
          <p:nvPr>
            <p:ph type="title"/>
          </p:nvPr>
        </p:nvSpPr>
        <p:spPr/>
        <p:txBody>
          <a:bodyPr/>
          <a:lstStyle/>
          <a:p>
            <a:r>
              <a:rPr lang="uk-UA" dirty="0"/>
              <a:t>Норми Конституції</a:t>
            </a:r>
          </a:p>
        </p:txBody>
      </p:sp>
      <p:sp>
        <p:nvSpPr>
          <p:cNvPr id="3" name="Місце для вмісту 2">
            <a:extLst>
              <a:ext uri="{FF2B5EF4-FFF2-40B4-BE49-F238E27FC236}">
                <a16:creationId xmlns:a16="http://schemas.microsoft.com/office/drawing/2014/main" id="{872C8194-9064-4389-A9AD-9EEC89F1374B}"/>
              </a:ext>
            </a:extLst>
          </p:cNvPr>
          <p:cNvSpPr>
            <a:spLocks noGrp="1"/>
          </p:cNvSpPr>
          <p:nvPr>
            <p:ph idx="1"/>
          </p:nvPr>
        </p:nvSpPr>
        <p:spPr/>
        <p:txBody>
          <a:bodyPr/>
          <a:lstStyle/>
          <a:p>
            <a:pPr algn="just"/>
            <a:r>
              <a:rPr lang="uk-UA" dirty="0">
                <a:solidFill>
                  <a:srgbClr val="FFFF00"/>
                </a:solidFill>
              </a:rPr>
              <a:t>ст. 42</a:t>
            </a:r>
            <a:r>
              <a:rPr lang="uk-UA" dirty="0"/>
              <a:t>, що гарантує право на підприємницьку діяльність та забезпечує захист конкуренції; а також покладає на державу обов’язок захищати права споживачів, здійснювати контроль за якістю і безпечністю продукції та усіх видів послуг і робіт, сприяти діяльності громадських організацій споживачів;</a:t>
            </a:r>
          </a:p>
          <a:p>
            <a:pPr algn="just"/>
            <a:r>
              <a:rPr lang="uk-UA" dirty="0">
                <a:solidFill>
                  <a:srgbClr val="FFFF00"/>
                </a:solidFill>
              </a:rPr>
              <a:t>ст. 54</a:t>
            </a:r>
            <a:r>
              <a:rPr lang="uk-UA" dirty="0"/>
              <a:t>, що гарантує свободу різноманітних видів творчості, захист інтелектуальної власності, авторських прав, інтересів, що виникають у зв’язку з різними видами інтелектуальної діяльності; до того ж закріплює право громадянина на результати своєї діяльності;</a:t>
            </a:r>
          </a:p>
          <a:p>
            <a:pPr algn="just"/>
            <a:r>
              <a:rPr lang="uk-UA" dirty="0">
                <a:solidFill>
                  <a:srgbClr val="FFFF00"/>
                </a:solidFill>
              </a:rPr>
              <a:t>ст. 92 </a:t>
            </a:r>
            <a:r>
              <a:rPr lang="uk-UA" dirty="0"/>
              <a:t>відносить у сферу правового регулювання виключно законами України, серед інших, права і свободи людини і громадянина, гарантії цих прав і свобод; основні обов’язки громадянина; правовий режим власності; правові засади і гарантії підприємництва; правила конкуренції; засади цивільно-правової відповідальності</a:t>
            </a:r>
          </a:p>
          <a:p>
            <a:endParaRPr lang="uk-UA" dirty="0"/>
          </a:p>
        </p:txBody>
      </p:sp>
    </p:spTree>
    <p:extLst>
      <p:ext uri="{BB962C8B-B14F-4D97-AF65-F5344CB8AC3E}">
        <p14:creationId xmlns:p14="http://schemas.microsoft.com/office/powerpoint/2010/main" val="564127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021B93-43AC-4DBC-ABB0-F907272F4A12}"/>
              </a:ext>
            </a:extLst>
          </p:cNvPr>
          <p:cNvSpPr>
            <a:spLocks noGrp="1"/>
          </p:cNvSpPr>
          <p:nvPr>
            <p:ph type="title"/>
          </p:nvPr>
        </p:nvSpPr>
        <p:spPr/>
        <p:txBody>
          <a:bodyPr/>
          <a:lstStyle/>
          <a:p>
            <a:pPr algn="ctr"/>
            <a:r>
              <a:rPr lang="uk-UA" dirty="0"/>
              <a:t>договір про надання рекламних послуг</a:t>
            </a:r>
          </a:p>
        </p:txBody>
      </p:sp>
      <p:sp>
        <p:nvSpPr>
          <p:cNvPr id="3" name="Місце для вмісту 2">
            <a:extLst>
              <a:ext uri="{FF2B5EF4-FFF2-40B4-BE49-F238E27FC236}">
                <a16:creationId xmlns:a16="http://schemas.microsoft.com/office/drawing/2014/main" id="{0252BAFA-7855-4ADA-B0C9-06569094EB15}"/>
              </a:ext>
            </a:extLst>
          </p:cNvPr>
          <p:cNvSpPr>
            <a:spLocks noGrp="1"/>
          </p:cNvSpPr>
          <p:nvPr>
            <p:ph idx="1"/>
          </p:nvPr>
        </p:nvSpPr>
        <p:spPr/>
        <p:txBody>
          <a:bodyPr>
            <a:normAutofit fontScale="85000" lnSpcReduction="20000"/>
          </a:bodyPr>
          <a:lstStyle/>
          <a:p>
            <a:pPr algn="just"/>
            <a:r>
              <a:rPr lang="uk-UA" dirty="0"/>
              <a:t>Важлива роль у рекламній діяльності належить договору про надання рекламних послуг.</a:t>
            </a:r>
          </a:p>
          <a:p>
            <a:pPr algn="just"/>
            <a:r>
              <a:rPr lang="uk-UA" dirty="0"/>
              <a:t> Нормативне регулювання укладення договорів закріплюється </a:t>
            </a:r>
            <a:r>
              <a:rPr lang="ru-RU" dirty="0" err="1"/>
              <a:t>Цивільним</a:t>
            </a:r>
            <a:r>
              <a:rPr lang="ru-RU" dirty="0"/>
              <a:t> та </a:t>
            </a:r>
            <a:r>
              <a:rPr lang="ru-RU" dirty="0" err="1"/>
              <a:t>Господарським</a:t>
            </a:r>
            <a:r>
              <a:rPr lang="ru-RU" dirty="0"/>
              <a:t> кодексами </a:t>
            </a:r>
            <a:r>
              <a:rPr lang="ru-RU" dirty="0" err="1"/>
              <a:t>України</a:t>
            </a:r>
            <a:r>
              <a:rPr lang="uk-UA" dirty="0"/>
              <a:t>. Ст. 626 ЦК України врегульовує договір як домовленість двох або більше сторін, спрямовану на встановлення, зміну або припинення цивільних прав та обов’язків. ГК України закріплює свободу підприємницької діяльності, а саме таке: </a:t>
            </a:r>
          </a:p>
          <a:p>
            <a:pPr marL="0" indent="0" algn="just">
              <a:buNone/>
            </a:pPr>
            <a:r>
              <a:rPr lang="uk-UA" dirty="0"/>
              <a:t>1) підприємці мають право без обмежень самостійно здійснювати будь-яку підприємницьку діяльність, яку не заборонено законом; </a:t>
            </a:r>
          </a:p>
          <a:p>
            <a:pPr marL="0" indent="0" algn="just">
              <a:buNone/>
            </a:pPr>
            <a:r>
              <a:rPr lang="uk-UA" dirty="0"/>
              <a:t>2) особливості здійснення окремих видів підприємництва встановлюються законодавчими</a:t>
            </a:r>
          </a:p>
          <a:p>
            <a:pPr marL="0" indent="0" algn="just">
              <a:buNone/>
            </a:pPr>
            <a:r>
              <a:rPr lang="uk-UA" dirty="0"/>
              <a:t>актами; </a:t>
            </a:r>
          </a:p>
          <a:p>
            <a:pPr marL="0" indent="0" algn="just">
              <a:buNone/>
            </a:pPr>
            <a:r>
              <a:rPr lang="uk-UA" dirty="0"/>
              <a:t>3) перелік видів господарської діяльності, що підлягають ліцензуванню, а також перелік видів діяльності, підприємництво в яких забороняється, встановлюються виключно законом (ст. 43). </a:t>
            </a:r>
          </a:p>
          <a:p>
            <a:pPr algn="just"/>
            <a:r>
              <a:rPr lang="uk-UA" dirty="0"/>
              <a:t>Договірне оформлення організаційно-господарських зобов’язань може здійснюватися учасниками господарських відносин як на основі вільного волевиявлення сторін, так і на основі примірних договорів, якщо укладання таких договорів передбачено відповідними нормативно-правовими актами. Спрощений спосіб укладання організаційно-господарських договорів не допускається (ст. 186).</a:t>
            </a:r>
          </a:p>
        </p:txBody>
      </p:sp>
    </p:spTree>
    <p:extLst>
      <p:ext uri="{BB962C8B-B14F-4D97-AF65-F5344CB8AC3E}">
        <p14:creationId xmlns:p14="http://schemas.microsoft.com/office/powerpoint/2010/main" val="3728794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64302C-DBCB-4FC5-A232-E81B7750338B}"/>
              </a:ext>
            </a:extLst>
          </p:cNvPr>
          <p:cNvSpPr>
            <a:spLocks noGrp="1"/>
          </p:cNvSpPr>
          <p:nvPr>
            <p:ph type="title"/>
          </p:nvPr>
        </p:nvSpPr>
        <p:spPr/>
        <p:txBody>
          <a:bodyPr/>
          <a:lstStyle/>
          <a:p>
            <a:pPr algn="ctr"/>
            <a:r>
              <a:rPr lang="uk-UA" dirty="0"/>
              <a:t>мета рекламного законодавства</a:t>
            </a:r>
          </a:p>
        </p:txBody>
      </p:sp>
      <p:sp>
        <p:nvSpPr>
          <p:cNvPr id="3" name="Місце для вмісту 2">
            <a:extLst>
              <a:ext uri="{FF2B5EF4-FFF2-40B4-BE49-F238E27FC236}">
                <a16:creationId xmlns:a16="http://schemas.microsoft.com/office/drawing/2014/main" id="{D748268E-0401-4AD6-9C87-4B44DD88753C}"/>
              </a:ext>
            </a:extLst>
          </p:cNvPr>
          <p:cNvSpPr>
            <a:spLocks noGrp="1"/>
          </p:cNvSpPr>
          <p:nvPr>
            <p:ph idx="1"/>
          </p:nvPr>
        </p:nvSpPr>
        <p:spPr>
          <a:xfrm>
            <a:off x="685801" y="2142067"/>
            <a:ext cx="10627658" cy="4106333"/>
          </a:xfrm>
        </p:spPr>
        <p:txBody>
          <a:bodyPr>
            <a:normAutofit fontScale="77500" lnSpcReduction="20000"/>
          </a:bodyPr>
          <a:lstStyle/>
          <a:p>
            <a:pPr marL="0" indent="0" algn="just">
              <a:buNone/>
            </a:pPr>
            <a:r>
              <a:rPr lang="uk-UA" dirty="0"/>
              <a:t>Мета рекламного законодавства закріплена у преамбулі Закону «Про рекламу», де зазначено, що Закон визначає засади рекламної діяльності в Україні, регулює відносини, що виникають у процесі виробництва, розповсюдження та споживання реклами. Принципами рекламного законодавства є:</a:t>
            </a:r>
          </a:p>
          <a:p>
            <a:pPr algn="just"/>
            <a:r>
              <a:rPr lang="uk-UA" dirty="0"/>
              <a:t>централізоване правове регулювання, відсутність регулятивних повноважень у окремих органів державної влади;</a:t>
            </a:r>
          </a:p>
          <a:p>
            <a:pPr algn="just"/>
            <a:r>
              <a:rPr lang="uk-UA" dirty="0"/>
              <a:t>вимоги до учасників рекламної діяльності виробляти, розміщувати та розповсюджувати лише належну рекламу;</a:t>
            </a:r>
          </a:p>
          <a:p>
            <a:pPr algn="just"/>
            <a:r>
              <a:rPr lang="uk-UA" dirty="0"/>
              <a:t>повага до етичних, гуманістичних, моральних норм суспільства, підтримка добросовісної конкуренції;</a:t>
            </a:r>
          </a:p>
          <a:p>
            <a:pPr algn="just"/>
            <a:r>
              <a:rPr lang="uk-UA" dirty="0"/>
              <a:t>взаємне врахування інтересів усіх суб’єктів рекламного процесу; захист прав третіх осіб;</a:t>
            </a:r>
          </a:p>
          <a:p>
            <a:pPr algn="just"/>
            <a:r>
              <a:rPr lang="uk-UA" dirty="0"/>
              <a:t>охорона інтересів споживача реклами;</a:t>
            </a:r>
          </a:p>
          <a:p>
            <a:pPr algn="just"/>
            <a:r>
              <a:rPr lang="uk-UA" dirty="0"/>
              <a:t>захист дітей від небезпечних впливів неналежної реклами, врахування в рекламній діяльності особливої їх чутливості (ч.4 ст.7 Закону);</a:t>
            </a:r>
          </a:p>
          <a:p>
            <a:pPr algn="just"/>
            <a:r>
              <a:rPr lang="uk-UA" dirty="0"/>
              <a:t>підконтрольність рекламному законодавству реклами незалежно від змісту, місця та часу, способу, форми її розповсюдження;</a:t>
            </a:r>
          </a:p>
          <a:p>
            <a:pPr algn="just"/>
            <a:r>
              <a:rPr lang="uk-UA" dirty="0"/>
              <a:t>надання заінтересованим суб’єктам рекламного процесу необхідних прав та покладення обов’язків з виконання вимог рекламного законодавства;</a:t>
            </a:r>
          </a:p>
          <a:p>
            <a:pPr algn="just"/>
            <a:r>
              <a:rPr lang="uk-UA" dirty="0"/>
              <a:t>здійснення контрольних повноважень з боку як уповноважених державних органів, так і громадських організацій, органів саморегулювання.</a:t>
            </a:r>
          </a:p>
        </p:txBody>
      </p:sp>
    </p:spTree>
    <p:extLst>
      <p:ext uri="{BB962C8B-B14F-4D97-AF65-F5344CB8AC3E}">
        <p14:creationId xmlns:p14="http://schemas.microsoft.com/office/powerpoint/2010/main" val="261236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1A700B-2028-4420-AE51-81A4C8323101}"/>
              </a:ext>
            </a:extLst>
          </p:cNvPr>
          <p:cNvSpPr>
            <a:spLocks noGrp="1"/>
          </p:cNvSpPr>
          <p:nvPr>
            <p:ph type="title"/>
          </p:nvPr>
        </p:nvSpPr>
        <p:spPr/>
        <p:txBody>
          <a:bodyPr/>
          <a:lstStyle/>
          <a:p>
            <a:pPr algn="ctr"/>
            <a:r>
              <a:rPr lang="uk-UA" dirty="0"/>
              <a:t>Норми Закону «Про рекламу»</a:t>
            </a:r>
          </a:p>
        </p:txBody>
      </p:sp>
      <p:sp>
        <p:nvSpPr>
          <p:cNvPr id="3" name="Місце для вмісту 2">
            <a:extLst>
              <a:ext uri="{FF2B5EF4-FFF2-40B4-BE49-F238E27FC236}">
                <a16:creationId xmlns:a16="http://schemas.microsoft.com/office/drawing/2014/main" id="{D9798AAF-C572-4A0C-A05D-2998ABA26378}"/>
              </a:ext>
            </a:extLst>
          </p:cNvPr>
          <p:cNvSpPr>
            <a:spLocks noGrp="1"/>
          </p:cNvSpPr>
          <p:nvPr>
            <p:ph idx="1"/>
          </p:nvPr>
        </p:nvSpPr>
        <p:spPr/>
        <p:txBody>
          <a:bodyPr>
            <a:normAutofit lnSpcReduction="10000"/>
          </a:bodyPr>
          <a:lstStyle/>
          <a:p>
            <a:pPr algn="just"/>
            <a:r>
              <a:rPr lang="uk-UA" dirty="0"/>
              <a:t>Закон визнає пріоритет державного регулювання реклами в Україні (ст.3); за організаціями самоконтролю закріплено право на консультативну співпрацю з державними органами (ст.29).</a:t>
            </a:r>
          </a:p>
          <a:p>
            <a:pPr algn="just"/>
            <a:r>
              <a:rPr lang="uk-UA" dirty="0"/>
              <a:t>Норми Закону «Про рекламу»  утворюють дві групи:</a:t>
            </a:r>
          </a:p>
          <a:p>
            <a:pPr algn="just"/>
            <a:r>
              <a:rPr lang="uk-UA" dirty="0"/>
              <a:t> перша має загальний характер, </a:t>
            </a:r>
          </a:p>
          <a:p>
            <a:pPr algn="just"/>
            <a:r>
              <a:rPr lang="uk-UA" dirty="0"/>
              <a:t>друга містить загальні для соціальної та комерційної реклами норми та спеціальне регулювання окремих видів комерційної реклами. </a:t>
            </a:r>
          </a:p>
          <a:p>
            <a:pPr algn="just"/>
            <a:r>
              <a:rPr lang="uk-UA" dirty="0"/>
              <a:t>Дія Закону не поширюється на відносини, пов’язані з розповсюдженням інформації, обов’язковість розміщення та оприлюднення якої визначена іншими законами (ч.2 ст.2). </a:t>
            </a:r>
          </a:p>
          <a:p>
            <a:pPr algn="just"/>
            <a:r>
              <a:rPr lang="uk-UA" dirty="0"/>
              <a:t>Таким чином, Закон не покликаний регулювати політичну рекламу. Недоліком правової конструкції даної норми складає те, що з правового регулювання взагалі випадає політична реклама, що розповсюджується за бажанням суб’єктів політичного процесу</a:t>
            </a:r>
          </a:p>
        </p:txBody>
      </p:sp>
    </p:spTree>
    <p:extLst>
      <p:ext uri="{BB962C8B-B14F-4D97-AF65-F5344CB8AC3E}">
        <p14:creationId xmlns:p14="http://schemas.microsoft.com/office/powerpoint/2010/main" val="2815597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014520C6-8AEF-48FA-992E-3D23D9688969}"/>
              </a:ext>
            </a:extLst>
          </p:cNvPr>
          <p:cNvSpPr>
            <a:spLocks noGrp="1"/>
          </p:cNvSpPr>
          <p:nvPr>
            <p:ph type="title"/>
          </p:nvPr>
        </p:nvSpPr>
        <p:spPr/>
        <p:txBody>
          <a:bodyPr/>
          <a:lstStyle/>
          <a:p>
            <a:pPr algn="ctr"/>
            <a:r>
              <a:rPr lang="uk-UA" dirty="0"/>
              <a:t>Політична реклама</a:t>
            </a:r>
          </a:p>
        </p:txBody>
      </p:sp>
      <p:sp>
        <p:nvSpPr>
          <p:cNvPr id="5" name="Місце для вмісту 4">
            <a:extLst>
              <a:ext uri="{FF2B5EF4-FFF2-40B4-BE49-F238E27FC236}">
                <a16:creationId xmlns:a16="http://schemas.microsoft.com/office/drawing/2014/main" id="{E221A075-7961-4ED6-AF3E-8E42E9D83E8B}"/>
              </a:ext>
            </a:extLst>
          </p:cNvPr>
          <p:cNvSpPr>
            <a:spLocks noGrp="1"/>
          </p:cNvSpPr>
          <p:nvPr>
            <p:ph sz="half" idx="1"/>
          </p:nvPr>
        </p:nvSpPr>
        <p:spPr/>
        <p:txBody>
          <a:bodyPr>
            <a:normAutofit fontScale="85000" lnSpcReduction="20000"/>
          </a:bodyPr>
          <a:lstStyle/>
          <a:p>
            <a:pPr algn="just"/>
            <a:r>
              <a:rPr lang="uk-UA" dirty="0"/>
              <a:t>Закон «Про вибори народних депутатів України» від 17.11. 2011р. відносить політичну рекламу до форм та засобів передвиборної агітації. Відповідно до ч.3 ст. 68 даного Закону</a:t>
            </a:r>
          </a:p>
          <a:p>
            <a:pPr algn="just"/>
            <a:r>
              <a:rPr lang="uk-UA" b="1" i="1" dirty="0">
                <a:solidFill>
                  <a:srgbClr val="FFFF00"/>
                </a:solidFill>
              </a:rPr>
              <a:t>Політична реклама</a:t>
            </a:r>
            <a:r>
              <a:rPr lang="uk-UA" dirty="0">
                <a:solidFill>
                  <a:srgbClr val="FFFF00"/>
                </a:solidFill>
              </a:rPr>
              <a:t> </a:t>
            </a:r>
            <a:r>
              <a:rPr lang="uk-UA" dirty="0"/>
              <a:t>- це розміщення або поширення матеріалів передвиборної агітації за допомогою рекламних засобів. До політичної реклами належить також використання символіки або логотипів партій - суб'єктів виборчого процесу, а так само повідомлення про підтримку партією - суб'єктом виборчого процесу або кандидатом у депутати видовищних чи інших публічних заходів або привернення уваги до участі у таких заходах партії - суб'єкта виборчого процесу чи певного кандидата у депутати. Реклама друкованих видань (газет, журналів, книг), інших товарів та послуг з використанням прізвищ чи зображень (портретів) кандидатів, назв чи символіки партій - суб'єктів виборчого процесу також є політичною рекламою.</a:t>
            </a:r>
          </a:p>
        </p:txBody>
      </p:sp>
      <p:pic>
        <p:nvPicPr>
          <p:cNvPr id="7" name="Місце для вмісту 6">
            <a:extLst>
              <a:ext uri="{FF2B5EF4-FFF2-40B4-BE49-F238E27FC236}">
                <a16:creationId xmlns:a16="http://schemas.microsoft.com/office/drawing/2014/main" id="{71722A39-4463-4930-BD7D-49A8E382FA77}"/>
              </a:ext>
            </a:extLst>
          </p:cNvPr>
          <p:cNvPicPr>
            <a:picLocks noGrp="1" noChangeAspect="1"/>
          </p:cNvPicPr>
          <p:nvPr>
            <p:ph sz="half" idx="2"/>
          </p:nvPr>
        </p:nvPicPr>
        <p:blipFill>
          <a:blip r:embed="rId2"/>
          <a:stretch>
            <a:fillRect/>
          </a:stretch>
        </p:blipFill>
        <p:spPr>
          <a:xfrm>
            <a:off x="6228476" y="2142067"/>
            <a:ext cx="5644731" cy="3530680"/>
          </a:xfrm>
          <a:prstGeom prst="rect">
            <a:avLst/>
          </a:prstGeom>
        </p:spPr>
      </p:pic>
    </p:spTree>
    <p:extLst>
      <p:ext uri="{BB962C8B-B14F-4D97-AF65-F5344CB8AC3E}">
        <p14:creationId xmlns:p14="http://schemas.microsoft.com/office/powerpoint/2010/main" val="1227065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EF4A2B-4276-4DD6-AC5F-77FEFE0F9985}"/>
              </a:ext>
            </a:extLst>
          </p:cNvPr>
          <p:cNvSpPr>
            <a:spLocks noGrp="1"/>
          </p:cNvSpPr>
          <p:nvPr>
            <p:ph type="title"/>
          </p:nvPr>
        </p:nvSpPr>
        <p:spPr/>
        <p:txBody>
          <a:bodyPr>
            <a:noAutofit/>
          </a:bodyPr>
          <a:lstStyle/>
          <a:p>
            <a:pPr algn="ctr"/>
            <a:r>
              <a:rPr lang="ru-RU" sz="2400" dirty="0"/>
              <a:t>нормативно-</a:t>
            </a:r>
            <a:r>
              <a:rPr lang="ru-RU" sz="2400" dirty="0" err="1"/>
              <a:t>правові</a:t>
            </a:r>
            <a:r>
              <a:rPr lang="ru-RU" sz="2400" dirty="0"/>
              <a:t> </a:t>
            </a:r>
            <a:r>
              <a:rPr lang="ru-RU" sz="2400" dirty="0" err="1"/>
              <a:t>акти</a:t>
            </a:r>
            <a:r>
              <a:rPr lang="ru-RU" sz="2400" dirty="0"/>
              <a:t>, </a:t>
            </a:r>
            <a:r>
              <a:rPr lang="ru-RU" sz="2400" dirty="0" err="1"/>
              <a:t>що</a:t>
            </a:r>
            <a:r>
              <a:rPr lang="ru-RU" sz="2400" dirty="0"/>
              <a:t> </a:t>
            </a:r>
            <a:r>
              <a:rPr lang="ru-RU" sz="2400" dirty="0" err="1"/>
              <a:t>складають</a:t>
            </a:r>
            <a:r>
              <a:rPr lang="ru-RU" sz="2400" dirty="0"/>
              <a:t> систему чинного </a:t>
            </a:r>
            <a:r>
              <a:rPr lang="ru-RU" sz="2400" dirty="0" err="1"/>
              <a:t>законодавства</a:t>
            </a:r>
            <a:r>
              <a:rPr lang="ru-RU" sz="2400" dirty="0"/>
              <a:t> </a:t>
            </a:r>
            <a:r>
              <a:rPr lang="ru-RU" sz="2400" dirty="0" err="1"/>
              <a:t>України</a:t>
            </a:r>
            <a:r>
              <a:rPr lang="ru-RU" sz="2400" dirty="0"/>
              <a:t> </a:t>
            </a:r>
            <a:r>
              <a:rPr lang="ru-RU" sz="2400" dirty="0" err="1"/>
              <a:t>щодо</a:t>
            </a:r>
            <a:r>
              <a:rPr lang="ru-RU" sz="2400" dirty="0"/>
              <a:t> </a:t>
            </a:r>
            <a:r>
              <a:rPr lang="ru-RU" sz="2400" dirty="0" err="1"/>
              <a:t>регулювання</a:t>
            </a:r>
            <a:r>
              <a:rPr lang="ru-RU" sz="2400" dirty="0"/>
              <a:t> </a:t>
            </a:r>
            <a:r>
              <a:rPr lang="ru-RU" sz="2400" dirty="0" err="1"/>
              <a:t>рекламної</a:t>
            </a:r>
            <a:r>
              <a:rPr lang="ru-RU" sz="2400" dirty="0"/>
              <a:t> </a:t>
            </a:r>
            <a:r>
              <a:rPr lang="ru-RU" sz="2400" dirty="0" err="1"/>
              <a:t>діяльності</a:t>
            </a:r>
            <a:endParaRPr lang="uk-UA" sz="2400" dirty="0"/>
          </a:p>
        </p:txBody>
      </p:sp>
      <p:sp>
        <p:nvSpPr>
          <p:cNvPr id="3" name="Місце для вмісту 2">
            <a:extLst>
              <a:ext uri="{FF2B5EF4-FFF2-40B4-BE49-F238E27FC236}">
                <a16:creationId xmlns:a16="http://schemas.microsoft.com/office/drawing/2014/main" id="{17D0456C-A82D-4CF9-A9AF-426DCC78AC6B}"/>
              </a:ext>
            </a:extLst>
          </p:cNvPr>
          <p:cNvSpPr>
            <a:spLocks noGrp="1"/>
          </p:cNvSpPr>
          <p:nvPr>
            <p:ph sz="half" idx="1"/>
          </p:nvPr>
        </p:nvSpPr>
        <p:spPr/>
        <p:txBody>
          <a:bodyPr>
            <a:normAutofit fontScale="70000" lnSpcReduction="20000"/>
          </a:bodyPr>
          <a:lstStyle/>
          <a:p>
            <a:pPr marL="0" indent="0">
              <a:buNone/>
            </a:pPr>
            <a:r>
              <a:rPr lang="uk-UA" sz="2200" dirty="0"/>
              <a:t>загальні нормативно-правові акти:</a:t>
            </a:r>
          </a:p>
          <a:p>
            <a:pPr algn="just"/>
            <a:r>
              <a:rPr lang="uk-UA" sz="2200" dirty="0"/>
              <a:t> нормативні акти, які закріплюють вимоги щодо форми самої реклами;</a:t>
            </a:r>
          </a:p>
          <a:p>
            <a:pPr algn="just"/>
            <a:r>
              <a:rPr lang="uk-UA" sz="2200" dirty="0"/>
              <a:t> нормативні акти, якими встановлюються заходи юридичного впливу на порушників даних вимог;</a:t>
            </a:r>
          </a:p>
          <a:p>
            <a:pPr algn="just"/>
            <a:r>
              <a:rPr lang="uk-UA" sz="2200" dirty="0"/>
              <a:t>нормативні акти, які містять вимоги щодо змісту реклами стосовно споживача, виробника, замовника реклами та визначають правовий статус даних суб’єктів;</a:t>
            </a:r>
          </a:p>
          <a:p>
            <a:pPr algn="just"/>
            <a:r>
              <a:rPr lang="uk-UA" sz="2200" dirty="0"/>
              <a:t>нормативні акти, якими визначається система органів, що наділені контрольними повноваженнями щодо дотримання законодавства про рекламу;</a:t>
            </a:r>
          </a:p>
          <a:p>
            <a:endParaRPr lang="uk-UA" dirty="0"/>
          </a:p>
        </p:txBody>
      </p:sp>
      <p:sp>
        <p:nvSpPr>
          <p:cNvPr id="4" name="Місце для вмісту 3">
            <a:extLst>
              <a:ext uri="{FF2B5EF4-FFF2-40B4-BE49-F238E27FC236}">
                <a16:creationId xmlns:a16="http://schemas.microsoft.com/office/drawing/2014/main" id="{E34E809D-8FA9-4EDB-B41D-69E9587CDFE5}"/>
              </a:ext>
            </a:extLst>
          </p:cNvPr>
          <p:cNvSpPr>
            <a:spLocks noGrp="1"/>
          </p:cNvSpPr>
          <p:nvPr>
            <p:ph sz="half" idx="2"/>
          </p:nvPr>
        </p:nvSpPr>
        <p:spPr>
          <a:xfrm>
            <a:off x="5821894" y="2142067"/>
            <a:ext cx="5787399" cy="4393204"/>
          </a:xfrm>
        </p:spPr>
        <p:txBody>
          <a:bodyPr>
            <a:normAutofit fontScale="70000" lnSpcReduction="20000"/>
          </a:bodyPr>
          <a:lstStyle/>
          <a:p>
            <a:pPr marL="0" indent="0" algn="just">
              <a:lnSpc>
                <a:spcPct val="120000"/>
              </a:lnSpc>
              <a:spcAft>
                <a:spcPts val="0"/>
              </a:spcAft>
              <a:buNone/>
            </a:pPr>
            <a:r>
              <a:rPr lang="uk-UA" dirty="0"/>
              <a:t>спеціальні нормативно-правові акти:</a:t>
            </a:r>
          </a:p>
          <a:p>
            <a:pPr algn="just">
              <a:lnSpc>
                <a:spcPct val="120000"/>
              </a:lnSpc>
              <a:spcAft>
                <a:spcPts val="0"/>
              </a:spcAft>
            </a:pPr>
            <a:r>
              <a:rPr lang="uk-UA" dirty="0"/>
              <a:t> нормативні-правові акти, що регламентують загальні питання рекламної діяльності як специфічного, самостійного виду підприємницької діяльності, і покликані регулювати не лише відносини, що виникають в процесі виробництва, розповсюдження та споживання реклами, але відносини, безпосередньо не пов’язані з рекламою. Такими є Цивільний кодекс, Господарський кодекс, закони «Про авторське право і суміжні права», «Про захист прав споживачів»;</a:t>
            </a:r>
          </a:p>
          <a:p>
            <a:pPr algn="just">
              <a:lnSpc>
                <a:spcPct val="120000"/>
              </a:lnSpc>
              <a:spcAft>
                <a:spcPts val="0"/>
              </a:spcAft>
            </a:pPr>
            <a:r>
              <a:rPr lang="uk-UA" dirty="0"/>
              <a:t> комплексні нормативні акти, що містять норми стосовно реклами. Це Закони «Про зовнішньоекономічну діяльність», «Про захист від недобросовісної конкуренції», «Про захист економічної конкуренції» тощо;</a:t>
            </a:r>
          </a:p>
          <a:p>
            <a:pPr algn="just">
              <a:lnSpc>
                <a:spcPct val="120000"/>
              </a:lnSpc>
              <a:spcAft>
                <a:spcPts val="0"/>
              </a:spcAft>
            </a:pPr>
            <a:r>
              <a:rPr lang="uk-UA" dirty="0"/>
              <a:t> спеціальні нормативно-правові акти, що безпосередньо регулюють:</a:t>
            </a:r>
          </a:p>
          <a:p>
            <a:pPr marL="0" indent="0" algn="just">
              <a:lnSpc>
                <a:spcPct val="120000"/>
              </a:lnSpc>
              <a:spcAft>
                <a:spcPts val="0"/>
              </a:spcAft>
              <a:buNone/>
            </a:pPr>
            <a:r>
              <a:rPr lang="uk-UA" dirty="0"/>
              <a:t>1) певні напрями рекламної діяльності (Закони «Про рекламу», «Про обіг в Україні наркотичних засобів, їх аналогів і прекурсорів», «Про лікарські засоби», «Про антидопінговий контроль у спорті» та ін.);</a:t>
            </a:r>
          </a:p>
          <a:p>
            <a:pPr marL="0" indent="0" algn="just">
              <a:lnSpc>
                <a:spcPct val="120000"/>
              </a:lnSpc>
              <a:spcAft>
                <a:spcPts val="0"/>
              </a:spcAft>
              <a:buNone/>
            </a:pPr>
            <a:r>
              <a:rPr lang="uk-UA" dirty="0"/>
              <a:t>2) рекламну діяльність, що здійснюють спеціальні суб’єкти (Закони «Про державну реєстрацію друкованих ЗМІ, інформаційних агентств та розміри реєстраційних зборів», «Про недержавне пенсійне забезпечення» та ін.);</a:t>
            </a:r>
          </a:p>
          <a:p>
            <a:pPr marL="0" indent="0" algn="just">
              <a:lnSpc>
                <a:spcPct val="120000"/>
              </a:lnSpc>
              <a:spcAft>
                <a:spcPts val="0"/>
              </a:spcAft>
              <a:buNone/>
            </a:pPr>
            <a:r>
              <a:rPr lang="uk-UA" dirty="0"/>
              <a:t>3) визначені аспекти реклами (Типові правила розміщення зовнішньої реклами, Програма забезпечення безпеки дорожнього руху тощо).</a:t>
            </a:r>
          </a:p>
        </p:txBody>
      </p:sp>
    </p:spTree>
    <p:extLst>
      <p:ext uri="{BB962C8B-B14F-4D97-AF65-F5344CB8AC3E}">
        <p14:creationId xmlns:p14="http://schemas.microsoft.com/office/powerpoint/2010/main" val="3431412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B6E4F5-5641-41F8-91E4-82BFA6E8052D}"/>
              </a:ext>
            </a:extLst>
          </p:cNvPr>
          <p:cNvSpPr>
            <a:spLocks noGrp="1"/>
          </p:cNvSpPr>
          <p:nvPr>
            <p:ph type="title"/>
          </p:nvPr>
        </p:nvSpPr>
        <p:spPr/>
        <p:txBody>
          <a:bodyPr/>
          <a:lstStyle/>
          <a:p>
            <a:pPr algn="ctr"/>
            <a:r>
              <a:rPr lang="uk-UA" dirty="0"/>
              <a:t>Законодавство</a:t>
            </a:r>
          </a:p>
        </p:txBody>
      </p:sp>
      <p:sp>
        <p:nvSpPr>
          <p:cNvPr id="3" name="Місце для вмісту 2">
            <a:extLst>
              <a:ext uri="{FF2B5EF4-FFF2-40B4-BE49-F238E27FC236}">
                <a16:creationId xmlns:a16="http://schemas.microsoft.com/office/drawing/2014/main" id="{259176CE-0ED4-42E2-B85B-C77761794A25}"/>
              </a:ext>
            </a:extLst>
          </p:cNvPr>
          <p:cNvSpPr>
            <a:spLocks noGrp="1"/>
          </p:cNvSpPr>
          <p:nvPr>
            <p:ph sz="half" idx="1"/>
          </p:nvPr>
        </p:nvSpPr>
        <p:spPr>
          <a:xfrm>
            <a:off x="685800" y="2168462"/>
            <a:ext cx="5315489" cy="4456455"/>
          </a:xfrm>
        </p:spPr>
        <p:txBody>
          <a:bodyPr>
            <a:normAutofit fontScale="85000" lnSpcReduction="10000"/>
          </a:bodyPr>
          <a:lstStyle/>
          <a:p>
            <a:pPr algn="just"/>
            <a:r>
              <a:rPr lang="uk-UA" dirty="0"/>
              <a:t>З 1991 року українське законодавство регулювало рекламу головним чином фрагментарно та хаотично. До таких Законів належали: Закони України «Про зовнішньоекономічну діяльність», «Про захист прав споживачів», «Про обмеження монополізму та недопущення недобросовісної конкуренції у підприємницькій діяльності» (втратив чинність), «Про інформацію» , «Про друковані засоби масової інформації (пресу) в Україні» , «Про Антимонопольний комітет України», «Про телебачення й радіомовлення» ( діє в новій редакції від 12.01. 2006р.).</a:t>
            </a:r>
          </a:p>
          <a:p>
            <a:pPr algn="just"/>
            <a:r>
              <a:rPr lang="uk-UA" dirty="0"/>
              <a:t>Важливу роль у становленні системи правового регулювання реклами відіграв Указ Президента України № 723/94 від 5 грудня 1994 року   «Про заходи щодо запобігання недобросовісній рекламі»  (втратив чинність), який визначав та забороняв недобросовісну рекламу, а також рекламу речовин і товарів, шкідливих для здоров’я людини, та встановив правові засади реклами деяких видів реклами</a:t>
            </a:r>
          </a:p>
        </p:txBody>
      </p:sp>
      <p:pic>
        <p:nvPicPr>
          <p:cNvPr id="6" name="Місце для вмісту 5">
            <a:extLst>
              <a:ext uri="{FF2B5EF4-FFF2-40B4-BE49-F238E27FC236}">
                <a16:creationId xmlns:a16="http://schemas.microsoft.com/office/drawing/2014/main" id="{A9DF31DB-00B2-4F52-BA07-BB37E2105C9E}"/>
              </a:ext>
            </a:extLst>
          </p:cNvPr>
          <p:cNvPicPr>
            <a:picLocks noGrp="1" noChangeAspect="1"/>
          </p:cNvPicPr>
          <p:nvPr>
            <p:ph sz="half" idx="2"/>
          </p:nvPr>
        </p:nvPicPr>
        <p:blipFill>
          <a:blip r:embed="rId2"/>
          <a:stretch>
            <a:fillRect/>
          </a:stretch>
        </p:blipFill>
        <p:spPr>
          <a:xfrm>
            <a:off x="6656874" y="2410027"/>
            <a:ext cx="4477289" cy="3838373"/>
          </a:xfrm>
        </p:spPr>
      </p:pic>
    </p:spTree>
    <p:extLst>
      <p:ext uri="{BB962C8B-B14F-4D97-AF65-F5344CB8AC3E}">
        <p14:creationId xmlns:p14="http://schemas.microsoft.com/office/powerpoint/2010/main" val="48900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2C0F1D-9710-4C80-AC9B-2D7DF5FFA703}"/>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F0933D70-68B3-414A-8AB0-74E513C8ECC4}"/>
              </a:ext>
            </a:extLst>
          </p:cNvPr>
          <p:cNvSpPr>
            <a:spLocks noGrp="1"/>
          </p:cNvSpPr>
          <p:nvPr>
            <p:ph idx="1"/>
          </p:nvPr>
        </p:nvSpPr>
        <p:spPr/>
        <p:txBody>
          <a:bodyPr>
            <a:normAutofit lnSpcReduction="10000"/>
          </a:bodyPr>
          <a:lstStyle/>
          <a:p>
            <a:pPr algn="just"/>
            <a:r>
              <a:rPr lang="uk-UA" dirty="0"/>
              <a:t>У 2023 році набрали чинності зміни до Закону України «Про рекламу» від 3 липня 1996 року № 270/96-ВР (далі «Закон про рекламу»). Прийняті зміни оновили застаріле нормативно-правове регулювання реклами в Україні, забезпечивши відповідність стандартів реклами сучасному рівню технологічного розвитку.</a:t>
            </a:r>
          </a:p>
          <a:p>
            <a:pPr algn="just"/>
            <a:r>
              <a:rPr lang="uk-UA" dirty="0"/>
              <a:t>Здійснено:</a:t>
            </a:r>
          </a:p>
          <a:p>
            <a:pPr algn="just"/>
            <a:r>
              <a:rPr lang="uk-UA" dirty="0">
                <a:solidFill>
                  <a:srgbClr val="FFFF00"/>
                </a:solidFill>
              </a:rPr>
              <a:t>Розширення поняття «реклама»</a:t>
            </a:r>
            <a:r>
              <a:rPr lang="uk-UA" dirty="0"/>
              <a:t>. Тепер поняття реклами охоплює інформацію про особу, товар або ж ідею, розповсюджену за грошову чи іншу винагороду або з метою самореклами, призначену, щоб сформувати або підтримати у прямий або непрямий спосіб обізнаність споживачів реклами та їхній інтерес щодо таких особи, ідеї чи товару. </a:t>
            </a:r>
          </a:p>
          <a:p>
            <a:pPr algn="just"/>
            <a:r>
              <a:rPr lang="uk-UA" dirty="0">
                <a:solidFill>
                  <a:srgbClr val="FFFF00"/>
                </a:solidFill>
              </a:rPr>
              <a:t>Застосовність українського законодавства про рекламу</a:t>
            </a:r>
            <a:r>
              <a:rPr lang="uk-UA" dirty="0"/>
              <a:t>. Змінами до Закону про рекламу запроваджено систему критеріїв визначення того, чи підпадає певна реклама під дію українського законодавства про рекламу.</a:t>
            </a:r>
          </a:p>
        </p:txBody>
      </p:sp>
    </p:spTree>
    <p:extLst>
      <p:ext uri="{BB962C8B-B14F-4D97-AF65-F5344CB8AC3E}">
        <p14:creationId xmlns:p14="http://schemas.microsoft.com/office/powerpoint/2010/main" val="2999675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4470EC-9000-41EF-BCA6-384FFB647536}"/>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8A472BE4-F741-455A-98CA-3A3B5716ACE4}"/>
              </a:ext>
            </a:extLst>
          </p:cNvPr>
          <p:cNvSpPr>
            <a:spLocks noGrp="1"/>
          </p:cNvSpPr>
          <p:nvPr>
            <p:ph idx="1"/>
          </p:nvPr>
        </p:nvSpPr>
        <p:spPr/>
        <p:txBody>
          <a:bodyPr/>
          <a:lstStyle/>
          <a:p>
            <a:pPr algn="just"/>
            <a:r>
              <a:rPr lang="uk-UA" dirty="0">
                <a:solidFill>
                  <a:srgbClr val="FFFF00"/>
                </a:solidFill>
              </a:rPr>
              <a:t>Впровадження принципу технологічної нейтральності</a:t>
            </a:r>
            <a:r>
              <a:rPr lang="uk-UA" dirty="0"/>
              <a:t>. Ряд форм розповсюдження реклами виведено з «сірої зони», і підпорядковано регулюванню, передбаченому українським законодавством про рекламу. Зокрема, реклама на платформах спільного доступу до інформації  (наприклад, соцмережі), на платформах спільного доступу до відео (наприклад, сервіси потокового відео), а також реклама з використанням електронних комунікацій тепер підпадають під дію тієї ж нормативної бази, що й «традиційна» реклама (наприклад, аудіовізуальні ЗМІ, такі як телебачення, та друковані ЗМІ).</a:t>
            </a:r>
          </a:p>
        </p:txBody>
      </p:sp>
    </p:spTree>
    <p:extLst>
      <p:ext uri="{BB962C8B-B14F-4D97-AF65-F5344CB8AC3E}">
        <p14:creationId xmlns:p14="http://schemas.microsoft.com/office/powerpoint/2010/main" val="3011224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77B0BB-C65B-4996-B33E-2928D9BA4C59}"/>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C0F92236-C21D-4C75-946C-F24F87D45B19}"/>
              </a:ext>
            </a:extLst>
          </p:cNvPr>
          <p:cNvSpPr>
            <a:spLocks noGrp="1"/>
          </p:cNvSpPr>
          <p:nvPr>
            <p:ph idx="1"/>
          </p:nvPr>
        </p:nvSpPr>
        <p:spPr/>
        <p:txBody>
          <a:bodyPr>
            <a:normAutofit fontScale="85000" lnSpcReduction="20000"/>
          </a:bodyPr>
          <a:lstStyle/>
          <a:p>
            <a:pPr algn="just"/>
            <a:r>
              <a:rPr lang="uk-UA" dirty="0">
                <a:solidFill>
                  <a:srgbClr val="FFFF00"/>
                </a:solidFill>
              </a:rPr>
              <a:t>Регулювання розміщення товару (</a:t>
            </a:r>
            <a:r>
              <a:rPr lang="uk-UA" dirty="0" err="1">
                <a:solidFill>
                  <a:srgbClr val="FFFF00"/>
                </a:solidFill>
              </a:rPr>
              <a:t>продакт</a:t>
            </a:r>
            <a:r>
              <a:rPr lang="uk-UA" dirty="0">
                <a:solidFill>
                  <a:srgbClr val="FFFF00"/>
                </a:solidFill>
              </a:rPr>
              <a:t>-плейсменту</a:t>
            </a:r>
            <a:r>
              <a:rPr lang="uk-UA" dirty="0"/>
              <a:t>). Прийняті зміни до Закону про рекламу розширили його сферу дії шляхом включення до неї </a:t>
            </a:r>
            <a:r>
              <a:rPr lang="uk-UA" dirty="0" err="1"/>
              <a:t>продакт</a:t>
            </a:r>
            <a:r>
              <a:rPr lang="uk-UA" dirty="0"/>
              <a:t>-плейсменту. Зокрема, Закон про рекламу забороняє </a:t>
            </a:r>
            <a:r>
              <a:rPr lang="uk-UA" dirty="0" err="1"/>
              <a:t>продакт</a:t>
            </a:r>
            <a:r>
              <a:rPr lang="uk-UA" dirty="0"/>
              <a:t>-плейсмент таких товарів/діяльності в аудіовізуальних медіа, на платформах спільного доступу до відео та на платформах спільного доступу до інформації:</a:t>
            </a:r>
          </a:p>
          <a:p>
            <a:pPr marL="0" indent="0" algn="just">
              <a:buNone/>
            </a:pPr>
            <a:r>
              <a:rPr lang="uk-UA" dirty="0"/>
              <a:t>1) тютюнових виробів, пристроїв для споживання тютюнових виробів без їх згоряння, предметів, пов’язаних з їх вживанням, трав’яних виробів для куріння, електронних сигарет, заправних контейнерів, рідин, що використовуються в електронних сигаретах, </a:t>
            </a:r>
            <a:r>
              <a:rPr lang="uk-UA" dirty="0" err="1"/>
              <a:t>тютюновмісних</a:t>
            </a:r>
            <a:r>
              <a:rPr lang="uk-UA" dirty="0"/>
              <a:t> виробів для електричного нагрівання (ТВЕН) за допомогою підігрівача з електронним управлінням, а також розміщення товарів осіб, основною діяльністю яких є виробництво та/або продаж таких товарів;</a:t>
            </a:r>
          </a:p>
          <a:p>
            <a:pPr marL="0" indent="0" algn="just">
              <a:buNone/>
            </a:pPr>
            <a:r>
              <a:rPr lang="uk-UA" dirty="0"/>
              <a:t>2) лікарських засобів, реалізація (відпуск) яких здійснюється за рецептом лікаря та/або заборонених до рекламування, а також медичної техніки, методів профілактики, діагностики, лікування і реабілітації, застосування яких потребує спеціальних знань та підготовки;</a:t>
            </a:r>
          </a:p>
          <a:p>
            <a:pPr marL="0" indent="0" algn="just">
              <a:buNone/>
            </a:pPr>
            <a:r>
              <a:rPr lang="uk-UA" dirty="0"/>
              <a:t>3) товарів, реклама, виробництво або розповсюдження яких заборонені законом.</a:t>
            </a:r>
          </a:p>
          <a:p>
            <a:pPr algn="just"/>
            <a:r>
              <a:rPr lang="uk-UA" dirty="0"/>
              <a:t>Вказані вище обмеження застосовуються виключно до програм аудіовізуальних медіа та користувацьких відео, створених після 1 січня 2024 року, тоді як притягнення до відповідальності за порушення наведених вище обмежень відтерміновано до 1 січня 2025 року. Також Закон про рекламу забороняє </a:t>
            </a:r>
            <a:r>
              <a:rPr lang="uk-UA" dirty="0" err="1"/>
              <a:t>продакт</a:t>
            </a:r>
            <a:r>
              <a:rPr lang="uk-UA" dirty="0"/>
              <a:t>-плейсмент азартних ігор.</a:t>
            </a:r>
          </a:p>
        </p:txBody>
      </p:sp>
    </p:spTree>
    <p:extLst>
      <p:ext uri="{BB962C8B-B14F-4D97-AF65-F5344CB8AC3E}">
        <p14:creationId xmlns:p14="http://schemas.microsoft.com/office/powerpoint/2010/main" val="3637780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6AA3B7-AA52-4695-9058-17F2AAB416B2}"/>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168DDA07-D39A-4E14-97D9-98DC18610D6E}"/>
              </a:ext>
            </a:extLst>
          </p:cNvPr>
          <p:cNvSpPr>
            <a:spLocks noGrp="1"/>
          </p:cNvSpPr>
          <p:nvPr>
            <p:ph idx="1"/>
          </p:nvPr>
        </p:nvSpPr>
        <p:spPr/>
        <p:txBody>
          <a:bodyPr>
            <a:normAutofit fontScale="85000" lnSpcReduction="20000"/>
          </a:bodyPr>
          <a:lstStyle/>
          <a:p>
            <a:pPr algn="just"/>
            <a:r>
              <a:rPr lang="uk-UA" dirty="0">
                <a:solidFill>
                  <a:srgbClr val="FFFF00"/>
                </a:solidFill>
              </a:rPr>
              <a:t>Розвиток законодавчої бази для боротьби з порушенням прав інтелектуальної власності веб-сайтами</a:t>
            </a:r>
            <a:r>
              <a:rPr lang="uk-UA" dirty="0"/>
              <a:t>. Задля посилення зусиль, спрямованих на боротьбу з піратством, Закон про рекламу тепер визначає деталі включення веб-сайтів до національного переліку веб-сайтів, що викликають занепокоєння щодо дотримання прав інтелектуальної власності.</a:t>
            </a:r>
          </a:p>
          <a:p>
            <a:pPr algn="just"/>
            <a:r>
              <a:rPr lang="uk-UA" dirty="0"/>
              <a:t>Зокрема, веб-сайт включається до цього переліку за результатами розгляду звернення суб’єкта авторського права або суб’єкта суміжних прав, за умови надання належних доказів того, що власник веб-сайту протягом останніх 365 днів вчинив: </a:t>
            </a:r>
          </a:p>
          <a:p>
            <a:pPr algn="just"/>
            <a:r>
              <a:rPr lang="uk-UA" dirty="0"/>
              <a:t>три і більше порушень прав інтелектуальної власності, які не було усунуто власником веб-сайту станом на дату подання такого звернення, або</a:t>
            </a:r>
          </a:p>
          <a:p>
            <a:pPr algn="just"/>
            <a:r>
              <a:rPr lang="uk-UA" dirty="0"/>
              <a:t>два і більше порушень прав інтелектуальної власності, які було зафіксовано заявником до дати такого звернення, і при цьому власник веб-сайту не виконав вимоги щодо розміщення в базі даних WHOIS інформації про власника веб-сайту та постачальника послуг хостингу.</a:t>
            </a:r>
          </a:p>
          <a:p>
            <a:pPr algn="just"/>
            <a:endParaRPr lang="uk-UA" dirty="0"/>
          </a:p>
          <a:p>
            <a:pPr algn="just"/>
            <a:r>
              <a:rPr lang="uk-UA" dirty="0"/>
              <a:t>Закон про рекламу тепер передбачає відповідальність за розміщення реклами на сайтах, включених до переліку.</a:t>
            </a:r>
          </a:p>
          <a:p>
            <a:pPr algn="just"/>
            <a:r>
              <a:rPr lang="uk-UA" dirty="0"/>
              <a:t>Порядок формування та ведення національного переліку визначить Міністерство економіки України.</a:t>
            </a:r>
          </a:p>
        </p:txBody>
      </p:sp>
    </p:spTree>
    <p:extLst>
      <p:ext uri="{BB962C8B-B14F-4D97-AF65-F5344CB8AC3E}">
        <p14:creationId xmlns:p14="http://schemas.microsoft.com/office/powerpoint/2010/main" val="4219190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A046C0-4312-4F98-8F64-1A9ABBAC9374}"/>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3372A6AB-03D3-465E-939C-FFD04D0A6E67}"/>
              </a:ext>
            </a:extLst>
          </p:cNvPr>
          <p:cNvSpPr>
            <a:spLocks noGrp="1"/>
          </p:cNvSpPr>
          <p:nvPr>
            <p:ph idx="1"/>
          </p:nvPr>
        </p:nvSpPr>
        <p:spPr/>
        <p:txBody>
          <a:bodyPr/>
          <a:lstStyle/>
          <a:p>
            <a:pPr algn="just"/>
            <a:r>
              <a:rPr lang="uk-UA" dirty="0">
                <a:solidFill>
                  <a:srgbClr val="FFFF00"/>
                </a:solidFill>
              </a:rPr>
              <a:t>Заборона реклами резидентами «держави-агресора»</a:t>
            </a:r>
            <a:r>
              <a:rPr lang="uk-UA" dirty="0"/>
              <a:t>. Закон про рекламу тепер також заборонено будь-яку рекламу в Україні з боку резидентів «держави-агресора», а саме Російської Федерації. Очікується, що це нововведення сприятиме боротьбі з російською дезінформацією.</a:t>
            </a:r>
          </a:p>
        </p:txBody>
      </p:sp>
    </p:spTree>
    <p:extLst>
      <p:ext uri="{BB962C8B-B14F-4D97-AF65-F5344CB8AC3E}">
        <p14:creationId xmlns:p14="http://schemas.microsoft.com/office/powerpoint/2010/main" val="1953744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EA822B-9864-4729-ACB6-C277E7BDD9DD}"/>
              </a:ext>
            </a:extLst>
          </p:cNvPr>
          <p:cNvSpPr>
            <a:spLocks noGrp="1"/>
          </p:cNvSpPr>
          <p:nvPr>
            <p:ph type="title"/>
          </p:nvPr>
        </p:nvSpPr>
        <p:spPr/>
        <p:txBody>
          <a:bodyPr/>
          <a:lstStyle/>
          <a:p>
            <a:pPr algn="ctr"/>
            <a:r>
              <a:rPr lang="uk-UA" dirty="0"/>
              <a:t>Розділ </a:t>
            </a:r>
            <a:r>
              <a:rPr lang="de-DE" dirty="0"/>
              <a:t>I</a:t>
            </a:r>
            <a:r>
              <a:rPr lang="uk-UA" dirty="0"/>
              <a:t> ЗАГАЛЬНІ ПОЛОЖЕННЯ</a:t>
            </a:r>
            <a:br>
              <a:rPr lang="uk-UA" dirty="0"/>
            </a:br>
            <a:endParaRPr lang="uk-UA" dirty="0"/>
          </a:p>
        </p:txBody>
      </p:sp>
      <p:sp>
        <p:nvSpPr>
          <p:cNvPr id="3" name="Місце для вмісту 2">
            <a:extLst>
              <a:ext uri="{FF2B5EF4-FFF2-40B4-BE49-F238E27FC236}">
                <a16:creationId xmlns:a16="http://schemas.microsoft.com/office/drawing/2014/main" id="{E3BA7EA3-63EF-4DE3-A37D-64F6775B30BA}"/>
              </a:ext>
            </a:extLst>
          </p:cNvPr>
          <p:cNvSpPr>
            <a:spLocks noGrp="1"/>
          </p:cNvSpPr>
          <p:nvPr>
            <p:ph idx="1"/>
          </p:nvPr>
        </p:nvSpPr>
        <p:spPr/>
        <p:txBody>
          <a:bodyPr>
            <a:normAutofit fontScale="92500" lnSpcReduction="10000"/>
          </a:bodyPr>
          <a:lstStyle/>
          <a:p>
            <a:endParaRPr lang="de-DE" dirty="0"/>
          </a:p>
          <a:p>
            <a:pPr algn="just"/>
            <a:r>
              <a:rPr lang="uk-UA" dirty="0"/>
              <a:t>Стаття 1. Визначення термінів</a:t>
            </a:r>
          </a:p>
          <a:p>
            <a:pPr algn="just"/>
            <a:r>
              <a:rPr lang="uk-UA" dirty="0"/>
              <a:t>1) </a:t>
            </a:r>
            <a:r>
              <a:rPr lang="uk-UA" dirty="0">
                <a:solidFill>
                  <a:srgbClr val="FFFF00"/>
                </a:solidFill>
              </a:rPr>
              <a:t>аудіовізуальна комерційна комунікація </a:t>
            </a:r>
            <a:r>
              <a:rPr lang="uk-UA" dirty="0"/>
              <a:t>- реклама в аудіовізуальних медіа, а саме зображення із звуком або без нього, яка створюється для прямого або опосередкованого просування особи, ідеї та/або товару та розповсюджується за грошову чи іншу винагороду або з метою самореклами. До форм аудіовізуальної комерційної комунікації, зокрема, належать пряма реклама (рекламні ролики), спонсорство, </a:t>
            </a:r>
            <a:r>
              <a:rPr lang="uk-UA" dirty="0" err="1"/>
              <a:t>телепродаж</a:t>
            </a:r>
            <a:r>
              <a:rPr lang="uk-UA" dirty="0"/>
              <a:t> та розміщення товару (</a:t>
            </a:r>
            <a:r>
              <a:rPr lang="uk-UA" dirty="0" err="1"/>
              <a:t>продакт</a:t>
            </a:r>
            <a:r>
              <a:rPr lang="uk-UA" dirty="0"/>
              <a:t>-плейсмент);</a:t>
            </a:r>
          </a:p>
          <a:p>
            <a:pPr algn="just"/>
            <a:r>
              <a:rPr lang="uk-UA" dirty="0"/>
              <a:t>2) </a:t>
            </a:r>
            <a:r>
              <a:rPr lang="uk-UA" dirty="0">
                <a:solidFill>
                  <a:srgbClr val="FFFF00"/>
                </a:solidFill>
              </a:rPr>
              <a:t>афілійована особа суб’єкта у сфері </a:t>
            </a:r>
            <a:r>
              <a:rPr lang="uk-UA" dirty="0" err="1">
                <a:solidFill>
                  <a:srgbClr val="FFFF00"/>
                </a:solidFill>
              </a:rPr>
              <a:t>аудіальних</a:t>
            </a:r>
            <a:r>
              <a:rPr lang="uk-UA" dirty="0">
                <a:solidFill>
                  <a:srgbClr val="FFFF00"/>
                </a:solidFill>
              </a:rPr>
              <a:t> чи аудіовізуальних медіа </a:t>
            </a:r>
            <a:r>
              <a:rPr lang="uk-UA" dirty="0"/>
              <a:t>- будь-яка юридична особа, що має істотну участь у суб’єкті у сфері </a:t>
            </a:r>
            <a:r>
              <a:rPr lang="uk-UA" dirty="0" err="1"/>
              <a:t>аудіальних</a:t>
            </a:r>
            <a:r>
              <a:rPr lang="uk-UA" dirty="0"/>
              <a:t> чи аудіовізуальних медіа або в якій такий суб’єкт має істотну участь, або з якою такий суб’єкт перебуває під спільним контролем третьої юридичної або фізичної особи;</a:t>
            </a:r>
          </a:p>
          <a:p>
            <a:pPr algn="just"/>
            <a:r>
              <a:rPr lang="uk-UA" dirty="0"/>
              <a:t>3) </a:t>
            </a:r>
            <a:r>
              <a:rPr lang="uk-UA" dirty="0">
                <a:solidFill>
                  <a:srgbClr val="FFFF00"/>
                </a:solidFill>
              </a:rPr>
              <a:t>виробник реклами </a:t>
            </a:r>
            <a:r>
              <a:rPr lang="uk-UA" dirty="0"/>
              <a:t>- особа, яка повністю або частково здійснює виробництво реклами;</a:t>
            </a:r>
          </a:p>
        </p:txBody>
      </p:sp>
    </p:spTree>
    <p:extLst>
      <p:ext uri="{BB962C8B-B14F-4D97-AF65-F5344CB8AC3E}">
        <p14:creationId xmlns:p14="http://schemas.microsoft.com/office/powerpoint/2010/main" val="2473734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4C2001-7AB6-4F6D-95DD-D2D09486CF1B}"/>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DB8D0722-2B04-46C5-BCD7-8075DE2AB658}"/>
              </a:ext>
            </a:extLst>
          </p:cNvPr>
          <p:cNvSpPr>
            <a:spLocks noGrp="1"/>
          </p:cNvSpPr>
          <p:nvPr>
            <p:ph idx="1"/>
          </p:nvPr>
        </p:nvSpPr>
        <p:spPr/>
        <p:txBody>
          <a:bodyPr>
            <a:normAutofit/>
          </a:bodyPr>
          <a:lstStyle/>
          <a:p>
            <a:pPr algn="just"/>
            <a:r>
              <a:rPr lang="uk-UA" dirty="0"/>
              <a:t>4) </a:t>
            </a:r>
            <a:r>
              <a:rPr lang="uk-UA" dirty="0">
                <a:solidFill>
                  <a:srgbClr val="FFFF00"/>
                </a:solidFill>
              </a:rPr>
              <a:t>внутрішня реклама </a:t>
            </a:r>
            <a:r>
              <a:rPr lang="uk-UA" dirty="0"/>
              <a:t>- реклама, що розміщується всередині будинків, споруд, у тому числі в кінотеатрах і театрах під час, до і після демонстрації кінофільмів та вистав, концертів, а також під час спортивних заходів та спортивних змагань, що проводяться у закритих приміщеннях, крім місць торгівлі (у тому числі буфетів, кіосків, яток), в яких може розміщуватися інформація про товари, що безпосередньо в цих місцях продаються;</a:t>
            </a:r>
          </a:p>
          <a:p>
            <a:pPr algn="just"/>
            <a:r>
              <a:rPr lang="uk-UA" dirty="0"/>
              <a:t>9) </a:t>
            </a:r>
            <a:r>
              <a:rPr lang="uk-UA" dirty="0">
                <a:solidFill>
                  <a:srgbClr val="FFFF00"/>
                </a:solidFill>
              </a:rPr>
              <a:t>зовнішня реклама </a:t>
            </a:r>
            <a:r>
              <a:rPr lang="uk-UA" dirty="0"/>
              <a:t>- реклама, що розміщується на спеціальних тимчасових і стаціонарних конструкціях - </a:t>
            </a:r>
            <a:r>
              <a:rPr lang="uk-UA" dirty="0" err="1"/>
              <a:t>рекламоносіях</a:t>
            </a:r>
            <a:r>
              <a:rPr lang="uk-UA" dirty="0"/>
              <a:t>, розташованих на відкритій місцевості, а також на зовнішніх поверхнях будинків, споруд, на елементах вуличного обладнання, над проїжджою частиною вулиць і доріг;</a:t>
            </a:r>
          </a:p>
        </p:txBody>
      </p:sp>
    </p:spTree>
    <p:extLst>
      <p:ext uri="{BB962C8B-B14F-4D97-AF65-F5344CB8AC3E}">
        <p14:creationId xmlns:p14="http://schemas.microsoft.com/office/powerpoint/2010/main" val="744977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B9DA47-6DCB-4787-9AE2-6E9A0D648700}"/>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A1ECD3E6-2786-4691-A6A0-AEAFBF267D3F}"/>
              </a:ext>
            </a:extLst>
          </p:cNvPr>
          <p:cNvSpPr>
            <a:spLocks noGrp="1"/>
          </p:cNvSpPr>
          <p:nvPr>
            <p:ph idx="1"/>
          </p:nvPr>
        </p:nvSpPr>
        <p:spPr/>
        <p:txBody>
          <a:bodyPr>
            <a:normAutofit fontScale="92500" lnSpcReduction="20000"/>
          </a:bodyPr>
          <a:lstStyle/>
          <a:p>
            <a:pPr algn="just"/>
            <a:r>
              <a:rPr lang="uk-UA" dirty="0"/>
              <a:t>5) </a:t>
            </a:r>
            <a:r>
              <a:rPr lang="uk-UA" dirty="0">
                <a:solidFill>
                  <a:srgbClr val="FFFF00"/>
                </a:solidFill>
              </a:rPr>
              <a:t>дискримінаційна реклама </a:t>
            </a:r>
            <a:r>
              <a:rPr lang="uk-UA" dirty="0"/>
              <a:t>- реклама, що містить чи використовує твердження та/або зображення, які є дискримінаційними за ознакою раси, кольору шкіри, політичних, релігійних та інших переконань, статі, віку, інвалідності, етнічного чи соціального походження, громадянства, сімейного чи майнового стану, місця проживання, за </a:t>
            </a:r>
            <a:r>
              <a:rPr lang="uk-UA" dirty="0" err="1"/>
              <a:t>мовною</a:t>
            </a:r>
            <a:r>
              <a:rPr lang="uk-UA" dirty="0"/>
              <a:t> або іншими ознаками стосовно особи та/або групи осіб;</a:t>
            </a:r>
          </a:p>
          <a:p>
            <a:pPr algn="just"/>
            <a:r>
              <a:rPr lang="uk-UA" dirty="0"/>
              <a:t>6) </a:t>
            </a:r>
            <a:r>
              <a:rPr lang="uk-UA" dirty="0">
                <a:solidFill>
                  <a:srgbClr val="FFFF00"/>
                </a:solidFill>
              </a:rPr>
              <a:t>дискримінаційна реклама за ознакою статі </a:t>
            </a:r>
            <a:r>
              <a:rPr lang="uk-UA" dirty="0"/>
              <a:t>- реклама, що містить твердження та/або зображення щодо інтелектуальної, фізичної, соціальної чи іншої переваги однієї статі над іншою та/або щодо стереотипних ролей чоловіка та жінки, яка пропагує принизливе та зневажливе ставлення; принижує гідність людини за ознакою статі; демонструє насильство за ознакою статі; використовує зображення тіла людини (частини тіла) виключно як сексуального об’єкта з метою привернення уваги споживача та/або посилання (слова, звуки, зображення) на сексуальні стосунки, що не стосуються рекламованого продукту чи способу його споживання;</a:t>
            </a:r>
          </a:p>
          <a:p>
            <a:pPr algn="just"/>
            <a:r>
              <a:rPr lang="uk-UA" dirty="0"/>
              <a:t>11) </a:t>
            </a:r>
            <a:r>
              <a:rPr lang="uk-UA" dirty="0">
                <a:solidFill>
                  <a:srgbClr val="FFFF00"/>
                </a:solidFill>
              </a:rPr>
              <a:t>недобросовісна реклама </a:t>
            </a:r>
            <a:r>
              <a:rPr lang="uk-UA" dirty="0"/>
              <a:t>- реклама, що вводить або може ввести в оману споживачів реклами, завдати шкоди особам, державі чи суспільству внаслідок неточності, недостовірності, двозначності, перебільшення, замовчування, порушення вимог щодо часу, місця і способу розповсюдження;</a:t>
            </a:r>
          </a:p>
          <a:p>
            <a:endParaRPr lang="uk-UA" dirty="0"/>
          </a:p>
        </p:txBody>
      </p:sp>
    </p:spTree>
    <p:extLst>
      <p:ext uri="{BB962C8B-B14F-4D97-AF65-F5344CB8AC3E}">
        <p14:creationId xmlns:p14="http://schemas.microsoft.com/office/powerpoint/2010/main" val="4288177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DD6B02E-A6A6-4A5C-BAF0-4D885A288992}"/>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BC3E6BAE-1242-4587-9ACD-C9C6750123B2}"/>
              </a:ext>
            </a:extLst>
          </p:cNvPr>
          <p:cNvSpPr>
            <a:spLocks noGrp="1"/>
          </p:cNvSpPr>
          <p:nvPr>
            <p:ph sz="half" idx="1"/>
          </p:nvPr>
        </p:nvSpPr>
        <p:spPr>
          <a:xfrm>
            <a:off x="685802" y="2823881"/>
            <a:ext cx="5212974" cy="2967319"/>
          </a:xfrm>
        </p:spPr>
        <p:txBody>
          <a:bodyPr>
            <a:noAutofit/>
          </a:bodyPr>
          <a:lstStyle/>
          <a:p>
            <a:pPr marL="0" indent="0">
              <a:lnSpc>
                <a:spcPct val="120000"/>
              </a:lnSpc>
              <a:spcAft>
                <a:spcPts val="0"/>
              </a:spcAft>
              <a:buNone/>
            </a:pPr>
            <a:r>
              <a:rPr lang="uk-UA" dirty="0"/>
              <a:t>5. Для цілей цього Закону реклама вважається такою, що розповсюджується та споживається на території України, за сукупності таких обставин:</a:t>
            </a:r>
          </a:p>
          <a:p>
            <a:pPr marL="0" indent="0">
              <a:lnSpc>
                <a:spcPct val="120000"/>
              </a:lnSpc>
              <a:spcAft>
                <a:spcPts val="0"/>
              </a:spcAft>
              <a:buNone/>
            </a:pPr>
            <a:r>
              <a:rPr lang="uk-UA" dirty="0"/>
              <a:t>1) розповсюджувачем реклами не обмежено доступ до неї з території України;</a:t>
            </a:r>
          </a:p>
          <a:p>
            <a:pPr marL="0" indent="0">
              <a:lnSpc>
                <a:spcPct val="120000"/>
              </a:lnSpc>
              <a:spcAft>
                <a:spcPts val="0"/>
              </a:spcAft>
              <a:buNone/>
            </a:pPr>
            <a:r>
              <a:rPr lang="uk-UA" dirty="0"/>
              <a:t>2) рекламовані товари пропонуються до продажу особам, які перебувають на території України.</a:t>
            </a:r>
          </a:p>
          <a:p>
            <a:pPr marL="0" indent="0">
              <a:lnSpc>
                <a:spcPct val="120000"/>
              </a:lnSpc>
              <a:spcAft>
                <a:spcPts val="0"/>
              </a:spcAft>
              <a:buNone/>
            </a:pPr>
            <a:r>
              <a:rPr lang="uk-UA" dirty="0"/>
              <a:t>При оцінці зазначених у цій частині обставин орган державної влади, на який згідно із законом покладено контроль за дотриманням вимог законодавства про рекламу, має встановити відповідність трьом або більше таким ознакам:</a:t>
            </a:r>
          </a:p>
        </p:txBody>
      </p:sp>
      <p:sp>
        <p:nvSpPr>
          <p:cNvPr id="6" name="Місце для вмісту 5">
            <a:extLst>
              <a:ext uri="{FF2B5EF4-FFF2-40B4-BE49-F238E27FC236}">
                <a16:creationId xmlns:a16="http://schemas.microsoft.com/office/drawing/2014/main" id="{EE27DC2F-B6E3-423C-A204-6E865757DAD2}"/>
              </a:ext>
            </a:extLst>
          </p:cNvPr>
          <p:cNvSpPr>
            <a:spLocks noGrp="1"/>
          </p:cNvSpPr>
          <p:nvPr>
            <p:ph sz="half" idx="2"/>
          </p:nvPr>
        </p:nvSpPr>
        <p:spPr>
          <a:xfrm>
            <a:off x="5821895" y="2142067"/>
            <a:ext cx="5948764" cy="4411133"/>
          </a:xfrm>
        </p:spPr>
        <p:txBody>
          <a:bodyPr>
            <a:normAutofit fontScale="62500" lnSpcReduction="20000"/>
          </a:bodyPr>
          <a:lstStyle/>
          <a:p>
            <a:pPr>
              <a:lnSpc>
                <a:spcPct val="120000"/>
              </a:lnSpc>
              <a:spcAft>
                <a:spcPts val="0"/>
              </a:spcAft>
            </a:pPr>
            <a:r>
              <a:rPr lang="uk-UA" sz="2200" dirty="0"/>
              <a:t>зміст реклами призначений повністю або переважно для осіб, які перебувають на території України;</a:t>
            </a:r>
          </a:p>
          <a:p>
            <a:pPr>
              <a:lnSpc>
                <a:spcPct val="120000"/>
              </a:lnSpc>
              <a:spcAft>
                <a:spcPts val="0"/>
              </a:spcAft>
            </a:pPr>
            <a:r>
              <a:rPr lang="uk-UA" sz="2200" dirty="0"/>
              <a:t>реклама здійснюється державною мовою;</a:t>
            </a:r>
          </a:p>
          <a:p>
            <a:pPr>
              <a:lnSpc>
                <a:spcPct val="120000"/>
              </a:lnSpc>
              <a:spcAft>
                <a:spcPts val="0"/>
              </a:spcAft>
            </a:pPr>
            <a:r>
              <a:rPr lang="uk-UA" sz="2200" dirty="0"/>
              <a:t>продавець рекламованого товару чи рекламодавець має в Україні зареєстроване місцезнаходження, постійне або тимчасове представництво, офіс, філію, складське або торговельне приміщення;</a:t>
            </a:r>
          </a:p>
          <a:p>
            <a:pPr>
              <a:lnSpc>
                <a:spcPct val="120000"/>
              </a:lnSpc>
              <a:spcAft>
                <a:spcPts val="0"/>
              </a:spcAft>
            </a:pPr>
            <a:r>
              <a:rPr lang="uk-UA" sz="2200" dirty="0"/>
              <a:t>доступна послуга з доставки товару в Україну або по Україні, яка пропонується продавцем рекламованого товару чи рекламодавцем;</a:t>
            </a:r>
          </a:p>
          <a:p>
            <a:pPr>
              <a:lnSpc>
                <a:spcPct val="120000"/>
              </a:lnSpc>
              <a:spcAft>
                <a:spcPts val="0"/>
              </a:spcAft>
            </a:pPr>
            <a:r>
              <a:rPr lang="uk-UA" sz="2200" dirty="0"/>
              <a:t>доступна послуга з сервісного обслуговування або супутні послуги щодо рекламованого товару, які пропонуються продавцем рекламованого товару чи рекламодавцем;</a:t>
            </a:r>
          </a:p>
          <a:p>
            <a:pPr>
              <a:lnSpc>
                <a:spcPct val="120000"/>
              </a:lnSpc>
              <a:spcAft>
                <a:spcPts val="0"/>
              </a:spcAft>
            </a:pPr>
            <a:r>
              <a:rPr lang="uk-UA" sz="2200" dirty="0"/>
              <a:t>іншим ознакам, встановленим законодавством для визначення місцезнаходження отримувача електронних послуг.</a:t>
            </a:r>
          </a:p>
          <a:p>
            <a:pPr>
              <a:lnSpc>
                <a:spcPct val="120000"/>
              </a:lnSpc>
              <a:spcAft>
                <a:spcPts val="0"/>
              </a:spcAft>
            </a:pPr>
            <a:r>
              <a:rPr lang="uk-UA" sz="2200" dirty="0"/>
              <a:t>6. Положення частини п’ятої цієї статті не застосовуються до реклами, яка розповсюджується офіційними мовами Європейського Союзу юридичною особою, яка має місцезнаходження в одній чи кількох державах - членах Європейського Союзу.</a:t>
            </a:r>
          </a:p>
          <a:p>
            <a:endParaRPr lang="uk-UA" dirty="0"/>
          </a:p>
        </p:txBody>
      </p:sp>
    </p:spTree>
    <p:extLst>
      <p:ext uri="{BB962C8B-B14F-4D97-AF65-F5344CB8AC3E}">
        <p14:creationId xmlns:p14="http://schemas.microsoft.com/office/powerpoint/2010/main" val="1732842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06BE25-0972-4AB3-9998-D050510E8C8F}"/>
              </a:ext>
            </a:extLst>
          </p:cNvPr>
          <p:cNvSpPr>
            <a:spLocks noGrp="1"/>
          </p:cNvSpPr>
          <p:nvPr>
            <p:ph type="title"/>
          </p:nvPr>
        </p:nvSpPr>
        <p:spPr/>
        <p:txBody>
          <a:bodyPr/>
          <a:lstStyle/>
          <a:p>
            <a:pPr algn="ctr"/>
            <a:r>
              <a:rPr lang="uk-UA" dirty="0"/>
              <a:t>Стаття 5. Спонсорство</a:t>
            </a:r>
            <a:br>
              <a:rPr lang="uk-UA" dirty="0"/>
            </a:br>
            <a:endParaRPr lang="uk-UA" dirty="0"/>
          </a:p>
        </p:txBody>
      </p:sp>
      <p:sp>
        <p:nvSpPr>
          <p:cNvPr id="3" name="Місце для вмісту 2">
            <a:extLst>
              <a:ext uri="{FF2B5EF4-FFF2-40B4-BE49-F238E27FC236}">
                <a16:creationId xmlns:a16="http://schemas.microsoft.com/office/drawing/2014/main" id="{B002A140-973A-4BC1-B1BA-01275CA7FF83}"/>
              </a:ext>
            </a:extLst>
          </p:cNvPr>
          <p:cNvSpPr>
            <a:spLocks noGrp="1"/>
          </p:cNvSpPr>
          <p:nvPr>
            <p:ph sz="half" idx="1"/>
          </p:nvPr>
        </p:nvSpPr>
        <p:spPr/>
        <p:txBody>
          <a:bodyPr>
            <a:normAutofit fontScale="77500" lnSpcReduction="20000"/>
          </a:bodyPr>
          <a:lstStyle/>
          <a:p>
            <a:pPr marL="0" indent="0" algn="just">
              <a:buNone/>
            </a:pPr>
            <a:r>
              <a:rPr lang="uk-UA" dirty="0"/>
              <a:t>1. У програмах </a:t>
            </a:r>
            <a:r>
              <a:rPr lang="uk-UA" dirty="0" err="1"/>
              <a:t>аудіальних</a:t>
            </a:r>
            <a:r>
              <a:rPr lang="uk-UA" dirty="0"/>
              <a:t> та аудіовізуальних медіа, матеріалах в інших медіа, на платформах спільного доступу до відео та на платформах спільного доступу до інформації, видовищних та інших заходів, проектів тощо, які створені і проводяться за участю спонсорів, наведення будь-якої інформації рекламного характеру про спонсора та/або його товари, крім імені або найменування спонсорів, комерційного (фірмового) найменування, найменування товару та/або торговельної марки, які виступають спонсорами, забороняється.</a:t>
            </a:r>
          </a:p>
          <a:p>
            <a:pPr marL="0" indent="0" algn="just">
              <a:buNone/>
            </a:pPr>
            <a:r>
              <a:rPr lang="uk-UA" dirty="0"/>
              <a:t>У програмах аудіовізуальних медіа (крім </a:t>
            </a:r>
            <a:r>
              <a:rPr lang="uk-UA" dirty="0" err="1"/>
              <a:t>аудіальних</a:t>
            </a:r>
            <a:r>
              <a:rPr lang="uk-UA" dirty="0"/>
              <a:t>), у матеріалах онлайн-медіа, на платформах спільного доступу до відео та на платформах спільного доступу до інформації наведення будь-якої інформації рекламного характеру, яка подається у вигляді дикторського тексту та/або звукового супроводу, про спонсора - виробника алкогольних напоїв, його ім’я (найменування), найменування товару та/або торговельну марку, що належить спонсору, забороняється.</a:t>
            </a:r>
          </a:p>
        </p:txBody>
      </p:sp>
      <p:pic>
        <p:nvPicPr>
          <p:cNvPr id="6" name="Місце для вмісту 5">
            <a:extLst>
              <a:ext uri="{FF2B5EF4-FFF2-40B4-BE49-F238E27FC236}">
                <a16:creationId xmlns:a16="http://schemas.microsoft.com/office/drawing/2014/main" id="{8043FD53-87C7-4F1D-9EBA-E9BC9EF59DF6}"/>
              </a:ext>
            </a:extLst>
          </p:cNvPr>
          <p:cNvPicPr>
            <a:picLocks noGrp="1" noChangeAspect="1"/>
          </p:cNvPicPr>
          <p:nvPr>
            <p:ph sz="half" idx="2"/>
          </p:nvPr>
        </p:nvPicPr>
        <p:blipFill>
          <a:blip r:embed="rId2"/>
          <a:stretch>
            <a:fillRect/>
          </a:stretch>
        </p:blipFill>
        <p:spPr>
          <a:xfrm>
            <a:off x="6278563" y="2439915"/>
            <a:ext cx="4995862" cy="2855686"/>
          </a:xfrm>
        </p:spPr>
      </p:pic>
    </p:spTree>
    <p:extLst>
      <p:ext uri="{BB962C8B-B14F-4D97-AF65-F5344CB8AC3E}">
        <p14:creationId xmlns:p14="http://schemas.microsoft.com/office/powerpoint/2010/main" val="3109685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6E4152-B207-4A6C-8B23-E9913D3348A8}"/>
              </a:ext>
            </a:extLst>
          </p:cNvPr>
          <p:cNvSpPr>
            <a:spLocks noGrp="1"/>
          </p:cNvSpPr>
          <p:nvPr>
            <p:ph type="title"/>
          </p:nvPr>
        </p:nvSpPr>
        <p:spPr/>
        <p:txBody>
          <a:bodyPr>
            <a:normAutofit/>
          </a:bodyPr>
          <a:lstStyle/>
          <a:p>
            <a:pPr algn="ctr"/>
            <a:r>
              <a:rPr lang="uk-UA" sz="2800" dirty="0"/>
              <a:t>закон України «Про зовнішньоекономічну діяльність»</a:t>
            </a:r>
          </a:p>
        </p:txBody>
      </p:sp>
      <p:sp>
        <p:nvSpPr>
          <p:cNvPr id="3" name="Місце для вмісту 2">
            <a:extLst>
              <a:ext uri="{FF2B5EF4-FFF2-40B4-BE49-F238E27FC236}">
                <a16:creationId xmlns:a16="http://schemas.microsoft.com/office/drawing/2014/main" id="{6EDED63B-6CCD-4CA1-B962-D0D3FA3FFA18}"/>
              </a:ext>
            </a:extLst>
          </p:cNvPr>
          <p:cNvSpPr>
            <a:spLocks noGrp="1"/>
          </p:cNvSpPr>
          <p:nvPr>
            <p:ph sz="half" idx="1"/>
          </p:nvPr>
        </p:nvSpPr>
        <p:spPr/>
        <p:txBody>
          <a:bodyPr>
            <a:normAutofit fontScale="85000" lnSpcReduction="20000"/>
          </a:bodyPr>
          <a:lstStyle/>
          <a:p>
            <a:pPr algn="just"/>
            <a:r>
              <a:rPr lang="uk-UA" dirty="0"/>
              <a:t>Так, закон України від 16 квітня 1991 р. «Про зовнішньоекономічну діяльність» здійснює правове регулювання всіх видів зовнішньоекономічної діяльності в Україні, зокрема й зовнішньої торгівлі, економічного, науково-технічного співробітництва, спеціалізації та кооперації в галузі виробництва, науки і техніки, економічних </a:t>
            </a:r>
            <a:r>
              <a:rPr lang="uk-UA" dirty="0" err="1"/>
              <a:t>зв’язків</a:t>
            </a:r>
            <a:r>
              <a:rPr lang="uk-UA" dirty="0"/>
              <a:t> у галузі будівництва, транспорту, експедиторських, страхових, розрахункових, кредитних та інших банківських операцій, надання різноманітних послуг тощо. Усі суб’єкти зовнішньоекономічної діяльності незалежно від форми власності й інших ознак мають рівне право здійснювати будь-які види зовнішньоекономічної діяльності та дії щодо її провадження (зокрема, і рекламну діяльність), як-от будь-які валютні операції та розрахунки в іноземній валюті з іноземними суб’єктами господарської діяльності, що прямо не заборонені або не обмежені законодавством, зокрема й заходами захисту. </a:t>
            </a:r>
          </a:p>
        </p:txBody>
      </p:sp>
      <p:sp>
        <p:nvSpPr>
          <p:cNvPr id="4" name="Місце для вмісту 3">
            <a:extLst>
              <a:ext uri="{FF2B5EF4-FFF2-40B4-BE49-F238E27FC236}">
                <a16:creationId xmlns:a16="http://schemas.microsoft.com/office/drawing/2014/main" id="{DC3A40DB-0BEE-4BCC-86C9-10993EAF134A}"/>
              </a:ext>
            </a:extLst>
          </p:cNvPr>
          <p:cNvSpPr>
            <a:spLocks noGrp="1"/>
          </p:cNvSpPr>
          <p:nvPr>
            <p:ph sz="half" idx="2"/>
          </p:nvPr>
        </p:nvSpPr>
        <p:spPr/>
        <p:txBody>
          <a:bodyPr>
            <a:normAutofit fontScale="85000" lnSpcReduction="20000"/>
          </a:bodyPr>
          <a:lstStyle/>
          <a:p>
            <a:endParaRPr lang="uk-UA"/>
          </a:p>
        </p:txBody>
      </p:sp>
    </p:spTree>
    <p:extLst>
      <p:ext uri="{BB962C8B-B14F-4D97-AF65-F5344CB8AC3E}">
        <p14:creationId xmlns:p14="http://schemas.microsoft.com/office/powerpoint/2010/main" val="2335907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78A6EFED-CBFA-42B3-96BE-BA05B6254E69}"/>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A51A93E7-C412-4280-8DF1-E11BC68A00E8}"/>
              </a:ext>
            </a:extLst>
          </p:cNvPr>
          <p:cNvSpPr>
            <a:spLocks noGrp="1"/>
          </p:cNvSpPr>
          <p:nvPr>
            <p:ph sz="half" idx="1"/>
          </p:nvPr>
        </p:nvSpPr>
        <p:spPr/>
        <p:txBody>
          <a:bodyPr>
            <a:normAutofit fontScale="92500" lnSpcReduction="10000"/>
          </a:bodyPr>
          <a:lstStyle/>
          <a:p>
            <a:pPr algn="just"/>
            <a:r>
              <a:rPr lang="uk-UA" dirty="0"/>
              <a:t>2. Не можуть виступати спонсорами комерційні (фірмові) найменування, торговельні марки, під якими виробляють чи розповсюджують товари, реклама яких заборонена законом, та найменування товарів, реклама яких заборонена законом.</a:t>
            </a:r>
          </a:p>
          <a:p>
            <a:pPr algn="just"/>
            <a:r>
              <a:rPr lang="uk-UA" dirty="0"/>
              <a:t>3. Не можуть виступати спонсорами комерційні (фірмові) найменування, торговельні марки, під якими виробляють чи розповсюджують товари, виробництво та/або обіг яких заборонено законом, або особи, які виробляють чи розповсюджують товари, виробництво та/або обіг яких заборонено законом.</a:t>
            </a:r>
          </a:p>
          <a:p>
            <a:endParaRPr lang="uk-UA" dirty="0"/>
          </a:p>
        </p:txBody>
      </p:sp>
      <p:pic>
        <p:nvPicPr>
          <p:cNvPr id="7" name="Місце для вмісту 6">
            <a:extLst>
              <a:ext uri="{FF2B5EF4-FFF2-40B4-BE49-F238E27FC236}">
                <a16:creationId xmlns:a16="http://schemas.microsoft.com/office/drawing/2014/main" id="{44692848-96B5-4A93-AC39-99801A4ECE0B}"/>
              </a:ext>
            </a:extLst>
          </p:cNvPr>
          <p:cNvPicPr>
            <a:picLocks noGrp="1" noChangeAspect="1"/>
          </p:cNvPicPr>
          <p:nvPr>
            <p:ph sz="half" idx="2"/>
          </p:nvPr>
        </p:nvPicPr>
        <p:blipFill>
          <a:blip r:embed="rId2"/>
          <a:stretch>
            <a:fillRect/>
          </a:stretch>
        </p:blipFill>
        <p:spPr>
          <a:xfrm>
            <a:off x="6000657" y="2340700"/>
            <a:ext cx="5420378" cy="2885668"/>
          </a:xfrm>
        </p:spPr>
      </p:pic>
    </p:spTree>
    <p:extLst>
      <p:ext uri="{BB962C8B-B14F-4D97-AF65-F5344CB8AC3E}">
        <p14:creationId xmlns:p14="http://schemas.microsoft.com/office/powerpoint/2010/main" val="3343735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614B76-21ED-4C37-9A10-FB8436F86505}"/>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AC022BFE-BA2D-4E7F-BE32-76F12F801FE0}"/>
              </a:ext>
            </a:extLst>
          </p:cNvPr>
          <p:cNvSpPr>
            <a:spLocks noGrp="1"/>
          </p:cNvSpPr>
          <p:nvPr>
            <p:ph idx="1"/>
          </p:nvPr>
        </p:nvSpPr>
        <p:spPr/>
        <p:txBody>
          <a:bodyPr>
            <a:normAutofit fontScale="85000" lnSpcReduction="10000"/>
          </a:bodyPr>
          <a:lstStyle/>
          <a:p>
            <a:pPr algn="just">
              <a:lnSpc>
                <a:spcPct val="120000"/>
              </a:lnSpc>
              <a:spcAft>
                <a:spcPts val="0"/>
              </a:spcAft>
            </a:pPr>
            <a:endParaRPr lang="uk-UA" dirty="0"/>
          </a:p>
          <a:p>
            <a:pPr marL="0" indent="0" algn="just">
              <a:lnSpc>
                <a:spcPct val="120000"/>
              </a:lnSpc>
              <a:spcAft>
                <a:spcPts val="0"/>
              </a:spcAft>
              <a:buNone/>
            </a:pPr>
            <a:r>
              <a:rPr lang="uk-UA" dirty="0"/>
              <a:t>4. Програми </a:t>
            </a:r>
            <a:r>
              <a:rPr lang="uk-UA" dirty="0" err="1"/>
              <a:t>аудіальних</a:t>
            </a:r>
            <a:r>
              <a:rPr lang="uk-UA" dirty="0"/>
              <a:t> та аудіовізуальних медіа, матеріали онлайн-медіа, користувацький контент та інші матеріали на платформах спільного доступу до відео та на платформах спільного доступу до інформації, підготовлені за підтримки спонсора, повинні бути означені особою, яка здійснила виготовлення (створення) такої програми, користувацького контенту або матеріалу (якщо підтримка надавалася для виготовлення (створення) або здійснює розповсюдження такої програми, користувацького контенту або матеріалу (якщо підтримка надавалася для розповсюдження), за допомогою звукових, візуальних, комбінованих засобів або титрів на початку, під час та/або наприкінці програми, користувацького контенту або матеріалу як такі, що підготовлені за підтримки спонсора.</a:t>
            </a:r>
          </a:p>
          <a:p>
            <a:pPr marL="0" indent="0" algn="just">
              <a:lnSpc>
                <a:spcPct val="120000"/>
              </a:lnSpc>
              <a:spcAft>
                <a:spcPts val="0"/>
              </a:spcAft>
              <a:buNone/>
            </a:pPr>
            <a:r>
              <a:rPr lang="uk-UA" dirty="0"/>
              <a:t>5. Спонсор не має права впливати на зміст та час виходу в ефір програми в лінійному </a:t>
            </a:r>
            <a:r>
              <a:rPr lang="uk-UA" dirty="0" err="1"/>
              <a:t>аудіальному</a:t>
            </a:r>
            <a:r>
              <a:rPr lang="uk-UA" dirty="0"/>
              <a:t> чи аудіовізуальному медіа або зміст програми чи матеріалів іншого медіа, користувацького контенту, проекту тощо, виготовлення (створення)/розповсюдження яких він підтримує, а також на редакційну відповідальність і незалежність суб’єкта у сфері медіа.</a:t>
            </a:r>
          </a:p>
          <a:p>
            <a:pPr marL="0" indent="0" algn="just">
              <a:lnSpc>
                <a:spcPct val="120000"/>
              </a:lnSpc>
              <a:spcAft>
                <a:spcPts val="0"/>
              </a:spcAft>
              <a:buNone/>
            </a:pPr>
            <a:r>
              <a:rPr lang="uk-UA" dirty="0"/>
              <a:t>6. Спонсорство програм новин та програм про поточні події забороняється.</a:t>
            </a:r>
          </a:p>
          <a:p>
            <a:pPr algn="just"/>
            <a:endParaRPr lang="uk-UA" dirty="0"/>
          </a:p>
        </p:txBody>
      </p:sp>
    </p:spTree>
    <p:extLst>
      <p:ext uri="{BB962C8B-B14F-4D97-AF65-F5344CB8AC3E}">
        <p14:creationId xmlns:p14="http://schemas.microsoft.com/office/powerpoint/2010/main" val="3275311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DAC035-F4C6-42D5-B415-249D3C27C043}"/>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01C3E908-65EA-4DF4-B2DE-269B41DBC281}"/>
              </a:ext>
            </a:extLst>
          </p:cNvPr>
          <p:cNvSpPr>
            <a:spLocks noGrp="1"/>
          </p:cNvSpPr>
          <p:nvPr>
            <p:ph idx="1"/>
          </p:nvPr>
        </p:nvSpPr>
        <p:spPr/>
        <p:txBody>
          <a:bodyPr>
            <a:normAutofit/>
          </a:bodyPr>
          <a:lstStyle/>
          <a:p>
            <a:pPr algn="just">
              <a:lnSpc>
                <a:spcPct val="120000"/>
              </a:lnSpc>
              <a:spcAft>
                <a:spcPts val="0"/>
              </a:spcAft>
            </a:pPr>
            <a:r>
              <a:rPr lang="uk-UA" dirty="0"/>
              <a:t>7. Спонсорами програм </a:t>
            </a:r>
            <a:r>
              <a:rPr lang="uk-UA" dirty="0" err="1"/>
              <a:t>аудіальних</a:t>
            </a:r>
            <a:r>
              <a:rPr lang="uk-UA" dirty="0"/>
              <a:t> чи аудіовізуальних медіа не вважаються виробники таких програм, суб’єкти у сфері медіа, які розповсюджують такі програми, платформи спільного доступу до відео та платформи спільного доступу до інформації, на яких розповсюджуються такі програми або користувацький контент.</a:t>
            </a:r>
          </a:p>
          <a:p>
            <a:pPr algn="just">
              <a:lnSpc>
                <a:spcPct val="120000"/>
              </a:lnSpc>
              <a:spcAft>
                <a:spcPts val="0"/>
              </a:spcAft>
            </a:pPr>
            <a:r>
              <a:rPr lang="uk-UA" dirty="0"/>
              <a:t>8. Органи спільного регулювання у сфері медіа шляхом прийняття відповідних кодексів (правил) визначають вимоги до розповсюдження в медіа інформації про спонсора, його ім’я (найменування), комерційного (фірмового) найменування, найменування товару та/або торговельної марки, що виступає спонсором, зокрема критерії визначення програми програмою про поточні події, особливості спонсорства дитячих, документальних та релігійних програм в </a:t>
            </a:r>
            <a:r>
              <a:rPr lang="uk-UA" dirty="0" err="1"/>
              <a:t>аудіальних</a:t>
            </a:r>
            <a:r>
              <a:rPr lang="uk-UA" dirty="0"/>
              <a:t> та аудіовізуальних медіа.</a:t>
            </a:r>
          </a:p>
          <a:p>
            <a:pPr algn="just"/>
            <a:endParaRPr lang="uk-UA" dirty="0"/>
          </a:p>
        </p:txBody>
      </p:sp>
    </p:spTree>
    <p:extLst>
      <p:ext uri="{BB962C8B-B14F-4D97-AF65-F5344CB8AC3E}">
        <p14:creationId xmlns:p14="http://schemas.microsoft.com/office/powerpoint/2010/main" val="755906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8C1759-09DC-4276-80DF-E69B5F92EE87}"/>
              </a:ext>
            </a:extLst>
          </p:cNvPr>
          <p:cNvSpPr>
            <a:spLocks noGrp="1"/>
          </p:cNvSpPr>
          <p:nvPr>
            <p:ph type="title"/>
          </p:nvPr>
        </p:nvSpPr>
        <p:spPr/>
        <p:txBody>
          <a:bodyPr/>
          <a:lstStyle/>
          <a:p>
            <a:pPr algn="ctr"/>
            <a:r>
              <a:rPr lang="uk-UA" dirty="0"/>
              <a:t>Стаття 5-1. </a:t>
            </a:r>
            <a:r>
              <a:rPr lang="uk-UA" dirty="0" err="1"/>
              <a:t>Телепродаж</a:t>
            </a:r>
            <a:br>
              <a:rPr lang="uk-UA" dirty="0"/>
            </a:br>
            <a:endParaRPr lang="uk-UA" dirty="0"/>
          </a:p>
        </p:txBody>
      </p:sp>
      <p:sp>
        <p:nvSpPr>
          <p:cNvPr id="3" name="Місце для вмісту 2">
            <a:extLst>
              <a:ext uri="{FF2B5EF4-FFF2-40B4-BE49-F238E27FC236}">
                <a16:creationId xmlns:a16="http://schemas.microsoft.com/office/drawing/2014/main" id="{D19C80E9-F264-454A-920F-F959BC7CC906}"/>
              </a:ext>
            </a:extLst>
          </p:cNvPr>
          <p:cNvSpPr>
            <a:spLocks noGrp="1"/>
          </p:cNvSpPr>
          <p:nvPr>
            <p:ph sz="half" idx="1"/>
          </p:nvPr>
        </p:nvSpPr>
        <p:spPr/>
        <p:txBody>
          <a:bodyPr>
            <a:normAutofit fontScale="92500" lnSpcReduction="10000"/>
          </a:bodyPr>
          <a:lstStyle/>
          <a:p>
            <a:pPr marL="0" indent="0" algn="just">
              <a:buNone/>
            </a:pPr>
            <a:r>
              <a:rPr lang="uk-UA" dirty="0"/>
              <a:t>1. </a:t>
            </a:r>
            <a:r>
              <a:rPr lang="uk-UA" dirty="0" err="1"/>
              <a:t>Телепродаж</a:t>
            </a:r>
            <a:r>
              <a:rPr lang="uk-UA" dirty="0"/>
              <a:t> повинен містити необхідну, доступну, достовірну аудіовізуальну інформацію про товар, що пропонується.</a:t>
            </a:r>
          </a:p>
          <a:p>
            <a:pPr marL="0" indent="0" algn="just">
              <a:buNone/>
            </a:pPr>
            <a:r>
              <a:rPr lang="uk-UA" dirty="0"/>
              <a:t>3. </a:t>
            </a:r>
            <a:r>
              <a:rPr lang="uk-UA" dirty="0" err="1"/>
              <a:t>Телепродаж</a:t>
            </a:r>
            <a:r>
              <a:rPr lang="uk-UA" dirty="0"/>
              <a:t> не повинен спонукати дітей до укладення договору про продаж чи оренду товарів.</a:t>
            </a:r>
          </a:p>
          <a:p>
            <a:pPr marL="0" indent="0" algn="just">
              <a:buNone/>
            </a:pPr>
            <a:r>
              <a:rPr lang="uk-UA" dirty="0"/>
              <a:t>4. Обмеження, визначені частиною першою статті 13 цього Закону, не поширюються на спеціалізовані з </a:t>
            </a:r>
            <a:r>
              <a:rPr lang="uk-UA" dirty="0" err="1"/>
              <a:t>телепродажу</a:t>
            </a:r>
            <a:r>
              <a:rPr lang="uk-UA" dirty="0"/>
              <a:t>, реклами або самореклами лінійні аудіовізуальні медіа, а також на трансляцію </a:t>
            </a:r>
            <a:r>
              <a:rPr lang="uk-UA" dirty="0" err="1"/>
              <a:t>телепродажу</a:t>
            </a:r>
            <a:r>
              <a:rPr lang="uk-UA" dirty="0"/>
              <a:t> у вигляді окремої програми (</a:t>
            </a:r>
            <a:r>
              <a:rPr lang="uk-UA" dirty="0" err="1"/>
              <a:t>телемагазину</a:t>
            </a:r>
            <a:r>
              <a:rPr lang="uk-UA" dirty="0"/>
              <a:t>) іншими, ніж спеціалізовані з </a:t>
            </a:r>
            <a:r>
              <a:rPr lang="uk-UA" dirty="0" err="1"/>
              <a:t>телепродажу</a:t>
            </a:r>
            <a:r>
              <a:rPr lang="uk-UA" dirty="0"/>
              <a:t>, лінійними аудіовізуальними медіа, за умови дотримання вимог, передбачених частиною п’ятою цієї статті.</a:t>
            </a:r>
          </a:p>
        </p:txBody>
      </p:sp>
      <p:pic>
        <p:nvPicPr>
          <p:cNvPr id="5" name="Місце для вмісту 4">
            <a:extLst>
              <a:ext uri="{FF2B5EF4-FFF2-40B4-BE49-F238E27FC236}">
                <a16:creationId xmlns:a16="http://schemas.microsoft.com/office/drawing/2014/main" id="{A6D919A2-4DF9-482D-BAF7-2207023B910C}"/>
              </a:ext>
            </a:extLst>
          </p:cNvPr>
          <p:cNvPicPr>
            <a:picLocks noGrp="1" noChangeAspect="1"/>
          </p:cNvPicPr>
          <p:nvPr>
            <p:ph sz="half" idx="2"/>
          </p:nvPr>
        </p:nvPicPr>
        <p:blipFill>
          <a:blip r:embed="rId2"/>
          <a:stretch>
            <a:fillRect/>
          </a:stretch>
        </p:blipFill>
        <p:spPr>
          <a:xfrm>
            <a:off x="6182891" y="2241177"/>
            <a:ext cx="5235851" cy="2969325"/>
          </a:xfrm>
          <a:prstGeom prst="rect">
            <a:avLst/>
          </a:prstGeom>
        </p:spPr>
      </p:pic>
    </p:spTree>
    <p:extLst>
      <p:ext uri="{BB962C8B-B14F-4D97-AF65-F5344CB8AC3E}">
        <p14:creationId xmlns:p14="http://schemas.microsoft.com/office/powerpoint/2010/main" val="3557123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49B9645-B764-465E-9CD3-19BD54AB1232}"/>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C020B5A5-B96F-407C-931C-58CC28CCAA10}"/>
              </a:ext>
            </a:extLst>
          </p:cNvPr>
          <p:cNvSpPr>
            <a:spLocks noGrp="1"/>
          </p:cNvSpPr>
          <p:nvPr>
            <p:ph sz="half" idx="1"/>
          </p:nvPr>
        </p:nvSpPr>
        <p:spPr/>
        <p:txBody>
          <a:bodyPr>
            <a:normAutofit fontScale="92500" lnSpcReduction="20000"/>
          </a:bodyPr>
          <a:lstStyle/>
          <a:p>
            <a:pPr algn="just"/>
            <a:r>
              <a:rPr lang="uk-UA" dirty="0"/>
              <a:t>5. Трансляція </a:t>
            </a:r>
            <a:r>
              <a:rPr lang="uk-UA" dirty="0" err="1"/>
              <a:t>телепродажу</a:t>
            </a:r>
            <a:r>
              <a:rPr lang="uk-UA" dirty="0"/>
              <a:t>, що здійснюється іншими, ніж спеціалізовані з </a:t>
            </a:r>
            <a:r>
              <a:rPr lang="uk-UA" dirty="0" err="1"/>
              <a:t>телепродажу</a:t>
            </a:r>
            <a:r>
              <a:rPr lang="uk-UA" dirty="0"/>
              <a:t>, лінійними аудіовізуальними медіа, у вигляді окремої програми (</a:t>
            </a:r>
            <a:r>
              <a:rPr lang="uk-UA" dirty="0" err="1"/>
              <a:t>телемагазину</a:t>
            </a:r>
            <a:r>
              <a:rPr lang="uk-UA" dirty="0"/>
              <a:t>) повинна мати безперервну мінімальну тривалість 15 хвилин.</a:t>
            </a:r>
          </a:p>
          <a:p>
            <a:pPr algn="just"/>
            <a:r>
              <a:rPr lang="uk-UA" dirty="0"/>
              <a:t>6. Забороняється здійснення </a:t>
            </a:r>
            <a:r>
              <a:rPr lang="uk-UA" dirty="0" err="1"/>
              <a:t>телепродажу</a:t>
            </a:r>
            <a:r>
              <a:rPr lang="uk-UA" dirty="0"/>
              <a:t> послуг з ворожіння та гадання, народної чи нетрадиційної медицини, а також товарів, пов’язаних з такими послугами.</a:t>
            </a:r>
          </a:p>
          <a:p>
            <a:pPr algn="just"/>
            <a:r>
              <a:rPr lang="uk-UA" dirty="0"/>
              <a:t>7. </a:t>
            </a:r>
            <a:r>
              <a:rPr lang="uk-UA" dirty="0" err="1"/>
              <a:t>Телепродаж</a:t>
            </a:r>
            <a:r>
              <a:rPr lang="uk-UA" dirty="0"/>
              <a:t> у лінійних аудіовізуальних медіа має бути відокремлений від інших програм на його початку і наприкінці за допомогою звукових, візуальних, комбінованих засобів, титрів або коментарів ведучих з використанням слів "</a:t>
            </a:r>
            <a:r>
              <a:rPr lang="uk-UA" dirty="0" err="1"/>
              <a:t>телепродаж</a:t>
            </a:r>
            <a:r>
              <a:rPr lang="uk-UA" dirty="0"/>
              <a:t>" або "</a:t>
            </a:r>
            <a:r>
              <a:rPr lang="uk-UA" dirty="0" err="1"/>
              <a:t>телемагазин</a:t>
            </a:r>
            <a:r>
              <a:rPr lang="uk-UA" dirty="0"/>
              <a:t>"</a:t>
            </a:r>
          </a:p>
        </p:txBody>
      </p:sp>
      <p:pic>
        <p:nvPicPr>
          <p:cNvPr id="6" name="Місце для вмісту 5">
            <a:extLst>
              <a:ext uri="{FF2B5EF4-FFF2-40B4-BE49-F238E27FC236}">
                <a16:creationId xmlns:a16="http://schemas.microsoft.com/office/drawing/2014/main" id="{0EDA3059-C0F6-48DE-94BD-7D6693F79EFE}"/>
              </a:ext>
            </a:extLst>
          </p:cNvPr>
          <p:cNvPicPr>
            <a:picLocks noGrp="1" noChangeAspect="1"/>
          </p:cNvPicPr>
          <p:nvPr>
            <p:ph sz="half" idx="2"/>
          </p:nvPr>
        </p:nvPicPr>
        <p:blipFill>
          <a:blip r:embed="rId2"/>
          <a:stretch>
            <a:fillRect/>
          </a:stretch>
        </p:blipFill>
        <p:spPr>
          <a:xfrm>
            <a:off x="6176169" y="2442369"/>
            <a:ext cx="4286250" cy="3048000"/>
          </a:xfrm>
          <a:prstGeom prst="rect">
            <a:avLst/>
          </a:prstGeom>
        </p:spPr>
      </p:pic>
    </p:spTree>
    <p:extLst>
      <p:ext uri="{BB962C8B-B14F-4D97-AF65-F5344CB8AC3E}">
        <p14:creationId xmlns:p14="http://schemas.microsoft.com/office/powerpoint/2010/main" val="1966652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3ACCE4-3EB0-4C32-A0FF-155EB682EADB}"/>
              </a:ext>
            </a:extLst>
          </p:cNvPr>
          <p:cNvSpPr>
            <a:spLocks noGrp="1"/>
          </p:cNvSpPr>
          <p:nvPr>
            <p:ph type="title"/>
          </p:nvPr>
        </p:nvSpPr>
        <p:spPr/>
        <p:txBody>
          <a:bodyPr>
            <a:normAutofit fontScale="90000"/>
          </a:bodyPr>
          <a:lstStyle/>
          <a:p>
            <a:pPr algn="ctr"/>
            <a:r>
              <a:rPr lang="ru-RU" sz="2700" dirty="0" err="1"/>
              <a:t>Стаття</a:t>
            </a:r>
            <a:r>
              <a:rPr lang="ru-RU" sz="2700" dirty="0"/>
              <a:t> 5-2. </a:t>
            </a:r>
            <a:r>
              <a:rPr lang="ru-RU" sz="2700" dirty="0" err="1"/>
              <a:t>Розміщення</a:t>
            </a:r>
            <a:r>
              <a:rPr lang="ru-RU" sz="2700" dirty="0"/>
              <a:t> товару (</a:t>
            </a:r>
            <a:r>
              <a:rPr lang="ru-RU" sz="2700" dirty="0" err="1"/>
              <a:t>продакт-плейсмент</a:t>
            </a:r>
            <a:r>
              <a:rPr lang="ru-RU" sz="2700" dirty="0"/>
              <a:t>) в </a:t>
            </a:r>
            <a:r>
              <a:rPr lang="ru-RU" sz="2700" dirty="0" err="1"/>
              <a:t>аудіовізуальних</a:t>
            </a:r>
            <a:r>
              <a:rPr lang="ru-RU" sz="2700" dirty="0"/>
              <a:t> </a:t>
            </a:r>
            <a:r>
              <a:rPr lang="ru-RU" sz="2700" dirty="0" err="1"/>
              <a:t>медіа</a:t>
            </a:r>
            <a:r>
              <a:rPr lang="ru-RU" sz="2700" dirty="0"/>
              <a:t>, на платформах </a:t>
            </a:r>
            <a:r>
              <a:rPr lang="ru-RU" sz="2700" dirty="0" err="1"/>
              <a:t>спільного</a:t>
            </a:r>
            <a:r>
              <a:rPr lang="ru-RU" sz="2700" dirty="0"/>
              <a:t> доступу до </a:t>
            </a:r>
            <a:r>
              <a:rPr lang="ru-RU" sz="2700" dirty="0" err="1"/>
              <a:t>відео</a:t>
            </a:r>
            <a:r>
              <a:rPr lang="ru-RU" sz="2700" dirty="0"/>
              <a:t> та на платформах </a:t>
            </a:r>
            <a:r>
              <a:rPr lang="ru-RU" sz="2700" dirty="0" err="1"/>
              <a:t>спільного</a:t>
            </a:r>
            <a:r>
              <a:rPr lang="ru-RU" sz="2700" dirty="0"/>
              <a:t> доступу до </a:t>
            </a:r>
            <a:r>
              <a:rPr lang="ru-RU" sz="2700" dirty="0" err="1"/>
              <a:t>інформації</a:t>
            </a:r>
            <a:br>
              <a:rPr lang="ru-RU" sz="2700" dirty="0"/>
            </a:br>
            <a:endParaRPr lang="uk-UA" dirty="0"/>
          </a:p>
        </p:txBody>
      </p:sp>
      <p:sp>
        <p:nvSpPr>
          <p:cNvPr id="3" name="Місце для вмісту 2">
            <a:extLst>
              <a:ext uri="{FF2B5EF4-FFF2-40B4-BE49-F238E27FC236}">
                <a16:creationId xmlns:a16="http://schemas.microsoft.com/office/drawing/2014/main" id="{131D10A8-7042-4CEA-B2E2-4B95343C5C45}"/>
              </a:ext>
            </a:extLst>
          </p:cNvPr>
          <p:cNvSpPr>
            <a:spLocks noGrp="1"/>
          </p:cNvSpPr>
          <p:nvPr>
            <p:ph sz="half" idx="1"/>
          </p:nvPr>
        </p:nvSpPr>
        <p:spPr/>
        <p:txBody>
          <a:bodyPr>
            <a:normAutofit/>
          </a:bodyPr>
          <a:lstStyle/>
          <a:p>
            <a:pPr marL="0" indent="0" algn="just">
              <a:buNone/>
            </a:pPr>
            <a:r>
              <a:rPr lang="ru-RU" dirty="0" err="1"/>
              <a:t>Продакт-плейсмент</a:t>
            </a:r>
            <a:r>
              <a:rPr lang="ru-RU" dirty="0"/>
              <a:t> (</a:t>
            </a:r>
            <a:r>
              <a:rPr lang="ru-RU" dirty="0" err="1"/>
              <a:t>вбудований</a:t>
            </a:r>
            <a:r>
              <a:rPr lang="ru-RU" dirty="0"/>
              <a:t> маркетинг) — </a:t>
            </a:r>
            <a:r>
              <a:rPr lang="ru-RU" dirty="0" err="1"/>
              <a:t>це</a:t>
            </a:r>
            <a:r>
              <a:rPr lang="ru-RU" dirty="0"/>
              <a:t> </a:t>
            </a:r>
            <a:r>
              <a:rPr lang="ru-RU" dirty="0" err="1"/>
              <a:t>маркетингова</a:t>
            </a:r>
            <a:r>
              <a:rPr lang="ru-RU" dirty="0"/>
              <a:t> </a:t>
            </a:r>
            <a:r>
              <a:rPr lang="ru-RU" dirty="0" err="1"/>
              <a:t>техніка</a:t>
            </a:r>
            <a:r>
              <a:rPr lang="ru-RU" dirty="0"/>
              <a:t>, за </a:t>
            </a:r>
            <a:r>
              <a:rPr lang="ru-RU" dirty="0" err="1"/>
              <a:t>якої</a:t>
            </a:r>
            <a:r>
              <a:rPr lang="ru-RU" dirty="0"/>
              <a:t> </a:t>
            </a:r>
            <a:r>
              <a:rPr lang="ru-RU" dirty="0" err="1"/>
              <a:t>посилання</a:t>
            </a:r>
            <a:r>
              <a:rPr lang="ru-RU" dirty="0"/>
              <a:t> на </a:t>
            </a:r>
            <a:r>
              <a:rPr lang="ru-RU" dirty="0" err="1"/>
              <a:t>конкретні</a:t>
            </a:r>
            <a:r>
              <a:rPr lang="ru-RU" dirty="0"/>
              <a:t> бренди </a:t>
            </a:r>
            <a:r>
              <a:rPr lang="ru-RU" dirty="0" err="1"/>
              <a:t>чи</a:t>
            </a:r>
            <a:r>
              <a:rPr lang="ru-RU" dirty="0"/>
              <a:t> </a:t>
            </a:r>
            <a:r>
              <a:rPr lang="ru-RU" dirty="0" err="1"/>
              <a:t>продукти</a:t>
            </a:r>
            <a:r>
              <a:rPr lang="ru-RU" dirty="0"/>
              <a:t> </a:t>
            </a:r>
            <a:r>
              <a:rPr lang="ru-RU" dirty="0" err="1"/>
              <a:t>включаються</a:t>
            </a:r>
            <a:r>
              <a:rPr lang="ru-RU" dirty="0"/>
              <a:t> в </a:t>
            </a:r>
            <a:r>
              <a:rPr lang="ru-RU" dirty="0" err="1"/>
              <a:t>іншу</a:t>
            </a:r>
            <a:r>
              <a:rPr lang="ru-RU" dirty="0"/>
              <a:t> роботу, </a:t>
            </a:r>
            <a:r>
              <a:rPr lang="ru-RU" dirty="0" err="1"/>
              <a:t>наприклад</a:t>
            </a:r>
            <a:r>
              <a:rPr lang="ru-RU" dirty="0"/>
              <a:t> у </a:t>
            </a:r>
            <a:r>
              <a:rPr lang="ru-RU" dirty="0" err="1"/>
              <a:t>фільм</a:t>
            </a:r>
            <a:r>
              <a:rPr lang="ru-RU" dirty="0"/>
              <a:t> </a:t>
            </a:r>
            <a:r>
              <a:rPr lang="ru-RU" dirty="0" err="1"/>
              <a:t>чи</a:t>
            </a:r>
            <a:r>
              <a:rPr lang="ru-RU" dirty="0"/>
              <a:t> </a:t>
            </a:r>
            <a:r>
              <a:rPr lang="ru-RU" dirty="0" err="1"/>
              <a:t>телевізійну</a:t>
            </a:r>
            <a:r>
              <a:rPr lang="ru-RU" dirty="0"/>
              <a:t> </a:t>
            </a:r>
            <a:r>
              <a:rPr lang="ru-RU" dirty="0" err="1"/>
              <a:t>програму</a:t>
            </a:r>
            <a:r>
              <a:rPr lang="ru-RU" dirty="0"/>
              <a:t>, з </a:t>
            </a:r>
            <a:r>
              <a:rPr lang="ru-RU" dirty="0" err="1"/>
              <a:t>певною</a:t>
            </a:r>
            <a:r>
              <a:rPr lang="ru-RU" dirty="0"/>
              <a:t> рекламною метою. </a:t>
            </a:r>
            <a:r>
              <a:rPr lang="ru-RU" dirty="0" err="1"/>
              <a:t>Значна</a:t>
            </a:r>
            <a:r>
              <a:rPr lang="ru-RU" dirty="0"/>
              <a:t> </a:t>
            </a:r>
            <a:r>
              <a:rPr lang="ru-RU" dirty="0" err="1"/>
              <a:t>частина</a:t>
            </a:r>
            <a:r>
              <a:rPr lang="ru-RU" dirty="0"/>
              <a:t> </a:t>
            </a:r>
            <a:r>
              <a:rPr lang="ru-RU" dirty="0" err="1"/>
              <a:t>цього</a:t>
            </a:r>
            <a:r>
              <a:rPr lang="ru-RU" dirty="0"/>
              <a:t> </a:t>
            </a:r>
            <a:r>
              <a:rPr lang="ru-RU" dirty="0" err="1"/>
              <a:t>досягається</a:t>
            </a:r>
            <a:r>
              <a:rPr lang="ru-RU" dirty="0"/>
              <a:t> шляхом </a:t>
            </a:r>
            <a:r>
              <a:rPr lang="ru-RU" dirty="0" err="1"/>
              <a:t>кредитування</a:t>
            </a:r>
            <a:r>
              <a:rPr lang="ru-RU" dirty="0"/>
              <a:t> </a:t>
            </a:r>
            <a:r>
              <a:rPr lang="ru-RU" dirty="0" err="1"/>
              <a:t>продуктів</a:t>
            </a:r>
            <a:r>
              <a:rPr lang="ru-RU" dirty="0"/>
              <a:t>, особливо коли </a:t>
            </a:r>
            <a:r>
              <a:rPr lang="ru-RU" dirty="0" err="1"/>
              <a:t>йдеться</a:t>
            </a:r>
            <a:r>
              <a:rPr lang="ru-RU" dirty="0"/>
              <a:t> про </a:t>
            </a:r>
            <a:r>
              <a:rPr lang="ru-RU" dirty="0" err="1"/>
              <a:t>дорогі</a:t>
            </a:r>
            <a:r>
              <a:rPr lang="ru-RU" dirty="0"/>
              <a:t> </a:t>
            </a:r>
            <a:r>
              <a:rPr lang="ru-RU" dirty="0" err="1"/>
              <a:t>предмети</a:t>
            </a:r>
            <a:r>
              <a:rPr lang="ru-RU" dirty="0"/>
              <a:t>, </a:t>
            </a:r>
            <a:r>
              <a:rPr lang="ru-RU" dirty="0" err="1"/>
              <a:t>наприклад</a:t>
            </a:r>
            <a:r>
              <a:rPr lang="ru-RU" dirty="0"/>
              <a:t> </a:t>
            </a:r>
            <a:r>
              <a:rPr lang="ru-RU" dirty="0" err="1"/>
              <a:t>транспортні</a:t>
            </a:r>
            <a:r>
              <a:rPr lang="ru-RU" dirty="0"/>
              <a:t> </a:t>
            </a:r>
            <a:r>
              <a:rPr lang="ru-RU" dirty="0" err="1"/>
              <a:t>засоби</a:t>
            </a:r>
            <a:endParaRPr lang="uk-UA" dirty="0"/>
          </a:p>
          <a:p>
            <a:pPr marL="0" indent="0" algn="just">
              <a:buNone/>
            </a:pPr>
            <a:endParaRPr lang="uk-UA" dirty="0"/>
          </a:p>
        </p:txBody>
      </p:sp>
      <p:pic>
        <p:nvPicPr>
          <p:cNvPr id="5" name="Місце для вмісту 4">
            <a:extLst>
              <a:ext uri="{FF2B5EF4-FFF2-40B4-BE49-F238E27FC236}">
                <a16:creationId xmlns:a16="http://schemas.microsoft.com/office/drawing/2014/main" id="{03F50034-3300-4161-B1E8-4BD353CA73B2}"/>
              </a:ext>
            </a:extLst>
          </p:cNvPr>
          <p:cNvPicPr>
            <a:picLocks noGrp="1" noChangeAspect="1"/>
          </p:cNvPicPr>
          <p:nvPr>
            <p:ph sz="half" idx="2"/>
          </p:nvPr>
        </p:nvPicPr>
        <p:blipFill>
          <a:blip r:embed="rId2"/>
          <a:stretch>
            <a:fillRect/>
          </a:stretch>
        </p:blipFill>
        <p:spPr>
          <a:xfrm>
            <a:off x="5829120" y="2141538"/>
            <a:ext cx="4980348" cy="3649662"/>
          </a:xfrm>
          <a:prstGeom prst="rect">
            <a:avLst/>
          </a:prstGeom>
        </p:spPr>
      </p:pic>
      <p:sp>
        <p:nvSpPr>
          <p:cNvPr id="7" name="TextBox 6">
            <a:extLst>
              <a:ext uri="{FF2B5EF4-FFF2-40B4-BE49-F238E27FC236}">
                <a16:creationId xmlns:a16="http://schemas.microsoft.com/office/drawing/2014/main" id="{98BF5584-9E53-45FC-B5A1-6C1860647773}"/>
              </a:ext>
            </a:extLst>
          </p:cNvPr>
          <p:cNvSpPr txBox="1"/>
          <p:nvPr/>
        </p:nvSpPr>
        <p:spPr>
          <a:xfrm>
            <a:off x="5751513" y="5791200"/>
            <a:ext cx="6096000" cy="830997"/>
          </a:xfrm>
          <a:prstGeom prst="rect">
            <a:avLst/>
          </a:prstGeom>
          <a:noFill/>
        </p:spPr>
        <p:txBody>
          <a:bodyPr wrap="square">
            <a:spAutoFit/>
          </a:bodyPr>
          <a:lstStyle/>
          <a:p>
            <a:pPr algn="ctr"/>
            <a:r>
              <a:rPr lang="ru-RU" sz="1600" dirty="0"/>
              <a:t>Бар у </a:t>
            </a:r>
            <a:r>
              <a:rPr lang="ru-RU" sz="1600" dirty="0" err="1"/>
              <a:t>Folies-Bergère</a:t>
            </a:r>
            <a:r>
              <a:rPr lang="ru-RU" sz="1600" dirty="0"/>
              <a:t> </a:t>
            </a:r>
            <a:r>
              <a:rPr lang="ru-RU" sz="1600" dirty="0" err="1"/>
              <a:t>Едуарда</a:t>
            </a:r>
            <a:r>
              <a:rPr lang="ru-RU" sz="1600" dirty="0"/>
              <a:t> Мане </a:t>
            </a:r>
            <a:r>
              <a:rPr lang="ru-RU" sz="1600" dirty="0" err="1"/>
              <a:t>може</a:t>
            </a:r>
            <a:r>
              <a:rPr lang="ru-RU" sz="1600" dirty="0"/>
              <a:t> бути </a:t>
            </a:r>
            <a:r>
              <a:rPr lang="ru-RU" sz="1600" dirty="0" err="1"/>
              <a:t>раннім</a:t>
            </a:r>
            <a:r>
              <a:rPr lang="ru-RU" sz="1600" dirty="0"/>
              <a:t> прикладом </a:t>
            </a:r>
            <a:r>
              <a:rPr lang="ru-RU" sz="1600" dirty="0" err="1"/>
              <a:t>продакт-плейсменту</a:t>
            </a:r>
            <a:r>
              <a:rPr lang="ru-RU" sz="1600" dirty="0"/>
              <a:t>. Характерна </a:t>
            </a:r>
            <a:r>
              <a:rPr lang="ru-RU" sz="1600" dirty="0" err="1"/>
              <a:t>етикетка</a:t>
            </a:r>
            <a:r>
              <a:rPr lang="ru-RU" sz="1600" dirty="0"/>
              <a:t> та форма </a:t>
            </a:r>
            <a:r>
              <a:rPr lang="ru-RU" sz="1600" dirty="0" err="1"/>
              <a:t>двох</a:t>
            </a:r>
            <a:r>
              <a:rPr lang="ru-RU" sz="1600" dirty="0"/>
              <a:t> </a:t>
            </a:r>
            <a:r>
              <a:rPr lang="ru-RU" sz="1600" dirty="0" err="1"/>
              <a:t>пляшок</a:t>
            </a:r>
            <a:r>
              <a:rPr lang="ru-RU" sz="1600" dirty="0"/>
              <a:t> </a:t>
            </a:r>
            <a:r>
              <a:rPr lang="ru-RU" sz="1600" dirty="0" err="1"/>
              <a:t>дозволяють</a:t>
            </a:r>
            <a:r>
              <a:rPr lang="ru-RU" sz="1600" dirty="0"/>
              <a:t> </a:t>
            </a:r>
            <a:r>
              <a:rPr lang="ru-RU" sz="1600" dirty="0" err="1"/>
              <a:t>ідентифікувати</a:t>
            </a:r>
            <a:r>
              <a:rPr lang="ru-RU" sz="1600" dirty="0"/>
              <a:t> </a:t>
            </a:r>
            <a:r>
              <a:rPr lang="ru-RU" sz="1600" dirty="0" err="1"/>
              <a:t>їх</a:t>
            </a:r>
            <a:r>
              <a:rPr lang="ru-RU" sz="1600" dirty="0"/>
              <a:t> як пиво </a:t>
            </a:r>
            <a:r>
              <a:rPr lang="ru-RU" sz="1600" dirty="0" err="1"/>
              <a:t>Bass</a:t>
            </a:r>
            <a:endParaRPr lang="uk-UA" sz="1600" dirty="0"/>
          </a:p>
        </p:txBody>
      </p:sp>
    </p:spTree>
    <p:extLst>
      <p:ext uri="{BB962C8B-B14F-4D97-AF65-F5344CB8AC3E}">
        <p14:creationId xmlns:p14="http://schemas.microsoft.com/office/powerpoint/2010/main" val="964797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CD91D4-C18C-45DE-A969-91D2E3F005C0}"/>
              </a:ext>
            </a:extLst>
          </p:cNvPr>
          <p:cNvSpPr>
            <a:spLocks noGrp="1"/>
          </p:cNvSpPr>
          <p:nvPr>
            <p:ph type="title"/>
          </p:nvPr>
        </p:nvSpPr>
        <p:spPr/>
        <p:txBody>
          <a:bodyPr>
            <a:noAutofit/>
          </a:bodyPr>
          <a:lstStyle/>
          <a:p>
            <a:pPr algn="ctr"/>
            <a:r>
              <a:rPr lang="ru-RU" sz="2400" dirty="0" err="1"/>
              <a:t>Стаття</a:t>
            </a:r>
            <a:r>
              <a:rPr lang="ru-RU" sz="2400" dirty="0"/>
              <a:t> 5-2. </a:t>
            </a:r>
            <a:r>
              <a:rPr lang="ru-RU" sz="2400" dirty="0" err="1"/>
              <a:t>Розміщення</a:t>
            </a:r>
            <a:r>
              <a:rPr lang="ru-RU" sz="2400" dirty="0"/>
              <a:t> товару (</a:t>
            </a:r>
            <a:r>
              <a:rPr lang="ru-RU" sz="2400" dirty="0" err="1"/>
              <a:t>продакт-плейсмент</a:t>
            </a:r>
            <a:r>
              <a:rPr lang="ru-RU" sz="2400" dirty="0"/>
              <a:t>) в </a:t>
            </a:r>
            <a:r>
              <a:rPr lang="ru-RU" sz="2400" dirty="0" err="1"/>
              <a:t>аудіовізуальних</a:t>
            </a:r>
            <a:r>
              <a:rPr lang="ru-RU" sz="2400" dirty="0"/>
              <a:t> </a:t>
            </a:r>
            <a:r>
              <a:rPr lang="ru-RU" sz="2400" dirty="0" err="1"/>
              <a:t>медіа</a:t>
            </a:r>
            <a:r>
              <a:rPr lang="ru-RU" sz="2400" dirty="0"/>
              <a:t>, на платформах </a:t>
            </a:r>
            <a:r>
              <a:rPr lang="ru-RU" sz="2400" dirty="0" err="1"/>
              <a:t>спільного</a:t>
            </a:r>
            <a:r>
              <a:rPr lang="ru-RU" sz="2400" dirty="0"/>
              <a:t> доступу до </a:t>
            </a:r>
            <a:r>
              <a:rPr lang="ru-RU" sz="2400" dirty="0" err="1"/>
              <a:t>відео</a:t>
            </a:r>
            <a:r>
              <a:rPr lang="ru-RU" sz="2400" dirty="0"/>
              <a:t> та на платформах </a:t>
            </a:r>
            <a:r>
              <a:rPr lang="ru-RU" sz="2400" dirty="0" err="1"/>
              <a:t>спільного</a:t>
            </a:r>
            <a:r>
              <a:rPr lang="ru-RU" sz="2400" dirty="0"/>
              <a:t> доступу до </a:t>
            </a:r>
            <a:r>
              <a:rPr lang="ru-RU" sz="2400" dirty="0" err="1"/>
              <a:t>інформації</a:t>
            </a:r>
            <a:endParaRPr lang="uk-UA" sz="2400" dirty="0"/>
          </a:p>
        </p:txBody>
      </p:sp>
      <p:sp>
        <p:nvSpPr>
          <p:cNvPr id="3" name="Місце для вмісту 2">
            <a:extLst>
              <a:ext uri="{FF2B5EF4-FFF2-40B4-BE49-F238E27FC236}">
                <a16:creationId xmlns:a16="http://schemas.microsoft.com/office/drawing/2014/main" id="{6F50E4F6-14B1-4DE4-A010-2332103B75B8}"/>
              </a:ext>
            </a:extLst>
          </p:cNvPr>
          <p:cNvSpPr>
            <a:spLocks noGrp="1"/>
          </p:cNvSpPr>
          <p:nvPr>
            <p:ph idx="1"/>
          </p:nvPr>
        </p:nvSpPr>
        <p:spPr>
          <a:xfrm>
            <a:off x="685801" y="2142067"/>
            <a:ext cx="10797987" cy="4393204"/>
          </a:xfrm>
        </p:spPr>
        <p:txBody>
          <a:bodyPr>
            <a:normAutofit fontScale="85000" lnSpcReduction="10000"/>
          </a:bodyPr>
          <a:lstStyle/>
          <a:p>
            <a:r>
              <a:rPr lang="ru-RU" dirty="0"/>
              <a:t>1. В </a:t>
            </a:r>
            <a:r>
              <a:rPr lang="ru-RU" dirty="0" err="1"/>
              <a:t>аудіовізуальних</a:t>
            </a:r>
            <a:r>
              <a:rPr lang="ru-RU" dirty="0"/>
              <a:t> </a:t>
            </a:r>
            <a:r>
              <a:rPr lang="ru-RU" dirty="0" err="1"/>
              <a:t>медіа</a:t>
            </a:r>
            <a:r>
              <a:rPr lang="ru-RU" dirty="0"/>
              <a:t>, на платформах </a:t>
            </a:r>
            <a:r>
              <a:rPr lang="ru-RU" dirty="0" err="1"/>
              <a:t>спільного</a:t>
            </a:r>
            <a:r>
              <a:rPr lang="ru-RU" dirty="0"/>
              <a:t> доступу до </a:t>
            </a:r>
            <a:r>
              <a:rPr lang="ru-RU" dirty="0" err="1"/>
              <a:t>відео</a:t>
            </a:r>
            <a:r>
              <a:rPr lang="ru-RU" dirty="0"/>
              <a:t> та на платформах </a:t>
            </a:r>
            <a:r>
              <a:rPr lang="ru-RU" dirty="0" err="1"/>
              <a:t>спільного</a:t>
            </a:r>
            <a:r>
              <a:rPr lang="ru-RU" dirty="0"/>
              <a:t> доступу до </a:t>
            </a:r>
            <a:r>
              <a:rPr lang="ru-RU" dirty="0" err="1"/>
              <a:t>інформації</a:t>
            </a:r>
            <a:r>
              <a:rPr lang="ru-RU" dirty="0"/>
              <a:t> </a:t>
            </a:r>
            <a:r>
              <a:rPr lang="ru-RU" dirty="0" err="1"/>
              <a:t>дозволяється</a:t>
            </a:r>
            <a:r>
              <a:rPr lang="ru-RU" dirty="0"/>
              <a:t> </a:t>
            </a:r>
            <a:r>
              <a:rPr lang="ru-RU" dirty="0" err="1"/>
              <a:t>розміщення</a:t>
            </a:r>
            <a:r>
              <a:rPr lang="ru-RU" dirty="0"/>
              <a:t> товару (</a:t>
            </a:r>
            <a:r>
              <a:rPr lang="ru-RU" dirty="0" err="1"/>
              <a:t>продакт-плейсмент</a:t>
            </a:r>
            <a:r>
              <a:rPr lang="ru-RU" dirty="0"/>
              <a:t>) у </a:t>
            </a:r>
            <a:r>
              <a:rPr lang="ru-RU" dirty="0" err="1"/>
              <a:t>всіх</a:t>
            </a:r>
            <a:r>
              <a:rPr lang="ru-RU" dirty="0"/>
              <a:t> </a:t>
            </a:r>
            <a:r>
              <a:rPr lang="ru-RU" dirty="0" err="1"/>
              <a:t>програмах</a:t>
            </a:r>
            <a:r>
              <a:rPr lang="ru-RU" dirty="0"/>
              <a:t> </a:t>
            </a:r>
            <a:r>
              <a:rPr lang="ru-RU" dirty="0" err="1"/>
              <a:t>аудіовізуальних</a:t>
            </a:r>
            <a:r>
              <a:rPr lang="ru-RU" dirty="0"/>
              <a:t> </a:t>
            </a:r>
            <a:r>
              <a:rPr lang="ru-RU" dirty="0" err="1"/>
              <a:t>медіа</a:t>
            </a:r>
            <a:r>
              <a:rPr lang="ru-RU" dirty="0"/>
              <a:t> та </a:t>
            </a:r>
            <a:r>
              <a:rPr lang="ru-RU" dirty="0" err="1"/>
              <a:t>користувацьких</a:t>
            </a:r>
            <a:r>
              <a:rPr lang="ru-RU" dirty="0"/>
              <a:t> </a:t>
            </a:r>
            <a:r>
              <a:rPr lang="ru-RU" dirty="0" err="1"/>
              <a:t>відео</a:t>
            </a:r>
            <a:r>
              <a:rPr lang="ru-RU" dirty="0"/>
              <a:t>, </a:t>
            </a:r>
            <a:r>
              <a:rPr lang="ru-RU" dirty="0" err="1"/>
              <a:t>крім</a:t>
            </a:r>
            <a:r>
              <a:rPr lang="ru-RU" dirty="0"/>
              <a:t> </a:t>
            </a:r>
            <a:r>
              <a:rPr lang="ru-RU" dirty="0" err="1"/>
              <a:t>програм</a:t>
            </a:r>
            <a:r>
              <a:rPr lang="ru-RU" dirty="0"/>
              <a:t> новин, </a:t>
            </a:r>
            <a:r>
              <a:rPr lang="ru-RU" dirty="0" err="1"/>
              <a:t>програм</a:t>
            </a:r>
            <a:r>
              <a:rPr lang="ru-RU" dirty="0"/>
              <a:t> про </a:t>
            </a:r>
            <a:r>
              <a:rPr lang="ru-RU" dirty="0" err="1"/>
              <a:t>поточні</a:t>
            </a:r>
            <a:r>
              <a:rPr lang="ru-RU" dirty="0"/>
              <a:t> </a:t>
            </a:r>
            <a:r>
              <a:rPr lang="ru-RU" dirty="0" err="1"/>
              <a:t>події</a:t>
            </a:r>
            <a:r>
              <a:rPr lang="ru-RU" dirty="0"/>
              <a:t>, </a:t>
            </a:r>
            <a:r>
              <a:rPr lang="ru-RU" dirty="0" err="1"/>
              <a:t>програм</a:t>
            </a:r>
            <a:r>
              <a:rPr lang="ru-RU" dirty="0"/>
              <a:t> </a:t>
            </a:r>
            <a:r>
              <a:rPr lang="ru-RU" dirty="0" err="1"/>
              <a:t>щодо</a:t>
            </a:r>
            <a:r>
              <a:rPr lang="ru-RU" dirty="0"/>
              <a:t> </a:t>
            </a:r>
            <a:r>
              <a:rPr lang="ru-RU" dirty="0" err="1"/>
              <a:t>захисту</a:t>
            </a:r>
            <a:r>
              <a:rPr lang="ru-RU" dirty="0"/>
              <a:t> прав </a:t>
            </a:r>
            <a:r>
              <a:rPr lang="ru-RU" dirty="0" err="1"/>
              <a:t>споживачів</a:t>
            </a:r>
            <a:r>
              <a:rPr lang="ru-RU" dirty="0"/>
              <a:t>, </a:t>
            </a:r>
            <a:r>
              <a:rPr lang="ru-RU" dirty="0" err="1"/>
              <a:t>релігійних</a:t>
            </a:r>
            <a:r>
              <a:rPr lang="ru-RU" dirty="0"/>
              <a:t> та </a:t>
            </a:r>
            <a:r>
              <a:rPr lang="ru-RU" dirty="0" err="1"/>
              <a:t>дитячих</a:t>
            </a:r>
            <a:r>
              <a:rPr lang="ru-RU" dirty="0"/>
              <a:t> </a:t>
            </a:r>
            <a:r>
              <a:rPr lang="ru-RU" dirty="0" err="1"/>
              <a:t>програм</a:t>
            </a:r>
            <a:r>
              <a:rPr lang="ru-RU" dirty="0"/>
              <a:t>.</a:t>
            </a:r>
          </a:p>
          <a:p>
            <a:r>
              <a:rPr lang="ru-RU" dirty="0"/>
              <a:t>2. </a:t>
            </a:r>
            <a:r>
              <a:rPr lang="ru-RU" dirty="0" err="1"/>
              <a:t>Програми</a:t>
            </a:r>
            <a:r>
              <a:rPr lang="ru-RU" dirty="0"/>
              <a:t> </a:t>
            </a:r>
            <a:r>
              <a:rPr lang="ru-RU" dirty="0" err="1"/>
              <a:t>аудіовізуальних</a:t>
            </a:r>
            <a:r>
              <a:rPr lang="ru-RU" dirty="0"/>
              <a:t> </a:t>
            </a:r>
            <a:r>
              <a:rPr lang="ru-RU" dirty="0" err="1"/>
              <a:t>медіа</a:t>
            </a:r>
            <a:r>
              <a:rPr lang="ru-RU" dirty="0"/>
              <a:t> та </a:t>
            </a:r>
            <a:r>
              <a:rPr lang="ru-RU" dirty="0" err="1"/>
              <a:t>користувацькі</a:t>
            </a:r>
            <a:r>
              <a:rPr lang="ru-RU" dirty="0"/>
              <a:t> </a:t>
            </a:r>
            <a:r>
              <a:rPr lang="ru-RU" dirty="0" err="1"/>
              <a:t>відео</a:t>
            </a:r>
            <a:r>
              <a:rPr lang="ru-RU" dirty="0"/>
              <a:t>, </a:t>
            </a:r>
            <a:r>
              <a:rPr lang="ru-RU" dirty="0" err="1"/>
              <a:t>які</a:t>
            </a:r>
            <a:r>
              <a:rPr lang="ru-RU" dirty="0"/>
              <a:t> </a:t>
            </a:r>
            <a:r>
              <a:rPr lang="ru-RU" dirty="0" err="1"/>
              <a:t>містять</a:t>
            </a:r>
            <a:r>
              <a:rPr lang="ru-RU" dirty="0"/>
              <a:t> </a:t>
            </a:r>
            <a:r>
              <a:rPr lang="ru-RU" dirty="0" err="1"/>
              <a:t>розміщення</a:t>
            </a:r>
            <a:r>
              <a:rPr lang="ru-RU" dirty="0"/>
              <a:t> товару (</a:t>
            </a:r>
            <a:r>
              <a:rPr lang="ru-RU" dirty="0" err="1"/>
              <a:t>продакт-плейсмент</a:t>
            </a:r>
            <a:r>
              <a:rPr lang="ru-RU" dirty="0"/>
              <a:t>), </a:t>
            </a:r>
            <a:r>
              <a:rPr lang="ru-RU" dirty="0" err="1"/>
              <a:t>повинні</a:t>
            </a:r>
            <a:r>
              <a:rPr lang="ru-RU" dirty="0"/>
              <a:t> </a:t>
            </a:r>
            <a:r>
              <a:rPr lang="ru-RU" dirty="0" err="1"/>
              <a:t>відповідати</a:t>
            </a:r>
            <a:r>
              <a:rPr lang="ru-RU" dirty="0"/>
              <a:t> таким </a:t>
            </a:r>
            <a:r>
              <a:rPr lang="ru-RU" dirty="0" err="1"/>
              <a:t>вимогам</a:t>
            </a:r>
            <a:r>
              <a:rPr lang="ru-RU" dirty="0"/>
              <a:t>:</a:t>
            </a:r>
          </a:p>
          <a:p>
            <a:r>
              <a:rPr lang="ru-RU" dirty="0"/>
              <a:t>1) </a:t>
            </a:r>
            <a:r>
              <a:rPr lang="ru-RU" dirty="0" err="1"/>
              <a:t>рекламодавець</a:t>
            </a:r>
            <a:r>
              <a:rPr lang="ru-RU" dirty="0"/>
              <a:t> не </a:t>
            </a:r>
            <a:r>
              <a:rPr lang="ru-RU" dirty="0" err="1"/>
              <a:t>має</a:t>
            </a:r>
            <a:r>
              <a:rPr lang="ru-RU" dirty="0"/>
              <a:t> права </a:t>
            </a:r>
            <a:r>
              <a:rPr lang="ru-RU" dirty="0" err="1"/>
              <a:t>впливати</a:t>
            </a:r>
            <a:r>
              <a:rPr lang="ru-RU" dirty="0"/>
              <a:t> на </a:t>
            </a:r>
            <a:r>
              <a:rPr lang="ru-RU" dirty="0" err="1"/>
              <a:t>зміст</a:t>
            </a:r>
            <a:r>
              <a:rPr lang="ru-RU" dirty="0"/>
              <a:t> та час </a:t>
            </a:r>
            <a:r>
              <a:rPr lang="ru-RU" dirty="0" err="1"/>
              <a:t>виходу</a:t>
            </a:r>
            <a:r>
              <a:rPr lang="ru-RU" dirty="0"/>
              <a:t> в </a:t>
            </a:r>
            <a:r>
              <a:rPr lang="ru-RU" dirty="0" err="1"/>
              <a:t>ефір</a:t>
            </a:r>
            <a:r>
              <a:rPr lang="ru-RU" dirty="0"/>
              <a:t> </a:t>
            </a:r>
            <a:r>
              <a:rPr lang="ru-RU" dirty="0" err="1"/>
              <a:t>програми</a:t>
            </a:r>
            <a:r>
              <a:rPr lang="ru-RU" dirty="0"/>
              <a:t> в </a:t>
            </a:r>
            <a:r>
              <a:rPr lang="ru-RU" dirty="0" err="1"/>
              <a:t>лінійному</a:t>
            </a:r>
            <a:r>
              <a:rPr lang="ru-RU" dirty="0"/>
              <a:t> </a:t>
            </a:r>
            <a:r>
              <a:rPr lang="ru-RU" dirty="0" err="1"/>
              <a:t>аудіовізуальному</a:t>
            </a:r>
            <a:r>
              <a:rPr lang="ru-RU" dirty="0"/>
              <a:t> </a:t>
            </a:r>
            <a:r>
              <a:rPr lang="ru-RU" dirty="0" err="1"/>
              <a:t>медіа</a:t>
            </a:r>
            <a:r>
              <a:rPr lang="ru-RU" dirty="0"/>
              <a:t>, на </a:t>
            </a:r>
            <a:r>
              <a:rPr lang="ru-RU" dirty="0" err="1"/>
              <a:t>зміст</a:t>
            </a:r>
            <a:r>
              <a:rPr lang="ru-RU" dirty="0"/>
              <a:t> та </a:t>
            </a:r>
            <a:r>
              <a:rPr lang="ru-RU" dirty="0" err="1"/>
              <a:t>розміщення</a:t>
            </a:r>
            <a:r>
              <a:rPr lang="ru-RU" dirty="0"/>
              <a:t> </a:t>
            </a:r>
            <a:r>
              <a:rPr lang="ru-RU" dirty="0" err="1"/>
              <a:t>програми</a:t>
            </a:r>
            <a:r>
              <a:rPr lang="ru-RU" dirty="0"/>
              <a:t> в </a:t>
            </a:r>
            <a:r>
              <a:rPr lang="ru-RU" dirty="0" err="1"/>
              <a:t>каталозі</a:t>
            </a:r>
            <a:r>
              <a:rPr lang="ru-RU" dirty="0"/>
              <a:t> </a:t>
            </a:r>
            <a:r>
              <a:rPr lang="ru-RU" dirty="0" err="1"/>
              <a:t>нелінійного</a:t>
            </a:r>
            <a:r>
              <a:rPr lang="ru-RU" dirty="0"/>
              <a:t> </a:t>
            </a:r>
            <a:r>
              <a:rPr lang="ru-RU" dirty="0" err="1"/>
              <a:t>аудіовізуального</a:t>
            </a:r>
            <a:r>
              <a:rPr lang="ru-RU" dirty="0"/>
              <a:t> </a:t>
            </a:r>
            <a:r>
              <a:rPr lang="ru-RU" dirty="0" err="1"/>
              <a:t>медіа</a:t>
            </a:r>
            <a:r>
              <a:rPr lang="ru-RU" dirty="0"/>
              <a:t> </a:t>
            </a:r>
            <a:r>
              <a:rPr lang="ru-RU" dirty="0" err="1"/>
              <a:t>або</a:t>
            </a:r>
            <a:r>
              <a:rPr lang="ru-RU" dirty="0"/>
              <a:t> на </a:t>
            </a:r>
            <a:r>
              <a:rPr lang="ru-RU" dirty="0" err="1"/>
              <a:t>зміст</a:t>
            </a:r>
            <a:r>
              <a:rPr lang="ru-RU" dirty="0"/>
              <a:t> </a:t>
            </a:r>
            <a:r>
              <a:rPr lang="ru-RU" dirty="0" err="1"/>
              <a:t>користувацького</a:t>
            </a:r>
            <a:r>
              <a:rPr lang="ru-RU" dirty="0"/>
              <a:t> контенту, </a:t>
            </a:r>
            <a:r>
              <a:rPr lang="ru-RU" dirty="0" err="1"/>
              <a:t>відео</a:t>
            </a:r>
            <a:r>
              <a:rPr lang="ru-RU" dirty="0"/>
              <a:t>, а </a:t>
            </a:r>
            <a:r>
              <a:rPr lang="ru-RU" dirty="0" err="1"/>
              <a:t>також</a:t>
            </a:r>
            <a:r>
              <a:rPr lang="ru-RU" dirty="0"/>
              <a:t> на </a:t>
            </a:r>
            <a:r>
              <a:rPr lang="ru-RU" dirty="0" err="1"/>
              <a:t>обов’язки</a:t>
            </a:r>
            <a:r>
              <a:rPr lang="ru-RU" dirty="0"/>
              <a:t>, </a:t>
            </a:r>
            <a:r>
              <a:rPr lang="ru-RU" dirty="0" err="1"/>
              <a:t>редакційну</a:t>
            </a:r>
            <a:r>
              <a:rPr lang="ru-RU" dirty="0"/>
              <a:t> </a:t>
            </a:r>
            <a:r>
              <a:rPr lang="ru-RU" dirty="0" err="1"/>
              <a:t>відповідальність</a:t>
            </a:r>
            <a:r>
              <a:rPr lang="ru-RU" dirty="0"/>
              <a:t> та </a:t>
            </a:r>
            <a:r>
              <a:rPr lang="ru-RU" dirty="0" err="1"/>
              <a:t>незалежність</a:t>
            </a:r>
            <a:r>
              <a:rPr lang="ru-RU" dirty="0"/>
              <a:t> </a:t>
            </a:r>
            <a:r>
              <a:rPr lang="ru-RU" dirty="0" err="1"/>
              <a:t>суб’єктів</a:t>
            </a:r>
            <a:r>
              <a:rPr lang="ru-RU" dirty="0"/>
              <a:t> у </a:t>
            </a:r>
            <a:r>
              <a:rPr lang="ru-RU" dirty="0" err="1"/>
              <a:t>сфері</a:t>
            </a:r>
            <a:r>
              <a:rPr lang="ru-RU" dirty="0"/>
              <a:t> </a:t>
            </a:r>
            <a:r>
              <a:rPr lang="ru-RU" dirty="0" err="1"/>
              <a:t>аудіовізуальних</a:t>
            </a:r>
            <a:r>
              <a:rPr lang="ru-RU" dirty="0"/>
              <a:t> </a:t>
            </a:r>
            <a:r>
              <a:rPr lang="ru-RU" dirty="0" err="1"/>
              <a:t>медіа</a:t>
            </a:r>
            <a:r>
              <a:rPr lang="ru-RU" dirty="0"/>
              <a:t>;</a:t>
            </a:r>
          </a:p>
          <a:p>
            <a:r>
              <a:rPr lang="ru-RU" dirty="0"/>
              <a:t>2) </a:t>
            </a:r>
            <a:r>
              <a:rPr lang="ru-RU" dirty="0" err="1"/>
              <a:t>такі</a:t>
            </a:r>
            <a:r>
              <a:rPr lang="ru-RU" dirty="0"/>
              <a:t> </a:t>
            </a:r>
            <a:r>
              <a:rPr lang="ru-RU" dirty="0" err="1"/>
              <a:t>програми</a:t>
            </a:r>
            <a:r>
              <a:rPr lang="ru-RU" dirty="0"/>
              <a:t> та </a:t>
            </a:r>
            <a:r>
              <a:rPr lang="ru-RU" dirty="0" err="1"/>
              <a:t>користувацький</a:t>
            </a:r>
            <a:r>
              <a:rPr lang="ru-RU" dirty="0"/>
              <a:t> контент не </a:t>
            </a:r>
            <a:r>
              <a:rPr lang="ru-RU" dirty="0" err="1"/>
              <a:t>повинні</a:t>
            </a:r>
            <a:r>
              <a:rPr lang="ru-RU" dirty="0"/>
              <a:t> прямо </a:t>
            </a:r>
            <a:r>
              <a:rPr lang="ru-RU" dirty="0" err="1"/>
              <a:t>заохочувати</a:t>
            </a:r>
            <a:r>
              <a:rPr lang="ru-RU" dirty="0"/>
              <a:t> </a:t>
            </a:r>
            <a:r>
              <a:rPr lang="ru-RU" dirty="0" err="1"/>
              <a:t>купівлю</a:t>
            </a:r>
            <a:r>
              <a:rPr lang="ru-RU" dirty="0"/>
              <a:t> </a:t>
            </a:r>
            <a:r>
              <a:rPr lang="ru-RU" dirty="0" err="1"/>
              <a:t>чи</a:t>
            </a:r>
            <a:r>
              <a:rPr lang="ru-RU" dirty="0"/>
              <a:t> </a:t>
            </a:r>
            <a:r>
              <a:rPr lang="ru-RU" dirty="0" err="1"/>
              <a:t>оренду</a:t>
            </a:r>
            <a:r>
              <a:rPr lang="ru-RU" dirty="0"/>
              <a:t> </a:t>
            </a:r>
            <a:r>
              <a:rPr lang="ru-RU" dirty="0" err="1"/>
              <a:t>товарів</a:t>
            </a:r>
            <a:r>
              <a:rPr lang="ru-RU" dirty="0"/>
              <a:t>, </a:t>
            </a:r>
            <a:r>
              <a:rPr lang="ru-RU" dirty="0" err="1"/>
              <a:t>зокрема</a:t>
            </a:r>
            <a:r>
              <a:rPr lang="ru-RU" dirty="0"/>
              <a:t> шляхом </a:t>
            </a:r>
            <a:r>
              <a:rPr lang="ru-RU" dirty="0" err="1"/>
              <a:t>розміщення</a:t>
            </a:r>
            <a:r>
              <a:rPr lang="ru-RU" dirty="0"/>
              <a:t> </a:t>
            </a:r>
            <a:r>
              <a:rPr lang="ru-RU" dirty="0" err="1"/>
              <a:t>спеціальних</a:t>
            </a:r>
            <a:r>
              <a:rPr lang="ru-RU" dirty="0"/>
              <a:t> </a:t>
            </a:r>
            <a:r>
              <a:rPr lang="ru-RU" dirty="0" err="1"/>
              <a:t>рекламних</a:t>
            </a:r>
            <a:r>
              <a:rPr lang="ru-RU" dirty="0"/>
              <a:t> </a:t>
            </a:r>
            <a:r>
              <a:rPr lang="ru-RU" dirty="0" err="1"/>
              <a:t>рекомендацій</a:t>
            </a:r>
            <a:r>
              <a:rPr lang="ru-RU" dirty="0"/>
              <a:t> </a:t>
            </a:r>
            <a:r>
              <a:rPr lang="ru-RU" dirty="0" err="1"/>
              <a:t>щодо</a:t>
            </a:r>
            <a:r>
              <a:rPr lang="ru-RU" dirty="0"/>
              <a:t> </a:t>
            </a:r>
            <a:r>
              <a:rPr lang="ru-RU" dirty="0" err="1"/>
              <a:t>цих</a:t>
            </a:r>
            <a:r>
              <a:rPr lang="ru-RU" dirty="0"/>
              <a:t> </a:t>
            </a:r>
            <a:r>
              <a:rPr lang="ru-RU" dirty="0" err="1"/>
              <a:t>товарів</a:t>
            </a:r>
            <a:r>
              <a:rPr lang="ru-RU" dirty="0"/>
              <a:t>;</a:t>
            </a:r>
          </a:p>
          <a:p>
            <a:r>
              <a:rPr lang="ru-RU" dirty="0"/>
              <a:t>3) </a:t>
            </a:r>
            <a:r>
              <a:rPr lang="ru-RU" dirty="0" err="1"/>
              <a:t>такі</a:t>
            </a:r>
            <a:r>
              <a:rPr lang="ru-RU" dirty="0"/>
              <a:t> </a:t>
            </a:r>
            <a:r>
              <a:rPr lang="ru-RU" dirty="0" err="1"/>
              <a:t>програми</a:t>
            </a:r>
            <a:r>
              <a:rPr lang="ru-RU" dirty="0"/>
              <a:t> та </a:t>
            </a:r>
            <a:r>
              <a:rPr lang="ru-RU" dirty="0" err="1"/>
              <a:t>користувацький</a:t>
            </a:r>
            <a:r>
              <a:rPr lang="ru-RU" dirty="0"/>
              <a:t> контент не </a:t>
            </a:r>
            <a:r>
              <a:rPr lang="ru-RU" dirty="0" err="1"/>
              <a:t>повинні</a:t>
            </a:r>
            <a:r>
              <a:rPr lang="ru-RU" dirty="0"/>
              <a:t> </a:t>
            </a:r>
            <a:r>
              <a:rPr lang="ru-RU" dirty="0" err="1"/>
              <a:t>надавати</a:t>
            </a:r>
            <a:r>
              <a:rPr lang="ru-RU" dirty="0"/>
              <a:t> </a:t>
            </a:r>
            <a:r>
              <a:rPr lang="ru-RU" dirty="0" err="1"/>
              <a:t>надмірного</a:t>
            </a:r>
            <a:r>
              <a:rPr lang="ru-RU" dirty="0"/>
              <a:t> </a:t>
            </a:r>
            <a:r>
              <a:rPr lang="ru-RU" dirty="0" err="1"/>
              <a:t>значення</a:t>
            </a:r>
            <a:r>
              <a:rPr lang="ru-RU" dirty="0"/>
              <a:t> товару, </a:t>
            </a:r>
            <a:r>
              <a:rPr lang="ru-RU" dirty="0" err="1"/>
              <a:t>який</a:t>
            </a:r>
            <a:r>
              <a:rPr lang="ru-RU" dirty="0"/>
              <a:t> </a:t>
            </a:r>
            <a:r>
              <a:rPr lang="ru-RU" dirty="0" err="1"/>
              <a:t>розміщується</a:t>
            </a:r>
            <a:r>
              <a:rPr lang="ru-RU" dirty="0"/>
              <a:t> (</a:t>
            </a:r>
            <a:r>
              <a:rPr lang="ru-RU" dirty="0" err="1"/>
              <a:t>демонструється</a:t>
            </a:r>
            <a:r>
              <a:rPr lang="ru-RU" dirty="0"/>
              <a:t>);</a:t>
            </a:r>
          </a:p>
          <a:p>
            <a:r>
              <a:rPr lang="ru-RU" dirty="0"/>
              <a:t>4) у </a:t>
            </a:r>
            <a:r>
              <a:rPr lang="ru-RU" dirty="0" err="1"/>
              <a:t>разі</a:t>
            </a:r>
            <a:r>
              <a:rPr lang="ru-RU" dirty="0"/>
              <a:t> </a:t>
            </a:r>
            <a:r>
              <a:rPr lang="ru-RU" dirty="0" err="1"/>
              <a:t>створення</a:t>
            </a:r>
            <a:r>
              <a:rPr lang="ru-RU" dirty="0"/>
              <a:t> </a:t>
            </a:r>
            <a:r>
              <a:rPr lang="ru-RU" dirty="0" err="1"/>
              <a:t>програми</a:t>
            </a:r>
            <a:r>
              <a:rPr lang="ru-RU" dirty="0"/>
              <a:t> </a:t>
            </a:r>
            <a:r>
              <a:rPr lang="ru-RU" dirty="0" err="1"/>
              <a:t>самостійно</a:t>
            </a:r>
            <a:r>
              <a:rPr lang="ru-RU" dirty="0"/>
              <a:t> </a:t>
            </a:r>
            <a:r>
              <a:rPr lang="ru-RU" dirty="0" err="1"/>
              <a:t>суб’єктом</a:t>
            </a:r>
            <a:r>
              <a:rPr lang="ru-RU" dirty="0"/>
              <a:t> у </a:t>
            </a:r>
            <a:r>
              <a:rPr lang="ru-RU" dirty="0" err="1"/>
              <a:t>сфері</a:t>
            </a:r>
            <a:r>
              <a:rPr lang="ru-RU" dirty="0"/>
              <a:t> </a:t>
            </a:r>
            <a:r>
              <a:rPr lang="ru-RU" dirty="0" err="1"/>
              <a:t>аудіовізуальних</a:t>
            </a:r>
            <a:r>
              <a:rPr lang="ru-RU" dirty="0"/>
              <a:t> </a:t>
            </a:r>
            <a:r>
              <a:rPr lang="ru-RU" dirty="0" err="1"/>
              <a:t>медіа</a:t>
            </a:r>
            <a:r>
              <a:rPr lang="ru-RU" dirty="0"/>
              <a:t> (</a:t>
            </a:r>
            <a:r>
              <a:rPr lang="ru-RU" dirty="0" err="1"/>
              <a:t>його</a:t>
            </a:r>
            <a:r>
              <a:rPr lang="ru-RU" dirty="0"/>
              <a:t> </a:t>
            </a:r>
            <a:r>
              <a:rPr lang="ru-RU" dirty="0" err="1"/>
              <a:t>афілійованою</a:t>
            </a:r>
            <a:r>
              <a:rPr lang="ru-RU" dirty="0"/>
              <a:t> особою) </a:t>
            </a:r>
            <a:r>
              <a:rPr lang="ru-RU" dirty="0" err="1"/>
              <a:t>або</a:t>
            </a:r>
            <a:r>
              <a:rPr lang="ru-RU" dirty="0"/>
              <a:t> на </a:t>
            </a:r>
            <a:r>
              <a:rPr lang="ru-RU" dirty="0" err="1"/>
              <a:t>його</a:t>
            </a:r>
            <a:r>
              <a:rPr lang="ru-RU" dirty="0"/>
              <a:t> </a:t>
            </a:r>
            <a:r>
              <a:rPr lang="ru-RU" dirty="0" err="1"/>
              <a:t>замовлення</a:t>
            </a:r>
            <a:r>
              <a:rPr lang="ru-RU" dirty="0"/>
              <a:t> (на </a:t>
            </a:r>
            <a:r>
              <a:rPr lang="ru-RU" dirty="0" err="1"/>
              <a:t>замовлення</a:t>
            </a:r>
            <a:r>
              <a:rPr lang="ru-RU" dirty="0"/>
              <a:t> </a:t>
            </a:r>
            <a:r>
              <a:rPr lang="ru-RU" dirty="0" err="1"/>
              <a:t>його</a:t>
            </a:r>
            <a:r>
              <a:rPr lang="ru-RU" dirty="0"/>
              <a:t> </a:t>
            </a:r>
            <a:r>
              <a:rPr lang="ru-RU" dirty="0" err="1"/>
              <a:t>афілійованої</a:t>
            </a:r>
            <a:r>
              <a:rPr lang="ru-RU" dirty="0"/>
              <a:t> особи), а </a:t>
            </a:r>
            <a:r>
              <a:rPr lang="ru-RU" dirty="0" err="1"/>
              <a:t>також</a:t>
            </a:r>
            <a:r>
              <a:rPr lang="ru-RU" dirty="0"/>
              <a:t> у </a:t>
            </a:r>
            <a:r>
              <a:rPr lang="ru-RU" dirty="0" err="1"/>
              <a:t>разі</a:t>
            </a:r>
            <a:r>
              <a:rPr lang="ru-RU" dirty="0"/>
              <a:t> </a:t>
            </a:r>
            <a:r>
              <a:rPr lang="ru-RU" dirty="0" err="1"/>
              <a:t>створення</a:t>
            </a:r>
            <a:r>
              <a:rPr lang="ru-RU" dirty="0"/>
              <a:t> </a:t>
            </a:r>
            <a:r>
              <a:rPr lang="ru-RU" dirty="0" err="1"/>
              <a:t>користувацького</a:t>
            </a:r>
            <a:r>
              <a:rPr lang="ru-RU" dirty="0"/>
              <a:t> контенту </a:t>
            </a:r>
            <a:r>
              <a:rPr lang="ru-RU" dirty="0" err="1"/>
              <a:t>фізичною</a:t>
            </a:r>
            <a:r>
              <a:rPr lang="ru-RU" dirty="0"/>
              <a:t> особою </a:t>
            </a:r>
            <a:r>
              <a:rPr lang="ru-RU" dirty="0" err="1"/>
              <a:t>глядачі</a:t>
            </a:r>
            <a:r>
              <a:rPr lang="ru-RU" dirty="0"/>
              <a:t> </a:t>
            </a:r>
            <a:r>
              <a:rPr lang="ru-RU" dirty="0" err="1"/>
              <a:t>мають</a:t>
            </a:r>
            <a:r>
              <a:rPr lang="ru-RU" dirty="0"/>
              <a:t> бути </a:t>
            </a:r>
            <a:r>
              <a:rPr lang="ru-RU" dirty="0" err="1"/>
              <a:t>чітко</a:t>
            </a:r>
            <a:r>
              <a:rPr lang="ru-RU" dirty="0"/>
              <a:t> </a:t>
            </a:r>
            <a:r>
              <a:rPr lang="ru-RU" dirty="0" err="1"/>
              <a:t>поінформовані</a:t>
            </a:r>
            <a:r>
              <a:rPr lang="ru-RU" dirty="0"/>
              <a:t> про </a:t>
            </a:r>
            <a:r>
              <a:rPr lang="ru-RU" dirty="0" err="1"/>
              <a:t>наявність</a:t>
            </a:r>
            <a:r>
              <a:rPr lang="ru-RU" dirty="0"/>
              <a:t> у </a:t>
            </a:r>
            <a:r>
              <a:rPr lang="ru-RU" dirty="0" err="1"/>
              <a:t>програмі</a:t>
            </a:r>
            <a:r>
              <a:rPr lang="ru-RU" dirty="0"/>
              <a:t> </a:t>
            </a:r>
            <a:r>
              <a:rPr lang="ru-RU" dirty="0" err="1"/>
              <a:t>або</a:t>
            </a:r>
            <a:r>
              <a:rPr lang="ru-RU" dirty="0"/>
              <a:t> у </a:t>
            </a:r>
            <a:r>
              <a:rPr lang="ru-RU" dirty="0" err="1"/>
              <a:t>користувацькому</a:t>
            </a:r>
            <a:r>
              <a:rPr lang="ru-RU" dirty="0"/>
              <a:t> </a:t>
            </a:r>
            <a:r>
              <a:rPr lang="ru-RU" dirty="0" err="1"/>
              <a:t>контенті</a:t>
            </a:r>
            <a:r>
              <a:rPr lang="ru-RU" dirty="0"/>
              <a:t> </a:t>
            </a:r>
            <a:r>
              <a:rPr lang="ru-RU" dirty="0" err="1"/>
              <a:t>продакт-плейсменту</a:t>
            </a:r>
            <a:r>
              <a:rPr lang="ru-RU" dirty="0"/>
              <a:t> за </a:t>
            </a:r>
            <a:r>
              <a:rPr lang="ru-RU" dirty="0" err="1"/>
              <a:t>допомогою</a:t>
            </a:r>
            <a:r>
              <a:rPr lang="ru-RU" dirty="0"/>
              <a:t> </a:t>
            </a:r>
            <a:r>
              <a:rPr lang="ru-RU" dirty="0" err="1"/>
              <a:t>відповідної</a:t>
            </a:r>
            <a:r>
              <a:rPr lang="ru-RU" dirty="0"/>
              <a:t> </a:t>
            </a:r>
            <a:r>
              <a:rPr lang="ru-RU" dirty="0" err="1"/>
              <a:t>ідентифікації</a:t>
            </a:r>
            <a:r>
              <a:rPr lang="ru-RU" dirty="0"/>
              <a:t> </a:t>
            </a:r>
            <a:r>
              <a:rPr lang="ru-RU" dirty="0" err="1"/>
              <a:t>програми</a:t>
            </a:r>
            <a:r>
              <a:rPr lang="ru-RU" dirty="0"/>
              <a:t> </a:t>
            </a:r>
            <a:r>
              <a:rPr lang="ru-RU" dirty="0" err="1"/>
              <a:t>або</a:t>
            </a:r>
            <a:r>
              <a:rPr lang="ru-RU" dirty="0"/>
              <a:t> </a:t>
            </a:r>
            <a:r>
              <a:rPr lang="ru-RU" dirty="0" err="1"/>
              <a:t>користувацького</a:t>
            </a:r>
            <a:r>
              <a:rPr lang="ru-RU" dirty="0"/>
              <a:t> контенту на початку та </a:t>
            </a:r>
            <a:r>
              <a:rPr lang="ru-RU" dirty="0" err="1"/>
              <a:t>наприкінці</a:t>
            </a:r>
            <a:r>
              <a:rPr lang="ru-RU" dirty="0"/>
              <a:t>, а </a:t>
            </a:r>
            <a:r>
              <a:rPr lang="ru-RU" dirty="0" err="1"/>
              <a:t>також</a:t>
            </a:r>
            <a:r>
              <a:rPr lang="ru-RU" dirty="0"/>
              <a:t> </a:t>
            </a:r>
            <a:r>
              <a:rPr lang="ru-RU" dirty="0" err="1"/>
              <a:t>після</a:t>
            </a:r>
            <a:r>
              <a:rPr lang="ru-RU" dirty="0"/>
              <a:t> </a:t>
            </a:r>
            <a:r>
              <a:rPr lang="ru-RU" dirty="0" err="1"/>
              <a:t>закінчення</a:t>
            </a:r>
            <a:r>
              <a:rPr lang="ru-RU" dirty="0"/>
              <a:t> </a:t>
            </a:r>
            <a:r>
              <a:rPr lang="ru-RU" dirty="0" err="1"/>
              <a:t>реклами</a:t>
            </a:r>
            <a:r>
              <a:rPr lang="ru-RU" dirty="0"/>
              <a:t>, </a:t>
            </a:r>
            <a:r>
              <a:rPr lang="ru-RU" dirty="0" err="1"/>
              <a:t>що</a:t>
            </a:r>
            <a:r>
              <a:rPr lang="ru-RU" dirty="0"/>
              <a:t> </a:t>
            </a:r>
            <a:r>
              <a:rPr lang="ru-RU" dirty="0" err="1"/>
              <a:t>розміщується</a:t>
            </a:r>
            <a:r>
              <a:rPr lang="ru-RU" dirty="0"/>
              <a:t> у таких </a:t>
            </a:r>
            <a:r>
              <a:rPr lang="ru-RU" dirty="0" err="1"/>
              <a:t>програмі</a:t>
            </a:r>
            <a:r>
              <a:rPr lang="ru-RU" dirty="0"/>
              <a:t> </a:t>
            </a:r>
            <a:r>
              <a:rPr lang="ru-RU" dirty="0" err="1"/>
              <a:t>чи</a:t>
            </a:r>
            <a:r>
              <a:rPr lang="ru-RU" dirty="0"/>
              <a:t> </a:t>
            </a:r>
            <a:r>
              <a:rPr lang="ru-RU" dirty="0" err="1"/>
              <a:t>контенті</a:t>
            </a:r>
            <a:r>
              <a:rPr lang="ru-RU" dirty="0"/>
              <a:t>, таким чином, </a:t>
            </a:r>
            <a:r>
              <a:rPr lang="ru-RU" dirty="0" err="1"/>
              <a:t>щоб</a:t>
            </a:r>
            <a:r>
              <a:rPr lang="ru-RU" dirty="0"/>
              <a:t> </a:t>
            </a:r>
            <a:r>
              <a:rPr lang="ru-RU" dirty="0" err="1"/>
              <a:t>уникнути</a:t>
            </a:r>
            <a:r>
              <a:rPr lang="ru-RU" dirty="0"/>
              <a:t> </a:t>
            </a:r>
            <a:r>
              <a:rPr lang="ru-RU" dirty="0" err="1"/>
              <a:t>введення</a:t>
            </a:r>
            <a:r>
              <a:rPr lang="ru-RU" dirty="0"/>
              <a:t> </a:t>
            </a:r>
            <a:r>
              <a:rPr lang="ru-RU" dirty="0" err="1"/>
              <a:t>глядача</a:t>
            </a:r>
            <a:r>
              <a:rPr lang="ru-RU" dirty="0"/>
              <a:t> в </a:t>
            </a:r>
            <a:r>
              <a:rPr lang="ru-RU" dirty="0" err="1"/>
              <a:t>оману</a:t>
            </a:r>
            <a:r>
              <a:rPr lang="ru-RU" dirty="0"/>
              <a:t>.</a:t>
            </a:r>
          </a:p>
          <a:p>
            <a:endParaRPr lang="uk-UA" dirty="0"/>
          </a:p>
        </p:txBody>
      </p:sp>
    </p:spTree>
    <p:extLst>
      <p:ext uri="{BB962C8B-B14F-4D97-AF65-F5344CB8AC3E}">
        <p14:creationId xmlns:p14="http://schemas.microsoft.com/office/powerpoint/2010/main" val="1459581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929F3D-E38C-4DB0-AAAD-19A12C0DB513}"/>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DFF000DC-5867-43FB-B5E9-001FF1CDF25B}"/>
              </a:ext>
            </a:extLst>
          </p:cNvPr>
          <p:cNvSpPr>
            <a:spLocks noGrp="1"/>
          </p:cNvSpPr>
          <p:nvPr>
            <p:ph idx="1"/>
          </p:nvPr>
        </p:nvSpPr>
        <p:spPr/>
        <p:txBody>
          <a:bodyPr>
            <a:normAutofit/>
          </a:bodyPr>
          <a:lstStyle/>
          <a:p>
            <a:pPr algn="just"/>
            <a:r>
              <a:rPr lang="uk-UA" dirty="0"/>
              <a:t>3. Забороняється розміщення товару (</a:t>
            </a:r>
            <a:r>
              <a:rPr lang="uk-UA" dirty="0" err="1"/>
              <a:t>продакт</a:t>
            </a:r>
            <a:r>
              <a:rPr lang="uk-UA" dirty="0"/>
              <a:t>-плейсмент) в аудіовізуальних медіа, на платформах спільного доступу до відео та на платформах спільного доступу до інформації:</a:t>
            </a:r>
          </a:p>
          <a:p>
            <a:pPr algn="just"/>
            <a:r>
              <a:rPr lang="uk-UA" dirty="0"/>
              <a:t>1) тютюнових виробів, пристроїв для споживання тютюнових виробів без їх згоряння, предметів, пов’язаних з їх вживанням, трав’яних виробів для куріння, електронних сигарет, заправних контейнерів, рідин, що використовуються в електронних сигаретах, </a:t>
            </a:r>
            <a:r>
              <a:rPr lang="uk-UA" dirty="0" err="1"/>
              <a:t>тютюновмісних</a:t>
            </a:r>
            <a:r>
              <a:rPr lang="uk-UA" dirty="0"/>
              <a:t> виробів для електричного нагрівання (ТВЕН) за допомогою підігрівача з електронним управлінням, а також розміщення товарів осіб, основною діяльністю яких є виробництво та/або продаж таких товарів;</a:t>
            </a:r>
          </a:p>
          <a:p>
            <a:pPr algn="just"/>
            <a:r>
              <a:rPr lang="uk-UA" dirty="0"/>
              <a:t>2) лікарських засобів, реалізація (відпуск) яких здійснюється за рецептом лікаря та/або заборонених до рекламування, а також медичної техніки, методів профілактики, діагностики, лікування і реабілітації, застосування яких потребує спеціальних знань та підготовки;</a:t>
            </a:r>
          </a:p>
          <a:p>
            <a:pPr algn="just"/>
            <a:r>
              <a:rPr lang="uk-UA" dirty="0"/>
              <a:t>3) товарів, реклама, виробництво або розповсюдження яких заборонені законом.</a:t>
            </a:r>
          </a:p>
        </p:txBody>
      </p:sp>
    </p:spTree>
    <p:extLst>
      <p:ext uri="{BB962C8B-B14F-4D97-AF65-F5344CB8AC3E}">
        <p14:creationId xmlns:p14="http://schemas.microsoft.com/office/powerpoint/2010/main" val="3192233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4E8527-EBD9-4BE7-8AB8-1EA591FCA0CB}"/>
              </a:ext>
            </a:extLst>
          </p:cNvPr>
          <p:cNvSpPr>
            <a:spLocks noGrp="1"/>
          </p:cNvSpPr>
          <p:nvPr>
            <p:ph type="title"/>
          </p:nvPr>
        </p:nvSpPr>
        <p:spPr/>
        <p:txBody>
          <a:bodyPr/>
          <a:lstStyle/>
          <a:p>
            <a:pPr algn="ctr"/>
            <a:r>
              <a:rPr lang="uk-UA" dirty="0"/>
              <a:t>Мова реклами</a:t>
            </a:r>
          </a:p>
        </p:txBody>
      </p:sp>
      <p:sp>
        <p:nvSpPr>
          <p:cNvPr id="3" name="Місце для вмісту 2">
            <a:extLst>
              <a:ext uri="{FF2B5EF4-FFF2-40B4-BE49-F238E27FC236}">
                <a16:creationId xmlns:a16="http://schemas.microsoft.com/office/drawing/2014/main" id="{935DF88F-80FC-4DA3-A30C-8FBFFA91EF00}"/>
              </a:ext>
            </a:extLst>
          </p:cNvPr>
          <p:cNvSpPr>
            <a:spLocks noGrp="1"/>
          </p:cNvSpPr>
          <p:nvPr>
            <p:ph idx="1"/>
          </p:nvPr>
        </p:nvSpPr>
        <p:spPr/>
        <p:txBody>
          <a:bodyPr>
            <a:normAutofit fontScale="92500" lnSpcReduction="10000"/>
          </a:bodyPr>
          <a:lstStyle/>
          <a:p>
            <a:pPr marL="0" indent="0" algn="just">
              <a:buNone/>
            </a:pPr>
            <a:r>
              <a:rPr lang="uk-UA" dirty="0"/>
              <a:t>Стаття 6. Мова реклами</a:t>
            </a:r>
          </a:p>
          <a:p>
            <a:pPr marL="0" indent="0" algn="just">
              <a:buNone/>
            </a:pPr>
            <a:r>
              <a:rPr lang="uk-UA" dirty="0"/>
              <a:t>1. Мовою реклами є </a:t>
            </a:r>
            <a:r>
              <a:rPr lang="uk-UA" dirty="0">
                <a:solidFill>
                  <a:srgbClr val="FFFF00"/>
                </a:solidFill>
              </a:rPr>
              <a:t>державна мова</a:t>
            </a:r>
            <a:r>
              <a:rPr lang="uk-UA" dirty="0"/>
              <a:t>.</a:t>
            </a:r>
          </a:p>
          <a:p>
            <a:pPr marL="0" indent="0" algn="just">
              <a:buNone/>
            </a:pPr>
            <a:r>
              <a:rPr lang="uk-UA" dirty="0"/>
              <a:t>2. Об’єкти права інтелектуальної власності у рекламі використовуються мовою, якою їм наданий правовий захист відповідно до законодавства про охорону прав інтелектуальної власності.</a:t>
            </a:r>
          </a:p>
          <a:p>
            <a:pPr marL="0" indent="0" algn="just">
              <a:buNone/>
            </a:pPr>
            <a:r>
              <a:rPr lang="uk-UA" dirty="0"/>
              <a:t>3. Особливості використання у рекламі мов корінних народів і національних меншин України визначаються законом, що регулює порядок реалізації прав корінних народів, національних меншин України.</a:t>
            </a:r>
          </a:p>
          <a:p>
            <a:pPr marL="0" indent="0" algn="just">
              <a:buNone/>
            </a:pPr>
            <a:r>
              <a:rPr lang="uk-UA" dirty="0"/>
              <a:t>4. </a:t>
            </a:r>
            <a:r>
              <a:rPr lang="uk-UA" i="1" dirty="0">
                <a:solidFill>
                  <a:srgbClr val="FFFF00"/>
                </a:solidFill>
              </a:rPr>
              <a:t>Адреси веб-сайтів, онлайн-медіа, а також інші ідентифікатори в мережі Інтернет та адреси для електронних комунікацій </a:t>
            </a:r>
            <a:r>
              <a:rPr lang="uk-UA" dirty="0"/>
              <a:t>можуть наводитися в рекламі літерами латинського алфавіту.</a:t>
            </a:r>
          </a:p>
          <a:p>
            <a:pPr marL="0" indent="0" algn="just">
              <a:buNone/>
            </a:pPr>
            <a:r>
              <a:rPr lang="uk-UA" dirty="0"/>
              <a:t>5. Зображення товару в рекламі наводиться </a:t>
            </a:r>
            <a:r>
              <a:rPr lang="uk-UA" dirty="0">
                <a:solidFill>
                  <a:srgbClr val="FFFF00"/>
                </a:solidFill>
              </a:rPr>
              <a:t>у вигляді, в якому він пропонується споживачам </a:t>
            </a:r>
            <a:r>
              <a:rPr lang="uk-UA" dirty="0"/>
              <a:t>в Україні, з дотримання вимог </a:t>
            </a:r>
          </a:p>
          <a:p>
            <a:pPr marL="0" indent="0" algn="just">
              <a:buNone/>
            </a:pPr>
            <a:r>
              <a:rPr lang="uk-UA" dirty="0"/>
              <a:t>6. Мова реклами є складовою змісту реклами.</a:t>
            </a:r>
          </a:p>
        </p:txBody>
      </p:sp>
    </p:spTree>
    <p:extLst>
      <p:ext uri="{BB962C8B-B14F-4D97-AF65-F5344CB8AC3E}">
        <p14:creationId xmlns:p14="http://schemas.microsoft.com/office/powerpoint/2010/main" val="8920407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7D097C-9BD3-486B-8C65-9A5A625FD9DB}"/>
              </a:ext>
            </a:extLst>
          </p:cNvPr>
          <p:cNvSpPr>
            <a:spLocks noGrp="1"/>
          </p:cNvSpPr>
          <p:nvPr>
            <p:ph type="title"/>
          </p:nvPr>
        </p:nvSpPr>
        <p:spPr/>
        <p:txBody>
          <a:bodyPr/>
          <a:lstStyle/>
          <a:p>
            <a:pPr algn="ctr"/>
            <a:r>
              <a:rPr lang="uk-UA" dirty="0"/>
              <a:t>У рекламі забороняється:</a:t>
            </a:r>
          </a:p>
        </p:txBody>
      </p:sp>
      <p:sp>
        <p:nvSpPr>
          <p:cNvPr id="3" name="Місце для вмісту 2">
            <a:extLst>
              <a:ext uri="{FF2B5EF4-FFF2-40B4-BE49-F238E27FC236}">
                <a16:creationId xmlns:a16="http://schemas.microsoft.com/office/drawing/2014/main" id="{BFC5160E-B9C8-4C22-A6B5-C29C51335DA9}"/>
              </a:ext>
            </a:extLst>
          </p:cNvPr>
          <p:cNvSpPr>
            <a:spLocks noGrp="1"/>
          </p:cNvSpPr>
          <p:nvPr>
            <p:ph idx="1"/>
          </p:nvPr>
        </p:nvSpPr>
        <p:spPr>
          <a:xfrm>
            <a:off x="685801" y="1748119"/>
            <a:ext cx="10131425" cy="4043082"/>
          </a:xfrm>
        </p:spPr>
        <p:txBody>
          <a:bodyPr>
            <a:normAutofit lnSpcReduction="10000"/>
          </a:bodyPr>
          <a:lstStyle/>
          <a:p>
            <a:endParaRPr lang="uk-UA" dirty="0"/>
          </a:p>
          <a:p>
            <a:pPr marL="0" indent="0" algn="just">
              <a:buNone/>
            </a:pPr>
            <a:r>
              <a:rPr lang="uk-UA" dirty="0"/>
              <a:t>1) поширювати інформацію щодо товарів, виробництво, обіг чи ввезення на митну територію України яких заборонено законом;</a:t>
            </a:r>
          </a:p>
          <a:p>
            <a:pPr marL="0" indent="0" algn="just">
              <a:buNone/>
            </a:pPr>
            <a:r>
              <a:rPr lang="uk-UA" dirty="0"/>
              <a:t>2) наводити твердження та/або зображення, які є дискримінаційними та/або розпалюють ненависть, ворожнечу чи жорстокість до окремих осіб чи груп осіб за ознакою походження людини, її соціального чи майнового стану, віку, расової, етнічної чи національної належності, статі, сексуальної орієнтації, освіти, інвалідності, політичних поглядів, ставлення до релігії, за </a:t>
            </a:r>
            <a:r>
              <a:rPr lang="uk-UA" dirty="0" err="1"/>
              <a:t>мовною</a:t>
            </a:r>
            <a:r>
              <a:rPr lang="uk-UA" dirty="0"/>
              <a:t> ознакою, родом і характером занять, місцем проживання, за іншими ознаками, а також такими, що дискредитують товари інших осіб;</a:t>
            </a:r>
          </a:p>
          <a:p>
            <a:pPr marL="0" indent="0" algn="just">
              <a:buNone/>
            </a:pPr>
            <a:r>
              <a:rPr lang="uk-UA" dirty="0"/>
              <a:t>3) надавати відомості або закликати до дій, які можуть спричинити порушення законодавства, завдають чи можуть завдати шкоди здоров’ю або життю людини та/або довкіллю, а також спонукають до нехтування засобами безпеки;</a:t>
            </a:r>
          </a:p>
          <a:p>
            <a:pPr marL="0" indent="0" algn="just">
              <a:buNone/>
            </a:pPr>
            <a:r>
              <a:rPr lang="uk-UA" dirty="0"/>
              <a:t>4) використовувати засоби і технології, які справляють вплив на підсвідомість споживачів реклами;</a:t>
            </a:r>
          </a:p>
        </p:txBody>
      </p:sp>
    </p:spTree>
    <p:extLst>
      <p:ext uri="{BB962C8B-B14F-4D97-AF65-F5344CB8AC3E}">
        <p14:creationId xmlns:p14="http://schemas.microsoft.com/office/powerpoint/2010/main" val="356949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322D3A-1729-40B0-BAF4-5FCD840D221E}"/>
              </a:ext>
            </a:extLst>
          </p:cNvPr>
          <p:cNvSpPr>
            <a:spLocks noGrp="1"/>
          </p:cNvSpPr>
          <p:nvPr>
            <p:ph type="title"/>
          </p:nvPr>
        </p:nvSpPr>
        <p:spPr/>
        <p:txBody>
          <a:bodyPr/>
          <a:lstStyle/>
          <a:p>
            <a:pPr algn="ctr"/>
            <a:r>
              <a:rPr lang="ru-RU" dirty="0"/>
              <a:t>Закон </a:t>
            </a:r>
            <a:r>
              <a:rPr lang="ru-RU" dirty="0" err="1"/>
              <a:t>України</a:t>
            </a:r>
            <a:r>
              <a:rPr lang="ru-RU" dirty="0"/>
              <a:t> «Про </a:t>
            </a:r>
            <a:r>
              <a:rPr lang="ru-RU" dirty="0" err="1"/>
              <a:t>захист</a:t>
            </a:r>
            <a:r>
              <a:rPr lang="ru-RU" dirty="0"/>
              <a:t> </a:t>
            </a:r>
            <a:r>
              <a:rPr lang="ru-RU" dirty="0" err="1"/>
              <a:t>від</a:t>
            </a:r>
            <a:r>
              <a:rPr lang="ru-RU" dirty="0"/>
              <a:t> </a:t>
            </a:r>
            <a:r>
              <a:rPr lang="ru-RU" dirty="0" err="1"/>
              <a:t>недобросовісної</a:t>
            </a:r>
            <a:r>
              <a:rPr lang="ru-RU" dirty="0"/>
              <a:t> </a:t>
            </a:r>
            <a:r>
              <a:rPr lang="ru-RU" dirty="0" err="1"/>
              <a:t>конкуренції</a:t>
            </a:r>
            <a:r>
              <a:rPr lang="ru-RU" dirty="0"/>
              <a:t>»</a:t>
            </a:r>
            <a:endParaRPr lang="uk-UA" dirty="0"/>
          </a:p>
        </p:txBody>
      </p:sp>
      <p:sp>
        <p:nvSpPr>
          <p:cNvPr id="3" name="Місце для вмісту 2">
            <a:extLst>
              <a:ext uri="{FF2B5EF4-FFF2-40B4-BE49-F238E27FC236}">
                <a16:creationId xmlns:a16="http://schemas.microsoft.com/office/drawing/2014/main" id="{648B89CF-9E6D-436E-9BFC-3226BE730D90}"/>
              </a:ext>
            </a:extLst>
          </p:cNvPr>
          <p:cNvSpPr>
            <a:spLocks noGrp="1"/>
          </p:cNvSpPr>
          <p:nvPr>
            <p:ph sz="half" idx="1"/>
          </p:nvPr>
        </p:nvSpPr>
        <p:spPr/>
        <p:txBody>
          <a:bodyPr>
            <a:normAutofit lnSpcReduction="10000"/>
          </a:bodyPr>
          <a:lstStyle/>
          <a:p>
            <a:pPr algn="just"/>
            <a:r>
              <a:rPr lang="ru-RU" dirty="0"/>
              <a:t>Закон </a:t>
            </a:r>
            <a:r>
              <a:rPr lang="ru-RU" dirty="0" err="1"/>
              <a:t>України</a:t>
            </a:r>
            <a:r>
              <a:rPr lang="ru-RU" dirty="0"/>
              <a:t> «Про </a:t>
            </a:r>
            <a:r>
              <a:rPr lang="ru-RU" dirty="0" err="1"/>
              <a:t>захист</a:t>
            </a:r>
            <a:r>
              <a:rPr lang="ru-RU" dirty="0"/>
              <a:t> </a:t>
            </a:r>
            <a:r>
              <a:rPr lang="ru-RU" dirty="0" err="1"/>
              <a:t>від</a:t>
            </a:r>
            <a:r>
              <a:rPr lang="ru-RU" dirty="0"/>
              <a:t> </a:t>
            </a:r>
            <a:r>
              <a:rPr lang="ru-RU" dirty="0" err="1"/>
              <a:t>недобросовісної</a:t>
            </a:r>
            <a:r>
              <a:rPr lang="ru-RU" dirty="0"/>
              <a:t> </a:t>
            </a:r>
            <a:r>
              <a:rPr lang="ru-RU" dirty="0" err="1"/>
              <a:t>конкуренції</a:t>
            </a:r>
            <a:r>
              <a:rPr lang="ru-RU" dirty="0"/>
              <a:t>» </a:t>
            </a:r>
            <a:r>
              <a:rPr lang="ru-RU" dirty="0" err="1"/>
              <a:t>від</a:t>
            </a:r>
            <a:r>
              <a:rPr lang="ru-RU" dirty="0"/>
              <a:t> 7 червня 1996 р. </a:t>
            </a:r>
            <a:r>
              <a:rPr lang="ru-RU" dirty="0" err="1"/>
              <a:t>закріплює</a:t>
            </a:r>
            <a:r>
              <a:rPr lang="ru-RU" dirty="0"/>
              <a:t> </a:t>
            </a:r>
            <a:r>
              <a:rPr lang="ru-RU" dirty="0" err="1"/>
              <a:t>поняття</a:t>
            </a:r>
            <a:r>
              <a:rPr lang="ru-RU" dirty="0"/>
              <a:t> </a:t>
            </a:r>
            <a:r>
              <a:rPr lang="ru-RU" dirty="0" err="1"/>
              <a:t>порівняльної</a:t>
            </a:r>
            <a:r>
              <a:rPr lang="ru-RU" dirty="0"/>
              <a:t> </a:t>
            </a:r>
            <a:r>
              <a:rPr lang="ru-RU" dirty="0" err="1"/>
              <a:t>реклами</a:t>
            </a:r>
            <a:r>
              <a:rPr lang="ru-RU" dirty="0"/>
              <a:t>, </a:t>
            </a:r>
            <a:r>
              <a:rPr lang="ru-RU" dirty="0" err="1"/>
              <a:t>тобто</a:t>
            </a:r>
            <a:r>
              <a:rPr lang="ru-RU" dirty="0"/>
              <a:t> </a:t>
            </a:r>
            <a:r>
              <a:rPr lang="ru-RU" dirty="0" err="1"/>
              <a:t>реклами</a:t>
            </a:r>
            <a:r>
              <a:rPr lang="ru-RU" dirty="0"/>
              <a:t>, яка </a:t>
            </a:r>
            <a:r>
              <a:rPr lang="ru-RU" dirty="0" err="1"/>
              <a:t>містить</a:t>
            </a:r>
            <a:r>
              <a:rPr lang="ru-RU" dirty="0"/>
              <a:t> </a:t>
            </a:r>
            <a:r>
              <a:rPr lang="ru-RU" dirty="0" err="1"/>
              <a:t>порівняння</a:t>
            </a:r>
            <a:r>
              <a:rPr lang="ru-RU" dirty="0"/>
              <a:t> з </a:t>
            </a:r>
            <a:r>
              <a:rPr lang="ru-RU" dirty="0" err="1"/>
              <a:t>іншими</a:t>
            </a:r>
            <a:r>
              <a:rPr lang="ru-RU" dirty="0"/>
              <a:t> особами, товарами, </a:t>
            </a:r>
            <a:r>
              <a:rPr lang="ru-RU" dirty="0" err="1"/>
              <a:t>діяльністю</a:t>
            </a:r>
            <a:r>
              <a:rPr lang="ru-RU" dirty="0"/>
              <a:t> </a:t>
            </a:r>
            <a:r>
              <a:rPr lang="ru-RU" dirty="0" err="1"/>
              <a:t>іншої</a:t>
            </a:r>
            <a:r>
              <a:rPr lang="ru-RU" dirty="0"/>
              <a:t> особи, прямо </a:t>
            </a:r>
            <a:r>
              <a:rPr lang="ru-RU" dirty="0" err="1"/>
              <a:t>чи</a:t>
            </a:r>
            <a:r>
              <a:rPr lang="ru-RU" dirty="0"/>
              <a:t> </a:t>
            </a:r>
            <a:r>
              <a:rPr lang="ru-RU" dirty="0" err="1"/>
              <a:t>опосередковано</a:t>
            </a:r>
            <a:r>
              <a:rPr lang="ru-RU" dirty="0"/>
              <a:t> </a:t>
            </a:r>
            <a:r>
              <a:rPr lang="ru-RU" dirty="0" err="1"/>
              <a:t>ідентифікує</a:t>
            </a:r>
            <a:r>
              <a:rPr lang="ru-RU" dirty="0"/>
              <a:t> конкурента, </a:t>
            </a:r>
            <a:r>
              <a:rPr lang="ru-RU" dirty="0" err="1"/>
              <a:t>товари</a:t>
            </a:r>
            <a:r>
              <a:rPr lang="ru-RU" dirty="0"/>
              <a:t> </a:t>
            </a:r>
            <a:r>
              <a:rPr lang="ru-RU" dirty="0" err="1"/>
              <a:t>чи</a:t>
            </a:r>
            <a:r>
              <a:rPr lang="ru-RU" dirty="0"/>
              <a:t> </a:t>
            </a:r>
            <a:r>
              <a:rPr lang="ru-RU" dirty="0" err="1"/>
              <a:t>послуги</a:t>
            </a:r>
            <a:r>
              <a:rPr lang="ru-RU" dirty="0"/>
              <a:t>, </a:t>
            </a:r>
            <a:r>
              <a:rPr lang="ru-RU" dirty="0" err="1"/>
              <a:t>що</a:t>
            </a:r>
            <a:r>
              <a:rPr lang="ru-RU" dirty="0"/>
              <a:t> </a:t>
            </a:r>
            <a:r>
              <a:rPr lang="ru-RU" dirty="0" err="1"/>
              <a:t>пропонуються</a:t>
            </a:r>
            <a:r>
              <a:rPr lang="ru-RU" dirty="0"/>
              <a:t> конкурентом. </a:t>
            </a:r>
            <a:r>
              <a:rPr lang="ru-RU" dirty="0" err="1"/>
              <a:t>Правомірність</a:t>
            </a:r>
            <a:r>
              <a:rPr lang="ru-RU" dirty="0"/>
              <a:t> </a:t>
            </a:r>
            <a:r>
              <a:rPr lang="ru-RU" dirty="0" err="1"/>
              <a:t>порівняння</a:t>
            </a:r>
            <a:r>
              <a:rPr lang="ru-RU" dirty="0"/>
              <a:t> в </a:t>
            </a:r>
            <a:r>
              <a:rPr lang="ru-RU" dirty="0" err="1"/>
              <a:t>рекламі</a:t>
            </a:r>
            <a:r>
              <a:rPr lang="ru-RU" dirty="0"/>
              <a:t> та </a:t>
            </a:r>
            <a:r>
              <a:rPr lang="ru-RU" dirty="0" err="1"/>
              <a:t>відповідальність</a:t>
            </a:r>
            <a:r>
              <a:rPr lang="ru-RU" dirty="0"/>
              <a:t> за </a:t>
            </a:r>
            <a:r>
              <a:rPr lang="ru-RU" dirty="0" err="1"/>
              <a:t>недотримання</a:t>
            </a:r>
            <a:r>
              <a:rPr lang="ru-RU" dirty="0"/>
              <a:t> </a:t>
            </a:r>
            <a:r>
              <a:rPr lang="ru-RU" dirty="0" err="1"/>
              <a:t>встановлених</a:t>
            </a:r>
            <a:r>
              <a:rPr lang="ru-RU" dirty="0"/>
              <a:t> </a:t>
            </a:r>
            <a:r>
              <a:rPr lang="ru-RU" dirty="0" err="1"/>
              <a:t>законодавством</a:t>
            </a:r>
            <a:r>
              <a:rPr lang="ru-RU" dirty="0"/>
              <a:t> </a:t>
            </a:r>
            <a:r>
              <a:rPr lang="ru-RU" dirty="0" err="1"/>
              <a:t>вимог</a:t>
            </a:r>
            <a:r>
              <a:rPr lang="ru-RU" dirty="0"/>
              <a:t> </a:t>
            </a:r>
            <a:r>
              <a:rPr lang="ru-RU" dirty="0" err="1"/>
              <a:t>щодо</a:t>
            </a:r>
            <a:r>
              <a:rPr lang="ru-RU" dirty="0"/>
              <a:t> </a:t>
            </a:r>
            <a:r>
              <a:rPr lang="ru-RU" dirty="0" err="1"/>
              <a:t>змісту</a:t>
            </a:r>
            <a:r>
              <a:rPr lang="ru-RU" dirty="0"/>
              <a:t> </a:t>
            </a:r>
            <a:r>
              <a:rPr lang="ru-RU" dirty="0" err="1"/>
              <a:t>порівняльної</a:t>
            </a:r>
            <a:r>
              <a:rPr lang="ru-RU" dirty="0"/>
              <a:t> </a:t>
            </a:r>
            <a:r>
              <a:rPr lang="ru-RU" dirty="0" err="1"/>
              <a:t>реклами</a:t>
            </a:r>
            <a:r>
              <a:rPr lang="ru-RU" dirty="0"/>
              <a:t> </a:t>
            </a:r>
            <a:r>
              <a:rPr lang="ru-RU" dirty="0" err="1"/>
              <a:t>визначаються</a:t>
            </a:r>
            <a:r>
              <a:rPr lang="ru-RU" dirty="0"/>
              <a:t> Законом </a:t>
            </a:r>
            <a:r>
              <a:rPr lang="ru-RU" dirty="0" err="1"/>
              <a:t>України</a:t>
            </a:r>
            <a:r>
              <a:rPr lang="ru-RU" dirty="0"/>
              <a:t> «Про рекламу»</a:t>
            </a:r>
            <a:endParaRPr lang="uk-UA" dirty="0"/>
          </a:p>
        </p:txBody>
      </p:sp>
      <p:sp>
        <p:nvSpPr>
          <p:cNvPr id="4" name="Місце для вмісту 3">
            <a:extLst>
              <a:ext uri="{FF2B5EF4-FFF2-40B4-BE49-F238E27FC236}">
                <a16:creationId xmlns:a16="http://schemas.microsoft.com/office/drawing/2014/main" id="{EC0A9BA2-B65E-428D-AF1B-D6E4736D3230}"/>
              </a:ext>
            </a:extLst>
          </p:cNvPr>
          <p:cNvSpPr>
            <a:spLocks noGrp="1"/>
          </p:cNvSpPr>
          <p:nvPr>
            <p:ph sz="half" idx="2"/>
          </p:nvPr>
        </p:nvSpPr>
        <p:spPr/>
        <p:txBody>
          <a:bodyPr>
            <a:normAutofit lnSpcReduction="10000"/>
          </a:bodyPr>
          <a:lstStyle/>
          <a:p>
            <a:endParaRPr lang="uk-UA"/>
          </a:p>
        </p:txBody>
      </p:sp>
    </p:spTree>
    <p:extLst>
      <p:ext uri="{BB962C8B-B14F-4D97-AF65-F5344CB8AC3E}">
        <p14:creationId xmlns:p14="http://schemas.microsoft.com/office/powerpoint/2010/main" val="1755521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9270E1-B2D2-4195-A16D-2136E60EA2A0}"/>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1F5D817F-7B31-4BF3-9684-A93CD12EF503}"/>
              </a:ext>
            </a:extLst>
          </p:cNvPr>
          <p:cNvSpPr>
            <a:spLocks noGrp="1"/>
          </p:cNvSpPr>
          <p:nvPr>
            <p:ph idx="1"/>
          </p:nvPr>
        </p:nvSpPr>
        <p:spPr/>
        <p:txBody>
          <a:bodyPr>
            <a:normAutofit fontScale="92500"/>
          </a:bodyPr>
          <a:lstStyle/>
          <a:p>
            <a:pPr marL="0" indent="0" algn="just">
              <a:buNone/>
            </a:pPr>
            <a:r>
              <a:rPr lang="uk-UA" dirty="0"/>
              <a:t>5) наводити твердження, дискримінаційні стосовно осіб, які не користуються рекламованим товаром;</a:t>
            </a:r>
          </a:p>
          <a:p>
            <a:pPr marL="0" indent="0" algn="just">
              <a:buNone/>
            </a:pPr>
            <a:r>
              <a:rPr lang="uk-UA" dirty="0"/>
              <a:t>6) використовувати або імітувати зображення Державного Герба України, Державного Прапора України, звучання Державного Гімну України, зображення державних символів іноземних держав та міжнародних організацій, міжнародних об’єднань, якщо такі використання або імітація пропагують неповагу до них або вводять споживачів в оману;</a:t>
            </a:r>
          </a:p>
          <a:p>
            <a:pPr algn="just"/>
            <a:r>
              <a:rPr lang="uk-UA" dirty="0"/>
              <a:t>7) використовувати офіційні назви державних органів, органів місцевого самоврядування, міжнародних організацій, міжнародних об’єднань, крім випадків, якщо:</a:t>
            </a:r>
          </a:p>
          <a:p>
            <a:pPr algn="just"/>
            <a:r>
              <a:rPr lang="uk-UA" dirty="0"/>
              <a:t>згадування в рекламі відповідного органу, організації чи об’єднання є вимогою закону;</a:t>
            </a:r>
          </a:p>
          <a:p>
            <a:pPr algn="just"/>
            <a:r>
              <a:rPr lang="uk-UA" dirty="0"/>
              <a:t>орган, організація чи об’єднання є рекламодавцем відповідної реклами чи таке використання відбувається з його дозволу чи на його замовлення;</a:t>
            </a:r>
          </a:p>
          <a:p>
            <a:pPr algn="just"/>
            <a:r>
              <a:rPr lang="uk-UA" dirty="0"/>
              <a:t>таке використання передбачено законодавством України про авторське право та суміжні права;</a:t>
            </a:r>
          </a:p>
        </p:txBody>
      </p:sp>
    </p:spTree>
    <p:extLst>
      <p:ext uri="{BB962C8B-B14F-4D97-AF65-F5344CB8AC3E}">
        <p14:creationId xmlns:p14="http://schemas.microsoft.com/office/powerpoint/2010/main" val="20366365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1DA527-1665-4B30-86AD-8369DB39D074}"/>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43AAEFC1-7A43-4A7C-B267-9515FBC245D8}"/>
              </a:ext>
            </a:extLst>
          </p:cNvPr>
          <p:cNvSpPr>
            <a:spLocks noGrp="1"/>
          </p:cNvSpPr>
          <p:nvPr>
            <p:ph idx="1"/>
          </p:nvPr>
        </p:nvSpPr>
        <p:spPr/>
        <p:txBody>
          <a:bodyPr>
            <a:normAutofit fontScale="92500" lnSpcReduction="10000"/>
          </a:bodyPr>
          <a:lstStyle/>
          <a:p>
            <a:pPr marL="0" indent="0" algn="just">
              <a:buNone/>
            </a:pPr>
            <a:r>
              <a:rPr lang="uk-UA" dirty="0"/>
              <a:t>8) рекламувати товари, які підлягають обов’язковій сертифікації, товари, для виробництва чи реалізації яких необхідна наявність спеціального дозволу, ліцензії, у разі відсутності у виробника чи особи, що реалізує товари, відповідного сертифіката, дозволу, ліцензії;</a:t>
            </a:r>
          </a:p>
          <a:p>
            <a:pPr marL="0" indent="0" algn="just">
              <a:buNone/>
            </a:pPr>
            <a:r>
              <a:rPr lang="uk-UA" dirty="0"/>
              <a:t>9) використовувати зображення або ім’я фізичної особи без її згоди, наданої в письмовій (електронній) формі, або згоди інших осіб, отриманої у порядку, передбаченому законодавством. Згода на використання зображення фізичної особи не вимагається, якщо фізична особа позувала чи виконувала роль для створення реклами за грошову або іншу винагороду та/або брала участь у створенні (зйомках) аудіовізуального твору, програми, її зображення використовується в рекламі (анонсі) такого аудіовізуального твору, програми, і рекламодавець має обсяг прав інтелектуальної власності на таку рекламу, достатній для обраного виду її розповсюдження. Вимога отримання згоди фізичної особи не поширюється на показ у рекламі грошових знаків із зображенням на них фізичних осіб;</a:t>
            </a:r>
          </a:p>
          <a:p>
            <a:pPr marL="0" indent="0" algn="just">
              <a:buNone/>
            </a:pPr>
            <a:r>
              <a:rPr lang="uk-UA" dirty="0"/>
              <a:t>10) імітувати або копіювати текст, зображення, музичні чи звукові ефекти, що використовуються в рекламі інших товарів, якщо інше не передбачено законами України у сфері інтелектуальної власності;</a:t>
            </a:r>
          </a:p>
        </p:txBody>
      </p:sp>
    </p:spTree>
    <p:extLst>
      <p:ext uri="{BB962C8B-B14F-4D97-AF65-F5344CB8AC3E}">
        <p14:creationId xmlns:p14="http://schemas.microsoft.com/office/powerpoint/2010/main" val="9609952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5C5655-8E6D-48F9-AFAC-D1792A53476C}"/>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68FF4A16-273C-4E7A-B470-3C47CF73F10A}"/>
              </a:ext>
            </a:extLst>
          </p:cNvPr>
          <p:cNvSpPr>
            <a:spLocks noGrp="1"/>
          </p:cNvSpPr>
          <p:nvPr>
            <p:ph idx="1"/>
          </p:nvPr>
        </p:nvSpPr>
        <p:spPr/>
        <p:txBody>
          <a:bodyPr/>
          <a:lstStyle/>
          <a:p>
            <a:pPr marL="0" indent="0" algn="just">
              <a:buNone/>
            </a:pPr>
            <a:r>
              <a:rPr lang="uk-UA" dirty="0"/>
              <a:t>11) рекламувати послуги, пов’язані з концертною, гастрольною, </a:t>
            </a:r>
            <a:r>
              <a:rPr lang="uk-UA" dirty="0" err="1"/>
              <a:t>гастрольно</a:t>
            </a:r>
            <a:r>
              <a:rPr lang="uk-UA" dirty="0"/>
              <a:t>-концертною, конкурсною, фестивальною діяльністю, без інформації про використання чи невикористання фонограм виконавцями музичних творів. Така інформація повинна займати на афішах, інших рекламних засобах щодо конкретної послуги не менше 5 відсотків загальної площі, обсягу всієї реклами;</a:t>
            </a:r>
          </a:p>
          <a:p>
            <a:pPr marL="0" indent="0" algn="just">
              <a:buNone/>
            </a:pPr>
            <a:r>
              <a:rPr lang="uk-UA" dirty="0"/>
              <a:t>12) розповсюджувати рекламу (включаючи анонси кіно- і телефільмів), що містить елементи жорстокості, насильства, порнографії, цинізму, приниження людської честі та гідності. Анонси фільмів, що мають обмеження щодо глядацької аудиторії, розміщуються лише у час, відведений для показу таких фільмів;</a:t>
            </a:r>
          </a:p>
        </p:txBody>
      </p:sp>
    </p:spTree>
    <p:extLst>
      <p:ext uri="{BB962C8B-B14F-4D97-AF65-F5344CB8AC3E}">
        <p14:creationId xmlns:p14="http://schemas.microsoft.com/office/powerpoint/2010/main" val="394371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790CCD-6344-4399-9B0E-F7188C622234}"/>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491B9B7A-549A-48D4-8E63-A747A419DC8C}"/>
              </a:ext>
            </a:extLst>
          </p:cNvPr>
          <p:cNvSpPr>
            <a:spLocks noGrp="1"/>
          </p:cNvSpPr>
          <p:nvPr>
            <p:ph idx="1"/>
          </p:nvPr>
        </p:nvSpPr>
        <p:spPr/>
        <p:txBody>
          <a:bodyPr>
            <a:normAutofit fontScale="85000" lnSpcReduction="20000"/>
          </a:bodyPr>
          <a:lstStyle/>
          <a:p>
            <a:pPr marL="0" indent="0" algn="just">
              <a:buNone/>
            </a:pPr>
            <a:r>
              <a:rPr lang="uk-UA" dirty="0"/>
              <a:t>13) розповсюджувати рекламу про спорудження об’єкта житлового будівництва з використанням недержавних коштів, залучених від фізичних та юридичних осіб, у тому числі в управління:</a:t>
            </a:r>
          </a:p>
          <a:p>
            <a:pPr algn="just"/>
            <a:r>
              <a:rPr lang="uk-UA" dirty="0"/>
              <a:t>без наявності у замовника будівництва права власності або користування земельною ділянкою, на якій споруджується об’єкт, що рекламується;</a:t>
            </a:r>
          </a:p>
          <a:p>
            <a:pPr algn="just"/>
            <a:r>
              <a:rPr lang="uk-UA" dirty="0"/>
              <a:t>без наявності у замовника будівництва права на виконання будівельних робіт на конкретному об’єкті, що рекламується, отриманого відповідно до Закону України "Про регулювання містобудівної діяльності";</a:t>
            </a:r>
          </a:p>
          <a:p>
            <a:pPr algn="just"/>
            <a:r>
              <a:rPr lang="uk-UA" dirty="0"/>
              <a:t>без наявності у суб’єкта господарювання, що здійснює будівництво об’єктів, які за класом наслідків (відповідальності) належать до об’єктів із середніми (СС2) та значними (СС3) наслідками, ліцензії на провадження господарської діяльності з будівництва відповідних об’єктів;</a:t>
            </a:r>
          </a:p>
          <a:p>
            <a:pPr algn="just"/>
            <a:r>
              <a:rPr lang="uk-UA" dirty="0"/>
              <a:t>якщо залучення коштів фізичних та юридичних осіб (у тому числі в управління) для спорудження таких об’єктів здійснюється без дотримання вимог Закону України "Про гарантування речових прав на об’єкти нерухомого майна, які будуть споруджені в майбутньому";</a:t>
            </a:r>
          </a:p>
          <a:p>
            <a:pPr algn="just"/>
            <a:r>
              <a:rPr lang="uk-UA" dirty="0"/>
              <a:t>без розміщення на веб-сайті замовника будівництва, </a:t>
            </a:r>
            <a:r>
              <a:rPr lang="uk-UA" dirty="0" err="1"/>
              <a:t>девелопера</a:t>
            </a:r>
            <a:r>
              <a:rPr lang="uk-UA" dirty="0"/>
              <a:t> будівництва (за наявності), управителя фонду фінансування будівництва (за наявності) інформації, визначеної Законом України "Про гарантування речових прав на об’єкти нерухомого майна, які будуть споруджені в майбутньому" (у разі продажу житлових приміщень);</a:t>
            </a:r>
          </a:p>
        </p:txBody>
      </p:sp>
    </p:spTree>
    <p:extLst>
      <p:ext uri="{BB962C8B-B14F-4D97-AF65-F5344CB8AC3E}">
        <p14:creationId xmlns:p14="http://schemas.microsoft.com/office/powerpoint/2010/main" val="7492189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A13649-3F6A-455A-A9F9-E047D04889F9}"/>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D80AAAE2-189A-4C81-8813-31212844A590}"/>
              </a:ext>
            </a:extLst>
          </p:cNvPr>
          <p:cNvSpPr>
            <a:spLocks noGrp="1"/>
          </p:cNvSpPr>
          <p:nvPr>
            <p:ph idx="1"/>
          </p:nvPr>
        </p:nvSpPr>
        <p:spPr/>
        <p:txBody>
          <a:bodyPr/>
          <a:lstStyle/>
          <a:p>
            <a:pPr marL="0" indent="0" algn="just">
              <a:buNone/>
            </a:pPr>
            <a:r>
              <a:rPr lang="uk-UA" dirty="0"/>
              <a:t>14) рекламувати послуги з ворожіння та гадання;</a:t>
            </a:r>
          </a:p>
          <a:p>
            <a:pPr marL="0" indent="0" algn="just">
              <a:buNone/>
            </a:pPr>
            <a:r>
              <a:rPr lang="uk-UA" dirty="0"/>
              <a:t>15) наводити твердження та/або зображення щодо інтелектуальної, фізичної, соціальної чи іншої переваги однієї статі над іншою та/або щодо стереотипних ролей чоловіка та жінки, що пропагують принизливе та зневажливе ставлення; принижувати гідність людини за ознакою статі; демонструвати насильство за ознакою статі; використовувати зображення тіла людини (частини тіла) виключно як сексуального об’єкта з метою привернення уваги споживача та/або посилання (слова, звуки, зображення) на сексуальні стосунки, що не стосуються рекламованого продукту чи способу його споживання. Ця вимога не поширюється на соціальну рекламу, спрямовану на засудження відповідних явищ.</a:t>
            </a:r>
          </a:p>
        </p:txBody>
      </p:sp>
    </p:spTree>
    <p:extLst>
      <p:ext uri="{BB962C8B-B14F-4D97-AF65-F5344CB8AC3E}">
        <p14:creationId xmlns:p14="http://schemas.microsoft.com/office/powerpoint/2010/main" val="1675171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04C9329B-1D14-4D02-A434-7E9553E3B5C8}"/>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D038F18B-97C1-4891-91D8-AEA4E3B3B0BE}"/>
              </a:ext>
            </a:extLst>
          </p:cNvPr>
          <p:cNvSpPr>
            <a:spLocks noGrp="1"/>
          </p:cNvSpPr>
          <p:nvPr>
            <p:ph sz="half" idx="1"/>
          </p:nvPr>
        </p:nvSpPr>
        <p:spPr>
          <a:xfrm>
            <a:off x="685801" y="2142066"/>
            <a:ext cx="5750857" cy="4213909"/>
          </a:xfrm>
        </p:spPr>
        <p:txBody>
          <a:bodyPr/>
          <a:lstStyle/>
          <a:p>
            <a:pPr algn="just"/>
            <a:r>
              <a:rPr lang="uk-UA" dirty="0"/>
              <a:t>У рекламній діяльності слід враховувати Стандарт організацій України «Недискримінаційна реклама за ознакою статі» СОУ 21708654-002-2011 та інші стандарти, а також накази, інструкції, тарифи, правила, інструктивні листи органів державної влади України і органів місцевого самоврядування</a:t>
            </a:r>
          </a:p>
        </p:txBody>
      </p:sp>
      <p:pic>
        <p:nvPicPr>
          <p:cNvPr id="7" name="Місце для вмісту 6">
            <a:extLst>
              <a:ext uri="{FF2B5EF4-FFF2-40B4-BE49-F238E27FC236}">
                <a16:creationId xmlns:a16="http://schemas.microsoft.com/office/drawing/2014/main" id="{DC9D26EF-050B-47BA-990B-21E6CC2504DA}"/>
              </a:ext>
            </a:extLst>
          </p:cNvPr>
          <p:cNvPicPr>
            <a:picLocks noGrp="1" noChangeAspect="1"/>
          </p:cNvPicPr>
          <p:nvPr>
            <p:ph sz="half" idx="2"/>
          </p:nvPr>
        </p:nvPicPr>
        <p:blipFill>
          <a:blip r:embed="rId2"/>
          <a:stretch>
            <a:fillRect/>
          </a:stretch>
        </p:blipFill>
        <p:spPr>
          <a:xfrm>
            <a:off x="7319285" y="2142066"/>
            <a:ext cx="3787985" cy="4547770"/>
          </a:xfrm>
        </p:spPr>
      </p:pic>
    </p:spTree>
    <p:extLst>
      <p:ext uri="{BB962C8B-B14F-4D97-AF65-F5344CB8AC3E}">
        <p14:creationId xmlns:p14="http://schemas.microsoft.com/office/powerpoint/2010/main" val="1706437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F17397-9921-4A21-A1C9-AED71F81F68F}"/>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968E398F-0184-45DD-BF06-E1FD047B4DD4}"/>
              </a:ext>
            </a:extLst>
          </p:cNvPr>
          <p:cNvSpPr>
            <a:spLocks noGrp="1"/>
          </p:cNvSpPr>
          <p:nvPr>
            <p:ph idx="1"/>
          </p:nvPr>
        </p:nvSpPr>
        <p:spPr/>
        <p:txBody>
          <a:bodyPr/>
          <a:lstStyle/>
          <a:p>
            <a:pPr algn="just"/>
            <a:r>
              <a:rPr lang="ru-RU" dirty="0" err="1"/>
              <a:t>Професійна</a:t>
            </a:r>
            <a:r>
              <a:rPr lang="ru-RU" dirty="0"/>
              <a:t> </a:t>
            </a:r>
            <a:r>
              <a:rPr lang="ru-RU" dirty="0" err="1"/>
              <a:t>етика</a:t>
            </a:r>
            <a:r>
              <a:rPr lang="ru-RU" dirty="0"/>
              <a:t> </a:t>
            </a:r>
            <a:r>
              <a:rPr lang="ru-RU" dirty="0" err="1"/>
              <a:t>реклами</a:t>
            </a:r>
            <a:r>
              <a:rPr lang="ru-RU" dirty="0"/>
              <a:t> </a:t>
            </a:r>
            <a:r>
              <a:rPr lang="ru-RU" dirty="0" err="1"/>
              <a:t>будується</a:t>
            </a:r>
            <a:r>
              <a:rPr lang="ru-RU" dirty="0"/>
              <a:t> на </a:t>
            </a:r>
            <a:r>
              <a:rPr lang="ru-RU" dirty="0" err="1"/>
              <a:t>загальних</a:t>
            </a:r>
            <a:r>
              <a:rPr lang="ru-RU" dirty="0"/>
              <a:t> принципах і </a:t>
            </a:r>
            <a:r>
              <a:rPr lang="ru-RU" dirty="0" err="1"/>
              <a:t>вимогах</a:t>
            </a:r>
            <a:r>
              <a:rPr lang="ru-RU" dirty="0"/>
              <a:t> </a:t>
            </a:r>
            <a:r>
              <a:rPr lang="ru-RU" dirty="0" err="1"/>
              <a:t>загальнолюдської</a:t>
            </a:r>
            <a:r>
              <a:rPr lang="ru-RU" dirty="0"/>
              <a:t> </a:t>
            </a:r>
            <a:r>
              <a:rPr lang="ru-RU" dirty="0" err="1"/>
              <a:t>моралі</a:t>
            </a:r>
            <a:r>
              <a:rPr lang="ru-RU" dirty="0"/>
              <a:t>, </a:t>
            </a:r>
            <a:r>
              <a:rPr lang="ru-RU" dirty="0" err="1"/>
              <a:t>зумовлена</a:t>
            </a:r>
            <a:r>
              <a:rPr lang="ru-RU" dirty="0"/>
              <a:t> </a:t>
            </a:r>
            <a:r>
              <a:rPr lang="ru-RU" dirty="0" err="1"/>
              <a:t>завданнями</a:t>
            </a:r>
            <a:r>
              <a:rPr lang="ru-RU" dirty="0"/>
              <a:t>, </a:t>
            </a:r>
            <a:r>
              <a:rPr lang="ru-RU" dirty="0" err="1"/>
              <a:t>поставленимиперед</a:t>
            </a:r>
            <a:r>
              <a:rPr lang="ru-RU" dirty="0"/>
              <a:t> </a:t>
            </a:r>
            <a:r>
              <a:rPr lang="ru-RU" dirty="0" err="1"/>
              <a:t>суспільстом</a:t>
            </a:r>
            <a:r>
              <a:rPr lang="ru-RU" dirty="0"/>
              <a:t>, а </a:t>
            </a:r>
            <a:r>
              <a:rPr lang="ru-RU" dirty="0" err="1"/>
              <a:t>також</a:t>
            </a:r>
            <a:r>
              <a:rPr lang="ru-RU" dirty="0"/>
              <a:t> </a:t>
            </a:r>
            <a:r>
              <a:rPr lang="ru-RU" dirty="0" err="1"/>
              <a:t>містить</a:t>
            </a:r>
            <a:r>
              <a:rPr lang="ru-RU" dirty="0"/>
              <a:t> </a:t>
            </a:r>
            <a:r>
              <a:rPr lang="ru-RU" dirty="0" err="1"/>
              <a:t>моральні</a:t>
            </a:r>
            <a:r>
              <a:rPr lang="ru-RU" dirty="0"/>
              <a:t> </a:t>
            </a:r>
            <a:r>
              <a:rPr lang="ru-RU" dirty="0" err="1"/>
              <a:t>норми</a:t>
            </a:r>
            <a:r>
              <a:rPr lang="ru-RU" dirty="0"/>
              <a:t>, </a:t>
            </a:r>
            <a:r>
              <a:rPr lang="ru-RU" dirty="0" err="1"/>
              <a:t>що</a:t>
            </a:r>
            <a:r>
              <a:rPr lang="ru-RU" dirty="0"/>
              <a:t> </a:t>
            </a:r>
            <a:r>
              <a:rPr lang="ru-RU" dirty="0" err="1"/>
              <a:t>відображаютьособливості</a:t>
            </a:r>
            <a:r>
              <a:rPr lang="ru-RU" dirty="0"/>
              <a:t> конкретного аспекту </a:t>
            </a:r>
            <a:r>
              <a:rPr lang="ru-RU" dirty="0" err="1"/>
              <a:t>фахової</a:t>
            </a:r>
            <a:r>
              <a:rPr lang="ru-RU" dirty="0"/>
              <a:t> </a:t>
            </a:r>
            <a:r>
              <a:rPr lang="ru-RU" dirty="0" err="1"/>
              <a:t>діяльності</a:t>
            </a:r>
            <a:r>
              <a:rPr lang="ru-RU" dirty="0"/>
              <a:t>.</a:t>
            </a:r>
          </a:p>
          <a:p>
            <a:pPr algn="just"/>
            <a:r>
              <a:rPr lang="uk-UA" dirty="0"/>
              <a:t>Професійна рекламна етика – це форма вияву суспільної </a:t>
            </a:r>
            <a:r>
              <a:rPr lang="uk-UA" dirty="0" err="1"/>
              <a:t>моралі,сукупність</a:t>
            </a:r>
            <a:r>
              <a:rPr lang="uk-UA" dirty="0"/>
              <a:t> соціально зумовлених моральних норм поведінки працівників рекламного бізнесу, які реалізуються у практичній діяльності </a:t>
            </a:r>
            <a:r>
              <a:rPr lang="uk-UA" dirty="0" err="1"/>
              <a:t>тавзаємостосунках</a:t>
            </a:r>
            <a:r>
              <a:rPr lang="uk-UA" dirty="0"/>
              <a:t> з людьми. Рекламна етика є невід’ємною частиною рекламного мистецтва, органічно входить в його контекст і визначає його моральний зміст. При цьому етика стосунків стає </a:t>
            </a:r>
            <a:r>
              <a:rPr lang="uk-UA" dirty="0" err="1"/>
              <a:t>дійовимфактором</a:t>
            </a:r>
            <a:r>
              <a:rPr lang="uk-UA" dirty="0"/>
              <a:t> якості та ефективності рекламного процесу.</a:t>
            </a:r>
          </a:p>
        </p:txBody>
      </p:sp>
    </p:spTree>
    <p:extLst>
      <p:ext uri="{BB962C8B-B14F-4D97-AF65-F5344CB8AC3E}">
        <p14:creationId xmlns:p14="http://schemas.microsoft.com/office/powerpoint/2010/main" val="529775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9C7D05-AB93-4F0B-9909-F8431D4C81A3}"/>
              </a:ext>
            </a:extLst>
          </p:cNvPr>
          <p:cNvSpPr>
            <a:spLocks noGrp="1"/>
          </p:cNvSpPr>
          <p:nvPr>
            <p:ph type="title"/>
          </p:nvPr>
        </p:nvSpPr>
        <p:spPr/>
        <p:txBody>
          <a:bodyPr/>
          <a:lstStyle/>
          <a:p>
            <a:pPr algn="ctr"/>
            <a:r>
              <a:rPr lang="ru-RU" dirty="0"/>
              <a:t>Закон </a:t>
            </a:r>
            <a:r>
              <a:rPr lang="ru-RU" dirty="0" err="1"/>
              <a:t>України</a:t>
            </a:r>
            <a:r>
              <a:rPr lang="ru-RU" dirty="0"/>
              <a:t> «Про </a:t>
            </a:r>
            <a:r>
              <a:rPr lang="ru-RU" dirty="0" err="1"/>
              <a:t>інформацію</a:t>
            </a:r>
            <a:r>
              <a:rPr lang="ru-RU" dirty="0"/>
              <a:t>»</a:t>
            </a:r>
            <a:endParaRPr lang="uk-UA" dirty="0"/>
          </a:p>
        </p:txBody>
      </p:sp>
      <p:sp>
        <p:nvSpPr>
          <p:cNvPr id="3" name="Місце для вмісту 2">
            <a:extLst>
              <a:ext uri="{FF2B5EF4-FFF2-40B4-BE49-F238E27FC236}">
                <a16:creationId xmlns:a16="http://schemas.microsoft.com/office/drawing/2014/main" id="{898DBF95-571B-4D04-8936-5382DB228E1A}"/>
              </a:ext>
            </a:extLst>
          </p:cNvPr>
          <p:cNvSpPr>
            <a:spLocks noGrp="1"/>
          </p:cNvSpPr>
          <p:nvPr>
            <p:ph sz="half" idx="1"/>
          </p:nvPr>
        </p:nvSpPr>
        <p:spPr/>
        <p:txBody>
          <a:bodyPr>
            <a:normAutofit/>
          </a:bodyPr>
          <a:lstStyle/>
          <a:p>
            <a:pPr algn="just"/>
            <a:r>
              <a:rPr lang="uk-UA" dirty="0"/>
              <a:t>В основі рекламної діяльності закладена деяка інформація про товари, роботу, послуги. Серед видів інформації (ст. 10) Закон України «Про інформацію» від 2 жовтня 1992 р. визначає інформацію про товар (роботу, послугу).</a:t>
            </a:r>
          </a:p>
          <a:p>
            <a:pPr algn="just"/>
            <a:r>
              <a:rPr lang="uk-UA" dirty="0"/>
              <a:t>Правовий режим такої інформації визначається законами України: «Про захист прав споживачів», «Про рекламу», іншими законами і міжнародними договорами України, згода на обов’язковість яких надана Верховною Радою України (ст. 14).</a:t>
            </a:r>
          </a:p>
        </p:txBody>
      </p:sp>
      <p:sp>
        <p:nvSpPr>
          <p:cNvPr id="4" name="Місце для вмісту 3">
            <a:extLst>
              <a:ext uri="{FF2B5EF4-FFF2-40B4-BE49-F238E27FC236}">
                <a16:creationId xmlns:a16="http://schemas.microsoft.com/office/drawing/2014/main" id="{39B0A02E-FA29-4DD5-B7BD-D7B3F191BF3C}"/>
              </a:ext>
            </a:extLst>
          </p:cNvPr>
          <p:cNvSpPr>
            <a:spLocks noGrp="1"/>
          </p:cNvSpPr>
          <p:nvPr>
            <p:ph sz="half" idx="2"/>
          </p:nvPr>
        </p:nvSpPr>
        <p:spPr/>
        <p:txBody>
          <a:bodyPr>
            <a:normAutofit/>
          </a:bodyPr>
          <a:lstStyle/>
          <a:p>
            <a:endParaRPr lang="uk-UA"/>
          </a:p>
        </p:txBody>
      </p:sp>
    </p:spTree>
    <p:extLst>
      <p:ext uri="{BB962C8B-B14F-4D97-AF65-F5344CB8AC3E}">
        <p14:creationId xmlns:p14="http://schemas.microsoft.com/office/powerpoint/2010/main" val="4004696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B8EB9C-B815-4635-96F6-DE2E614FF374}"/>
              </a:ext>
            </a:extLst>
          </p:cNvPr>
          <p:cNvSpPr>
            <a:spLocks noGrp="1"/>
          </p:cNvSpPr>
          <p:nvPr>
            <p:ph type="title"/>
          </p:nvPr>
        </p:nvSpPr>
        <p:spPr/>
        <p:txBody>
          <a:bodyPr>
            <a:normAutofit/>
          </a:bodyPr>
          <a:lstStyle/>
          <a:p>
            <a:pPr algn="ctr"/>
            <a:r>
              <a:rPr lang="uk-UA" sz="3200" dirty="0"/>
              <a:t>Законом України «Про захист прав споживачів»</a:t>
            </a:r>
          </a:p>
        </p:txBody>
      </p:sp>
      <p:sp>
        <p:nvSpPr>
          <p:cNvPr id="3" name="Місце для вмісту 2">
            <a:extLst>
              <a:ext uri="{FF2B5EF4-FFF2-40B4-BE49-F238E27FC236}">
                <a16:creationId xmlns:a16="http://schemas.microsoft.com/office/drawing/2014/main" id="{1CAE36E2-4B4B-4151-88D9-4C99CFE39A28}"/>
              </a:ext>
            </a:extLst>
          </p:cNvPr>
          <p:cNvSpPr>
            <a:spLocks noGrp="1"/>
          </p:cNvSpPr>
          <p:nvPr>
            <p:ph sz="half" idx="1"/>
          </p:nvPr>
        </p:nvSpPr>
        <p:spPr/>
        <p:txBody>
          <a:bodyPr>
            <a:normAutofit fontScale="85000" lnSpcReduction="10000"/>
          </a:bodyPr>
          <a:lstStyle/>
          <a:p>
            <a:pPr algn="just"/>
            <a:r>
              <a:rPr lang="uk-UA" dirty="0"/>
              <a:t>Відносини щодо захисту споживачів урегульовано Законом України «Про захист прав споживачів» від 12 травня 1991 р. Названий Закон регулює відносини між споживачами товарів, робіт і послуг та виробниками і продавцями товарів, виконавцями робіт і надавачами послуг різних форм власності (зокрема, і рекламну діяльність), встановлює права споживачів, а також визначає механізм їх захисту й основи реалізації державної політики у сфері захисту прав споживачів. </a:t>
            </a:r>
          </a:p>
          <a:p>
            <a:pPr algn="just"/>
            <a:r>
              <a:rPr lang="uk-UA" dirty="0"/>
              <a:t>Споживач має право на одержання необхідної, доступної, достовірної та своєчасної інформації про продукцію, що забезпечує можливість її свідомого і компетентного вибору. Інформація повинна бути надана споживачеві до придбання ним товару чи замовлення роботи (послуги). Інформація про продукцію не вважається рекламою (ст. 15).</a:t>
            </a:r>
          </a:p>
        </p:txBody>
      </p:sp>
      <p:sp>
        <p:nvSpPr>
          <p:cNvPr id="4" name="Місце для вмісту 3">
            <a:extLst>
              <a:ext uri="{FF2B5EF4-FFF2-40B4-BE49-F238E27FC236}">
                <a16:creationId xmlns:a16="http://schemas.microsoft.com/office/drawing/2014/main" id="{BCA58F9A-BDB5-46FE-91FD-7231D00D8158}"/>
              </a:ext>
            </a:extLst>
          </p:cNvPr>
          <p:cNvSpPr>
            <a:spLocks noGrp="1"/>
          </p:cNvSpPr>
          <p:nvPr>
            <p:ph sz="half" idx="2"/>
          </p:nvPr>
        </p:nvSpPr>
        <p:spPr/>
        <p:txBody>
          <a:bodyPr>
            <a:normAutofit fontScale="85000" lnSpcReduction="10000"/>
          </a:bodyPr>
          <a:lstStyle/>
          <a:p>
            <a:endParaRPr lang="uk-UA"/>
          </a:p>
        </p:txBody>
      </p:sp>
    </p:spTree>
    <p:extLst>
      <p:ext uri="{BB962C8B-B14F-4D97-AF65-F5344CB8AC3E}">
        <p14:creationId xmlns:p14="http://schemas.microsoft.com/office/powerpoint/2010/main" val="2123553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6A3887-4CC7-461E-9FA9-790B341EAEA3}"/>
              </a:ext>
            </a:extLst>
          </p:cNvPr>
          <p:cNvSpPr>
            <a:spLocks noGrp="1"/>
          </p:cNvSpPr>
          <p:nvPr>
            <p:ph type="title"/>
          </p:nvPr>
        </p:nvSpPr>
        <p:spPr/>
        <p:txBody>
          <a:bodyPr>
            <a:normAutofit/>
          </a:bodyPr>
          <a:lstStyle/>
          <a:p>
            <a:pPr algn="ctr"/>
            <a:r>
              <a:rPr lang="ru-RU" sz="2800" dirty="0"/>
              <a:t>Закон </a:t>
            </a:r>
            <a:r>
              <a:rPr lang="ru-RU" sz="2800" dirty="0" err="1"/>
              <a:t>України</a:t>
            </a:r>
            <a:r>
              <a:rPr lang="ru-RU" sz="2800" dirty="0"/>
              <a:t> «Про </a:t>
            </a:r>
            <a:r>
              <a:rPr lang="ru-RU" sz="2800" dirty="0" err="1"/>
              <a:t>авторське</a:t>
            </a:r>
            <a:r>
              <a:rPr lang="ru-RU" sz="2800" dirty="0"/>
              <a:t> право та </a:t>
            </a:r>
            <a:r>
              <a:rPr lang="ru-RU" sz="2800" dirty="0" err="1"/>
              <a:t>суміжні</a:t>
            </a:r>
            <a:r>
              <a:rPr lang="ru-RU" sz="2800" dirty="0"/>
              <a:t> права» </a:t>
            </a:r>
            <a:endParaRPr lang="uk-UA" sz="2800" dirty="0"/>
          </a:p>
        </p:txBody>
      </p:sp>
      <p:sp>
        <p:nvSpPr>
          <p:cNvPr id="3" name="Місце для вмісту 2">
            <a:extLst>
              <a:ext uri="{FF2B5EF4-FFF2-40B4-BE49-F238E27FC236}">
                <a16:creationId xmlns:a16="http://schemas.microsoft.com/office/drawing/2014/main" id="{992F9758-C0EC-49E9-A454-4EDEAC77C086}"/>
              </a:ext>
            </a:extLst>
          </p:cNvPr>
          <p:cNvSpPr>
            <a:spLocks noGrp="1"/>
          </p:cNvSpPr>
          <p:nvPr>
            <p:ph sz="half" idx="1"/>
          </p:nvPr>
        </p:nvSpPr>
        <p:spPr/>
        <p:txBody>
          <a:bodyPr>
            <a:normAutofit/>
          </a:bodyPr>
          <a:lstStyle/>
          <a:p>
            <a:pPr algn="just"/>
            <a:r>
              <a:rPr lang="uk-UA" dirty="0"/>
              <a:t>Правове регулювання рекламної діяльності здійснюється й у процесі охорони авторського права Законом України «Про авторське право та суміжні права» від 23 грудня 1993 р., де підкреслюється, що охороні за Законом підлягають всі твори, як оприлюднені, так і не оприлюднені, як завершені, так і не завершені, незалежно від їхнього призначення, жанру, обсягу, мети (освіта, інформація, реклама, пропаганда, розваги тощо) (ст. 8).</a:t>
            </a:r>
          </a:p>
        </p:txBody>
      </p:sp>
      <p:sp>
        <p:nvSpPr>
          <p:cNvPr id="4" name="Місце для вмісту 3">
            <a:extLst>
              <a:ext uri="{FF2B5EF4-FFF2-40B4-BE49-F238E27FC236}">
                <a16:creationId xmlns:a16="http://schemas.microsoft.com/office/drawing/2014/main" id="{5496AC76-E479-4FF3-8A7E-1CBABF9F2400}"/>
              </a:ext>
            </a:extLst>
          </p:cNvPr>
          <p:cNvSpPr>
            <a:spLocks noGrp="1"/>
          </p:cNvSpPr>
          <p:nvPr>
            <p:ph sz="half" idx="2"/>
          </p:nvPr>
        </p:nvSpPr>
        <p:spPr/>
        <p:txBody>
          <a:bodyPr>
            <a:normAutofit/>
          </a:bodyPr>
          <a:lstStyle/>
          <a:p>
            <a:endParaRPr lang="uk-UA"/>
          </a:p>
        </p:txBody>
      </p:sp>
    </p:spTree>
    <p:extLst>
      <p:ext uri="{BB962C8B-B14F-4D97-AF65-F5344CB8AC3E}">
        <p14:creationId xmlns:p14="http://schemas.microsoft.com/office/powerpoint/2010/main" val="1268985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1581C6-A9F3-49C2-A2D0-8452072AC22B}"/>
              </a:ext>
            </a:extLst>
          </p:cNvPr>
          <p:cNvSpPr>
            <a:spLocks noGrp="1"/>
          </p:cNvSpPr>
          <p:nvPr>
            <p:ph type="title"/>
          </p:nvPr>
        </p:nvSpPr>
        <p:spPr/>
        <p:txBody>
          <a:bodyPr>
            <a:normAutofit/>
          </a:bodyPr>
          <a:lstStyle/>
          <a:p>
            <a:pPr algn="ctr"/>
            <a:r>
              <a:rPr lang="uk-UA" sz="2800" dirty="0"/>
              <a:t>«Про охорону прав на знаки для товарів та послуг»</a:t>
            </a:r>
          </a:p>
        </p:txBody>
      </p:sp>
      <p:sp>
        <p:nvSpPr>
          <p:cNvPr id="3" name="Місце для вмісту 2">
            <a:extLst>
              <a:ext uri="{FF2B5EF4-FFF2-40B4-BE49-F238E27FC236}">
                <a16:creationId xmlns:a16="http://schemas.microsoft.com/office/drawing/2014/main" id="{CC57E1ED-E348-45F6-8555-E716C65AEE76}"/>
              </a:ext>
            </a:extLst>
          </p:cNvPr>
          <p:cNvSpPr>
            <a:spLocks noGrp="1"/>
          </p:cNvSpPr>
          <p:nvPr>
            <p:ph sz="half" idx="1"/>
          </p:nvPr>
        </p:nvSpPr>
        <p:spPr/>
        <p:txBody>
          <a:bodyPr>
            <a:normAutofit fontScale="92500" lnSpcReduction="10000"/>
          </a:bodyPr>
          <a:lstStyle/>
          <a:p>
            <a:pPr algn="just"/>
            <a:r>
              <a:rPr lang="uk-UA" dirty="0"/>
              <a:t>Законом України від 15 грудня 1993 р. «Про охорону прав на знаки для товарів та послуг» закріплено права власника свідоцтва забороняти іншим особам використовувати знаки для товарів та послуг без його згоди, якщо інше не передбачено Законом. Таке право власника свідоцтва забороняти іншим особам використовувати без його згоди зареєстровану торговельну марку не поширюється на використання торговельної марки в порівняльній рекламі, що здійснюється відповідно до законодавства про рекламу, про захист від недобросовісної конкуренції та не належить до нечесної підприємницької практики (ст. 16).</a:t>
            </a:r>
          </a:p>
        </p:txBody>
      </p:sp>
      <p:sp>
        <p:nvSpPr>
          <p:cNvPr id="4" name="Місце для вмісту 3">
            <a:extLst>
              <a:ext uri="{FF2B5EF4-FFF2-40B4-BE49-F238E27FC236}">
                <a16:creationId xmlns:a16="http://schemas.microsoft.com/office/drawing/2014/main" id="{7C77D3A0-3FFE-481E-9B09-3DEBA04A3801}"/>
              </a:ext>
            </a:extLst>
          </p:cNvPr>
          <p:cNvSpPr>
            <a:spLocks noGrp="1"/>
          </p:cNvSpPr>
          <p:nvPr>
            <p:ph sz="half" idx="2"/>
          </p:nvPr>
        </p:nvSpPr>
        <p:spPr/>
        <p:txBody>
          <a:bodyPr>
            <a:normAutofit fontScale="92500" lnSpcReduction="10000"/>
          </a:bodyPr>
          <a:lstStyle/>
          <a:p>
            <a:endParaRPr lang="uk-UA"/>
          </a:p>
        </p:txBody>
      </p:sp>
    </p:spTree>
    <p:extLst>
      <p:ext uri="{BB962C8B-B14F-4D97-AF65-F5344CB8AC3E}">
        <p14:creationId xmlns:p14="http://schemas.microsoft.com/office/powerpoint/2010/main" val="1954919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A65DC4-64F8-4255-9A96-EC84BD7A98DA}"/>
              </a:ext>
            </a:extLst>
          </p:cNvPr>
          <p:cNvSpPr>
            <a:spLocks noGrp="1"/>
          </p:cNvSpPr>
          <p:nvPr>
            <p:ph type="title"/>
          </p:nvPr>
        </p:nvSpPr>
        <p:spPr/>
        <p:txBody>
          <a:bodyPr>
            <a:normAutofit/>
          </a:bodyPr>
          <a:lstStyle/>
          <a:p>
            <a:pPr algn="ctr"/>
            <a:r>
              <a:rPr lang="uk-UA" sz="2800" dirty="0"/>
              <a:t>Закону України «Про телебачення і радіомовлення»</a:t>
            </a:r>
          </a:p>
        </p:txBody>
      </p:sp>
      <p:sp>
        <p:nvSpPr>
          <p:cNvPr id="3" name="Місце для вмісту 2">
            <a:extLst>
              <a:ext uri="{FF2B5EF4-FFF2-40B4-BE49-F238E27FC236}">
                <a16:creationId xmlns:a16="http://schemas.microsoft.com/office/drawing/2014/main" id="{44CBE7B5-0896-4B46-A3CD-128D5678CE5D}"/>
              </a:ext>
            </a:extLst>
          </p:cNvPr>
          <p:cNvSpPr>
            <a:spLocks noGrp="1"/>
          </p:cNvSpPr>
          <p:nvPr>
            <p:ph sz="half" idx="1"/>
          </p:nvPr>
        </p:nvSpPr>
        <p:spPr/>
        <p:txBody>
          <a:bodyPr>
            <a:normAutofit fontScale="92500" lnSpcReduction="20000"/>
          </a:bodyPr>
          <a:lstStyle/>
          <a:p>
            <a:r>
              <a:rPr lang="uk-UA" dirty="0"/>
              <a:t>Норми Закону України «Про телебачення і радіомовлення» від 12 грудня 1993 р. забороняють зловживання свободою діяльності телерадіоорганізацій. Не допускається використання телерадіоорганізацій для:</a:t>
            </a:r>
          </a:p>
          <a:p>
            <a:r>
              <a:rPr lang="uk-UA" dirty="0"/>
              <a:t> а) розповсюдження і реклами порнографічних матеріалів та предметів;</a:t>
            </a:r>
          </a:p>
          <a:p>
            <a:r>
              <a:rPr lang="uk-UA" dirty="0"/>
              <a:t>б) пропаганди наркотичних засобів, психотропних речовин із будь-якою метою їх застосування; </a:t>
            </a:r>
          </a:p>
          <a:p>
            <a:r>
              <a:rPr lang="uk-UA" dirty="0"/>
              <a:t>в) поширення інформації, яка порушує законні права й інтереси фізичних і юридичних осіб, посягає на честь і гідність особи, та здійснення інших протизаконних вчинків, за якими наступає кримінальна відповідальність (ст. 6)</a:t>
            </a:r>
          </a:p>
        </p:txBody>
      </p:sp>
      <p:sp>
        <p:nvSpPr>
          <p:cNvPr id="4" name="Місце для вмісту 3">
            <a:extLst>
              <a:ext uri="{FF2B5EF4-FFF2-40B4-BE49-F238E27FC236}">
                <a16:creationId xmlns:a16="http://schemas.microsoft.com/office/drawing/2014/main" id="{FDC4AC89-1450-4D41-A1E3-F11FD2E25501}"/>
              </a:ext>
            </a:extLst>
          </p:cNvPr>
          <p:cNvSpPr>
            <a:spLocks noGrp="1"/>
          </p:cNvSpPr>
          <p:nvPr>
            <p:ph sz="half" idx="2"/>
          </p:nvPr>
        </p:nvSpPr>
        <p:spPr/>
        <p:txBody>
          <a:bodyPr>
            <a:normAutofit fontScale="92500" lnSpcReduction="20000"/>
          </a:bodyPr>
          <a:lstStyle/>
          <a:p>
            <a:endParaRPr lang="uk-UA"/>
          </a:p>
        </p:txBody>
      </p:sp>
    </p:spTree>
    <p:extLst>
      <p:ext uri="{BB962C8B-B14F-4D97-AF65-F5344CB8AC3E}">
        <p14:creationId xmlns:p14="http://schemas.microsoft.com/office/powerpoint/2010/main" val="42703238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{0EB97D17-0B22-41BA-A006-6EEC6E235F06}tf03457452</Template>
  <TotalTime>6278</TotalTime>
  <Words>6031</Words>
  <Application>Microsoft Office PowerPoint</Application>
  <PresentationFormat>Широкий екран</PresentationFormat>
  <Paragraphs>194</Paragraphs>
  <Slides>46</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46</vt:i4>
      </vt:variant>
    </vt:vector>
  </HeadingPairs>
  <TitlesOfParts>
    <vt:vector size="50" baseType="lpstr">
      <vt:lpstr>Arial</vt:lpstr>
      <vt:lpstr>Calibri</vt:lpstr>
      <vt:lpstr>Calibri Light</vt:lpstr>
      <vt:lpstr>Небеса</vt:lpstr>
      <vt:lpstr>Правові засади рекламної діяльності</vt:lpstr>
      <vt:lpstr>Законодавство</vt:lpstr>
      <vt:lpstr>закон України «Про зовнішньоекономічну діяльність»</vt:lpstr>
      <vt:lpstr>Закон України «Про захист від недобросовісної конкуренції»</vt:lpstr>
      <vt:lpstr>Закон України «Про інформацію»</vt:lpstr>
      <vt:lpstr>Законом України «Про захист прав споживачів»</vt:lpstr>
      <vt:lpstr>Закон України «Про авторське право та суміжні права» </vt:lpstr>
      <vt:lpstr>«Про охорону прав на знаки для товарів та послуг»</vt:lpstr>
      <vt:lpstr>Закону України «Про телебачення і радіомовлення»</vt:lpstr>
      <vt:lpstr>Закон України «Про рекламу»</vt:lpstr>
      <vt:lpstr>принципи:</vt:lpstr>
      <vt:lpstr>Урядом України затверджені: </vt:lpstr>
      <vt:lpstr>Норми Конституції</vt:lpstr>
      <vt:lpstr>Норми Конституції</vt:lpstr>
      <vt:lpstr>договір про надання рекламних послуг</vt:lpstr>
      <vt:lpstr>мета рекламного законодавства</vt:lpstr>
      <vt:lpstr>Норми Закону «Про рекламу»</vt:lpstr>
      <vt:lpstr>Політична реклама</vt:lpstr>
      <vt:lpstr>нормативно-правові акти, що складають систему чинного законодавства України щодо регулювання рекламної діяльності</vt:lpstr>
      <vt:lpstr>Презентація PowerPoint</vt:lpstr>
      <vt:lpstr>Презентація PowerPoint</vt:lpstr>
      <vt:lpstr>Презентація PowerPoint</vt:lpstr>
      <vt:lpstr>Презентація PowerPoint</vt:lpstr>
      <vt:lpstr>Презентація PowerPoint</vt:lpstr>
      <vt:lpstr>Розділ I ЗАГАЛЬНІ ПОЛОЖЕННЯ </vt:lpstr>
      <vt:lpstr>Презентація PowerPoint</vt:lpstr>
      <vt:lpstr>Презентація PowerPoint</vt:lpstr>
      <vt:lpstr>Презентація PowerPoint</vt:lpstr>
      <vt:lpstr>Стаття 5. Спонсорство </vt:lpstr>
      <vt:lpstr>Презентація PowerPoint</vt:lpstr>
      <vt:lpstr>Презентація PowerPoint</vt:lpstr>
      <vt:lpstr>Презентація PowerPoint</vt:lpstr>
      <vt:lpstr>Стаття 5-1. Телепродаж </vt:lpstr>
      <vt:lpstr>Презентація PowerPoint</vt:lpstr>
      <vt:lpstr>Стаття 5-2. Розміщення товару (продакт-плейсмент) в аудіовізуальних медіа, на платформах спільного доступу до відео та на платформах спільного доступу до інформації </vt:lpstr>
      <vt:lpstr>Стаття 5-2. Розміщення товару (продакт-плейсмент) в аудіовізуальних медіа, на платформах спільного доступу до відео та на платформах спільного доступу до інформації</vt:lpstr>
      <vt:lpstr>Презентація PowerPoint</vt:lpstr>
      <vt:lpstr>Мова реклами</vt:lpstr>
      <vt:lpstr>У рекламі забороняється:</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Правові засади рекламної діяльності</dc:title>
  <dc:creator>Слюсар Вадим Миколайович</dc:creator>
  <cp:lastModifiedBy>Слюсар Вадим Миколайович</cp:lastModifiedBy>
  <cp:revision>18</cp:revision>
  <dcterms:created xsi:type="dcterms:W3CDTF">2024-03-26T21:47:24Z</dcterms:created>
  <dcterms:modified xsi:type="dcterms:W3CDTF">2024-03-31T06:26:21Z</dcterms:modified>
</cp:coreProperties>
</file>