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90"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00" r:id="rId63"/>
    <p:sldId id="30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9B05217-5535-41F2-B138-D37AE460A73B}" type="datetimeFigureOut">
              <a:rPr lang="uk-UA" smtClean="0"/>
              <a:t>10.11.2025</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79687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09590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3359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444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851155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89B05217-5535-41F2-B138-D37AE460A73B}" type="datetimeFigureOut">
              <a:rPr lang="uk-UA" smtClean="0"/>
              <a:t>10.11.2025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40761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89B05217-5535-41F2-B138-D37AE460A73B}" type="datetimeFigureOut">
              <a:rPr lang="uk-UA" smtClean="0"/>
              <a:t>10.11.2025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82347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B05217-5535-41F2-B138-D37AE460A73B}" type="datetimeFigureOut">
              <a:rPr lang="uk-UA" smtClean="0"/>
              <a:t>10.11.2025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4133962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9B05217-5535-41F2-B138-D37AE460A73B}" type="datetimeFigureOut">
              <a:rPr lang="uk-UA" smtClean="0"/>
              <a:t>10.11.2025</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08765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Заголовок і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AD147C-613A-40D7-B63D-536AAA62971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95B3B82-893A-4ADD-BE2C-F1BFD8420DFD}"/>
              </a:ext>
            </a:extLst>
          </p:cNvPr>
          <p:cNvSpPr>
            <a:spLocks noGrp="1"/>
          </p:cNvSpPr>
          <p:nvPr>
            <p:ph type="body"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3D88A45-EF4E-4BA8-BEBC-BCD99C24C470}"/>
              </a:ext>
            </a:extLst>
          </p:cNvPr>
          <p:cNvSpPr>
            <a:spLocks noGrp="1"/>
          </p:cNvSpPr>
          <p:nvPr>
            <p:ph type="dt" sz="half" idx="10"/>
          </p:nvPr>
        </p:nvSpPr>
        <p:spPr/>
        <p:txBody>
          <a:bodyPr/>
          <a:lstStyle/>
          <a:p>
            <a:fld id="{89B05217-5535-41F2-B138-D37AE460A73B}" type="datetimeFigureOut">
              <a:rPr lang="uk-UA" smtClean="0"/>
              <a:t>10.11.2025</a:t>
            </a:fld>
            <a:endParaRPr lang="uk-UA"/>
          </a:p>
        </p:txBody>
      </p:sp>
      <p:sp>
        <p:nvSpPr>
          <p:cNvPr id="5" name="Місце для нижнього колонтитула 4">
            <a:extLst>
              <a:ext uri="{FF2B5EF4-FFF2-40B4-BE49-F238E27FC236}">
                <a16:creationId xmlns:a16="http://schemas.microsoft.com/office/drawing/2014/main" id="{D23FB96E-B31D-42EA-A229-DDE83EE763E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86542CF-05D0-4CFB-94B4-188B70EAFB64}"/>
              </a:ext>
            </a:extLst>
          </p:cNvPr>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22025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B05217-5535-41F2-B138-D37AE460A73B}" type="datetimeFigureOut">
              <a:rPr lang="uk-UA" smtClean="0"/>
              <a:t>10.11.2025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406491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9B05217-5535-41F2-B138-D37AE460A73B}" type="datetimeFigureOut">
              <a:rPr lang="uk-UA" smtClean="0"/>
              <a:t>10.11.2025</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7187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00176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9B05217-5535-41F2-B138-D37AE460A73B}" type="datetimeFigureOut">
              <a:rPr lang="uk-UA" smtClean="0"/>
              <a:t>10.11.2025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273440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9B05217-5535-41F2-B138-D37AE460A73B}" type="datetimeFigureOut">
              <a:rPr lang="uk-UA" smtClean="0"/>
              <a:t>10.11.2025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74770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05217-5535-41F2-B138-D37AE460A73B}" type="datetimeFigureOut">
              <a:rPr lang="uk-UA" smtClean="0"/>
              <a:t>10.11.2025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335719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14645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B05217-5535-41F2-B138-D37AE460A73B}" type="datetimeFigureOut">
              <a:rPr lang="uk-UA" smtClean="0"/>
              <a:t>10.11.2025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A3B379-7BAA-4613-97F8-E823225AC366}" type="slidenum">
              <a:rPr lang="uk-UA" smtClean="0"/>
              <a:t>‹№›</a:t>
            </a:fld>
            <a:endParaRPr lang="uk-UA"/>
          </a:p>
        </p:txBody>
      </p:sp>
    </p:spTree>
    <p:extLst>
      <p:ext uri="{BB962C8B-B14F-4D97-AF65-F5344CB8AC3E}">
        <p14:creationId xmlns:p14="http://schemas.microsoft.com/office/powerpoint/2010/main" val="98105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B05217-5535-41F2-B138-D37AE460A73B}" type="datetimeFigureOut">
              <a:rPr lang="uk-UA" smtClean="0"/>
              <a:t>10.11.2025</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A3B379-7BAA-4613-97F8-E823225AC366}" type="slidenum">
              <a:rPr lang="uk-UA" smtClean="0"/>
              <a:t>‹№›</a:t>
            </a:fld>
            <a:endParaRPr lang="uk-UA"/>
          </a:p>
        </p:txBody>
      </p:sp>
    </p:spTree>
    <p:extLst>
      <p:ext uri="{BB962C8B-B14F-4D97-AF65-F5344CB8AC3E}">
        <p14:creationId xmlns:p14="http://schemas.microsoft.com/office/powerpoint/2010/main" val="4142088150"/>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143DA5D-7EEA-4650-A2C3-3AE948952464}"/>
              </a:ext>
            </a:extLst>
          </p:cNvPr>
          <p:cNvSpPr>
            <a:spLocks noGrp="1"/>
          </p:cNvSpPr>
          <p:nvPr>
            <p:ph type="ctrTitle"/>
          </p:nvPr>
        </p:nvSpPr>
        <p:spPr>
          <a:xfrm>
            <a:off x="1933575" y="814129"/>
            <a:ext cx="9448800" cy="1825096"/>
          </a:xfrm>
        </p:spPr>
        <p:txBody>
          <a:bodyPr/>
          <a:lstStyle/>
          <a:p>
            <a:r>
              <a:rPr lang="uk-UA" dirty="0"/>
              <a:t>Теорії масових комунікацій</a:t>
            </a:r>
          </a:p>
        </p:txBody>
      </p:sp>
      <p:sp>
        <p:nvSpPr>
          <p:cNvPr id="5" name="Підзаголовок 4">
            <a:extLst>
              <a:ext uri="{FF2B5EF4-FFF2-40B4-BE49-F238E27FC236}">
                <a16:creationId xmlns:a16="http://schemas.microsoft.com/office/drawing/2014/main" id="{8ED050BA-3FE2-4D1E-B00F-F1581DC29C10}"/>
              </a:ext>
            </a:extLst>
          </p:cNvPr>
          <p:cNvSpPr>
            <a:spLocks noGrp="1"/>
          </p:cNvSpPr>
          <p:nvPr>
            <p:ph type="subTitle" idx="1"/>
          </p:nvPr>
        </p:nvSpPr>
        <p:spPr>
          <a:xfrm>
            <a:off x="1371600" y="3057525"/>
            <a:ext cx="9448800" cy="2476500"/>
          </a:xfrm>
        </p:spPr>
        <p:txBody>
          <a:bodyPr>
            <a:normAutofit/>
          </a:bodyPr>
          <a:lstStyle/>
          <a:p>
            <a:pPr marL="457200" indent="-457200" algn="l">
              <a:buFont typeface="+mj-lt"/>
              <a:buAutoNum type="arabicPeriod"/>
            </a:pPr>
            <a:r>
              <a:rPr lang="uk-UA" dirty="0"/>
              <a:t>Теорія стереотипів.</a:t>
            </a:r>
          </a:p>
          <a:p>
            <a:pPr marL="457200" indent="-457200" algn="l">
              <a:buFont typeface="+mj-lt"/>
              <a:buAutoNum type="arabicPeriod"/>
            </a:pPr>
            <a:r>
              <a:rPr lang="uk-UA" dirty="0"/>
              <a:t>Теорія когнітивного дисонансу.</a:t>
            </a:r>
          </a:p>
          <a:p>
            <a:pPr marL="457200" indent="-457200" algn="l">
              <a:buFont typeface="+mj-lt"/>
              <a:buAutoNum type="arabicPeriod"/>
            </a:pPr>
            <a:r>
              <a:rPr lang="ru-RU" dirty="0" err="1"/>
              <a:t>Теорія</a:t>
            </a:r>
            <a:r>
              <a:rPr lang="ru-RU" dirty="0"/>
              <a:t> </a:t>
            </a:r>
            <a:r>
              <a:rPr lang="ru-RU" dirty="0" err="1"/>
              <a:t>користі</a:t>
            </a:r>
            <a:r>
              <a:rPr lang="ru-RU" dirty="0"/>
              <a:t> та </a:t>
            </a:r>
            <a:r>
              <a:rPr lang="ru-RU" dirty="0" err="1"/>
              <a:t>задоволення</a:t>
            </a:r>
            <a:r>
              <a:rPr lang="ru-RU" dirty="0"/>
              <a:t>.</a:t>
            </a:r>
          </a:p>
          <a:p>
            <a:pPr marL="457200" indent="-457200" algn="l">
              <a:buFont typeface="+mj-lt"/>
              <a:buAutoNum type="arabicPeriod"/>
            </a:pPr>
            <a:r>
              <a:rPr lang="uk-UA" dirty="0"/>
              <a:t>Теорія навчання і теорія пізнання</a:t>
            </a:r>
          </a:p>
          <a:p>
            <a:pPr marL="457200" indent="-457200" algn="l">
              <a:buFont typeface="+mj-lt"/>
              <a:buAutoNum type="arabicPeriod"/>
            </a:pPr>
            <a:endParaRPr lang="uk-UA" dirty="0"/>
          </a:p>
        </p:txBody>
      </p:sp>
    </p:spTree>
    <p:extLst>
      <p:ext uri="{BB962C8B-B14F-4D97-AF65-F5344CB8AC3E}">
        <p14:creationId xmlns:p14="http://schemas.microsoft.com/office/powerpoint/2010/main" val="387552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288D9-A607-41BA-9CF1-0E1DA45E8CE7}"/>
              </a:ext>
            </a:extLst>
          </p:cNvPr>
          <p:cNvSpPr>
            <a:spLocks noGrp="1"/>
          </p:cNvSpPr>
          <p:nvPr>
            <p:ph type="title"/>
          </p:nvPr>
        </p:nvSpPr>
        <p:spPr/>
        <p:txBody>
          <a:bodyPr/>
          <a:lstStyle/>
          <a:p>
            <a:r>
              <a:rPr lang="ru-RU"/>
              <a:t>Емоційна природа і трансформація стереотипів</a:t>
            </a:r>
            <a:endParaRPr lang="uk-UA"/>
          </a:p>
        </p:txBody>
      </p:sp>
      <p:sp>
        <p:nvSpPr>
          <p:cNvPr id="3" name="Місце для тексту 2">
            <a:extLst>
              <a:ext uri="{FF2B5EF4-FFF2-40B4-BE49-F238E27FC236}">
                <a16:creationId xmlns:a16="http://schemas.microsoft.com/office/drawing/2014/main" id="{BF345FAC-7FA0-45FE-A967-3953D89E84CE}"/>
              </a:ext>
            </a:extLst>
          </p:cNvPr>
          <p:cNvSpPr>
            <a:spLocks noGrp="1"/>
          </p:cNvSpPr>
          <p:nvPr>
            <p:ph type="body" idx="1"/>
          </p:nvPr>
        </p:nvSpPr>
        <p:spPr/>
        <p:txBody>
          <a:bodyPr/>
          <a:lstStyle/>
          <a:p>
            <a:pPr algn="just"/>
            <a:r>
              <a:rPr lang="uk-UA" dirty="0"/>
              <a:t>Особливу увагу дослідники звертають на емоційну сторону стереотипів, що впливає на оцінку дійсності. М. Чен і Т. </a:t>
            </a:r>
            <a:r>
              <a:rPr lang="uk-UA" dirty="0" err="1"/>
              <a:t>Барг</a:t>
            </a:r>
            <a:r>
              <a:rPr lang="uk-UA" dirty="0"/>
              <a:t> підкреслювали, що у процесі сприйняття відбувається </a:t>
            </a:r>
            <a:r>
              <a:rPr lang="uk-UA" dirty="0">
                <a:solidFill>
                  <a:srgbClr val="FFFF00"/>
                </a:solidFill>
              </a:rPr>
              <a:t>автоматична активізація стереотипів</a:t>
            </a:r>
            <a:r>
              <a:rPr lang="uk-UA" dirty="0"/>
              <a:t>. Л. Карст і Т. </a:t>
            </a:r>
            <a:r>
              <a:rPr lang="uk-UA" dirty="0" err="1"/>
              <a:t>Берстейн</a:t>
            </a:r>
            <a:r>
              <a:rPr lang="uk-UA" dirty="0"/>
              <a:t> досліджували цей процес на прикладі американських газет, де сучасні заголовки-провідні лінії часто спираються на вже наявні стереотипи у свідомості людей. Важливим залишається питання зміни стереотипів. Блоки, на думку деяких авторів, легко монтувати та змінювати, що викликає дискусію з тими, хто вважає стереотипи консервативною структурою, зміна якої спричиняє когнітивний дисонанс.</a:t>
            </a:r>
          </a:p>
        </p:txBody>
      </p:sp>
    </p:spTree>
    <p:extLst>
      <p:ext uri="{BB962C8B-B14F-4D97-AF65-F5344CB8AC3E}">
        <p14:creationId xmlns:p14="http://schemas.microsoft.com/office/powerpoint/2010/main" val="61289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BF37B9-BB81-4824-8010-E2D754F4E867}"/>
              </a:ext>
            </a:extLst>
          </p:cNvPr>
          <p:cNvSpPr>
            <a:spLocks noGrp="1"/>
          </p:cNvSpPr>
          <p:nvPr>
            <p:ph type="title"/>
          </p:nvPr>
        </p:nvSpPr>
        <p:spPr/>
        <p:txBody>
          <a:bodyPr/>
          <a:lstStyle/>
          <a:p>
            <a:r>
              <a:rPr lang="ru-RU" dirty="0" err="1"/>
              <a:t>Витоки</a:t>
            </a:r>
            <a:r>
              <a:rPr lang="ru-RU" dirty="0"/>
              <a:t> та суть </a:t>
            </a:r>
            <a:r>
              <a:rPr lang="ru-RU" dirty="0" err="1"/>
              <a:t>теорії</a:t>
            </a:r>
            <a:r>
              <a:rPr lang="ru-RU" dirty="0"/>
              <a:t> </a:t>
            </a:r>
            <a:r>
              <a:rPr lang="ru-RU" dirty="0" err="1"/>
              <a:t>когнітивного</a:t>
            </a:r>
            <a:r>
              <a:rPr lang="ru-RU" dirty="0"/>
              <a:t> </a:t>
            </a:r>
            <a:r>
              <a:rPr lang="ru-RU" dirty="0" err="1"/>
              <a:t>дисонансу</a:t>
            </a:r>
            <a:endParaRPr lang="uk-UA" dirty="0"/>
          </a:p>
        </p:txBody>
      </p:sp>
      <p:sp>
        <p:nvSpPr>
          <p:cNvPr id="3" name="Місце для тексту 2">
            <a:extLst>
              <a:ext uri="{FF2B5EF4-FFF2-40B4-BE49-F238E27FC236}">
                <a16:creationId xmlns:a16="http://schemas.microsoft.com/office/drawing/2014/main" id="{9D4D6A4A-9EC8-44BB-BCC1-C59E62776A63}"/>
              </a:ext>
            </a:extLst>
          </p:cNvPr>
          <p:cNvSpPr>
            <a:spLocks noGrp="1"/>
          </p:cNvSpPr>
          <p:nvPr>
            <p:ph type="body" idx="1"/>
          </p:nvPr>
        </p:nvSpPr>
        <p:spPr/>
        <p:txBody>
          <a:bodyPr/>
          <a:lstStyle/>
          <a:p>
            <a:pPr algn="just"/>
            <a:r>
              <a:rPr lang="uk-UA" dirty="0"/>
              <a:t>Теорію когнітивного дисонансу вперше сформулював американський дослідник Леон </a:t>
            </a:r>
            <a:r>
              <a:rPr lang="uk-UA" dirty="0" err="1"/>
              <a:t>Фестінгер</a:t>
            </a:r>
            <a:r>
              <a:rPr lang="uk-UA" dirty="0"/>
              <a:t> у 1957 р. Після цього її багаторазово підтверджували експериментальним шляхом. Суть теорії полягає в тому, що коли людина через правові чи моральні перепони не може вільно висловити свою думку, вона несвідомо схильна змінити її на ту, яка домінує в її соціальному оточенні. Підґрунтям цього є підсвідоме бажання уникнути дисонансу. Людина може досягти цього або уникаючи зустрічі з </a:t>
            </a:r>
            <a:r>
              <a:rPr lang="uk-UA" dirty="0" err="1"/>
              <a:t>дисонансними</a:t>
            </a:r>
            <a:r>
              <a:rPr lang="uk-UA" dirty="0"/>
              <a:t> елементами (наприклад, з матеріалами медіа, що суперечать її переконанням), або змінюючи власні установки, що є складнішим шляхом.</a:t>
            </a:r>
          </a:p>
        </p:txBody>
      </p:sp>
    </p:spTree>
    <p:extLst>
      <p:ext uri="{BB962C8B-B14F-4D97-AF65-F5344CB8AC3E}">
        <p14:creationId xmlns:p14="http://schemas.microsoft.com/office/powerpoint/2010/main" val="24273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E0CB93-5EE8-4EEB-965E-52B817159A23}"/>
              </a:ext>
            </a:extLst>
          </p:cNvPr>
          <p:cNvSpPr>
            <a:spLocks noGrp="1"/>
          </p:cNvSpPr>
          <p:nvPr>
            <p:ph type="title"/>
          </p:nvPr>
        </p:nvSpPr>
        <p:spPr/>
        <p:txBody>
          <a:bodyPr>
            <a:normAutofit fontScale="90000"/>
          </a:bodyPr>
          <a:lstStyle/>
          <a:p>
            <a:r>
              <a:rPr lang="ru-RU"/>
              <a:t>Формулювання гіпотези та причини виникнення дисонансу</a:t>
            </a:r>
            <a:endParaRPr lang="uk-UA"/>
          </a:p>
        </p:txBody>
      </p:sp>
      <p:sp>
        <p:nvSpPr>
          <p:cNvPr id="3" name="Місце для тексту 2">
            <a:extLst>
              <a:ext uri="{FF2B5EF4-FFF2-40B4-BE49-F238E27FC236}">
                <a16:creationId xmlns:a16="http://schemas.microsoft.com/office/drawing/2014/main" id="{20E78971-ED09-482A-9161-F2D6864E9AAA}"/>
              </a:ext>
            </a:extLst>
          </p:cNvPr>
          <p:cNvSpPr>
            <a:spLocks noGrp="1"/>
          </p:cNvSpPr>
          <p:nvPr>
            <p:ph type="body" idx="1"/>
          </p:nvPr>
        </p:nvSpPr>
        <p:spPr/>
        <p:txBody>
          <a:bodyPr/>
          <a:lstStyle/>
          <a:p>
            <a:pPr algn="just"/>
            <a:r>
              <a:rPr lang="uk-UA" dirty="0" err="1"/>
              <a:t>Фестінгер</a:t>
            </a:r>
            <a:r>
              <a:rPr lang="uk-UA" dirty="0"/>
              <a:t> вважав, що виникнення дисонансу спричиняє психологічний дискомфорт, який мотивує індивіда зменшити напругу і досягти консонансу. Крім цього, людина активно уникає ситуацій та інформації, що можуть посилити дисонанс. Він виділяв кілька причин його виникнення: логічна несумісність поглядів, культурні звичаї, коли певна поведінка суперечить нормам етикету, а також </a:t>
            </a:r>
            <a:r>
              <a:rPr lang="uk-UA" dirty="0" err="1"/>
              <a:t>кроскультурні</a:t>
            </a:r>
            <a:r>
              <a:rPr lang="uk-UA" dirty="0"/>
              <a:t> конфлікти. До цього додаються випадки, коли окрема думка входить у суперечність із загальною позицією чи минулим досвідом людини.</a:t>
            </a:r>
          </a:p>
        </p:txBody>
      </p:sp>
    </p:spTree>
    <p:extLst>
      <p:ext uri="{BB962C8B-B14F-4D97-AF65-F5344CB8AC3E}">
        <p14:creationId xmlns:p14="http://schemas.microsoft.com/office/powerpoint/2010/main" val="304969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16AFE-B688-4A8E-855B-428C27C4A858}"/>
              </a:ext>
            </a:extLst>
          </p:cNvPr>
          <p:cNvSpPr>
            <a:spLocks noGrp="1"/>
          </p:cNvSpPr>
          <p:nvPr>
            <p:ph type="title"/>
          </p:nvPr>
        </p:nvSpPr>
        <p:spPr/>
        <p:txBody>
          <a:bodyPr>
            <a:normAutofit fontScale="90000"/>
          </a:bodyPr>
          <a:lstStyle/>
          <a:p>
            <a:r>
              <a:rPr lang="ru-RU"/>
              <a:t>Міра дисонансу та закономірності його зменшення</a:t>
            </a:r>
            <a:endParaRPr lang="uk-UA"/>
          </a:p>
        </p:txBody>
      </p:sp>
      <p:sp>
        <p:nvSpPr>
          <p:cNvPr id="3" name="Місце для тексту 2">
            <a:extLst>
              <a:ext uri="{FF2B5EF4-FFF2-40B4-BE49-F238E27FC236}">
                <a16:creationId xmlns:a16="http://schemas.microsoft.com/office/drawing/2014/main" id="{0167E717-6372-4EE7-BD70-F9818EBCA38A}"/>
              </a:ext>
            </a:extLst>
          </p:cNvPr>
          <p:cNvSpPr>
            <a:spLocks noGrp="1"/>
          </p:cNvSpPr>
          <p:nvPr>
            <p:ph type="body" idx="1"/>
          </p:nvPr>
        </p:nvSpPr>
        <p:spPr/>
        <p:txBody>
          <a:bodyPr/>
          <a:lstStyle/>
          <a:p>
            <a:pPr algn="just"/>
            <a:r>
              <a:rPr lang="uk-UA" dirty="0"/>
              <a:t>Важливим показником є міра дисонансу, від якої залежить інтенсивність прагнення до його зменшення. </a:t>
            </a:r>
            <a:r>
              <a:rPr lang="uk-UA" dirty="0" err="1"/>
              <a:t>Фестінгер</a:t>
            </a:r>
            <a:r>
              <a:rPr lang="uk-UA" dirty="0"/>
              <a:t> зазначав, що два когнітивні елементи можуть бути або </a:t>
            </a:r>
            <a:r>
              <a:rPr lang="uk-UA" dirty="0" err="1"/>
              <a:t>дисонансними</a:t>
            </a:r>
            <a:r>
              <a:rPr lang="uk-UA" dirty="0"/>
              <a:t>, або консонантними. Міра дисонансу залежить від важливості елементів, що його спричинили, а також від пропорції відносин між системами елементів. Деякі когнітивні системи чинять опір змінам, адже це вимагає переосмислення власних установок і може супроводжуватись емоційними втратами.</a:t>
            </a:r>
          </a:p>
        </p:txBody>
      </p:sp>
    </p:spTree>
    <p:extLst>
      <p:ext uri="{BB962C8B-B14F-4D97-AF65-F5344CB8AC3E}">
        <p14:creationId xmlns:p14="http://schemas.microsoft.com/office/powerpoint/2010/main" val="118988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C71AB-4223-4D51-B87F-C8E4FF9CD72B}"/>
              </a:ext>
            </a:extLst>
          </p:cNvPr>
          <p:cNvSpPr>
            <a:spLocks noGrp="1"/>
          </p:cNvSpPr>
          <p:nvPr>
            <p:ph type="title"/>
          </p:nvPr>
        </p:nvSpPr>
        <p:spPr/>
        <p:txBody>
          <a:bodyPr/>
          <a:lstStyle/>
          <a:p>
            <a:r>
              <a:rPr lang="ru-RU"/>
              <a:t>Опір змінам і способи компенсації</a:t>
            </a:r>
            <a:endParaRPr lang="uk-UA"/>
          </a:p>
        </p:txBody>
      </p:sp>
      <p:sp>
        <p:nvSpPr>
          <p:cNvPr id="3" name="Місце для тексту 2">
            <a:extLst>
              <a:ext uri="{FF2B5EF4-FFF2-40B4-BE49-F238E27FC236}">
                <a16:creationId xmlns:a16="http://schemas.microsoft.com/office/drawing/2014/main" id="{DFE45479-A93C-4622-8811-0380E68CC4B1}"/>
              </a:ext>
            </a:extLst>
          </p:cNvPr>
          <p:cNvSpPr>
            <a:spLocks noGrp="1"/>
          </p:cNvSpPr>
          <p:nvPr>
            <p:ph type="body" idx="1"/>
          </p:nvPr>
        </p:nvSpPr>
        <p:spPr/>
        <p:txBody>
          <a:bodyPr/>
          <a:lstStyle/>
          <a:p>
            <a:pPr algn="just"/>
            <a:r>
              <a:rPr lang="uk-UA" dirty="0"/>
              <a:t>Головним джерелом опору змінам є реакція на реальність. Людині важко заперечити очевидне, але ще складніше змінити звичну поведінку. Наприклад, якщо людині неприємне спілкування з сусідом, простіше терпіти, ніж переїжджати. Крім того, поведінка, що не влаштовує з однієї точки зору, може задовольняти з іншої. Якщо змінити переконання складно, людина може вводити нові когнітивні елементи, щоб зменшити напругу. Наприклад, власник дорогого авто може втішатися його престижністю, навіть якщо він неекономічний.</a:t>
            </a:r>
          </a:p>
        </p:txBody>
      </p:sp>
    </p:spTree>
    <p:extLst>
      <p:ext uri="{BB962C8B-B14F-4D97-AF65-F5344CB8AC3E}">
        <p14:creationId xmlns:p14="http://schemas.microsoft.com/office/powerpoint/2010/main" val="8014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7A4DD-83FE-4B93-A18A-6F500CC54C60}"/>
              </a:ext>
            </a:extLst>
          </p:cNvPr>
          <p:cNvSpPr>
            <a:spLocks noGrp="1"/>
          </p:cNvSpPr>
          <p:nvPr>
            <p:ph type="title"/>
          </p:nvPr>
        </p:nvSpPr>
        <p:spPr/>
        <p:txBody>
          <a:bodyPr/>
          <a:lstStyle/>
          <a:p>
            <a:r>
              <a:rPr lang="ru-RU"/>
              <a:t>Когнітивний дисонанс і процес прийняття рішень</a:t>
            </a:r>
            <a:endParaRPr lang="uk-UA"/>
          </a:p>
        </p:txBody>
      </p:sp>
      <p:sp>
        <p:nvSpPr>
          <p:cNvPr id="3" name="Місце для тексту 2">
            <a:extLst>
              <a:ext uri="{FF2B5EF4-FFF2-40B4-BE49-F238E27FC236}">
                <a16:creationId xmlns:a16="http://schemas.microsoft.com/office/drawing/2014/main" id="{DD265914-118D-4DA1-AAFD-CFE01C684A71}"/>
              </a:ext>
            </a:extLst>
          </p:cNvPr>
          <p:cNvSpPr>
            <a:spLocks noGrp="1"/>
          </p:cNvSpPr>
          <p:nvPr>
            <p:ph type="body" idx="1"/>
          </p:nvPr>
        </p:nvSpPr>
        <p:spPr/>
        <p:txBody>
          <a:bodyPr/>
          <a:lstStyle/>
          <a:p>
            <a:pPr algn="just"/>
            <a:r>
              <a:rPr lang="uk-UA" dirty="0"/>
              <a:t>Досліджуючи прийняття рішень, </a:t>
            </a:r>
            <a:r>
              <a:rPr lang="uk-UA" dirty="0" err="1"/>
              <a:t>Фестінгер</a:t>
            </a:r>
            <a:r>
              <a:rPr lang="uk-UA" dirty="0"/>
              <a:t> відзначав, що після вибору людина відчуває внутрішню напругу через відкинуту альтернативу. Щоб позбутися сумнівів, відбувається так звана “завершальна фіксація рішення” — індивід переконує себе у правильності зробленого вибору. Чим важливіше рішення, тим сильніший дисонанс. </a:t>
            </a:r>
            <a:r>
              <a:rPr lang="uk-UA" dirty="0" err="1"/>
              <a:t>Фестінгер</a:t>
            </a:r>
            <a:r>
              <a:rPr lang="uk-UA" dirty="0"/>
              <a:t> виділяв три способи його зменшення: змінити рішення, змінити привабливість альтернатив або знайти збіги між ними.</a:t>
            </a:r>
          </a:p>
        </p:txBody>
      </p:sp>
    </p:spTree>
    <p:extLst>
      <p:ext uri="{BB962C8B-B14F-4D97-AF65-F5344CB8AC3E}">
        <p14:creationId xmlns:p14="http://schemas.microsoft.com/office/powerpoint/2010/main" val="170116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DC489D-0CB0-42FF-BC9D-55F9FD1F66E4}"/>
              </a:ext>
            </a:extLst>
          </p:cNvPr>
          <p:cNvSpPr>
            <a:spLocks noGrp="1"/>
          </p:cNvSpPr>
          <p:nvPr>
            <p:ph type="title"/>
          </p:nvPr>
        </p:nvSpPr>
        <p:spPr/>
        <p:txBody>
          <a:bodyPr/>
          <a:lstStyle/>
          <a:p>
            <a:r>
              <a:rPr lang="ru-RU"/>
              <a:t>Експерименти Левіна і роль групового рішення</a:t>
            </a:r>
            <a:endParaRPr lang="uk-UA"/>
          </a:p>
        </p:txBody>
      </p:sp>
      <p:sp>
        <p:nvSpPr>
          <p:cNvPr id="3" name="Місце для тексту 2">
            <a:extLst>
              <a:ext uri="{FF2B5EF4-FFF2-40B4-BE49-F238E27FC236}">
                <a16:creationId xmlns:a16="http://schemas.microsoft.com/office/drawing/2014/main" id="{10992E58-844F-4B8A-B73E-8BA0359EC7FE}"/>
              </a:ext>
            </a:extLst>
          </p:cNvPr>
          <p:cNvSpPr>
            <a:spLocks noGrp="1"/>
          </p:cNvSpPr>
          <p:nvPr>
            <p:ph type="body" idx="1"/>
          </p:nvPr>
        </p:nvSpPr>
        <p:spPr/>
        <p:txBody>
          <a:bodyPr/>
          <a:lstStyle/>
          <a:p>
            <a:pPr algn="just"/>
            <a:r>
              <a:rPr lang="uk-UA" dirty="0"/>
              <a:t>Експерименти К. Левіна показали, що спосіб прийняття рішення суттєво впливає на поведінку індивідів. Учасники, які самостійно обговорювали проблему і голосували, частіше змінювали поведінку, ніж ті, хто лише слухав лекції. </a:t>
            </a:r>
            <a:r>
              <a:rPr lang="uk-UA" dirty="0" err="1"/>
              <a:t>Фестінгер</a:t>
            </a:r>
            <a:r>
              <a:rPr lang="uk-UA" dirty="0"/>
              <a:t> дійшов висновку, що після прийняття рішення індивіди активно шукають підтвердження правильності вибору, уникають альтернатив і стають менш схильними до перегляду своїх дій.</a:t>
            </a:r>
          </a:p>
        </p:txBody>
      </p:sp>
    </p:spTree>
    <p:extLst>
      <p:ext uri="{BB962C8B-B14F-4D97-AF65-F5344CB8AC3E}">
        <p14:creationId xmlns:p14="http://schemas.microsoft.com/office/powerpoint/2010/main" val="350936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90071-AD9E-4C24-90AB-320E2FEAF812}"/>
              </a:ext>
            </a:extLst>
          </p:cNvPr>
          <p:cNvSpPr>
            <a:spLocks noGrp="1"/>
          </p:cNvSpPr>
          <p:nvPr>
            <p:ph type="title"/>
          </p:nvPr>
        </p:nvSpPr>
        <p:spPr/>
        <p:txBody>
          <a:bodyPr/>
          <a:lstStyle/>
          <a:p>
            <a:r>
              <a:rPr lang="ru-RU"/>
              <a:t>Вимушена згода і зміна переконань</a:t>
            </a:r>
            <a:endParaRPr lang="uk-UA"/>
          </a:p>
        </p:txBody>
      </p:sp>
      <p:sp>
        <p:nvSpPr>
          <p:cNvPr id="3" name="Місце для тексту 2">
            <a:extLst>
              <a:ext uri="{FF2B5EF4-FFF2-40B4-BE49-F238E27FC236}">
                <a16:creationId xmlns:a16="http://schemas.microsoft.com/office/drawing/2014/main" id="{0538B26B-7B1E-4968-9E9C-1E8109082168}"/>
              </a:ext>
            </a:extLst>
          </p:cNvPr>
          <p:cNvSpPr>
            <a:spLocks noGrp="1"/>
          </p:cNvSpPr>
          <p:nvPr>
            <p:ph type="body" idx="1"/>
          </p:nvPr>
        </p:nvSpPr>
        <p:spPr/>
        <p:txBody>
          <a:bodyPr/>
          <a:lstStyle/>
          <a:p>
            <a:pPr algn="just"/>
            <a:r>
              <a:rPr lang="uk-UA" dirty="0"/>
              <a:t>Особливим випадком є вимушена згода — коли поведінка людини суперечить її переконанням. Це створює сильний дисонанс, який людина прагне зменшити. Якщо примус супроводжується значною загрозою покарання або великою нагородою, то внутрішні переконання залишаються незмінними. Проте за умов слабшого зовнішнього тиску ймовірність внутрішньої зміни поглядів зростає. Таким чином, людина може поступово змінити власні переконання, щоб уникнути психологічного конфлікту.</a:t>
            </a:r>
          </a:p>
        </p:txBody>
      </p:sp>
    </p:spTree>
    <p:extLst>
      <p:ext uri="{BB962C8B-B14F-4D97-AF65-F5344CB8AC3E}">
        <p14:creationId xmlns:p14="http://schemas.microsoft.com/office/powerpoint/2010/main" val="191664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151B6-2910-4461-958A-3279E2265303}"/>
              </a:ext>
            </a:extLst>
          </p:cNvPr>
          <p:cNvSpPr>
            <a:spLocks noGrp="1"/>
          </p:cNvSpPr>
          <p:nvPr>
            <p:ph type="title"/>
          </p:nvPr>
        </p:nvSpPr>
        <p:spPr/>
        <p:txBody>
          <a:bodyPr>
            <a:normAutofit fontScale="90000"/>
          </a:bodyPr>
          <a:lstStyle/>
          <a:p>
            <a:r>
              <a:rPr lang="ru-RU"/>
              <a:t>Теорія інформаційного конформізму та роль мас-медіа</a:t>
            </a:r>
            <a:endParaRPr lang="uk-UA"/>
          </a:p>
        </p:txBody>
      </p:sp>
      <p:sp>
        <p:nvSpPr>
          <p:cNvPr id="3" name="Місце для тексту 2">
            <a:extLst>
              <a:ext uri="{FF2B5EF4-FFF2-40B4-BE49-F238E27FC236}">
                <a16:creationId xmlns:a16="http://schemas.microsoft.com/office/drawing/2014/main" id="{325E4722-E8A8-4D8B-8C90-813ABDDE5294}"/>
              </a:ext>
            </a:extLst>
          </p:cNvPr>
          <p:cNvSpPr>
            <a:spLocks noGrp="1"/>
          </p:cNvSpPr>
          <p:nvPr>
            <p:ph type="body" idx="1"/>
          </p:nvPr>
        </p:nvSpPr>
        <p:spPr/>
        <p:txBody>
          <a:bodyPr/>
          <a:lstStyle/>
          <a:p>
            <a:pPr algn="just"/>
            <a:r>
              <a:rPr lang="uk-UA" dirty="0"/>
              <a:t>Суміжною є теорія інформаційного конформізму С. </a:t>
            </a:r>
            <a:r>
              <a:rPr lang="uk-UA" dirty="0" err="1"/>
              <a:t>Аша</a:t>
            </a:r>
            <a:r>
              <a:rPr lang="uk-UA" dirty="0"/>
              <a:t>, згідно з якою люди схильні змінювати погляди під впливом соціального тиску. П. </a:t>
            </a:r>
            <a:r>
              <a:rPr lang="uk-UA" dirty="0" err="1"/>
              <a:t>Лазарсфельд</a:t>
            </a:r>
            <a:r>
              <a:rPr lang="uk-UA" dirty="0"/>
              <a:t> і Р. </a:t>
            </a:r>
            <a:r>
              <a:rPr lang="uk-UA" dirty="0" err="1"/>
              <a:t>Мертон</a:t>
            </a:r>
            <a:r>
              <a:rPr lang="uk-UA" dirty="0"/>
              <a:t> зазначали, що мас-медіа зміцнюють статус-кво, поширюючи стандартизовані моделі поведінки. Представники </a:t>
            </a:r>
            <a:r>
              <a:rPr lang="uk-UA" dirty="0" err="1"/>
              <a:t>Анненбергської</a:t>
            </a:r>
            <a:r>
              <a:rPr lang="uk-UA" dirty="0"/>
              <a:t> школи досліджували, як медіа створюють уявні стандарти життя і культури, </a:t>
            </a:r>
            <a:r>
              <a:rPr lang="uk-UA" dirty="0" err="1"/>
              <a:t>інкультуровуючи</a:t>
            </a:r>
            <a:r>
              <a:rPr lang="uk-UA" dirty="0"/>
              <a:t> їх у свідомість аудиторії. Отже, людина в ситуації дисонансу прагне уникнути інформації, яка його посилює, та відновити внутрішню гармонію.</a:t>
            </a:r>
          </a:p>
        </p:txBody>
      </p:sp>
    </p:spTree>
    <p:extLst>
      <p:ext uri="{BB962C8B-B14F-4D97-AF65-F5344CB8AC3E}">
        <p14:creationId xmlns:p14="http://schemas.microsoft.com/office/powerpoint/2010/main" val="211458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E312-C9E8-438A-B362-D367C6EF01B6}"/>
              </a:ext>
            </a:extLst>
          </p:cNvPr>
          <p:cNvSpPr>
            <a:spLocks noGrp="1"/>
          </p:cNvSpPr>
          <p:nvPr>
            <p:ph type="title"/>
          </p:nvPr>
        </p:nvSpPr>
        <p:spPr/>
        <p:txBody>
          <a:bodyPr/>
          <a:lstStyle/>
          <a:p>
            <a:r>
              <a:rPr lang="ru-RU"/>
              <a:t>Витоки та суть теорії когнітивного дисонансу</a:t>
            </a:r>
            <a:endParaRPr lang="uk-UA"/>
          </a:p>
        </p:txBody>
      </p:sp>
      <p:sp>
        <p:nvSpPr>
          <p:cNvPr id="3" name="Місце для тексту 2">
            <a:extLst>
              <a:ext uri="{FF2B5EF4-FFF2-40B4-BE49-F238E27FC236}">
                <a16:creationId xmlns:a16="http://schemas.microsoft.com/office/drawing/2014/main" id="{73473793-8191-4087-86B6-8A3F2EF3EF41}"/>
              </a:ext>
            </a:extLst>
          </p:cNvPr>
          <p:cNvSpPr>
            <a:spLocks noGrp="1"/>
          </p:cNvSpPr>
          <p:nvPr>
            <p:ph type="body" idx="1"/>
          </p:nvPr>
        </p:nvSpPr>
        <p:spPr/>
        <p:txBody>
          <a:bodyPr/>
          <a:lstStyle/>
          <a:p>
            <a:pPr algn="just"/>
            <a:r>
              <a:rPr lang="uk-UA" dirty="0"/>
              <a:t>Теорію когнітивного дисонансу вперше сформулював американський дослідник Леон </a:t>
            </a:r>
            <a:r>
              <a:rPr lang="uk-UA" dirty="0" err="1"/>
              <a:t>Фестінгер</a:t>
            </a:r>
            <a:r>
              <a:rPr lang="uk-UA" dirty="0"/>
              <a:t> у 1957 р. Після цього її багаторазово підтверджували експериментальним шляхом. Суть теорії полягає в тому, що коли людина через правові чи моральні перепони не може вільно висловити свою думку, вона несвідомо схильна змінити її на ту, яка домінує в її соціальному оточенні. Підґрунтям цього є підсвідоме бажання уникнути дисонансу. Людина може досягти цього або уникаючи зустрічі з </a:t>
            </a:r>
            <a:r>
              <a:rPr lang="uk-UA" dirty="0" err="1"/>
              <a:t>дисонансними</a:t>
            </a:r>
            <a:r>
              <a:rPr lang="uk-UA" dirty="0"/>
              <a:t> елементами (наприклад, з матеріалами медіа, що суперечать її переконанням), або змінюючи власні установки, що є складнішим шляхом.</a:t>
            </a:r>
          </a:p>
        </p:txBody>
      </p:sp>
    </p:spTree>
    <p:extLst>
      <p:ext uri="{BB962C8B-B14F-4D97-AF65-F5344CB8AC3E}">
        <p14:creationId xmlns:p14="http://schemas.microsoft.com/office/powerpoint/2010/main" val="70740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3BF6E-E5E2-4600-BCAF-73404D239683}"/>
              </a:ext>
            </a:extLst>
          </p:cNvPr>
          <p:cNvSpPr>
            <a:spLocks noGrp="1"/>
          </p:cNvSpPr>
          <p:nvPr>
            <p:ph type="title"/>
          </p:nvPr>
        </p:nvSpPr>
        <p:spPr/>
        <p:txBody>
          <a:bodyPr/>
          <a:lstStyle/>
          <a:p>
            <a:pPr algn="ctr"/>
            <a:r>
              <a:rPr lang="uk-UA" dirty="0"/>
              <a:t>Теорія стереотипів</a:t>
            </a:r>
          </a:p>
        </p:txBody>
      </p:sp>
      <p:sp>
        <p:nvSpPr>
          <p:cNvPr id="3" name="Місце для тексту 2">
            <a:extLst>
              <a:ext uri="{FF2B5EF4-FFF2-40B4-BE49-F238E27FC236}">
                <a16:creationId xmlns:a16="http://schemas.microsoft.com/office/drawing/2014/main" id="{C3C1D819-9971-4D55-8CA3-82AEB624027E}"/>
              </a:ext>
            </a:extLst>
          </p:cNvPr>
          <p:cNvSpPr>
            <a:spLocks noGrp="1"/>
          </p:cNvSpPr>
          <p:nvPr>
            <p:ph type="body" idx="1"/>
          </p:nvPr>
        </p:nvSpPr>
        <p:spPr/>
        <p:txBody>
          <a:bodyPr/>
          <a:lstStyle/>
          <a:p>
            <a:pPr algn="just"/>
            <a:r>
              <a:rPr lang="uk-UA" dirty="0"/>
              <a:t>Людина у процесі свого існування спрощує сприйняття навколишньої дійсності через систему стереотипів. Багато в чому це вимушений шлях. Людина за допомогою стереотипів може висловити і отримати уявлення про сутності, з якими ніколи раніше не стикалася. На </a:t>
            </a:r>
            <a:r>
              <a:rPr lang="uk-UA" dirty="0" err="1"/>
              <a:t>стереотипізацію</a:t>
            </a:r>
            <a:r>
              <a:rPr lang="uk-UA" dirty="0"/>
              <a:t> спілкування звертав увагу Б. де </a:t>
            </a:r>
            <a:r>
              <a:rPr lang="uk-UA" dirty="0" err="1"/>
              <a:t>Куртене</a:t>
            </a:r>
            <a:r>
              <a:rPr lang="uk-UA" dirty="0"/>
              <a:t>, який вважав, що в </a:t>
            </a:r>
            <a:r>
              <a:rPr lang="uk-UA" dirty="0" err="1"/>
              <a:t>мовному</a:t>
            </a:r>
            <a:r>
              <a:rPr lang="uk-UA" dirty="0"/>
              <a:t> спілкуванні існує потяг до спрощення задля зручності відносин між людьми.</a:t>
            </a:r>
          </a:p>
        </p:txBody>
      </p:sp>
    </p:spTree>
    <p:extLst>
      <p:ext uri="{BB962C8B-B14F-4D97-AF65-F5344CB8AC3E}">
        <p14:creationId xmlns:p14="http://schemas.microsoft.com/office/powerpoint/2010/main" val="8545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FB1114-FB29-49E3-BD62-90C55B3D4687}"/>
              </a:ext>
            </a:extLst>
          </p:cNvPr>
          <p:cNvSpPr>
            <a:spLocks noGrp="1"/>
          </p:cNvSpPr>
          <p:nvPr>
            <p:ph type="title"/>
          </p:nvPr>
        </p:nvSpPr>
        <p:spPr/>
        <p:txBody>
          <a:bodyPr>
            <a:normAutofit fontScale="90000"/>
          </a:bodyPr>
          <a:lstStyle/>
          <a:p>
            <a:r>
              <a:rPr lang="ru-RU"/>
              <a:t>Формулювання гіпотези та причини виникнення дисонансу</a:t>
            </a:r>
            <a:endParaRPr lang="uk-UA"/>
          </a:p>
        </p:txBody>
      </p:sp>
      <p:sp>
        <p:nvSpPr>
          <p:cNvPr id="3" name="Місце для тексту 2">
            <a:extLst>
              <a:ext uri="{FF2B5EF4-FFF2-40B4-BE49-F238E27FC236}">
                <a16:creationId xmlns:a16="http://schemas.microsoft.com/office/drawing/2014/main" id="{D08BCCBF-ECB6-40C7-8B6F-5B8AF4215105}"/>
              </a:ext>
            </a:extLst>
          </p:cNvPr>
          <p:cNvSpPr>
            <a:spLocks noGrp="1"/>
          </p:cNvSpPr>
          <p:nvPr>
            <p:ph type="body" idx="1"/>
          </p:nvPr>
        </p:nvSpPr>
        <p:spPr/>
        <p:txBody>
          <a:bodyPr/>
          <a:lstStyle/>
          <a:p>
            <a:pPr algn="just"/>
            <a:r>
              <a:rPr lang="uk-UA" dirty="0" err="1"/>
              <a:t>Фестінгер</a:t>
            </a:r>
            <a:r>
              <a:rPr lang="uk-UA" dirty="0"/>
              <a:t> вважав, що виникнення дисонансу спричиняє психологічний дискомфорт, який мотивує індивіда зменшити напругу і досягти консонансу. Крім цього, людина активно уникає ситуацій та інформації, що можуть посилити дисонанс. Він виділяв кілька причин його виникнення: логічна несумісність поглядів, культурні звичаї, коли певна поведінка суперечить нормам етикету, а також </a:t>
            </a:r>
            <a:r>
              <a:rPr lang="uk-UA" dirty="0" err="1"/>
              <a:t>кроскультурні</a:t>
            </a:r>
            <a:r>
              <a:rPr lang="uk-UA" dirty="0"/>
              <a:t> конфлікти. До цього додаються випадки, коли окрема думка входить у суперечність із загальною позицією чи минулим досвідом людини.</a:t>
            </a:r>
          </a:p>
        </p:txBody>
      </p:sp>
    </p:spTree>
    <p:extLst>
      <p:ext uri="{BB962C8B-B14F-4D97-AF65-F5344CB8AC3E}">
        <p14:creationId xmlns:p14="http://schemas.microsoft.com/office/powerpoint/2010/main" val="122810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43CE69-96B1-41A7-B5BF-B544AFCB963D}"/>
              </a:ext>
            </a:extLst>
          </p:cNvPr>
          <p:cNvSpPr>
            <a:spLocks noGrp="1"/>
          </p:cNvSpPr>
          <p:nvPr>
            <p:ph type="title"/>
          </p:nvPr>
        </p:nvSpPr>
        <p:spPr/>
        <p:txBody>
          <a:bodyPr>
            <a:normAutofit fontScale="90000"/>
          </a:bodyPr>
          <a:lstStyle/>
          <a:p>
            <a:r>
              <a:rPr lang="ru-RU"/>
              <a:t>Міра дисонансу та закономірності його зменшення</a:t>
            </a:r>
            <a:endParaRPr lang="uk-UA"/>
          </a:p>
        </p:txBody>
      </p:sp>
      <p:sp>
        <p:nvSpPr>
          <p:cNvPr id="3" name="Місце для тексту 2">
            <a:extLst>
              <a:ext uri="{FF2B5EF4-FFF2-40B4-BE49-F238E27FC236}">
                <a16:creationId xmlns:a16="http://schemas.microsoft.com/office/drawing/2014/main" id="{3D44ABFD-EF15-46F6-8B7D-4FFE7CEEF89F}"/>
              </a:ext>
            </a:extLst>
          </p:cNvPr>
          <p:cNvSpPr>
            <a:spLocks noGrp="1"/>
          </p:cNvSpPr>
          <p:nvPr>
            <p:ph type="body" idx="1"/>
          </p:nvPr>
        </p:nvSpPr>
        <p:spPr/>
        <p:txBody>
          <a:bodyPr/>
          <a:lstStyle/>
          <a:p>
            <a:pPr algn="just"/>
            <a:r>
              <a:rPr lang="uk-UA" dirty="0"/>
              <a:t>Важливим показником є міра дисонансу, від якої залежить інтенсивність прагнення до його зменшення. </a:t>
            </a:r>
            <a:r>
              <a:rPr lang="uk-UA" dirty="0" err="1"/>
              <a:t>Фестінгер</a:t>
            </a:r>
            <a:r>
              <a:rPr lang="uk-UA" dirty="0"/>
              <a:t> зазначав, що два когнітивні елементи можуть бути або </a:t>
            </a:r>
            <a:r>
              <a:rPr lang="uk-UA" dirty="0" err="1"/>
              <a:t>дисонансними</a:t>
            </a:r>
            <a:r>
              <a:rPr lang="uk-UA" dirty="0"/>
              <a:t>, або консонантними. Міра дисонансу залежить від важливості елементів, що його спричинили, а також від пропорції відносин між системами елементів. Деякі когнітивні системи чинять опір змінам, адже це вимагає переосмислення власних установок і може супроводжуватись емоційними втратами.</a:t>
            </a:r>
          </a:p>
        </p:txBody>
      </p:sp>
    </p:spTree>
    <p:extLst>
      <p:ext uri="{BB962C8B-B14F-4D97-AF65-F5344CB8AC3E}">
        <p14:creationId xmlns:p14="http://schemas.microsoft.com/office/powerpoint/2010/main" val="316108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083B73-0951-4294-A84A-8E1B91C69232}"/>
              </a:ext>
            </a:extLst>
          </p:cNvPr>
          <p:cNvSpPr>
            <a:spLocks noGrp="1"/>
          </p:cNvSpPr>
          <p:nvPr>
            <p:ph type="title"/>
          </p:nvPr>
        </p:nvSpPr>
        <p:spPr/>
        <p:txBody>
          <a:bodyPr/>
          <a:lstStyle/>
          <a:p>
            <a:r>
              <a:rPr lang="ru-RU"/>
              <a:t>Опір змінам і способи компенсації</a:t>
            </a:r>
            <a:endParaRPr lang="uk-UA"/>
          </a:p>
        </p:txBody>
      </p:sp>
      <p:sp>
        <p:nvSpPr>
          <p:cNvPr id="3" name="Місце для тексту 2">
            <a:extLst>
              <a:ext uri="{FF2B5EF4-FFF2-40B4-BE49-F238E27FC236}">
                <a16:creationId xmlns:a16="http://schemas.microsoft.com/office/drawing/2014/main" id="{B6D2E277-9FD2-4321-A170-2D6ED77AB727}"/>
              </a:ext>
            </a:extLst>
          </p:cNvPr>
          <p:cNvSpPr>
            <a:spLocks noGrp="1"/>
          </p:cNvSpPr>
          <p:nvPr>
            <p:ph type="body" idx="1"/>
          </p:nvPr>
        </p:nvSpPr>
        <p:spPr/>
        <p:txBody>
          <a:bodyPr/>
          <a:lstStyle/>
          <a:p>
            <a:pPr algn="just"/>
            <a:r>
              <a:rPr lang="uk-UA" dirty="0"/>
              <a:t>Головним джерелом опору змінам є реакція на реальність. Людині важко заперечити очевидне, але ще складніше змінити звичну поведінку. Наприклад, якщо людині неприємне спілкування з сусідом, простіше терпіти, ніж переїжджати. Крім того, поведінка, що не влаштовує з однієї точки зору, може задовольняти з іншої. Якщо змінити переконання складно, людина може вводити нові когнітивні елементи, щоб зменшити напругу. Наприклад, власник дорогого авто може втішатися його престижністю, навіть якщо він неекономічний.</a:t>
            </a:r>
          </a:p>
        </p:txBody>
      </p:sp>
    </p:spTree>
    <p:extLst>
      <p:ext uri="{BB962C8B-B14F-4D97-AF65-F5344CB8AC3E}">
        <p14:creationId xmlns:p14="http://schemas.microsoft.com/office/powerpoint/2010/main" val="2659081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4F58F-BC54-46A2-9E3F-CF6473ADC1AB}"/>
              </a:ext>
            </a:extLst>
          </p:cNvPr>
          <p:cNvSpPr>
            <a:spLocks noGrp="1"/>
          </p:cNvSpPr>
          <p:nvPr>
            <p:ph type="title"/>
          </p:nvPr>
        </p:nvSpPr>
        <p:spPr/>
        <p:txBody>
          <a:bodyPr/>
          <a:lstStyle/>
          <a:p>
            <a:r>
              <a:rPr lang="ru-RU"/>
              <a:t>Когнітивний дисонанс і процес прийняття рішень</a:t>
            </a:r>
            <a:endParaRPr lang="uk-UA"/>
          </a:p>
        </p:txBody>
      </p:sp>
      <p:sp>
        <p:nvSpPr>
          <p:cNvPr id="3" name="Місце для тексту 2">
            <a:extLst>
              <a:ext uri="{FF2B5EF4-FFF2-40B4-BE49-F238E27FC236}">
                <a16:creationId xmlns:a16="http://schemas.microsoft.com/office/drawing/2014/main" id="{3AD51CA8-5FF3-430F-8770-B1BD33DF86C9}"/>
              </a:ext>
            </a:extLst>
          </p:cNvPr>
          <p:cNvSpPr>
            <a:spLocks noGrp="1"/>
          </p:cNvSpPr>
          <p:nvPr>
            <p:ph type="body" idx="1"/>
          </p:nvPr>
        </p:nvSpPr>
        <p:spPr/>
        <p:txBody>
          <a:bodyPr/>
          <a:lstStyle/>
          <a:p>
            <a:pPr algn="just"/>
            <a:r>
              <a:rPr lang="uk-UA" dirty="0"/>
              <a:t>Досліджуючи прийняття рішень, </a:t>
            </a:r>
            <a:r>
              <a:rPr lang="uk-UA" dirty="0" err="1"/>
              <a:t>Фестінгер</a:t>
            </a:r>
            <a:r>
              <a:rPr lang="uk-UA" dirty="0"/>
              <a:t> відзначав, що після вибору людина відчуває внутрішню напругу через відкинуту альтернативу. Щоб позбутися сумнівів, відбувається так звана “завершальна фіксація рішення” — індивід переконує себе у правильності зробленого вибору. Чим важливіше рішення, тим сильніший дисонанс. </a:t>
            </a:r>
            <a:r>
              <a:rPr lang="uk-UA" dirty="0" err="1"/>
              <a:t>Фестінгер</a:t>
            </a:r>
            <a:r>
              <a:rPr lang="uk-UA" dirty="0"/>
              <a:t> виділяв три способи його зменшення: змінити рішення, змінити привабливість альтернатив або знайти збіги між ними.</a:t>
            </a:r>
          </a:p>
        </p:txBody>
      </p:sp>
    </p:spTree>
    <p:extLst>
      <p:ext uri="{BB962C8B-B14F-4D97-AF65-F5344CB8AC3E}">
        <p14:creationId xmlns:p14="http://schemas.microsoft.com/office/powerpoint/2010/main" val="2280529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88572-8399-4D2D-8EDF-FD00AA6AB5D2}"/>
              </a:ext>
            </a:extLst>
          </p:cNvPr>
          <p:cNvSpPr>
            <a:spLocks noGrp="1"/>
          </p:cNvSpPr>
          <p:nvPr>
            <p:ph type="title"/>
          </p:nvPr>
        </p:nvSpPr>
        <p:spPr/>
        <p:txBody>
          <a:bodyPr/>
          <a:lstStyle/>
          <a:p>
            <a:r>
              <a:rPr lang="ru-RU"/>
              <a:t>Експерименти Левіна і роль групового рішення</a:t>
            </a:r>
            <a:endParaRPr lang="uk-UA"/>
          </a:p>
        </p:txBody>
      </p:sp>
      <p:sp>
        <p:nvSpPr>
          <p:cNvPr id="3" name="Місце для тексту 2">
            <a:extLst>
              <a:ext uri="{FF2B5EF4-FFF2-40B4-BE49-F238E27FC236}">
                <a16:creationId xmlns:a16="http://schemas.microsoft.com/office/drawing/2014/main" id="{377F93DA-61D4-4ACC-976F-22B7496F6038}"/>
              </a:ext>
            </a:extLst>
          </p:cNvPr>
          <p:cNvSpPr>
            <a:spLocks noGrp="1"/>
          </p:cNvSpPr>
          <p:nvPr>
            <p:ph type="body" idx="1"/>
          </p:nvPr>
        </p:nvSpPr>
        <p:spPr/>
        <p:txBody>
          <a:bodyPr/>
          <a:lstStyle/>
          <a:p>
            <a:pPr algn="just"/>
            <a:r>
              <a:rPr lang="uk-UA" dirty="0"/>
              <a:t>Експерименти К. Левіна показали, що спосіб прийняття рішення суттєво впливає на поведінку індивідів. Учасники, які самостійно обговорювали проблему і голосували, частіше змінювали поведінку, ніж ті, хто лише слухав лекції. </a:t>
            </a:r>
            <a:r>
              <a:rPr lang="uk-UA" dirty="0" err="1"/>
              <a:t>Фестінгер</a:t>
            </a:r>
            <a:r>
              <a:rPr lang="uk-UA" dirty="0"/>
              <a:t> дійшов висновку, що після прийняття рішення індивіди активно шукають підтвердження правильності вибору, уникають альтернатив і стають менш схильними до перегляду своїх дій.</a:t>
            </a:r>
          </a:p>
        </p:txBody>
      </p:sp>
    </p:spTree>
    <p:extLst>
      <p:ext uri="{BB962C8B-B14F-4D97-AF65-F5344CB8AC3E}">
        <p14:creationId xmlns:p14="http://schemas.microsoft.com/office/powerpoint/2010/main" val="354339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90A7D9-7B0D-4881-8127-95485C26AD4E}"/>
              </a:ext>
            </a:extLst>
          </p:cNvPr>
          <p:cNvSpPr>
            <a:spLocks noGrp="1"/>
          </p:cNvSpPr>
          <p:nvPr>
            <p:ph type="title"/>
          </p:nvPr>
        </p:nvSpPr>
        <p:spPr/>
        <p:txBody>
          <a:bodyPr/>
          <a:lstStyle/>
          <a:p>
            <a:r>
              <a:rPr lang="ru-RU"/>
              <a:t>Вимушена згода і зміна переконань</a:t>
            </a:r>
            <a:endParaRPr lang="uk-UA"/>
          </a:p>
        </p:txBody>
      </p:sp>
      <p:sp>
        <p:nvSpPr>
          <p:cNvPr id="3" name="Місце для тексту 2">
            <a:extLst>
              <a:ext uri="{FF2B5EF4-FFF2-40B4-BE49-F238E27FC236}">
                <a16:creationId xmlns:a16="http://schemas.microsoft.com/office/drawing/2014/main" id="{2B8CFDD4-FDF5-47A6-97A9-0C9AB6E158E0}"/>
              </a:ext>
            </a:extLst>
          </p:cNvPr>
          <p:cNvSpPr>
            <a:spLocks noGrp="1"/>
          </p:cNvSpPr>
          <p:nvPr>
            <p:ph type="body" idx="1"/>
          </p:nvPr>
        </p:nvSpPr>
        <p:spPr/>
        <p:txBody>
          <a:bodyPr/>
          <a:lstStyle/>
          <a:p>
            <a:pPr algn="just"/>
            <a:r>
              <a:rPr lang="uk-UA" dirty="0"/>
              <a:t>Особливим випадком є вимушена згода — коли поведінка людини суперечить її переконанням. Це створює сильний дисонанс, який людина прагне зменшити. Якщо примус супроводжується значною загрозою покарання або великою нагородою, то внутрішні переконання залишаються незмінними. Проте за умов слабшого зовнішнього тиску ймовірність внутрішньої зміни поглядів зростає. Таким чином, людина може поступово змінити власні переконання, щоб уникнути психологічного конфлікту.</a:t>
            </a:r>
          </a:p>
        </p:txBody>
      </p:sp>
    </p:spTree>
    <p:extLst>
      <p:ext uri="{BB962C8B-B14F-4D97-AF65-F5344CB8AC3E}">
        <p14:creationId xmlns:p14="http://schemas.microsoft.com/office/powerpoint/2010/main" val="179966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CFEDB-FDC9-40D1-99F5-FB602D265B84}"/>
              </a:ext>
            </a:extLst>
          </p:cNvPr>
          <p:cNvSpPr>
            <a:spLocks noGrp="1"/>
          </p:cNvSpPr>
          <p:nvPr>
            <p:ph type="title"/>
          </p:nvPr>
        </p:nvSpPr>
        <p:spPr/>
        <p:txBody>
          <a:bodyPr>
            <a:normAutofit fontScale="90000"/>
          </a:bodyPr>
          <a:lstStyle/>
          <a:p>
            <a:r>
              <a:rPr lang="ru-RU"/>
              <a:t>Теорія інформаційного конформізму та роль мас-медіа</a:t>
            </a:r>
            <a:endParaRPr lang="uk-UA"/>
          </a:p>
        </p:txBody>
      </p:sp>
      <p:sp>
        <p:nvSpPr>
          <p:cNvPr id="3" name="Місце для тексту 2">
            <a:extLst>
              <a:ext uri="{FF2B5EF4-FFF2-40B4-BE49-F238E27FC236}">
                <a16:creationId xmlns:a16="http://schemas.microsoft.com/office/drawing/2014/main" id="{10176F2C-44A8-4C0E-B29F-83058B8D773D}"/>
              </a:ext>
            </a:extLst>
          </p:cNvPr>
          <p:cNvSpPr>
            <a:spLocks noGrp="1"/>
          </p:cNvSpPr>
          <p:nvPr>
            <p:ph type="body" idx="1"/>
          </p:nvPr>
        </p:nvSpPr>
        <p:spPr/>
        <p:txBody>
          <a:bodyPr/>
          <a:lstStyle/>
          <a:p>
            <a:pPr algn="just"/>
            <a:r>
              <a:rPr lang="uk-UA" dirty="0"/>
              <a:t>Суміжною є теорія інформаційного конформізму С. </a:t>
            </a:r>
            <a:r>
              <a:rPr lang="uk-UA" dirty="0" err="1"/>
              <a:t>Аша</a:t>
            </a:r>
            <a:r>
              <a:rPr lang="uk-UA" dirty="0"/>
              <a:t>, згідно з якою люди схильні змінювати погляди під впливом соціального тиску. П. </a:t>
            </a:r>
            <a:r>
              <a:rPr lang="uk-UA" dirty="0" err="1"/>
              <a:t>Лазарсфельд</a:t>
            </a:r>
            <a:r>
              <a:rPr lang="uk-UA" dirty="0"/>
              <a:t> і Р. </a:t>
            </a:r>
            <a:r>
              <a:rPr lang="uk-UA" dirty="0" err="1"/>
              <a:t>Мертон</a:t>
            </a:r>
            <a:r>
              <a:rPr lang="uk-UA" dirty="0"/>
              <a:t> зазначали, що мас-медіа зміцнюють статус-кво, поширюючи стандартизовані моделі поведінки. Представники </a:t>
            </a:r>
            <a:r>
              <a:rPr lang="uk-UA" dirty="0" err="1"/>
              <a:t>Анненбергської</a:t>
            </a:r>
            <a:r>
              <a:rPr lang="uk-UA" dirty="0"/>
              <a:t> школи досліджували, як медіа створюють уявні стандарти життя і культури, </a:t>
            </a:r>
            <a:r>
              <a:rPr lang="uk-UA" dirty="0" err="1"/>
              <a:t>інкультуровуючи</a:t>
            </a:r>
            <a:r>
              <a:rPr lang="uk-UA" dirty="0"/>
              <a:t> їх у свідомість аудиторії. Отже, людина в ситуації дисонансу прагне уникнути інформації, яка його посилює, та відновити внутрішню гармонію.</a:t>
            </a:r>
          </a:p>
        </p:txBody>
      </p:sp>
    </p:spTree>
    <p:extLst>
      <p:ext uri="{BB962C8B-B14F-4D97-AF65-F5344CB8AC3E}">
        <p14:creationId xmlns:p14="http://schemas.microsoft.com/office/powerpoint/2010/main" val="138912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DC199-FA9C-481C-8EDA-D412805A92DD}"/>
              </a:ext>
            </a:extLst>
          </p:cNvPr>
          <p:cNvSpPr>
            <a:spLocks noGrp="1"/>
          </p:cNvSpPr>
          <p:nvPr>
            <p:ph type="title"/>
          </p:nvPr>
        </p:nvSpPr>
        <p:spPr/>
        <p:txBody>
          <a:bodyPr/>
          <a:lstStyle/>
          <a:p>
            <a:r>
              <a:rPr lang="ru-RU" dirty="0" err="1"/>
              <a:t>Сутність</a:t>
            </a:r>
            <a:r>
              <a:rPr lang="ru-RU" dirty="0"/>
              <a:t> </a:t>
            </a:r>
            <a:r>
              <a:rPr lang="ru-RU" dirty="0" err="1"/>
              <a:t>теорії</a:t>
            </a:r>
            <a:r>
              <a:rPr lang="ru-RU" dirty="0"/>
              <a:t> </a:t>
            </a:r>
            <a:r>
              <a:rPr lang="ru-RU" dirty="0" err="1"/>
              <a:t>користі</a:t>
            </a:r>
            <a:r>
              <a:rPr lang="ru-RU" dirty="0"/>
              <a:t> та </a:t>
            </a:r>
            <a:r>
              <a:rPr lang="ru-RU" dirty="0" err="1"/>
              <a:t>задоволення</a:t>
            </a:r>
            <a:endParaRPr lang="uk-UA" dirty="0"/>
          </a:p>
        </p:txBody>
      </p:sp>
      <p:sp>
        <p:nvSpPr>
          <p:cNvPr id="3" name="Місце для тексту 2">
            <a:extLst>
              <a:ext uri="{FF2B5EF4-FFF2-40B4-BE49-F238E27FC236}">
                <a16:creationId xmlns:a16="http://schemas.microsoft.com/office/drawing/2014/main" id="{D6E6E54D-DEA5-4C51-A525-1625088DB89B}"/>
              </a:ext>
            </a:extLst>
          </p:cNvPr>
          <p:cNvSpPr>
            <a:spLocks noGrp="1"/>
          </p:cNvSpPr>
          <p:nvPr>
            <p:ph type="body" idx="1"/>
          </p:nvPr>
        </p:nvSpPr>
        <p:spPr/>
        <p:txBody>
          <a:bodyPr/>
          <a:lstStyle/>
          <a:p>
            <a:pPr algn="just"/>
            <a:r>
              <a:rPr lang="uk-UA" dirty="0"/>
              <a:t>Цікавою для розуміння стимулів звернення аудиторії до </a:t>
            </a:r>
            <a:r>
              <a:rPr lang="uk-UA" dirty="0" err="1"/>
              <a:t>медіаматеріалів</a:t>
            </a:r>
            <a:r>
              <a:rPr lang="uk-UA" dirty="0"/>
              <a:t> є теорія користі та задоволення (</a:t>
            </a:r>
            <a:r>
              <a:rPr lang="uk-UA" dirty="0" err="1"/>
              <a:t>англ</a:t>
            </a:r>
            <a:r>
              <a:rPr lang="uk-UA" dirty="0"/>
              <a:t>. </a:t>
            </a:r>
            <a:r>
              <a:rPr lang="tr-TR" dirty="0"/>
              <a:t>uses &amp; gratification). </a:t>
            </a:r>
            <a:r>
              <a:rPr lang="uk-UA" dirty="0"/>
              <a:t>Вона пояснює, як аудиторії задовольняють власні потреби за допомогою мас-медіа. Згідно з нею, індивіди отримують певну користь і заохочення (наприклад, авторитет у соціальній групі), звертаючись до конкретних медіа. Аудиторія прагне знайти способи найповнішого задоволення своїх потреб через медіа-засоби. Виділяють такі типи потреб (за А. Маслоу): фізіологічні, безпекові, соціальні, статусні та потреби самоактуалізації.</a:t>
            </a:r>
          </a:p>
        </p:txBody>
      </p:sp>
    </p:spTree>
    <p:extLst>
      <p:ext uri="{BB962C8B-B14F-4D97-AF65-F5344CB8AC3E}">
        <p14:creationId xmlns:p14="http://schemas.microsoft.com/office/powerpoint/2010/main" val="7512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33DC8-D85B-49F4-A5BE-03C1FD7AC80D}"/>
              </a:ext>
            </a:extLst>
          </p:cNvPr>
          <p:cNvSpPr>
            <a:spLocks noGrp="1"/>
          </p:cNvSpPr>
          <p:nvPr>
            <p:ph type="title"/>
          </p:nvPr>
        </p:nvSpPr>
        <p:spPr/>
        <p:txBody>
          <a:bodyPr/>
          <a:lstStyle/>
          <a:p>
            <a:r>
              <a:rPr lang="ru-RU"/>
              <a:t>Класифікація потреб і внесок дослідників</a:t>
            </a:r>
            <a:endParaRPr lang="uk-UA"/>
          </a:p>
        </p:txBody>
      </p:sp>
      <p:sp>
        <p:nvSpPr>
          <p:cNvPr id="3" name="Місце для тексту 2">
            <a:extLst>
              <a:ext uri="{FF2B5EF4-FFF2-40B4-BE49-F238E27FC236}">
                <a16:creationId xmlns:a16="http://schemas.microsoft.com/office/drawing/2014/main" id="{B2295081-30B7-4EE6-95AE-7B799E17B91B}"/>
              </a:ext>
            </a:extLst>
          </p:cNvPr>
          <p:cNvSpPr>
            <a:spLocks noGrp="1"/>
          </p:cNvSpPr>
          <p:nvPr>
            <p:ph type="body" idx="1"/>
          </p:nvPr>
        </p:nvSpPr>
        <p:spPr/>
        <p:txBody>
          <a:bodyPr/>
          <a:lstStyle/>
          <a:p>
            <a:pPr algn="just"/>
            <a:r>
              <a:rPr lang="uk-UA" dirty="0"/>
              <a:t>Д. </a:t>
            </a:r>
            <a:r>
              <a:rPr lang="uk-UA" dirty="0" err="1"/>
              <a:t>МакКвейл</a:t>
            </a:r>
            <a:r>
              <a:rPr lang="uk-UA" dirty="0"/>
              <a:t> запропонував типологію потреб: інформація, особистісна ідентичність, інтеграція та соціальна </a:t>
            </a:r>
            <a:r>
              <a:rPr lang="uk-UA" dirty="0" err="1"/>
              <a:t>інтеракція</a:t>
            </a:r>
            <a:r>
              <a:rPr lang="uk-UA" dirty="0"/>
              <a:t>, розваги. Також потреби аналізували в психосексуальній теорії Е. </a:t>
            </a:r>
            <a:r>
              <a:rPr lang="uk-UA" dirty="0" err="1"/>
              <a:t>Еріксон</a:t>
            </a:r>
            <a:r>
              <a:rPr lang="uk-UA" dirty="0"/>
              <a:t> та інші вчені. В. </a:t>
            </a:r>
            <a:r>
              <a:rPr lang="uk-UA" dirty="0" err="1"/>
              <a:t>Донсбах</a:t>
            </a:r>
            <a:r>
              <a:rPr lang="uk-UA" dirty="0"/>
              <a:t> критикував підхід, вважаючи, що не слід перебільшувати здатність людей точно оцінювати власні потреби і свідомо звертатися до медіа. Натомість Д. </a:t>
            </a:r>
            <a:r>
              <a:rPr lang="uk-UA" dirty="0" err="1"/>
              <a:t>Зіллманн</a:t>
            </a:r>
            <a:r>
              <a:rPr lang="uk-UA" dirty="0"/>
              <a:t> і </a:t>
            </a:r>
            <a:r>
              <a:rPr lang="uk-UA" dirty="0" err="1"/>
              <a:t>Дж</a:t>
            </a:r>
            <a:r>
              <a:rPr lang="uk-UA" dirty="0"/>
              <a:t>. </a:t>
            </a:r>
            <a:r>
              <a:rPr lang="uk-UA" dirty="0" err="1"/>
              <a:t>Браєнт</a:t>
            </a:r>
            <a:r>
              <a:rPr lang="uk-UA" dirty="0"/>
              <a:t> вважали, що в основі звернення до медіа лежать переважно неусвідомлені мотиви. Це означає, що вибір </a:t>
            </a:r>
            <a:r>
              <a:rPr lang="uk-UA" dirty="0" err="1"/>
              <a:t>медіаконтенту</a:t>
            </a:r>
            <a:r>
              <a:rPr lang="uk-UA" dirty="0"/>
              <a:t> часто здійснюється інтуїтивно або </a:t>
            </a:r>
            <a:r>
              <a:rPr lang="uk-UA" dirty="0" err="1"/>
              <a:t>емоційно</a:t>
            </a:r>
            <a:r>
              <a:rPr lang="uk-UA" dirty="0"/>
              <a:t>.</a:t>
            </a:r>
          </a:p>
        </p:txBody>
      </p:sp>
    </p:spTree>
    <p:extLst>
      <p:ext uri="{BB962C8B-B14F-4D97-AF65-F5344CB8AC3E}">
        <p14:creationId xmlns:p14="http://schemas.microsoft.com/office/powerpoint/2010/main" val="226976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A1AF24-9E57-4D69-86DC-18B24A894764}"/>
              </a:ext>
            </a:extLst>
          </p:cNvPr>
          <p:cNvSpPr>
            <a:spLocks noGrp="1"/>
          </p:cNvSpPr>
          <p:nvPr>
            <p:ph type="title"/>
          </p:nvPr>
        </p:nvSpPr>
        <p:spPr/>
        <p:txBody>
          <a:bodyPr/>
          <a:lstStyle/>
          <a:p>
            <a:r>
              <a:rPr lang="ru-RU"/>
              <a:t>Початки теорії та концепція В. Шрамма</a:t>
            </a:r>
            <a:endParaRPr lang="uk-UA"/>
          </a:p>
        </p:txBody>
      </p:sp>
      <p:sp>
        <p:nvSpPr>
          <p:cNvPr id="3" name="Місце для тексту 2">
            <a:extLst>
              <a:ext uri="{FF2B5EF4-FFF2-40B4-BE49-F238E27FC236}">
                <a16:creationId xmlns:a16="http://schemas.microsoft.com/office/drawing/2014/main" id="{E2D1EE7F-E518-4540-966D-627689E43404}"/>
              </a:ext>
            </a:extLst>
          </p:cNvPr>
          <p:cNvSpPr>
            <a:spLocks noGrp="1"/>
          </p:cNvSpPr>
          <p:nvPr>
            <p:ph type="body" idx="1"/>
          </p:nvPr>
        </p:nvSpPr>
        <p:spPr/>
        <p:txBody>
          <a:bodyPr/>
          <a:lstStyle/>
          <a:p>
            <a:pPr algn="just"/>
            <a:r>
              <a:rPr lang="uk-UA" dirty="0"/>
              <a:t>Першим теорію користі та задоволення в середині 1950-х років розробив Г. Герцог. Значний внесок зробив і В. </a:t>
            </a:r>
            <a:r>
              <a:rPr lang="uk-UA" dirty="0" err="1"/>
              <a:t>Шрамм</a:t>
            </a:r>
            <a:r>
              <a:rPr lang="uk-UA" dirty="0"/>
              <a:t>, який вважав, що під час вибору медіа-змісту реципієнти користуються «дробом вибору»: очікувана нагорода / необхідні зусилля. Він також виділив «прямі» та «опосередковані нагороди» (</a:t>
            </a:r>
            <a:r>
              <a:rPr lang="tr-TR" dirty="0"/>
              <a:t>immediate and delayed rewards). </a:t>
            </a:r>
            <a:r>
              <a:rPr lang="uk-UA" dirty="0"/>
              <a:t>До перших належать новини про злочини, аварії, спорт і розваги, до других — політичні, економічні й соціальні теми. Перший тип дає швидке задоволення, а другий — відкладене, але більш глибоке почуття обізнаності.</a:t>
            </a:r>
          </a:p>
        </p:txBody>
      </p:sp>
    </p:spTree>
    <p:extLst>
      <p:ext uri="{BB962C8B-B14F-4D97-AF65-F5344CB8AC3E}">
        <p14:creationId xmlns:p14="http://schemas.microsoft.com/office/powerpoint/2010/main" val="11563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03989-9E0B-4224-8992-A0FBA35DADA2}"/>
              </a:ext>
            </a:extLst>
          </p:cNvPr>
          <p:cNvSpPr>
            <a:spLocks noGrp="1"/>
          </p:cNvSpPr>
          <p:nvPr>
            <p:ph type="title"/>
          </p:nvPr>
        </p:nvSpPr>
        <p:spPr/>
        <p:txBody>
          <a:bodyPr/>
          <a:lstStyle/>
          <a:p>
            <a:pPr algn="ctr"/>
            <a:r>
              <a:rPr lang="ru-RU" dirty="0" err="1"/>
              <a:t>Позитивні</a:t>
            </a:r>
            <a:r>
              <a:rPr lang="ru-RU" dirty="0"/>
              <a:t> та </a:t>
            </a:r>
            <a:r>
              <a:rPr lang="ru-RU" dirty="0" err="1"/>
              <a:t>негативні</a:t>
            </a:r>
            <a:r>
              <a:rPr lang="ru-RU" dirty="0"/>
              <a:t> </a:t>
            </a:r>
            <a:r>
              <a:rPr lang="ru-RU" dirty="0" err="1"/>
              <a:t>аспекти</a:t>
            </a:r>
            <a:r>
              <a:rPr lang="ru-RU" dirty="0"/>
              <a:t> </a:t>
            </a:r>
            <a:r>
              <a:rPr lang="ru-RU" dirty="0" err="1"/>
              <a:t>стереотипів</a:t>
            </a:r>
            <a:endParaRPr lang="uk-UA" dirty="0"/>
          </a:p>
        </p:txBody>
      </p:sp>
      <p:sp>
        <p:nvSpPr>
          <p:cNvPr id="3" name="Місце для тексту 2">
            <a:extLst>
              <a:ext uri="{FF2B5EF4-FFF2-40B4-BE49-F238E27FC236}">
                <a16:creationId xmlns:a16="http://schemas.microsoft.com/office/drawing/2014/main" id="{D4BABD14-C956-4293-9265-D3F3CC0B516B}"/>
              </a:ext>
            </a:extLst>
          </p:cNvPr>
          <p:cNvSpPr>
            <a:spLocks noGrp="1"/>
          </p:cNvSpPr>
          <p:nvPr>
            <p:ph type="body" idx="1"/>
          </p:nvPr>
        </p:nvSpPr>
        <p:spPr/>
        <p:txBody>
          <a:bodyPr>
            <a:normAutofit/>
          </a:bodyPr>
          <a:lstStyle/>
          <a:p>
            <a:pPr algn="just"/>
            <a:r>
              <a:rPr lang="uk-UA" dirty="0"/>
              <a:t>Існує кілька тенденцій у класифікації стереотипів. </a:t>
            </a:r>
          </a:p>
          <a:p>
            <a:pPr algn="just"/>
            <a:r>
              <a:rPr lang="uk-UA" dirty="0"/>
              <a:t>Л. В. Завгородня виділяє </a:t>
            </a:r>
            <a:r>
              <a:rPr lang="uk-UA" dirty="0">
                <a:solidFill>
                  <a:srgbClr val="FFFF00"/>
                </a:solidFill>
              </a:rPr>
              <a:t>негативну</a:t>
            </a:r>
            <a:r>
              <a:rPr lang="uk-UA" dirty="0"/>
              <a:t>: стереотипи характеризуються ригідністю і консервативністю; стереотипні оцінки часто бувають помилковими; стереотипи заважають об'єктивній оцінці, пропонуючи упереджене, часто емоційне ставлення; стереотипи </a:t>
            </a:r>
            <a:r>
              <a:rPr lang="uk-UA" dirty="0" err="1"/>
              <a:t>протистоять</a:t>
            </a:r>
            <a:r>
              <a:rPr lang="uk-UA" dirty="0"/>
              <a:t> інноваціям; вони заважають креативному мисленню. </a:t>
            </a:r>
          </a:p>
          <a:p>
            <a:pPr algn="just"/>
            <a:r>
              <a:rPr lang="uk-UA" dirty="0"/>
              <a:t>Але існує й </a:t>
            </a:r>
            <a:r>
              <a:rPr lang="uk-UA" dirty="0">
                <a:solidFill>
                  <a:srgbClr val="FFFF00"/>
                </a:solidFill>
              </a:rPr>
              <a:t>альтернативна</a:t>
            </a:r>
            <a:r>
              <a:rPr lang="uk-UA" dirty="0"/>
              <a:t> тенденція: стереотипи спрощують і прискорюють прийняття рішень; економлять час і зусилля; розширюють простір для безпосереднього сприйняття та мислення; роблять поведінку індивідів прогнозованою; дії стають більш точними, аж до автоматизму; сприяють процесу передання знань; допомагають адаптації людини в новій ситуації.</a:t>
            </a:r>
          </a:p>
        </p:txBody>
      </p:sp>
    </p:spTree>
    <p:extLst>
      <p:ext uri="{BB962C8B-B14F-4D97-AF65-F5344CB8AC3E}">
        <p14:creationId xmlns:p14="http://schemas.microsoft.com/office/powerpoint/2010/main" val="190693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84D92-0508-4B0B-BDEE-2F80517AD4CD}"/>
              </a:ext>
            </a:extLst>
          </p:cNvPr>
          <p:cNvSpPr>
            <a:spLocks noGrp="1"/>
          </p:cNvSpPr>
          <p:nvPr>
            <p:ph type="title"/>
          </p:nvPr>
        </p:nvSpPr>
        <p:spPr/>
        <p:txBody>
          <a:bodyPr/>
          <a:lstStyle/>
          <a:p>
            <a:r>
              <a:rPr lang="ru-RU"/>
              <a:t>Дослідження Е. Каца та його висновки</a:t>
            </a:r>
            <a:endParaRPr lang="uk-UA"/>
          </a:p>
        </p:txBody>
      </p:sp>
      <p:sp>
        <p:nvSpPr>
          <p:cNvPr id="3" name="Місце для тексту 2">
            <a:extLst>
              <a:ext uri="{FF2B5EF4-FFF2-40B4-BE49-F238E27FC236}">
                <a16:creationId xmlns:a16="http://schemas.microsoft.com/office/drawing/2014/main" id="{629D4909-256C-4BC2-A478-40000C9F410B}"/>
              </a:ext>
            </a:extLst>
          </p:cNvPr>
          <p:cNvSpPr>
            <a:spLocks noGrp="1"/>
          </p:cNvSpPr>
          <p:nvPr>
            <p:ph sz="half" idx="1"/>
          </p:nvPr>
        </p:nvSpPr>
        <p:spPr/>
        <p:txBody>
          <a:bodyPr>
            <a:normAutofit/>
          </a:bodyPr>
          <a:lstStyle/>
          <a:p>
            <a:r>
              <a:rPr lang="uk-UA" dirty="0" err="1"/>
              <a:t>Дж</a:t>
            </a:r>
            <a:r>
              <a:rPr lang="uk-UA" dirty="0"/>
              <a:t>. </a:t>
            </a:r>
            <a:r>
              <a:rPr lang="uk-UA" dirty="0" err="1"/>
              <a:t>Лалл</a:t>
            </a:r>
            <a:r>
              <a:rPr lang="uk-UA" dirty="0"/>
              <a:t> запропонував модель методу задоволення потреб</a:t>
            </a:r>
          </a:p>
        </p:txBody>
      </p:sp>
      <p:pic>
        <p:nvPicPr>
          <p:cNvPr id="6" name="Місце для вмісту 5">
            <a:extLst>
              <a:ext uri="{FF2B5EF4-FFF2-40B4-BE49-F238E27FC236}">
                <a16:creationId xmlns:a16="http://schemas.microsoft.com/office/drawing/2014/main" id="{32EEDD03-17AD-4110-BC4E-4A31CEEDBF29}"/>
              </a:ext>
            </a:extLst>
          </p:cNvPr>
          <p:cNvPicPr>
            <a:picLocks noGrp="1" noChangeAspect="1"/>
          </p:cNvPicPr>
          <p:nvPr>
            <p:ph sz="half" idx="2"/>
          </p:nvPr>
        </p:nvPicPr>
        <p:blipFill rotWithShape="1">
          <a:blip r:embed="rId2"/>
          <a:srcRect l="774" b="361"/>
          <a:stretch/>
        </p:blipFill>
        <p:spPr>
          <a:xfrm>
            <a:off x="618388" y="3820532"/>
            <a:ext cx="4972050" cy="1566178"/>
          </a:xfrm>
        </p:spPr>
      </p:pic>
      <p:pic>
        <p:nvPicPr>
          <p:cNvPr id="8" name="Рисунок 7">
            <a:extLst>
              <a:ext uri="{FF2B5EF4-FFF2-40B4-BE49-F238E27FC236}">
                <a16:creationId xmlns:a16="http://schemas.microsoft.com/office/drawing/2014/main" id="{492B0AFB-64E6-47CD-9481-3ACECA56BDF7}"/>
              </a:ext>
            </a:extLst>
          </p:cNvPr>
          <p:cNvPicPr>
            <a:picLocks noChangeAspect="1"/>
          </p:cNvPicPr>
          <p:nvPr/>
        </p:nvPicPr>
        <p:blipFill>
          <a:blip r:embed="rId3"/>
          <a:stretch>
            <a:fillRect/>
          </a:stretch>
        </p:blipFill>
        <p:spPr>
          <a:xfrm>
            <a:off x="6765534" y="1285875"/>
            <a:ext cx="4684253" cy="4100835"/>
          </a:xfrm>
          <a:prstGeom prst="rect">
            <a:avLst/>
          </a:prstGeom>
        </p:spPr>
      </p:pic>
      <p:pic>
        <p:nvPicPr>
          <p:cNvPr id="10" name="Рисунок 9">
            <a:extLst>
              <a:ext uri="{FF2B5EF4-FFF2-40B4-BE49-F238E27FC236}">
                <a16:creationId xmlns:a16="http://schemas.microsoft.com/office/drawing/2014/main" id="{8EA83952-6903-403B-B8E0-46CE6127BCB5}"/>
              </a:ext>
            </a:extLst>
          </p:cNvPr>
          <p:cNvPicPr>
            <a:picLocks noChangeAspect="1"/>
          </p:cNvPicPr>
          <p:nvPr/>
        </p:nvPicPr>
        <p:blipFill>
          <a:blip r:embed="rId4"/>
          <a:stretch>
            <a:fillRect/>
          </a:stretch>
        </p:blipFill>
        <p:spPr>
          <a:xfrm>
            <a:off x="6897860" y="5195784"/>
            <a:ext cx="4419600" cy="1476581"/>
          </a:xfrm>
          <a:prstGeom prst="rect">
            <a:avLst/>
          </a:prstGeom>
        </p:spPr>
      </p:pic>
    </p:spTree>
    <p:extLst>
      <p:ext uri="{BB962C8B-B14F-4D97-AF65-F5344CB8AC3E}">
        <p14:creationId xmlns:p14="http://schemas.microsoft.com/office/powerpoint/2010/main" val="149388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BC75A76-66BF-4EB4-B42A-AC2D8FB4F964}"/>
              </a:ext>
            </a:extLst>
          </p:cNvPr>
          <p:cNvSpPr>
            <a:spLocks noGrp="1"/>
          </p:cNvSpPr>
          <p:nvPr>
            <p:ph type="title"/>
          </p:nvPr>
        </p:nvSpPr>
        <p:spPr/>
        <p:txBody>
          <a:bodyPr/>
          <a:lstStyle/>
          <a:p>
            <a:endParaRPr lang="uk-UA"/>
          </a:p>
        </p:txBody>
      </p:sp>
      <p:sp>
        <p:nvSpPr>
          <p:cNvPr id="6" name="Місце для вмісту 5">
            <a:extLst>
              <a:ext uri="{FF2B5EF4-FFF2-40B4-BE49-F238E27FC236}">
                <a16:creationId xmlns:a16="http://schemas.microsoft.com/office/drawing/2014/main" id="{49938DC9-2FC6-488D-9E34-773FEB052D98}"/>
              </a:ext>
            </a:extLst>
          </p:cNvPr>
          <p:cNvSpPr>
            <a:spLocks noGrp="1"/>
          </p:cNvSpPr>
          <p:nvPr>
            <p:ph idx="1"/>
          </p:nvPr>
        </p:nvSpPr>
        <p:spPr/>
        <p:txBody>
          <a:bodyPr/>
          <a:lstStyle/>
          <a:p>
            <a:pPr algn="just"/>
            <a:r>
              <a:rPr lang="uk-UA" dirty="0"/>
              <a:t>а найбільш повно теорію дослідив Е. </a:t>
            </a:r>
            <a:r>
              <a:rPr lang="uk-UA" dirty="0" err="1"/>
              <a:t>Кац</a:t>
            </a:r>
            <a:r>
              <a:rPr lang="uk-UA" dirty="0"/>
              <a:t>. Після експерименту в Ізраїлі (1972 р.) він дійшов висновку, що медіа-потреби є лише частиною ширшої системи людських потреб. Їх слід розглядати з урахуванням усіх можливих способів задоволення — не лише через мас-медіа. </a:t>
            </a:r>
            <a:r>
              <a:rPr lang="uk-UA" dirty="0" err="1"/>
              <a:t>Кац</a:t>
            </a:r>
            <a:r>
              <a:rPr lang="uk-UA" dirty="0"/>
              <a:t> зробив загальний висновок: «Швидше люди підлаштовують мас-медіа до своїх потреб, аніж мас-медіа підкоряють собі людей». Ця ідея стала одним із головних постулатів сучасної </a:t>
            </a:r>
            <a:r>
              <a:rPr lang="uk-UA" dirty="0" err="1"/>
              <a:t>медіапсихології</a:t>
            </a:r>
            <a:r>
              <a:rPr lang="uk-UA" dirty="0"/>
              <a:t>.</a:t>
            </a:r>
          </a:p>
        </p:txBody>
      </p:sp>
    </p:spTree>
    <p:extLst>
      <p:ext uri="{BB962C8B-B14F-4D97-AF65-F5344CB8AC3E}">
        <p14:creationId xmlns:p14="http://schemas.microsoft.com/office/powerpoint/2010/main" val="367672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C12351-DF7C-4BF2-A3B8-F7AC8B81D3E5}"/>
              </a:ext>
            </a:extLst>
          </p:cNvPr>
          <p:cNvSpPr>
            <a:spLocks noGrp="1"/>
          </p:cNvSpPr>
          <p:nvPr>
            <p:ph type="title"/>
          </p:nvPr>
        </p:nvSpPr>
        <p:spPr/>
        <p:txBody>
          <a:bodyPr/>
          <a:lstStyle/>
          <a:p>
            <a:r>
              <a:rPr lang="uk-UA"/>
              <a:t>Поділ мотиваційних теорій</a:t>
            </a:r>
          </a:p>
        </p:txBody>
      </p:sp>
      <p:sp>
        <p:nvSpPr>
          <p:cNvPr id="3" name="Місце для тексту 2">
            <a:extLst>
              <a:ext uri="{FF2B5EF4-FFF2-40B4-BE49-F238E27FC236}">
                <a16:creationId xmlns:a16="http://schemas.microsoft.com/office/drawing/2014/main" id="{0CAC3405-F75E-409F-B717-D325790E29F9}"/>
              </a:ext>
            </a:extLst>
          </p:cNvPr>
          <p:cNvSpPr>
            <a:spLocks noGrp="1"/>
          </p:cNvSpPr>
          <p:nvPr>
            <p:ph type="body" idx="1"/>
          </p:nvPr>
        </p:nvSpPr>
        <p:spPr/>
        <p:txBody>
          <a:bodyPr/>
          <a:lstStyle/>
          <a:p>
            <a:pPr algn="just"/>
            <a:r>
              <a:rPr lang="uk-UA" dirty="0"/>
              <a:t>С. В. </a:t>
            </a:r>
            <a:r>
              <a:rPr lang="uk-UA" dirty="0" err="1"/>
              <a:t>Борисньов</a:t>
            </a:r>
            <a:r>
              <a:rPr lang="uk-UA" dirty="0"/>
              <a:t> поділив мотиваційні теорії на дві групи — </a:t>
            </a:r>
            <a:r>
              <a:rPr lang="uk-UA" dirty="0">
                <a:solidFill>
                  <a:srgbClr val="FFFF00"/>
                </a:solidFill>
              </a:rPr>
              <a:t>рівноваги та задоволення потреб</a:t>
            </a:r>
            <a:r>
              <a:rPr lang="uk-UA" dirty="0"/>
              <a:t>. </a:t>
            </a:r>
          </a:p>
          <a:p>
            <a:pPr algn="just"/>
            <a:r>
              <a:rPr lang="uk-UA" dirty="0"/>
              <a:t>До першої належать: когнітивний баланс Ф. </a:t>
            </a:r>
            <a:r>
              <a:rPr lang="uk-UA" dirty="0" err="1"/>
              <a:t>Хайдера</a:t>
            </a:r>
            <a:r>
              <a:rPr lang="uk-UA" dirty="0"/>
              <a:t>, когнітивний дисонанс Л. </a:t>
            </a:r>
            <a:r>
              <a:rPr lang="uk-UA" dirty="0" err="1"/>
              <a:t>Фестінгера</a:t>
            </a:r>
            <a:r>
              <a:rPr lang="uk-UA" dirty="0"/>
              <a:t>, управління враженням Е. Гофмана. </a:t>
            </a:r>
          </a:p>
          <a:p>
            <a:pPr algn="just"/>
            <a:r>
              <a:rPr lang="uk-UA" dirty="0"/>
              <a:t>У другій групі — теорії А. Маслоу (прагнення до задоволення особистих потреб), соціального обміну </a:t>
            </a:r>
            <a:r>
              <a:rPr lang="uk-UA" dirty="0" err="1"/>
              <a:t>Дж</a:t>
            </a:r>
            <a:r>
              <a:rPr lang="uk-UA" dirty="0"/>
              <a:t>. </a:t>
            </a:r>
            <a:r>
              <a:rPr lang="uk-UA" dirty="0" err="1"/>
              <a:t>Хоманса</a:t>
            </a:r>
            <a:r>
              <a:rPr lang="uk-UA" dirty="0"/>
              <a:t> і Р. Емерсона (люди взаємодіють задля «нагород»), </a:t>
            </a:r>
            <a:r>
              <a:rPr lang="uk-UA" dirty="0" err="1"/>
              <a:t>мовної</a:t>
            </a:r>
            <a:r>
              <a:rPr lang="uk-UA" dirty="0"/>
              <a:t> діяльності Л. С. Виготського й А. Н. Леонтьєва (мотив і ціль — ключові чинники комунікації). </a:t>
            </a:r>
          </a:p>
          <a:p>
            <a:pPr algn="just"/>
            <a:r>
              <a:rPr lang="uk-UA" dirty="0"/>
              <a:t>Ці підходи розкривають внутрішню мотивацію людини у взаємодії з медіа.</a:t>
            </a:r>
          </a:p>
        </p:txBody>
      </p:sp>
    </p:spTree>
    <p:extLst>
      <p:ext uri="{BB962C8B-B14F-4D97-AF65-F5344CB8AC3E}">
        <p14:creationId xmlns:p14="http://schemas.microsoft.com/office/powerpoint/2010/main" val="1089281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5420B1-4DD2-4034-BF0D-09EA4F23799D}"/>
              </a:ext>
            </a:extLst>
          </p:cNvPr>
          <p:cNvSpPr>
            <a:spLocks noGrp="1"/>
          </p:cNvSpPr>
          <p:nvPr>
            <p:ph type="title"/>
          </p:nvPr>
        </p:nvSpPr>
        <p:spPr/>
        <p:txBody>
          <a:bodyPr/>
          <a:lstStyle/>
          <a:p>
            <a:r>
              <a:rPr lang="uk-UA"/>
              <a:t>Теорія гри У. Стефенсона</a:t>
            </a:r>
          </a:p>
        </p:txBody>
      </p:sp>
      <p:sp>
        <p:nvSpPr>
          <p:cNvPr id="3" name="Місце для тексту 2">
            <a:extLst>
              <a:ext uri="{FF2B5EF4-FFF2-40B4-BE49-F238E27FC236}">
                <a16:creationId xmlns:a16="http://schemas.microsoft.com/office/drawing/2014/main" id="{720AEE01-8DFF-45F1-91BA-234CAED11F2F}"/>
              </a:ext>
            </a:extLst>
          </p:cNvPr>
          <p:cNvSpPr>
            <a:spLocks noGrp="1"/>
          </p:cNvSpPr>
          <p:nvPr>
            <p:ph type="body" idx="1"/>
          </p:nvPr>
        </p:nvSpPr>
        <p:spPr/>
        <p:txBody>
          <a:bodyPr/>
          <a:lstStyle/>
          <a:p>
            <a:pPr algn="just"/>
            <a:r>
              <a:rPr lang="ru-RU" dirty="0" err="1"/>
              <a:t>Спорідненою</a:t>
            </a:r>
            <a:r>
              <a:rPr lang="ru-RU" dirty="0"/>
              <a:t> з </a:t>
            </a:r>
            <a:r>
              <a:rPr lang="ru-RU" dirty="0" err="1"/>
              <a:t>концепцією</a:t>
            </a:r>
            <a:r>
              <a:rPr lang="ru-RU" dirty="0"/>
              <a:t> </a:t>
            </a:r>
            <a:r>
              <a:rPr lang="ru-RU" dirty="0" err="1"/>
              <a:t>користі</a:t>
            </a:r>
            <a:r>
              <a:rPr lang="ru-RU" dirty="0"/>
              <a:t> та </a:t>
            </a:r>
            <a:r>
              <a:rPr lang="ru-RU" dirty="0" err="1"/>
              <a:t>задоволення</a:t>
            </a:r>
            <a:r>
              <a:rPr lang="ru-RU" dirty="0"/>
              <a:t> є </a:t>
            </a:r>
            <a:r>
              <a:rPr lang="ru-RU" dirty="0" err="1"/>
              <a:t>теорія</a:t>
            </a:r>
            <a:r>
              <a:rPr lang="ru-RU" dirty="0"/>
              <a:t> </a:t>
            </a:r>
            <a:r>
              <a:rPr lang="ru-RU" dirty="0" err="1"/>
              <a:t>гри</a:t>
            </a:r>
            <a:r>
              <a:rPr lang="ru-RU" dirty="0"/>
              <a:t>, </a:t>
            </a:r>
            <a:r>
              <a:rPr lang="ru-RU" dirty="0" err="1"/>
              <a:t>розроблена</a:t>
            </a:r>
            <a:r>
              <a:rPr lang="ru-RU" dirty="0"/>
              <a:t> У. Стефенсоном. </a:t>
            </a:r>
            <a:r>
              <a:rPr lang="ru-RU" dirty="0" err="1"/>
              <a:t>Він</a:t>
            </a:r>
            <a:r>
              <a:rPr lang="ru-RU" dirty="0"/>
              <a:t> </a:t>
            </a:r>
            <a:r>
              <a:rPr lang="ru-RU" dirty="0" err="1"/>
              <a:t>розрізняв</a:t>
            </a:r>
            <a:r>
              <a:rPr lang="ru-RU" dirty="0"/>
              <a:t> </a:t>
            </a:r>
            <a:r>
              <a:rPr lang="ru-RU" dirty="0" err="1"/>
              <a:t>дві</a:t>
            </a:r>
            <a:r>
              <a:rPr lang="ru-RU" dirty="0"/>
              <a:t> </a:t>
            </a:r>
            <a:r>
              <a:rPr lang="ru-RU" dirty="0" err="1"/>
              <a:t>форми</a:t>
            </a:r>
            <a:r>
              <a:rPr lang="ru-RU" dirty="0"/>
              <a:t> </a:t>
            </a:r>
            <a:r>
              <a:rPr lang="ru-RU" dirty="0" err="1"/>
              <a:t>взаємодії</a:t>
            </a:r>
            <a:r>
              <a:rPr lang="ru-RU" dirty="0"/>
              <a:t> з </a:t>
            </a:r>
            <a:r>
              <a:rPr lang="ru-RU" dirty="0" err="1"/>
              <a:t>медіа</a:t>
            </a:r>
            <a:r>
              <a:rPr lang="ru-RU" dirty="0"/>
              <a:t>: </a:t>
            </a:r>
            <a:r>
              <a:rPr lang="ru-RU" dirty="0" err="1"/>
              <a:t>суспільний</a:t>
            </a:r>
            <a:r>
              <a:rPr lang="ru-RU" dirty="0"/>
              <a:t> контроль (</a:t>
            </a:r>
            <a:r>
              <a:rPr lang="ru-RU" dirty="0" err="1"/>
              <a:t>заснований</a:t>
            </a:r>
            <a:r>
              <a:rPr lang="ru-RU" dirty="0"/>
              <a:t> на </a:t>
            </a:r>
            <a:r>
              <a:rPr lang="ru-RU" dirty="0" err="1"/>
              <a:t>переконаннях</a:t>
            </a:r>
            <a:r>
              <a:rPr lang="ru-RU" dirty="0"/>
              <a:t>, </a:t>
            </a:r>
            <a:r>
              <a:rPr lang="ru-RU" dirty="0" err="1"/>
              <a:t>традиціях</a:t>
            </a:r>
            <a:r>
              <a:rPr lang="ru-RU" dirty="0"/>
              <a:t>, </a:t>
            </a:r>
            <a:r>
              <a:rPr lang="ru-RU" dirty="0" err="1"/>
              <a:t>релігії</a:t>
            </a:r>
            <a:r>
              <a:rPr lang="ru-RU" dirty="0"/>
              <a:t>) та </a:t>
            </a:r>
            <a:r>
              <a:rPr lang="ru-RU" dirty="0" err="1"/>
              <a:t>конвергентну</a:t>
            </a:r>
            <a:r>
              <a:rPr lang="ru-RU" dirty="0"/>
              <a:t> </a:t>
            </a:r>
            <a:r>
              <a:rPr lang="ru-RU" dirty="0" err="1"/>
              <a:t>селективність</a:t>
            </a:r>
            <a:r>
              <a:rPr lang="ru-RU" dirty="0"/>
              <a:t> (</a:t>
            </a:r>
            <a:r>
              <a:rPr lang="ru-RU" dirty="0" err="1"/>
              <a:t>вихід</a:t>
            </a:r>
            <a:r>
              <a:rPr lang="ru-RU" dirty="0"/>
              <a:t> за </a:t>
            </a:r>
            <a:r>
              <a:rPr lang="ru-RU" dirty="0" err="1"/>
              <a:t>межі</a:t>
            </a:r>
            <a:r>
              <a:rPr lang="ru-RU" dirty="0"/>
              <a:t> контролю, </a:t>
            </a:r>
            <a:r>
              <a:rPr lang="ru-RU" dirty="0" err="1"/>
              <a:t>пошук</a:t>
            </a:r>
            <a:r>
              <a:rPr lang="ru-RU" dirty="0"/>
              <a:t> </a:t>
            </a:r>
            <a:r>
              <a:rPr lang="ru-RU" dirty="0" err="1"/>
              <a:t>задоволення</a:t>
            </a:r>
            <a:r>
              <a:rPr lang="ru-RU" dirty="0"/>
              <a:t>). За Стефенсоном, люди </a:t>
            </a:r>
            <a:r>
              <a:rPr lang="ru-RU" dirty="0" err="1"/>
              <a:t>шукають</a:t>
            </a:r>
            <a:r>
              <a:rPr lang="ru-RU" dirty="0"/>
              <a:t> </a:t>
            </a:r>
            <a:r>
              <a:rPr lang="ru-RU" dirty="0" err="1"/>
              <a:t>комунікаційного</a:t>
            </a:r>
            <a:r>
              <a:rPr lang="ru-RU" dirty="0"/>
              <a:t> </a:t>
            </a:r>
            <a:r>
              <a:rPr lang="ru-RU" dirty="0" err="1"/>
              <a:t>задоволення</a:t>
            </a:r>
            <a:r>
              <a:rPr lang="ru-RU" dirty="0"/>
              <a:t> — </a:t>
            </a:r>
            <a:r>
              <a:rPr lang="ru-RU" dirty="0" err="1"/>
              <a:t>долучаються</a:t>
            </a:r>
            <a:r>
              <a:rPr lang="ru-RU" dirty="0"/>
              <a:t> до </a:t>
            </a:r>
            <a:r>
              <a:rPr lang="ru-RU" dirty="0" err="1"/>
              <a:t>суб’єктивної</a:t>
            </a:r>
            <a:r>
              <a:rPr lang="ru-RU" dirty="0"/>
              <a:t> «</a:t>
            </a:r>
            <a:r>
              <a:rPr lang="ru-RU" dirty="0" err="1"/>
              <a:t>гри</a:t>
            </a:r>
            <a:r>
              <a:rPr lang="ru-RU" dirty="0"/>
              <a:t>», коли </a:t>
            </a:r>
            <a:r>
              <a:rPr lang="ru-RU" dirty="0" err="1"/>
              <a:t>споживання</a:t>
            </a:r>
            <a:r>
              <a:rPr lang="ru-RU" dirty="0"/>
              <a:t> </a:t>
            </a:r>
            <a:r>
              <a:rPr lang="ru-RU" dirty="0" err="1"/>
              <a:t>медіапродукту</a:t>
            </a:r>
            <a:r>
              <a:rPr lang="ru-RU" dirty="0"/>
              <a:t> приносить </a:t>
            </a:r>
            <a:r>
              <a:rPr lang="ru-RU" dirty="0" err="1"/>
              <a:t>емоційне</a:t>
            </a:r>
            <a:r>
              <a:rPr lang="ru-RU" dirty="0"/>
              <a:t> </a:t>
            </a:r>
            <a:r>
              <a:rPr lang="ru-RU" dirty="0" err="1"/>
              <a:t>полегшення</a:t>
            </a:r>
            <a:r>
              <a:rPr lang="ru-RU" dirty="0"/>
              <a:t>. </a:t>
            </a:r>
            <a:r>
              <a:rPr lang="ru-RU" dirty="0" err="1"/>
              <a:t>Це</a:t>
            </a:r>
            <a:r>
              <a:rPr lang="ru-RU" dirty="0"/>
              <a:t> </a:t>
            </a:r>
            <a:r>
              <a:rPr lang="ru-RU" dirty="0" err="1"/>
              <a:t>природний</a:t>
            </a:r>
            <a:r>
              <a:rPr lang="ru-RU" dirty="0"/>
              <a:t>, </a:t>
            </a:r>
            <a:r>
              <a:rPr lang="ru-RU" dirty="0" err="1"/>
              <a:t>прогнозований</a:t>
            </a:r>
            <a:r>
              <a:rPr lang="ru-RU" dirty="0"/>
              <a:t> </a:t>
            </a:r>
            <a:r>
              <a:rPr lang="ru-RU" dirty="0" err="1"/>
              <a:t>процес</a:t>
            </a:r>
            <a:r>
              <a:rPr lang="ru-RU" dirty="0"/>
              <a:t>, </a:t>
            </a:r>
            <a:r>
              <a:rPr lang="ru-RU" dirty="0" err="1"/>
              <a:t>який</a:t>
            </a:r>
            <a:r>
              <a:rPr lang="ru-RU" dirty="0"/>
              <a:t> </a:t>
            </a:r>
            <a:r>
              <a:rPr lang="ru-RU" dirty="0" err="1"/>
              <a:t>допомагає</a:t>
            </a:r>
            <a:r>
              <a:rPr lang="ru-RU" dirty="0"/>
              <a:t> </a:t>
            </a:r>
            <a:r>
              <a:rPr lang="ru-RU" dirty="0" err="1"/>
              <a:t>впоратися</a:t>
            </a:r>
            <a:r>
              <a:rPr lang="ru-RU" dirty="0"/>
              <a:t> з </a:t>
            </a:r>
            <a:r>
              <a:rPr lang="ru-RU" dirty="0" err="1"/>
              <a:t>труднощами</a:t>
            </a:r>
            <a:r>
              <a:rPr lang="ru-RU" dirty="0"/>
              <a:t> </a:t>
            </a:r>
            <a:r>
              <a:rPr lang="ru-RU" dirty="0" err="1"/>
              <a:t>реальності</a:t>
            </a:r>
            <a:r>
              <a:rPr lang="ru-RU" dirty="0"/>
              <a:t>. </a:t>
            </a:r>
            <a:r>
              <a:rPr lang="ru-RU" dirty="0" err="1"/>
              <a:t>Медіа</a:t>
            </a:r>
            <a:r>
              <a:rPr lang="ru-RU" dirty="0"/>
              <a:t>, таким чином, </a:t>
            </a:r>
            <a:r>
              <a:rPr lang="ru-RU" dirty="0" err="1"/>
              <a:t>мають</a:t>
            </a:r>
            <a:r>
              <a:rPr lang="ru-RU" dirty="0"/>
              <a:t> </a:t>
            </a:r>
            <a:r>
              <a:rPr lang="ru-RU" dirty="0" err="1"/>
              <a:t>одночасно</a:t>
            </a:r>
            <a:r>
              <a:rPr lang="ru-RU" dirty="0"/>
              <a:t> </a:t>
            </a:r>
            <a:r>
              <a:rPr lang="ru-RU" dirty="0" err="1"/>
              <a:t>розважати</a:t>
            </a:r>
            <a:r>
              <a:rPr lang="ru-RU" dirty="0"/>
              <a:t> й </a:t>
            </a:r>
            <a:r>
              <a:rPr lang="ru-RU" dirty="0" err="1"/>
              <a:t>провокувати</a:t>
            </a:r>
            <a:r>
              <a:rPr lang="ru-RU" dirty="0"/>
              <a:t> </a:t>
            </a:r>
            <a:r>
              <a:rPr lang="ru-RU" dirty="0" err="1"/>
              <a:t>зміни</a:t>
            </a:r>
            <a:r>
              <a:rPr lang="ru-RU" dirty="0"/>
              <a:t> </a:t>
            </a:r>
            <a:r>
              <a:rPr lang="ru-RU" dirty="0" err="1"/>
              <a:t>цінностей</a:t>
            </a:r>
            <a:r>
              <a:rPr lang="ru-RU" dirty="0"/>
              <a:t>.</a:t>
            </a:r>
            <a:endParaRPr lang="uk-UA" dirty="0"/>
          </a:p>
        </p:txBody>
      </p:sp>
    </p:spTree>
    <p:extLst>
      <p:ext uri="{BB962C8B-B14F-4D97-AF65-F5344CB8AC3E}">
        <p14:creationId xmlns:p14="http://schemas.microsoft.com/office/powerpoint/2010/main" val="2712844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EBE9FF-28AB-4EEB-8FFE-2E190063C5F0}"/>
              </a:ext>
            </a:extLst>
          </p:cNvPr>
          <p:cNvSpPr>
            <a:spLocks noGrp="1"/>
          </p:cNvSpPr>
          <p:nvPr>
            <p:ph type="title"/>
          </p:nvPr>
        </p:nvSpPr>
        <p:spPr/>
        <p:txBody>
          <a:bodyPr/>
          <a:lstStyle/>
          <a:p>
            <a:r>
              <a:rPr lang="uk-UA"/>
              <a:t>Теорії змови та медіазалежності</a:t>
            </a:r>
          </a:p>
        </p:txBody>
      </p:sp>
      <p:sp>
        <p:nvSpPr>
          <p:cNvPr id="3" name="Місце для тексту 2">
            <a:extLst>
              <a:ext uri="{FF2B5EF4-FFF2-40B4-BE49-F238E27FC236}">
                <a16:creationId xmlns:a16="http://schemas.microsoft.com/office/drawing/2014/main" id="{49BA4A6D-E79D-4564-AA41-92FAF854C264}"/>
              </a:ext>
            </a:extLst>
          </p:cNvPr>
          <p:cNvSpPr>
            <a:spLocks noGrp="1"/>
          </p:cNvSpPr>
          <p:nvPr>
            <p:ph type="body" idx="1"/>
          </p:nvPr>
        </p:nvSpPr>
        <p:spPr/>
        <p:txBody>
          <a:bodyPr/>
          <a:lstStyle/>
          <a:p>
            <a:pPr algn="just"/>
            <a:r>
              <a:rPr lang="uk-UA" dirty="0"/>
              <a:t>Близькими до концепції користі та задоволення є також теорії змови та </a:t>
            </a:r>
            <a:r>
              <a:rPr lang="uk-UA" dirty="0" err="1"/>
              <a:t>медіазалежності</a:t>
            </a:r>
            <a:r>
              <a:rPr lang="uk-UA" dirty="0"/>
              <a:t>. Прихильники теорії змови стверджують, що впливові медіа перебувають у руках зацікавлених власників і відображають інтереси їхнього класу. Масова аудиторія, на їхню думку, не представлена справедливо, адже її інтереси ігноруються. У результаті медіа стають інструментом маніпуляції, а не об’єктивним відображенням соціальної реальності.</a:t>
            </a:r>
          </a:p>
        </p:txBody>
      </p:sp>
    </p:spTree>
    <p:extLst>
      <p:ext uri="{BB962C8B-B14F-4D97-AF65-F5344CB8AC3E}">
        <p14:creationId xmlns:p14="http://schemas.microsoft.com/office/powerpoint/2010/main" val="141060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D6CC0D-9A64-4C07-9034-8354B1341BBF}"/>
              </a:ext>
            </a:extLst>
          </p:cNvPr>
          <p:cNvSpPr>
            <a:spLocks noGrp="1"/>
          </p:cNvSpPr>
          <p:nvPr>
            <p:ph type="title"/>
          </p:nvPr>
        </p:nvSpPr>
        <p:spPr>
          <a:xfrm>
            <a:off x="1885950" y="764373"/>
            <a:ext cx="9620250" cy="1293028"/>
          </a:xfrm>
        </p:spPr>
        <p:txBody>
          <a:bodyPr/>
          <a:lstStyle/>
          <a:p>
            <a:r>
              <a:rPr lang="uk-UA" dirty="0"/>
              <a:t>Теорія навчання і теорія пізнання</a:t>
            </a:r>
          </a:p>
        </p:txBody>
      </p:sp>
      <p:sp>
        <p:nvSpPr>
          <p:cNvPr id="3" name="Місце для вмісту 2">
            <a:extLst>
              <a:ext uri="{FF2B5EF4-FFF2-40B4-BE49-F238E27FC236}">
                <a16:creationId xmlns:a16="http://schemas.microsoft.com/office/drawing/2014/main" id="{1E37CCD0-E4C0-48AB-AB4B-D87865F1F780}"/>
              </a:ext>
            </a:extLst>
          </p:cNvPr>
          <p:cNvSpPr>
            <a:spLocks noGrp="1"/>
          </p:cNvSpPr>
          <p:nvPr>
            <p:ph idx="1"/>
          </p:nvPr>
        </p:nvSpPr>
        <p:spPr/>
        <p:txBody>
          <a:bodyPr/>
          <a:lstStyle/>
          <a:p>
            <a:pPr algn="just"/>
            <a:r>
              <a:rPr lang="uk-UA" dirty="0"/>
              <a:t>На </a:t>
            </a:r>
            <a:r>
              <a:rPr lang="uk-UA" dirty="0" err="1"/>
              <a:t>біхевіористській</a:t>
            </a:r>
            <a:r>
              <a:rPr lang="uk-UA" dirty="0"/>
              <a:t> моделі </a:t>
            </a:r>
            <a:r>
              <a:rPr lang="uk-UA" dirty="0">
                <a:solidFill>
                  <a:srgbClr val="FFFF00"/>
                </a:solidFill>
              </a:rPr>
              <a:t>«стимул-реакція» </a:t>
            </a:r>
            <a:r>
              <a:rPr lang="uk-UA" dirty="0"/>
              <a:t>побудована теорія навчання. Саме ця модель репрезентує суспільство у вигляді скупчення атомів-організмів. Медіа впливають на ці організми й отримують реакцію. Згідно з теорією, якщо реципієнт отримує заохочення (наприклад, визнання у своїй малій групі) внаслідок ознайомлення з матеріалами певного медіа, він буде схильний більш активно звертатись до цього медіа. Існує також теорія навчання на моделі. Тобто якщо реципієнт спостерігає за зображенням насильства, пізніше він зможе застосувати цю модель поведінки в реальності.</a:t>
            </a:r>
          </a:p>
        </p:txBody>
      </p:sp>
    </p:spTree>
    <p:extLst>
      <p:ext uri="{BB962C8B-B14F-4D97-AF65-F5344CB8AC3E}">
        <p14:creationId xmlns:p14="http://schemas.microsoft.com/office/powerpoint/2010/main" val="121582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04885-EFD9-4E59-A80E-6FBC8DD18053}"/>
              </a:ext>
            </a:extLst>
          </p:cNvPr>
          <p:cNvSpPr>
            <a:spLocks noGrp="1"/>
          </p:cNvSpPr>
          <p:nvPr>
            <p:ph type="title"/>
          </p:nvPr>
        </p:nvSpPr>
        <p:spPr/>
        <p:txBody>
          <a:bodyPr/>
          <a:lstStyle/>
          <a:p>
            <a:r>
              <a:rPr lang="uk-UA"/>
              <a:t>Теорія пізнання</a:t>
            </a:r>
          </a:p>
        </p:txBody>
      </p:sp>
      <p:sp>
        <p:nvSpPr>
          <p:cNvPr id="3" name="Місце для вмісту 2">
            <a:extLst>
              <a:ext uri="{FF2B5EF4-FFF2-40B4-BE49-F238E27FC236}">
                <a16:creationId xmlns:a16="http://schemas.microsoft.com/office/drawing/2014/main" id="{A24F9314-EFE4-4035-B2AC-AB2E1477C329}"/>
              </a:ext>
            </a:extLst>
          </p:cNvPr>
          <p:cNvSpPr>
            <a:spLocks noGrp="1"/>
          </p:cNvSpPr>
          <p:nvPr>
            <p:ph idx="1"/>
          </p:nvPr>
        </p:nvSpPr>
        <p:spPr/>
        <p:txBody>
          <a:bodyPr/>
          <a:lstStyle/>
          <a:p>
            <a:pPr algn="just"/>
            <a:r>
              <a:rPr lang="uk-UA" dirty="0"/>
              <a:t>Доволі близькою до теорії навчання є теорія пізнання. Теорії, які базуються на принципах теорії пізнання, ґрунтуються на двох припущеннях Ф. </a:t>
            </a:r>
            <a:r>
              <a:rPr lang="uk-UA" dirty="0" err="1"/>
              <a:t>Хайдера</a:t>
            </a:r>
            <a:r>
              <a:rPr lang="uk-UA" dirty="0"/>
              <a:t>: </a:t>
            </a:r>
            <a:r>
              <a:rPr lang="uk-UA" b="1" i="1" dirty="0">
                <a:solidFill>
                  <a:srgbClr val="FFFF00"/>
                </a:solidFill>
              </a:rPr>
              <a:t>люди сприймають навколишню реальність не як окремі фрагменти, а як попередньо структуровані одиниці та формують судження, виходячи з цих цілісних уявлень; люди постійно шукають причини і приписують їх усім типам явищ, при цьому зазвичай посилаючись на три типи джерел</a:t>
            </a:r>
            <a:r>
              <a:rPr lang="uk-UA" dirty="0"/>
              <a:t>. Спільним є те, що уявлення та судження не розглядаються як відображення матеріалів медіа. Вони виходять за рамки повідомлень, хоча й закладені в них.</a:t>
            </a:r>
          </a:p>
        </p:txBody>
      </p:sp>
    </p:spTree>
    <p:extLst>
      <p:ext uri="{BB962C8B-B14F-4D97-AF65-F5344CB8AC3E}">
        <p14:creationId xmlns:p14="http://schemas.microsoft.com/office/powerpoint/2010/main" val="184923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1BEB5-1B68-4DCF-89FF-7ED64FDE4A05}"/>
              </a:ext>
            </a:extLst>
          </p:cNvPr>
          <p:cNvSpPr>
            <a:spLocks noGrp="1"/>
          </p:cNvSpPr>
          <p:nvPr>
            <p:ph type="title"/>
          </p:nvPr>
        </p:nvSpPr>
        <p:spPr/>
        <p:txBody>
          <a:bodyPr/>
          <a:lstStyle/>
          <a:p>
            <a:r>
              <a:rPr lang="ru-RU"/>
              <a:t>Ефект третьої особи та теорія пробілу знання</a:t>
            </a:r>
            <a:endParaRPr lang="uk-UA"/>
          </a:p>
        </p:txBody>
      </p:sp>
      <p:sp>
        <p:nvSpPr>
          <p:cNvPr id="3" name="Місце для вмісту 2">
            <a:extLst>
              <a:ext uri="{FF2B5EF4-FFF2-40B4-BE49-F238E27FC236}">
                <a16:creationId xmlns:a16="http://schemas.microsoft.com/office/drawing/2014/main" id="{EBB93E46-0C21-4170-9A11-7BDDE58D3FE3}"/>
              </a:ext>
            </a:extLst>
          </p:cNvPr>
          <p:cNvSpPr>
            <a:spLocks noGrp="1"/>
          </p:cNvSpPr>
          <p:nvPr>
            <p:ph idx="1"/>
          </p:nvPr>
        </p:nvSpPr>
        <p:spPr/>
        <p:txBody>
          <a:bodyPr/>
          <a:lstStyle/>
          <a:p>
            <a:pPr algn="just"/>
            <a:r>
              <a:rPr lang="uk-UA" dirty="0"/>
              <a:t>Ф. </a:t>
            </a:r>
            <a:r>
              <a:rPr lang="uk-UA" dirty="0" err="1"/>
              <a:t>Хайдер</a:t>
            </a:r>
            <a:r>
              <a:rPr lang="uk-UA" dirty="0"/>
              <a:t> вважав, що поведінка залежить лише від двох типів причин: </a:t>
            </a:r>
            <a:r>
              <a:rPr lang="uk-UA" dirty="0">
                <a:solidFill>
                  <a:srgbClr val="FFFF00"/>
                </a:solidFill>
              </a:rPr>
              <a:t>ситуаційних</a:t>
            </a:r>
            <a:r>
              <a:rPr lang="uk-UA" dirty="0"/>
              <a:t> (зовнішніх) і </a:t>
            </a:r>
            <a:r>
              <a:rPr lang="uk-UA" dirty="0">
                <a:solidFill>
                  <a:srgbClr val="FFFF00"/>
                </a:solidFill>
              </a:rPr>
              <a:t>диспозиційних</a:t>
            </a:r>
            <a:r>
              <a:rPr lang="uk-UA" dirty="0"/>
              <a:t> (внутрішніх). </a:t>
            </a:r>
          </a:p>
          <a:p>
            <a:pPr algn="just"/>
            <a:r>
              <a:rPr lang="uk-UA" dirty="0"/>
              <a:t>Під час вивчення впливу мас-медіа необхідно мати на увазі теорію ефекту третьої особи. Відповідно до неї більшість людей схильні вважати, що негативні матеріали впливають на інших значно більше, аніж на них самих. Цей ефект був встановлений під час спостереження У. </a:t>
            </a:r>
            <a:r>
              <a:rPr lang="uk-UA" dirty="0" err="1"/>
              <a:t>Девісона</a:t>
            </a:r>
            <a:r>
              <a:rPr lang="uk-UA" dirty="0"/>
              <a:t> і підтверджений іншими опитуваннями та експериментами. Цікавою видається також теорія пробілу знання, відповідно до якої освічені люди швидше і повніше опановують медійну інформацію.</a:t>
            </a:r>
          </a:p>
        </p:txBody>
      </p:sp>
    </p:spTree>
    <p:extLst>
      <p:ext uri="{BB962C8B-B14F-4D97-AF65-F5344CB8AC3E}">
        <p14:creationId xmlns:p14="http://schemas.microsoft.com/office/powerpoint/2010/main" val="60508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5D029-A12B-465F-BCC7-25DEC66D3ABC}"/>
              </a:ext>
            </a:extLst>
          </p:cNvPr>
          <p:cNvSpPr>
            <a:spLocks noGrp="1"/>
          </p:cNvSpPr>
          <p:nvPr>
            <p:ph type="title"/>
          </p:nvPr>
        </p:nvSpPr>
        <p:spPr/>
        <p:txBody>
          <a:bodyPr/>
          <a:lstStyle/>
          <a:p>
            <a:r>
              <a:rPr lang="uk-UA"/>
              <a:t>Теорія схем і сенсибілізації</a:t>
            </a:r>
          </a:p>
        </p:txBody>
      </p:sp>
      <p:sp>
        <p:nvSpPr>
          <p:cNvPr id="3" name="Місце для вмісту 2">
            <a:extLst>
              <a:ext uri="{FF2B5EF4-FFF2-40B4-BE49-F238E27FC236}">
                <a16:creationId xmlns:a16="http://schemas.microsoft.com/office/drawing/2014/main" id="{4CBF84EE-102B-4614-995D-C91D6C94B266}"/>
              </a:ext>
            </a:extLst>
          </p:cNvPr>
          <p:cNvSpPr>
            <a:spLocks noGrp="1"/>
          </p:cNvSpPr>
          <p:nvPr>
            <p:ph idx="1"/>
          </p:nvPr>
        </p:nvSpPr>
        <p:spPr/>
        <p:txBody>
          <a:bodyPr/>
          <a:lstStyle/>
          <a:p>
            <a:pPr algn="just"/>
            <a:r>
              <a:rPr lang="uk-UA" dirty="0"/>
              <a:t>Збільшення потоку інформації та спрощення доступу до неї приводить не до вирівнювання інформаційних можливостей людей, а до збільшення інформаційного розриву. Висновок: інформаційна революція посилює інформаційну нерівність. Цікава також теорія схем, згідно з якою реципієнти сприймають новинні повідомлення не ізольовано, а відповідно до певної схеми. Таким чином, сприйняттям новин можна керувати, обираючи перспективу презентації інформації. До цього близька теорія сенсибілізації, яка засновується на припущенні, що певні почуття й думки можна розглядати як вузлики в сітці, пов’язані між собою.</a:t>
            </a:r>
          </a:p>
        </p:txBody>
      </p:sp>
    </p:spTree>
    <p:extLst>
      <p:ext uri="{BB962C8B-B14F-4D97-AF65-F5344CB8AC3E}">
        <p14:creationId xmlns:p14="http://schemas.microsoft.com/office/powerpoint/2010/main" val="180107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F4062-57B1-478B-99CF-918E5BACEB08}"/>
              </a:ext>
            </a:extLst>
          </p:cNvPr>
          <p:cNvSpPr>
            <a:spLocks noGrp="1"/>
          </p:cNvSpPr>
          <p:nvPr>
            <p:ph type="title"/>
          </p:nvPr>
        </p:nvSpPr>
        <p:spPr/>
        <p:txBody>
          <a:bodyPr/>
          <a:lstStyle/>
          <a:p>
            <a:r>
              <a:rPr lang="uk-UA"/>
              <a:t>Теорія оцінок і керування емоціями</a:t>
            </a:r>
          </a:p>
        </p:txBody>
      </p:sp>
      <p:sp>
        <p:nvSpPr>
          <p:cNvPr id="3" name="Місце для вмісту 2">
            <a:extLst>
              <a:ext uri="{FF2B5EF4-FFF2-40B4-BE49-F238E27FC236}">
                <a16:creationId xmlns:a16="http://schemas.microsoft.com/office/drawing/2014/main" id="{D6FD6FE6-800E-4360-AAB1-C71CE9CFB7AD}"/>
              </a:ext>
            </a:extLst>
          </p:cNvPr>
          <p:cNvSpPr>
            <a:spLocks noGrp="1"/>
          </p:cNvSpPr>
          <p:nvPr>
            <p:ph idx="1"/>
          </p:nvPr>
        </p:nvSpPr>
        <p:spPr/>
        <p:txBody>
          <a:bodyPr/>
          <a:lstStyle/>
          <a:p>
            <a:pPr algn="just"/>
            <a:r>
              <a:rPr lang="uk-UA" dirty="0"/>
              <a:t>Ш. </a:t>
            </a:r>
            <a:r>
              <a:rPr lang="uk-UA" dirty="0" err="1"/>
              <a:t>Айенгар</a:t>
            </a:r>
            <a:r>
              <a:rPr lang="uk-UA" dirty="0"/>
              <a:t> і Д. </a:t>
            </a:r>
            <a:r>
              <a:rPr lang="uk-UA" dirty="0" err="1"/>
              <a:t>Кіндер</a:t>
            </a:r>
            <a:r>
              <a:rPr lang="uk-UA" dirty="0"/>
              <a:t> зробили кілька висновків: оціночні судження про політиків спираються на уявлення щодо їхньої компетентності; повторювані повідомлення посилюють </a:t>
            </a:r>
            <a:r>
              <a:rPr lang="uk-UA" dirty="0" err="1"/>
              <a:t>сенсибілізованість</a:t>
            </a:r>
            <a:r>
              <a:rPr lang="uk-UA" dirty="0"/>
              <a:t> аудиторії; концентрація уваги створює враження актуальності проблеми. Варто також розглянути теорію оцінок, яка досліджує зв’язок між оцінкою ситуацій і типом емоцій. Наприклад, описи катастроф викликають сум або злість залежно від обставин. Медіа можуть певною мірою управляти емоціями, описуючи ситуацію з різним фокусом відповідальності.</a:t>
            </a:r>
          </a:p>
        </p:txBody>
      </p:sp>
    </p:spTree>
    <p:extLst>
      <p:ext uri="{BB962C8B-B14F-4D97-AF65-F5344CB8AC3E}">
        <p14:creationId xmlns:p14="http://schemas.microsoft.com/office/powerpoint/2010/main" val="347723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2DC28-CA8F-422D-80E9-01BD45CC2A7A}"/>
              </a:ext>
            </a:extLst>
          </p:cNvPr>
          <p:cNvSpPr>
            <a:spLocks noGrp="1"/>
          </p:cNvSpPr>
          <p:nvPr>
            <p:ph type="title"/>
          </p:nvPr>
        </p:nvSpPr>
        <p:spPr/>
        <p:txBody>
          <a:bodyPr/>
          <a:lstStyle/>
          <a:p>
            <a:pPr algn="ctr"/>
            <a:r>
              <a:rPr lang="uk-UA" dirty="0"/>
              <a:t>Стереотипи в різних науках</a:t>
            </a:r>
          </a:p>
        </p:txBody>
      </p:sp>
      <p:sp>
        <p:nvSpPr>
          <p:cNvPr id="3" name="Місце для тексту 2">
            <a:extLst>
              <a:ext uri="{FF2B5EF4-FFF2-40B4-BE49-F238E27FC236}">
                <a16:creationId xmlns:a16="http://schemas.microsoft.com/office/drawing/2014/main" id="{8F6AC79D-A0CA-426E-BE5E-2EC8A139A5C8}"/>
              </a:ext>
            </a:extLst>
          </p:cNvPr>
          <p:cNvSpPr>
            <a:spLocks noGrp="1"/>
          </p:cNvSpPr>
          <p:nvPr>
            <p:ph type="body" idx="1"/>
          </p:nvPr>
        </p:nvSpPr>
        <p:spPr/>
        <p:txBody>
          <a:bodyPr/>
          <a:lstStyle/>
          <a:p>
            <a:pPr algn="just"/>
            <a:r>
              <a:rPr lang="uk-UA" dirty="0"/>
              <a:t>З філософської точки зору </a:t>
            </a:r>
            <a:r>
              <a:rPr lang="uk-UA" b="1" dirty="0">
                <a:solidFill>
                  <a:srgbClr val="FFFF00"/>
                </a:solidFill>
              </a:rPr>
              <a:t>стереотипи</a:t>
            </a:r>
            <a:r>
              <a:rPr lang="uk-UA" dirty="0"/>
              <a:t> є частиною свідомості та виявляються у формі моральних норм, традицій, віри; із соціологічної — це спрощена характеристика соціальних об'єктів, їхній стійкий образ; із психологічної — частина свідомості, яка виявляється у формі оціночних суджень і реалізується в діях особи.</a:t>
            </a:r>
          </a:p>
        </p:txBody>
      </p:sp>
    </p:spTree>
    <p:extLst>
      <p:ext uri="{BB962C8B-B14F-4D97-AF65-F5344CB8AC3E}">
        <p14:creationId xmlns:p14="http://schemas.microsoft.com/office/powerpoint/2010/main" val="212539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00588-465A-4D86-B729-FB2486049F49}"/>
              </a:ext>
            </a:extLst>
          </p:cNvPr>
          <p:cNvSpPr>
            <a:spLocks noGrp="1"/>
          </p:cNvSpPr>
          <p:nvPr>
            <p:ph type="title"/>
          </p:nvPr>
        </p:nvSpPr>
        <p:spPr/>
        <p:txBody>
          <a:bodyPr/>
          <a:lstStyle/>
          <a:p>
            <a:r>
              <a:rPr lang="uk-UA"/>
              <a:t>Теорія інструментальної актуалізації</a:t>
            </a:r>
          </a:p>
        </p:txBody>
      </p:sp>
      <p:sp>
        <p:nvSpPr>
          <p:cNvPr id="3" name="Місце для вмісту 2">
            <a:extLst>
              <a:ext uri="{FF2B5EF4-FFF2-40B4-BE49-F238E27FC236}">
                <a16:creationId xmlns:a16="http://schemas.microsoft.com/office/drawing/2014/main" id="{1AC84C9D-D10C-4E15-8A1B-8CAC7F97CE14}"/>
              </a:ext>
            </a:extLst>
          </p:cNvPr>
          <p:cNvSpPr>
            <a:spLocks noGrp="1"/>
          </p:cNvSpPr>
          <p:nvPr>
            <p:ph idx="1"/>
          </p:nvPr>
        </p:nvSpPr>
        <p:spPr/>
        <p:txBody>
          <a:bodyPr/>
          <a:lstStyle/>
          <a:p>
            <a:pPr algn="just"/>
            <a:r>
              <a:rPr lang="uk-UA" dirty="0"/>
              <a:t>Розглянемо також теорію інструментальної актуалізації. Її предмет — формування суджень у період публічних конфліктів. Згідно з нею медіа звертають увагу на інформацію, що вигідна певній стороні. Легітимізація однієї сторони ґрунтується на дискредитації іншої. Реципієнти обирають ті медіа, які відповідають їхнім установкам, а журналісти — редакційним тенденціям. Відбувається синхронізація інформації та добір експертів відповідно до редакційної лінії.</a:t>
            </a:r>
          </a:p>
        </p:txBody>
      </p:sp>
    </p:spTree>
    <p:extLst>
      <p:ext uri="{BB962C8B-B14F-4D97-AF65-F5344CB8AC3E}">
        <p14:creationId xmlns:p14="http://schemas.microsoft.com/office/powerpoint/2010/main" val="231538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D7462-AEE6-4074-910A-653BCFA84039}"/>
              </a:ext>
            </a:extLst>
          </p:cNvPr>
          <p:cNvSpPr>
            <a:spLocks noGrp="1"/>
          </p:cNvSpPr>
          <p:nvPr>
            <p:ph type="title"/>
          </p:nvPr>
        </p:nvSpPr>
        <p:spPr/>
        <p:txBody>
          <a:bodyPr/>
          <a:lstStyle/>
          <a:p>
            <a:r>
              <a:rPr lang="ru-RU"/>
              <a:t>Ефект дефакто та теорія посилення</a:t>
            </a:r>
            <a:endParaRPr lang="uk-UA"/>
          </a:p>
        </p:txBody>
      </p:sp>
      <p:sp>
        <p:nvSpPr>
          <p:cNvPr id="3" name="Місце для вмісту 2">
            <a:extLst>
              <a:ext uri="{FF2B5EF4-FFF2-40B4-BE49-F238E27FC236}">
                <a16:creationId xmlns:a16="http://schemas.microsoft.com/office/drawing/2014/main" id="{E6869A5A-5261-4F17-A82D-C8FEE885D440}"/>
              </a:ext>
            </a:extLst>
          </p:cNvPr>
          <p:cNvSpPr>
            <a:spLocks noGrp="1"/>
          </p:cNvSpPr>
          <p:nvPr>
            <p:ph idx="1"/>
          </p:nvPr>
        </p:nvSpPr>
        <p:spPr/>
        <p:txBody>
          <a:bodyPr>
            <a:normAutofit lnSpcReduction="10000"/>
          </a:bodyPr>
          <a:lstStyle/>
          <a:p>
            <a:pPr algn="just"/>
            <a:r>
              <a:rPr lang="uk-UA" dirty="0"/>
              <a:t>Х. </a:t>
            </a:r>
            <a:r>
              <a:rPr lang="uk-UA" dirty="0" err="1"/>
              <a:t>Кепплінгер</a:t>
            </a:r>
            <a:r>
              <a:rPr lang="uk-UA" dirty="0"/>
              <a:t> і Е. </a:t>
            </a:r>
            <a:r>
              <a:rPr lang="uk-UA" dirty="0" err="1"/>
              <a:t>Ноель-Нойманн</a:t>
            </a:r>
            <a:r>
              <a:rPr lang="uk-UA" dirty="0"/>
              <a:t> виділили поняття ефекту </a:t>
            </a:r>
            <a:r>
              <a:rPr lang="uk-UA" dirty="0" err="1">
                <a:solidFill>
                  <a:srgbClr val="FFFF00"/>
                </a:solidFill>
              </a:rPr>
              <a:t>дефакто</a:t>
            </a:r>
            <a:r>
              <a:rPr lang="uk-UA" dirty="0"/>
              <a:t> — впливу, джерело і причини якого незрозумілі. </a:t>
            </a:r>
          </a:p>
          <a:p>
            <a:pPr marL="0" indent="0" algn="just">
              <a:buNone/>
            </a:pPr>
            <a:r>
              <a:rPr lang="uk-UA" dirty="0"/>
              <a:t>Вони сформулювали </a:t>
            </a:r>
            <a:r>
              <a:rPr lang="uk-UA" dirty="0">
                <a:solidFill>
                  <a:srgbClr val="FFFF00"/>
                </a:solidFill>
              </a:rPr>
              <a:t>п’ять </a:t>
            </a:r>
            <a:r>
              <a:rPr lang="uk-UA" dirty="0" err="1">
                <a:solidFill>
                  <a:srgbClr val="FFFF00"/>
                </a:solidFill>
              </a:rPr>
              <a:t>констатацій</a:t>
            </a:r>
            <a:r>
              <a:rPr lang="uk-UA" dirty="0"/>
              <a:t>: </a:t>
            </a:r>
          </a:p>
          <a:p>
            <a:pPr algn="just"/>
            <a:r>
              <a:rPr lang="uk-UA" dirty="0"/>
              <a:t>реципієнти більше цінують знайомі теми; знають про події з попередніх повідомлень; </a:t>
            </a:r>
          </a:p>
          <a:p>
            <a:pPr algn="just"/>
            <a:r>
              <a:rPr lang="uk-UA" dirty="0"/>
              <a:t>краще запам’ятовують негативну інформацію; </a:t>
            </a:r>
          </a:p>
          <a:p>
            <a:pPr algn="just"/>
            <a:r>
              <a:rPr lang="uk-UA" dirty="0"/>
              <a:t>інтегрують нове у вже відомий контекст; </a:t>
            </a:r>
          </a:p>
          <a:p>
            <a:pPr algn="just"/>
            <a:r>
              <a:rPr lang="uk-UA" dirty="0"/>
              <a:t>попередні новини створюють рамку для нових. </a:t>
            </a:r>
          </a:p>
          <a:p>
            <a:pPr algn="just"/>
            <a:r>
              <a:rPr lang="uk-UA" dirty="0"/>
              <a:t>Також вони дискутують із твердженням, що ефект не виникає без контакту з медіа. На їхню думку, установки не захищають від дисонуючої інформації.</a:t>
            </a:r>
          </a:p>
        </p:txBody>
      </p:sp>
    </p:spTree>
    <p:extLst>
      <p:ext uri="{BB962C8B-B14F-4D97-AF65-F5344CB8AC3E}">
        <p14:creationId xmlns:p14="http://schemas.microsoft.com/office/powerpoint/2010/main" val="1804159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8974E-FC7B-4B71-9720-941F535C4FE4}"/>
              </a:ext>
            </a:extLst>
          </p:cNvPr>
          <p:cNvSpPr>
            <a:spLocks noGrp="1"/>
          </p:cNvSpPr>
          <p:nvPr>
            <p:ph type="title"/>
          </p:nvPr>
        </p:nvSpPr>
        <p:spPr/>
        <p:txBody>
          <a:bodyPr/>
          <a:lstStyle/>
          <a:p>
            <a:r>
              <a:rPr lang="ru-RU"/>
              <a:t>Теорія соціального навчання і активна аудиторія</a:t>
            </a:r>
            <a:endParaRPr lang="uk-UA"/>
          </a:p>
        </p:txBody>
      </p:sp>
      <p:sp>
        <p:nvSpPr>
          <p:cNvPr id="3" name="Місце для вмісту 2">
            <a:extLst>
              <a:ext uri="{FF2B5EF4-FFF2-40B4-BE49-F238E27FC236}">
                <a16:creationId xmlns:a16="http://schemas.microsoft.com/office/drawing/2014/main" id="{256AABD1-7E32-4539-8797-47902275ABB3}"/>
              </a:ext>
            </a:extLst>
          </p:cNvPr>
          <p:cNvSpPr>
            <a:spLocks noGrp="1"/>
          </p:cNvSpPr>
          <p:nvPr>
            <p:ph idx="1"/>
          </p:nvPr>
        </p:nvSpPr>
        <p:spPr/>
        <p:txBody>
          <a:bodyPr/>
          <a:lstStyle/>
          <a:p>
            <a:pPr algn="just"/>
            <a:r>
              <a:rPr lang="uk-UA" dirty="0"/>
              <a:t>Г. П. </a:t>
            </a:r>
            <a:r>
              <a:rPr lang="uk-UA" dirty="0" err="1"/>
              <a:t>Бакулев</a:t>
            </a:r>
            <a:r>
              <a:rPr lang="uk-UA" dirty="0"/>
              <a:t> виділив способи навчання через мас-медіа: спостереження, придушення, розгальмування. Ця теорія ігнорує роль соціальних чинників, окрім медіа. Згідно з теорією соціального навчання, глядач є пасивним споживачем. Натомість теорія активної аудиторії стверджує, що глядач активно оцінює зміст і не сприймає його некритично, навіть діти.</a:t>
            </a:r>
          </a:p>
        </p:txBody>
      </p:sp>
    </p:spTree>
    <p:extLst>
      <p:ext uri="{BB962C8B-B14F-4D97-AF65-F5344CB8AC3E}">
        <p14:creationId xmlns:p14="http://schemas.microsoft.com/office/powerpoint/2010/main" val="948721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B62C4-197A-433A-AC9F-560917E76FE7}"/>
              </a:ext>
            </a:extLst>
          </p:cNvPr>
          <p:cNvSpPr>
            <a:spLocks noGrp="1"/>
          </p:cNvSpPr>
          <p:nvPr>
            <p:ph type="title"/>
          </p:nvPr>
        </p:nvSpPr>
        <p:spPr/>
        <p:txBody>
          <a:bodyPr/>
          <a:lstStyle/>
          <a:p>
            <a:r>
              <a:rPr lang="uk-UA"/>
              <a:t>Теорії пояснення впливу насилля</a:t>
            </a:r>
          </a:p>
        </p:txBody>
      </p:sp>
      <p:sp>
        <p:nvSpPr>
          <p:cNvPr id="3" name="Місце для вмісту 2">
            <a:extLst>
              <a:ext uri="{FF2B5EF4-FFF2-40B4-BE49-F238E27FC236}">
                <a16:creationId xmlns:a16="http://schemas.microsoft.com/office/drawing/2014/main" id="{890C5575-51F8-471E-A674-A1B9A5015259}"/>
              </a:ext>
            </a:extLst>
          </p:cNvPr>
          <p:cNvSpPr>
            <a:spLocks noGrp="1"/>
          </p:cNvSpPr>
          <p:nvPr>
            <p:ph idx="1"/>
          </p:nvPr>
        </p:nvSpPr>
        <p:spPr/>
        <p:txBody>
          <a:bodyPr/>
          <a:lstStyle/>
          <a:p>
            <a:pPr algn="just"/>
            <a:r>
              <a:rPr lang="uk-UA" dirty="0"/>
              <a:t>Х. </a:t>
            </a:r>
            <a:r>
              <a:rPr lang="uk-UA" dirty="0" err="1"/>
              <a:t>Кепплінгер</a:t>
            </a:r>
            <a:r>
              <a:rPr lang="uk-UA" dirty="0"/>
              <a:t> виділяє три теорії впливу насилля: навчання, інстинктів і емоційного збудження. Теорія навчання вбачає у медіа джерело моделей поведінки; теорія інстинктів — природний прояв; теорія емоційного збудження — стимул до дії. Вона включає теорію фрустрації й агресії та теорію перенесення збудження. Медіа можуть створювати неспецифічний стан збудження.</a:t>
            </a:r>
          </a:p>
        </p:txBody>
      </p:sp>
    </p:spTree>
    <p:extLst>
      <p:ext uri="{BB962C8B-B14F-4D97-AF65-F5344CB8AC3E}">
        <p14:creationId xmlns:p14="http://schemas.microsoft.com/office/powerpoint/2010/main" val="2737404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24423-F2EF-4A62-87E8-27AA51E30BEC}"/>
              </a:ext>
            </a:extLst>
          </p:cNvPr>
          <p:cNvSpPr>
            <a:spLocks noGrp="1"/>
          </p:cNvSpPr>
          <p:nvPr>
            <p:ph type="title"/>
          </p:nvPr>
        </p:nvSpPr>
        <p:spPr/>
        <p:txBody>
          <a:bodyPr/>
          <a:lstStyle/>
          <a:p>
            <a:r>
              <a:rPr lang="ru-RU"/>
              <a:t>Теорія навчання і її основи</a:t>
            </a:r>
            <a:endParaRPr lang="uk-UA"/>
          </a:p>
        </p:txBody>
      </p:sp>
      <p:sp>
        <p:nvSpPr>
          <p:cNvPr id="3" name="Місце для вмісту 2">
            <a:extLst>
              <a:ext uri="{FF2B5EF4-FFF2-40B4-BE49-F238E27FC236}">
                <a16:creationId xmlns:a16="http://schemas.microsoft.com/office/drawing/2014/main" id="{7806EEAB-7494-421F-AC56-A53DD0C49E64}"/>
              </a:ext>
            </a:extLst>
          </p:cNvPr>
          <p:cNvSpPr>
            <a:spLocks noGrp="1"/>
          </p:cNvSpPr>
          <p:nvPr>
            <p:ph idx="1"/>
          </p:nvPr>
        </p:nvSpPr>
        <p:spPr/>
        <p:txBody>
          <a:bodyPr/>
          <a:lstStyle/>
          <a:p>
            <a:r>
              <a:rPr lang="uk-UA"/>
              <a:t>Теорія навчання і теорія пізнання На біхевіористській моделі «стимул-реакція» побудована теорія навчання. Саме ця модель репрезентує суспільство у вигляді скупчення атомів-організмів. Медіа впливають на ці організми й отримують реакцію. Згідно з теорією, якщо реципієнт отримує заохочення (наприклад, визнання у своїй малій групі) внаслідок ознайомлення з матеріалами певного медіа, він буде схильний більш активно звертатись до цього медіа. Існує також теорія навчання на моделі. Тобто якщо реципієнт спостерігає за зображенням насильства, пізніше він зможе застотосувати цю модель поведінки в реальності.</a:t>
            </a:r>
          </a:p>
        </p:txBody>
      </p:sp>
    </p:spTree>
    <p:extLst>
      <p:ext uri="{BB962C8B-B14F-4D97-AF65-F5344CB8AC3E}">
        <p14:creationId xmlns:p14="http://schemas.microsoft.com/office/powerpoint/2010/main" val="3879783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9EE08-5116-4DDF-9AE7-A4CC8E2E7C3D}"/>
              </a:ext>
            </a:extLst>
          </p:cNvPr>
          <p:cNvSpPr>
            <a:spLocks noGrp="1"/>
          </p:cNvSpPr>
          <p:nvPr>
            <p:ph type="title"/>
          </p:nvPr>
        </p:nvSpPr>
        <p:spPr/>
        <p:txBody>
          <a:bodyPr/>
          <a:lstStyle/>
          <a:p>
            <a:r>
              <a:rPr lang="uk-UA"/>
              <a:t>Теорія пізнання: припущення Хайдера</a:t>
            </a:r>
          </a:p>
        </p:txBody>
      </p:sp>
      <p:sp>
        <p:nvSpPr>
          <p:cNvPr id="3" name="Місце для вмісту 2">
            <a:extLst>
              <a:ext uri="{FF2B5EF4-FFF2-40B4-BE49-F238E27FC236}">
                <a16:creationId xmlns:a16="http://schemas.microsoft.com/office/drawing/2014/main" id="{3343B402-14F3-4CB9-8C84-FADF6166472E}"/>
              </a:ext>
            </a:extLst>
          </p:cNvPr>
          <p:cNvSpPr>
            <a:spLocks noGrp="1"/>
          </p:cNvSpPr>
          <p:nvPr>
            <p:ph idx="1"/>
          </p:nvPr>
        </p:nvSpPr>
        <p:spPr/>
        <p:txBody>
          <a:bodyPr>
            <a:normAutofit/>
          </a:bodyPr>
          <a:lstStyle/>
          <a:p>
            <a:r>
              <a:rPr lang="uk-UA"/>
              <a:t>Доволі близькою до теорії навчання є теорія пізнання. Теорії, які базуються на принципах теорії пізнання, ґрунтуються на двох припущеннях Ф. Хайдера: 1) люди сприймають навколишню реальність не як окремі фрагменти, а як попередньо структуровані одиниці та формують судження, виходячи з цих цілісних уявлень (звідси бере початок теорія консистентності й дисонансу); 2) люди постійно шукають причини і приписують їх усім типам явищ, при цьому зазвичай посилаючись на три типи джерел. Спільним є те, що уявлення та судження не розглядаються як відображення матеріалів медіа. Вони виходять за рамки повідомлень, хоча й закладені в них. Ф. Хайдер вважав, що поведінка залежить лише від двох типів причин: ситуаційних (зовнішніх) і диспозиційних (внутрішніх).</a:t>
            </a:r>
          </a:p>
        </p:txBody>
      </p:sp>
    </p:spTree>
    <p:extLst>
      <p:ext uri="{BB962C8B-B14F-4D97-AF65-F5344CB8AC3E}">
        <p14:creationId xmlns:p14="http://schemas.microsoft.com/office/powerpoint/2010/main" val="3577657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9878D-A55A-4935-B34D-B7C3C2A644DF}"/>
              </a:ext>
            </a:extLst>
          </p:cNvPr>
          <p:cNvSpPr>
            <a:spLocks noGrp="1"/>
          </p:cNvSpPr>
          <p:nvPr>
            <p:ph type="title"/>
          </p:nvPr>
        </p:nvSpPr>
        <p:spPr/>
        <p:txBody>
          <a:bodyPr>
            <a:normAutofit fontScale="90000"/>
          </a:bodyPr>
          <a:lstStyle/>
          <a:p>
            <a:r>
              <a:rPr lang="uk-UA"/>
              <a:t>Розбіжності між повідомленням і судженням; ефект третьої особи</a:t>
            </a:r>
          </a:p>
        </p:txBody>
      </p:sp>
      <p:sp>
        <p:nvSpPr>
          <p:cNvPr id="3" name="Місце для вмісту 2">
            <a:extLst>
              <a:ext uri="{FF2B5EF4-FFF2-40B4-BE49-F238E27FC236}">
                <a16:creationId xmlns:a16="http://schemas.microsoft.com/office/drawing/2014/main" id="{DBA9FEE5-8631-49BF-BC5F-B6DA7DC20C13}"/>
              </a:ext>
            </a:extLst>
          </p:cNvPr>
          <p:cNvSpPr>
            <a:spLocks noGrp="1"/>
          </p:cNvSpPr>
          <p:nvPr>
            <p:ph idx="1"/>
          </p:nvPr>
        </p:nvSpPr>
        <p:spPr/>
        <p:txBody>
          <a:bodyPr>
            <a:normAutofit/>
          </a:bodyPr>
          <a:lstStyle/>
          <a:p>
            <a:r>
              <a:rPr lang="uk-UA"/>
              <a:t>Причому якщо відповідно до теорії навчання розбіжність між повідомленням і судженням пов’язана з недостатньою ефективністю комунікації, то згідно з теорією пізнання подібний зв’язок відсутній, а розбіжності пов’язуються з внутрішнім захисним механізмом особистості. Під час вивчення впливу мас-медіа необхідно мати на увазі теорію ефекту третьої особи. Відповідно до неї більшість людей схильні вважати, що негативні матеріали впливають на цих людей значно більше, аніж на них самих. Цей ефект був встановлений під час спостереження У. Девісона і підтверджений іншими опитуваннями та експериментами. Цікавою видається також теорія пробілу знання (провалу знання) (англ. </a:t>
            </a:r>
            <a:r>
              <a:rPr lang="tr-TR"/>
              <a:t>knowledge gap) </a:t>
            </a:r>
            <a:r>
              <a:rPr lang="uk-UA"/>
              <a:t>Ф. Тіченора, Дж. Донахью і К. Олієн.</a:t>
            </a:r>
          </a:p>
        </p:txBody>
      </p:sp>
    </p:spTree>
    <p:extLst>
      <p:ext uri="{BB962C8B-B14F-4D97-AF65-F5344CB8AC3E}">
        <p14:creationId xmlns:p14="http://schemas.microsoft.com/office/powerpoint/2010/main" val="3615386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7468A-CFED-42CE-9650-6E789F0AE79A}"/>
              </a:ext>
            </a:extLst>
          </p:cNvPr>
          <p:cNvSpPr>
            <a:spLocks noGrp="1"/>
          </p:cNvSpPr>
          <p:nvPr>
            <p:ph type="title"/>
          </p:nvPr>
        </p:nvSpPr>
        <p:spPr/>
        <p:txBody>
          <a:bodyPr/>
          <a:lstStyle/>
          <a:p>
            <a:r>
              <a:rPr lang="ru-RU"/>
              <a:t>Теорія пробілу знання та інформаційна нерівність</a:t>
            </a:r>
            <a:endParaRPr lang="uk-UA"/>
          </a:p>
        </p:txBody>
      </p:sp>
      <p:sp>
        <p:nvSpPr>
          <p:cNvPr id="3" name="Місце для вмісту 2">
            <a:extLst>
              <a:ext uri="{FF2B5EF4-FFF2-40B4-BE49-F238E27FC236}">
                <a16:creationId xmlns:a16="http://schemas.microsoft.com/office/drawing/2014/main" id="{083C2022-C62C-4C50-B443-3AFFBA8C1832}"/>
              </a:ext>
            </a:extLst>
          </p:cNvPr>
          <p:cNvSpPr>
            <a:spLocks noGrp="1"/>
          </p:cNvSpPr>
          <p:nvPr>
            <p:ph idx="1"/>
          </p:nvPr>
        </p:nvSpPr>
        <p:spPr/>
        <p:txBody>
          <a:bodyPr/>
          <a:lstStyle/>
          <a:p>
            <a:r>
              <a:rPr lang="uk-UA"/>
              <a:t>Відповідно до неї, освічені люди внаслідок раніше отриманих знань і навичок швидше і повніше опановують медійну інформацію. Таким чином виникає нібито парадоксальна ситуація. Збільшення потоку і спрощення доступу до неї приводить не до вирівнювання інформаційних можливостей людей, а до збільшення інформаційного розриву через різну підготовленість і здатність людей сприймати великі обсяги інформації. Висновок: інформаційна революція посилює інформаційну нерівність. Цікава також теорія схем.</a:t>
            </a:r>
          </a:p>
        </p:txBody>
      </p:sp>
    </p:spTree>
    <p:extLst>
      <p:ext uri="{BB962C8B-B14F-4D97-AF65-F5344CB8AC3E}">
        <p14:creationId xmlns:p14="http://schemas.microsoft.com/office/powerpoint/2010/main" val="1620908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5FA1E-C921-4982-862A-6A42E5C9FF3F}"/>
              </a:ext>
            </a:extLst>
          </p:cNvPr>
          <p:cNvSpPr>
            <a:spLocks noGrp="1"/>
          </p:cNvSpPr>
          <p:nvPr>
            <p:ph type="title"/>
          </p:nvPr>
        </p:nvSpPr>
        <p:spPr/>
        <p:txBody>
          <a:bodyPr/>
          <a:lstStyle/>
          <a:p>
            <a:r>
              <a:rPr lang="uk-UA"/>
              <a:t>Теорія схем і фреймінг</a:t>
            </a:r>
          </a:p>
        </p:txBody>
      </p:sp>
      <p:sp>
        <p:nvSpPr>
          <p:cNvPr id="3" name="Місце для вмісту 2">
            <a:extLst>
              <a:ext uri="{FF2B5EF4-FFF2-40B4-BE49-F238E27FC236}">
                <a16:creationId xmlns:a16="http://schemas.microsoft.com/office/drawing/2014/main" id="{E542541F-C1E1-4C92-8448-668F3C13351D}"/>
              </a:ext>
            </a:extLst>
          </p:cNvPr>
          <p:cNvSpPr>
            <a:spLocks noGrp="1"/>
          </p:cNvSpPr>
          <p:nvPr>
            <p:ph idx="1"/>
          </p:nvPr>
        </p:nvSpPr>
        <p:spPr/>
        <p:txBody>
          <a:bodyPr>
            <a:normAutofit/>
          </a:bodyPr>
          <a:lstStyle/>
          <a:p>
            <a:r>
              <a:rPr lang="uk-UA"/>
              <a:t>Згідно з нею реципієнти сприймають новинні повідомлення не ізольовано, а відповідно до певної схеми, тобто точки зору, яка часто повідомляється на початку матеріалу і керує його подальшим сприйняттям. Тож можна керувати обробкою інформації, обираючи певний напрям (фрейм). Для ілюстрації цієї теорії зазвичай використовують альтернативу: що краще — врятувати 200 осіб чи 600 осіб, але з вірогідністю 33 %. Більшість людей обирає першу альтернативу, хоча в принципі вони одинакові. Обираючи між вірною смертю 400 людей чи 600 людей з вірогідністю 66 % реципієнти обирають другу альтернативу. Таким чином, сприйняттям новин можна керувати, обираючи перспективу презентації інформації.</a:t>
            </a:r>
          </a:p>
        </p:txBody>
      </p:sp>
    </p:spTree>
    <p:extLst>
      <p:ext uri="{BB962C8B-B14F-4D97-AF65-F5344CB8AC3E}">
        <p14:creationId xmlns:p14="http://schemas.microsoft.com/office/powerpoint/2010/main" val="117071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4384DC-3515-4CAE-927E-40CDFFA7A1AB}"/>
              </a:ext>
            </a:extLst>
          </p:cNvPr>
          <p:cNvSpPr>
            <a:spLocks noGrp="1"/>
          </p:cNvSpPr>
          <p:nvPr>
            <p:ph type="title"/>
          </p:nvPr>
        </p:nvSpPr>
        <p:spPr/>
        <p:txBody>
          <a:bodyPr/>
          <a:lstStyle/>
          <a:p>
            <a:r>
              <a:rPr lang="uk-UA"/>
              <a:t>Сенсибілізація і дослідження Айенгара та Кіндера</a:t>
            </a:r>
          </a:p>
        </p:txBody>
      </p:sp>
      <p:sp>
        <p:nvSpPr>
          <p:cNvPr id="3" name="Місце для вмісту 2">
            <a:extLst>
              <a:ext uri="{FF2B5EF4-FFF2-40B4-BE49-F238E27FC236}">
                <a16:creationId xmlns:a16="http://schemas.microsoft.com/office/drawing/2014/main" id="{B491DCC1-10A4-4D31-A5B8-A9CBF9E20798}"/>
              </a:ext>
            </a:extLst>
          </p:cNvPr>
          <p:cNvSpPr>
            <a:spLocks noGrp="1"/>
          </p:cNvSpPr>
          <p:nvPr>
            <p:ph idx="1"/>
          </p:nvPr>
        </p:nvSpPr>
        <p:spPr/>
        <p:txBody>
          <a:bodyPr>
            <a:normAutofit fontScale="92500"/>
          </a:bodyPr>
          <a:lstStyle/>
          <a:p>
            <a:r>
              <a:rPr lang="uk-UA"/>
              <a:t>Більш того, деякі дослідники показали, що інформація, яка не відповідає схемі, гірше запам’ятовується. До цього близька теорія сенсибілізації (англ. </a:t>
            </a:r>
            <a:r>
              <a:rPr lang="tr-TR"/>
              <a:t>priming), </a:t>
            </a:r>
            <a:r>
              <a:rPr lang="uk-UA"/>
              <a:t>яка засновується на припущенні, що певні почуття, думки, спогади можна розглядати як вузлики в сітці, пов’язані з іншими подібними вузликами. Подальша інформація активує ці вузли і частини сітки, які з ними пов’язані. Ш. Айенгар и Д. Кіндер на основі свого дослідження зробили кілька висновків: 1) оціночні судження про політиків і електоральні наміри, які засновуються на цих судженнях, спираються на уявлення щодо компетентності політиків і їх здатності вирішувати актуальні завдання; 2) найчастіше повторювані повідомлення посилюють сенсибілізованість аудиторії до цих тем; 3) концентрація уваги на певних проблемах створює у реципієнта враження їхньої особливої актуальності; 4) здатність політиків розв’язувати ці проблеми стає дедалі більш значущою для їх оцінки. Тобто виробляються певні установки, які впливають на електоральні наміри.</a:t>
            </a:r>
          </a:p>
        </p:txBody>
      </p:sp>
    </p:spTree>
    <p:extLst>
      <p:ext uri="{BB962C8B-B14F-4D97-AF65-F5344CB8AC3E}">
        <p14:creationId xmlns:p14="http://schemas.microsoft.com/office/powerpoint/2010/main" val="161653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567E0A-0F61-458B-912C-E1A3B53656A4}"/>
              </a:ext>
            </a:extLst>
          </p:cNvPr>
          <p:cNvSpPr>
            <a:spLocks noGrp="1"/>
          </p:cNvSpPr>
          <p:nvPr>
            <p:ph type="title"/>
          </p:nvPr>
        </p:nvSpPr>
        <p:spPr/>
        <p:txBody>
          <a:bodyPr/>
          <a:lstStyle/>
          <a:p>
            <a:r>
              <a:rPr lang="uk-UA"/>
              <a:t>Концепція У. Ліппманна</a:t>
            </a:r>
          </a:p>
        </p:txBody>
      </p:sp>
      <p:sp>
        <p:nvSpPr>
          <p:cNvPr id="3" name="Місце для тексту 2">
            <a:extLst>
              <a:ext uri="{FF2B5EF4-FFF2-40B4-BE49-F238E27FC236}">
                <a16:creationId xmlns:a16="http://schemas.microsoft.com/office/drawing/2014/main" id="{8BECCB25-903F-4C61-A588-3901358634C6}"/>
              </a:ext>
            </a:extLst>
          </p:cNvPr>
          <p:cNvSpPr>
            <a:spLocks noGrp="1"/>
          </p:cNvSpPr>
          <p:nvPr>
            <p:ph type="body" idx="1"/>
          </p:nvPr>
        </p:nvSpPr>
        <p:spPr/>
        <p:txBody>
          <a:bodyPr/>
          <a:lstStyle/>
          <a:p>
            <a:pPr algn="just"/>
            <a:r>
              <a:rPr lang="uk-UA" dirty="0"/>
              <a:t>Творцем теорії стереотипів є видатний американський публіцист У. </a:t>
            </a:r>
            <a:r>
              <a:rPr lang="uk-UA" dirty="0" err="1"/>
              <a:t>Ліппманн</a:t>
            </a:r>
            <a:r>
              <a:rPr lang="uk-UA" dirty="0"/>
              <a:t>. У 1922 р. вийшло перше видання його книги «Громадська думка», яка неодноразово перевидавалась. У. </a:t>
            </a:r>
            <a:r>
              <a:rPr lang="uk-UA" dirty="0" err="1"/>
              <a:t>Ліппманн</a:t>
            </a:r>
            <a:r>
              <a:rPr lang="uk-UA" dirty="0"/>
              <a:t> вважав, що </a:t>
            </a:r>
            <a:r>
              <a:rPr lang="uk-UA" i="1" dirty="0">
                <a:solidFill>
                  <a:srgbClr val="FFFF00"/>
                </a:solidFill>
              </a:rPr>
              <a:t>людина не в змозі цілком самостійно охопити всю картину навколишньої дійсності, оскільки реальний світ занадто великий, складний і мінливий, щоб бути доступним безпосередньому розумінню. Тому вона користується замінниками блоків дійсності — стереотипами.</a:t>
            </a:r>
          </a:p>
        </p:txBody>
      </p:sp>
    </p:spTree>
    <p:extLst>
      <p:ext uri="{BB962C8B-B14F-4D97-AF65-F5344CB8AC3E}">
        <p14:creationId xmlns:p14="http://schemas.microsoft.com/office/powerpoint/2010/main" val="294069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B0EBE-CD4B-42D9-BB1E-FF45DE6B7E6E}"/>
              </a:ext>
            </a:extLst>
          </p:cNvPr>
          <p:cNvSpPr>
            <a:spLocks noGrp="1"/>
          </p:cNvSpPr>
          <p:nvPr>
            <p:ph type="title"/>
          </p:nvPr>
        </p:nvSpPr>
        <p:spPr/>
        <p:txBody>
          <a:bodyPr/>
          <a:lstStyle/>
          <a:p>
            <a:r>
              <a:rPr lang="uk-UA"/>
              <a:t>Теорія оцінок і зв'язок з емоціями</a:t>
            </a:r>
          </a:p>
        </p:txBody>
      </p:sp>
      <p:sp>
        <p:nvSpPr>
          <p:cNvPr id="3" name="Місце для вмісту 2">
            <a:extLst>
              <a:ext uri="{FF2B5EF4-FFF2-40B4-BE49-F238E27FC236}">
                <a16:creationId xmlns:a16="http://schemas.microsoft.com/office/drawing/2014/main" id="{4EE0B24F-3388-4732-A77E-547DFD474C1F}"/>
              </a:ext>
            </a:extLst>
          </p:cNvPr>
          <p:cNvSpPr>
            <a:spLocks noGrp="1"/>
          </p:cNvSpPr>
          <p:nvPr>
            <p:ph idx="1"/>
          </p:nvPr>
        </p:nvSpPr>
        <p:spPr/>
        <p:txBody>
          <a:bodyPr/>
          <a:lstStyle/>
          <a:p>
            <a:r>
              <a:rPr lang="uk-UA"/>
              <a:t>Варто також розглянути теорію оцінок, яка досліджує зв’язок між оцінкою ситуацій і типом емоцій. Відкритим залишається питання: чи є оцінки причиною емоцій, чи люди оцінюють ситуацію з огляду на пережиті емоції. Наприклад, описи катастроф привертають підвищену увагу і викликають емоції. Коли це стихійні лиха, то виникає сум, що людина не в змозі попередити їх, коли техногенні катастрофи, то виникає злість. Причому сила емоції посилюється чи послаблюється залежно від того, чим керуються люди, винні в катастрофі, чи усвідомлюють вони можливі наслідки своїх дій.</a:t>
            </a:r>
          </a:p>
        </p:txBody>
      </p:sp>
    </p:spTree>
    <p:extLst>
      <p:ext uri="{BB962C8B-B14F-4D97-AF65-F5344CB8AC3E}">
        <p14:creationId xmlns:p14="http://schemas.microsoft.com/office/powerpoint/2010/main" val="597840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221D6-95D9-4F3E-839F-DD834D8D80FF}"/>
              </a:ext>
            </a:extLst>
          </p:cNvPr>
          <p:cNvSpPr>
            <a:spLocks noGrp="1"/>
          </p:cNvSpPr>
          <p:nvPr>
            <p:ph type="title"/>
          </p:nvPr>
        </p:nvSpPr>
        <p:spPr/>
        <p:txBody>
          <a:bodyPr>
            <a:normAutofit fontScale="90000"/>
          </a:bodyPr>
          <a:lstStyle/>
          <a:p>
            <a:r>
              <a:rPr lang="ru-RU"/>
              <a:t>Керування емоціями медіа та інструментальна актуалізація</a:t>
            </a:r>
            <a:endParaRPr lang="uk-UA"/>
          </a:p>
        </p:txBody>
      </p:sp>
      <p:sp>
        <p:nvSpPr>
          <p:cNvPr id="3" name="Місце для вмісту 2">
            <a:extLst>
              <a:ext uri="{FF2B5EF4-FFF2-40B4-BE49-F238E27FC236}">
                <a16:creationId xmlns:a16="http://schemas.microsoft.com/office/drawing/2014/main" id="{2EFDE53D-F024-43E1-AD30-5EDE4010E5BD}"/>
              </a:ext>
            </a:extLst>
          </p:cNvPr>
          <p:cNvSpPr>
            <a:spLocks noGrp="1"/>
          </p:cNvSpPr>
          <p:nvPr>
            <p:ph idx="1"/>
          </p:nvPr>
        </p:nvSpPr>
        <p:spPr/>
        <p:txBody>
          <a:bodyPr>
            <a:normAutofit/>
          </a:bodyPr>
          <a:lstStyle/>
          <a:p>
            <a:r>
              <a:rPr lang="uk-UA"/>
              <a:t>Злість викликає протест, а сум — бажання допомогти. Таким чином, медіа можуть певною мірою управляти емоціями, а можливо і діями аудиторії (наприклад, описуючи ситуацію, вказуючи, що відповідальні особи мали найкращі наміри і не могли передбачити сумних наслідків, чи навпаки, що чиновники нехтували правилами техніки безпеки). Розглянемо також теорію інструментальної актуалізації. Її предмет — це формування суджень у період публічних конфліктів, а основа — теорія когнітивно-афективної консистентності М. Розенберга. Відповідно до теорії 1) у всіх конфліктах певні аспекти подій свідчать на користь однієї зі сторін (тобто є інструментальними); 2) діючі особи і медіа, які відображають їх інтереси, особливу увагу звертають на інформацію на свою користь (інструментальна актуалізація).</a:t>
            </a:r>
          </a:p>
        </p:txBody>
      </p:sp>
    </p:spTree>
    <p:extLst>
      <p:ext uri="{BB962C8B-B14F-4D97-AF65-F5344CB8AC3E}">
        <p14:creationId xmlns:p14="http://schemas.microsoft.com/office/powerpoint/2010/main" val="3088559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3A4F4B-A686-4B68-88CD-F9AB950AD4EE}"/>
              </a:ext>
            </a:extLst>
          </p:cNvPr>
          <p:cNvSpPr>
            <a:spLocks noGrp="1"/>
          </p:cNvSpPr>
          <p:nvPr>
            <p:ph type="title"/>
          </p:nvPr>
        </p:nvSpPr>
        <p:spPr/>
        <p:txBody>
          <a:bodyPr>
            <a:normAutofit fontScale="90000"/>
          </a:bodyPr>
          <a:lstStyle/>
          <a:p>
            <a:r>
              <a:rPr lang="ru-RU"/>
              <a:t>Інструментальна актуалізація: наслідки для селекції медіа</a:t>
            </a:r>
            <a:endParaRPr lang="uk-UA"/>
          </a:p>
        </p:txBody>
      </p:sp>
      <p:sp>
        <p:nvSpPr>
          <p:cNvPr id="3" name="Місце для вмісту 2">
            <a:extLst>
              <a:ext uri="{FF2B5EF4-FFF2-40B4-BE49-F238E27FC236}">
                <a16:creationId xmlns:a16="http://schemas.microsoft.com/office/drawing/2014/main" id="{14FF4429-3FE9-4110-B984-265B50087E55}"/>
              </a:ext>
            </a:extLst>
          </p:cNvPr>
          <p:cNvSpPr>
            <a:spLocks noGrp="1"/>
          </p:cNvSpPr>
          <p:nvPr>
            <p:ph idx="1"/>
          </p:nvPr>
        </p:nvSpPr>
        <p:spPr/>
        <p:txBody>
          <a:bodyPr/>
          <a:lstStyle/>
          <a:p>
            <a:r>
              <a:rPr lang="uk-UA"/>
              <a:t>3) легітимізація однієї сторони ґрунтується на дискредитації іншої; 4) знання інформації на користь однієї зі сторін веде до певної її оцінки. Це впливає на селекцію медіа-засобів. Реципієнти обирають ті медіа, які відповідають їхнім установкам. Це також стосується журналістів і топ-менеджерів медіа. Вони схильні слідувати редакційним тенденціям. Відбувається так звана синхронізація інформації.</a:t>
            </a:r>
          </a:p>
        </p:txBody>
      </p:sp>
    </p:spTree>
    <p:extLst>
      <p:ext uri="{BB962C8B-B14F-4D97-AF65-F5344CB8AC3E}">
        <p14:creationId xmlns:p14="http://schemas.microsoft.com/office/powerpoint/2010/main" val="3554009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1B367-834D-42D1-9AFD-C1F23614EFE7}"/>
              </a:ext>
            </a:extLst>
          </p:cNvPr>
          <p:cNvSpPr>
            <a:spLocks noGrp="1"/>
          </p:cNvSpPr>
          <p:nvPr>
            <p:ph type="title"/>
          </p:nvPr>
        </p:nvSpPr>
        <p:spPr/>
        <p:txBody>
          <a:bodyPr/>
          <a:lstStyle/>
          <a:p>
            <a:r>
              <a:rPr lang="uk-UA"/>
              <a:t>Ефект дефакто: констатації</a:t>
            </a:r>
          </a:p>
        </p:txBody>
      </p:sp>
      <p:sp>
        <p:nvSpPr>
          <p:cNvPr id="3" name="Місце для вмісту 2">
            <a:extLst>
              <a:ext uri="{FF2B5EF4-FFF2-40B4-BE49-F238E27FC236}">
                <a16:creationId xmlns:a16="http://schemas.microsoft.com/office/drawing/2014/main" id="{F388AFEA-0783-4BBC-B884-6F94EFAED4F5}"/>
              </a:ext>
            </a:extLst>
          </p:cNvPr>
          <p:cNvSpPr>
            <a:spLocks noGrp="1"/>
          </p:cNvSpPr>
          <p:nvPr>
            <p:ph idx="1"/>
          </p:nvPr>
        </p:nvSpPr>
        <p:spPr/>
        <p:txBody>
          <a:bodyPr/>
          <a:lstStyle/>
          <a:p>
            <a:r>
              <a:rPr lang="uk-UA"/>
              <a:t>Навіть експертів добирають переважно таких, які відповідають редакційній лінії. Х. Кепплінгер і Е. Ноель-Нойманн виділили також поняття ефекту дефакто. Так вони називали вплив, який можна виявити, але незрозумілі ні джерело цього впливу, ні його причини. Вчені виділили п'ять основних констатацій: 1) реципієнти вважають важливішими новини про ті події, якими вони цікавились раніше; 2) вони вже знають про ці події з більш ранніх повідомлень; 3) реципієнти можуть зрозуміти лише незначну кількість повідомленої інформації (краще запам'ятовується негативна інформація);</a:t>
            </a:r>
          </a:p>
        </p:txBody>
      </p:sp>
    </p:spTree>
    <p:extLst>
      <p:ext uri="{BB962C8B-B14F-4D97-AF65-F5344CB8AC3E}">
        <p14:creationId xmlns:p14="http://schemas.microsoft.com/office/powerpoint/2010/main" val="2520832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0D301A-9C4D-4D11-AE28-29CED628A639}"/>
              </a:ext>
            </a:extLst>
          </p:cNvPr>
          <p:cNvSpPr>
            <a:spLocks noGrp="1"/>
          </p:cNvSpPr>
          <p:nvPr>
            <p:ph type="title"/>
          </p:nvPr>
        </p:nvSpPr>
        <p:spPr/>
        <p:txBody>
          <a:bodyPr/>
          <a:lstStyle/>
          <a:p>
            <a:r>
              <a:rPr lang="ru-RU"/>
              <a:t>Ефект дефакто: інтерпретація і посилення</a:t>
            </a:r>
            <a:endParaRPr lang="uk-UA"/>
          </a:p>
        </p:txBody>
      </p:sp>
      <p:sp>
        <p:nvSpPr>
          <p:cNvPr id="3" name="Місце для вмісту 2">
            <a:extLst>
              <a:ext uri="{FF2B5EF4-FFF2-40B4-BE49-F238E27FC236}">
                <a16:creationId xmlns:a16="http://schemas.microsoft.com/office/drawing/2014/main" id="{64E87E63-685F-4940-AC1B-AD5C77D48DE0}"/>
              </a:ext>
            </a:extLst>
          </p:cNvPr>
          <p:cNvSpPr>
            <a:spLocks noGrp="1"/>
          </p:cNvSpPr>
          <p:nvPr>
            <p:ph idx="1"/>
          </p:nvPr>
        </p:nvSpPr>
        <p:spPr/>
        <p:txBody>
          <a:bodyPr/>
          <a:lstStyle/>
          <a:p>
            <a:r>
              <a:rPr lang="uk-UA"/>
              <a:t>4) вони заносять нову інформацію в контекст тієї, про яку вже повідомлялось раніше; 5) попередні новини створюють контекст для розуміння нових. Причому у всіх випадках більш ефективними виявились негативні повідомлення. Х. Кепплінгер і Е. Ноель-Нойман також дискутують з розповсюдженою думкою, що ефект не виникає без контакту з медіа («</a:t>
            </a:r>
            <a:r>
              <a:rPr lang="tr-TR"/>
              <a:t>no effect without contact»). </a:t>
            </a:r>
            <a:r>
              <a:rPr lang="uk-UA"/>
              <a:t>Відповідно до цієї думки, існуючі установки чинять перепони сприйняттю дисонантної інформації, а якщо вона все-таки була сприйнята, інтерпретують її так, щоб вона відповідала вже існуючим установкам (теорія посилення).</a:t>
            </a:r>
          </a:p>
        </p:txBody>
      </p:sp>
    </p:spTree>
    <p:extLst>
      <p:ext uri="{BB962C8B-B14F-4D97-AF65-F5344CB8AC3E}">
        <p14:creationId xmlns:p14="http://schemas.microsoft.com/office/powerpoint/2010/main" val="2598285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A1BDC-A499-43A8-88FD-999338038F01}"/>
              </a:ext>
            </a:extLst>
          </p:cNvPr>
          <p:cNvSpPr>
            <a:spLocks noGrp="1"/>
          </p:cNvSpPr>
          <p:nvPr>
            <p:ph type="title"/>
          </p:nvPr>
        </p:nvSpPr>
        <p:spPr/>
        <p:txBody>
          <a:bodyPr/>
          <a:lstStyle/>
          <a:p>
            <a:r>
              <a:rPr lang="ru-RU"/>
              <a:t>Лідери думок і мультиплікація повідомлень</a:t>
            </a:r>
            <a:endParaRPr lang="uk-UA"/>
          </a:p>
        </p:txBody>
      </p:sp>
      <p:sp>
        <p:nvSpPr>
          <p:cNvPr id="3" name="Місце для вмісту 2">
            <a:extLst>
              <a:ext uri="{FF2B5EF4-FFF2-40B4-BE49-F238E27FC236}">
                <a16:creationId xmlns:a16="http://schemas.microsoft.com/office/drawing/2014/main" id="{323896A5-89E9-4998-8280-1D691A9C3316}"/>
              </a:ext>
            </a:extLst>
          </p:cNvPr>
          <p:cNvSpPr>
            <a:spLocks noGrp="1"/>
          </p:cNvSpPr>
          <p:nvPr>
            <p:ph idx="1"/>
          </p:nvPr>
        </p:nvSpPr>
        <p:spPr/>
        <p:txBody>
          <a:bodyPr/>
          <a:lstStyle/>
          <a:p>
            <a:r>
              <a:rPr lang="uk-UA"/>
              <a:t>Під час передачі усної інформації йдеться не про вплив медіа, а про силу лідерів думок. Але, на думку німецьких вчених, емпіричні дослідження відкидають це уявлення. Установки реципієнтів не представляються ефективним захистом для прийняття дисонуючої інформації. Вона міститься у висловлюваннях реципієнтів, навіть якщо вони її не поділяють. Лідери думок мультиплікують зміст медійних повідомлень (багаторівнева модель комунікації).</a:t>
            </a:r>
          </a:p>
        </p:txBody>
      </p:sp>
    </p:spTree>
    <p:extLst>
      <p:ext uri="{BB962C8B-B14F-4D97-AF65-F5344CB8AC3E}">
        <p14:creationId xmlns:p14="http://schemas.microsoft.com/office/powerpoint/2010/main" val="485920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8E4A86-9634-4196-89E4-EF117495B40C}"/>
              </a:ext>
            </a:extLst>
          </p:cNvPr>
          <p:cNvSpPr>
            <a:spLocks noGrp="1"/>
          </p:cNvSpPr>
          <p:nvPr>
            <p:ph type="title"/>
          </p:nvPr>
        </p:nvSpPr>
        <p:spPr/>
        <p:txBody>
          <a:bodyPr>
            <a:normAutofit fontScale="90000"/>
          </a:bodyPr>
          <a:lstStyle/>
          <a:p>
            <a:r>
              <a:rPr lang="ru-RU"/>
              <a:t>Способи навчання через мас-медіа і соціальне навчання</a:t>
            </a:r>
            <a:endParaRPr lang="uk-UA"/>
          </a:p>
        </p:txBody>
      </p:sp>
      <p:sp>
        <p:nvSpPr>
          <p:cNvPr id="3" name="Місце для вмісту 2">
            <a:extLst>
              <a:ext uri="{FF2B5EF4-FFF2-40B4-BE49-F238E27FC236}">
                <a16:creationId xmlns:a16="http://schemas.microsoft.com/office/drawing/2014/main" id="{9D66BAB2-F668-4E39-8E85-423F52727777}"/>
              </a:ext>
            </a:extLst>
          </p:cNvPr>
          <p:cNvSpPr>
            <a:spLocks noGrp="1"/>
          </p:cNvSpPr>
          <p:nvPr>
            <p:ph idx="1"/>
          </p:nvPr>
        </p:nvSpPr>
        <p:spPr/>
        <p:txBody>
          <a:bodyPr>
            <a:normAutofit/>
          </a:bodyPr>
          <a:lstStyle/>
          <a:p>
            <a:r>
              <a:rPr lang="uk-UA"/>
              <a:t>Г. П. Бакулев виділив такі способи навчання через мас-медіа: навчання через спостереження (коли індивіди засвоюють моделі поведінки, спостерігаючи їх у медіа); придушення (під час покарання певної моделі поведінки в медіа, можна домогтися того, що глядачі будуть менш схильні слідувати «покарній» моделі поведінки); розгальмування (заохочення поведінкової моделі веде до того, що глядачі схильні вчиняти аналогічно). Як помітно, ця теорія (презентована, зокрема, в дослідженні А.Бандури) ігнорує роль інших соціальних чинників, крім мас-медіа. Відповідно до теорії соціального навчання, глядач постає скоріше як пасивний споживач телепродукту. На противагу цьому автори теорії активної аудиторії, зокрема активного телеперегляду, вважають, що глядач активно оцінює зміст телеперегляду і не схильний його сприймати некритично (навіть діти).</a:t>
            </a:r>
          </a:p>
        </p:txBody>
      </p:sp>
    </p:spTree>
    <p:extLst>
      <p:ext uri="{BB962C8B-B14F-4D97-AF65-F5344CB8AC3E}">
        <p14:creationId xmlns:p14="http://schemas.microsoft.com/office/powerpoint/2010/main" val="2657114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0C82B3-D986-42C8-9EC7-1E371350086D}"/>
              </a:ext>
            </a:extLst>
          </p:cNvPr>
          <p:cNvSpPr>
            <a:spLocks noGrp="1"/>
          </p:cNvSpPr>
          <p:nvPr>
            <p:ph type="title"/>
          </p:nvPr>
        </p:nvSpPr>
        <p:spPr/>
        <p:txBody>
          <a:bodyPr/>
          <a:lstStyle/>
          <a:p>
            <a:r>
              <a:rPr lang="ru-RU"/>
              <a:t>Теорії впливу насильства: навчання і модель</a:t>
            </a:r>
            <a:endParaRPr lang="uk-UA"/>
          </a:p>
        </p:txBody>
      </p:sp>
      <p:sp>
        <p:nvSpPr>
          <p:cNvPr id="3" name="Місце для вмісту 2">
            <a:extLst>
              <a:ext uri="{FF2B5EF4-FFF2-40B4-BE49-F238E27FC236}">
                <a16:creationId xmlns:a16="http://schemas.microsoft.com/office/drawing/2014/main" id="{65D1A271-AE21-4AEE-A85B-BE16AC0D0373}"/>
              </a:ext>
            </a:extLst>
          </p:cNvPr>
          <p:cNvSpPr>
            <a:spLocks noGrp="1"/>
          </p:cNvSpPr>
          <p:nvPr>
            <p:ph idx="1"/>
          </p:nvPr>
        </p:nvSpPr>
        <p:spPr/>
        <p:txBody>
          <a:bodyPr/>
          <a:lstStyle/>
          <a:p>
            <a:r>
              <a:rPr lang="uk-UA"/>
              <a:t>Певне число теорій було створено задля того, щоб розібратись, як зображення насильства в медіа відображається на поведінці реципієнтів. Х. Кепплінгер виділяє три основних теорії пояснення впливу насилля: теорія навчання, теорія інстинктів і теорія емоційного збудження. Теорії навчання базуються на тому, що людина навчається в медіа зразкам поведінки, які можна використати в реальному житті. Цей ефект посилюється, якщо в медіа застосування насилля принесло герою успіх. В такому випадку можливе навчання за моделлю.</a:t>
            </a:r>
          </a:p>
        </p:txBody>
      </p:sp>
    </p:spTree>
    <p:extLst>
      <p:ext uri="{BB962C8B-B14F-4D97-AF65-F5344CB8AC3E}">
        <p14:creationId xmlns:p14="http://schemas.microsoft.com/office/powerpoint/2010/main" val="4097530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07B65E-7A12-46AD-BA44-B28E9E2FD842}"/>
              </a:ext>
            </a:extLst>
          </p:cNvPr>
          <p:cNvSpPr>
            <a:spLocks noGrp="1"/>
          </p:cNvSpPr>
          <p:nvPr>
            <p:ph type="title"/>
          </p:nvPr>
        </p:nvSpPr>
        <p:spPr/>
        <p:txBody>
          <a:bodyPr/>
          <a:lstStyle/>
          <a:p>
            <a:r>
              <a:rPr lang="uk-UA"/>
              <a:t>Теорії інстинктів і катарсису</a:t>
            </a:r>
          </a:p>
        </p:txBody>
      </p:sp>
      <p:sp>
        <p:nvSpPr>
          <p:cNvPr id="3" name="Місце для вмісту 2">
            <a:extLst>
              <a:ext uri="{FF2B5EF4-FFF2-40B4-BE49-F238E27FC236}">
                <a16:creationId xmlns:a16="http://schemas.microsoft.com/office/drawing/2014/main" id="{AEF616D3-C686-4AA6-9103-680B9984DA61}"/>
              </a:ext>
            </a:extLst>
          </p:cNvPr>
          <p:cNvSpPr>
            <a:spLocks noGrp="1"/>
          </p:cNvSpPr>
          <p:nvPr>
            <p:ph idx="1"/>
          </p:nvPr>
        </p:nvSpPr>
        <p:spPr/>
        <p:txBody>
          <a:bodyPr>
            <a:normAutofit/>
          </a:bodyPr>
          <a:lstStyle/>
          <a:p>
            <a:r>
              <a:rPr lang="uk-UA"/>
              <a:t>Послідовники теорії інстинктів, навпаки, вважають, що насильницька поведінка має інстинктивну, тобто вроджену природу і породжена потребою виживання. Медіа, зображаючи насилля, змушує людину пережити його і, таким чином, після переживання символічного насилля послаблюється інстинкт до реального насилля (теорія катарсису — вперше такий ефект описав ще Аристотель, пояснюючи реакцію публіки на трагедію). Теорія емоційного збудження виходить з того, що це збудження збільшує готовність до реальних дій. Вона поділяється на теорію фрустрації й агресії та теорію перенесення збудження. Теорія фрустрації і агресії говорить про те, що фрустрація створює потенціал для дії, тобто провокує подразнення.</a:t>
            </a:r>
          </a:p>
        </p:txBody>
      </p:sp>
    </p:spTree>
    <p:extLst>
      <p:ext uri="{BB962C8B-B14F-4D97-AF65-F5344CB8AC3E}">
        <p14:creationId xmlns:p14="http://schemas.microsoft.com/office/powerpoint/2010/main" val="1206395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27C9FB-9486-47BA-A01E-3DD1D85C53FA}"/>
              </a:ext>
            </a:extLst>
          </p:cNvPr>
          <p:cNvSpPr>
            <a:spLocks noGrp="1"/>
          </p:cNvSpPr>
          <p:nvPr>
            <p:ph type="title"/>
          </p:nvPr>
        </p:nvSpPr>
        <p:spPr/>
        <p:txBody>
          <a:bodyPr/>
          <a:lstStyle/>
          <a:p>
            <a:r>
              <a:rPr lang="uk-UA"/>
              <a:t>Теорія емоційного збудження і фрустрація</a:t>
            </a:r>
          </a:p>
        </p:txBody>
      </p:sp>
      <p:sp>
        <p:nvSpPr>
          <p:cNvPr id="3" name="Місце для вмісту 2">
            <a:extLst>
              <a:ext uri="{FF2B5EF4-FFF2-40B4-BE49-F238E27FC236}">
                <a16:creationId xmlns:a16="http://schemas.microsoft.com/office/drawing/2014/main" id="{15CB07B6-CDA2-4950-85F9-6898857EBD1A}"/>
              </a:ext>
            </a:extLst>
          </p:cNvPr>
          <p:cNvSpPr>
            <a:spLocks noGrp="1"/>
          </p:cNvSpPr>
          <p:nvPr>
            <p:ph idx="1"/>
          </p:nvPr>
        </p:nvSpPr>
        <p:spPr/>
        <p:txBody>
          <a:bodyPr/>
          <a:lstStyle/>
          <a:p>
            <a:r>
              <a:rPr lang="uk-UA"/>
              <a:t>За теорією перенесення збудження медіа здатні створити неспецифічний стан збудження. Таким чином, існуючі теорії пояснення впливу насилля в медіа репрезентують різні точки зору. Частина їх запевняє, що насилля в медіа відіграє згубну роль для поведінки людини, частина, навпаки, стверджує про позитивну. Класичним дослідженням впливу зображення насилля на поведінку дітей стало дослідження на замовлення Фонду Пейна в 1928 р. Вчені зорганізували 13 самостійних досліджень з застосуванням різних методик, щоб визначити, чи існує взаємозв'язок між переглядом гангстерських кінофільмів і підвищенням рівня дитячої злочинності.</a:t>
            </a:r>
          </a:p>
        </p:txBody>
      </p:sp>
    </p:spTree>
    <p:extLst>
      <p:ext uri="{BB962C8B-B14F-4D97-AF65-F5344CB8AC3E}">
        <p14:creationId xmlns:p14="http://schemas.microsoft.com/office/powerpoint/2010/main" val="68282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C74F88-D4A1-42E8-A3FC-BC14FFEBDF52}"/>
              </a:ext>
            </a:extLst>
          </p:cNvPr>
          <p:cNvSpPr>
            <a:spLocks noGrp="1"/>
          </p:cNvSpPr>
          <p:nvPr>
            <p:ph type="title"/>
          </p:nvPr>
        </p:nvSpPr>
        <p:spPr/>
        <p:txBody>
          <a:bodyPr/>
          <a:lstStyle/>
          <a:p>
            <a:r>
              <a:rPr lang="uk-UA"/>
              <a:t>Характеристика стереотипів за Ліппманном</a:t>
            </a:r>
          </a:p>
        </p:txBody>
      </p:sp>
      <p:sp>
        <p:nvSpPr>
          <p:cNvPr id="3" name="Місце для тексту 2">
            <a:extLst>
              <a:ext uri="{FF2B5EF4-FFF2-40B4-BE49-F238E27FC236}">
                <a16:creationId xmlns:a16="http://schemas.microsoft.com/office/drawing/2014/main" id="{634CDFB5-9734-472E-87FD-457590D4E1B9}"/>
              </a:ext>
            </a:extLst>
          </p:cNvPr>
          <p:cNvSpPr>
            <a:spLocks noGrp="1"/>
          </p:cNvSpPr>
          <p:nvPr>
            <p:ph type="body" idx="1"/>
          </p:nvPr>
        </p:nvSpPr>
        <p:spPr/>
        <p:txBody>
          <a:bodyPr/>
          <a:lstStyle/>
          <a:p>
            <a:pPr algn="just"/>
            <a:r>
              <a:rPr lang="uk-UA" dirty="0"/>
              <a:t>До особливостей стереотипів належать спонтанність виникнення, вплив на формування нового емпіричного досвіду, традицій і звичок, спрощення і неадекватність сприйняття дійсності. При цьому стереотипи складно змінити, оскільки вони мають консервативний характер, і часто виникають випадково — внаслідок випадкового факту, творчої уяви або бажання вірити. </a:t>
            </a:r>
          </a:p>
          <a:p>
            <a:pPr algn="just"/>
            <a:r>
              <a:rPr lang="uk-UA" dirty="0">
                <a:solidFill>
                  <a:srgbClr val="FFFF00"/>
                </a:solidFill>
              </a:rPr>
              <a:t>Поведінкою людей керують усталені традиційні моральні кодекси.</a:t>
            </a:r>
          </a:p>
        </p:txBody>
      </p:sp>
    </p:spTree>
    <p:extLst>
      <p:ext uri="{BB962C8B-B14F-4D97-AF65-F5344CB8AC3E}">
        <p14:creationId xmlns:p14="http://schemas.microsoft.com/office/powerpoint/2010/main" val="803665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685293-CE1D-4385-B735-A0A62B37F0C8}"/>
              </a:ext>
            </a:extLst>
          </p:cNvPr>
          <p:cNvSpPr>
            <a:spLocks noGrp="1"/>
          </p:cNvSpPr>
          <p:nvPr>
            <p:ph type="title"/>
          </p:nvPr>
        </p:nvSpPr>
        <p:spPr/>
        <p:txBody>
          <a:bodyPr>
            <a:normAutofit fontScale="90000"/>
          </a:bodyPr>
          <a:lstStyle/>
          <a:p>
            <a:r>
              <a:rPr lang="ru-RU"/>
              <a:t>Дослідження впливу насильства: Фонд Пейна і Шрамм</a:t>
            </a:r>
            <a:endParaRPr lang="uk-UA"/>
          </a:p>
        </p:txBody>
      </p:sp>
      <p:sp>
        <p:nvSpPr>
          <p:cNvPr id="3" name="Місце для вмісту 2">
            <a:extLst>
              <a:ext uri="{FF2B5EF4-FFF2-40B4-BE49-F238E27FC236}">
                <a16:creationId xmlns:a16="http://schemas.microsoft.com/office/drawing/2014/main" id="{CBD3F0AB-DD20-4953-A363-4E9FB1B91B1C}"/>
              </a:ext>
            </a:extLst>
          </p:cNvPr>
          <p:cNvSpPr>
            <a:spLocks noGrp="1"/>
          </p:cNvSpPr>
          <p:nvPr>
            <p:ph idx="1"/>
          </p:nvPr>
        </p:nvSpPr>
        <p:spPr/>
        <p:txBody>
          <a:bodyPr/>
          <a:lstStyle/>
          <a:p>
            <a:r>
              <a:rPr lang="uk-UA"/>
              <a:t>Висновок був однозначний: фільми суттєво і негативно впливають на дітей, провокуючи зростання злочинності. Друге масштабне дослідження відбулося в кінці 50-х рр. ХХ в. також в США. Соціологи, очолювані В. Шраммом провели 11 досліджень у 10 містах. Опитуванням було охоплено 6000 дітей і 2000 батьків. В цьому випадку висновки були непевні: «Жодна інформована людина не може просто ствердити, що дітям телебачення несе користь або шкоду.</a:t>
            </a:r>
          </a:p>
        </p:txBody>
      </p:sp>
    </p:spTree>
    <p:extLst>
      <p:ext uri="{BB962C8B-B14F-4D97-AF65-F5344CB8AC3E}">
        <p14:creationId xmlns:p14="http://schemas.microsoft.com/office/powerpoint/2010/main" val="2563256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72E62C-500D-4A9A-B458-DCDCB55E81FF}"/>
              </a:ext>
            </a:extLst>
          </p:cNvPr>
          <p:cNvSpPr>
            <a:spLocks noGrp="1"/>
          </p:cNvSpPr>
          <p:nvPr>
            <p:ph type="title"/>
          </p:nvPr>
        </p:nvSpPr>
        <p:spPr/>
        <p:txBody>
          <a:bodyPr/>
          <a:lstStyle/>
          <a:p>
            <a:r>
              <a:rPr lang="ru-RU"/>
              <a:t>Висновки Шрамма і цілісність підходу</a:t>
            </a:r>
            <a:endParaRPr lang="uk-UA"/>
          </a:p>
        </p:txBody>
      </p:sp>
      <p:sp>
        <p:nvSpPr>
          <p:cNvPr id="3" name="Місце для вмісту 2">
            <a:extLst>
              <a:ext uri="{FF2B5EF4-FFF2-40B4-BE49-F238E27FC236}">
                <a16:creationId xmlns:a16="http://schemas.microsoft.com/office/drawing/2014/main" id="{73452F31-1EB7-42CF-A6F1-C78F2BFE5C78}"/>
              </a:ext>
            </a:extLst>
          </p:cNvPr>
          <p:cNvSpPr>
            <a:spLocks noGrp="1"/>
          </p:cNvSpPr>
          <p:nvPr>
            <p:ph idx="1"/>
          </p:nvPr>
        </p:nvSpPr>
        <p:spPr/>
        <p:txBody>
          <a:bodyPr/>
          <a:lstStyle/>
          <a:p>
            <a:r>
              <a:rPr lang="ru-RU"/>
              <a:t>Для одних дітей в одних умовах якесь ТБ шкідливо. Для других дітей в тих самих умовах і для тих самих дітей в інших умовах воно може бути благом. Для більшості дітей у більшості умов більша частина телебачення, скоріш за все, ані особливо шкідлива, ані особливо корисна». Таким чином було зроблено висновок, що не можна розглядати вплив телебачення окремо від інших факторів, що лише цілісна картина взаємодії дитини з навколишнім світом, у тому числі з телебаченням, може дати відповідь щодо користі чи шкоди певних компонентів.</a:t>
            </a:r>
            <a:endParaRPr lang="uk-UA"/>
          </a:p>
        </p:txBody>
      </p:sp>
    </p:spTree>
    <p:extLst>
      <p:ext uri="{BB962C8B-B14F-4D97-AF65-F5344CB8AC3E}">
        <p14:creationId xmlns:p14="http://schemas.microsoft.com/office/powerpoint/2010/main" val="2447665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B6DE49-6F15-4208-B549-72BF85F0782A}"/>
              </a:ext>
            </a:extLst>
          </p:cNvPr>
          <p:cNvSpPr>
            <a:spLocks noGrp="1"/>
          </p:cNvSpPr>
          <p:nvPr>
            <p:ph type="title"/>
          </p:nvPr>
        </p:nvSpPr>
        <p:spPr/>
        <p:txBody>
          <a:bodyPr/>
          <a:lstStyle/>
          <a:p>
            <a:r>
              <a:rPr lang="uk-UA"/>
              <a:t>Емпіричні дослідження впливу насилля</a:t>
            </a:r>
          </a:p>
        </p:txBody>
      </p:sp>
      <p:sp>
        <p:nvSpPr>
          <p:cNvPr id="3" name="Місце для вмісту 2">
            <a:extLst>
              <a:ext uri="{FF2B5EF4-FFF2-40B4-BE49-F238E27FC236}">
                <a16:creationId xmlns:a16="http://schemas.microsoft.com/office/drawing/2014/main" id="{1CA6602E-139B-485F-88A2-1AF7EA21866F}"/>
              </a:ext>
            </a:extLst>
          </p:cNvPr>
          <p:cNvSpPr>
            <a:spLocks noGrp="1"/>
          </p:cNvSpPr>
          <p:nvPr>
            <p:ph idx="1"/>
          </p:nvPr>
        </p:nvSpPr>
        <p:spPr/>
        <p:txBody>
          <a:bodyPr>
            <a:normAutofit lnSpcReduction="10000"/>
          </a:bodyPr>
          <a:lstStyle/>
          <a:p>
            <a:pPr algn="just"/>
            <a:r>
              <a:rPr lang="uk-UA" dirty="0"/>
              <a:t>Класичним стало дослідження Фонду </a:t>
            </a:r>
            <a:r>
              <a:rPr lang="uk-UA" dirty="0" err="1"/>
              <a:t>Пейна</a:t>
            </a:r>
            <a:r>
              <a:rPr lang="uk-UA" dirty="0"/>
              <a:t> 1928 р., яке показало, що фільми провокують зростання злочинності серед дітей. Інше дослідження 1950-х рр. під керівництвом В. </a:t>
            </a:r>
            <a:r>
              <a:rPr lang="uk-UA" dirty="0" err="1"/>
              <a:t>Шрамма</a:t>
            </a:r>
            <a:r>
              <a:rPr lang="uk-UA" dirty="0"/>
              <a:t> дійшло висновку, що вплив телебачення залежить від контексту. Експеримент С. </a:t>
            </a:r>
            <a:r>
              <a:rPr lang="uk-UA" dirty="0" err="1"/>
              <a:t>Фешбаха</a:t>
            </a:r>
            <a:r>
              <a:rPr lang="uk-UA" dirty="0"/>
              <a:t> показав ефект катарсису: перегляд агресивного фільму знижував агресивність учасників.</a:t>
            </a:r>
          </a:p>
          <a:p>
            <a:pPr algn="just"/>
            <a:r>
              <a:rPr lang="uk-UA" dirty="0"/>
              <a:t>Широко відоме також дослідження С. </a:t>
            </a:r>
            <a:r>
              <a:rPr lang="uk-UA" dirty="0" err="1"/>
              <a:t>Фешбаха</a:t>
            </a:r>
            <a:r>
              <a:rPr lang="uk-UA" dirty="0"/>
              <a:t>, яке приводять як підтвердження своїх поглядів прихильники теорії катарсису. На початку експерименту піддослідну групу студентів дуже образили, потім же їх розділили на дві частини. Одна дивилась фільм про боксерський поєдинок (він розцінювався як агресивний), друга — про поширення чуток (нейтральний). Опитування експериментальних груп виявило, що ті, хто дивився агресивний фільм, були більш стримані в своїх оцінках, аніж ті, які дивились нейтральний.</a:t>
            </a:r>
          </a:p>
        </p:txBody>
      </p:sp>
    </p:spTree>
    <p:extLst>
      <p:ext uri="{BB962C8B-B14F-4D97-AF65-F5344CB8AC3E}">
        <p14:creationId xmlns:p14="http://schemas.microsoft.com/office/powerpoint/2010/main" val="2539479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57434F-DEDF-4EE3-90F2-3A22CAC28B10}"/>
              </a:ext>
            </a:extLst>
          </p:cNvPr>
          <p:cNvSpPr>
            <a:spLocks noGrp="1"/>
          </p:cNvSpPr>
          <p:nvPr>
            <p:ph type="title"/>
          </p:nvPr>
        </p:nvSpPr>
        <p:spPr/>
        <p:txBody>
          <a:bodyPr/>
          <a:lstStyle/>
          <a:p>
            <a:r>
              <a:rPr lang="uk-UA"/>
              <a:t>Регулювання насилля в медіа</a:t>
            </a:r>
          </a:p>
        </p:txBody>
      </p:sp>
      <p:sp>
        <p:nvSpPr>
          <p:cNvPr id="3" name="Місце для вмісту 2">
            <a:extLst>
              <a:ext uri="{FF2B5EF4-FFF2-40B4-BE49-F238E27FC236}">
                <a16:creationId xmlns:a16="http://schemas.microsoft.com/office/drawing/2014/main" id="{EBBDE28A-B416-4EEB-A3F5-5B1C1C8941F5}"/>
              </a:ext>
            </a:extLst>
          </p:cNvPr>
          <p:cNvSpPr>
            <a:spLocks noGrp="1"/>
          </p:cNvSpPr>
          <p:nvPr>
            <p:ph idx="1"/>
          </p:nvPr>
        </p:nvSpPr>
        <p:spPr/>
        <p:txBody>
          <a:bodyPr>
            <a:normAutofit/>
          </a:bodyPr>
          <a:lstStyle/>
          <a:p>
            <a:pPr algn="just"/>
            <a:r>
              <a:rPr lang="uk-UA" dirty="0"/>
              <a:t>Існують різні шляхи тиску на мас-медіа, щоб зменшити потік насилля в його матеріалах. Традиційними є різні заборони та обмеження. Це можуть бути вимоги маркування фільмів, обмеження вільного пересування того чи іншого виду інформації (наприклад, порнографічного характеру). Крім того, існують погляди, що монополізація медіа може привести до позитивних змін, тобто крупні медіа-корпорації не будуть зазнавати тиску, а намагаючись завоювати довіру аудиторії для фінансового успіху, будуть уникати провокаційних матеріалів.</a:t>
            </a:r>
          </a:p>
          <a:p>
            <a:pPr algn="just"/>
            <a:r>
              <a:rPr lang="uk-UA" dirty="0"/>
              <a:t>Остання точка зору спростовується низкою досліджень. Окрім того, існує </a:t>
            </a:r>
            <a:r>
              <a:rPr lang="uk-UA" dirty="0" err="1"/>
              <a:t>самолімітування</a:t>
            </a:r>
            <a:r>
              <a:rPr lang="uk-UA" dirty="0"/>
              <a:t> з боку медіа, насамперед у формі етичних і професійних стандартів.</a:t>
            </a:r>
          </a:p>
        </p:txBody>
      </p:sp>
    </p:spTree>
    <p:extLst>
      <p:ext uri="{BB962C8B-B14F-4D97-AF65-F5344CB8AC3E}">
        <p14:creationId xmlns:p14="http://schemas.microsoft.com/office/powerpoint/2010/main" val="47098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1A98A2-B50B-41CA-9564-2D48DAC88CC1}"/>
              </a:ext>
            </a:extLst>
          </p:cNvPr>
          <p:cNvSpPr>
            <a:spLocks noGrp="1"/>
          </p:cNvSpPr>
          <p:nvPr>
            <p:ph type="title"/>
          </p:nvPr>
        </p:nvSpPr>
        <p:spPr/>
        <p:txBody>
          <a:bodyPr/>
          <a:lstStyle/>
          <a:p>
            <a:r>
              <a:rPr lang="uk-UA"/>
              <a:t>Стереотипи в журналістиці</a:t>
            </a:r>
          </a:p>
        </p:txBody>
      </p:sp>
      <p:sp>
        <p:nvSpPr>
          <p:cNvPr id="3" name="Місце для тексту 2">
            <a:extLst>
              <a:ext uri="{FF2B5EF4-FFF2-40B4-BE49-F238E27FC236}">
                <a16:creationId xmlns:a16="http://schemas.microsoft.com/office/drawing/2014/main" id="{A97DDED5-2DC1-4224-83CB-E258BC27FC9C}"/>
              </a:ext>
            </a:extLst>
          </p:cNvPr>
          <p:cNvSpPr>
            <a:spLocks noGrp="1"/>
          </p:cNvSpPr>
          <p:nvPr>
            <p:ph type="body" idx="1"/>
          </p:nvPr>
        </p:nvSpPr>
        <p:spPr/>
        <p:txBody>
          <a:bodyPr/>
          <a:lstStyle/>
          <a:p>
            <a:pPr algn="just"/>
            <a:r>
              <a:rPr lang="uk-UA" dirty="0"/>
              <a:t>В журналістиці це означає, що події можуть бути представлені медіа лише через систему вже існуючих стереотипів. Інакше аудиторія або не зрозуміє суті того, що відбувається, або витратить на розуміння занадто багато зусиль, що відштовхне її. При цьому медіа відіграє активну роль, адже в більшості випадків люди спершу визначаються, а потім дивляться. Новина і дійсність, на думку У. </a:t>
            </a:r>
            <a:r>
              <a:rPr lang="uk-UA" dirty="0" err="1"/>
              <a:t>Ліппманна</a:t>
            </a:r>
            <a:r>
              <a:rPr lang="uk-UA" dirty="0"/>
              <a:t>, — різні речі. Під час підготовки новин </a:t>
            </a:r>
            <a:r>
              <a:rPr lang="uk-UA" dirty="0">
                <a:solidFill>
                  <a:srgbClr val="FFFF00"/>
                </a:solidFill>
              </a:rPr>
              <a:t>журналісти користуються стереотипами</a:t>
            </a:r>
            <a:r>
              <a:rPr lang="uk-UA" dirty="0"/>
              <a:t>, за допомогою яких визначають категорії новинної цінності та зрозумілості, щоб </a:t>
            </a:r>
            <a:r>
              <a:rPr lang="uk-UA" dirty="0" err="1"/>
              <a:t>економно</a:t>
            </a:r>
            <a:r>
              <a:rPr lang="uk-UA" dirty="0"/>
              <a:t> використати час.</a:t>
            </a:r>
          </a:p>
        </p:txBody>
      </p:sp>
    </p:spTree>
    <p:extLst>
      <p:ext uri="{BB962C8B-B14F-4D97-AF65-F5344CB8AC3E}">
        <p14:creationId xmlns:p14="http://schemas.microsoft.com/office/powerpoint/2010/main" val="156282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EC36A-8006-47E4-8FE9-AD6414097630}"/>
              </a:ext>
            </a:extLst>
          </p:cNvPr>
          <p:cNvSpPr>
            <a:spLocks noGrp="1"/>
          </p:cNvSpPr>
          <p:nvPr>
            <p:ph type="title"/>
          </p:nvPr>
        </p:nvSpPr>
        <p:spPr/>
        <p:txBody>
          <a:bodyPr/>
          <a:lstStyle/>
          <a:p>
            <a:r>
              <a:rPr lang="uk-UA"/>
              <a:t>Псевдооточення та емоційність стереотипів</a:t>
            </a:r>
          </a:p>
        </p:txBody>
      </p:sp>
      <p:sp>
        <p:nvSpPr>
          <p:cNvPr id="3" name="Місце для тексту 2">
            <a:extLst>
              <a:ext uri="{FF2B5EF4-FFF2-40B4-BE49-F238E27FC236}">
                <a16:creationId xmlns:a16="http://schemas.microsoft.com/office/drawing/2014/main" id="{C7B8B50C-26DA-47B4-8AF3-CF2000708BF7}"/>
              </a:ext>
            </a:extLst>
          </p:cNvPr>
          <p:cNvSpPr>
            <a:spLocks noGrp="1"/>
          </p:cNvSpPr>
          <p:nvPr>
            <p:ph type="body" idx="1"/>
          </p:nvPr>
        </p:nvSpPr>
        <p:spPr/>
        <p:txBody>
          <a:bodyPr/>
          <a:lstStyle/>
          <a:p>
            <a:pPr algn="just"/>
            <a:r>
              <a:rPr lang="uk-UA" dirty="0"/>
              <a:t>Стереотипи звужують сприйняття, і саме тому людина живе в «</a:t>
            </a:r>
            <a:r>
              <a:rPr lang="uk-UA" dirty="0" err="1"/>
              <a:t>псевдооточенні</a:t>
            </a:r>
            <a:r>
              <a:rPr lang="uk-UA" dirty="0"/>
              <a:t>», яке заміщує реальний світ. Між цими поняттями існують принципові розбіжності, адже світ, який людям необхідно пізнати, і світ, який вони знають, часто різні. Саме виходячи з цих спрощених і викривлених уявлень, люди здійснюють реальні вчинки. Відбувається взаємопроникнення реального світу і спрощених уявлень про нього. Стереотипи сприймаються </a:t>
            </a:r>
            <a:r>
              <a:rPr lang="uk-UA" dirty="0">
                <a:solidFill>
                  <a:srgbClr val="FFFF00"/>
                </a:solidFill>
              </a:rPr>
              <a:t>дуже </a:t>
            </a:r>
            <a:r>
              <a:rPr lang="uk-UA" dirty="0" err="1">
                <a:solidFill>
                  <a:srgbClr val="FFFF00"/>
                </a:solidFill>
              </a:rPr>
              <a:t>емоційно</a:t>
            </a:r>
            <a:r>
              <a:rPr lang="uk-UA" dirty="0"/>
              <a:t>, а будь-яка їхня зміна є болісною, адже вони — твердині наших традицій, під захистом яких люди відчувають себе в безпеці.</a:t>
            </a:r>
          </a:p>
        </p:txBody>
      </p:sp>
    </p:spTree>
    <p:extLst>
      <p:ext uri="{BB962C8B-B14F-4D97-AF65-F5344CB8AC3E}">
        <p14:creationId xmlns:p14="http://schemas.microsoft.com/office/powerpoint/2010/main" val="120221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1142F-CA55-4203-AF2C-005AF5309A91}"/>
              </a:ext>
            </a:extLst>
          </p:cNvPr>
          <p:cNvSpPr>
            <a:spLocks noGrp="1"/>
          </p:cNvSpPr>
          <p:nvPr>
            <p:ph type="title"/>
          </p:nvPr>
        </p:nvSpPr>
        <p:spPr/>
        <p:txBody>
          <a:bodyPr/>
          <a:lstStyle/>
          <a:p>
            <a:r>
              <a:rPr lang="uk-UA"/>
              <a:t>Визначення та сучасні підходи</a:t>
            </a:r>
          </a:p>
        </p:txBody>
      </p:sp>
      <p:sp>
        <p:nvSpPr>
          <p:cNvPr id="3" name="Місце для тексту 2">
            <a:extLst>
              <a:ext uri="{FF2B5EF4-FFF2-40B4-BE49-F238E27FC236}">
                <a16:creationId xmlns:a16="http://schemas.microsoft.com/office/drawing/2014/main" id="{F8E4760A-89F7-412C-AF4C-0331AA94DCFA}"/>
              </a:ext>
            </a:extLst>
          </p:cNvPr>
          <p:cNvSpPr>
            <a:spLocks noGrp="1"/>
          </p:cNvSpPr>
          <p:nvPr>
            <p:ph type="body" idx="1"/>
          </p:nvPr>
        </p:nvSpPr>
        <p:spPr/>
        <p:txBody>
          <a:bodyPr/>
          <a:lstStyle/>
          <a:p>
            <a:pPr algn="just"/>
            <a:r>
              <a:rPr lang="uk-UA" dirty="0"/>
              <a:t>Визначаючи поняття </a:t>
            </a:r>
            <a:r>
              <a:rPr lang="uk-UA" dirty="0" err="1"/>
              <a:t>стереотипа</a:t>
            </a:r>
            <a:r>
              <a:rPr lang="uk-UA" dirty="0"/>
              <a:t>, В. Шульц називає його категоріями чи схемами, за допомогою яких під час обробки інформації зменшується складність навколишнього світу і враження набувають змісту. Огляд </a:t>
            </a:r>
            <a:r>
              <a:rPr lang="uk-UA" dirty="0" err="1"/>
              <a:t>післяліппманнівського</a:t>
            </a:r>
            <a:r>
              <a:rPr lang="uk-UA" dirty="0"/>
              <a:t> періоду розвитку поняття здійснив В. М. Владимиров. Зокрема, Т. А. ван </a:t>
            </a:r>
            <a:r>
              <a:rPr lang="uk-UA" dirty="0" err="1"/>
              <a:t>Дейк</a:t>
            </a:r>
            <a:r>
              <a:rPr lang="uk-UA" dirty="0"/>
              <a:t> вживав як синонім термін «модель ситуації» і орієнтувався на текст, а не на масову свідомість. Багато уваги проблемі стереотипів приділив Д. </a:t>
            </a:r>
            <a:r>
              <a:rPr lang="uk-UA" dirty="0" err="1"/>
              <a:t>МакКвейл</a:t>
            </a:r>
            <a:r>
              <a:rPr lang="uk-UA" dirty="0"/>
              <a:t>, який виділяв </a:t>
            </a:r>
            <a:r>
              <a:rPr lang="uk-UA" dirty="0" err="1"/>
              <a:t>стереотипізацію</a:t>
            </a:r>
            <a:r>
              <a:rPr lang="uk-UA" dirty="0"/>
              <a:t> та об’єднання-зіставлення як дві основні можливості впливу на інтерпретацію.</a:t>
            </a:r>
          </a:p>
        </p:txBody>
      </p:sp>
    </p:spTree>
    <p:extLst>
      <p:ext uri="{BB962C8B-B14F-4D97-AF65-F5344CB8AC3E}">
        <p14:creationId xmlns:p14="http://schemas.microsoft.com/office/powerpoint/2010/main" val="2434745053"/>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Туман</Template>
  <TotalTime>1820</TotalTime>
  <Words>5666</Words>
  <Application>Microsoft Office PowerPoint</Application>
  <PresentationFormat>Широкий екран</PresentationFormat>
  <Paragraphs>143</Paragraphs>
  <Slides>63</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63</vt:i4>
      </vt:variant>
    </vt:vector>
  </HeadingPairs>
  <TitlesOfParts>
    <vt:vector size="66" baseType="lpstr">
      <vt:lpstr>Arial</vt:lpstr>
      <vt:lpstr>Century Gothic</vt:lpstr>
      <vt:lpstr>Туман</vt:lpstr>
      <vt:lpstr>Теорії масових комунікацій</vt:lpstr>
      <vt:lpstr>Теорія стереотипів</vt:lpstr>
      <vt:lpstr>Позитивні та негативні аспекти стереотипів</vt:lpstr>
      <vt:lpstr>Стереотипи в різних науках</vt:lpstr>
      <vt:lpstr>Концепція У. Ліппманна</vt:lpstr>
      <vt:lpstr>Характеристика стереотипів за Ліппманном</vt:lpstr>
      <vt:lpstr>Стереотипи в журналістиці</vt:lpstr>
      <vt:lpstr>Псевдооточення та емоційність стереотипів</vt:lpstr>
      <vt:lpstr>Визначення та сучасні підходи</vt:lpstr>
      <vt:lpstr>Емоційна природа і трансформація стереотипів</vt:lpstr>
      <vt:lpstr>Витоки та суть теорії когнітивного дисонансу</vt:lpstr>
      <vt:lpstr>Формулювання гіпотези та причини виникнення дисонансу</vt:lpstr>
      <vt:lpstr>Міра дисонансу та закономірності його зменшення</vt:lpstr>
      <vt:lpstr>Опір змінам і способи компенсації</vt:lpstr>
      <vt:lpstr>Когнітивний дисонанс і процес прийняття рішень</vt:lpstr>
      <vt:lpstr>Експерименти Левіна і роль групового рішення</vt:lpstr>
      <vt:lpstr>Вимушена згода і зміна переконань</vt:lpstr>
      <vt:lpstr>Теорія інформаційного конформізму та роль мас-медіа</vt:lpstr>
      <vt:lpstr>Витоки та суть теорії когнітивного дисонансу</vt:lpstr>
      <vt:lpstr>Формулювання гіпотези та причини виникнення дисонансу</vt:lpstr>
      <vt:lpstr>Міра дисонансу та закономірності його зменшення</vt:lpstr>
      <vt:lpstr>Опір змінам і способи компенсації</vt:lpstr>
      <vt:lpstr>Когнітивний дисонанс і процес прийняття рішень</vt:lpstr>
      <vt:lpstr>Експерименти Левіна і роль групового рішення</vt:lpstr>
      <vt:lpstr>Вимушена згода і зміна переконань</vt:lpstr>
      <vt:lpstr>Теорія інформаційного конформізму та роль мас-медіа</vt:lpstr>
      <vt:lpstr>Сутність теорії користі та задоволення</vt:lpstr>
      <vt:lpstr>Класифікація потреб і внесок дослідників</vt:lpstr>
      <vt:lpstr>Початки теорії та концепція В. Шрамма</vt:lpstr>
      <vt:lpstr>Дослідження Е. Каца та його висновки</vt:lpstr>
      <vt:lpstr>Презентація PowerPoint</vt:lpstr>
      <vt:lpstr>Поділ мотиваційних теорій</vt:lpstr>
      <vt:lpstr>Теорія гри У. Стефенсона</vt:lpstr>
      <vt:lpstr>Теорії змови та медіазалежності</vt:lpstr>
      <vt:lpstr>Теорія навчання і теорія пізнання</vt:lpstr>
      <vt:lpstr>Теорія пізнання</vt:lpstr>
      <vt:lpstr>Ефект третьої особи та теорія пробілу знання</vt:lpstr>
      <vt:lpstr>Теорія схем і сенсибілізації</vt:lpstr>
      <vt:lpstr>Теорія оцінок і керування емоціями</vt:lpstr>
      <vt:lpstr>Теорія інструментальної актуалізації</vt:lpstr>
      <vt:lpstr>Ефект дефакто та теорія посилення</vt:lpstr>
      <vt:lpstr>Теорія соціального навчання і активна аудиторія</vt:lpstr>
      <vt:lpstr>Теорії пояснення впливу насилля</vt:lpstr>
      <vt:lpstr>Теорія навчання і її основи</vt:lpstr>
      <vt:lpstr>Теорія пізнання: припущення Хайдера</vt:lpstr>
      <vt:lpstr>Розбіжності між повідомленням і судженням; ефект третьої особи</vt:lpstr>
      <vt:lpstr>Теорія пробілу знання та інформаційна нерівність</vt:lpstr>
      <vt:lpstr>Теорія схем і фреймінг</vt:lpstr>
      <vt:lpstr>Сенсибілізація і дослідження Айенгара та Кіндера</vt:lpstr>
      <vt:lpstr>Теорія оцінок і зв'язок з емоціями</vt:lpstr>
      <vt:lpstr>Керування емоціями медіа та інструментальна актуалізація</vt:lpstr>
      <vt:lpstr>Інструментальна актуалізація: наслідки для селекції медіа</vt:lpstr>
      <vt:lpstr>Ефект дефакто: констатації</vt:lpstr>
      <vt:lpstr>Ефект дефакто: інтерпретація і посилення</vt:lpstr>
      <vt:lpstr>Лідери думок і мультиплікація повідомлень</vt:lpstr>
      <vt:lpstr>Способи навчання через мас-медіа і соціальне навчання</vt:lpstr>
      <vt:lpstr>Теорії впливу насильства: навчання і модель</vt:lpstr>
      <vt:lpstr>Теорії інстинктів і катарсису</vt:lpstr>
      <vt:lpstr>Теорія емоційного збудження і фрустрація</vt:lpstr>
      <vt:lpstr>Дослідження впливу насильства: Фонд Пейна і Шрамм</vt:lpstr>
      <vt:lpstr>Висновки Шрамма і цілісність підходу</vt:lpstr>
      <vt:lpstr>Емпіричні дослідження впливу насилля</vt:lpstr>
      <vt:lpstr>Регулювання насилля в медіа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масових комунікацій</dc:title>
  <dc:creator>Слюсар Вадим Миколайович</dc:creator>
  <cp:lastModifiedBy>Слюсар Вадим Миколайович</cp:lastModifiedBy>
  <cp:revision>6</cp:revision>
  <dcterms:created xsi:type="dcterms:W3CDTF">2025-11-09T21:33:20Z</dcterms:created>
  <dcterms:modified xsi:type="dcterms:W3CDTF">2025-11-11T06:40:08Z</dcterms:modified>
</cp:coreProperties>
</file>