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83" r:id="rId3"/>
    <p:sldId id="270" r:id="rId4"/>
    <p:sldId id="257" r:id="rId5"/>
    <p:sldId id="259" r:id="rId6"/>
    <p:sldId id="278" r:id="rId7"/>
    <p:sldId id="262" r:id="rId8"/>
    <p:sldId id="261" r:id="rId9"/>
    <p:sldId id="260" r:id="rId10"/>
    <p:sldId id="285" r:id="rId11"/>
    <p:sldId id="284" r:id="rId12"/>
    <p:sldId id="286" r:id="rId13"/>
    <p:sldId id="287" r:id="rId14"/>
    <p:sldId id="288" r:id="rId15"/>
    <p:sldId id="263" r:id="rId16"/>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2" autoAdjust="0"/>
    <p:restoredTop sz="94660"/>
  </p:normalViewPr>
  <p:slideViewPr>
    <p:cSldViewPr snapToGrid="0">
      <p:cViewPr varScale="1">
        <p:scale>
          <a:sx n="116" d="100"/>
          <a:sy n="116" d="100"/>
        </p:scale>
        <p:origin x="16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BD0E6B3-D148-41FE-B2A6-1FA6F0C77C7B}" type="datetimeFigureOut">
              <a:rPr lang="uk-UA" smtClean="0"/>
              <a:t>02.12.2025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B438621-6CBB-4A2B-80DB-99CA9E74A440}" type="slidenum">
              <a:rPr lang="uk-UA" smtClean="0"/>
              <a:t>‹#›</a:t>
            </a:fld>
            <a:endParaRPr lang="uk-UA"/>
          </a:p>
        </p:txBody>
      </p:sp>
    </p:spTree>
    <p:extLst>
      <p:ext uri="{BB962C8B-B14F-4D97-AF65-F5344CB8AC3E}">
        <p14:creationId xmlns:p14="http://schemas.microsoft.com/office/powerpoint/2010/main" val="345556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BD0E6B3-D148-41FE-B2A6-1FA6F0C77C7B}" type="datetimeFigureOut">
              <a:rPr lang="uk-UA" smtClean="0"/>
              <a:t>02.12.2025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B438621-6CBB-4A2B-80DB-99CA9E74A440}" type="slidenum">
              <a:rPr lang="uk-UA" smtClean="0"/>
              <a:t>‹#›</a:t>
            </a:fld>
            <a:endParaRPr lang="uk-UA"/>
          </a:p>
        </p:txBody>
      </p:sp>
    </p:spTree>
    <p:extLst>
      <p:ext uri="{BB962C8B-B14F-4D97-AF65-F5344CB8AC3E}">
        <p14:creationId xmlns:p14="http://schemas.microsoft.com/office/powerpoint/2010/main" val="2312707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BD0E6B3-D148-41FE-B2A6-1FA6F0C77C7B}" type="datetimeFigureOut">
              <a:rPr lang="uk-UA" smtClean="0"/>
              <a:t>02.12.2025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B438621-6CBB-4A2B-80DB-99CA9E74A440}" type="slidenum">
              <a:rPr lang="uk-UA" smtClean="0"/>
              <a:t>‹#›</a:t>
            </a:fld>
            <a:endParaRPr lang="uk-U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37644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BD0E6B3-D148-41FE-B2A6-1FA6F0C77C7B}" type="datetimeFigureOut">
              <a:rPr lang="uk-UA" smtClean="0"/>
              <a:t>02.12.2025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B438621-6CBB-4A2B-80DB-99CA9E74A440}" type="slidenum">
              <a:rPr lang="uk-UA" smtClean="0"/>
              <a:t>‹#›</a:t>
            </a:fld>
            <a:endParaRPr lang="uk-UA"/>
          </a:p>
        </p:txBody>
      </p:sp>
    </p:spTree>
    <p:extLst>
      <p:ext uri="{BB962C8B-B14F-4D97-AF65-F5344CB8AC3E}">
        <p14:creationId xmlns:p14="http://schemas.microsoft.com/office/powerpoint/2010/main" val="833176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BD0E6B3-D148-41FE-B2A6-1FA6F0C77C7B}" type="datetimeFigureOut">
              <a:rPr lang="uk-UA" smtClean="0"/>
              <a:t>02.12.2025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B438621-6CBB-4A2B-80DB-99CA9E74A440}" type="slidenum">
              <a:rPr lang="uk-UA" smtClean="0"/>
              <a:t>‹#›</a:t>
            </a:fld>
            <a:endParaRPr lang="uk-U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95959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BD0E6B3-D148-41FE-B2A6-1FA6F0C77C7B}" type="datetimeFigureOut">
              <a:rPr lang="uk-UA" smtClean="0"/>
              <a:t>02.12.2025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B438621-6CBB-4A2B-80DB-99CA9E74A440}" type="slidenum">
              <a:rPr lang="uk-UA" smtClean="0"/>
              <a:t>‹#›</a:t>
            </a:fld>
            <a:endParaRPr lang="uk-UA"/>
          </a:p>
        </p:txBody>
      </p:sp>
    </p:spTree>
    <p:extLst>
      <p:ext uri="{BB962C8B-B14F-4D97-AF65-F5344CB8AC3E}">
        <p14:creationId xmlns:p14="http://schemas.microsoft.com/office/powerpoint/2010/main" val="3262037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BD0E6B3-D148-41FE-B2A6-1FA6F0C77C7B}" type="datetimeFigureOut">
              <a:rPr lang="uk-UA" smtClean="0"/>
              <a:t>02.12.2025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B438621-6CBB-4A2B-80DB-99CA9E74A440}" type="slidenum">
              <a:rPr lang="uk-UA" smtClean="0"/>
              <a:t>‹#›</a:t>
            </a:fld>
            <a:endParaRPr lang="uk-UA"/>
          </a:p>
        </p:txBody>
      </p:sp>
    </p:spTree>
    <p:extLst>
      <p:ext uri="{BB962C8B-B14F-4D97-AF65-F5344CB8AC3E}">
        <p14:creationId xmlns:p14="http://schemas.microsoft.com/office/powerpoint/2010/main" val="1905679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BD0E6B3-D148-41FE-B2A6-1FA6F0C77C7B}" type="datetimeFigureOut">
              <a:rPr lang="uk-UA" smtClean="0"/>
              <a:t>02.12.2025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B438621-6CBB-4A2B-80DB-99CA9E74A440}" type="slidenum">
              <a:rPr lang="uk-UA" smtClean="0"/>
              <a:t>‹#›</a:t>
            </a:fld>
            <a:endParaRPr lang="uk-UA"/>
          </a:p>
        </p:txBody>
      </p:sp>
    </p:spTree>
    <p:extLst>
      <p:ext uri="{BB962C8B-B14F-4D97-AF65-F5344CB8AC3E}">
        <p14:creationId xmlns:p14="http://schemas.microsoft.com/office/powerpoint/2010/main" val="3462918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BD0E6B3-D148-41FE-B2A6-1FA6F0C77C7B}" type="datetimeFigureOut">
              <a:rPr lang="uk-UA" smtClean="0"/>
              <a:t>02.12.2025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B438621-6CBB-4A2B-80DB-99CA9E74A440}" type="slidenum">
              <a:rPr lang="uk-UA" smtClean="0"/>
              <a:t>‹#›</a:t>
            </a:fld>
            <a:endParaRPr lang="uk-UA"/>
          </a:p>
        </p:txBody>
      </p:sp>
    </p:spTree>
    <p:extLst>
      <p:ext uri="{BB962C8B-B14F-4D97-AF65-F5344CB8AC3E}">
        <p14:creationId xmlns:p14="http://schemas.microsoft.com/office/powerpoint/2010/main" val="108390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BD0E6B3-D148-41FE-B2A6-1FA6F0C77C7B}" type="datetimeFigureOut">
              <a:rPr lang="uk-UA" smtClean="0"/>
              <a:t>02.12.2025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B438621-6CBB-4A2B-80DB-99CA9E74A440}" type="slidenum">
              <a:rPr lang="uk-UA" smtClean="0"/>
              <a:t>‹#›</a:t>
            </a:fld>
            <a:endParaRPr lang="uk-UA"/>
          </a:p>
        </p:txBody>
      </p:sp>
    </p:spTree>
    <p:extLst>
      <p:ext uri="{BB962C8B-B14F-4D97-AF65-F5344CB8AC3E}">
        <p14:creationId xmlns:p14="http://schemas.microsoft.com/office/powerpoint/2010/main" val="2236962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BD0E6B3-D148-41FE-B2A6-1FA6F0C77C7B}" type="datetimeFigureOut">
              <a:rPr lang="uk-UA" smtClean="0"/>
              <a:t>02.12.2025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B438621-6CBB-4A2B-80DB-99CA9E74A440}" type="slidenum">
              <a:rPr lang="uk-UA" smtClean="0"/>
              <a:t>‹#›</a:t>
            </a:fld>
            <a:endParaRPr lang="uk-UA"/>
          </a:p>
        </p:txBody>
      </p:sp>
    </p:spTree>
    <p:extLst>
      <p:ext uri="{BB962C8B-B14F-4D97-AF65-F5344CB8AC3E}">
        <p14:creationId xmlns:p14="http://schemas.microsoft.com/office/powerpoint/2010/main" val="2978778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BD0E6B3-D148-41FE-B2A6-1FA6F0C77C7B}" type="datetimeFigureOut">
              <a:rPr lang="uk-UA" smtClean="0"/>
              <a:t>02.12.2025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4B438621-6CBB-4A2B-80DB-99CA9E74A440}" type="slidenum">
              <a:rPr lang="uk-UA" smtClean="0"/>
              <a:t>‹#›</a:t>
            </a:fld>
            <a:endParaRPr lang="uk-UA"/>
          </a:p>
        </p:txBody>
      </p:sp>
    </p:spTree>
    <p:extLst>
      <p:ext uri="{BB962C8B-B14F-4D97-AF65-F5344CB8AC3E}">
        <p14:creationId xmlns:p14="http://schemas.microsoft.com/office/powerpoint/2010/main" val="340593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BD0E6B3-D148-41FE-B2A6-1FA6F0C77C7B}" type="datetimeFigureOut">
              <a:rPr lang="uk-UA" smtClean="0"/>
              <a:t>02.12.2025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4B438621-6CBB-4A2B-80DB-99CA9E74A440}" type="slidenum">
              <a:rPr lang="uk-UA" smtClean="0"/>
              <a:t>‹#›</a:t>
            </a:fld>
            <a:endParaRPr lang="uk-UA"/>
          </a:p>
        </p:txBody>
      </p:sp>
    </p:spTree>
    <p:extLst>
      <p:ext uri="{BB962C8B-B14F-4D97-AF65-F5344CB8AC3E}">
        <p14:creationId xmlns:p14="http://schemas.microsoft.com/office/powerpoint/2010/main" val="1951509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D0E6B3-D148-41FE-B2A6-1FA6F0C77C7B}" type="datetimeFigureOut">
              <a:rPr lang="uk-UA" smtClean="0"/>
              <a:t>02.12.2025</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4B438621-6CBB-4A2B-80DB-99CA9E74A440}" type="slidenum">
              <a:rPr lang="uk-UA" smtClean="0"/>
              <a:t>‹#›</a:t>
            </a:fld>
            <a:endParaRPr lang="uk-UA"/>
          </a:p>
        </p:txBody>
      </p:sp>
    </p:spTree>
    <p:extLst>
      <p:ext uri="{BB962C8B-B14F-4D97-AF65-F5344CB8AC3E}">
        <p14:creationId xmlns:p14="http://schemas.microsoft.com/office/powerpoint/2010/main" val="163023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BD0E6B3-D148-41FE-B2A6-1FA6F0C77C7B}" type="datetimeFigureOut">
              <a:rPr lang="uk-UA" smtClean="0"/>
              <a:t>02.12.2025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B438621-6CBB-4A2B-80DB-99CA9E74A440}" type="slidenum">
              <a:rPr lang="uk-UA" smtClean="0"/>
              <a:t>‹#›</a:t>
            </a:fld>
            <a:endParaRPr lang="uk-UA"/>
          </a:p>
        </p:txBody>
      </p:sp>
    </p:spTree>
    <p:extLst>
      <p:ext uri="{BB962C8B-B14F-4D97-AF65-F5344CB8AC3E}">
        <p14:creationId xmlns:p14="http://schemas.microsoft.com/office/powerpoint/2010/main" val="159236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BD0E6B3-D148-41FE-B2A6-1FA6F0C77C7B}" type="datetimeFigureOut">
              <a:rPr lang="uk-UA" smtClean="0"/>
              <a:t>02.12.2025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B438621-6CBB-4A2B-80DB-99CA9E74A440}" type="slidenum">
              <a:rPr lang="uk-UA" smtClean="0"/>
              <a:t>‹#›</a:t>
            </a:fld>
            <a:endParaRPr lang="uk-UA"/>
          </a:p>
        </p:txBody>
      </p:sp>
    </p:spTree>
    <p:extLst>
      <p:ext uri="{BB962C8B-B14F-4D97-AF65-F5344CB8AC3E}">
        <p14:creationId xmlns:p14="http://schemas.microsoft.com/office/powerpoint/2010/main" val="417348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BD0E6B3-D148-41FE-B2A6-1FA6F0C77C7B}" type="datetimeFigureOut">
              <a:rPr lang="uk-UA" smtClean="0"/>
              <a:t>02.12.2025</a:t>
            </a:fld>
            <a:endParaRPr lang="uk-U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B438621-6CBB-4A2B-80DB-99CA9E74A440}" type="slidenum">
              <a:rPr lang="uk-UA" smtClean="0"/>
              <a:t>‹#›</a:t>
            </a:fld>
            <a:endParaRPr lang="uk-UA"/>
          </a:p>
        </p:txBody>
      </p:sp>
    </p:spTree>
    <p:extLst>
      <p:ext uri="{BB962C8B-B14F-4D97-AF65-F5344CB8AC3E}">
        <p14:creationId xmlns:p14="http://schemas.microsoft.com/office/powerpoint/2010/main" val="205324530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is.nipo.gov.ua/uk/search/simple/" TargetMode="External"/><Relationship Id="rId2" Type="http://schemas.openxmlformats.org/officeDocument/2006/relationships/hyperlink" Target="https://sis.nipo.gov.ua/" TargetMode="External"/><Relationship Id="rId1" Type="http://schemas.openxmlformats.org/officeDocument/2006/relationships/slideLayout" Target="../slideLayouts/slideLayout2.xml"/><Relationship Id="rId5" Type="http://schemas.openxmlformats.org/officeDocument/2006/relationships/hyperlink" Target="https://ukrpatent.org/uk/articles/bases2" TargetMode="External"/><Relationship Id="rId4" Type="http://schemas.openxmlformats.org/officeDocument/2006/relationships/hyperlink" Target="https://nipo.gov.ua/"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uk.wikipedia.org/w/index.php?title=%D0%97%D0%B0%D0%BA%D0%BE%D0%BD%D0%BE%D0%B4%D0%B0%D0%B2%D1%81%D1%82%D0%B2%D0%BE_%D0%A3%D0%BA%D1%80%D0%B0%D1%97%D0%BD%D0%B8_%D1%96%D0%B7_%D0%BF%D0%B8%D1%82%D0%B0%D0%BD%D1%8C_%D1%96%D0%BD%D1%82%D0%B5%D0%BB%D0%B5%D0%BA%D1%82%D1%83%D0%B0%D0%BB%D1%8C%D0%BD%D0%BE%D1%97_%D0%B2%D0%BB%D0%B0%D1%81%D0%BD%D0%BE%D1%81%D1%82%D1%96&amp;action=edit&amp;redlink=1" TargetMode="External"/><Relationship Id="rId7" Type="http://schemas.openxmlformats.org/officeDocument/2006/relationships/hyperlink" Target="https://24tv.ua/shho-tse-take-intelektualna-vlasnist-yak-beregti-ukrayina-novini_n1371481" TargetMode="External"/><Relationship Id="rId2" Type="http://schemas.openxmlformats.org/officeDocument/2006/relationships/hyperlink" Target="http://zakon.rada.gov.ua/" TargetMode="External"/><Relationship Id="rId1" Type="http://schemas.openxmlformats.org/officeDocument/2006/relationships/slideLayout" Target="../slideLayouts/slideLayout2.xml"/><Relationship Id="rId6" Type="http://schemas.openxmlformats.org/officeDocument/2006/relationships/hyperlink" Target="https://uk.wikipedia.org/wiki/%D0%97%D0%B0%D0%BA%D0%BE%D0%BD_%D0%A3%D0%BA%D1%80%D0%B0%D1%97%D0%BD%D0%B8" TargetMode="External"/><Relationship Id="rId5" Type="http://schemas.openxmlformats.org/officeDocument/2006/relationships/hyperlink" Target="https://uk.wikipedia.org/wiki/%D0%90%D0%B2%D1%82%D0%BE%D1%80%D1%81%D1%8C%D0%BA%D0%B5_%D0%BF%D1%80%D0%B0%D0%B2%D0%BE" TargetMode="External"/><Relationship Id="rId4" Type="http://schemas.openxmlformats.org/officeDocument/2006/relationships/hyperlink" Target="https://uk.wikipedia.org/wiki/%D0%9E%D1%84%D0%BE%D1%80%D0%BC%D0%BB%D0%B5%D0%BD%D0%BD%D1%8F_%D0%BF%D1%80%D0%B0%D0%B2_%D1%96%D0%BD%D1%82%D0%B5%D0%BB%D0%B5%D0%BA%D1%82%D1%83%D0%B0%D0%BB%D1%8C%D0%BD%D0%BE%D1%97_%D0%B2%D0%BB%D0%B0%D1%81%D0%BD%D0%BE%D1%81%D1%82%D1%96"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uk.wikipedia.org/wiki/%D0%9F%D0%B0%D1%82%D0%B5%D0%BD%D1%82#cite_note-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ukrpatent.org/uk/articles/bases2" TargetMode="External"/><Relationship Id="rId2" Type="http://schemas.openxmlformats.org/officeDocument/2006/relationships/hyperlink" Target="https://science.nmu.org.ua/ua/ndc/patents/patent_sites.php"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uk.wikipedia.org/wiki/%D0%9A%D0%BE%D1%80%D0%B8%D1%81%D0%BD%D0%B0_%D0%BC%D0%BE%D0%B4%D0%B5%D0%BB%D1%8C" TargetMode="External"/><Relationship Id="rId2" Type="http://schemas.openxmlformats.org/officeDocument/2006/relationships/hyperlink" Target="https://uk.wikipedia.org/wiki/%D0%92%D0%B8%D0%BD%D0%B0%D1%85%D1%96%D0%B4" TargetMode="External"/><Relationship Id="rId1" Type="http://schemas.openxmlformats.org/officeDocument/2006/relationships/slideLayout" Target="../slideLayouts/slideLayout2.xml"/><Relationship Id="rId4" Type="http://schemas.openxmlformats.org/officeDocument/2006/relationships/hyperlink" Target="https://uk.wikipedia.org/wiki/%D0%9F%D1%80%D0%BE%D0%BC%D0%B8%D1%81%D0%BB%D0%BE%D0%B2%D0%B8%D0%B9_%D0%B7%D1%80%D0%B0%D0%B7%D0%BE%D0%B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98888" y="995423"/>
            <a:ext cx="5688827" cy="2620988"/>
          </a:xfrm>
        </p:spPr>
        <p:txBody>
          <a:bodyPr/>
          <a:lstStyle/>
          <a:p>
            <a:pPr algn="ctr"/>
            <a:r>
              <a:rPr lang="uk-UA" dirty="0" smtClean="0"/>
              <a:t>Патенти</a:t>
            </a:r>
            <a:r>
              <a:rPr lang="uk-UA" dirty="0" smtClean="0"/>
              <a:t>.</a:t>
            </a:r>
            <a:br>
              <a:rPr lang="uk-UA" dirty="0" smtClean="0"/>
            </a:br>
            <a:r>
              <a:rPr lang="uk-UA" dirty="0" smtClean="0"/>
              <a:t>Патентування</a:t>
            </a:r>
            <a:endParaRPr lang="uk-UA" dirty="0"/>
          </a:p>
        </p:txBody>
      </p:sp>
      <p:pic>
        <p:nvPicPr>
          <p:cNvPr id="5" name="Picture 1"/>
          <p:cNvPicPr>
            <a:picLocks noChangeAspect="1" noChangeArrowheads="1"/>
          </p:cNvPicPr>
          <p:nvPr/>
        </p:nvPicPr>
        <p:blipFill>
          <a:blip r:embed="rId2" cstate="print"/>
          <a:srcRect/>
          <a:stretch>
            <a:fillRect/>
          </a:stretch>
        </p:blipFill>
        <p:spPr bwMode="auto">
          <a:xfrm>
            <a:off x="8390541" y="331592"/>
            <a:ext cx="1228021" cy="1732874"/>
          </a:xfrm>
          <a:prstGeom prst="rect">
            <a:avLst/>
          </a:prstGeom>
          <a:noFill/>
          <a:ln w="9525">
            <a:solidFill>
              <a:schemeClr val="accent1"/>
            </a:solidFill>
            <a:miter lim="800000"/>
            <a:headEnd/>
            <a:tailEnd/>
          </a:ln>
          <a:effectLst>
            <a:outerShdw blurRad="50800" dist="38100" dir="5400000" algn="t" rotWithShape="0">
              <a:prstClr val="black">
                <a:alpha val="40000"/>
              </a:prstClr>
            </a:outerShdw>
          </a:effectLst>
        </p:spPr>
      </p:pic>
      <p:pic>
        <p:nvPicPr>
          <p:cNvPr id="7" name="Picture 3"/>
          <p:cNvPicPr>
            <a:picLocks noChangeAspect="1" noChangeArrowheads="1"/>
          </p:cNvPicPr>
          <p:nvPr/>
        </p:nvPicPr>
        <p:blipFill rotWithShape="1">
          <a:blip r:embed="rId3" cstate="print"/>
          <a:srcRect l="4093" t="1801"/>
          <a:stretch/>
        </p:blipFill>
        <p:spPr bwMode="auto">
          <a:xfrm>
            <a:off x="6775265" y="331591"/>
            <a:ext cx="1229235" cy="1727725"/>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p:spPr>
      </p:pic>
      <p:pic>
        <p:nvPicPr>
          <p:cNvPr id="8" name="Picture 1"/>
          <p:cNvPicPr>
            <a:picLocks noChangeAspect="1" noChangeArrowheads="1"/>
          </p:cNvPicPr>
          <p:nvPr/>
        </p:nvPicPr>
        <p:blipFill>
          <a:blip r:embed="rId4" cstate="print"/>
          <a:srcRect/>
          <a:stretch>
            <a:fillRect/>
          </a:stretch>
        </p:blipFill>
        <p:spPr bwMode="auto">
          <a:xfrm>
            <a:off x="10004603" y="331591"/>
            <a:ext cx="1210756" cy="1708031"/>
          </a:xfrm>
          <a:prstGeom prst="rect">
            <a:avLst/>
          </a:prstGeom>
          <a:noFill/>
          <a:ln w="9525">
            <a:solidFill>
              <a:schemeClr val="accent1"/>
            </a:solidFill>
            <a:miter lim="800000"/>
            <a:headEnd/>
            <a:tailEnd/>
          </a:ln>
          <a:effectLst>
            <a:outerShdw blurRad="50800" dist="38100" dir="5400000" algn="t" rotWithShape="0">
              <a:prstClr val="black">
                <a:alpha val="40000"/>
              </a:prstClr>
            </a:outerShdw>
          </a:effectLst>
        </p:spPr>
      </p:pic>
      <p:pic>
        <p:nvPicPr>
          <p:cNvPr id="9" name="Рисунок 8"/>
          <p:cNvPicPr>
            <a:picLocks noChangeAspect="1"/>
          </p:cNvPicPr>
          <p:nvPr/>
        </p:nvPicPr>
        <p:blipFill>
          <a:blip r:embed="rId5"/>
          <a:stretch>
            <a:fillRect/>
          </a:stretch>
        </p:blipFill>
        <p:spPr>
          <a:xfrm>
            <a:off x="6775266" y="3128223"/>
            <a:ext cx="4440094" cy="2496389"/>
          </a:xfrm>
          <a:prstGeom prst="rect">
            <a:avLst/>
          </a:prstGeom>
          <a:ln>
            <a:solidFill>
              <a:schemeClr val="accent2">
                <a:lumMod val="75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523809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Винахід</a:t>
            </a:r>
            <a:endParaRPr lang="uk-UA" dirty="0"/>
          </a:p>
        </p:txBody>
      </p:sp>
      <p:sp>
        <p:nvSpPr>
          <p:cNvPr id="3" name="Объект 2"/>
          <p:cNvSpPr>
            <a:spLocks noGrp="1"/>
          </p:cNvSpPr>
          <p:nvPr>
            <p:ph idx="1"/>
          </p:nvPr>
        </p:nvSpPr>
        <p:spPr>
          <a:xfrm>
            <a:off x="1229270" y="1303854"/>
            <a:ext cx="8596668" cy="1884190"/>
          </a:xfrm>
        </p:spPr>
        <p:txBody>
          <a:bodyPr/>
          <a:lstStyle/>
          <a:p>
            <a:r>
              <a:rPr lang="uk-UA" dirty="0" smtClean="0">
                <a:solidFill>
                  <a:schemeClr val="tx1"/>
                </a:solidFill>
              </a:rPr>
              <a:t>- </a:t>
            </a:r>
            <a:r>
              <a:rPr lang="uk-UA" dirty="0">
                <a:solidFill>
                  <a:schemeClr val="tx1"/>
                </a:solidFill>
              </a:rPr>
              <a:t>це результат інтелектуальної та творчої діяльності людини, що створює щось нове та корисне в будь-якій сфері технологій</a:t>
            </a:r>
            <a:r>
              <a:rPr lang="uk-UA" dirty="0">
                <a:solidFill>
                  <a:schemeClr val="tx1"/>
                </a:solidFill>
              </a:rPr>
              <a:t>. Він відрізняється від відкриття тим, що є створенням чогось нового, а не виявленням того, що вже існувало. Правова охорона винаходу надається за умови його патентування. </a:t>
            </a:r>
            <a:endParaRPr lang="uk-UA" dirty="0">
              <a:solidFill>
                <a:schemeClr val="tx1"/>
              </a:solidFill>
            </a:endParaRPr>
          </a:p>
        </p:txBody>
      </p:sp>
      <p:sp>
        <p:nvSpPr>
          <p:cNvPr id="5" name="Заголовок 1"/>
          <p:cNvSpPr txBox="1">
            <a:spLocks/>
          </p:cNvSpPr>
          <p:nvPr/>
        </p:nvSpPr>
        <p:spPr>
          <a:xfrm>
            <a:off x="677334" y="2940909"/>
            <a:ext cx="5484569" cy="76611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400" dirty="0" smtClean="0"/>
              <a:t>Ключові характеристики</a:t>
            </a:r>
            <a:endParaRPr lang="uk-UA" sz="2400" dirty="0"/>
          </a:p>
        </p:txBody>
      </p:sp>
      <p:sp>
        <p:nvSpPr>
          <p:cNvPr id="7" name="Прямоугольник 6"/>
          <p:cNvSpPr/>
          <p:nvPr/>
        </p:nvSpPr>
        <p:spPr>
          <a:xfrm>
            <a:off x="677334" y="3585736"/>
            <a:ext cx="9891811" cy="1931298"/>
          </a:xfrm>
          <a:prstGeom prst="rect">
            <a:avLst/>
          </a:prstGeom>
        </p:spPr>
        <p:txBody>
          <a:bodyPr wrap="square">
            <a:spAutoFit/>
          </a:bodyPr>
          <a:lstStyle/>
          <a:p>
            <a:pPr>
              <a:spcAft>
                <a:spcPts val="300"/>
              </a:spcAft>
            </a:pPr>
            <a:r>
              <a:rPr lang="uk-UA" sz="1600" b="1" dirty="0"/>
              <a:t>Новизна: </a:t>
            </a:r>
            <a:r>
              <a:rPr lang="ru-RU" sz="1600" dirty="0" err="1"/>
              <a:t>Винахід</a:t>
            </a:r>
            <a:r>
              <a:rPr lang="ru-RU" sz="1600" dirty="0"/>
              <a:t> повинен бути </a:t>
            </a:r>
            <a:r>
              <a:rPr lang="ru-RU" sz="1600" dirty="0" err="1"/>
              <a:t>новим</a:t>
            </a:r>
            <a:r>
              <a:rPr lang="ru-RU" sz="1600" dirty="0"/>
              <a:t> і не </a:t>
            </a:r>
            <a:r>
              <a:rPr lang="ru-RU" sz="1600" dirty="0" err="1"/>
              <a:t>існувати</a:t>
            </a:r>
            <a:r>
              <a:rPr lang="ru-RU" sz="1600" dirty="0"/>
              <a:t> </a:t>
            </a:r>
            <a:r>
              <a:rPr lang="ru-RU" sz="1600" dirty="0" err="1"/>
              <a:t>раніше</a:t>
            </a:r>
            <a:r>
              <a:rPr lang="uk-UA" sz="1600" dirty="0" smtClean="0"/>
              <a:t>. </a:t>
            </a:r>
            <a:endParaRPr lang="uk-UA" sz="1600" dirty="0"/>
          </a:p>
          <a:p>
            <a:pPr>
              <a:spcAft>
                <a:spcPts val="300"/>
              </a:spcAft>
            </a:pPr>
            <a:r>
              <a:rPr lang="uk-UA" sz="1600" b="1" dirty="0" smtClean="0"/>
              <a:t>Корисність: </a:t>
            </a:r>
            <a:r>
              <a:rPr lang="ru-RU" sz="1600" dirty="0" err="1"/>
              <a:t>Він</a:t>
            </a:r>
            <a:r>
              <a:rPr lang="ru-RU" sz="1600" dirty="0"/>
              <a:t> </a:t>
            </a:r>
            <a:r>
              <a:rPr lang="ru-RU" sz="1600" dirty="0" err="1"/>
              <a:t>має</a:t>
            </a:r>
            <a:r>
              <a:rPr lang="ru-RU" sz="1600" dirty="0"/>
              <a:t> бути </a:t>
            </a:r>
            <a:r>
              <a:rPr lang="ru-RU" sz="1600" dirty="0" err="1"/>
              <a:t>корисним</a:t>
            </a:r>
            <a:r>
              <a:rPr lang="ru-RU" sz="1600" dirty="0"/>
              <a:t> для </a:t>
            </a:r>
            <a:r>
              <a:rPr lang="ru-RU" sz="1600" dirty="0" err="1"/>
              <a:t>господарської</a:t>
            </a:r>
            <a:r>
              <a:rPr lang="ru-RU" sz="1600" dirty="0"/>
              <a:t> </a:t>
            </a:r>
            <a:r>
              <a:rPr lang="ru-RU" sz="1600" dirty="0" err="1"/>
              <a:t>діяльності</a:t>
            </a:r>
            <a:r>
              <a:rPr lang="ru-RU" sz="1600" dirty="0"/>
              <a:t> та практично </a:t>
            </a:r>
            <a:r>
              <a:rPr lang="ru-RU" sz="1600" dirty="0" err="1"/>
              <a:t>застосовним</a:t>
            </a:r>
            <a:r>
              <a:rPr lang="ru-RU" sz="1600" dirty="0" smtClean="0"/>
              <a:t>.</a:t>
            </a:r>
            <a:r>
              <a:rPr lang="uk-UA" sz="1600" dirty="0" smtClean="0"/>
              <a:t> </a:t>
            </a:r>
            <a:endParaRPr lang="uk-UA" sz="1600" dirty="0"/>
          </a:p>
          <a:p>
            <a:pPr>
              <a:spcAft>
                <a:spcPts val="300"/>
              </a:spcAft>
            </a:pPr>
            <a:r>
              <a:rPr lang="uk-UA" sz="1600" b="1" dirty="0"/>
              <a:t>Об'єкт: </a:t>
            </a:r>
            <a:r>
              <a:rPr lang="uk-UA" sz="1600" dirty="0"/>
              <a:t>продукт (наприклад, пристрій, речовина, штам мікроорганізму) або процес (спосіб). Це також може бути нове застосування вже відомого продукту чи процесу. Об'єктом винаходу може бути будь-що, що є новим, промислово придатним і має винахідницький рівень.  </a:t>
            </a:r>
            <a:r>
              <a:rPr lang="uk-UA" sz="1600" dirty="0" smtClean="0"/>
              <a:t/>
            </a:r>
            <a:br>
              <a:rPr lang="uk-UA" sz="1600" dirty="0" smtClean="0"/>
            </a:br>
            <a:r>
              <a:rPr lang="uk-UA" sz="1600" b="1" dirty="0" smtClean="0"/>
              <a:t>Процедура</a:t>
            </a:r>
            <a:r>
              <a:rPr lang="uk-UA" sz="1600" b="1" dirty="0"/>
              <a:t>: </a:t>
            </a:r>
            <a:r>
              <a:rPr lang="uk-UA" sz="1600" dirty="0" smtClean="0"/>
              <a:t>заявка </a:t>
            </a:r>
            <a:r>
              <a:rPr lang="uk-UA" sz="1600" dirty="0"/>
              <a:t>на </a:t>
            </a:r>
            <a:r>
              <a:rPr lang="uk-UA" sz="1600" dirty="0" smtClean="0"/>
              <a:t>винахід вимагає </a:t>
            </a:r>
            <a:r>
              <a:rPr lang="uk-UA" sz="1600" dirty="0"/>
              <a:t>експертизи по суті. </a:t>
            </a:r>
          </a:p>
          <a:p>
            <a:pPr>
              <a:spcAft>
                <a:spcPts val="300"/>
              </a:spcAft>
            </a:pPr>
            <a:r>
              <a:rPr lang="uk-UA" sz="1600" b="1" dirty="0"/>
              <a:t>Термін дії: </a:t>
            </a:r>
            <a:r>
              <a:rPr lang="uk-UA" sz="1600" dirty="0" smtClean="0"/>
              <a:t>патент винахід </a:t>
            </a:r>
            <a:r>
              <a:rPr lang="uk-UA" sz="1600" dirty="0"/>
              <a:t>– 20 років (іноді з можливим продовженням). </a:t>
            </a:r>
          </a:p>
        </p:txBody>
      </p:sp>
    </p:spTree>
    <p:extLst>
      <p:ext uri="{BB962C8B-B14F-4D97-AF65-F5344CB8AC3E}">
        <p14:creationId xmlns:p14="http://schemas.microsoft.com/office/powerpoint/2010/main" val="1357178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Корисна модель</a:t>
            </a:r>
            <a:endParaRPr lang="uk-UA" dirty="0"/>
          </a:p>
        </p:txBody>
      </p:sp>
      <p:sp>
        <p:nvSpPr>
          <p:cNvPr id="3" name="Объект 2"/>
          <p:cNvSpPr>
            <a:spLocks noGrp="1"/>
          </p:cNvSpPr>
          <p:nvPr>
            <p:ph idx="1"/>
          </p:nvPr>
        </p:nvSpPr>
        <p:spPr>
          <a:xfrm>
            <a:off x="1229270" y="1303854"/>
            <a:ext cx="8596668" cy="1884190"/>
          </a:xfrm>
        </p:spPr>
        <p:txBody>
          <a:bodyPr/>
          <a:lstStyle/>
          <a:p>
            <a:r>
              <a:rPr lang="uk-UA" dirty="0">
                <a:solidFill>
                  <a:schemeClr val="tx1"/>
                </a:solidFill>
              </a:rPr>
              <a:t>-</a:t>
            </a:r>
            <a:r>
              <a:rPr lang="uk-UA" dirty="0" smtClean="0">
                <a:solidFill>
                  <a:schemeClr val="tx1"/>
                </a:solidFill>
              </a:rPr>
              <a:t> </a:t>
            </a:r>
            <a:r>
              <a:rPr lang="uk-UA" dirty="0">
                <a:solidFill>
                  <a:schemeClr val="tx1"/>
                </a:solidFill>
              </a:rPr>
              <a:t>це нове технічне рішення, що відповідає умовам </a:t>
            </a:r>
            <a:r>
              <a:rPr lang="uk-UA" dirty="0" err="1">
                <a:solidFill>
                  <a:schemeClr val="tx1"/>
                </a:solidFill>
              </a:rPr>
              <a:t>патентоздатності</a:t>
            </a:r>
            <a:r>
              <a:rPr lang="uk-UA" dirty="0">
                <a:solidFill>
                  <a:schemeClr val="tx1"/>
                </a:solidFill>
              </a:rPr>
              <a:t> та є промислово придатним. Це результат інтелектуальної діяльності людини, який стосується, наприклад, пристроїв, конструкцій або процесів. На відміну від винаходу, корисна модель зазвичай має менш жорсткі вимоги до "винахідницького рівня" і патентується швидше, зазвичай на 10 років. </a:t>
            </a:r>
            <a:endParaRPr lang="uk-UA" dirty="0">
              <a:solidFill>
                <a:schemeClr val="tx1"/>
              </a:solidFill>
            </a:endParaRPr>
          </a:p>
        </p:txBody>
      </p:sp>
      <p:sp>
        <p:nvSpPr>
          <p:cNvPr id="5" name="Заголовок 1"/>
          <p:cNvSpPr txBox="1">
            <a:spLocks/>
          </p:cNvSpPr>
          <p:nvPr/>
        </p:nvSpPr>
        <p:spPr>
          <a:xfrm>
            <a:off x="767951" y="2821461"/>
            <a:ext cx="5484569" cy="76611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400" dirty="0" smtClean="0"/>
              <a:t>Ключові характеристики</a:t>
            </a:r>
            <a:endParaRPr lang="uk-UA" sz="2400" dirty="0"/>
          </a:p>
        </p:txBody>
      </p:sp>
      <p:sp>
        <p:nvSpPr>
          <p:cNvPr id="7" name="Прямоугольник 6"/>
          <p:cNvSpPr/>
          <p:nvPr/>
        </p:nvSpPr>
        <p:spPr>
          <a:xfrm>
            <a:off x="677334" y="3307492"/>
            <a:ext cx="9891811" cy="2993127"/>
          </a:xfrm>
          <a:prstGeom prst="rect">
            <a:avLst/>
          </a:prstGeom>
        </p:spPr>
        <p:txBody>
          <a:bodyPr wrap="square">
            <a:spAutoFit/>
          </a:bodyPr>
          <a:lstStyle/>
          <a:p>
            <a:pPr>
              <a:spcAft>
                <a:spcPts val="300"/>
              </a:spcAft>
            </a:pPr>
            <a:r>
              <a:rPr lang="uk-UA" sz="1600" b="1" dirty="0"/>
              <a:t>Новизна: </a:t>
            </a:r>
            <a:r>
              <a:rPr lang="uk-UA" sz="1600" dirty="0" smtClean="0"/>
              <a:t>рішення </a:t>
            </a:r>
            <a:r>
              <a:rPr lang="uk-UA" sz="1600" dirty="0"/>
              <a:t>має бути новим і не випливати із загальновідомого рівня техніки. </a:t>
            </a:r>
          </a:p>
          <a:p>
            <a:pPr>
              <a:spcAft>
                <a:spcPts val="300"/>
              </a:spcAft>
            </a:pPr>
            <a:r>
              <a:rPr lang="uk-UA" sz="1600" b="1" dirty="0"/>
              <a:t>Промислова придатність: </a:t>
            </a:r>
            <a:r>
              <a:rPr lang="uk-UA" sz="1600" b="1" dirty="0" smtClean="0"/>
              <a:t>р</a:t>
            </a:r>
            <a:r>
              <a:rPr lang="uk-UA" sz="1600" dirty="0" smtClean="0"/>
              <a:t>ішення </a:t>
            </a:r>
            <a:r>
              <a:rPr lang="uk-UA" sz="1600" dirty="0"/>
              <a:t>має бути таким, що його можна виробляти серійно. </a:t>
            </a:r>
          </a:p>
          <a:p>
            <a:pPr>
              <a:spcAft>
                <a:spcPts val="300"/>
              </a:spcAft>
            </a:pPr>
            <a:r>
              <a:rPr lang="uk-UA" sz="1600" b="1" dirty="0"/>
              <a:t>Об'єкт: </a:t>
            </a:r>
            <a:r>
              <a:rPr lang="uk-UA" sz="1600" dirty="0" smtClean="0"/>
              <a:t>це </a:t>
            </a:r>
            <a:r>
              <a:rPr lang="uk-UA" sz="1600" dirty="0"/>
              <a:t>може бути продукт (пристрій, речовина) або процес (спосіб). </a:t>
            </a:r>
          </a:p>
          <a:p>
            <a:pPr>
              <a:spcAft>
                <a:spcPts val="300"/>
              </a:spcAft>
            </a:pPr>
            <a:r>
              <a:rPr lang="uk-UA" sz="1600" b="1" dirty="0"/>
              <a:t>Відмінність від винаходу: </a:t>
            </a:r>
            <a:r>
              <a:rPr lang="uk-UA" sz="1600" dirty="0" smtClean="0"/>
              <a:t>корисна </a:t>
            </a:r>
            <a:r>
              <a:rPr lang="uk-UA" sz="1600" dirty="0"/>
              <a:t>модель часто розглядається як "малий винахід". Вона може стосуватися покращення або нового конструктивного виконання існуючого рішення, тоді як винахід часто є більш фундаментальним або інноваційним. </a:t>
            </a:r>
          </a:p>
          <a:p>
            <a:pPr>
              <a:spcAft>
                <a:spcPts val="300"/>
              </a:spcAft>
            </a:pPr>
            <a:r>
              <a:rPr lang="uk-UA" sz="1600" b="1" dirty="0"/>
              <a:t>Процедура: </a:t>
            </a:r>
            <a:r>
              <a:rPr lang="uk-UA" sz="1600" b="1" dirty="0" smtClean="0"/>
              <a:t>з</a:t>
            </a:r>
            <a:r>
              <a:rPr lang="uk-UA" sz="1600" dirty="0" smtClean="0"/>
              <a:t>аявка </a:t>
            </a:r>
            <a:r>
              <a:rPr lang="uk-UA" sz="1600" dirty="0"/>
              <a:t>на корисну модель проходить формальну експертизу, що робить процес реєстрації значно швидшим (від 6 до 12 місяців), порівняно з винаходом, який вимагає експертизи по суті. </a:t>
            </a:r>
          </a:p>
          <a:p>
            <a:pPr>
              <a:spcAft>
                <a:spcPts val="300"/>
              </a:spcAft>
            </a:pPr>
            <a:r>
              <a:rPr lang="uk-UA" sz="1600" b="1" dirty="0"/>
              <a:t>Термін дії: </a:t>
            </a:r>
            <a:r>
              <a:rPr lang="uk-UA" sz="1600" b="1" dirty="0" smtClean="0"/>
              <a:t>п</a:t>
            </a:r>
            <a:r>
              <a:rPr lang="uk-UA" sz="1600" dirty="0" smtClean="0"/>
              <a:t>атент </a:t>
            </a:r>
            <a:r>
              <a:rPr lang="uk-UA" sz="1600" dirty="0"/>
              <a:t>на корисну модель діє 10 років, тоді як на винахід – 20 років (іноді з можливим продовженням). </a:t>
            </a:r>
          </a:p>
        </p:txBody>
      </p:sp>
    </p:spTree>
    <p:extLst>
      <p:ext uri="{BB962C8B-B14F-4D97-AF65-F5344CB8AC3E}">
        <p14:creationId xmlns:p14="http://schemas.microsoft.com/office/powerpoint/2010/main" val="27917115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Промисловий зразок</a:t>
            </a:r>
            <a:endParaRPr lang="uk-UA" dirty="0"/>
          </a:p>
        </p:txBody>
      </p:sp>
      <p:sp>
        <p:nvSpPr>
          <p:cNvPr id="3" name="Объект 2"/>
          <p:cNvSpPr>
            <a:spLocks noGrp="1"/>
          </p:cNvSpPr>
          <p:nvPr>
            <p:ph idx="1"/>
          </p:nvPr>
        </p:nvSpPr>
        <p:spPr>
          <a:xfrm>
            <a:off x="1229270" y="1303854"/>
            <a:ext cx="8596668" cy="1884190"/>
          </a:xfrm>
        </p:spPr>
        <p:txBody>
          <a:bodyPr>
            <a:normAutofit/>
          </a:bodyPr>
          <a:lstStyle/>
          <a:p>
            <a:pPr lvl="0"/>
            <a:r>
              <a:rPr lang="uk-UA" dirty="0" smtClean="0">
                <a:solidFill>
                  <a:srgbClr val="0A0A0A"/>
                </a:solidFill>
                <a:latin typeface="Google Sans"/>
              </a:rPr>
              <a:t>- </a:t>
            </a:r>
            <a:r>
              <a:rPr lang="uk-UA" dirty="0">
                <a:solidFill>
                  <a:srgbClr val="0A0A0A"/>
                </a:solidFill>
                <a:latin typeface="Google Sans"/>
              </a:rPr>
              <a:t>це результат творчої діяльності людини у сфері художнього конструювання [2, 3]. Він визначає зовнішній вигляд (дизайн) виробу і може стосуватися його форми, конфігурації, орнаменту, кольорового рішення чи будь-якого поєднання цих елементів [2, 3</a:t>
            </a:r>
            <a:r>
              <a:rPr lang="uk-UA" dirty="0" smtClean="0">
                <a:solidFill>
                  <a:srgbClr val="0A0A0A"/>
                </a:solidFill>
                <a:latin typeface="Google Sans"/>
              </a:rPr>
              <a:t>].</a:t>
            </a:r>
            <a:endParaRPr lang="uk-UA" sz="1050" dirty="0">
              <a:solidFill>
                <a:schemeClr val="tx1"/>
              </a:solidFill>
            </a:endParaRPr>
          </a:p>
        </p:txBody>
      </p:sp>
      <p:sp>
        <p:nvSpPr>
          <p:cNvPr id="5" name="Заголовок 1"/>
          <p:cNvSpPr txBox="1">
            <a:spLocks/>
          </p:cNvSpPr>
          <p:nvPr/>
        </p:nvSpPr>
        <p:spPr>
          <a:xfrm>
            <a:off x="677334" y="3188044"/>
            <a:ext cx="5484569" cy="76611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400" dirty="0" smtClean="0"/>
              <a:t>Ключові характеристики</a:t>
            </a:r>
            <a:endParaRPr lang="uk-UA" sz="2400" dirty="0"/>
          </a:p>
        </p:txBody>
      </p:sp>
      <p:sp>
        <p:nvSpPr>
          <p:cNvPr id="7" name="Прямоугольник 6"/>
          <p:cNvSpPr/>
          <p:nvPr/>
        </p:nvSpPr>
        <p:spPr>
          <a:xfrm>
            <a:off x="677334" y="3629906"/>
            <a:ext cx="9891811" cy="2423740"/>
          </a:xfrm>
          <a:prstGeom prst="rect">
            <a:avLst/>
          </a:prstGeom>
        </p:spPr>
        <p:txBody>
          <a:bodyPr wrap="square">
            <a:spAutoFit/>
          </a:bodyPr>
          <a:lstStyle/>
          <a:p>
            <a:pPr>
              <a:spcAft>
                <a:spcPts val="300"/>
              </a:spcAft>
            </a:pPr>
            <a:r>
              <a:rPr lang="uk-UA" sz="1600" b="1" dirty="0" smtClean="0"/>
              <a:t>Об'єкт захисту: </a:t>
            </a:r>
            <a:r>
              <a:rPr lang="uk-UA" sz="1600" dirty="0"/>
              <a:t>з</a:t>
            </a:r>
            <a:r>
              <a:rPr lang="uk-UA" sz="1600" dirty="0" smtClean="0"/>
              <a:t>ахисту підлягає саме естетичний, візуальний аспект продукту, а не його технічна функція чи конструкція</a:t>
            </a:r>
          </a:p>
          <a:p>
            <a:pPr>
              <a:spcAft>
                <a:spcPts val="300"/>
              </a:spcAft>
            </a:pPr>
            <a:r>
              <a:rPr lang="uk-UA" sz="1600" b="1" dirty="0" smtClean="0"/>
              <a:t>Правова </a:t>
            </a:r>
            <a:r>
              <a:rPr lang="uk-UA" sz="1600" b="1" dirty="0"/>
              <a:t>охорона:</a:t>
            </a:r>
            <a:r>
              <a:rPr lang="uk-UA" sz="1600" dirty="0"/>
              <a:t> </a:t>
            </a:r>
            <a:r>
              <a:rPr lang="uk-UA" sz="1600" dirty="0" smtClean="0"/>
              <a:t>власник </a:t>
            </a:r>
            <a:r>
              <a:rPr lang="uk-UA" sz="1600" dirty="0"/>
              <a:t>патенту на промисловий зразок має виключне право використовувати його та забороняти іншим особам використовувати цей дизайн без </a:t>
            </a:r>
            <a:r>
              <a:rPr lang="uk-UA" sz="1600" dirty="0" smtClean="0"/>
              <a:t>дозволу.</a:t>
            </a:r>
            <a:endParaRPr lang="uk-UA" sz="1600" dirty="0"/>
          </a:p>
          <a:p>
            <a:pPr>
              <a:spcAft>
                <a:spcPts val="300"/>
              </a:spcAft>
            </a:pPr>
            <a:r>
              <a:rPr lang="uk-UA" sz="1600" b="1" dirty="0"/>
              <a:t>Реєстрація:</a:t>
            </a:r>
            <a:r>
              <a:rPr lang="uk-UA" sz="1600" dirty="0"/>
              <a:t> </a:t>
            </a:r>
            <a:r>
              <a:rPr lang="uk-UA" sz="1600" dirty="0" smtClean="0"/>
              <a:t>для </a:t>
            </a:r>
            <a:r>
              <a:rPr lang="uk-UA" sz="1600" dirty="0"/>
              <a:t>отримання правової охорони в Україні необхідно зареєструвати промисловий зразок в Національному органі інтелектуальної власності (НОІВ) (раніше </a:t>
            </a:r>
            <a:r>
              <a:rPr lang="uk-UA" sz="1600" dirty="0" err="1"/>
              <a:t>Укрпатент</a:t>
            </a:r>
            <a:r>
              <a:rPr lang="uk-UA" sz="1600" dirty="0" smtClean="0"/>
              <a:t>).</a:t>
            </a:r>
            <a:endParaRPr lang="uk-UA" sz="1600" dirty="0"/>
          </a:p>
          <a:p>
            <a:pPr>
              <a:spcAft>
                <a:spcPts val="300"/>
              </a:spcAft>
            </a:pPr>
            <a:r>
              <a:rPr lang="uk-UA" sz="1600" b="1" dirty="0"/>
              <a:t>Критерії </a:t>
            </a:r>
            <a:r>
              <a:rPr lang="uk-UA" sz="1600" b="1" dirty="0" err="1"/>
              <a:t>патентоздатності</a:t>
            </a:r>
            <a:r>
              <a:rPr lang="uk-UA" sz="1600" b="1" dirty="0"/>
              <a:t>:</a:t>
            </a:r>
            <a:r>
              <a:rPr lang="uk-UA" sz="1600" dirty="0"/>
              <a:t> </a:t>
            </a:r>
            <a:r>
              <a:rPr lang="uk-UA" sz="1600" dirty="0" smtClean="0"/>
              <a:t>для </a:t>
            </a:r>
            <a:r>
              <a:rPr lang="uk-UA" sz="1600" dirty="0"/>
              <a:t>успішної реєстрації промисловий зразок має бути </a:t>
            </a:r>
            <a:r>
              <a:rPr lang="uk-UA" sz="1600" b="1" dirty="0"/>
              <a:t>новим</a:t>
            </a:r>
            <a:r>
              <a:rPr lang="uk-UA" sz="1600" dirty="0"/>
              <a:t> (тобто ніде раніше не був оприлюднений) та </a:t>
            </a:r>
            <a:r>
              <a:rPr lang="uk-UA" sz="1600" b="1" dirty="0"/>
              <a:t>мати індивідуальний характер</a:t>
            </a:r>
            <a:r>
              <a:rPr lang="uk-UA" sz="1600" dirty="0"/>
              <a:t> (справляти на інформованого споживача інше загальне візуальне враження, ніж будь-який інший існуючий зразок</a:t>
            </a:r>
            <a:r>
              <a:rPr lang="uk-UA" sz="1600" dirty="0" smtClean="0"/>
              <a:t>).</a:t>
            </a:r>
            <a:endParaRPr lang="uk-UA" sz="1600" dirty="0"/>
          </a:p>
        </p:txBody>
      </p:sp>
      <p:sp>
        <p:nvSpPr>
          <p:cNvPr id="8" name="Rectangle 3"/>
          <p:cNvSpPr>
            <a:spLocks noChangeArrowheads="1"/>
          </p:cNvSpPr>
          <p:nvPr/>
        </p:nvSpPr>
        <p:spPr bwMode="auto">
          <a:xfrm>
            <a:off x="0" y="-379559"/>
            <a:ext cx="65" cy="75911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01568" rIns="0"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sz="1800" b="0" i="0" u="none" strike="noStrike" cap="none" normalizeH="0" baseline="0" dirty="0" smtClean="0">
                <a:ln>
                  <a:noFill/>
                </a:ln>
                <a:solidFill>
                  <a:schemeClr val="tx1"/>
                </a:solidFill>
                <a:effectLst/>
                <a:latin typeface="Arial" panose="020B0604020202020204" pitchFamily="34" charset="0"/>
              </a:rPr>
              <a:t/>
            </a:r>
            <a:br>
              <a:rPr kumimoji="0" lang="uk-UA" sz="1800" b="0" i="0" u="none" strike="noStrike" cap="none" normalizeH="0" baseline="0" dirty="0" smtClean="0">
                <a:ln>
                  <a:noFill/>
                </a:ln>
                <a:solidFill>
                  <a:schemeClr val="tx1"/>
                </a:solidFill>
                <a:effectLst/>
                <a:latin typeface="Arial" panose="020B0604020202020204" pitchFamily="34" charset="0"/>
              </a:rPr>
            </a:br>
            <a:endParaRPr kumimoji="0" lang="uk-UA"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4"/>
          <p:cNvSpPr>
            <a:spLocks noChangeArrowheads="1"/>
          </p:cNvSpPr>
          <p:nvPr/>
        </p:nvSpPr>
        <p:spPr bwMode="auto">
          <a:xfrm>
            <a:off x="0" y="-379559"/>
            <a:ext cx="65" cy="75911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01568" rIns="0"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sz="1800" b="0" i="0" u="none" strike="noStrike" cap="none" normalizeH="0" baseline="0" dirty="0" smtClean="0">
                <a:ln>
                  <a:noFill/>
                </a:ln>
                <a:solidFill>
                  <a:schemeClr val="tx1"/>
                </a:solidFill>
                <a:effectLst/>
                <a:latin typeface="Arial" panose="020B0604020202020204" pitchFamily="34" charset="0"/>
              </a:rPr>
              <a:t/>
            </a:r>
            <a:br>
              <a:rPr kumimoji="0" lang="uk-UA" sz="1800" b="0" i="0" u="none" strike="noStrike" cap="none" normalizeH="0" baseline="0" dirty="0" smtClean="0">
                <a:ln>
                  <a:noFill/>
                </a:ln>
                <a:solidFill>
                  <a:schemeClr val="tx1"/>
                </a:solidFill>
                <a:effectLst/>
                <a:latin typeface="Arial" panose="020B0604020202020204" pitchFamily="34" charset="0"/>
              </a:rPr>
            </a:br>
            <a:endParaRPr kumimoji="0" lang="uk-UA"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33896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716692"/>
          </a:xfrm>
        </p:spPr>
        <p:txBody>
          <a:bodyPr/>
          <a:lstStyle/>
          <a:p>
            <a:r>
              <a:rPr lang="uk-UA" dirty="0" smtClean="0"/>
              <a:t>Пошук патентів</a:t>
            </a:r>
            <a:endParaRPr lang="uk-UA" dirty="0"/>
          </a:p>
        </p:txBody>
      </p:sp>
      <p:sp>
        <p:nvSpPr>
          <p:cNvPr id="3" name="Объект 2"/>
          <p:cNvSpPr>
            <a:spLocks noGrp="1"/>
          </p:cNvSpPr>
          <p:nvPr>
            <p:ph idx="1"/>
          </p:nvPr>
        </p:nvSpPr>
        <p:spPr>
          <a:xfrm>
            <a:off x="677334" y="1326292"/>
            <a:ext cx="8596668" cy="1054443"/>
          </a:xfrm>
        </p:spPr>
        <p:txBody>
          <a:bodyPr>
            <a:normAutofit/>
          </a:bodyPr>
          <a:lstStyle/>
          <a:p>
            <a:pPr marL="0" lvl="0" indent="0" defTabSz="914400" eaLnBrk="0" fontAlgn="base" hangingPunct="0">
              <a:spcBef>
                <a:spcPct val="0"/>
              </a:spcBef>
              <a:spcAft>
                <a:spcPct val="0"/>
              </a:spcAft>
              <a:buClrTx/>
              <a:buSzTx/>
              <a:buNone/>
            </a:pPr>
            <a:r>
              <a:rPr lang="uk-UA" sz="1600" dirty="0">
                <a:solidFill>
                  <a:schemeClr val="tx1"/>
                </a:solidFill>
              </a:rPr>
              <a:t>Для пошуку патентів можна використовувати як українські, так і міжнародні загальнодоступні бази даних. </a:t>
            </a:r>
            <a:r>
              <a:rPr lang="uk-UA" sz="1600" dirty="0">
                <a:solidFill>
                  <a:schemeClr val="tx1"/>
                </a:solidFill>
              </a:rPr>
              <a:t>Вони дозволяють шукати документи за ключовими словами, авторами, номерами патентів та іншими критеріями</a:t>
            </a:r>
            <a:r>
              <a:rPr lang="uk-UA" sz="1600" dirty="0" smtClean="0">
                <a:solidFill>
                  <a:schemeClr val="tx1"/>
                </a:solidFill>
              </a:rPr>
              <a:t>.</a:t>
            </a:r>
            <a:endParaRPr lang="uk-UA" dirty="0">
              <a:solidFill>
                <a:schemeClr val="tx1"/>
              </a:solidFill>
            </a:endParaRPr>
          </a:p>
        </p:txBody>
      </p:sp>
      <p:sp>
        <p:nvSpPr>
          <p:cNvPr id="4" name="Rectangle 1"/>
          <p:cNvSpPr>
            <a:spLocks noChangeArrowheads="1"/>
          </p:cNvSpPr>
          <p:nvPr/>
        </p:nvSpPr>
        <p:spPr bwMode="auto">
          <a:xfrm>
            <a:off x="0" y="-241059"/>
            <a:ext cx="65" cy="4821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01568" rIns="0"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sz="1800" b="0" i="0" u="none" strike="noStrike" cap="none" normalizeH="0" baseline="0" dirty="0" smtClean="0">
              <a:ln>
                <a:noFill/>
              </a:ln>
              <a:solidFill>
                <a:schemeClr val="tx1"/>
              </a:solidFill>
              <a:effectLst/>
              <a:latin typeface="Arial" panose="020B0604020202020204" pitchFamily="34" charset="0"/>
            </a:endParaRPr>
          </a:p>
        </p:txBody>
      </p:sp>
      <p:sp>
        <p:nvSpPr>
          <p:cNvPr id="5" name="Заголовок 1"/>
          <p:cNvSpPr txBox="1">
            <a:spLocks/>
          </p:cNvSpPr>
          <p:nvPr/>
        </p:nvSpPr>
        <p:spPr>
          <a:xfrm>
            <a:off x="891518" y="2395151"/>
            <a:ext cx="8596668" cy="71669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dirty="0" smtClean="0"/>
              <a:t>Українські бази даних</a:t>
            </a:r>
            <a:endParaRPr lang="uk-UA" dirty="0"/>
          </a:p>
        </p:txBody>
      </p:sp>
      <p:sp>
        <p:nvSpPr>
          <p:cNvPr id="6" name="Объект 2"/>
          <p:cNvSpPr txBox="1">
            <a:spLocks/>
          </p:cNvSpPr>
          <p:nvPr/>
        </p:nvSpPr>
        <p:spPr>
          <a:xfrm>
            <a:off x="677334" y="3225114"/>
            <a:ext cx="8596668" cy="285441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defTabSz="914400" eaLnBrk="0" fontAlgn="base" hangingPunct="0">
              <a:spcBef>
                <a:spcPct val="0"/>
              </a:spcBef>
              <a:spcAft>
                <a:spcPct val="0"/>
              </a:spcAft>
              <a:buClrTx/>
              <a:buSzTx/>
              <a:buFont typeface="Wingdings" panose="05000000000000000000" pitchFamily="2" charset="2"/>
              <a:buChar char="ü"/>
            </a:pPr>
            <a:r>
              <a:rPr lang="uk-UA" sz="1600" dirty="0" smtClean="0">
                <a:solidFill>
                  <a:schemeClr val="tx1"/>
                </a:solidFill>
              </a:rPr>
              <a:t>Спеціальна інформаційна система (СІС) </a:t>
            </a:r>
            <a:r>
              <a:rPr lang="uk-UA" sz="1600" dirty="0" err="1" smtClean="0">
                <a:solidFill>
                  <a:schemeClr val="tx1"/>
                </a:solidFill>
              </a:rPr>
              <a:t>Укрпатенту</a:t>
            </a:r>
            <a:r>
              <a:rPr lang="uk-UA" sz="1600" dirty="0" smtClean="0">
                <a:solidFill>
                  <a:schemeClr val="tx1"/>
                </a:solidFill>
              </a:rPr>
              <a:t>: </a:t>
            </a:r>
          </a:p>
          <a:p>
            <a:pPr defTabSz="914400" eaLnBrk="0" fontAlgn="base" hangingPunct="0">
              <a:spcBef>
                <a:spcPct val="0"/>
              </a:spcBef>
              <a:spcAft>
                <a:spcPct val="0"/>
              </a:spcAft>
              <a:buClrTx/>
              <a:buSzTx/>
              <a:buFontTx/>
              <a:buChar char="-"/>
            </a:pPr>
            <a:r>
              <a:rPr lang="uk-UA" sz="1600" dirty="0" smtClean="0">
                <a:solidFill>
                  <a:schemeClr val="tx1"/>
                </a:solidFill>
              </a:rPr>
              <a:t>надає можливість проводити простий та розширений пошук об'єктів промислової власності (ОПВ) в єдиному інтерфейсі. Пошук доступний на веб-сайті </a:t>
            </a:r>
            <a:r>
              <a:rPr lang="uk-UA" sz="1600" dirty="0" smtClean="0">
                <a:solidFill>
                  <a:schemeClr val="tx1"/>
                </a:solidFill>
                <a:hlinkClick r:id="rId2"/>
              </a:rPr>
              <a:t>IP офіс</a:t>
            </a:r>
            <a:r>
              <a:rPr lang="uk-UA" sz="1600" dirty="0" smtClean="0">
                <a:solidFill>
                  <a:schemeClr val="tx1"/>
                </a:solidFill>
              </a:rPr>
              <a:t>. </a:t>
            </a:r>
          </a:p>
          <a:p>
            <a:pPr marL="0" indent="0" defTabSz="914400" eaLnBrk="0" fontAlgn="base" hangingPunct="0">
              <a:spcBef>
                <a:spcPct val="0"/>
              </a:spcBef>
              <a:spcAft>
                <a:spcPct val="0"/>
              </a:spcAft>
              <a:buClrTx/>
              <a:buSzTx/>
              <a:buNone/>
            </a:pPr>
            <a:r>
              <a:rPr lang="pl-PL" sz="1600" dirty="0">
                <a:solidFill>
                  <a:schemeClr val="tx1"/>
                </a:solidFill>
                <a:hlinkClick r:id="rId3"/>
              </a:rPr>
              <a:t>https://sis.nipo.gov.ua/uk/search/simple</a:t>
            </a:r>
            <a:r>
              <a:rPr lang="pl-PL" sz="1600" dirty="0" smtClean="0">
                <a:solidFill>
                  <a:schemeClr val="tx1"/>
                </a:solidFill>
                <a:hlinkClick r:id="rId3"/>
              </a:rPr>
              <a:t>/</a:t>
            </a:r>
            <a:endParaRPr lang="uk-UA" sz="1600" dirty="0" smtClean="0">
              <a:solidFill>
                <a:schemeClr val="tx1"/>
              </a:solidFill>
            </a:endParaRPr>
          </a:p>
          <a:p>
            <a:pPr marL="0" indent="0" defTabSz="914400" eaLnBrk="0" fontAlgn="base" hangingPunct="0">
              <a:spcBef>
                <a:spcPct val="0"/>
              </a:spcBef>
              <a:spcAft>
                <a:spcPct val="0"/>
              </a:spcAft>
              <a:buClrTx/>
              <a:buSzTx/>
              <a:buNone/>
            </a:pPr>
            <a:endParaRPr lang="uk-UA" sz="1600" dirty="0" smtClean="0">
              <a:solidFill>
                <a:schemeClr val="tx1"/>
              </a:solidFill>
            </a:endParaRPr>
          </a:p>
          <a:p>
            <a:pPr defTabSz="914400" eaLnBrk="0" fontAlgn="base" hangingPunct="0">
              <a:spcBef>
                <a:spcPct val="0"/>
              </a:spcBef>
              <a:spcAft>
                <a:spcPct val="0"/>
              </a:spcAft>
              <a:buClrTx/>
              <a:buSzTx/>
              <a:buFont typeface="Wingdings" panose="05000000000000000000" pitchFamily="2" charset="2"/>
              <a:buChar char="ü"/>
            </a:pPr>
            <a:r>
              <a:rPr lang="uk-UA" sz="1600" dirty="0">
                <a:solidFill>
                  <a:schemeClr val="tx1"/>
                </a:solidFill>
              </a:rPr>
              <a:t>Український національний офіс інтелектуальної власності та інновацій </a:t>
            </a:r>
            <a:r>
              <a:rPr lang="uk-UA" sz="1600" dirty="0" smtClean="0">
                <a:solidFill>
                  <a:schemeClr val="tx1"/>
                </a:solidFill>
                <a:hlinkClick r:id="rId4"/>
              </a:rPr>
              <a:t>УКРНОІВІ</a:t>
            </a:r>
            <a:endParaRPr lang="uk-UA" sz="1600" dirty="0" smtClean="0">
              <a:solidFill>
                <a:schemeClr val="tx1"/>
              </a:solidFill>
            </a:endParaRPr>
          </a:p>
          <a:p>
            <a:pPr marL="0" indent="0" defTabSz="914400" eaLnBrk="0" fontAlgn="base" hangingPunct="0">
              <a:spcBef>
                <a:spcPct val="0"/>
              </a:spcBef>
              <a:spcAft>
                <a:spcPct val="0"/>
              </a:spcAft>
              <a:buClrTx/>
              <a:buSzTx/>
              <a:buNone/>
            </a:pPr>
            <a:r>
              <a:rPr lang="pl-PL" sz="1600" dirty="0">
                <a:solidFill>
                  <a:schemeClr val="tx1"/>
                </a:solidFill>
                <a:hlinkClick r:id="rId5"/>
              </a:rPr>
              <a:t>https://</a:t>
            </a:r>
            <a:r>
              <a:rPr lang="pl-PL" sz="1600" dirty="0" smtClean="0">
                <a:solidFill>
                  <a:schemeClr val="tx1"/>
                </a:solidFill>
                <a:hlinkClick r:id="rId5"/>
              </a:rPr>
              <a:t>ukrpatent.org/uk/articles/bases2</a:t>
            </a:r>
            <a:endParaRPr lang="uk-UA" sz="1600" dirty="0" smtClean="0">
              <a:solidFill>
                <a:schemeClr val="tx1"/>
              </a:solidFill>
            </a:endParaRPr>
          </a:p>
          <a:p>
            <a:pPr marL="0" indent="0" defTabSz="914400" eaLnBrk="0" fontAlgn="base" hangingPunct="0">
              <a:spcBef>
                <a:spcPct val="0"/>
              </a:spcBef>
              <a:spcAft>
                <a:spcPct val="0"/>
              </a:spcAft>
              <a:buClrTx/>
              <a:buSzTx/>
              <a:buNone/>
            </a:pPr>
            <a:endParaRPr lang="uk-UA" sz="1600" dirty="0" smtClean="0">
              <a:solidFill>
                <a:schemeClr val="tx1"/>
              </a:solidFill>
            </a:endParaRPr>
          </a:p>
          <a:p>
            <a:endParaRPr lang="uk-UA" dirty="0">
              <a:solidFill>
                <a:schemeClr val="tx1"/>
              </a:solidFill>
            </a:endParaRPr>
          </a:p>
        </p:txBody>
      </p:sp>
    </p:spTree>
    <p:extLst>
      <p:ext uri="{BB962C8B-B14F-4D97-AF65-F5344CB8AC3E}">
        <p14:creationId xmlns:p14="http://schemas.microsoft.com/office/powerpoint/2010/main" val="919759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868" y="486032"/>
            <a:ext cx="8596668" cy="774357"/>
          </a:xfrm>
        </p:spPr>
        <p:txBody>
          <a:bodyPr/>
          <a:lstStyle/>
          <a:p>
            <a:r>
              <a:rPr lang="uk-UA" dirty="0" smtClean="0"/>
              <a:t>Міжнародні та глобальні бази даних</a:t>
            </a:r>
            <a:endParaRPr lang="uk-UA" dirty="0"/>
          </a:p>
        </p:txBody>
      </p:sp>
      <p:sp>
        <p:nvSpPr>
          <p:cNvPr id="4" name="Rectangle 1"/>
          <p:cNvSpPr>
            <a:spLocks noGrp="1" noChangeArrowheads="1"/>
          </p:cNvSpPr>
          <p:nvPr>
            <p:ph idx="1"/>
          </p:nvPr>
        </p:nvSpPr>
        <p:spPr bwMode="auto">
          <a:xfrm>
            <a:off x="405485" y="1525311"/>
            <a:ext cx="9537585" cy="46217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1568" rIns="0" bIns="101568" numCol="1" anchor="ctr" anchorCtr="0" compatLnSpc="1">
            <a:prstTxWarp prst="textNoShape">
              <a:avLst/>
            </a:prstTxWarp>
            <a:spAutoFit/>
          </a:bodyPr>
          <a:lstStyle/>
          <a:p>
            <a:pPr marR="0" defTabSz="914400" eaLnBrk="0" fontAlgn="base" hangingPunct="0">
              <a:lnSpc>
                <a:spcPct val="100000"/>
              </a:lnSpc>
              <a:spcBef>
                <a:spcPct val="0"/>
              </a:spcBef>
              <a:spcAft>
                <a:spcPts val="600"/>
              </a:spcAft>
              <a:buClrTx/>
              <a:buSzTx/>
              <a:buFont typeface="Wingdings" panose="05000000000000000000" pitchFamily="2" charset="2"/>
              <a:buChar char="ü"/>
              <a:tabLst/>
            </a:pPr>
            <a:r>
              <a:rPr lang="uk-UA" sz="1600" dirty="0" smtClean="0">
                <a:solidFill>
                  <a:schemeClr val="tx1"/>
                </a:solidFill>
              </a:rPr>
              <a:t>WIPO </a:t>
            </a:r>
            <a:r>
              <a:rPr lang="uk-UA" sz="1600" dirty="0">
                <a:solidFill>
                  <a:schemeClr val="tx1"/>
                </a:solidFill>
              </a:rPr>
              <a:t>PATENTSCOPE: </a:t>
            </a:r>
            <a:endParaRPr lang="uk-UA" sz="1600" dirty="0" smtClean="0">
              <a:solidFill>
                <a:schemeClr val="tx1"/>
              </a:solidFill>
            </a:endParaRPr>
          </a:p>
          <a:p>
            <a:pPr marR="0" defTabSz="914400" eaLnBrk="0" fontAlgn="base" hangingPunct="0">
              <a:lnSpc>
                <a:spcPct val="100000"/>
              </a:lnSpc>
              <a:spcBef>
                <a:spcPct val="0"/>
              </a:spcBef>
              <a:spcAft>
                <a:spcPts val="600"/>
              </a:spcAft>
              <a:buClrTx/>
              <a:buSzTx/>
              <a:buFontTx/>
              <a:buChar char="-"/>
              <a:tabLst/>
            </a:pPr>
            <a:r>
              <a:rPr lang="uk-UA" sz="1400" dirty="0" smtClean="0">
                <a:solidFill>
                  <a:schemeClr val="tx1"/>
                </a:solidFill>
              </a:rPr>
              <a:t>офіційна </a:t>
            </a:r>
            <a:r>
              <a:rPr lang="uk-UA" sz="1400" dirty="0">
                <a:solidFill>
                  <a:schemeClr val="tx1"/>
                </a:solidFill>
              </a:rPr>
              <a:t>база даних Всесвітньої організації інтелектуальної власності (WIPO), яка містить мільйони патентних документів, включаючи міжнародні заявки PCT. Вона підтримує багатомовний пошук</a:t>
            </a:r>
            <a:r>
              <a:rPr lang="uk-UA" sz="1400" dirty="0" smtClean="0">
                <a:solidFill>
                  <a:schemeClr val="tx1"/>
                </a:solidFill>
              </a:rPr>
              <a:t>.</a:t>
            </a:r>
          </a:p>
          <a:p>
            <a:pPr marR="0" defTabSz="914400" eaLnBrk="0" fontAlgn="base" hangingPunct="0">
              <a:lnSpc>
                <a:spcPct val="100000"/>
              </a:lnSpc>
              <a:spcBef>
                <a:spcPct val="0"/>
              </a:spcBef>
              <a:spcAft>
                <a:spcPts val="600"/>
              </a:spcAft>
              <a:buClrTx/>
              <a:buSzTx/>
              <a:buFontTx/>
              <a:buChar char="-"/>
              <a:tabLst/>
            </a:pPr>
            <a:endParaRPr lang="uk-UA" sz="800" dirty="0">
              <a:solidFill>
                <a:schemeClr val="tx1"/>
              </a:solidFill>
            </a:endParaRPr>
          </a:p>
          <a:p>
            <a:pPr marR="0" defTabSz="914400" eaLnBrk="0" fontAlgn="base" hangingPunct="0">
              <a:lnSpc>
                <a:spcPct val="100000"/>
              </a:lnSpc>
              <a:spcBef>
                <a:spcPct val="0"/>
              </a:spcBef>
              <a:spcAft>
                <a:spcPts val="600"/>
              </a:spcAft>
              <a:buClrTx/>
              <a:buSzTx/>
              <a:buFont typeface="Wingdings" panose="05000000000000000000" pitchFamily="2" charset="2"/>
              <a:buChar char="ü"/>
              <a:tabLst/>
            </a:pPr>
            <a:r>
              <a:rPr lang="uk-UA" sz="1600" dirty="0" err="1">
                <a:solidFill>
                  <a:schemeClr val="tx1"/>
                </a:solidFill>
              </a:rPr>
              <a:t>Espacenet</a:t>
            </a:r>
            <a:r>
              <a:rPr lang="uk-UA" sz="1600" dirty="0">
                <a:solidFill>
                  <a:schemeClr val="tx1"/>
                </a:solidFill>
              </a:rPr>
              <a:t>: </a:t>
            </a:r>
            <a:endParaRPr lang="uk-UA" sz="1600" dirty="0" smtClean="0">
              <a:solidFill>
                <a:schemeClr val="tx1"/>
              </a:solidFill>
            </a:endParaRPr>
          </a:p>
          <a:p>
            <a:pPr marL="0" marR="0" indent="0" defTabSz="914400" eaLnBrk="0" fontAlgn="base" hangingPunct="0">
              <a:lnSpc>
                <a:spcPct val="100000"/>
              </a:lnSpc>
              <a:spcBef>
                <a:spcPct val="0"/>
              </a:spcBef>
              <a:spcAft>
                <a:spcPts val="600"/>
              </a:spcAft>
              <a:buClrTx/>
              <a:buSzTx/>
              <a:buNone/>
              <a:tabLst/>
            </a:pPr>
            <a:r>
              <a:rPr lang="uk-UA" sz="1600" dirty="0">
                <a:solidFill>
                  <a:schemeClr val="tx1"/>
                </a:solidFill>
              </a:rPr>
              <a:t>-</a:t>
            </a:r>
            <a:r>
              <a:rPr lang="uk-UA" sz="1400" dirty="0" smtClean="0">
                <a:solidFill>
                  <a:schemeClr val="tx1"/>
                </a:solidFill>
              </a:rPr>
              <a:t>безкоштовний </a:t>
            </a:r>
            <a:r>
              <a:rPr lang="uk-UA" sz="1400" dirty="0">
                <a:solidFill>
                  <a:schemeClr val="tx1"/>
                </a:solidFill>
              </a:rPr>
              <a:t>сервіс від Європейського патентного відомства (EPO), що забезпечує доступ до понад 140 мільйонів патентних документів з усього світу. Це відмінний інструмент для перевірки унікальності винаходу (рівня техніки</a:t>
            </a:r>
            <a:r>
              <a:rPr lang="uk-UA" sz="1400" dirty="0" smtClean="0">
                <a:solidFill>
                  <a:schemeClr val="tx1"/>
                </a:solidFill>
              </a:rPr>
              <a:t>).</a:t>
            </a:r>
          </a:p>
          <a:p>
            <a:pPr marL="0" marR="0" indent="0" defTabSz="914400" eaLnBrk="0" fontAlgn="base" hangingPunct="0">
              <a:lnSpc>
                <a:spcPct val="100000"/>
              </a:lnSpc>
              <a:spcBef>
                <a:spcPct val="0"/>
              </a:spcBef>
              <a:spcAft>
                <a:spcPts val="600"/>
              </a:spcAft>
              <a:buClrTx/>
              <a:buSzTx/>
              <a:buNone/>
              <a:tabLst/>
            </a:pPr>
            <a:endParaRPr lang="uk-UA" sz="800" dirty="0">
              <a:solidFill>
                <a:schemeClr val="tx1"/>
              </a:solidFill>
            </a:endParaRPr>
          </a:p>
          <a:p>
            <a:pPr marR="0" defTabSz="914400" eaLnBrk="0" fontAlgn="base" hangingPunct="0">
              <a:lnSpc>
                <a:spcPct val="100000"/>
              </a:lnSpc>
              <a:spcBef>
                <a:spcPct val="0"/>
              </a:spcBef>
              <a:spcAft>
                <a:spcPts val="600"/>
              </a:spcAft>
              <a:buClrTx/>
              <a:buSzTx/>
              <a:buFont typeface="Wingdings" panose="05000000000000000000" pitchFamily="2" charset="2"/>
              <a:buChar char="ü"/>
              <a:tabLst/>
            </a:pPr>
            <a:r>
              <a:rPr lang="uk-UA" sz="1600" dirty="0" err="1">
                <a:solidFill>
                  <a:schemeClr val="tx1"/>
                </a:solidFill>
              </a:rPr>
              <a:t>Google</a:t>
            </a:r>
            <a:r>
              <a:rPr lang="uk-UA" sz="1600" dirty="0">
                <a:solidFill>
                  <a:schemeClr val="tx1"/>
                </a:solidFill>
              </a:rPr>
              <a:t> </a:t>
            </a:r>
            <a:r>
              <a:rPr lang="uk-UA" sz="1600" dirty="0" err="1">
                <a:solidFill>
                  <a:schemeClr val="tx1"/>
                </a:solidFill>
              </a:rPr>
              <a:t>Patents</a:t>
            </a:r>
            <a:r>
              <a:rPr lang="uk-UA" sz="1600" dirty="0">
                <a:solidFill>
                  <a:schemeClr val="tx1"/>
                </a:solidFill>
              </a:rPr>
              <a:t>: </a:t>
            </a:r>
            <a:endParaRPr lang="uk-UA" sz="1600" dirty="0" smtClean="0">
              <a:solidFill>
                <a:schemeClr val="tx1"/>
              </a:solidFill>
            </a:endParaRPr>
          </a:p>
          <a:p>
            <a:pPr marR="0" defTabSz="914400" eaLnBrk="0" fontAlgn="base" hangingPunct="0">
              <a:lnSpc>
                <a:spcPct val="100000"/>
              </a:lnSpc>
              <a:spcBef>
                <a:spcPct val="0"/>
              </a:spcBef>
              <a:spcAft>
                <a:spcPts val="600"/>
              </a:spcAft>
              <a:buClrTx/>
              <a:buSzTx/>
              <a:buFontTx/>
              <a:buChar char="-"/>
              <a:tabLst/>
            </a:pPr>
            <a:r>
              <a:rPr lang="uk-UA" sz="1400" dirty="0" smtClean="0">
                <a:solidFill>
                  <a:schemeClr val="tx1"/>
                </a:solidFill>
              </a:rPr>
              <a:t>зручний </a:t>
            </a:r>
            <a:r>
              <a:rPr lang="uk-UA" sz="1400" dirty="0">
                <a:solidFill>
                  <a:schemeClr val="tx1"/>
                </a:solidFill>
              </a:rPr>
              <a:t>і швидкий пошуковий інструмент, що індексує повні тексти патентів та патентних заявок з багатьох країн (США, Європа, Японія, Китай тощо). Він також містить посилання на цитування та зображення</a:t>
            </a:r>
            <a:r>
              <a:rPr lang="uk-UA" sz="1400" dirty="0" smtClean="0">
                <a:solidFill>
                  <a:schemeClr val="tx1"/>
                </a:solidFill>
              </a:rPr>
              <a:t>.</a:t>
            </a:r>
          </a:p>
          <a:p>
            <a:pPr marR="0" defTabSz="914400" eaLnBrk="0" fontAlgn="base" hangingPunct="0">
              <a:lnSpc>
                <a:spcPct val="100000"/>
              </a:lnSpc>
              <a:spcBef>
                <a:spcPct val="0"/>
              </a:spcBef>
              <a:spcAft>
                <a:spcPts val="600"/>
              </a:spcAft>
              <a:buClrTx/>
              <a:buSzTx/>
              <a:buFontTx/>
              <a:buChar char="-"/>
              <a:tabLst/>
            </a:pPr>
            <a:endParaRPr lang="uk-UA" sz="800" dirty="0">
              <a:solidFill>
                <a:schemeClr val="tx1"/>
              </a:solidFill>
            </a:endParaRPr>
          </a:p>
          <a:p>
            <a:pPr marR="0" defTabSz="914400" eaLnBrk="0" fontAlgn="base" hangingPunct="0">
              <a:lnSpc>
                <a:spcPct val="100000"/>
              </a:lnSpc>
              <a:spcBef>
                <a:spcPct val="0"/>
              </a:spcBef>
              <a:spcAft>
                <a:spcPts val="600"/>
              </a:spcAft>
              <a:buClrTx/>
              <a:buSzTx/>
              <a:buFont typeface="Wingdings" panose="05000000000000000000" pitchFamily="2" charset="2"/>
              <a:buChar char="ü"/>
              <a:tabLst/>
            </a:pPr>
            <a:r>
              <a:rPr lang="uk-UA" sz="1600" dirty="0">
                <a:solidFill>
                  <a:schemeClr val="tx1"/>
                </a:solidFill>
              </a:rPr>
              <a:t>USPTO </a:t>
            </a:r>
            <a:r>
              <a:rPr lang="uk-UA" sz="1600" dirty="0" err="1">
                <a:solidFill>
                  <a:schemeClr val="tx1"/>
                </a:solidFill>
              </a:rPr>
              <a:t>Patent</a:t>
            </a:r>
            <a:r>
              <a:rPr lang="uk-UA" sz="1600" dirty="0">
                <a:solidFill>
                  <a:schemeClr val="tx1"/>
                </a:solidFill>
              </a:rPr>
              <a:t> </a:t>
            </a:r>
            <a:r>
              <a:rPr lang="uk-UA" sz="1600" dirty="0" err="1">
                <a:solidFill>
                  <a:schemeClr val="tx1"/>
                </a:solidFill>
              </a:rPr>
              <a:t>Public</a:t>
            </a:r>
            <a:r>
              <a:rPr lang="uk-UA" sz="1600" dirty="0">
                <a:solidFill>
                  <a:schemeClr val="tx1"/>
                </a:solidFill>
              </a:rPr>
              <a:t> </a:t>
            </a:r>
            <a:r>
              <a:rPr lang="uk-UA" sz="1600" dirty="0" err="1">
                <a:solidFill>
                  <a:schemeClr val="tx1"/>
                </a:solidFill>
              </a:rPr>
              <a:t>Search</a:t>
            </a:r>
            <a:r>
              <a:rPr lang="uk-UA" sz="1600" dirty="0">
                <a:solidFill>
                  <a:schemeClr val="tx1"/>
                </a:solidFill>
              </a:rPr>
              <a:t>: </a:t>
            </a:r>
            <a:endParaRPr lang="uk-UA" sz="1600" dirty="0" smtClean="0">
              <a:solidFill>
                <a:schemeClr val="tx1"/>
              </a:solidFill>
            </a:endParaRPr>
          </a:p>
          <a:p>
            <a:pPr marL="0" marR="0" indent="0" defTabSz="914400" eaLnBrk="0" fontAlgn="base" hangingPunct="0">
              <a:lnSpc>
                <a:spcPct val="100000"/>
              </a:lnSpc>
              <a:spcBef>
                <a:spcPct val="0"/>
              </a:spcBef>
              <a:spcAft>
                <a:spcPts val="600"/>
              </a:spcAft>
              <a:buClrTx/>
              <a:buSzTx/>
              <a:buNone/>
              <a:tabLst/>
            </a:pPr>
            <a:r>
              <a:rPr lang="uk-UA" sz="1400" dirty="0">
                <a:solidFill>
                  <a:schemeClr val="tx1"/>
                </a:solidFill>
              </a:rPr>
              <a:t>-</a:t>
            </a:r>
            <a:r>
              <a:rPr lang="uk-UA" sz="1400" dirty="0" smtClean="0">
                <a:solidFill>
                  <a:schemeClr val="tx1"/>
                </a:solidFill>
              </a:rPr>
              <a:t>офіційна </a:t>
            </a:r>
            <a:r>
              <a:rPr lang="uk-UA" sz="1400" dirty="0">
                <a:solidFill>
                  <a:schemeClr val="tx1"/>
                </a:solidFill>
              </a:rPr>
              <a:t>база даних Управління з патентів і торгових марок США (USPTO), що містить повні тексти патентів США з 1976 року та </a:t>
            </a:r>
            <a:r>
              <a:rPr lang="uk-UA" sz="1400" dirty="0" err="1">
                <a:solidFill>
                  <a:schemeClr val="tx1"/>
                </a:solidFill>
              </a:rPr>
              <a:t>відскановані</a:t>
            </a:r>
            <a:r>
              <a:rPr lang="uk-UA" sz="1400" dirty="0">
                <a:solidFill>
                  <a:schemeClr val="tx1"/>
                </a:solidFill>
              </a:rPr>
              <a:t> зображення старих патентів. </a:t>
            </a:r>
          </a:p>
          <a:p>
            <a:pPr marL="0" marR="0" indent="0" defTabSz="914400" eaLnBrk="0" fontAlgn="base" hangingPunct="0">
              <a:lnSpc>
                <a:spcPct val="100000"/>
              </a:lnSpc>
              <a:spcBef>
                <a:spcPct val="0"/>
              </a:spcBef>
              <a:spcAft>
                <a:spcPct val="0"/>
              </a:spcAft>
              <a:buClrTx/>
              <a:buSzTx/>
              <a:buFontTx/>
              <a:buNone/>
              <a:tabLst/>
            </a:pPr>
            <a:endParaRPr lang="uk-UA" sz="1600" dirty="0">
              <a:solidFill>
                <a:schemeClr val="tx1"/>
              </a:solidFill>
            </a:endParaRPr>
          </a:p>
        </p:txBody>
      </p:sp>
    </p:spTree>
    <p:extLst>
      <p:ext uri="{BB962C8B-B14F-4D97-AF65-F5344CB8AC3E}">
        <p14:creationId xmlns:p14="http://schemas.microsoft.com/office/powerpoint/2010/main" val="1042888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Список використаних джерел</a:t>
            </a:r>
            <a:endParaRPr lang="uk-UA" dirty="0"/>
          </a:p>
        </p:txBody>
      </p:sp>
      <p:sp>
        <p:nvSpPr>
          <p:cNvPr id="5" name="Прямоугольник 4"/>
          <p:cNvSpPr/>
          <p:nvPr/>
        </p:nvSpPr>
        <p:spPr>
          <a:xfrm>
            <a:off x="677334" y="1649409"/>
            <a:ext cx="9033826" cy="4247317"/>
          </a:xfrm>
          <a:prstGeom prst="rect">
            <a:avLst/>
          </a:prstGeom>
        </p:spPr>
        <p:txBody>
          <a:bodyPr wrap="square">
            <a:spAutoFit/>
          </a:bodyPr>
          <a:lstStyle/>
          <a:p>
            <a:r>
              <a:rPr lang="uk-UA" b="0" i="0" dirty="0" smtClean="0">
                <a:effectLst/>
                <a:latin typeface="Arial" panose="020B0604020202020204" pitchFamily="34" charset="0"/>
              </a:rPr>
              <a:t>Із останніми версіями офіційних документів можна ознайомитись на </a:t>
            </a:r>
            <a:r>
              <a:rPr lang="uk-UA" b="0" i="0" u="none" strike="noStrike" dirty="0" smtClean="0">
                <a:effectLst/>
                <a:latin typeface="Arial" panose="020B0604020202020204" pitchFamily="34" charset="0"/>
                <a:hlinkClick r:id="rId2"/>
              </a:rPr>
              <a:t>Інформаційному сервері Верховної Ради України</a:t>
            </a:r>
            <a:endParaRPr lang="uk-UA" b="0" i="0" u="none" strike="noStrike" dirty="0" smtClean="0">
              <a:effectLst/>
              <a:latin typeface="Arial" panose="020B0604020202020204" pitchFamily="34" charset="0"/>
            </a:endParaRPr>
          </a:p>
          <a:p>
            <a:endParaRPr lang="uk-UA" b="0" i="0" u="none" strike="noStrike" dirty="0" smtClean="0">
              <a:effectLst/>
              <a:latin typeface="Arial" panose="020B0604020202020204" pitchFamily="34" charset="0"/>
            </a:endParaRPr>
          </a:p>
          <a:p>
            <a:r>
              <a:rPr lang="en-US" dirty="0" smtClean="0">
                <a:latin typeface="Arial" panose="020B0604020202020204" pitchFamily="34" charset="0"/>
              </a:rPr>
              <a:t>[</a:t>
            </a:r>
            <a:r>
              <a:rPr lang="uk-UA" dirty="0" smtClean="0">
                <a:latin typeface="Arial" panose="020B0604020202020204" pitchFamily="34" charset="0"/>
              </a:rPr>
              <a:t>1</a:t>
            </a:r>
            <a:r>
              <a:rPr lang="en-US" dirty="0" smtClean="0">
                <a:latin typeface="Arial" panose="020B0604020202020204" pitchFamily="34" charset="0"/>
              </a:rPr>
              <a:t>] </a:t>
            </a:r>
            <a:r>
              <a:rPr lang="ru-RU" dirty="0" err="1" smtClean="0">
                <a:hlinkClick r:id="rId3" tooltip="Законодавство України із питань інтелектуальної власності (ще не написана)"/>
              </a:rPr>
              <a:t>Законодавство</a:t>
            </a:r>
            <a:r>
              <a:rPr lang="ru-RU" dirty="0" smtClean="0">
                <a:hlinkClick r:id="rId3" tooltip="Законодавство України із питань інтелектуальної власності (ще не написана)"/>
              </a:rPr>
              <a:t> </a:t>
            </a:r>
            <a:r>
              <a:rPr lang="ru-RU" dirty="0" err="1">
                <a:hlinkClick r:id="rId3" tooltip="Законодавство України із питань інтелектуальної власності (ще не написана)"/>
              </a:rPr>
              <a:t>України</a:t>
            </a:r>
            <a:r>
              <a:rPr lang="ru-RU" dirty="0">
                <a:hlinkClick r:id="rId3" tooltip="Законодавство України із питань інтелектуальної власності (ще не написана)"/>
              </a:rPr>
              <a:t> </a:t>
            </a:r>
            <a:r>
              <a:rPr lang="ru-RU" dirty="0" err="1">
                <a:hlinkClick r:id="rId3" tooltip="Законодавство України із питань інтелектуальної власності (ще не написана)"/>
              </a:rPr>
              <a:t>із</a:t>
            </a:r>
            <a:r>
              <a:rPr lang="ru-RU" dirty="0">
                <a:hlinkClick r:id="rId3" tooltip="Законодавство України із питань інтелектуальної власності (ще не написана)"/>
              </a:rPr>
              <a:t> </a:t>
            </a:r>
            <a:r>
              <a:rPr lang="ru-RU" dirty="0" err="1">
                <a:hlinkClick r:id="rId3" tooltip="Законодавство України із питань інтелектуальної власності (ще не написана)"/>
              </a:rPr>
              <a:t>питань</a:t>
            </a:r>
            <a:r>
              <a:rPr lang="ru-RU" dirty="0">
                <a:hlinkClick r:id="rId3" tooltip="Законодавство України із питань інтелектуальної власності (ще не написана)"/>
              </a:rPr>
              <a:t> </a:t>
            </a:r>
            <a:r>
              <a:rPr lang="ru-RU" dirty="0" err="1">
                <a:hlinkClick r:id="rId3" tooltip="Законодавство України із питань інтелектуальної власності (ще не написана)"/>
              </a:rPr>
              <a:t>інтелектуальної</a:t>
            </a:r>
            <a:r>
              <a:rPr lang="ru-RU" dirty="0">
                <a:hlinkClick r:id="rId3" tooltip="Законодавство України із питань інтелектуальної власності (ще не написана)"/>
              </a:rPr>
              <a:t> </a:t>
            </a:r>
            <a:r>
              <a:rPr lang="ru-RU" dirty="0" err="1">
                <a:hlinkClick r:id="rId3" tooltip="Законодавство України із питань інтелектуальної власності (ще не написана)"/>
              </a:rPr>
              <a:t>власності</a:t>
            </a:r>
            <a:endParaRPr lang="ru-RU" dirty="0"/>
          </a:p>
          <a:p>
            <a:r>
              <a:rPr lang="ru-RU" dirty="0" err="1">
                <a:hlinkClick r:id="rId4" tooltip="Оформлення прав інтелектуальної власності"/>
              </a:rPr>
              <a:t>Оформлення</a:t>
            </a:r>
            <a:r>
              <a:rPr lang="ru-RU" dirty="0">
                <a:hlinkClick r:id="rId4" tooltip="Оформлення прав інтелектуальної власності"/>
              </a:rPr>
              <a:t> прав </a:t>
            </a:r>
            <a:r>
              <a:rPr lang="ru-RU" dirty="0" err="1">
                <a:hlinkClick r:id="rId4" tooltip="Оформлення прав інтелектуальної власності"/>
              </a:rPr>
              <a:t>інтелектуальної</a:t>
            </a:r>
            <a:r>
              <a:rPr lang="ru-RU" dirty="0">
                <a:hlinkClick r:id="rId4" tooltip="Оформлення прав інтелектуальної власності"/>
              </a:rPr>
              <a:t> </a:t>
            </a:r>
            <a:r>
              <a:rPr lang="ru-RU" dirty="0" err="1">
                <a:hlinkClick r:id="rId4" tooltip="Оформлення прав інтелектуальної власності"/>
              </a:rPr>
              <a:t>власності</a:t>
            </a:r>
            <a:endParaRPr lang="ru-RU" dirty="0"/>
          </a:p>
          <a:p>
            <a:r>
              <a:rPr lang="ru-RU" dirty="0" err="1">
                <a:hlinkClick r:id="rId5" tooltip="Авторське право"/>
              </a:rPr>
              <a:t>Авторське</a:t>
            </a:r>
            <a:r>
              <a:rPr lang="ru-RU" dirty="0">
                <a:hlinkClick r:id="rId5" tooltip="Авторське право"/>
              </a:rPr>
              <a:t> право</a:t>
            </a:r>
            <a:endParaRPr lang="ru-RU" dirty="0"/>
          </a:p>
          <a:p>
            <a:endParaRPr lang="uk-UA" b="0" i="0" dirty="0" smtClean="0">
              <a:effectLst/>
              <a:latin typeface="Arial" panose="020B0604020202020204" pitchFamily="34" charset="0"/>
            </a:endParaRPr>
          </a:p>
          <a:p>
            <a:r>
              <a:rPr lang="en-US" dirty="0" smtClean="0">
                <a:latin typeface="Arial" panose="020B0604020202020204" pitchFamily="34" charset="0"/>
              </a:rPr>
              <a:t>[</a:t>
            </a:r>
            <a:r>
              <a:rPr lang="uk-UA" dirty="0" smtClean="0">
                <a:latin typeface="Arial" panose="020B0604020202020204" pitchFamily="34" charset="0"/>
              </a:rPr>
              <a:t>2</a:t>
            </a:r>
            <a:r>
              <a:rPr lang="en-US" dirty="0" smtClean="0">
                <a:latin typeface="Arial" panose="020B0604020202020204" pitchFamily="34" charset="0"/>
              </a:rPr>
              <a:t>] </a:t>
            </a:r>
            <a:r>
              <a:rPr lang="uk-UA" b="0" i="0" dirty="0" smtClean="0">
                <a:effectLst/>
                <a:latin typeface="Arial" panose="020B0604020202020204" pitchFamily="34" charset="0"/>
              </a:rPr>
              <a:t>Частина 3 статті 7 </a:t>
            </a:r>
            <a:r>
              <a:rPr lang="uk-UA" b="0" i="0" u="none" strike="noStrike" dirty="0" smtClean="0">
                <a:effectLst/>
                <a:latin typeface="Arial" panose="020B0604020202020204" pitchFamily="34" charset="0"/>
                <a:hlinkClick r:id="rId6" tooltip="Закон України"/>
              </a:rPr>
              <a:t>Закону України</a:t>
            </a:r>
            <a:r>
              <a:rPr lang="uk-UA" b="0" i="0" dirty="0" smtClean="0">
                <a:effectLst/>
                <a:latin typeface="Arial" panose="020B0604020202020204" pitchFamily="34" charset="0"/>
              </a:rPr>
              <a:t> «Про охорону прав на винаходи і корисні моделі»</a:t>
            </a:r>
          </a:p>
          <a:p>
            <a:r>
              <a:rPr lang="en-US" dirty="0" smtClean="0">
                <a:latin typeface="Arial" panose="020B0604020202020204" pitchFamily="34" charset="0"/>
              </a:rPr>
              <a:t>[</a:t>
            </a:r>
            <a:r>
              <a:rPr lang="uk-UA" dirty="0" smtClean="0">
                <a:latin typeface="Arial" panose="020B0604020202020204" pitchFamily="34" charset="0"/>
              </a:rPr>
              <a:t>3</a:t>
            </a:r>
            <a:r>
              <a:rPr lang="en-US" dirty="0" smtClean="0">
                <a:latin typeface="Arial" panose="020B0604020202020204" pitchFamily="34" charset="0"/>
              </a:rPr>
              <a:t>] </a:t>
            </a:r>
            <a:r>
              <a:rPr lang="uk-UA" b="0" i="0" dirty="0" smtClean="0">
                <a:effectLst/>
                <a:latin typeface="Arial" panose="020B0604020202020204" pitchFamily="34" charset="0"/>
              </a:rPr>
              <a:t>Частини 4 та 5 статті 7 </a:t>
            </a:r>
            <a:r>
              <a:rPr lang="uk-UA" b="0" i="0" u="none" strike="noStrike" dirty="0" smtClean="0">
                <a:effectLst/>
                <a:latin typeface="Arial" panose="020B0604020202020204" pitchFamily="34" charset="0"/>
                <a:hlinkClick r:id="rId6" tooltip="Закон України"/>
              </a:rPr>
              <a:t>Закону України</a:t>
            </a:r>
            <a:r>
              <a:rPr lang="uk-UA" b="0" i="0" dirty="0" smtClean="0">
                <a:effectLst/>
                <a:latin typeface="Arial" panose="020B0604020202020204" pitchFamily="34" charset="0"/>
              </a:rPr>
              <a:t> «Про охорону прав на винаходи і корисні моделі»</a:t>
            </a:r>
          </a:p>
          <a:p>
            <a:r>
              <a:rPr lang="en-US" dirty="0" smtClean="0">
                <a:latin typeface="Arial" panose="020B0604020202020204" pitchFamily="34" charset="0"/>
              </a:rPr>
              <a:t>[</a:t>
            </a:r>
            <a:r>
              <a:rPr lang="uk-UA" dirty="0">
                <a:latin typeface="Arial" panose="020B0604020202020204" pitchFamily="34" charset="0"/>
              </a:rPr>
              <a:t>4</a:t>
            </a:r>
            <a:r>
              <a:rPr lang="en-US" dirty="0" smtClean="0">
                <a:latin typeface="Arial" panose="020B0604020202020204" pitchFamily="34" charset="0"/>
              </a:rPr>
              <a:t>] </a:t>
            </a:r>
            <a:r>
              <a:rPr lang="uk-UA" dirty="0" smtClean="0">
                <a:latin typeface="Arial" panose="020B0604020202020204" pitchFamily="34" charset="0"/>
              </a:rPr>
              <a:t>Що це таке інтелектуальна власність та як берегти себе від крадіжки</a:t>
            </a:r>
            <a:br>
              <a:rPr lang="uk-UA" dirty="0" smtClean="0">
                <a:latin typeface="Arial" panose="020B0604020202020204" pitchFamily="34" charset="0"/>
              </a:rPr>
            </a:br>
            <a:r>
              <a:rPr lang="uk-UA" dirty="0" smtClean="0">
                <a:hlinkClick r:id="rId7"/>
              </a:rPr>
              <a:t>https://24tv.ua/shho-tse-take-intelektualna-vlasnist-yak-beregti-ukrayina-novini_n1371481</a:t>
            </a:r>
            <a:endParaRPr lang="uk-UA" dirty="0" smtClean="0"/>
          </a:p>
          <a:p>
            <a:endParaRPr lang="uk-UA" b="0" i="0" dirty="0">
              <a:effectLst/>
              <a:latin typeface="Arial" panose="020B0604020202020204" pitchFamily="34" charset="0"/>
            </a:endParaRPr>
          </a:p>
        </p:txBody>
      </p:sp>
    </p:spTree>
    <p:extLst>
      <p:ext uri="{BB962C8B-B14F-4D97-AF65-F5344CB8AC3E}">
        <p14:creationId xmlns:p14="http://schemas.microsoft.com/office/powerpoint/2010/main" val="2352425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1774611" y="1468782"/>
            <a:ext cx="6281996" cy="2218748"/>
          </a:xfrm>
          <a:prstGeom prst="roundRect">
            <a:avLst>
              <a:gd name="adj" fmla="val 8594"/>
            </a:avLst>
          </a:prstGeom>
          <a:solidFill>
            <a:srgbClr val="FFFFFF">
              <a:shade val="85000"/>
            </a:srgbClr>
          </a:solidFill>
          <a:ln>
            <a:solidFill>
              <a:schemeClr val="accent1"/>
            </a:solidFill>
          </a:ln>
          <a:effectLst>
            <a:reflection blurRad="12700" stA="38000" endPos="28000" dist="5000" dir="5400000" sy="-100000" algn="bl" rotWithShape="0"/>
          </a:effectLst>
        </p:spPr>
      </p:pic>
    </p:spTree>
    <p:extLst>
      <p:ext uri="{BB962C8B-B14F-4D97-AF65-F5344CB8AC3E}">
        <p14:creationId xmlns:p14="http://schemas.microsoft.com/office/powerpoint/2010/main" val="2818702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Основні питання </a:t>
            </a:r>
            <a:endParaRPr lang="uk-UA" dirty="0"/>
          </a:p>
        </p:txBody>
      </p:sp>
      <p:sp>
        <p:nvSpPr>
          <p:cNvPr id="3" name="Объект 2"/>
          <p:cNvSpPr>
            <a:spLocks noGrp="1"/>
          </p:cNvSpPr>
          <p:nvPr>
            <p:ph idx="1"/>
          </p:nvPr>
        </p:nvSpPr>
        <p:spPr>
          <a:xfrm>
            <a:off x="677334" y="2083316"/>
            <a:ext cx="8596668" cy="3880773"/>
          </a:xfrm>
        </p:spPr>
        <p:txBody>
          <a:bodyPr>
            <a:normAutofit/>
          </a:bodyPr>
          <a:lstStyle/>
          <a:p>
            <a:r>
              <a:rPr lang="uk-UA" sz="2400" dirty="0">
                <a:solidFill>
                  <a:schemeClr val="tx1"/>
                </a:solidFill>
                <a:latin typeface="Arial Narrow" panose="020B0606020202030204" pitchFamily="34" charset="0"/>
              </a:rPr>
              <a:t>Патент </a:t>
            </a:r>
            <a:r>
              <a:rPr lang="uk-UA" sz="2400" dirty="0" smtClean="0">
                <a:solidFill>
                  <a:schemeClr val="tx1"/>
                </a:solidFill>
                <a:latin typeface="Arial Narrow" panose="020B0606020202030204" pitchFamily="34" charset="0"/>
              </a:rPr>
              <a:t>– </a:t>
            </a:r>
            <a:r>
              <a:rPr lang="uk-UA" sz="2400" dirty="0">
                <a:solidFill>
                  <a:schemeClr val="tx1"/>
                </a:solidFill>
                <a:latin typeface="Arial Narrow" panose="020B0606020202030204" pitchFamily="34" charset="0"/>
              </a:rPr>
              <a:t>це охоронний документ, який надає винахіднику виключне право на його винахід протягом певного строку. Він засвідчує авторство та пріоритет винаходу, що дозволяє власнику контролювати його використання та комерціалізацію. Існують різні види патентів, такі як патенти на винахід, корисну модель чи промисловий зразок, кожен з яких захищає різні об'єкти інтелектуальної власності. </a:t>
            </a:r>
          </a:p>
        </p:txBody>
      </p:sp>
      <p:sp>
        <p:nvSpPr>
          <p:cNvPr id="4" name="Прямоугольник 3"/>
          <p:cNvSpPr/>
          <p:nvPr/>
        </p:nvSpPr>
        <p:spPr>
          <a:xfrm>
            <a:off x="1558344" y="4858480"/>
            <a:ext cx="9723549" cy="923330"/>
          </a:xfrm>
          <a:prstGeom prst="rect">
            <a:avLst/>
          </a:prstGeom>
        </p:spPr>
        <p:txBody>
          <a:bodyPr wrap="square">
            <a:spAutoFit/>
          </a:bodyPr>
          <a:lstStyle/>
          <a:p>
            <a:r>
              <a:rPr lang="uk-UA" b="1" i="0" dirty="0" smtClean="0">
                <a:effectLst/>
                <a:latin typeface="Arial" panose="020B0604020202020204" pitchFamily="34" charset="0"/>
              </a:rPr>
              <a:t>Патент</a:t>
            </a:r>
            <a:r>
              <a:rPr lang="uk-UA" b="0" i="0" dirty="0" smtClean="0">
                <a:effectLst/>
                <a:latin typeface="Arial" panose="020B0604020202020204" pitchFamily="34" charset="0"/>
              </a:rPr>
              <a:t> (від</a:t>
            </a:r>
            <a:r>
              <a:rPr lang="uk-UA" dirty="0">
                <a:latin typeface="Arial" panose="020B0604020202020204" pitchFamily="34" charset="0"/>
              </a:rPr>
              <a:t> </a:t>
            </a:r>
            <a:r>
              <a:rPr lang="uk-UA" dirty="0" smtClean="0">
                <a:latin typeface="Arial" panose="020B0604020202020204" pitchFamily="34" charset="0"/>
              </a:rPr>
              <a:t>лат.</a:t>
            </a:r>
            <a:r>
              <a:rPr lang="uk-UA" b="0" i="0" dirty="0" smtClean="0">
                <a:effectLst/>
                <a:latin typeface="Arial" panose="020B0604020202020204" pitchFamily="34" charset="0"/>
              </a:rPr>
              <a:t> </a:t>
            </a:r>
            <a:r>
              <a:rPr lang="pl-PL" b="0" i="1" dirty="0" smtClean="0">
                <a:effectLst/>
                <a:latin typeface="Arial" panose="020B0604020202020204" pitchFamily="34" charset="0"/>
              </a:rPr>
              <a:t>patens</a:t>
            </a:r>
            <a:r>
              <a:rPr lang="pl-PL" b="0" i="0" dirty="0" smtClean="0">
                <a:effectLst/>
                <a:latin typeface="Arial" panose="020B0604020202020204" pitchFamily="34" charset="0"/>
              </a:rPr>
              <a:t> </a:t>
            </a:r>
            <a:r>
              <a:rPr lang="uk-UA" dirty="0" smtClean="0">
                <a:latin typeface="Arial Narrow" panose="020B0606020202030204" pitchFamily="34" charset="0"/>
              </a:rPr>
              <a:t> –</a:t>
            </a:r>
            <a:r>
              <a:rPr lang="pl-PL" b="0" i="0" dirty="0" smtClean="0">
                <a:effectLst/>
                <a:latin typeface="Arial" panose="020B0604020202020204" pitchFamily="34" charset="0"/>
              </a:rPr>
              <a:t> «</a:t>
            </a:r>
            <a:r>
              <a:rPr lang="uk-UA" b="0" i="0" dirty="0" smtClean="0">
                <a:effectLst/>
                <a:latin typeface="Arial" panose="020B0604020202020204" pitchFamily="34" charset="0"/>
              </a:rPr>
              <a:t>відкритий, ясний, очевидний», від повного найменування </a:t>
            </a:r>
            <a:r>
              <a:rPr lang="uk-UA" dirty="0" smtClean="0">
                <a:latin typeface="Arial Narrow" panose="020B0606020202030204" pitchFamily="34" charset="0"/>
              </a:rPr>
              <a:t> – </a:t>
            </a:r>
            <a:r>
              <a:rPr lang="uk-UA" b="0" i="0" dirty="0" smtClean="0">
                <a:effectLst/>
                <a:latin typeface="Arial" panose="020B0604020202020204" pitchFamily="34" charset="0"/>
              </a:rPr>
              <a:t> </a:t>
            </a:r>
            <a:r>
              <a:rPr lang="pl-PL" b="0" i="1" dirty="0" smtClean="0">
                <a:effectLst/>
                <a:latin typeface="Arial" panose="020B0604020202020204" pitchFamily="34" charset="0"/>
              </a:rPr>
              <a:t>litterae patentes</a:t>
            </a:r>
            <a:r>
              <a:rPr lang="pl-PL" b="0" i="0" dirty="0" smtClean="0">
                <a:effectLst/>
                <a:latin typeface="Arial" panose="020B0604020202020204" pitchFamily="34" charset="0"/>
              </a:rPr>
              <a:t>  «</a:t>
            </a:r>
            <a:r>
              <a:rPr lang="uk-UA" b="0" i="0" dirty="0" smtClean="0">
                <a:effectLst/>
                <a:latin typeface="Arial" panose="020B0604020202020204" pitchFamily="34" charset="0"/>
              </a:rPr>
              <a:t>відкритий лист») </a:t>
            </a:r>
            <a:r>
              <a:rPr lang="uk-UA" dirty="0" smtClean="0">
                <a:latin typeface="Arial Narrow" panose="020B0606020202030204" pitchFamily="34" charset="0"/>
              </a:rPr>
              <a:t> – </a:t>
            </a:r>
            <a:r>
              <a:rPr lang="uk-UA" b="0" i="0" u="none" strike="noStrike" dirty="0" smtClean="0">
                <a:effectLst/>
                <a:latin typeface="Arial" panose="020B0604020202020204" pitchFamily="34" charset="0"/>
              </a:rPr>
              <a:t>документ</a:t>
            </a:r>
            <a:r>
              <a:rPr lang="uk-UA" b="0" i="0" dirty="0" smtClean="0">
                <a:effectLst/>
                <a:latin typeface="Arial" panose="020B0604020202020204" pitchFamily="34" charset="0"/>
              </a:rPr>
              <a:t>, що засвідчує авторство на винахід та виключне право на використання його протягом певного </a:t>
            </a:r>
            <a:r>
              <a:rPr lang="uk-UA" b="0" i="0" u="none" strike="noStrike" dirty="0" smtClean="0">
                <a:effectLst/>
                <a:latin typeface="Arial" panose="020B0604020202020204" pitchFamily="34" charset="0"/>
              </a:rPr>
              <a:t>строку</a:t>
            </a:r>
            <a:r>
              <a:rPr lang="uk-UA" b="0" i="0" dirty="0" smtClean="0">
                <a:effectLst/>
                <a:latin typeface="Arial" panose="020B0604020202020204" pitchFamily="34" charset="0"/>
              </a:rPr>
              <a:t>.</a:t>
            </a:r>
            <a:endParaRPr lang="uk-UA" dirty="0"/>
          </a:p>
        </p:txBody>
      </p:sp>
    </p:spTree>
    <p:extLst>
      <p:ext uri="{BB962C8B-B14F-4D97-AF65-F5344CB8AC3E}">
        <p14:creationId xmlns:p14="http://schemas.microsoft.com/office/powerpoint/2010/main" val="3817031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Тобто</a:t>
            </a:r>
            <a:endParaRPr lang="uk-UA" dirty="0"/>
          </a:p>
        </p:txBody>
      </p:sp>
      <p:sp>
        <p:nvSpPr>
          <p:cNvPr id="3" name="Объект 2"/>
          <p:cNvSpPr>
            <a:spLocks noGrp="1"/>
          </p:cNvSpPr>
          <p:nvPr>
            <p:ph idx="1"/>
          </p:nvPr>
        </p:nvSpPr>
        <p:spPr>
          <a:xfrm>
            <a:off x="806123" y="1356260"/>
            <a:ext cx="6895444" cy="1419738"/>
          </a:xfrm>
        </p:spPr>
        <p:txBody>
          <a:bodyPr>
            <a:normAutofit/>
          </a:bodyPr>
          <a:lstStyle/>
          <a:p>
            <a:r>
              <a:rPr lang="ru-RU" sz="2400" dirty="0">
                <a:solidFill>
                  <a:schemeClr val="tx1"/>
                </a:solidFill>
                <a:latin typeface="Arial Narrow" panose="020B0606020202030204" pitchFamily="34" charset="0"/>
              </a:rPr>
              <a:t>Патент </a:t>
            </a:r>
            <a:r>
              <a:rPr lang="uk-UA" sz="2400" dirty="0">
                <a:solidFill>
                  <a:schemeClr val="tx1"/>
                </a:solidFill>
                <a:latin typeface="Arial Narrow" panose="020B0606020202030204" pitchFamily="34" charset="0"/>
              </a:rPr>
              <a:t>–</a:t>
            </a:r>
            <a:r>
              <a:rPr lang="ru-RU" sz="2400" dirty="0">
                <a:solidFill>
                  <a:schemeClr val="tx1"/>
                </a:solidFill>
                <a:latin typeface="Arial Narrow" panose="020B0606020202030204" pitchFamily="34" charset="0"/>
              </a:rPr>
              <a:t> </a:t>
            </a:r>
            <a:r>
              <a:rPr lang="uk-UA" sz="2400" dirty="0" smtClean="0">
                <a:solidFill>
                  <a:schemeClr val="tx1"/>
                </a:solidFill>
                <a:latin typeface="Arial Narrow" panose="020B0606020202030204" pitchFamily="34" charset="0"/>
              </a:rPr>
              <a:t>це юридичний документ, який засвідчує виключні права винахідника на його інтелектуальну власність</a:t>
            </a:r>
          </a:p>
        </p:txBody>
      </p:sp>
      <p:sp>
        <p:nvSpPr>
          <p:cNvPr id="6" name="Заголовок 1"/>
          <p:cNvSpPr txBox="1">
            <a:spLocks/>
          </p:cNvSpPr>
          <p:nvPr/>
        </p:nvSpPr>
        <p:spPr>
          <a:xfrm>
            <a:off x="677334" y="2638563"/>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dirty="0" smtClean="0"/>
              <a:t>Мета</a:t>
            </a:r>
            <a:endParaRPr lang="uk-UA" dirty="0"/>
          </a:p>
        </p:txBody>
      </p:sp>
      <p:sp>
        <p:nvSpPr>
          <p:cNvPr id="7" name="Объект 2"/>
          <p:cNvSpPr txBox="1">
            <a:spLocks/>
          </p:cNvSpPr>
          <p:nvPr/>
        </p:nvSpPr>
        <p:spPr>
          <a:xfrm>
            <a:off x="806123" y="3302146"/>
            <a:ext cx="6753777" cy="13208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uk-UA" sz="2400" dirty="0" smtClean="0">
                <a:solidFill>
                  <a:schemeClr val="tx1"/>
                </a:solidFill>
                <a:latin typeface="Arial Narrow" panose="020B0606020202030204" pitchFamily="34" charset="0"/>
              </a:rPr>
              <a:t>Головна мета патентування – захист винаходу від несанкціонованого копіювання та використання іншими особами</a:t>
            </a:r>
            <a:endParaRPr lang="uk-UA" sz="2400" dirty="0">
              <a:solidFill>
                <a:schemeClr val="tx1"/>
              </a:solidFill>
              <a:latin typeface="Arial Narrow" panose="020B0606020202030204" pitchFamily="34" charset="0"/>
            </a:endParaRPr>
          </a:p>
        </p:txBody>
      </p:sp>
      <p:pic>
        <p:nvPicPr>
          <p:cNvPr id="8" name="Рисунок 7"/>
          <p:cNvPicPr>
            <a:picLocks noChangeAspect="1"/>
          </p:cNvPicPr>
          <p:nvPr/>
        </p:nvPicPr>
        <p:blipFill>
          <a:blip r:embed="rId2"/>
          <a:stretch>
            <a:fillRect/>
          </a:stretch>
        </p:blipFill>
        <p:spPr>
          <a:xfrm>
            <a:off x="7830356" y="1213892"/>
            <a:ext cx="3103102" cy="4180124"/>
          </a:xfrm>
          <a:prstGeom prst="rect">
            <a:avLst/>
          </a:prstGeom>
          <a:ln>
            <a:solidFill>
              <a:schemeClr val="accent2"/>
            </a:solidFill>
          </a:ln>
          <a:effectLst>
            <a:outerShdw blurRad="50800" dist="38100" dir="5400000" algn="t" rotWithShape="0">
              <a:prstClr val="black">
                <a:alpha val="40000"/>
              </a:prstClr>
            </a:outerShdw>
          </a:effectLst>
        </p:spPr>
      </p:pic>
      <p:sp>
        <p:nvSpPr>
          <p:cNvPr id="4" name="Прямоугольник 3"/>
          <p:cNvSpPr/>
          <p:nvPr/>
        </p:nvSpPr>
        <p:spPr>
          <a:xfrm>
            <a:off x="677334" y="4918426"/>
            <a:ext cx="9265297" cy="1477328"/>
          </a:xfrm>
          <a:prstGeom prst="rect">
            <a:avLst/>
          </a:prstGeom>
        </p:spPr>
        <p:txBody>
          <a:bodyPr wrap="square">
            <a:spAutoFit/>
          </a:bodyPr>
          <a:lstStyle/>
          <a:p>
            <a:r>
              <a:rPr lang="uk-UA" dirty="0" smtClean="0">
                <a:latin typeface="ArialMT"/>
              </a:rPr>
              <a:t>Патент на винахід надає його власнику такі права:</a:t>
            </a:r>
          </a:p>
          <a:p>
            <a:pPr>
              <a:buFont typeface="Arial" panose="020B0604020202020204" pitchFamily="34" charset="0"/>
              <a:buChar char="•"/>
            </a:pPr>
            <a:r>
              <a:rPr lang="uk-UA" dirty="0" smtClean="0">
                <a:latin typeface="ArialMT"/>
              </a:rPr>
              <a:t>використання винаходу;</a:t>
            </a:r>
          </a:p>
          <a:p>
            <a:pPr>
              <a:buFont typeface="Arial" panose="020B0604020202020204" pitchFamily="34" charset="0"/>
              <a:buChar char="•"/>
            </a:pPr>
            <a:r>
              <a:rPr lang="uk-UA" dirty="0" smtClean="0">
                <a:latin typeface="ArialMT"/>
              </a:rPr>
              <a:t>виключне право дозволяти використання винаходу (видавати ліцензії);</a:t>
            </a:r>
          </a:p>
          <a:p>
            <a:pPr>
              <a:buFont typeface="Arial" panose="020B0604020202020204" pitchFamily="34" charset="0"/>
              <a:buChar char="•"/>
            </a:pPr>
            <a:r>
              <a:rPr lang="uk-UA" dirty="0" smtClean="0">
                <a:latin typeface="ArialMT"/>
              </a:rPr>
              <a:t>виключне право перешкоджати неправомірному використанню винаходу, в тому числі забороняти таке використання.</a:t>
            </a:r>
            <a:endParaRPr lang="uk-UA" b="0" i="0" dirty="0">
              <a:effectLst/>
              <a:latin typeface="ArialMT"/>
            </a:endParaRPr>
          </a:p>
        </p:txBody>
      </p:sp>
    </p:spTree>
    <p:extLst>
      <p:ext uri="{BB962C8B-B14F-4D97-AF65-F5344CB8AC3E}">
        <p14:creationId xmlns:p14="http://schemas.microsoft.com/office/powerpoint/2010/main" val="4258711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Об'єкт патентування</a:t>
            </a:r>
            <a:endParaRPr lang="uk-UA" dirty="0"/>
          </a:p>
        </p:txBody>
      </p:sp>
      <p:sp>
        <p:nvSpPr>
          <p:cNvPr id="3" name="Объект 2"/>
          <p:cNvSpPr>
            <a:spLocks noGrp="1"/>
          </p:cNvSpPr>
          <p:nvPr>
            <p:ph idx="1"/>
          </p:nvPr>
        </p:nvSpPr>
        <p:spPr>
          <a:xfrm>
            <a:off x="983405" y="2588219"/>
            <a:ext cx="8582576" cy="1696033"/>
          </a:xfrm>
        </p:spPr>
        <p:txBody>
          <a:bodyPr>
            <a:noAutofit/>
          </a:bodyPr>
          <a:lstStyle/>
          <a:p>
            <a:r>
              <a:rPr lang="uk-UA" sz="2400" dirty="0" smtClean="0">
                <a:solidFill>
                  <a:schemeClr val="tx1"/>
                </a:solidFill>
                <a:latin typeface="Arial Narrow" panose="020B0606020202030204" pitchFamily="34" charset="0"/>
              </a:rPr>
              <a:t>Об'єктом винаходу може бути продукт (наприклад, пристрій, речовина), процес (спосіб) або нове застосування відомого продукту чи процесу. Патентуються також промислові зразки, які захищають зовнішній вигляд виробу.</a:t>
            </a:r>
            <a:endParaRPr lang="uk-UA" sz="2400" dirty="0">
              <a:solidFill>
                <a:schemeClr val="tx1"/>
              </a:solidFill>
              <a:latin typeface="Arial Narrow" panose="020B0606020202030204" pitchFamily="34" charset="0"/>
            </a:endParaRPr>
          </a:p>
        </p:txBody>
      </p:sp>
      <p:sp>
        <p:nvSpPr>
          <p:cNvPr id="9" name="Прямоугольник 8"/>
          <p:cNvSpPr/>
          <p:nvPr/>
        </p:nvSpPr>
        <p:spPr>
          <a:xfrm>
            <a:off x="851067" y="4619642"/>
            <a:ext cx="9381066" cy="1477328"/>
          </a:xfrm>
          <a:prstGeom prst="rect">
            <a:avLst/>
          </a:prstGeom>
        </p:spPr>
        <p:txBody>
          <a:bodyPr wrap="square">
            <a:spAutoFit/>
          </a:bodyPr>
          <a:lstStyle/>
          <a:p>
            <a:r>
              <a:rPr lang="uk-UA" b="0" i="0" dirty="0" smtClean="0">
                <a:effectLst/>
                <a:latin typeface="Arial" panose="020B0604020202020204" pitchFamily="34" charset="0"/>
              </a:rPr>
              <a:t>Патент може бути визнано недійсним у судовому порядку на законодавчій основі. </a:t>
            </a:r>
          </a:p>
          <a:p>
            <a:r>
              <a:rPr lang="uk-UA" b="0" i="0" dirty="0" smtClean="0">
                <a:effectLst/>
                <a:latin typeface="Arial" panose="020B0604020202020204" pitchFamily="34" charset="0"/>
              </a:rPr>
              <a:t>З поняттям патенту тісно пов'язаний юридичний термін «патентна чистота», який означає, що машину, прилад, технологічний процес, матеріал, продукт тощо можна використовувати (виготовити, ввезти для продажу) в цій державі без порушення прав патентовласника.</a:t>
            </a:r>
            <a:endParaRPr lang="uk-UA" dirty="0"/>
          </a:p>
        </p:txBody>
      </p:sp>
      <p:pic>
        <p:nvPicPr>
          <p:cNvPr id="2050" name="Picture 2" descr="Інтелектуальна власність. Право Інтелектуальної власністі ЮК Adal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19843" y="186083"/>
            <a:ext cx="3489265" cy="1978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714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Об'єкт патентування</a:t>
            </a:r>
            <a:endParaRPr lang="uk-UA" dirty="0"/>
          </a:p>
        </p:txBody>
      </p:sp>
      <p:sp>
        <p:nvSpPr>
          <p:cNvPr id="3" name="Объект 2"/>
          <p:cNvSpPr>
            <a:spLocks noGrp="1"/>
          </p:cNvSpPr>
          <p:nvPr>
            <p:ph idx="1"/>
          </p:nvPr>
        </p:nvSpPr>
        <p:spPr>
          <a:xfrm>
            <a:off x="806123" y="1356259"/>
            <a:ext cx="8582576" cy="2478623"/>
          </a:xfrm>
        </p:spPr>
        <p:txBody>
          <a:bodyPr>
            <a:noAutofit/>
          </a:bodyPr>
          <a:lstStyle/>
          <a:p>
            <a:r>
              <a:rPr lang="uk-UA" sz="2400" dirty="0" smtClean="0">
                <a:solidFill>
                  <a:schemeClr val="tx1"/>
                </a:solidFill>
              </a:rPr>
              <a:t>Корисна модель – це результат інтелектуальної діяльності людини в будь-якій сфері технології.</a:t>
            </a:r>
          </a:p>
          <a:p>
            <a:r>
              <a:rPr lang="uk-UA" sz="2400" dirty="0" smtClean="0">
                <a:solidFill>
                  <a:schemeClr val="tx1"/>
                </a:solidFill>
              </a:rPr>
              <a:t>Патент на корисну модель має територіальний характер, тобто діє тільки на території тільки тієї держави, патентним відомством якої він виданий</a:t>
            </a:r>
            <a:r>
              <a:rPr lang="ru-RU" sz="2400" dirty="0" smtClean="0">
                <a:solidFill>
                  <a:schemeClr val="tx1"/>
                </a:solidFill>
              </a:rPr>
              <a:t>.</a:t>
            </a:r>
            <a:endParaRPr lang="uk-UA" sz="2400" dirty="0">
              <a:solidFill>
                <a:schemeClr val="tx1"/>
              </a:solidFill>
              <a:latin typeface="Arial Narrow" panose="020B0606020202030204" pitchFamily="34" charset="0"/>
            </a:endParaRPr>
          </a:p>
        </p:txBody>
      </p:sp>
      <p:sp>
        <p:nvSpPr>
          <p:cNvPr id="4" name="Прямоугольник 3"/>
          <p:cNvSpPr/>
          <p:nvPr/>
        </p:nvSpPr>
        <p:spPr>
          <a:xfrm>
            <a:off x="948611" y="3834882"/>
            <a:ext cx="7392955" cy="1754326"/>
          </a:xfrm>
          <a:prstGeom prst="rect">
            <a:avLst/>
          </a:prstGeom>
        </p:spPr>
        <p:txBody>
          <a:bodyPr wrap="square">
            <a:spAutoFit/>
          </a:bodyPr>
          <a:lstStyle/>
          <a:p>
            <a:r>
              <a:rPr lang="uk-UA" dirty="0" smtClean="0">
                <a:latin typeface="ArialMT"/>
              </a:rPr>
              <a:t>Патент на корисну модель надає його власнику такі права:</a:t>
            </a:r>
          </a:p>
          <a:p>
            <a:pPr>
              <a:buFont typeface="Arial" panose="020B0604020202020204" pitchFamily="34" charset="0"/>
              <a:buChar char="•"/>
            </a:pPr>
            <a:r>
              <a:rPr lang="uk-UA" dirty="0" smtClean="0">
                <a:latin typeface="ArialMT"/>
              </a:rPr>
              <a:t>використання корисної моделі;</a:t>
            </a:r>
          </a:p>
          <a:p>
            <a:pPr>
              <a:buFont typeface="Arial" panose="020B0604020202020204" pitchFamily="34" charset="0"/>
              <a:buChar char="•"/>
            </a:pPr>
            <a:r>
              <a:rPr lang="uk-UA" dirty="0" smtClean="0">
                <a:latin typeface="ArialMT"/>
              </a:rPr>
              <a:t>виключне право дозволяти використання корисної моделі (видавати ліцензії);</a:t>
            </a:r>
          </a:p>
          <a:p>
            <a:pPr>
              <a:buFont typeface="Arial" panose="020B0604020202020204" pitchFamily="34" charset="0"/>
              <a:buChar char="•"/>
            </a:pPr>
            <a:r>
              <a:rPr lang="uk-UA" dirty="0" smtClean="0">
                <a:latin typeface="ArialMT"/>
              </a:rPr>
              <a:t>виключне право перешкоджати неправомірному використанню корисної моделі, в тому числі забороняти таке використання</a:t>
            </a:r>
            <a:r>
              <a:rPr lang="ru-RU" dirty="0" smtClean="0">
                <a:latin typeface="ArialMT"/>
              </a:rPr>
              <a:t>.</a:t>
            </a:r>
            <a:endParaRPr lang="ru-RU" dirty="0">
              <a:latin typeface="ArialMT"/>
            </a:endParaRPr>
          </a:p>
        </p:txBody>
      </p:sp>
      <p:pic>
        <p:nvPicPr>
          <p:cNvPr id="1026" name="Picture 2" descr="Інтелектуальна власність. Право Інтелектуальної власністі ЮК Ada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1566" y="186612"/>
            <a:ext cx="3643735" cy="1743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203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664455" y="454711"/>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dirty="0" smtClean="0"/>
              <a:t>Термін дії</a:t>
            </a:r>
            <a:endParaRPr lang="uk-UA" dirty="0"/>
          </a:p>
        </p:txBody>
      </p:sp>
      <p:sp>
        <p:nvSpPr>
          <p:cNvPr id="7" name="Объект 2"/>
          <p:cNvSpPr txBox="1">
            <a:spLocks/>
          </p:cNvSpPr>
          <p:nvPr/>
        </p:nvSpPr>
        <p:spPr>
          <a:xfrm>
            <a:off x="1076579" y="1403339"/>
            <a:ext cx="8582576" cy="152016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uk-UA" sz="2400" dirty="0" smtClean="0">
                <a:solidFill>
                  <a:schemeClr val="tx1"/>
                </a:solidFill>
                <a:latin typeface="Arial Narrow" panose="020B0606020202030204" pitchFamily="34" charset="0"/>
              </a:rPr>
              <a:t>Строк дії патенту залежить від його виду. </a:t>
            </a:r>
          </a:p>
          <a:p>
            <a:pPr marL="0" indent="0">
              <a:buNone/>
            </a:pPr>
            <a:r>
              <a:rPr lang="uk-UA" sz="2400" dirty="0" smtClean="0">
                <a:solidFill>
                  <a:schemeClr val="tx1"/>
                </a:solidFill>
                <a:latin typeface="Arial Narrow" panose="020B0606020202030204" pitchFamily="34" charset="0"/>
              </a:rPr>
              <a:t>Наприклад, патент на винахід діє 20 років від дати подання заявки, а на корисну модель – 10 років</a:t>
            </a:r>
            <a:r>
              <a:rPr lang="ru-RU" sz="2400" dirty="0" smtClean="0">
                <a:solidFill>
                  <a:schemeClr val="tx1"/>
                </a:solidFill>
                <a:latin typeface="Arial Narrow" panose="020B0606020202030204" pitchFamily="34" charset="0"/>
              </a:rPr>
              <a:t>.</a:t>
            </a:r>
            <a:endParaRPr lang="uk-UA" sz="2400" dirty="0">
              <a:solidFill>
                <a:schemeClr val="tx1"/>
              </a:solidFill>
              <a:latin typeface="Arial Narrow" panose="020B0606020202030204" pitchFamily="34" charset="0"/>
            </a:endParaRPr>
          </a:p>
          <a:p>
            <a:endParaRPr lang="uk-UA" sz="2400" dirty="0">
              <a:solidFill>
                <a:schemeClr val="tx1"/>
              </a:solidFill>
              <a:latin typeface="Arial Narrow" panose="020B0606020202030204" pitchFamily="34" charset="0"/>
            </a:endParaRPr>
          </a:p>
        </p:txBody>
      </p:sp>
      <p:sp>
        <p:nvSpPr>
          <p:cNvPr id="12" name="Прямоугольник 11"/>
          <p:cNvSpPr/>
          <p:nvPr/>
        </p:nvSpPr>
        <p:spPr>
          <a:xfrm>
            <a:off x="664455" y="3322750"/>
            <a:ext cx="9934859" cy="2585323"/>
          </a:xfrm>
          <a:prstGeom prst="rect">
            <a:avLst/>
          </a:prstGeom>
        </p:spPr>
        <p:txBody>
          <a:bodyPr wrap="square">
            <a:spAutoFit/>
          </a:bodyPr>
          <a:lstStyle/>
          <a:p>
            <a:r>
              <a:rPr lang="uk-UA" b="0" i="0" dirty="0" smtClean="0">
                <a:effectLst/>
                <a:latin typeface="Arial" panose="020B0604020202020204" pitchFamily="34" charset="0"/>
              </a:rPr>
              <a:t>У широкому розумінні «патент» є комплексом </a:t>
            </a:r>
            <a:r>
              <a:rPr lang="uk-UA" b="0" i="0" u="none" strike="noStrike" dirty="0" smtClean="0">
                <a:effectLst/>
                <a:latin typeface="Arial" panose="020B0604020202020204" pitchFamily="34" charset="0"/>
              </a:rPr>
              <a:t>виключних прав</a:t>
            </a:r>
            <a:r>
              <a:rPr lang="uk-UA" b="0" i="0" dirty="0" smtClean="0">
                <a:effectLst/>
                <a:latin typeface="Arial" panose="020B0604020202020204" pitchFamily="34" charset="0"/>
              </a:rPr>
              <a:t> на використання </a:t>
            </a:r>
          </a:p>
          <a:p>
            <a:r>
              <a:rPr lang="uk-UA" b="0" i="0" u="none" strike="noStrike" dirty="0" smtClean="0">
                <a:effectLst/>
                <a:latin typeface="Arial" panose="020B0604020202020204" pitchFamily="34" charset="0"/>
              </a:rPr>
              <a:t>винаходу</a:t>
            </a:r>
            <a:r>
              <a:rPr lang="uk-UA" b="0" i="0" dirty="0" smtClean="0">
                <a:effectLst/>
                <a:latin typeface="Arial" panose="020B0604020202020204" pitchFamily="34" charset="0"/>
              </a:rPr>
              <a:t>, </a:t>
            </a:r>
            <a:r>
              <a:rPr lang="uk-UA" b="0" i="0" u="none" strike="noStrike" dirty="0" smtClean="0">
                <a:effectLst/>
                <a:latin typeface="Arial" panose="020B0604020202020204" pitchFamily="34" charset="0"/>
              </a:rPr>
              <a:t>корисної моделі</a:t>
            </a:r>
            <a:r>
              <a:rPr lang="uk-UA" b="0" i="0" dirty="0" smtClean="0">
                <a:effectLst/>
                <a:latin typeface="Arial" panose="020B0604020202020204" pitchFamily="34" charset="0"/>
              </a:rPr>
              <a:t> або промислового зразка, які </a:t>
            </a:r>
            <a:r>
              <a:rPr lang="uk-UA" b="0" i="0" u="none" strike="noStrike" dirty="0" smtClean="0">
                <a:effectLst/>
                <a:latin typeface="Arial" panose="020B0604020202020204" pitchFamily="34" charset="0"/>
              </a:rPr>
              <a:t>держава</a:t>
            </a:r>
            <a:r>
              <a:rPr lang="uk-UA" b="0" i="0" dirty="0" smtClean="0">
                <a:effectLst/>
                <a:latin typeface="Arial" panose="020B0604020202020204" pitchFamily="34" charset="0"/>
              </a:rPr>
              <a:t> гарантує патентовласнику, тобто винахіднику або особі, якій винахідник передав виключні майнові права. Надання виключних прав державою здійснюється на заздалегідь визначений період часу в обмін на контрольоване та публічне розкриття патентовласником суттєвих ознак винаходу.</a:t>
            </a:r>
          </a:p>
          <a:p>
            <a:endParaRPr lang="uk-UA" b="0" i="0" dirty="0" smtClean="0">
              <a:effectLst/>
              <a:latin typeface="Arial" panose="020B0604020202020204" pitchFamily="34" charset="0"/>
            </a:endParaRPr>
          </a:p>
          <a:p>
            <a:r>
              <a:rPr lang="uk-UA" b="0" i="0" dirty="0" smtClean="0">
                <a:effectLst/>
                <a:latin typeface="Arial" panose="020B0604020202020204" pitchFamily="34" charset="0"/>
              </a:rPr>
              <a:t>У вузькому розумінні «патент» є охоронним документом, що засвідчує пріоритет, авторство і право власності на винахід</a:t>
            </a:r>
            <a:r>
              <a:rPr lang="uk-UA" b="0" i="0" u="none" strike="noStrike" baseline="30000" dirty="0" smtClean="0">
                <a:effectLst/>
                <a:latin typeface="Arial" panose="020B0604020202020204" pitchFamily="34" charset="0"/>
                <a:hlinkClick r:id="rId2"/>
              </a:rPr>
              <a:t>[1]</a:t>
            </a:r>
            <a:r>
              <a:rPr lang="uk-UA" b="0" i="0" dirty="0" smtClean="0">
                <a:effectLst/>
                <a:latin typeface="Arial" panose="020B0604020202020204" pitchFamily="34" charset="0"/>
              </a:rPr>
              <a:t>.</a:t>
            </a:r>
            <a:endParaRPr lang="uk-UA" b="0" i="0" dirty="0">
              <a:effectLst/>
              <a:latin typeface="Arial" panose="020B0604020202020204" pitchFamily="34" charset="0"/>
            </a:endParaRPr>
          </a:p>
        </p:txBody>
      </p:sp>
    </p:spTree>
    <p:extLst>
      <p:ext uri="{BB962C8B-B14F-4D97-AF65-F5344CB8AC3E}">
        <p14:creationId xmlns:p14="http://schemas.microsoft.com/office/powerpoint/2010/main" val="2166797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Де отримати більше інформації?</a:t>
            </a:r>
            <a:endParaRPr lang="uk-UA" dirty="0"/>
          </a:p>
        </p:txBody>
      </p:sp>
      <p:sp>
        <p:nvSpPr>
          <p:cNvPr id="3" name="Объект 2"/>
          <p:cNvSpPr>
            <a:spLocks noGrp="1"/>
          </p:cNvSpPr>
          <p:nvPr>
            <p:ph idx="1"/>
          </p:nvPr>
        </p:nvSpPr>
        <p:spPr>
          <a:xfrm>
            <a:off x="691426" y="1930400"/>
            <a:ext cx="8582576" cy="3434682"/>
          </a:xfrm>
        </p:spPr>
        <p:txBody>
          <a:bodyPr>
            <a:noAutofit/>
          </a:bodyPr>
          <a:lstStyle/>
          <a:p>
            <a:r>
              <a:rPr lang="uk-UA" sz="2400" dirty="0" smtClean="0">
                <a:hlinkClick r:id="rId2"/>
              </a:rPr>
              <a:t>Національний </a:t>
            </a:r>
            <a:r>
              <a:rPr lang="uk-UA" sz="2400" dirty="0">
                <a:hlinkClick r:id="rId2"/>
              </a:rPr>
              <a:t>орган інтелектуальної власності (УКРНОІВІ</a:t>
            </a:r>
            <a:r>
              <a:rPr lang="uk-UA" sz="2400" dirty="0" smtClean="0">
                <a:hlinkClick r:id="rId2"/>
              </a:rPr>
              <a:t>)</a:t>
            </a:r>
            <a:r>
              <a:rPr lang="uk-UA" sz="2400" dirty="0" smtClean="0"/>
              <a:t> </a:t>
            </a:r>
          </a:p>
          <a:p>
            <a:r>
              <a:rPr lang="uk-UA" sz="2400" dirty="0" smtClean="0">
                <a:solidFill>
                  <a:schemeClr val="tx1"/>
                </a:solidFill>
                <a:latin typeface="Arial Narrow" panose="020B0606020202030204" pitchFamily="34" charset="0"/>
              </a:rPr>
              <a:t>Бази даних та інформаційно-довідкові системи</a:t>
            </a:r>
          </a:p>
          <a:p>
            <a:pPr marL="0" indent="0">
              <a:buNone/>
            </a:pPr>
            <a:r>
              <a:rPr lang="pl-PL" sz="2400" dirty="0">
                <a:solidFill>
                  <a:schemeClr val="tx1"/>
                </a:solidFill>
                <a:latin typeface="Arial Narrow" panose="020B0606020202030204" pitchFamily="34" charset="0"/>
                <a:hlinkClick r:id="rId3"/>
              </a:rPr>
              <a:t>https://</a:t>
            </a:r>
            <a:r>
              <a:rPr lang="pl-PL" sz="2400" dirty="0" smtClean="0">
                <a:solidFill>
                  <a:schemeClr val="tx1"/>
                </a:solidFill>
                <a:latin typeface="Arial Narrow" panose="020B0606020202030204" pitchFamily="34" charset="0"/>
                <a:hlinkClick r:id="rId3"/>
              </a:rPr>
              <a:t>ukrpatent.org/uk/articles/bases2</a:t>
            </a:r>
            <a:endParaRPr lang="uk-UA" sz="2400" dirty="0" smtClean="0">
              <a:solidFill>
                <a:schemeClr val="tx1"/>
              </a:solidFill>
              <a:latin typeface="Arial Narrow" panose="020B0606020202030204" pitchFamily="34" charset="0"/>
            </a:endParaRPr>
          </a:p>
          <a:p>
            <a:r>
              <a:rPr lang="uk-UA" sz="2400" dirty="0" smtClean="0">
                <a:solidFill>
                  <a:schemeClr val="tx1"/>
                </a:solidFill>
                <a:latin typeface="Arial Narrow" panose="020B0606020202030204" pitchFamily="34" charset="0"/>
              </a:rPr>
              <a:t>Всесвітня </a:t>
            </a:r>
            <a:r>
              <a:rPr lang="uk-UA" sz="2400" dirty="0">
                <a:solidFill>
                  <a:schemeClr val="tx1"/>
                </a:solidFill>
                <a:latin typeface="Arial Narrow" panose="020B0606020202030204" pitchFamily="34" charset="0"/>
              </a:rPr>
              <a:t>організація інтелектуальної власності (</a:t>
            </a:r>
            <a:r>
              <a:rPr lang="pl-PL" sz="2400" dirty="0">
                <a:solidFill>
                  <a:schemeClr val="tx1"/>
                </a:solidFill>
                <a:latin typeface="Arial Narrow" panose="020B0606020202030204" pitchFamily="34" charset="0"/>
              </a:rPr>
              <a:t>WIPO)</a:t>
            </a:r>
          </a:p>
          <a:p>
            <a:r>
              <a:rPr lang="uk-UA" sz="2400" dirty="0">
                <a:solidFill>
                  <a:schemeClr val="tx1"/>
                </a:solidFill>
                <a:latin typeface="Arial Narrow" panose="020B0606020202030204" pitchFamily="34" charset="0"/>
              </a:rPr>
              <a:t>Європейське патентне відомство (</a:t>
            </a:r>
            <a:r>
              <a:rPr lang="pl-PL" sz="2400" dirty="0">
                <a:solidFill>
                  <a:schemeClr val="tx1"/>
                </a:solidFill>
                <a:latin typeface="Arial Narrow" panose="020B0606020202030204" pitchFamily="34" charset="0"/>
              </a:rPr>
              <a:t>EPO)</a:t>
            </a:r>
          </a:p>
          <a:p>
            <a:r>
              <a:rPr lang="uk-UA" sz="2400" dirty="0">
                <a:solidFill>
                  <a:schemeClr val="tx1"/>
                </a:solidFill>
                <a:latin typeface="Arial Narrow" panose="020B0606020202030204" pitchFamily="34" charset="0"/>
              </a:rPr>
              <a:t>Патентне відомство США (</a:t>
            </a:r>
            <a:r>
              <a:rPr lang="pl-PL" sz="2400" dirty="0">
                <a:solidFill>
                  <a:schemeClr val="tx1"/>
                </a:solidFill>
                <a:latin typeface="Arial Narrow" panose="020B0606020202030204" pitchFamily="34" charset="0"/>
              </a:rPr>
              <a:t>USPTO)</a:t>
            </a:r>
          </a:p>
        </p:txBody>
      </p:sp>
      <p:pic>
        <p:nvPicPr>
          <p:cNvPr id="4" name="Рисунок 3"/>
          <p:cNvPicPr>
            <a:picLocks noChangeAspect="1"/>
          </p:cNvPicPr>
          <p:nvPr/>
        </p:nvPicPr>
        <p:blipFill>
          <a:blip r:embed="rId4"/>
          <a:stretch>
            <a:fillRect/>
          </a:stretch>
        </p:blipFill>
        <p:spPr>
          <a:xfrm>
            <a:off x="8255341" y="609600"/>
            <a:ext cx="3307462" cy="5212466"/>
          </a:xfrm>
          <a:prstGeom prst="rect">
            <a:avLst/>
          </a:prstGeom>
        </p:spPr>
      </p:pic>
      <p:sp>
        <p:nvSpPr>
          <p:cNvPr id="5" name="Прямоугольник 4"/>
          <p:cNvSpPr/>
          <p:nvPr/>
        </p:nvSpPr>
        <p:spPr>
          <a:xfrm>
            <a:off x="8609678" y="5991620"/>
            <a:ext cx="2598788" cy="369332"/>
          </a:xfrm>
          <a:prstGeom prst="rect">
            <a:avLst/>
          </a:prstGeom>
        </p:spPr>
        <p:txBody>
          <a:bodyPr wrap="none">
            <a:spAutoFit/>
          </a:bodyPr>
          <a:lstStyle/>
          <a:p>
            <a:r>
              <a:rPr lang="uk-UA" dirty="0" smtClean="0"/>
              <a:t>https://ukrpatent.org/</a:t>
            </a:r>
            <a:endParaRPr lang="uk-UA" dirty="0"/>
          </a:p>
        </p:txBody>
      </p:sp>
    </p:spTree>
    <p:extLst>
      <p:ext uri="{BB962C8B-B14F-4D97-AF65-F5344CB8AC3E}">
        <p14:creationId xmlns:p14="http://schemas.microsoft.com/office/powerpoint/2010/main" val="300670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Види патентів</a:t>
            </a:r>
            <a:endParaRPr lang="uk-UA" dirty="0"/>
          </a:p>
        </p:txBody>
      </p:sp>
      <p:sp>
        <p:nvSpPr>
          <p:cNvPr id="3" name="Объект 2"/>
          <p:cNvSpPr>
            <a:spLocks noGrp="1"/>
          </p:cNvSpPr>
          <p:nvPr>
            <p:ph idx="1"/>
          </p:nvPr>
        </p:nvSpPr>
        <p:spPr>
          <a:xfrm>
            <a:off x="991318" y="1390983"/>
            <a:ext cx="8582576" cy="3690303"/>
          </a:xfrm>
        </p:spPr>
        <p:txBody>
          <a:bodyPr>
            <a:noAutofit/>
          </a:bodyPr>
          <a:lstStyle/>
          <a:p>
            <a:pPr marL="0" indent="0">
              <a:buNone/>
            </a:pPr>
            <a:r>
              <a:rPr lang="uk-UA" sz="2400" dirty="0" smtClean="0">
                <a:solidFill>
                  <a:schemeClr val="tx1"/>
                </a:solidFill>
                <a:latin typeface="Arial Narrow" panose="020B0606020202030204" pitchFamily="34" charset="0"/>
              </a:rPr>
              <a:t>Найпоширенішою є категоризація патентів за об'єктами промислової власності, на які вони видаються. </a:t>
            </a:r>
          </a:p>
          <a:p>
            <a:pPr marL="0" indent="0">
              <a:buNone/>
            </a:pPr>
            <a:r>
              <a:rPr lang="uk-UA" sz="2400" dirty="0" smtClean="0">
                <a:solidFill>
                  <a:schemeClr val="tx1"/>
                </a:solidFill>
                <a:latin typeface="Arial Narrow" panose="020B0606020202030204" pitchFamily="34" charset="0"/>
              </a:rPr>
              <a:t>За цією категоризацією виділяють такі види патентів:</a:t>
            </a:r>
          </a:p>
          <a:p>
            <a:r>
              <a:rPr lang="ru-RU" sz="2400" dirty="0">
                <a:solidFill>
                  <a:schemeClr val="tx1"/>
                </a:solidFill>
                <a:latin typeface="Arial Narrow" panose="020B0606020202030204" pitchFamily="34" charset="0"/>
              </a:rPr>
              <a:t>Патент на </a:t>
            </a:r>
            <a:r>
              <a:rPr lang="ru-RU" sz="2400" dirty="0" err="1">
                <a:solidFill>
                  <a:schemeClr val="tx1"/>
                </a:solidFill>
                <a:latin typeface="Arial Narrow" panose="020B0606020202030204" pitchFamily="34" charset="0"/>
                <a:hlinkClick r:id="rId2" tooltip="Винахід"/>
              </a:rPr>
              <a:t>винахід</a:t>
            </a:r>
            <a:endParaRPr lang="ru-RU" sz="2400" dirty="0">
              <a:solidFill>
                <a:schemeClr val="tx1"/>
              </a:solidFill>
              <a:latin typeface="Arial Narrow" panose="020B0606020202030204" pitchFamily="34" charset="0"/>
            </a:endParaRPr>
          </a:p>
          <a:p>
            <a:r>
              <a:rPr lang="ru-RU" sz="2400" dirty="0">
                <a:solidFill>
                  <a:schemeClr val="tx1"/>
                </a:solidFill>
                <a:latin typeface="Arial Narrow" panose="020B0606020202030204" pitchFamily="34" charset="0"/>
              </a:rPr>
              <a:t>Патент на </a:t>
            </a:r>
            <a:r>
              <a:rPr lang="ru-RU" sz="2400" dirty="0" err="1">
                <a:solidFill>
                  <a:schemeClr val="tx1"/>
                </a:solidFill>
                <a:latin typeface="Arial Narrow" panose="020B0606020202030204" pitchFamily="34" charset="0"/>
                <a:hlinkClick r:id="rId3" tooltip="Корисна модель"/>
              </a:rPr>
              <a:t>корисну</a:t>
            </a:r>
            <a:r>
              <a:rPr lang="ru-RU" sz="2400" dirty="0">
                <a:solidFill>
                  <a:schemeClr val="tx1"/>
                </a:solidFill>
                <a:latin typeface="Arial Narrow" panose="020B0606020202030204" pitchFamily="34" charset="0"/>
                <a:hlinkClick r:id="rId3" tooltip="Корисна модель"/>
              </a:rPr>
              <a:t> модель</a:t>
            </a:r>
            <a:endParaRPr lang="ru-RU" sz="2400" dirty="0">
              <a:solidFill>
                <a:schemeClr val="tx1"/>
              </a:solidFill>
              <a:latin typeface="Arial Narrow" panose="020B0606020202030204" pitchFamily="34" charset="0"/>
            </a:endParaRPr>
          </a:p>
          <a:p>
            <a:r>
              <a:rPr lang="ru-RU" sz="2400" dirty="0">
                <a:solidFill>
                  <a:schemeClr val="tx1"/>
                </a:solidFill>
                <a:latin typeface="Arial Narrow" panose="020B0606020202030204" pitchFamily="34" charset="0"/>
              </a:rPr>
              <a:t>Патент на </a:t>
            </a:r>
            <a:r>
              <a:rPr lang="ru-RU" sz="2400" dirty="0" err="1">
                <a:solidFill>
                  <a:schemeClr val="tx1"/>
                </a:solidFill>
                <a:latin typeface="Arial Narrow" panose="020B0606020202030204" pitchFamily="34" charset="0"/>
                <a:hlinkClick r:id="rId4" tooltip="Промисловий зразок"/>
              </a:rPr>
              <a:t>промисловий</a:t>
            </a:r>
            <a:r>
              <a:rPr lang="ru-RU" sz="2400" dirty="0">
                <a:solidFill>
                  <a:schemeClr val="tx1"/>
                </a:solidFill>
                <a:latin typeface="Arial Narrow" panose="020B0606020202030204" pitchFamily="34" charset="0"/>
                <a:hlinkClick r:id="rId4" tooltip="Промисловий зразок"/>
              </a:rPr>
              <a:t> </a:t>
            </a:r>
            <a:r>
              <a:rPr lang="ru-RU" sz="2400" dirty="0" err="1">
                <a:solidFill>
                  <a:schemeClr val="tx1"/>
                </a:solidFill>
                <a:latin typeface="Arial Narrow" panose="020B0606020202030204" pitchFamily="34" charset="0"/>
                <a:hlinkClick r:id="rId4" tooltip="Промисловий зразок"/>
              </a:rPr>
              <a:t>зразок</a:t>
            </a:r>
            <a:endParaRPr lang="ru-RU" sz="2400" dirty="0">
              <a:solidFill>
                <a:schemeClr val="tx1"/>
              </a:solidFill>
              <a:latin typeface="Arial Narrow" panose="020B0606020202030204" pitchFamily="34" charset="0"/>
            </a:endParaRPr>
          </a:p>
          <a:p>
            <a:endParaRPr lang="uk-UA" sz="24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3630170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1859</TotalTime>
  <Words>842</Words>
  <Application>Microsoft Office PowerPoint</Application>
  <PresentationFormat>Широкоэкранный</PresentationFormat>
  <Paragraphs>100</Paragraphs>
  <Slides>15</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15</vt:i4>
      </vt:variant>
    </vt:vector>
  </HeadingPairs>
  <TitlesOfParts>
    <vt:vector size="23" baseType="lpstr">
      <vt:lpstr>Arial</vt:lpstr>
      <vt:lpstr>Arial Narrow</vt:lpstr>
      <vt:lpstr>ArialMT</vt:lpstr>
      <vt:lpstr>Google Sans</vt:lpstr>
      <vt:lpstr>Trebuchet MS</vt:lpstr>
      <vt:lpstr>Wingdings</vt:lpstr>
      <vt:lpstr>Wingdings 3</vt:lpstr>
      <vt:lpstr>Грань</vt:lpstr>
      <vt:lpstr>Патенти. Патентування</vt:lpstr>
      <vt:lpstr>Презентация PowerPoint</vt:lpstr>
      <vt:lpstr>Основні питання </vt:lpstr>
      <vt:lpstr>Тобто</vt:lpstr>
      <vt:lpstr>Об'єкт патентування</vt:lpstr>
      <vt:lpstr>Об'єкт патентування</vt:lpstr>
      <vt:lpstr>Презентация PowerPoint</vt:lpstr>
      <vt:lpstr>Де отримати більше інформації?</vt:lpstr>
      <vt:lpstr>Види патентів</vt:lpstr>
      <vt:lpstr>Винахід</vt:lpstr>
      <vt:lpstr>Корисна модель</vt:lpstr>
      <vt:lpstr>Промисловий зразок</vt:lpstr>
      <vt:lpstr>Пошук патентів</vt:lpstr>
      <vt:lpstr>Міжнародні та глобальні бази даних</vt:lpstr>
      <vt:lpstr>Список використаних джерел</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Патенти</dc:title>
  <dc:creator>S</dc:creator>
  <cp:lastModifiedBy>S</cp:lastModifiedBy>
  <cp:revision>23</cp:revision>
  <dcterms:created xsi:type="dcterms:W3CDTF">2025-11-05T09:30:53Z</dcterms:created>
  <dcterms:modified xsi:type="dcterms:W3CDTF">2025-12-03T08:51:42Z</dcterms:modified>
</cp:coreProperties>
</file>