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6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Спадкування</a:t>
            </a:r>
            <a:r>
              <a:rPr lang="ru-RU" dirty="0" smtClean="0"/>
              <a:t> за </a:t>
            </a:r>
            <a:r>
              <a:rPr lang="ru-RU" dirty="0" err="1" smtClean="0"/>
              <a:t>заповітом</a:t>
            </a:r>
            <a:r>
              <a:rPr lang="ru-RU" dirty="0" smtClean="0"/>
              <a:t> в </a:t>
            </a:r>
            <a:r>
              <a:rPr lang="ru-RU" dirty="0" err="1" smtClean="0"/>
              <a:t>зарубіжних</a:t>
            </a:r>
            <a:r>
              <a:rPr lang="ru-RU" dirty="0" smtClean="0"/>
              <a:t> </a:t>
            </a:r>
            <a:r>
              <a:rPr lang="ru-RU" dirty="0" err="1" smtClean="0"/>
              <a:t>країнах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086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Франція.Німеччина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Спадкове</a:t>
            </a:r>
            <a:r>
              <a:rPr lang="ru-RU" dirty="0"/>
              <a:t> право </a:t>
            </a:r>
            <a:r>
              <a:rPr lang="ru-RU" dirty="0" err="1"/>
              <a:t>Франції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>
                <a:solidFill>
                  <a:srgbClr val="00B0F0"/>
                </a:solidFill>
              </a:rPr>
              <a:t>привілейованих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заповітів</a:t>
            </a:r>
            <a:r>
              <a:rPr lang="ru-RU" dirty="0"/>
              <a:t>, </a:t>
            </a:r>
            <a:r>
              <a:rPr lang="ru-RU" dirty="0" err="1"/>
              <a:t>відносячи</a:t>
            </a:r>
            <a:r>
              <a:rPr lang="ru-RU" dirty="0"/>
              <a:t> до </a:t>
            </a:r>
            <a:r>
              <a:rPr lang="ru-RU" dirty="0" err="1"/>
              <a:t>останніх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військовослужбовця</a:t>
            </a:r>
            <a:r>
              <a:rPr lang="ru-RU" dirty="0"/>
              <a:t>;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епідемії</a:t>
            </a:r>
            <a:r>
              <a:rPr lang="ru-RU" dirty="0"/>
              <a:t>; </a:t>
            </a:r>
            <a:r>
              <a:rPr lang="ru-RU" dirty="0" err="1"/>
              <a:t>заповіт</a:t>
            </a:r>
            <a:r>
              <a:rPr lang="ru-RU" dirty="0"/>
              <a:t>, учинений у момент </a:t>
            </a:r>
            <a:r>
              <a:rPr lang="ru-RU" dirty="0" err="1"/>
              <a:t>перебування</a:t>
            </a:r>
            <a:r>
              <a:rPr lang="ru-RU" dirty="0"/>
              <a:t> на </a:t>
            </a:r>
            <a:r>
              <a:rPr lang="ru-RU" dirty="0" err="1"/>
              <a:t>острові</a:t>
            </a:r>
            <a:r>
              <a:rPr lang="ru-RU" dirty="0"/>
              <a:t>, </a:t>
            </a:r>
            <a:r>
              <a:rPr lang="ru-RU" dirty="0" err="1"/>
              <a:t>розташованому</a:t>
            </a:r>
            <a:r>
              <a:rPr lang="ru-RU" dirty="0"/>
              <a:t> в </a:t>
            </a:r>
            <a:r>
              <a:rPr lang="ru-RU" dirty="0" err="1"/>
              <a:t>європейській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Франції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заморських</a:t>
            </a:r>
            <a:r>
              <a:rPr lang="ru-RU" dirty="0"/>
              <a:t> департаментах, де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нотаріусів</a:t>
            </a:r>
            <a:r>
              <a:rPr lang="ru-RU" dirty="0"/>
              <a:t>; </a:t>
            </a:r>
            <a:r>
              <a:rPr lang="ru-RU" dirty="0" err="1"/>
              <a:t>заповіт</a:t>
            </a:r>
            <a:r>
              <a:rPr lang="ru-RU" dirty="0"/>
              <a:t>, учинений у момент </a:t>
            </a:r>
            <a:r>
              <a:rPr lang="ru-RU" dirty="0" err="1"/>
              <a:t>перебування</a:t>
            </a:r>
            <a:r>
              <a:rPr lang="ru-RU" dirty="0"/>
              <a:t> у </a:t>
            </a:r>
            <a:r>
              <a:rPr lang="ru-RU" dirty="0" err="1"/>
              <a:t>відкритому</a:t>
            </a:r>
            <a:r>
              <a:rPr lang="ru-RU" dirty="0"/>
              <a:t> </a:t>
            </a:r>
            <a:r>
              <a:rPr lang="ru-RU" dirty="0" err="1"/>
              <a:t>морі</a:t>
            </a:r>
            <a:r>
              <a:rPr lang="ru-RU" dirty="0"/>
              <a:t>; </a:t>
            </a:r>
            <a:r>
              <a:rPr lang="ru-RU" dirty="0" err="1"/>
              <a:t>заповіт</a:t>
            </a:r>
            <a:r>
              <a:rPr lang="ru-RU" dirty="0"/>
              <a:t>, учинений </a:t>
            </a:r>
            <a:r>
              <a:rPr lang="ru-RU" dirty="0" err="1"/>
              <a:t>громадянами</a:t>
            </a:r>
            <a:r>
              <a:rPr lang="ru-RU" dirty="0"/>
              <a:t> </a:t>
            </a:r>
            <a:r>
              <a:rPr lang="ru-RU" dirty="0" err="1"/>
              <a:t>Франції</a:t>
            </a:r>
            <a:r>
              <a:rPr lang="ru-RU" dirty="0"/>
              <a:t> в момент </a:t>
            </a:r>
            <a:r>
              <a:rPr lang="ru-RU" dirty="0" err="1"/>
              <a:t>перебування</a:t>
            </a:r>
            <a:r>
              <a:rPr lang="ru-RU" dirty="0"/>
              <a:t> за кордоном .</a:t>
            </a:r>
            <a:endParaRPr lang="en-US" dirty="0"/>
          </a:p>
          <a:p>
            <a:r>
              <a:rPr lang="ru-RU" dirty="0"/>
              <a:t>У § 2250 </a:t>
            </a:r>
            <a:r>
              <a:rPr lang="ru-RU" dirty="0" err="1"/>
              <a:t>німецького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уложення</a:t>
            </a:r>
            <a:r>
              <a:rPr lang="ru-RU" dirty="0"/>
              <a:t> </a:t>
            </a:r>
            <a:r>
              <a:rPr lang="ru-RU" dirty="0" err="1"/>
              <a:t>зазначено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особа, яка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в </a:t>
            </a:r>
            <a:r>
              <a:rPr lang="ru-RU" dirty="0" err="1"/>
              <a:t>місцевості</a:t>
            </a:r>
            <a:r>
              <a:rPr lang="ru-RU" dirty="0"/>
              <a:t>, </a:t>
            </a:r>
            <a:r>
              <a:rPr lang="ru-RU" dirty="0" err="1"/>
              <a:t>відрізаній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  а </a:t>
            </a:r>
            <a:r>
              <a:rPr lang="ru-RU" dirty="0" err="1"/>
              <a:t>також</a:t>
            </a:r>
            <a:r>
              <a:rPr lang="ru-RU" dirty="0"/>
              <a:t> особа,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загрожує</a:t>
            </a:r>
            <a:r>
              <a:rPr lang="ru-RU" dirty="0"/>
              <a:t> смертельна </a:t>
            </a:r>
            <a:r>
              <a:rPr lang="ru-RU" dirty="0" err="1"/>
              <a:t>небезпека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шляхом </a:t>
            </a:r>
            <a:r>
              <a:rPr lang="ru-RU" dirty="0" err="1"/>
              <a:t>усної</a:t>
            </a:r>
            <a:r>
              <a:rPr lang="ru-RU" dirty="0"/>
              <a:t> заяви у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242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Угорщина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Цивільний</a:t>
            </a:r>
            <a:r>
              <a:rPr lang="ru-RU" dirty="0"/>
              <a:t> кодекс </a:t>
            </a:r>
            <a:r>
              <a:rPr lang="ru-RU" dirty="0" err="1"/>
              <a:t>Угорщини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, за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усний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: 1) </a:t>
            </a:r>
            <a:r>
              <a:rPr lang="ru-RU" dirty="0" err="1"/>
              <a:t>остання</a:t>
            </a:r>
            <a:r>
              <a:rPr lang="ru-RU" dirty="0"/>
              <a:t> воля повинна бути </a:t>
            </a:r>
            <a:r>
              <a:rPr lang="ru-RU" dirty="0" err="1"/>
              <a:t>виражена</a:t>
            </a:r>
            <a:r>
              <a:rPr lang="ru-RU" dirty="0"/>
              <a:t>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; 2) </a:t>
            </a:r>
            <a:r>
              <a:rPr lang="ru-RU" dirty="0" err="1"/>
              <a:t>присутність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висловлення</a:t>
            </a:r>
            <a:r>
              <a:rPr lang="ru-RU" dirty="0"/>
              <a:t>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; 3) </a:t>
            </a:r>
            <a:r>
              <a:rPr lang="ru-RU" dirty="0" err="1"/>
              <a:t>свідки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володіти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,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висловлюється</a:t>
            </a:r>
            <a:r>
              <a:rPr lang="ru-RU" dirty="0"/>
              <a:t> </a:t>
            </a:r>
            <a:r>
              <a:rPr lang="ru-RU" dirty="0" err="1"/>
              <a:t>волевиявлення</a:t>
            </a:r>
            <a:r>
              <a:rPr lang="ru-RU" dirty="0"/>
              <a:t>; 4) </a:t>
            </a:r>
            <a:r>
              <a:rPr lang="ru-RU" dirty="0" err="1"/>
              <a:t>заповідач</a:t>
            </a:r>
            <a:r>
              <a:rPr lang="ru-RU" dirty="0"/>
              <a:t> повинен </a:t>
            </a:r>
            <a:r>
              <a:rPr lang="ru-RU" dirty="0" err="1"/>
              <a:t>заявити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висловлене</a:t>
            </a:r>
            <a:r>
              <a:rPr lang="ru-RU" dirty="0"/>
              <a:t> </a:t>
            </a:r>
            <a:r>
              <a:rPr lang="ru-RU" dirty="0" err="1"/>
              <a:t>волевиявлення</a:t>
            </a:r>
            <a:r>
              <a:rPr lang="ru-RU" dirty="0"/>
              <a:t> є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>
                <a:solidFill>
                  <a:srgbClr val="00B0F0"/>
                </a:solidFill>
              </a:rPr>
              <a:t>Отже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можна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зробити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висновок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що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заповіт</a:t>
            </a:r>
            <a:r>
              <a:rPr lang="ru-RU" dirty="0">
                <a:solidFill>
                  <a:srgbClr val="00B0F0"/>
                </a:solidFill>
              </a:rPr>
              <a:t> у </a:t>
            </a:r>
            <a:r>
              <a:rPr lang="ru-RU" dirty="0" err="1">
                <a:solidFill>
                  <a:srgbClr val="00B0F0"/>
                </a:solidFill>
              </a:rPr>
              <a:t>країнах</a:t>
            </a:r>
            <a:r>
              <a:rPr lang="ru-RU" dirty="0">
                <a:solidFill>
                  <a:srgbClr val="00B0F0"/>
                </a:solidFill>
              </a:rPr>
              <a:t> континентального права </a:t>
            </a:r>
            <a:r>
              <a:rPr lang="ru-RU" dirty="0" err="1">
                <a:solidFill>
                  <a:srgbClr val="00B0F0"/>
                </a:solidFill>
              </a:rPr>
              <a:t>має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більш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публічний</a:t>
            </a:r>
            <a:r>
              <a:rPr lang="ru-RU" dirty="0">
                <a:solidFill>
                  <a:srgbClr val="00B0F0"/>
                </a:solidFill>
              </a:rPr>
              <a:t> характер – </a:t>
            </a:r>
            <a:r>
              <a:rPr lang="ru-RU" dirty="0" err="1">
                <a:solidFill>
                  <a:srgbClr val="00B0F0"/>
                </a:solidFill>
              </a:rPr>
              <a:t>це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немов</a:t>
            </a:r>
            <a:r>
              <a:rPr lang="ru-RU" dirty="0">
                <a:solidFill>
                  <a:srgbClr val="00B0F0"/>
                </a:solidFill>
              </a:rPr>
              <a:t> би </a:t>
            </a:r>
            <a:r>
              <a:rPr lang="ru-RU" dirty="0" err="1">
                <a:solidFill>
                  <a:srgbClr val="00B0F0"/>
                </a:solidFill>
              </a:rPr>
              <a:t>декларація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останньої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волі</a:t>
            </a:r>
            <a:r>
              <a:rPr lang="ru-RU" dirty="0">
                <a:solidFill>
                  <a:srgbClr val="00B0F0"/>
                </a:solidFill>
              </a:rPr>
              <a:t> особи перед </a:t>
            </a:r>
            <a:r>
              <a:rPr lang="ru-RU" dirty="0" err="1">
                <a:solidFill>
                  <a:srgbClr val="00B0F0"/>
                </a:solidFill>
              </a:rPr>
              <a:t>суспільством</a:t>
            </a:r>
            <a:r>
              <a:rPr lang="ru-RU" dirty="0">
                <a:solidFill>
                  <a:srgbClr val="00B0F0"/>
                </a:solidFill>
              </a:rPr>
              <a:t>. </a:t>
            </a:r>
            <a:r>
              <a:rPr lang="ru-RU" dirty="0" err="1">
                <a:solidFill>
                  <a:srgbClr val="00B0F0"/>
                </a:solidFill>
              </a:rPr>
              <a:t>Водночас</a:t>
            </a:r>
            <a:r>
              <a:rPr lang="ru-RU" dirty="0">
                <a:solidFill>
                  <a:srgbClr val="00B0F0"/>
                </a:solidFill>
              </a:rPr>
              <a:t> у державах </a:t>
            </a:r>
            <a:r>
              <a:rPr lang="ru-RU" dirty="0" err="1">
                <a:solidFill>
                  <a:srgbClr val="00B0F0"/>
                </a:solidFill>
              </a:rPr>
              <a:t>англосаксонської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системи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він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має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більш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особистий</a:t>
            </a:r>
            <a:r>
              <a:rPr lang="ru-RU" dirty="0">
                <a:solidFill>
                  <a:srgbClr val="00B0F0"/>
                </a:solidFill>
              </a:rPr>
              <a:t> характер. </a:t>
            </a:r>
            <a:r>
              <a:rPr lang="ru-RU" dirty="0" err="1">
                <a:solidFill>
                  <a:srgbClr val="00B0F0"/>
                </a:solidFill>
              </a:rPr>
              <a:t>Саме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із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цієї</a:t>
            </a:r>
            <a:r>
              <a:rPr lang="ru-RU" dirty="0">
                <a:solidFill>
                  <a:srgbClr val="00B0F0"/>
                </a:solidFill>
              </a:rPr>
              <a:t> причини в </a:t>
            </a:r>
            <a:r>
              <a:rPr lang="ru-RU" dirty="0" err="1">
                <a:solidFill>
                  <a:srgbClr val="00B0F0"/>
                </a:solidFill>
              </a:rPr>
              <a:t>цих</a:t>
            </a:r>
            <a:r>
              <a:rPr lang="ru-RU" dirty="0">
                <a:solidFill>
                  <a:srgbClr val="00B0F0"/>
                </a:solidFill>
              </a:rPr>
              <a:t> державах </a:t>
            </a:r>
            <a:r>
              <a:rPr lang="ru-RU" dirty="0" err="1">
                <a:solidFill>
                  <a:srgbClr val="00B0F0"/>
                </a:solidFill>
              </a:rPr>
              <a:t>достатньо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посвідчення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заповіту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свідками</a:t>
            </a:r>
            <a:r>
              <a:rPr lang="ru-RU" dirty="0">
                <a:solidFill>
                  <a:srgbClr val="00B0F0"/>
                </a:solidFill>
              </a:rPr>
              <a:t>.</a:t>
            </a:r>
            <a:endParaRPr lang="en-US" dirty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954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Віковий</a:t>
            </a:r>
            <a:r>
              <a:rPr lang="ru-RU" dirty="0" smtClean="0"/>
              <a:t> </a:t>
            </a:r>
            <a:r>
              <a:rPr lang="ru-RU" dirty="0" err="1" smtClean="0"/>
              <a:t>ценз.Франція.Німеччина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законодавстві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віковий</a:t>
            </a:r>
            <a:r>
              <a:rPr lang="ru-RU" dirty="0"/>
              <a:t> ценз </a:t>
            </a:r>
            <a:r>
              <a:rPr lang="ru-RU" dirty="0" err="1"/>
              <a:t>стосовно</a:t>
            </a:r>
            <a:r>
              <a:rPr lang="ru-RU" dirty="0"/>
              <a:t> права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Тестаментоздатність</a:t>
            </a:r>
            <a:r>
              <a:rPr lang="ru-RU" dirty="0"/>
              <a:t> у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континентальної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</a:t>
            </a:r>
            <a:r>
              <a:rPr lang="ru-RU" dirty="0" err="1"/>
              <a:t>наступає</a:t>
            </a:r>
            <a:r>
              <a:rPr lang="ru-RU" dirty="0"/>
              <a:t> з 18 </a:t>
            </a:r>
            <a:r>
              <a:rPr lang="ru-RU" dirty="0" err="1"/>
              <a:t>років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і </a:t>
            </a:r>
            <a:r>
              <a:rPr lang="ru-RU" dirty="0" err="1"/>
              <a:t>винятки</a:t>
            </a:r>
            <a:r>
              <a:rPr lang="ru-RU" dirty="0"/>
              <a:t>. У § 2229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уложення</a:t>
            </a:r>
            <a:r>
              <a:rPr lang="ru-RU" dirty="0"/>
              <a:t> </a:t>
            </a:r>
            <a:r>
              <a:rPr lang="ru-RU" dirty="0" err="1"/>
              <a:t>Німеччини</a:t>
            </a:r>
            <a:r>
              <a:rPr lang="ru-RU" dirty="0"/>
              <a:t>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складення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неповнолітньою</a:t>
            </a:r>
            <a:r>
              <a:rPr lang="ru-RU" dirty="0"/>
              <a:t> особою, яка </a:t>
            </a:r>
            <a:r>
              <a:rPr lang="ru-RU" dirty="0" err="1"/>
              <a:t>досягла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r>
              <a:rPr lang="ru-RU" dirty="0"/>
              <a:t> .</a:t>
            </a:r>
            <a:endParaRPr lang="en-US" dirty="0"/>
          </a:p>
          <a:p>
            <a:r>
              <a:rPr lang="ru-RU" dirty="0" err="1"/>
              <a:t>Відповідно</a:t>
            </a:r>
            <a:r>
              <a:rPr lang="ru-RU" dirty="0"/>
              <a:t> до ст. 904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Франції</a:t>
            </a:r>
            <a:r>
              <a:rPr lang="ru-RU" dirty="0"/>
              <a:t>, особа,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шістнадцятирічного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і не </a:t>
            </a:r>
            <a:r>
              <a:rPr lang="ru-RU" dirty="0" err="1"/>
              <a:t>звільнена</a:t>
            </a:r>
            <a:r>
              <a:rPr lang="ru-RU" dirty="0"/>
              <a:t> з-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батьківської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половиною того майна, </a:t>
            </a:r>
            <a:r>
              <a:rPr lang="ru-RU" dirty="0" err="1"/>
              <a:t>яким</a:t>
            </a:r>
            <a:r>
              <a:rPr lang="ru-RU" dirty="0"/>
              <a:t> вона могла б </a:t>
            </a:r>
            <a:r>
              <a:rPr lang="ru-RU" dirty="0" err="1"/>
              <a:t>розпоряджатися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б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повноліття</a:t>
            </a:r>
            <a:r>
              <a:rPr lang="ru-RU" dirty="0"/>
              <a:t> 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602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Словенія.Угорщина.Швейцарія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Словенії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особи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заповідальних</a:t>
            </a:r>
            <a:r>
              <a:rPr lang="ru-RU" dirty="0"/>
              <a:t> </a:t>
            </a:r>
            <a:r>
              <a:rPr lang="ru-RU" dirty="0" err="1"/>
              <a:t>розпоряджень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15 </a:t>
            </a:r>
            <a:r>
              <a:rPr lang="ru-RU" dirty="0" err="1"/>
              <a:t>років</a:t>
            </a:r>
            <a:r>
              <a:rPr lang="ru-RU" dirty="0"/>
              <a:t>, в </a:t>
            </a:r>
            <a:r>
              <a:rPr lang="ru-RU" dirty="0" err="1"/>
              <a:t>Іспанії</a:t>
            </a:r>
            <a:r>
              <a:rPr lang="ru-RU" dirty="0"/>
              <a:t> – </a:t>
            </a:r>
            <a:r>
              <a:rPr lang="ru-RU" dirty="0" err="1"/>
              <a:t>із</a:t>
            </a:r>
            <a:r>
              <a:rPr lang="ru-RU" dirty="0"/>
              <a:t> 14 </a:t>
            </a:r>
            <a:r>
              <a:rPr lang="ru-RU" dirty="0" err="1"/>
              <a:t>років</a:t>
            </a:r>
            <a:r>
              <a:rPr lang="ru-RU" dirty="0"/>
              <a:t>. Право </a:t>
            </a:r>
            <a:r>
              <a:rPr lang="ru-RU" dirty="0" err="1"/>
              <a:t>Швейцарії</a:t>
            </a:r>
            <a:r>
              <a:rPr lang="ru-RU" dirty="0"/>
              <a:t> </a:t>
            </a:r>
            <a:r>
              <a:rPr lang="ru-RU" dirty="0" err="1"/>
              <a:t>допускає</a:t>
            </a:r>
            <a:r>
              <a:rPr lang="ru-RU" dirty="0"/>
              <a:t> </a:t>
            </a:r>
            <a:r>
              <a:rPr lang="ru-RU" dirty="0" err="1"/>
              <a:t>часткову</a:t>
            </a:r>
            <a:r>
              <a:rPr lang="ru-RU" dirty="0"/>
              <a:t> </a:t>
            </a:r>
            <a:r>
              <a:rPr lang="ru-RU" dirty="0" err="1"/>
              <a:t>спадкову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18, а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20 </a:t>
            </a:r>
            <a:r>
              <a:rPr lang="ru-RU" dirty="0" err="1"/>
              <a:t>років</a:t>
            </a:r>
            <a:r>
              <a:rPr lang="ru-RU" dirty="0"/>
              <a:t> .</a:t>
            </a:r>
            <a:endParaRPr lang="en-US" dirty="0"/>
          </a:p>
          <a:p>
            <a:r>
              <a:rPr lang="ru-RU" dirty="0"/>
              <a:t>За </a:t>
            </a:r>
            <a:r>
              <a:rPr lang="ru-RU" dirty="0" err="1"/>
              <a:t>Цивільним</a:t>
            </a:r>
            <a:r>
              <a:rPr lang="ru-RU" dirty="0"/>
              <a:t> кодексом </a:t>
            </a:r>
            <a:r>
              <a:rPr lang="ru-RU" dirty="0" err="1"/>
              <a:t>Угорщини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складати</a:t>
            </a:r>
            <a:r>
              <a:rPr lang="ru-RU" dirty="0"/>
              <a:t> особи з </a:t>
            </a:r>
            <a:r>
              <a:rPr lang="ru-RU" dirty="0" err="1"/>
              <a:t>обмеженою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,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dirty="0" err="1"/>
              <a:t>неповнолітні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досягли</a:t>
            </a:r>
            <a:r>
              <a:rPr lang="ru-RU" dirty="0"/>
              <a:t> 14-річного </a:t>
            </a:r>
            <a:r>
              <a:rPr lang="ru-RU" dirty="0" err="1"/>
              <a:t>віку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повнолітні</a:t>
            </a:r>
            <a:r>
              <a:rPr lang="ru-RU" dirty="0"/>
              <a:t>, над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піклування</a:t>
            </a:r>
            <a:r>
              <a:rPr lang="ru-RU" dirty="0"/>
              <a:t> в судовому порядку 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900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Англія.США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</a:t>
            </a:r>
            <a:r>
              <a:rPr lang="ru-RU" dirty="0" err="1"/>
              <a:t>Англії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до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21-го року (за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лавах </a:t>
            </a:r>
            <a:r>
              <a:rPr lang="ru-RU" dirty="0" err="1"/>
              <a:t>збройних</a:t>
            </a:r>
            <a:r>
              <a:rPr lang="ru-RU" dirty="0"/>
              <a:t> сил, і </a:t>
            </a:r>
            <a:r>
              <a:rPr lang="ru-RU" dirty="0" err="1"/>
              <a:t>моряків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плаванні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право </a:t>
            </a:r>
            <a:r>
              <a:rPr lang="ru-RU" dirty="0" err="1"/>
              <a:t>із</a:t>
            </a:r>
            <a:r>
              <a:rPr lang="ru-RU" dirty="0"/>
              <a:t> 14 </a:t>
            </a:r>
            <a:r>
              <a:rPr lang="ru-RU" dirty="0" err="1"/>
              <a:t>років</a:t>
            </a:r>
            <a:r>
              <a:rPr lang="ru-RU" dirty="0"/>
              <a:t>) . </a:t>
            </a:r>
            <a:endParaRPr lang="en-US" dirty="0"/>
          </a:p>
          <a:p>
            <a:r>
              <a:rPr lang="ru-RU" dirty="0"/>
              <a:t>У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штатів</a:t>
            </a:r>
            <a:r>
              <a:rPr lang="ru-RU" dirty="0"/>
              <a:t> США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складати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з </a:t>
            </a:r>
            <a:r>
              <a:rPr lang="ru-RU" dirty="0" err="1"/>
              <a:t>досягненням</a:t>
            </a:r>
            <a:r>
              <a:rPr lang="ru-RU" dirty="0"/>
              <a:t> 18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в </a:t>
            </a:r>
            <a:r>
              <a:rPr lang="ru-RU" dirty="0" err="1"/>
              <a:t>деяких</a:t>
            </a:r>
            <a:r>
              <a:rPr lang="ru-RU" dirty="0"/>
              <a:t> штатах (</a:t>
            </a:r>
            <a:r>
              <a:rPr lang="ru-RU" dirty="0" err="1"/>
              <a:t>Джорджія</a:t>
            </a:r>
            <a:r>
              <a:rPr lang="ru-RU" dirty="0"/>
              <a:t>) – </a:t>
            </a:r>
            <a:r>
              <a:rPr lang="ru-RU" dirty="0" err="1"/>
              <a:t>із</a:t>
            </a:r>
            <a:r>
              <a:rPr lang="ru-RU" dirty="0"/>
              <a:t> 14 </a:t>
            </a:r>
            <a:r>
              <a:rPr lang="ru-RU" dirty="0" err="1"/>
              <a:t>років</a:t>
            </a:r>
            <a:r>
              <a:rPr lang="ru-RU" dirty="0"/>
              <a:t> . </a:t>
            </a:r>
            <a:endParaRPr lang="en-US" dirty="0"/>
          </a:p>
          <a:p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право на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18 </a:t>
            </a:r>
            <a:r>
              <a:rPr lang="ru-RU" dirty="0" err="1"/>
              <a:t>років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476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Спільний</a:t>
            </a:r>
            <a:r>
              <a:rPr lang="ru-RU" dirty="0" smtClean="0"/>
              <a:t> </a:t>
            </a:r>
            <a:r>
              <a:rPr lang="ru-RU" dirty="0" err="1" smtClean="0"/>
              <a:t>заповіт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Різним</a:t>
            </a:r>
            <a:r>
              <a:rPr lang="ru-RU" dirty="0"/>
              <a:t> є </a:t>
            </a:r>
            <a:r>
              <a:rPr lang="ru-RU" dirty="0" err="1"/>
              <a:t>підхід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одного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кількома</a:t>
            </a:r>
            <a:r>
              <a:rPr lang="ru-RU" dirty="0"/>
              <a:t> особами</a:t>
            </a:r>
            <a:r>
              <a:rPr lang="ru-RU" dirty="0">
                <a:solidFill>
                  <a:srgbClr val="00B0F0"/>
                </a:solidFill>
              </a:rPr>
              <a:t> (</a:t>
            </a:r>
            <a:r>
              <a:rPr lang="ru-RU" dirty="0" err="1">
                <a:solidFill>
                  <a:srgbClr val="00B0F0"/>
                </a:solidFill>
              </a:rPr>
              <a:t>спільний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заповіт</a:t>
            </a:r>
            <a:r>
              <a:rPr lang="ru-RU" dirty="0">
                <a:solidFill>
                  <a:srgbClr val="00B0F0"/>
                </a:solidFill>
              </a:rPr>
              <a:t>)</a:t>
            </a:r>
            <a:r>
              <a:rPr lang="ru-RU" dirty="0"/>
              <a:t>. </a:t>
            </a:r>
            <a:r>
              <a:rPr lang="ru-RU" dirty="0" err="1"/>
              <a:t>Законодавство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допускає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такого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 особами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подружнього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родинного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Так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за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Швеції</a:t>
            </a:r>
            <a:r>
              <a:rPr lang="ru-RU" dirty="0"/>
              <a:t> та </a:t>
            </a:r>
            <a:r>
              <a:rPr lang="ru-RU" dirty="0" err="1"/>
              <a:t>Данії</a:t>
            </a:r>
            <a:r>
              <a:rPr lang="ru-RU" dirty="0"/>
              <a:t> </a:t>
            </a:r>
            <a:r>
              <a:rPr lang="ru-RU" dirty="0" err="1"/>
              <a:t>спільний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складений</a:t>
            </a:r>
            <a:r>
              <a:rPr lang="ru-RU" dirty="0"/>
              <a:t> особами,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близьких</a:t>
            </a:r>
            <a:r>
              <a:rPr lang="ru-RU" dirty="0"/>
              <a:t> </a:t>
            </a:r>
            <a:r>
              <a:rPr lang="ru-RU" dirty="0" err="1"/>
              <a:t>стосунках</a:t>
            </a:r>
            <a:r>
              <a:rPr lang="ru-RU" dirty="0"/>
              <a:t>.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Німеччини</a:t>
            </a:r>
            <a:r>
              <a:rPr lang="ru-RU" dirty="0"/>
              <a:t> </a:t>
            </a:r>
            <a:r>
              <a:rPr lang="ru-RU" dirty="0" err="1"/>
              <a:t>дозволяється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особами,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зареєстровані</a:t>
            </a:r>
            <a:r>
              <a:rPr lang="ru-RU" dirty="0"/>
              <a:t> як </a:t>
            </a:r>
            <a:r>
              <a:rPr lang="ru-RU" dirty="0" err="1"/>
              <a:t>співмешканці</a:t>
            </a:r>
            <a:r>
              <a:rPr lang="ru-RU" dirty="0"/>
              <a:t>.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поширений</a:t>
            </a:r>
            <a:r>
              <a:rPr lang="ru-RU" dirty="0"/>
              <a:t> так званий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берлінський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заповіт</a:t>
            </a:r>
            <a:r>
              <a:rPr lang="ru-RU" dirty="0">
                <a:solidFill>
                  <a:srgbClr val="00B0F0"/>
                </a:solidFill>
              </a:rPr>
              <a:t> (</a:t>
            </a:r>
            <a:r>
              <a:rPr lang="en-US" dirty="0">
                <a:solidFill>
                  <a:srgbClr val="00B0F0"/>
                </a:solidFill>
              </a:rPr>
              <a:t>Berliner Testament</a:t>
            </a:r>
            <a:r>
              <a:rPr lang="ru-RU" dirty="0">
                <a:solidFill>
                  <a:srgbClr val="00B0F0"/>
                </a:solidFill>
              </a:rPr>
              <a:t>)</a:t>
            </a:r>
            <a:r>
              <a:rPr lang="ru-RU" dirty="0"/>
              <a:t>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вказують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один одного і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установлюють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успадкують</a:t>
            </a:r>
            <a:r>
              <a:rPr lang="ru-RU" dirty="0"/>
              <a:t> </a:t>
            </a:r>
            <a:r>
              <a:rPr lang="ru-RU" dirty="0" err="1"/>
              <a:t>їхнє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обох</a:t>
            </a:r>
            <a:r>
              <a:rPr lang="ru-RU" dirty="0"/>
              <a:t> 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587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Сп</a:t>
            </a:r>
            <a:r>
              <a:rPr lang="ru-RU" dirty="0" err="1" smtClean="0"/>
              <a:t>ільний</a:t>
            </a:r>
            <a:r>
              <a:rPr lang="ru-RU" dirty="0" smtClean="0"/>
              <a:t> </a:t>
            </a:r>
            <a:r>
              <a:rPr lang="ru-RU" dirty="0" err="1" smtClean="0"/>
              <a:t>заповіт.Грузія,Латвія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Відповідно</a:t>
            </a:r>
            <a:r>
              <a:rPr lang="ru-RU" dirty="0"/>
              <a:t> до ст. 1347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Грузії</a:t>
            </a:r>
            <a:r>
              <a:rPr lang="ru-RU" dirty="0"/>
              <a:t>,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спільний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взаємного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скасований</a:t>
            </a:r>
            <a:r>
              <a:rPr lang="ru-RU" dirty="0"/>
              <a:t> на </a:t>
            </a:r>
            <a:r>
              <a:rPr lang="ru-RU" dirty="0" err="1"/>
              <a:t>вимогу</a:t>
            </a:r>
            <a:r>
              <a:rPr lang="ru-RU" dirty="0"/>
              <a:t> одного з </a:t>
            </a:r>
            <a:r>
              <a:rPr lang="ru-RU" dirty="0" err="1"/>
              <a:t>подружжя</a:t>
            </a:r>
            <a:r>
              <a:rPr lang="ru-RU" dirty="0"/>
              <a:t>, але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чоловіка</a:t>
            </a:r>
            <a:r>
              <a:rPr lang="ru-RU" dirty="0"/>
              <a:t> та </a:t>
            </a:r>
            <a:r>
              <a:rPr lang="ru-RU" dirty="0" err="1"/>
              <a:t>жінки</a:t>
            </a:r>
            <a:r>
              <a:rPr lang="ru-RU" dirty="0"/>
              <a:t> .</a:t>
            </a:r>
            <a:endParaRPr lang="en-US" dirty="0"/>
          </a:p>
          <a:p>
            <a:r>
              <a:rPr lang="ru-RU" dirty="0"/>
              <a:t>У ст. 604 </a:t>
            </a:r>
            <a:r>
              <a:rPr lang="ru-RU" dirty="0" err="1"/>
              <a:t>Цивільного</a:t>
            </a:r>
            <a:r>
              <a:rPr lang="ru-RU" dirty="0"/>
              <a:t> закону </a:t>
            </a:r>
            <a:r>
              <a:rPr lang="ru-RU" dirty="0" err="1"/>
              <a:t>Латвійської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дозволено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коли одним </a:t>
            </a:r>
            <a:r>
              <a:rPr lang="ru-RU" dirty="0" err="1"/>
              <a:t>спільним</a:t>
            </a:r>
            <a:r>
              <a:rPr lang="ru-RU" dirty="0"/>
              <a:t> актом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призначають</a:t>
            </a:r>
            <a:r>
              <a:rPr lang="ru-RU" dirty="0"/>
              <a:t> себе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один одного (так званий </a:t>
            </a:r>
            <a:r>
              <a:rPr lang="ru-RU" dirty="0" err="1"/>
              <a:t>взаємний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).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один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спадкодавців</a:t>
            </a:r>
            <a:r>
              <a:rPr lang="ru-RU" dirty="0"/>
              <a:t> </a:t>
            </a:r>
            <a:r>
              <a:rPr lang="ru-RU" dirty="0" err="1"/>
              <a:t>скасовує</a:t>
            </a:r>
            <a:r>
              <a:rPr lang="ru-RU" dirty="0"/>
              <a:t> </a:t>
            </a:r>
            <a:r>
              <a:rPr lang="ru-RU" dirty="0" err="1"/>
              <a:t>взаємний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заповідальне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з </a:t>
            </a:r>
            <a:r>
              <a:rPr lang="ru-RU" dirty="0" err="1"/>
              <a:t>якихось</a:t>
            </a:r>
            <a:r>
              <a:rPr lang="ru-RU" dirty="0"/>
              <a:t> причин </a:t>
            </a:r>
            <a:r>
              <a:rPr lang="ru-RU" dirty="0" err="1"/>
              <a:t>утрачає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дійсність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заповідачів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     </a:t>
            </a:r>
            <a:r>
              <a:rPr lang="ru-RU" dirty="0" err="1"/>
              <a:t>Взаємні</a:t>
            </a:r>
            <a:r>
              <a:rPr lang="ru-RU" dirty="0"/>
              <a:t> </a:t>
            </a:r>
            <a:r>
              <a:rPr lang="ru-RU" dirty="0" err="1"/>
              <a:t>заповіти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r>
              <a:rPr lang="ru-RU" dirty="0"/>
              <a:t> у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Англії</a:t>
            </a:r>
            <a:r>
              <a:rPr lang="ru-RU" dirty="0"/>
              <a:t>, США 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13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Для права </a:t>
            </a:r>
            <a:r>
              <a:rPr lang="ru-RU" dirty="0" err="1"/>
              <a:t>Болгарії</a:t>
            </a:r>
            <a:r>
              <a:rPr lang="ru-RU" dirty="0"/>
              <a:t>, </a:t>
            </a:r>
            <a:r>
              <a:rPr lang="ru-RU" dirty="0" err="1"/>
              <a:t>Нідерландів</a:t>
            </a:r>
            <a:r>
              <a:rPr lang="ru-RU" dirty="0"/>
              <a:t>, </a:t>
            </a:r>
            <a:r>
              <a:rPr lang="ru-RU" dirty="0" err="1"/>
              <a:t>Італії</a:t>
            </a:r>
            <a:r>
              <a:rPr lang="ru-RU" dirty="0"/>
              <a:t>, </a:t>
            </a:r>
            <a:r>
              <a:rPr lang="ru-RU" dirty="0" err="1"/>
              <a:t>Франції</a:t>
            </a:r>
            <a:r>
              <a:rPr lang="ru-RU" dirty="0"/>
              <a:t> та </a:t>
            </a:r>
            <a:r>
              <a:rPr lang="ru-RU" dirty="0" err="1"/>
              <a:t>Польщі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заповіт</a:t>
            </a:r>
            <a:r>
              <a:rPr lang="ru-RU" dirty="0"/>
              <a:t> – </a:t>
            </a:r>
            <a:r>
              <a:rPr lang="ru-RU" dirty="0" err="1">
                <a:solidFill>
                  <a:srgbClr val="00B0F0"/>
                </a:solidFill>
              </a:rPr>
              <a:t>односторонній</a:t>
            </a:r>
            <a:r>
              <a:rPr lang="ru-RU" dirty="0">
                <a:solidFill>
                  <a:srgbClr val="00B0F0"/>
                </a:solidFill>
              </a:rPr>
              <a:t> акт,</a:t>
            </a:r>
            <a:r>
              <a:rPr lang="ru-RU" dirty="0"/>
              <a:t> тому </a:t>
            </a:r>
            <a:r>
              <a:rPr lang="ru-RU" dirty="0" err="1"/>
              <a:t>двоє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викласти</a:t>
            </a:r>
            <a:r>
              <a:rPr lang="ru-RU" dirty="0"/>
              <a:t> свою волю в одному </a:t>
            </a:r>
            <a:r>
              <a:rPr lang="ru-RU" dirty="0" err="1"/>
              <a:t>документі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на чию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 smtClean="0"/>
              <a:t>складався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подружжям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Неоднаково</a:t>
            </a:r>
            <a:r>
              <a:rPr lang="ru-RU" dirty="0"/>
              <a:t> </a:t>
            </a:r>
            <a:r>
              <a:rPr lang="ru-RU" dirty="0" err="1"/>
              <a:t>виражається</a:t>
            </a:r>
            <a:r>
              <a:rPr lang="ru-RU" dirty="0"/>
              <a:t> у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>
                <a:solidFill>
                  <a:srgbClr val="00B0F0"/>
                </a:solidFill>
              </a:rPr>
              <a:t> принцип </a:t>
            </a:r>
            <a:r>
              <a:rPr lang="ru-RU" dirty="0" err="1">
                <a:solidFill>
                  <a:srgbClr val="00B0F0"/>
                </a:solidFill>
              </a:rPr>
              <a:t>свободи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заповіту</a:t>
            </a:r>
            <a:r>
              <a:rPr lang="ru-RU" dirty="0"/>
              <a:t>.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обмежується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сім’ї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/>
              <a:t>Спадкове</a:t>
            </a:r>
            <a:r>
              <a:rPr lang="ru-RU" dirty="0"/>
              <a:t> право </a:t>
            </a:r>
            <a:r>
              <a:rPr lang="ru-RU" dirty="0" err="1"/>
              <a:t>Польщі</a:t>
            </a:r>
            <a:r>
              <a:rPr lang="ru-RU" dirty="0"/>
              <a:t> (ст. 991 </a:t>
            </a:r>
            <a:r>
              <a:rPr lang="ru-RU" dirty="0" err="1"/>
              <a:t>Цивільного</a:t>
            </a:r>
            <a:r>
              <a:rPr lang="ru-RU" dirty="0"/>
              <a:t> кодексу) </a:t>
            </a:r>
            <a:r>
              <a:rPr lang="ru-RU" dirty="0" err="1"/>
              <a:t>включає</a:t>
            </a:r>
            <a:r>
              <a:rPr lang="ru-RU" dirty="0"/>
              <a:t> до кола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обов’язкову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, </a:t>
            </a:r>
            <a:r>
              <a:rPr lang="ru-RU" dirty="0" err="1"/>
              <a:t>непрацездатних</a:t>
            </a:r>
            <a:r>
              <a:rPr lang="ru-RU" dirty="0"/>
              <a:t> </a:t>
            </a:r>
            <a:r>
              <a:rPr lang="ru-RU" dirty="0" err="1"/>
              <a:t>низхідних</a:t>
            </a:r>
            <a:r>
              <a:rPr lang="ru-RU" dirty="0"/>
              <a:t> (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малолітніх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), </a:t>
            </a:r>
            <a:r>
              <a:rPr lang="ru-RU" dirty="0" err="1"/>
              <a:t>непрацездатного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r>
              <a:rPr lang="ru-RU" dirty="0"/>
              <a:t> та </a:t>
            </a:r>
            <a:r>
              <a:rPr lang="ru-RU" dirty="0" err="1"/>
              <a:t>непрацездатних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отримують</a:t>
            </a:r>
            <a:r>
              <a:rPr lang="ru-RU" dirty="0"/>
              <a:t> 2/3 </a:t>
            </a:r>
            <a:r>
              <a:rPr lang="ru-RU" dirty="0" err="1"/>
              <a:t>частини</a:t>
            </a:r>
            <a:r>
              <a:rPr lang="ru-RU" dirty="0"/>
              <a:t>, яку б вони </a:t>
            </a:r>
            <a:r>
              <a:rPr lang="ru-RU" dirty="0" err="1"/>
              <a:t>отримали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268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Обов’язкова</a:t>
            </a:r>
            <a:r>
              <a:rPr lang="ru-RU" dirty="0" smtClean="0"/>
              <a:t> </a:t>
            </a:r>
            <a:r>
              <a:rPr lang="ru-RU" dirty="0" err="1" smtClean="0"/>
              <a:t>частка</a:t>
            </a:r>
            <a:r>
              <a:rPr lang="ru-RU" dirty="0" smtClean="0"/>
              <a:t> у </a:t>
            </a:r>
            <a:r>
              <a:rPr lang="ru-RU" dirty="0" err="1" smtClean="0"/>
              <a:t>спадщині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Австрійське</a:t>
            </a:r>
            <a:r>
              <a:rPr lang="ru-RU" dirty="0"/>
              <a:t> </a:t>
            </a:r>
            <a:r>
              <a:rPr lang="ru-RU" dirty="0" err="1"/>
              <a:t>законодавство</a:t>
            </a:r>
            <a:r>
              <a:rPr lang="ru-RU" dirty="0"/>
              <a:t> </a:t>
            </a:r>
            <a:r>
              <a:rPr lang="ru-RU" dirty="0" err="1"/>
              <a:t>зараховує</a:t>
            </a:r>
            <a:r>
              <a:rPr lang="ru-RU" dirty="0"/>
              <a:t> до </a:t>
            </a:r>
            <a:r>
              <a:rPr lang="ru-RU" dirty="0" err="1"/>
              <a:t>обов’язкових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а 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–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одного з </a:t>
            </a:r>
            <a:r>
              <a:rPr lang="ru-RU" dirty="0" err="1"/>
              <a:t>подружжя</a:t>
            </a:r>
            <a:r>
              <a:rPr lang="ru-RU" dirty="0"/>
              <a:t>.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Під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дітьми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мають</a:t>
            </a:r>
            <a:r>
              <a:rPr lang="ru-RU" dirty="0">
                <a:solidFill>
                  <a:srgbClr val="00B0F0"/>
                </a:solidFill>
              </a:rPr>
              <a:t> на </a:t>
            </a:r>
            <a:r>
              <a:rPr lang="ru-RU" dirty="0" err="1">
                <a:solidFill>
                  <a:srgbClr val="00B0F0"/>
                </a:solidFill>
              </a:rPr>
              <a:t>увазі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також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внуків</a:t>
            </a:r>
            <a:r>
              <a:rPr lang="ru-RU" dirty="0">
                <a:solidFill>
                  <a:srgbClr val="00B0F0"/>
                </a:solidFill>
              </a:rPr>
              <a:t> і </a:t>
            </a:r>
            <a:r>
              <a:rPr lang="ru-RU" dirty="0" err="1">
                <a:solidFill>
                  <a:srgbClr val="00B0F0"/>
                </a:solidFill>
              </a:rPr>
              <a:t>правнуків</a:t>
            </a:r>
            <a:r>
              <a:rPr lang="ru-RU" dirty="0">
                <a:solidFill>
                  <a:srgbClr val="00B0F0"/>
                </a:solidFill>
              </a:rPr>
              <a:t>, а </a:t>
            </a:r>
            <a:r>
              <a:rPr lang="ru-RU" dirty="0" err="1">
                <a:solidFill>
                  <a:srgbClr val="00B0F0"/>
                </a:solidFill>
              </a:rPr>
              <a:t>під</a:t>
            </a:r>
            <a:r>
              <a:rPr lang="ru-RU" dirty="0">
                <a:solidFill>
                  <a:srgbClr val="00B0F0"/>
                </a:solidFill>
              </a:rPr>
              <a:t> батьками – </a:t>
            </a:r>
            <a:r>
              <a:rPr lang="ru-RU" dirty="0" err="1">
                <a:solidFill>
                  <a:srgbClr val="00B0F0"/>
                </a:solidFill>
              </a:rPr>
              <a:t>усіх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бабів</a:t>
            </a:r>
            <a:r>
              <a:rPr lang="ru-RU" dirty="0">
                <a:solidFill>
                  <a:srgbClr val="00B0F0"/>
                </a:solidFill>
              </a:rPr>
              <a:t> і </a:t>
            </a:r>
            <a:r>
              <a:rPr lang="ru-RU" dirty="0" err="1">
                <a:solidFill>
                  <a:srgbClr val="00B0F0"/>
                </a:solidFill>
              </a:rPr>
              <a:t>дідів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ru-RU" dirty="0"/>
              <a:t> </a:t>
            </a:r>
            <a:r>
              <a:rPr lang="ru-RU" dirty="0" err="1"/>
              <a:t>Обов’язкова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й одного з </a:t>
            </a:r>
            <a:r>
              <a:rPr lang="ru-RU" dirty="0" err="1"/>
              <a:t>подружжя</a:t>
            </a:r>
            <a:r>
              <a:rPr lang="ru-RU" dirty="0"/>
              <a:t> становить половину того, </a:t>
            </a:r>
            <a:r>
              <a:rPr lang="ru-RU" dirty="0" err="1"/>
              <a:t>що</a:t>
            </a:r>
            <a:r>
              <a:rPr lang="ru-RU" dirty="0"/>
              <a:t> належало б кожному з них за </a:t>
            </a:r>
            <a:r>
              <a:rPr lang="ru-RU" dirty="0" err="1"/>
              <a:t>спадкування</a:t>
            </a:r>
            <a:r>
              <a:rPr lang="ru-RU" dirty="0"/>
              <a:t> за законом. </a:t>
            </a:r>
            <a:r>
              <a:rPr lang="ru-RU" dirty="0" err="1">
                <a:solidFill>
                  <a:srgbClr val="00B0F0"/>
                </a:solidFill>
              </a:rPr>
              <a:t>Допускається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зменшення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обов’язкової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частки</a:t>
            </a:r>
            <a:r>
              <a:rPr lang="ru-RU" dirty="0">
                <a:solidFill>
                  <a:srgbClr val="00B0F0"/>
                </a:solidFill>
              </a:rPr>
              <a:t> у </a:t>
            </a:r>
            <a:r>
              <a:rPr lang="ru-RU" dirty="0" err="1">
                <a:solidFill>
                  <a:srgbClr val="00B0F0"/>
                </a:solidFill>
              </a:rPr>
              <a:t>спадщині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якщо</a:t>
            </a:r>
            <a:r>
              <a:rPr lang="ru-RU" dirty="0">
                <a:solidFill>
                  <a:srgbClr val="00B0F0"/>
                </a:solidFill>
              </a:rPr>
              <a:t> особа, яка </a:t>
            </a:r>
            <a:r>
              <a:rPr lang="ru-RU" dirty="0" err="1">
                <a:solidFill>
                  <a:srgbClr val="00B0F0"/>
                </a:solidFill>
              </a:rPr>
              <a:t>має</a:t>
            </a:r>
            <a:r>
              <a:rPr lang="ru-RU" dirty="0">
                <a:solidFill>
                  <a:srgbClr val="00B0F0"/>
                </a:solidFill>
              </a:rPr>
              <a:t> право на </a:t>
            </a:r>
            <a:r>
              <a:rPr lang="ru-RU" dirty="0" err="1">
                <a:solidFill>
                  <a:srgbClr val="00B0F0"/>
                </a:solidFill>
              </a:rPr>
              <a:t>її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отримання</a:t>
            </a:r>
            <a:r>
              <a:rPr lang="ru-RU" dirty="0">
                <a:solidFill>
                  <a:srgbClr val="00B0F0"/>
                </a:solidFill>
              </a:rPr>
              <a:t>, та </a:t>
            </a:r>
            <a:r>
              <a:rPr lang="ru-RU" dirty="0" err="1">
                <a:solidFill>
                  <a:srgbClr val="00B0F0"/>
                </a:solidFill>
              </a:rPr>
              <a:t>спадкодавець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ніколи</a:t>
            </a:r>
            <a:r>
              <a:rPr lang="ru-RU" dirty="0">
                <a:solidFill>
                  <a:srgbClr val="00B0F0"/>
                </a:solidFill>
              </a:rPr>
              <a:t> не </a:t>
            </a:r>
            <a:r>
              <a:rPr lang="ru-RU" dirty="0" err="1">
                <a:solidFill>
                  <a:srgbClr val="00B0F0"/>
                </a:solidFill>
              </a:rPr>
              <a:t>перебували</a:t>
            </a:r>
            <a:r>
              <a:rPr lang="ru-RU" dirty="0">
                <a:solidFill>
                  <a:srgbClr val="00B0F0"/>
                </a:solidFill>
              </a:rPr>
              <a:t> у </a:t>
            </a:r>
            <a:r>
              <a:rPr lang="ru-RU" dirty="0" err="1">
                <a:solidFill>
                  <a:srgbClr val="00B0F0"/>
                </a:solidFill>
              </a:rPr>
              <a:t>близьких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відносинах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що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зазвичай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існують</a:t>
            </a:r>
            <a:r>
              <a:rPr lang="ru-RU" dirty="0">
                <a:solidFill>
                  <a:srgbClr val="00B0F0"/>
                </a:solidFill>
              </a:rPr>
              <a:t> у </a:t>
            </a:r>
            <a:r>
              <a:rPr lang="ru-RU" dirty="0" err="1">
                <a:solidFill>
                  <a:srgbClr val="00B0F0"/>
                </a:solidFill>
              </a:rPr>
              <a:t>сім’ї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між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подібними</a:t>
            </a:r>
            <a:r>
              <a:rPr lang="ru-RU" dirty="0">
                <a:solidFill>
                  <a:srgbClr val="00B0F0"/>
                </a:solidFill>
              </a:rPr>
              <a:t> родичами</a:t>
            </a:r>
            <a:r>
              <a:rPr lang="ru-RU" dirty="0"/>
              <a:t>. </a:t>
            </a:r>
            <a:r>
              <a:rPr lang="ru-RU" dirty="0" err="1">
                <a:solidFill>
                  <a:srgbClr val="FFFF00"/>
                </a:solidFill>
              </a:rPr>
              <a:t>Однак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зазначене</a:t>
            </a:r>
            <a:r>
              <a:rPr lang="ru-RU" dirty="0">
                <a:solidFill>
                  <a:srgbClr val="FFFF00"/>
                </a:solidFill>
              </a:rPr>
              <a:t> право не </a:t>
            </a:r>
            <a:r>
              <a:rPr lang="ru-RU" dirty="0" err="1">
                <a:solidFill>
                  <a:srgbClr val="FFFF00"/>
                </a:solidFill>
              </a:rPr>
              <a:t>може</a:t>
            </a:r>
            <a:r>
              <a:rPr lang="ru-RU" dirty="0">
                <a:solidFill>
                  <a:srgbClr val="FFFF00"/>
                </a:solidFill>
              </a:rPr>
              <a:t> бути </a:t>
            </a:r>
            <a:r>
              <a:rPr lang="ru-RU" dirty="0" err="1">
                <a:solidFill>
                  <a:srgbClr val="FFFF00"/>
                </a:solidFill>
              </a:rPr>
              <a:t>реалізоване</a:t>
            </a:r>
            <a:r>
              <a:rPr lang="ru-RU" dirty="0">
                <a:solidFill>
                  <a:srgbClr val="FFFF00"/>
                </a:solidFill>
              </a:rPr>
              <a:t>, </a:t>
            </a:r>
            <a:r>
              <a:rPr lang="ru-RU" dirty="0" err="1">
                <a:solidFill>
                  <a:srgbClr val="FFFF00"/>
                </a:solidFill>
              </a:rPr>
              <a:t>якщо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заповідач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безпідставно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відхилив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здійснення</a:t>
            </a:r>
            <a:r>
              <a:rPr lang="ru-RU" dirty="0">
                <a:solidFill>
                  <a:srgbClr val="FFFF00"/>
                </a:solidFill>
              </a:rPr>
              <a:t> права на </a:t>
            </a:r>
            <a:r>
              <a:rPr lang="ru-RU" dirty="0" err="1">
                <a:solidFill>
                  <a:srgbClr val="FFFF00"/>
                </a:solidFill>
              </a:rPr>
              <a:t>особисте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спілкування</a:t>
            </a:r>
            <a:r>
              <a:rPr lang="ru-RU" dirty="0">
                <a:solidFill>
                  <a:srgbClr val="FFFF00"/>
                </a:solidFill>
              </a:rPr>
              <a:t> з особою, яка </a:t>
            </a:r>
            <a:r>
              <a:rPr lang="ru-RU" dirty="0" err="1">
                <a:solidFill>
                  <a:srgbClr val="FFFF00"/>
                </a:solidFill>
              </a:rPr>
              <a:t>має</a:t>
            </a:r>
            <a:r>
              <a:rPr lang="ru-RU" dirty="0">
                <a:solidFill>
                  <a:srgbClr val="FFFF00"/>
                </a:solidFill>
              </a:rPr>
              <a:t> право на </a:t>
            </a:r>
            <a:r>
              <a:rPr lang="ru-RU" dirty="0" err="1">
                <a:solidFill>
                  <a:srgbClr val="FFFF00"/>
                </a:solidFill>
              </a:rPr>
              <a:t>отримання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обов’язкової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частки</a:t>
            </a:r>
            <a:r>
              <a:rPr lang="ru-RU" dirty="0">
                <a:solidFill>
                  <a:srgbClr val="FFFF00"/>
                </a:solidFill>
              </a:rPr>
              <a:t> у </a:t>
            </a:r>
            <a:r>
              <a:rPr lang="ru-RU" dirty="0" err="1">
                <a:solidFill>
                  <a:srgbClr val="FFFF00"/>
                </a:solidFill>
              </a:rPr>
              <a:t>спадщині</a:t>
            </a:r>
            <a:r>
              <a:rPr lang="ru-RU" dirty="0">
                <a:solidFill>
                  <a:srgbClr val="FFFF00"/>
                </a:solidFill>
              </a:rPr>
              <a:t> (§ 773а </a:t>
            </a:r>
            <a:r>
              <a:rPr lang="ru-RU" dirty="0" err="1">
                <a:solidFill>
                  <a:srgbClr val="FFFF00"/>
                </a:solidFill>
              </a:rPr>
              <a:t>Цивільного</a:t>
            </a:r>
            <a:r>
              <a:rPr lang="ru-RU" dirty="0">
                <a:solidFill>
                  <a:srgbClr val="FFFF00"/>
                </a:solidFill>
              </a:rPr>
              <a:t> кодексу </a:t>
            </a:r>
            <a:r>
              <a:rPr lang="ru-RU" dirty="0" err="1">
                <a:solidFill>
                  <a:srgbClr val="FFFF00"/>
                </a:solidFill>
              </a:rPr>
              <a:t>Австрії</a:t>
            </a:r>
            <a:r>
              <a:rPr lang="ru-RU" dirty="0">
                <a:solidFill>
                  <a:srgbClr val="FFFF00"/>
                </a:solidFill>
              </a:rPr>
              <a:t>).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198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Обов’язкова</a:t>
            </a:r>
            <a:r>
              <a:rPr lang="ru-RU" dirty="0" smtClean="0"/>
              <a:t> </a:t>
            </a:r>
            <a:r>
              <a:rPr lang="ru-RU" dirty="0" err="1" smtClean="0"/>
              <a:t>частка</a:t>
            </a:r>
            <a:r>
              <a:rPr lang="ru-RU" dirty="0" smtClean="0"/>
              <a:t> у </a:t>
            </a:r>
            <a:r>
              <a:rPr lang="ru-RU" dirty="0" err="1" smtClean="0"/>
              <a:t>спадщині.Іспанія</a:t>
            </a:r>
            <a:r>
              <a:rPr lang="ru-RU" dirty="0" smtClean="0"/>
              <a:t>. </a:t>
            </a:r>
            <a:r>
              <a:rPr lang="ru-RU" dirty="0" err="1" smtClean="0"/>
              <a:t>Швейцарія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Іспанії</a:t>
            </a:r>
            <a:r>
              <a:rPr lang="ru-RU" dirty="0"/>
              <a:t> право на </a:t>
            </a:r>
            <a:r>
              <a:rPr lang="ru-RU" dirty="0" err="1"/>
              <a:t>обов’язкову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діти</a:t>
            </a:r>
            <a:r>
              <a:rPr lang="ru-RU" dirty="0"/>
              <a:t> і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нащадки</a:t>
            </a:r>
            <a:r>
              <a:rPr lang="ru-RU" dirty="0"/>
              <a:t>.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обов’язкової</a:t>
            </a:r>
            <a:r>
              <a:rPr lang="ru-RU" dirty="0"/>
              <a:t> </a:t>
            </a:r>
            <a:r>
              <a:rPr lang="ru-RU" dirty="0" err="1"/>
              <a:t>долі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становить 2/3 </a:t>
            </a:r>
            <a:r>
              <a:rPr lang="ru-RU" dirty="0" err="1"/>
              <a:t>долі</a:t>
            </a:r>
            <a:r>
              <a:rPr lang="ru-RU" dirty="0"/>
              <a:t>, яку вони б </a:t>
            </a:r>
            <a:r>
              <a:rPr lang="ru-RU" dirty="0" err="1"/>
              <a:t>отримали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законом. </a:t>
            </a:r>
            <a:r>
              <a:rPr lang="ru-RU" dirty="0" err="1"/>
              <a:t>Обов’язкова</a:t>
            </a:r>
            <a:r>
              <a:rPr lang="ru-RU" dirty="0"/>
              <a:t> доля </a:t>
            </a:r>
            <a:r>
              <a:rPr lang="ru-RU" dirty="0" err="1"/>
              <a:t>батьків</a:t>
            </a:r>
            <a:r>
              <a:rPr lang="ru-RU" dirty="0"/>
              <a:t> і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висхідних</a:t>
            </a:r>
            <a:r>
              <a:rPr lang="ru-RU" dirty="0"/>
              <a:t> становить половину </a:t>
            </a:r>
            <a:r>
              <a:rPr lang="ru-RU" dirty="0" err="1"/>
              <a:t>долі</a:t>
            </a:r>
            <a:r>
              <a:rPr lang="ru-RU" dirty="0"/>
              <a:t>, яку б вони </a:t>
            </a:r>
            <a:r>
              <a:rPr lang="ru-RU" dirty="0" err="1"/>
              <a:t>отримали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без </a:t>
            </a:r>
            <a:r>
              <a:rPr lang="ru-RU" dirty="0" err="1"/>
              <a:t>заповіту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доля буде </a:t>
            </a:r>
            <a:r>
              <a:rPr lang="ru-RU" dirty="0" err="1"/>
              <a:t>зменшена</a:t>
            </a:r>
            <a:r>
              <a:rPr lang="ru-RU" dirty="0"/>
              <a:t> до 1/3,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категорія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буде </a:t>
            </a:r>
            <a:r>
              <a:rPr lang="ru-RU" dirty="0" err="1"/>
              <a:t>конкурувати</a:t>
            </a:r>
            <a:r>
              <a:rPr lang="ru-RU" dirty="0"/>
              <a:t> з пережившим </a:t>
            </a:r>
            <a:r>
              <a:rPr lang="ru-RU" dirty="0" err="1"/>
              <a:t>чоловіком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дружиною.</a:t>
            </a:r>
            <a:endParaRPr lang="en-US" dirty="0"/>
          </a:p>
          <a:p>
            <a:r>
              <a:rPr lang="ru-RU" dirty="0"/>
              <a:t>У </a:t>
            </a:r>
            <a:r>
              <a:rPr lang="ru-RU" dirty="0" err="1"/>
              <a:t>Швейцарії</a:t>
            </a:r>
            <a:r>
              <a:rPr lang="ru-RU" dirty="0"/>
              <a:t> правом на </a:t>
            </a:r>
            <a:r>
              <a:rPr lang="ru-RU" dirty="0" err="1"/>
              <a:t>обов’язкову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наділені</a:t>
            </a:r>
            <a:r>
              <a:rPr lang="ru-RU" dirty="0"/>
              <a:t> </a:t>
            </a:r>
            <a:r>
              <a:rPr lang="ru-RU" dirty="0" err="1"/>
              <a:t>низхідні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батьки та вдова (</a:t>
            </a:r>
            <a:r>
              <a:rPr lang="ru-RU" dirty="0" err="1"/>
              <a:t>вдівець</a:t>
            </a:r>
            <a:r>
              <a:rPr lang="ru-RU" dirty="0"/>
              <a:t>). </a:t>
            </a:r>
            <a:r>
              <a:rPr lang="ru-RU" dirty="0" err="1"/>
              <a:t>Позбавити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права на </a:t>
            </a:r>
            <a:r>
              <a:rPr lang="ru-RU" dirty="0" err="1"/>
              <a:t>обов’язкову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у </a:t>
            </a:r>
            <a:r>
              <a:rPr lang="ru-RU" dirty="0" err="1"/>
              <a:t>спадщині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, </a:t>
            </a:r>
            <a:r>
              <a:rPr lang="ru-RU" dirty="0" err="1"/>
              <a:t>однак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учинив </a:t>
            </a:r>
            <a:r>
              <a:rPr lang="ru-RU" dirty="0" err="1"/>
              <a:t>злочин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близьких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грубо порушив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покладені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 законом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сім’ї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259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Кожна</a:t>
            </a:r>
            <a:r>
              <a:rPr lang="ru-RU" dirty="0"/>
              <a:t> держава,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типу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специфічні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розбіжності</a:t>
            </a:r>
            <a:r>
              <a:rPr lang="ru-RU" dirty="0"/>
              <a:t> в </a:t>
            </a:r>
            <a:r>
              <a:rPr lang="ru-RU" dirty="0" err="1"/>
              <a:t>урегулюванні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полягають</a:t>
            </a:r>
            <a:r>
              <a:rPr lang="ru-RU" dirty="0"/>
              <a:t> у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інститут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права в континентальному </a:t>
            </a:r>
            <a:r>
              <a:rPr lang="ru-RU" dirty="0" err="1"/>
              <a:t>праві</a:t>
            </a:r>
            <a:r>
              <a:rPr lang="ru-RU" dirty="0"/>
              <a:t> й у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права </a:t>
            </a:r>
            <a:r>
              <a:rPr lang="ru-RU" dirty="0" err="1"/>
              <a:t>розглядається</a:t>
            </a:r>
            <a:r>
              <a:rPr lang="ru-RU" dirty="0"/>
              <a:t> </a:t>
            </a:r>
            <a:r>
              <a:rPr lang="ru-RU" dirty="0" err="1"/>
              <a:t>по-різному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340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Мусульманське</a:t>
            </a:r>
            <a:r>
              <a:rPr lang="ru-RU" dirty="0" smtClean="0"/>
              <a:t> право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Мусульманське</a:t>
            </a:r>
            <a:r>
              <a:rPr lang="ru-RU" dirty="0"/>
              <a:t> право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обмежує</a:t>
            </a:r>
            <a:r>
              <a:rPr lang="ru-RU" dirty="0"/>
              <a:t> свободу </a:t>
            </a:r>
            <a:r>
              <a:rPr lang="ru-RU" dirty="0" err="1"/>
              <a:t>заповіту</a:t>
            </a:r>
            <a:r>
              <a:rPr lang="ru-RU" dirty="0"/>
              <a:t>. </a:t>
            </a:r>
            <a:r>
              <a:rPr lang="ru-RU" dirty="0" err="1"/>
              <a:t>Основним</a:t>
            </a:r>
            <a:r>
              <a:rPr lang="ru-RU" dirty="0"/>
              <a:t> тут є </a:t>
            </a:r>
            <a:r>
              <a:rPr lang="ru-RU" dirty="0" err="1"/>
              <a:t>спадкування</a:t>
            </a:r>
            <a:r>
              <a:rPr lang="ru-RU" dirty="0"/>
              <a:t> за законом. </a:t>
            </a:r>
            <a:r>
              <a:rPr lang="ru-RU" dirty="0" err="1"/>
              <a:t>Спадкодавець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правом порядок </a:t>
            </a:r>
            <a:r>
              <a:rPr lang="ru-RU" dirty="0" err="1"/>
              <a:t>спадкування</a:t>
            </a:r>
            <a:r>
              <a:rPr lang="ru-RU" dirty="0"/>
              <a:t> і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розпорядитися</a:t>
            </a:r>
            <a:r>
              <a:rPr lang="ru-RU" dirty="0"/>
              <a:t> в </a:t>
            </a:r>
            <a:r>
              <a:rPr lang="ru-RU" dirty="0" err="1"/>
              <a:t>заповіті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третьою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входять</a:t>
            </a:r>
            <a:r>
              <a:rPr lang="ru-RU" dirty="0"/>
              <a:t> у коло </a:t>
            </a:r>
            <a:r>
              <a:rPr lang="ru-RU" dirty="0" err="1"/>
              <a:t>спадкоємців</a:t>
            </a:r>
            <a:r>
              <a:rPr lang="ru-RU" dirty="0"/>
              <a:t> за законом. </a:t>
            </a:r>
            <a:r>
              <a:rPr lang="ru-RU" dirty="0" err="1"/>
              <a:t>Відсутня</a:t>
            </a:r>
            <a:r>
              <a:rPr lang="ru-RU" dirty="0"/>
              <a:t> </a:t>
            </a:r>
            <a:r>
              <a:rPr lang="ru-RU" dirty="0" err="1"/>
              <a:t>рівність</a:t>
            </a:r>
            <a:r>
              <a:rPr lang="ru-RU" dirty="0"/>
              <a:t> </a:t>
            </a:r>
            <a:r>
              <a:rPr lang="ru-RU" dirty="0" err="1"/>
              <a:t>чоловіка</a:t>
            </a:r>
            <a:r>
              <a:rPr lang="ru-RU" dirty="0"/>
              <a:t> і </a:t>
            </a:r>
            <a:r>
              <a:rPr lang="ru-RU" dirty="0" err="1"/>
              <a:t>жінки</a:t>
            </a:r>
            <a:r>
              <a:rPr lang="ru-RU" dirty="0"/>
              <a:t>: </a:t>
            </a:r>
            <a:r>
              <a:rPr lang="ru-RU" dirty="0" err="1"/>
              <a:t>жінка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половину </a:t>
            </a:r>
            <a:r>
              <a:rPr lang="ru-RU" dirty="0" err="1"/>
              <a:t>долі</a:t>
            </a:r>
            <a:r>
              <a:rPr lang="ru-RU" dirty="0"/>
              <a:t> </a:t>
            </a:r>
            <a:r>
              <a:rPr lang="ru-RU" dirty="0" err="1"/>
              <a:t>чоловіка</a:t>
            </a:r>
            <a:r>
              <a:rPr lang="ru-RU" dirty="0"/>
              <a:t>; </a:t>
            </a:r>
            <a:r>
              <a:rPr lang="ru-RU" dirty="0" err="1"/>
              <a:t>спадкоємцями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бути особи, </a:t>
            </a:r>
            <a:r>
              <a:rPr lang="ru-RU" dirty="0" err="1"/>
              <a:t>які</a:t>
            </a:r>
            <a:r>
              <a:rPr lang="ru-RU" dirty="0"/>
              <a:t> належать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релігій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віросповідань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04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Тропічної</a:t>
            </a:r>
            <a:r>
              <a:rPr lang="ru-RU" dirty="0"/>
              <a:t> Африки </a:t>
            </a:r>
            <a:r>
              <a:rPr lang="ru-RU" dirty="0" err="1"/>
              <a:t>частіше</a:t>
            </a:r>
            <a:r>
              <a:rPr lang="ru-RU" dirty="0"/>
              <a:t> за все </a:t>
            </a:r>
            <a:r>
              <a:rPr lang="ru-RU" dirty="0" err="1"/>
              <a:t>визначено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спадок</a:t>
            </a:r>
            <a:r>
              <a:rPr lang="ru-RU" dirty="0"/>
              <a:t> </a:t>
            </a:r>
            <a:r>
              <a:rPr lang="ru-RU" dirty="0" err="1"/>
              <a:t>ділиться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найближчими</a:t>
            </a:r>
            <a:r>
              <a:rPr lang="ru-RU" dirty="0"/>
              <a:t> родичами </a:t>
            </a:r>
            <a:r>
              <a:rPr lang="ru-RU" dirty="0" err="1"/>
              <a:t>померлого</a:t>
            </a:r>
            <a:r>
              <a:rPr lang="ru-RU" dirty="0"/>
              <a:t>. </a:t>
            </a:r>
            <a:r>
              <a:rPr lang="ru-RU" dirty="0" err="1"/>
              <a:t>Традиційно</a:t>
            </a:r>
            <a:r>
              <a:rPr lang="ru-RU" dirty="0"/>
              <a:t> </a:t>
            </a:r>
            <a:r>
              <a:rPr lang="ru-RU" dirty="0" err="1"/>
              <a:t>спадкує</a:t>
            </a:r>
            <a:r>
              <a:rPr lang="ru-RU" dirty="0"/>
              <a:t> старший </a:t>
            </a:r>
            <a:r>
              <a:rPr lang="ru-RU" dirty="0" err="1"/>
              <a:t>син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сини </a:t>
            </a:r>
            <a:r>
              <a:rPr lang="ru-RU" dirty="0" err="1"/>
              <a:t>спадкодавця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таких </a:t>
            </a:r>
            <a:r>
              <a:rPr lang="ru-RU" dirty="0" err="1"/>
              <a:t>немає</a:t>
            </a:r>
            <a:r>
              <a:rPr lang="ru-RU" dirty="0"/>
              <a:t> – </a:t>
            </a:r>
            <a:r>
              <a:rPr lang="ru-RU" dirty="0" err="1"/>
              <a:t>старша</a:t>
            </a:r>
            <a:r>
              <a:rPr lang="ru-RU" dirty="0"/>
              <a:t> дочка. Лише в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чоловіку</a:t>
            </a:r>
            <a:r>
              <a:rPr lang="ru-RU" dirty="0"/>
              <a:t> (</a:t>
            </a:r>
            <a:r>
              <a:rPr lang="ru-RU" dirty="0" err="1"/>
              <a:t>дружині</a:t>
            </a:r>
            <a:r>
              <a:rPr lang="ru-RU" dirty="0"/>
              <a:t>), </a:t>
            </a:r>
            <a:r>
              <a:rPr lang="ru-RU" dirty="0" err="1"/>
              <a:t>який</a:t>
            </a:r>
            <a:r>
              <a:rPr lang="ru-RU" dirty="0"/>
              <a:t> пережив, </a:t>
            </a:r>
            <a:r>
              <a:rPr lang="ru-RU" dirty="0" err="1"/>
              <a:t>надається</a:t>
            </a:r>
            <a:r>
              <a:rPr lang="ru-RU" dirty="0"/>
              <a:t> право </a:t>
            </a:r>
            <a:r>
              <a:rPr lang="ru-RU" dirty="0" err="1"/>
              <a:t>отримати</a:t>
            </a:r>
            <a:r>
              <a:rPr lang="ru-RU" dirty="0"/>
              <a:t> половину майна </a:t>
            </a:r>
            <a:r>
              <a:rPr lang="ru-RU" dirty="0" err="1"/>
              <a:t>померлого</a:t>
            </a:r>
            <a:r>
              <a:rPr lang="ru-RU" dirty="0"/>
              <a:t>. У </a:t>
            </a:r>
            <a:r>
              <a:rPr lang="ru-RU" dirty="0" err="1"/>
              <a:t>полігамних</a:t>
            </a:r>
            <a:r>
              <a:rPr lang="ru-RU" dirty="0"/>
              <a:t> </a:t>
            </a:r>
            <a:r>
              <a:rPr lang="ru-RU" dirty="0" err="1"/>
              <a:t>сім’ях</a:t>
            </a:r>
            <a:r>
              <a:rPr lang="ru-RU" dirty="0"/>
              <a:t> </a:t>
            </a:r>
            <a:r>
              <a:rPr lang="ru-RU" dirty="0" err="1"/>
              <a:t>жінки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долі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у </a:t>
            </a:r>
            <a:r>
              <a:rPr lang="ru-RU" dirty="0" err="1"/>
              <a:t>кожної</a:t>
            </a:r>
            <a:r>
              <a:rPr lang="ru-RU" dirty="0"/>
              <a:t> з них. За </a:t>
            </a:r>
            <a:r>
              <a:rPr lang="ru-RU" dirty="0" err="1"/>
              <a:t>окремим</a:t>
            </a:r>
            <a:r>
              <a:rPr lang="ru-RU" dirty="0"/>
              <a:t> порядком </a:t>
            </a:r>
            <a:r>
              <a:rPr lang="ru-RU" dirty="0" err="1"/>
              <a:t>спадкуються</a:t>
            </a:r>
            <a:r>
              <a:rPr lang="ru-RU" dirty="0"/>
              <a:t> </a:t>
            </a:r>
            <a:r>
              <a:rPr lang="ru-RU" dirty="0" err="1"/>
              <a:t>сільськогосподарські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врожай</a:t>
            </a:r>
            <a:r>
              <a:rPr lang="ru-RU" dirty="0"/>
              <a:t> і </a:t>
            </a:r>
            <a:r>
              <a:rPr lang="ru-RU" dirty="0" err="1"/>
              <a:t>домашня</a:t>
            </a:r>
            <a:r>
              <a:rPr lang="ru-RU" dirty="0"/>
              <a:t> худоба: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право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звичай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</a:t>
            </a:r>
            <a:r>
              <a:rPr lang="ru-RU" dirty="0" err="1"/>
              <a:t>племені</a:t>
            </a:r>
            <a:r>
              <a:rPr lang="ru-RU" dirty="0"/>
              <a:t>, </a:t>
            </a:r>
            <a:r>
              <a:rPr lang="ru-RU" dirty="0" err="1"/>
              <a:t>релігії</a:t>
            </a:r>
            <a:r>
              <a:rPr lang="ru-RU" dirty="0"/>
              <a:t>, </a:t>
            </a:r>
            <a:r>
              <a:rPr lang="ru-RU" dirty="0" err="1"/>
              <a:t>секти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198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заповідати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: як </a:t>
            </a:r>
            <a:r>
              <a:rPr lang="ru-RU" dirty="0" err="1"/>
              <a:t>тій</a:t>
            </a:r>
            <a:r>
              <a:rPr lang="ru-RU" dirty="0"/>
              <a:t>,  </a:t>
            </a:r>
            <a:r>
              <a:rPr lang="ru-RU" dirty="0" err="1"/>
              <a:t>що</a:t>
            </a:r>
            <a:r>
              <a:rPr lang="ru-RU" dirty="0"/>
              <a:t> входить до кола </a:t>
            </a:r>
            <a:r>
              <a:rPr lang="ru-RU" dirty="0" err="1"/>
              <a:t>спадкоємців</a:t>
            </a:r>
            <a:r>
              <a:rPr lang="ru-RU" dirty="0"/>
              <a:t> за законом, так і </a:t>
            </a:r>
            <a:r>
              <a:rPr lang="ru-RU" dirty="0" err="1"/>
              <a:t>сторонній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не </a:t>
            </a:r>
            <a:r>
              <a:rPr lang="ru-RU" dirty="0" err="1"/>
              <a:t>перебуває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 у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.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зазначити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статусу </a:t>
            </a:r>
            <a:r>
              <a:rPr lang="ru-RU" dirty="0" err="1"/>
              <a:t>спадкоємця</a:t>
            </a:r>
            <a:r>
              <a:rPr lang="ru-RU" dirty="0"/>
              <a:t> </a:t>
            </a:r>
            <a:r>
              <a:rPr lang="ru-RU" dirty="0" err="1"/>
              <a:t>недостатньо</a:t>
            </a:r>
            <a:r>
              <a:rPr lang="ru-RU" dirty="0"/>
              <a:t> самого факту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особи. </a:t>
            </a:r>
            <a:r>
              <a:rPr lang="ru-RU" dirty="0" err="1"/>
              <a:t>Необхідна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 </a:t>
            </a:r>
            <a:r>
              <a:rPr lang="ru-RU" dirty="0" err="1"/>
              <a:t>недобропорядної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. У ст. 1224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усунена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на </a:t>
            </a:r>
            <a:r>
              <a:rPr lang="ru-RU" dirty="0" err="1"/>
              <a:t>спадкування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727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Вільна</a:t>
            </a:r>
            <a:r>
              <a:rPr lang="ru-RU" dirty="0" smtClean="0"/>
              <a:t> та </a:t>
            </a:r>
            <a:r>
              <a:rPr lang="ru-RU" dirty="0" err="1" smtClean="0"/>
              <a:t>резервна</a:t>
            </a:r>
            <a:r>
              <a:rPr lang="ru-RU" dirty="0" smtClean="0"/>
              <a:t> </a:t>
            </a:r>
            <a:r>
              <a:rPr lang="ru-RU" dirty="0" err="1" smtClean="0"/>
              <a:t>частки</a:t>
            </a:r>
            <a:r>
              <a:rPr lang="ru-RU" dirty="0" smtClean="0"/>
              <a:t> у </a:t>
            </a:r>
            <a:r>
              <a:rPr lang="ru-RU" dirty="0" err="1" smtClean="0"/>
              <a:t>спадщині</a:t>
            </a:r>
            <a:r>
              <a:rPr lang="ru-RU" dirty="0" smtClean="0"/>
              <a:t>. </a:t>
            </a:r>
            <a:r>
              <a:rPr lang="ru-RU" dirty="0" err="1" smtClean="0"/>
              <a:t>Франція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законодавстві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майні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: </a:t>
            </a:r>
            <a:r>
              <a:rPr lang="ru-RU" dirty="0" err="1"/>
              <a:t>вільну</a:t>
            </a:r>
            <a:r>
              <a:rPr lang="ru-RU" dirty="0"/>
              <a:t> та </a:t>
            </a:r>
            <a:r>
              <a:rPr lang="ru-RU" dirty="0" err="1"/>
              <a:t>резервну</a:t>
            </a:r>
            <a:r>
              <a:rPr lang="ru-RU" dirty="0"/>
              <a:t>. Так, </a:t>
            </a:r>
            <a:r>
              <a:rPr lang="ru-RU" dirty="0" err="1"/>
              <a:t>наприклад</a:t>
            </a:r>
            <a:r>
              <a:rPr lang="ru-RU" dirty="0"/>
              <a:t>, за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Франції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поділяється</a:t>
            </a:r>
            <a:r>
              <a:rPr lang="ru-RU" dirty="0"/>
              <a:t> на </a:t>
            </a:r>
            <a:r>
              <a:rPr lang="ru-RU" dirty="0" err="1"/>
              <a:t>таке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вільному</a:t>
            </a:r>
            <a:r>
              <a:rPr lang="ru-RU" dirty="0"/>
              <a:t> </a:t>
            </a:r>
            <a:r>
              <a:rPr lang="ru-RU" dirty="0" err="1"/>
              <a:t>розпорядженні</a:t>
            </a:r>
            <a:r>
              <a:rPr lang="ru-RU" dirty="0"/>
              <a:t> (</a:t>
            </a:r>
            <a:r>
              <a:rPr lang="en-US" dirty="0" err="1"/>
              <a:t>quotite</a:t>
            </a:r>
            <a:r>
              <a:rPr lang="en-US" dirty="0"/>
              <a:t> </a:t>
            </a:r>
            <a:r>
              <a:rPr lang="en-US" dirty="0" err="1"/>
              <a:t>disponible</a:t>
            </a:r>
            <a:r>
              <a:rPr lang="ru-RU" dirty="0"/>
              <a:t>), і так </a:t>
            </a:r>
            <a:r>
              <a:rPr lang="ru-RU" dirty="0" err="1"/>
              <a:t>звану</a:t>
            </a:r>
            <a:r>
              <a:rPr lang="ru-RU" dirty="0"/>
              <a:t> </a:t>
            </a:r>
            <a:r>
              <a:rPr lang="ru-RU" dirty="0" err="1"/>
              <a:t>резервну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(</a:t>
            </a:r>
            <a:r>
              <a:rPr lang="en-US" dirty="0"/>
              <a:t>reserve</a:t>
            </a:r>
            <a:r>
              <a:rPr lang="ru-RU" dirty="0"/>
              <a:t>). У </a:t>
            </a:r>
            <a:r>
              <a:rPr lang="ru-RU" dirty="0" err="1"/>
              <a:t>Франції</a:t>
            </a:r>
            <a:r>
              <a:rPr lang="ru-RU" dirty="0"/>
              <a:t> </a:t>
            </a:r>
            <a:r>
              <a:rPr lang="ru-RU" dirty="0" err="1"/>
              <a:t>діти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статус так </a:t>
            </a:r>
            <a:r>
              <a:rPr lang="ru-RU" dirty="0" err="1"/>
              <a:t>званих</a:t>
            </a:r>
            <a:r>
              <a:rPr lang="ru-RU" dirty="0"/>
              <a:t> </a:t>
            </a:r>
            <a:r>
              <a:rPr lang="ru-RU" dirty="0" err="1">
                <a:solidFill>
                  <a:srgbClr val="00B0F0"/>
                </a:solidFill>
              </a:rPr>
              <a:t>захищених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спадкоємців</a:t>
            </a:r>
            <a:r>
              <a:rPr lang="ru-RU" dirty="0"/>
              <a:t>, і за ними в </a:t>
            </a:r>
            <a:r>
              <a:rPr lang="ru-RU" dirty="0" err="1"/>
              <a:t>обов’язковому</a:t>
            </a:r>
            <a:r>
              <a:rPr lang="ru-RU" dirty="0"/>
              <a:t> порядку </a:t>
            </a:r>
            <a:r>
              <a:rPr lang="ru-RU" dirty="0" err="1"/>
              <a:t>резервується</a:t>
            </a:r>
            <a:r>
              <a:rPr lang="ru-RU" dirty="0"/>
              <a:t> </a:t>
            </a:r>
            <a:r>
              <a:rPr lang="ru-RU" dirty="0" err="1"/>
              <a:t>певна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майна (</a:t>
            </a:r>
            <a:r>
              <a:rPr lang="en-US" dirty="0" err="1"/>
              <a:t>Reeserve</a:t>
            </a:r>
            <a:r>
              <a:rPr lang="en-US" dirty="0"/>
              <a:t> </a:t>
            </a:r>
            <a:r>
              <a:rPr lang="en-US" dirty="0" err="1"/>
              <a:t>Leegale</a:t>
            </a:r>
            <a:r>
              <a:rPr lang="ru-RU" dirty="0"/>
              <a:t>). </a:t>
            </a:r>
            <a:r>
              <a:rPr lang="ru-RU" dirty="0" err="1"/>
              <a:t>Позбавити</a:t>
            </a:r>
            <a:r>
              <a:rPr lang="ru-RU" dirty="0"/>
              <a:t> </a:t>
            </a:r>
            <a:r>
              <a:rPr lang="ru-RU" dirty="0" err="1"/>
              <a:t>рідних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усиновлених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за </a:t>
            </a:r>
            <a:r>
              <a:rPr lang="ru-RU" dirty="0" err="1"/>
              <a:t>жодних</a:t>
            </a:r>
            <a:r>
              <a:rPr lang="ru-RU" dirty="0"/>
              <a:t> умов.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5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жив у новому </a:t>
            </a:r>
            <a:r>
              <a:rPr lang="ru-RU" dirty="0" err="1"/>
              <a:t>шлюбі</a:t>
            </a:r>
            <a:r>
              <a:rPr lang="ru-RU" dirty="0"/>
              <a:t>,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 </a:t>
            </a:r>
            <a:r>
              <a:rPr lang="ru-RU" dirty="0" err="1"/>
              <a:t>нарівні</a:t>
            </a:r>
            <a:r>
              <a:rPr lang="ru-RU" dirty="0"/>
              <a:t> з </a:t>
            </a:r>
            <a:r>
              <a:rPr lang="ru-RU" dirty="0" err="1"/>
              <a:t>дітьми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шлюбів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право на </a:t>
            </a:r>
            <a:r>
              <a:rPr lang="ru-RU" dirty="0" err="1"/>
              <a:t>успадкування</a:t>
            </a:r>
            <a:r>
              <a:rPr lang="ru-RU" dirty="0"/>
              <a:t> майна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, але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вітчима</a:t>
            </a:r>
            <a:r>
              <a:rPr lang="ru-RU" dirty="0"/>
              <a:t> і </a:t>
            </a:r>
            <a:r>
              <a:rPr lang="ru-RU" dirty="0" err="1"/>
              <a:t>мачухи</a:t>
            </a:r>
            <a:r>
              <a:rPr lang="ru-RU" dirty="0"/>
              <a:t>.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вступити</a:t>
            </a:r>
            <a:r>
              <a:rPr lang="ru-RU" dirty="0"/>
              <a:t> у права на </a:t>
            </a:r>
            <a:r>
              <a:rPr lang="ru-RU" dirty="0" err="1"/>
              <a:t>спадщину</a:t>
            </a:r>
            <a:r>
              <a:rPr lang="ru-RU" dirty="0"/>
              <a:t>, </a:t>
            </a:r>
            <a:r>
              <a:rPr lang="ru-RU" dirty="0" err="1"/>
              <a:t>вік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спадкодавця</a:t>
            </a:r>
            <a:r>
              <a:rPr lang="ru-RU" dirty="0"/>
              <a:t> одна </a:t>
            </a:r>
            <a:r>
              <a:rPr lang="ru-RU" dirty="0" err="1"/>
              <a:t>дитина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становить половину </a:t>
            </a:r>
            <a:r>
              <a:rPr lang="ru-RU" dirty="0" err="1"/>
              <a:t>вартості</a:t>
            </a:r>
            <a:r>
              <a:rPr lang="ru-RU" dirty="0"/>
              <a:t> майна;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двоє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,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відходять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третини</a:t>
            </a:r>
            <a:r>
              <a:rPr lang="ru-RU" dirty="0"/>
              <a:t>;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троє</a:t>
            </a:r>
            <a:r>
              <a:rPr lang="ru-RU" dirty="0"/>
              <a:t> – три </a:t>
            </a:r>
            <a:r>
              <a:rPr lang="ru-RU" dirty="0" err="1"/>
              <a:t>четвертих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відходить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членам </a:t>
            </a:r>
            <a:r>
              <a:rPr lang="ru-RU" dirty="0" err="1"/>
              <a:t>сім’ї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кровні</a:t>
            </a:r>
            <a:r>
              <a:rPr lang="ru-RU" dirty="0"/>
              <a:t>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(</a:t>
            </a:r>
            <a:r>
              <a:rPr lang="ru-RU" dirty="0" err="1"/>
              <a:t>брати</a:t>
            </a:r>
            <a:r>
              <a:rPr lang="ru-RU" dirty="0"/>
              <a:t>, </a:t>
            </a:r>
            <a:r>
              <a:rPr lang="ru-RU" dirty="0" err="1"/>
              <a:t>сестри</a:t>
            </a:r>
            <a:r>
              <a:rPr lang="ru-RU" dirty="0"/>
              <a:t>, </a:t>
            </a:r>
            <a:r>
              <a:rPr lang="ru-RU" dirty="0" err="1"/>
              <a:t>племінники</a:t>
            </a:r>
            <a:r>
              <a:rPr lang="ru-RU" dirty="0"/>
              <a:t> і </a:t>
            </a:r>
            <a:r>
              <a:rPr lang="ru-RU" dirty="0" err="1"/>
              <a:t>племінниці</a:t>
            </a:r>
            <a:r>
              <a:rPr lang="ru-RU" dirty="0"/>
              <a:t>) </a:t>
            </a:r>
            <a:r>
              <a:rPr lang="ru-RU" dirty="0" err="1">
                <a:solidFill>
                  <a:srgbClr val="00B0F0"/>
                </a:solidFill>
              </a:rPr>
              <a:t>Тобто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зарезервована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частка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передається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лише</a:t>
            </a:r>
            <a:r>
              <a:rPr lang="ru-RU" dirty="0">
                <a:solidFill>
                  <a:srgbClr val="00B0F0"/>
                </a:solidFill>
              </a:rPr>
              <a:t> в межах </a:t>
            </a:r>
            <a:r>
              <a:rPr lang="ru-RU" dirty="0" err="1">
                <a:solidFill>
                  <a:srgbClr val="00B0F0"/>
                </a:solidFill>
              </a:rPr>
              <a:t>кровної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рідні</a:t>
            </a:r>
            <a:r>
              <a:rPr lang="ru-RU" dirty="0">
                <a:solidFill>
                  <a:srgbClr val="00B0F0"/>
                </a:solidFill>
              </a:rPr>
              <a:t> за </a:t>
            </a:r>
            <a:r>
              <a:rPr lang="ru-RU" dirty="0" err="1">
                <a:solidFill>
                  <a:srgbClr val="00B0F0"/>
                </a:solidFill>
              </a:rPr>
              <a:t>висхідною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лінією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ru-RU" dirty="0"/>
              <a:t> </a:t>
            </a:r>
            <a:endParaRPr lang="en-US" dirty="0"/>
          </a:p>
          <a:p>
            <a:r>
              <a:rPr lang="ru-RU" dirty="0" err="1"/>
              <a:t>Резервна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, яка </a:t>
            </a:r>
            <a:r>
              <a:rPr lang="ru-RU" dirty="0" err="1"/>
              <a:t>обмежує</a:t>
            </a:r>
            <a:r>
              <a:rPr lang="ru-RU" dirty="0"/>
              <a:t> право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,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перевищувати</a:t>
            </a:r>
            <a:r>
              <a:rPr lang="ru-RU" dirty="0"/>
              <a:t> 3/4 майна. </a:t>
            </a:r>
            <a:r>
              <a:rPr lang="ru-RU" dirty="0" err="1"/>
              <a:t>Спадкоємці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відмовитись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резервної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вони не </a:t>
            </a:r>
            <a:r>
              <a:rPr lang="ru-RU" dirty="0" err="1"/>
              <a:t>відмовляються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правонаступництва</a:t>
            </a:r>
            <a:r>
              <a:rPr lang="ru-RU" dirty="0"/>
              <a:t>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6165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>
                <a:solidFill>
                  <a:srgbClr val="00B0F0"/>
                </a:solidFill>
              </a:rPr>
              <a:t>Бельгійський</a:t>
            </a:r>
            <a:r>
              <a:rPr lang="ru-RU" dirty="0">
                <a:solidFill>
                  <a:srgbClr val="00B0F0"/>
                </a:solidFill>
              </a:rPr>
              <a:t> закон </a:t>
            </a:r>
            <a:r>
              <a:rPr lang="ru-RU" dirty="0" err="1">
                <a:solidFill>
                  <a:srgbClr val="00B0F0"/>
                </a:solidFill>
              </a:rPr>
              <a:t>визнає</a:t>
            </a:r>
            <a:r>
              <a:rPr lang="ru-RU" dirty="0">
                <a:solidFill>
                  <a:srgbClr val="00B0F0"/>
                </a:solidFill>
              </a:rPr>
              <a:t> принцип </a:t>
            </a:r>
            <a:r>
              <a:rPr lang="ru-RU" dirty="0" err="1">
                <a:solidFill>
                  <a:srgbClr val="00B0F0"/>
                </a:solidFill>
              </a:rPr>
              <a:t>резервних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частин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згідно</a:t>
            </a:r>
            <a:r>
              <a:rPr lang="ru-RU" dirty="0">
                <a:solidFill>
                  <a:srgbClr val="00B0F0"/>
                </a:solidFill>
              </a:rPr>
              <a:t> з </a:t>
            </a:r>
            <a:r>
              <a:rPr lang="ru-RU" dirty="0" err="1">
                <a:solidFill>
                  <a:srgbClr val="00B0F0"/>
                </a:solidFill>
              </a:rPr>
              <a:t>яким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мінімальна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частина</a:t>
            </a:r>
            <a:r>
              <a:rPr lang="ru-RU" dirty="0">
                <a:solidFill>
                  <a:srgbClr val="00B0F0"/>
                </a:solidFill>
              </a:rPr>
              <a:t> (</a:t>
            </a:r>
            <a:r>
              <a:rPr lang="ru-RU" dirty="0" err="1">
                <a:solidFill>
                  <a:srgbClr val="00B0F0"/>
                </a:solidFill>
              </a:rPr>
              <a:t>зарезервована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частина</a:t>
            </a:r>
            <a:r>
              <a:rPr lang="ru-RU" dirty="0">
                <a:solidFill>
                  <a:srgbClr val="00B0F0"/>
                </a:solidFill>
              </a:rPr>
              <a:t>) </a:t>
            </a:r>
            <a:r>
              <a:rPr lang="ru-RU" dirty="0" err="1">
                <a:solidFill>
                  <a:srgbClr val="00B0F0"/>
                </a:solidFill>
              </a:rPr>
              <a:t>спадщини</a:t>
            </a:r>
            <a:r>
              <a:rPr lang="ru-RU" dirty="0">
                <a:solidFill>
                  <a:srgbClr val="00B0F0"/>
                </a:solidFill>
              </a:rPr>
              <a:t> повинна </a:t>
            </a:r>
            <a:r>
              <a:rPr lang="ru-RU" dirty="0" err="1">
                <a:solidFill>
                  <a:srgbClr val="00B0F0"/>
                </a:solidFill>
              </a:rPr>
              <a:t>передаватися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дружині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дітям</a:t>
            </a:r>
            <a:r>
              <a:rPr lang="ru-RU" dirty="0">
                <a:solidFill>
                  <a:srgbClr val="00B0F0"/>
                </a:solidFill>
              </a:rPr>
              <a:t>, батькам </a:t>
            </a:r>
            <a:r>
              <a:rPr lang="ru-RU" dirty="0" err="1">
                <a:solidFill>
                  <a:srgbClr val="00B0F0"/>
                </a:solidFill>
              </a:rPr>
              <a:t>загиблого</a:t>
            </a:r>
            <a:r>
              <a:rPr lang="ru-RU" dirty="0">
                <a:solidFill>
                  <a:srgbClr val="00B0F0"/>
                </a:solidFill>
              </a:rPr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резервна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становить половину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є одна </a:t>
            </a:r>
            <a:r>
              <a:rPr lang="ru-RU" dirty="0" err="1"/>
              <a:t>дитина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нащадки</a:t>
            </a:r>
            <a:r>
              <a:rPr lang="ru-RU" dirty="0"/>
              <a:t>), 2/3 – </a:t>
            </a:r>
            <a:r>
              <a:rPr lang="ru-RU" dirty="0" err="1"/>
              <a:t>якщо</a:t>
            </a:r>
            <a:r>
              <a:rPr lang="ru-RU" dirty="0"/>
              <a:t> є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, 3/4 – </a:t>
            </a:r>
            <a:r>
              <a:rPr lang="ru-RU" dirty="0" err="1"/>
              <a:t>якщо</a:t>
            </a:r>
            <a:r>
              <a:rPr lang="ru-RU" dirty="0"/>
              <a:t> є </a:t>
            </a:r>
            <a:r>
              <a:rPr lang="ru-RU" dirty="0" err="1"/>
              <a:t>троє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нащадків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подружнього</a:t>
            </a:r>
            <a:r>
              <a:rPr lang="ru-RU" dirty="0"/>
              <a:t> партнера,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батько</a:t>
            </a:r>
            <a:r>
              <a:rPr lang="ru-RU" dirty="0"/>
              <a:t> і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чверть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Друга сторона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отримує</a:t>
            </a:r>
            <a:r>
              <a:rPr lang="ru-RU" dirty="0"/>
              <a:t> право на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принаймні</a:t>
            </a:r>
            <a:r>
              <a:rPr lang="ru-RU" dirty="0"/>
              <a:t> половиною </a:t>
            </a:r>
            <a:r>
              <a:rPr lang="ru-RU" dirty="0" err="1"/>
              <a:t>активів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у </a:t>
            </a:r>
            <a:r>
              <a:rPr lang="ru-RU" dirty="0" err="1"/>
              <a:t>спадщину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половина буде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до </a:t>
            </a:r>
            <a:r>
              <a:rPr lang="ru-RU" dirty="0" err="1"/>
              <a:t>якого</a:t>
            </a:r>
            <a:r>
              <a:rPr lang="ru-RU" dirty="0"/>
              <a:t> належать </a:t>
            </a:r>
            <a:r>
              <a:rPr lang="ru-RU" dirty="0" err="1"/>
              <a:t>будинок</a:t>
            </a:r>
            <a:r>
              <a:rPr lang="ru-RU" dirty="0"/>
              <a:t> і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домашнього</a:t>
            </a:r>
            <a:r>
              <a:rPr lang="ru-RU" dirty="0"/>
              <a:t> </a:t>
            </a:r>
            <a:r>
              <a:rPr lang="ru-RU" dirty="0" err="1"/>
              <a:t>вжитку</a:t>
            </a:r>
            <a:r>
              <a:rPr lang="ru-RU" dirty="0"/>
              <a:t>. </a:t>
            </a:r>
            <a:r>
              <a:rPr lang="ru-RU" dirty="0" err="1">
                <a:solidFill>
                  <a:srgbClr val="00B0F0"/>
                </a:solidFill>
              </a:rPr>
              <a:t>Якщо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заповідач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вирішив</a:t>
            </a:r>
            <a:r>
              <a:rPr lang="ru-RU" dirty="0">
                <a:solidFill>
                  <a:srgbClr val="00B0F0"/>
                </a:solidFill>
              </a:rPr>
              <a:t> не </a:t>
            </a:r>
            <a:r>
              <a:rPr lang="ru-RU" dirty="0" err="1">
                <a:solidFill>
                  <a:srgbClr val="00B0F0"/>
                </a:solidFill>
              </a:rPr>
              <a:t>враховувати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резервної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частини</a:t>
            </a:r>
            <a:r>
              <a:rPr lang="ru-RU" dirty="0">
                <a:solidFill>
                  <a:srgbClr val="00B0F0"/>
                </a:solidFill>
              </a:rPr>
              <a:t> до </a:t>
            </a:r>
            <a:r>
              <a:rPr lang="ru-RU" dirty="0" err="1">
                <a:solidFill>
                  <a:srgbClr val="00B0F0"/>
                </a:solidFill>
              </a:rPr>
              <a:t>свого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заповіту</a:t>
            </a:r>
            <a:r>
              <a:rPr lang="ru-RU" dirty="0">
                <a:solidFill>
                  <a:srgbClr val="00B0F0"/>
                </a:solidFill>
              </a:rPr>
              <a:t>, а </a:t>
            </a:r>
            <a:r>
              <a:rPr lang="ru-RU" dirty="0" err="1">
                <a:solidFill>
                  <a:srgbClr val="00B0F0"/>
                </a:solidFill>
              </a:rPr>
              <a:t>спадкоємці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погоджуються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поважаючи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його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бажання</a:t>
            </a:r>
            <a:r>
              <a:rPr lang="ru-RU" dirty="0">
                <a:solidFill>
                  <a:srgbClr val="00B0F0"/>
                </a:solidFill>
              </a:rPr>
              <a:t>, то </a:t>
            </a:r>
            <a:r>
              <a:rPr lang="ru-RU" dirty="0" err="1">
                <a:solidFill>
                  <a:srgbClr val="00B0F0"/>
                </a:solidFill>
              </a:rPr>
              <a:t>заповіт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може</a:t>
            </a:r>
            <a:r>
              <a:rPr lang="ru-RU" dirty="0">
                <a:solidFill>
                  <a:srgbClr val="00B0F0"/>
                </a:solidFill>
              </a:rPr>
              <a:t> бути </a:t>
            </a:r>
            <a:r>
              <a:rPr lang="ru-RU" dirty="0" err="1" smtClean="0">
                <a:solidFill>
                  <a:srgbClr val="00B0F0"/>
                </a:solidFill>
              </a:rPr>
              <a:t>правомірний</a:t>
            </a:r>
            <a:r>
              <a:rPr lang="ru-RU" dirty="0">
                <a:solidFill>
                  <a:srgbClr val="00B0F0"/>
                </a:solidFill>
              </a:rPr>
              <a:t>. Але </a:t>
            </a:r>
            <a:r>
              <a:rPr lang="ru-RU" dirty="0" err="1">
                <a:solidFill>
                  <a:srgbClr val="00B0F0"/>
                </a:solidFill>
              </a:rPr>
              <a:t>спадкоємці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резервна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частина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яких</a:t>
            </a:r>
            <a:r>
              <a:rPr lang="ru-RU" dirty="0">
                <a:solidFill>
                  <a:srgbClr val="00B0F0"/>
                </a:solidFill>
              </a:rPr>
              <a:t> не </a:t>
            </a:r>
            <a:r>
              <a:rPr lang="ru-RU" dirty="0" err="1">
                <a:solidFill>
                  <a:srgbClr val="00B0F0"/>
                </a:solidFill>
              </a:rPr>
              <a:t>була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дотримана</a:t>
            </a:r>
            <a:r>
              <a:rPr lang="ru-RU" dirty="0">
                <a:solidFill>
                  <a:srgbClr val="00B0F0"/>
                </a:solidFill>
              </a:rPr>
              <a:t> і </a:t>
            </a:r>
            <a:r>
              <a:rPr lang="ru-RU" dirty="0" err="1">
                <a:solidFill>
                  <a:srgbClr val="00B0F0"/>
                </a:solidFill>
              </a:rPr>
              <a:t>які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мають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намір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вимагати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її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мають</a:t>
            </a:r>
            <a:r>
              <a:rPr lang="ru-RU" dirty="0">
                <a:solidFill>
                  <a:srgbClr val="00B0F0"/>
                </a:solidFill>
              </a:rPr>
              <a:t> право </a:t>
            </a:r>
            <a:r>
              <a:rPr lang="ru-RU" dirty="0" err="1">
                <a:solidFill>
                  <a:srgbClr val="00B0F0"/>
                </a:solidFill>
              </a:rPr>
              <a:t>порушити</a:t>
            </a:r>
            <a:r>
              <a:rPr lang="ru-RU" dirty="0">
                <a:solidFill>
                  <a:srgbClr val="00B0F0"/>
                </a:solidFill>
              </a:rPr>
              <a:t> справу в порядку </a:t>
            </a:r>
            <a:r>
              <a:rPr lang="ru-RU" dirty="0" err="1">
                <a:solidFill>
                  <a:srgbClr val="00B0F0"/>
                </a:solidFill>
              </a:rPr>
              <a:t>зменшення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спадщини</a:t>
            </a:r>
            <a:r>
              <a:rPr lang="ru-RU" dirty="0">
                <a:solidFill>
                  <a:srgbClr val="00B0F0"/>
                </a:solidFill>
              </a:rPr>
              <a:t> на </a:t>
            </a:r>
            <a:r>
              <a:rPr lang="ru-RU" dirty="0" err="1">
                <a:solidFill>
                  <a:srgbClr val="00B0F0"/>
                </a:solidFill>
              </a:rPr>
              <a:t>розмір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резервної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частки</a:t>
            </a:r>
            <a:r>
              <a:rPr lang="ru-RU" dirty="0">
                <a:solidFill>
                  <a:srgbClr val="00B0F0"/>
                </a:solidFill>
              </a:rPr>
              <a:t>. </a:t>
            </a:r>
            <a:endParaRPr lang="en-US" dirty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6812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F0"/>
                </a:solidFill>
              </a:rPr>
              <a:t>Відповідно</a:t>
            </a:r>
            <a:r>
              <a:rPr lang="ru-RU" dirty="0">
                <a:solidFill>
                  <a:srgbClr val="00B0F0"/>
                </a:solidFill>
              </a:rPr>
              <a:t> до </a:t>
            </a:r>
            <a:r>
              <a:rPr lang="ru-RU" dirty="0" err="1">
                <a:solidFill>
                  <a:srgbClr val="00B0F0"/>
                </a:solidFill>
              </a:rPr>
              <a:t>чеського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законодавства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резервна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частина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може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становити</a:t>
            </a:r>
            <a:r>
              <a:rPr lang="ru-RU" dirty="0">
                <a:solidFill>
                  <a:srgbClr val="00B0F0"/>
                </a:solidFill>
              </a:rPr>
              <a:t> всю </a:t>
            </a:r>
            <a:r>
              <a:rPr lang="ru-RU" dirty="0" err="1">
                <a:solidFill>
                  <a:srgbClr val="00B0F0"/>
                </a:solidFill>
              </a:rPr>
              <a:t>нерухомість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резервної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</a:t>
            </a:r>
            <a:r>
              <a:rPr lang="ru-RU" dirty="0" err="1"/>
              <a:t>бенефіціара</a:t>
            </a:r>
            <a:r>
              <a:rPr lang="ru-RU" dirty="0"/>
              <a:t> (</a:t>
            </a:r>
            <a:r>
              <a:rPr lang="ru-RU" dirty="0" err="1"/>
              <a:t>неповнолітній</a:t>
            </a:r>
            <a:r>
              <a:rPr lang="ru-RU" dirty="0"/>
              <a:t>/ </a:t>
            </a:r>
            <a:r>
              <a:rPr lang="ru-RU" dirty="0" err="1"/>
              <a:t>дорослий</a:t>
            </a:r>
            <a:r>
              <a:rPr lang="ru-RU" dirty="0"/>
              <a:t>) та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. </a:t>
            </a:r>
            <a:r>
              <a:rPr lang="ru-RU" dirty="0" err="1"/>
              <a:t>Бенефіціари</a:t>
            </a:r>
            <a:r>
              <a:rPr lang="ru-RU" dirty="0"/>
              <a:t> </a:t>
            </a:r>
            <a:r>
              <a:rPr lang="ru-RU" dirty="0" err="1"/>
              <a:t>резервної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резервної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. У них є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усієї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але в межах угоди про </a:t>
            </a:r>
            <a:r>
              <a:rPr lang="ru-RU" dirty="0" err="1"/>
              <a:t>правонаступництво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одержувач</a:t>
            </a:r>
            <a:r>
              <a:rPr lang="ru-RU" dirty="0"/>
              <a:t> </a:t>
            </a:r>
            <a:r>
              <a:rPr lang="ru-RU" dirty="0" err="1"/>
              <a:t>резервної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погодитися</a:t>
            </a:r>
            <a:r>
              <a:rPr lang="ru-RU" dirty="0"/>
              <a:t>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меншої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майна,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/вона </a:t>
            </a:r>
            <a:r>
              <a:rPr lang="ru-RU" dirty="0" err="1"/>
              <a:t>має</a:t>
            </a:r>
            <a:r>
              <a:rPr lang="ru-RU" dirty="0"/>
              <a:t> право. Друга сторона </a:t>
            </a:r>
            <a:r>
              <a:rPr lang="ru-RU" dirty="0" err="1"/>
              <a:t>подружжя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права на будь-яку </a:t>
            </a:r>
            <a:r>
              <a:rPr lang="ru-RU" dirty="0" err="1"/>
              <a:t>резервну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. </a:t>
            </a:r>
            <a:r>
              <a:rPr lang="ru-RU" dirty="0" err="1"/>
              <a:t>Спадкоємець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статусу за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в </a:t>
            </a:r>
            <a:r>
              <a:rPr lang="ru-RU" dirty="0" err="1"/>
              <a:t>ролі</a:t>
            </a:r>
            <a:r>
              <a:rPr lang="ru-RU" dirty="0"/>
              <a:t> судового </a:t>
            </a:r>
            <a:r>
              <a:rPr lang="ru-RU" dirty="0" err="1"/>
              <a:t>уповноваженого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дня </a:t>
            </a:r>
            <a:r>
              <a:rPr lang="ru-RU" dirty="0" err="1"/>
              <a:t>смерті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буде видано </a:t>
            </a:r>
            <a:r>
              <a:rPr lang="ru-RU" dirty="0" err="1"/>
              <a:t>пізніше</a:t>
            </a:r>
            <a:r>
              <a:rPr lang="ru-RU" dirty="0"/>
              <a:t>. </a:t>
            </a:r>
            <a:r>
              <a:rPr lang="ru-RU" dirty="0" err="1"/>
              <a:t>Спадкоємець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особисту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борги </a:t>
            </a:r>
            <a:r>
              <a:rPr lang="ru-RU" dirty="0" err="1"/>
              <a:t>померлого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вартості</a:t>
            </a:r>
            <a:r>
              <a:rPr lang="ru-RU" dirty="0"/>
              <a:t> майна, </a:t>
            </a:r>
            <a:r>
              <a:rPr lang="ru-RU" dirty="0" err="1"/>
              <a:t>отриманого</a:t>
            </a:r>
            <a:r>
              <a:rPr lang="ru-RU" dirty="0"/>
              <a:t> ним.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8266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Отже</a:t>
            </a:r>
            <a:r>
              <a:rPr lang="ru-RU" dirty="0"/>
              <a:t>, у </a:t>
            </a:r>
            <a:r>
              <a:rPr lang="ru-RU" dirty="0" err="1"/>
              <a:t>законодавстві</a:t>
            </a:r>
            <a:r>
              <a:rPr lang="ru-RU" dirty="0"/>
              <a:t> не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обов’язкова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забезпечувальну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. У </a:t>
            </a:r>
            <a:r>
              <a:rPr lang="ru-RU" dirty="0" err="1"/>
              <a:t>деяких</a:t>
            </a:r>
            <a:r>
              <a:rPr lang="ru-RU" dirty="0"/>
              <a:t> державах до кола </a:t>
            </a:r>
            <a:r>
              <a:rPr lang="ru-RU" dirty="0" err="1"/>
              <a:t>обов’язкових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включаються</a:t>
            </a:r>
            <a:r>
              <a:rPr lang="ru-RU" dirty="0"/>
              <a:t> особи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 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307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8334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10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 </a:t>
            </a:r>
            <a:r>
              <a:rPr lang="ru-RU" dirty="0" err="1" smtClean="0"/>
              <a:t>загального</a:t>
            </a:r>
            <a:r>
              <a:rPr lang="ru-RU" dirty="0" smtClean="0"/>
              <a:t> та континентального права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права </a:t>
            </a:r>
            <a:r>
              <a:rPr lang="ru-RU" dirty="0" err="1"/>
              <a:t>даний</a:t>
            </a:r>
            <a:r>
              <a:rPr lang="ru-RU" dirty="0"/>
              <a:t> </a:t>
            </a:r>
            <a:r>
              <a:rPr lang="ru-RU" dirty="0" err="1"/>
              <a:t>інститут</a:t>
            </a:r>
            <a:r>
              <a:rPr lang="ru-RU" dirty="0"/>
              <a:t> </a:t>
            </a:r>
            <a:r>
              <a:rPr lang="ru-RU" dirty="0" err="1"/>
              <a:t>розуміється</a:t>
            </a:r>
            <a:r>
              <a:rPr lang="ru-RU" dirty="0"/>
              <a:t> як система норм,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>
                <a:solidFill>
                  <a:srgbClr val="00B0F0"/>
                </a:solidFill>
              </a:rPr>
              <a:t>відносини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пов’язані</a:t>
            </a:r>
            <a:r>
              <a:rPr lang="ru-RU" dirty="0">
                <a:solidFill>
                  <a:srgbClr val="00B0F0"/>
                </a:solidFill>
              </a:rPr>
              <a:t> з </a:t>
            </a:r>
            <a:r>
              <a:rPr lang="ru-RU" dirty="0" err="1">
                <a:solidFill>
                  <a:srgbClr val="00B0F0"/>
                </a:solidFill>
              </a:rPr>
              <a:t>виконанням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адміністратором</a:t>
            </a:r>
            <a:r>
              <a:rPr lang="ru-RU" dirty="0">
                <a:solidFill>
                  <a:srgbClr val="00B0F0"/>
                </a:solidFill>
              </a:rPr>
              <a:t> (</a:t>
            </a:r>
            <a:r>
              <a:rPr lang="ru-RU" dirty="0" err="1">
                <a:solidFill>
                  <a:srgbClr val="00B0F0"/>
                </a:solidFill>
              </a:rPr>
              <a:t>розпорядником</a:t>
            </a:r>
            <a:r>
              <a:rPr lang="ru-RU" dirty="0">
                <a:solidFill>
                  <a:srgbClr val="00B0F0"/>
                </a:solidFill>
              </a:rPr>
              <a:t>) </a:t>
            </a:r>
            <a:r>
              <a:rPr lang="ru-RU" dirty="0" err="1">
                <a:solidFill>
                  <a:srgbClr val="00B0F0"/>
                </a:solidFill>
              </a:rPr>
              <a:t>функцій</a:t>
            </a:r>
            <a:r>
              <a:rPr lang="ru-RU" dirty="0">
                <a:solidFill>
                  <a:srgbClr val="00B0F0"/>
                </a:solidFill>
              </a:rPr>
              <a:t> «</a:t>
            </a:r>
            <a:r>
              <a:rPr lang="ru-RU" dirty="0" err="1">
                <a:solidFill>
                  <a:srgbClr val="00B0F0"/>
                </a:solidFill>
              </a:rPr>
              <a:t>особистого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представника</a:t>
            </a:r>
            <a:r>
              <a:rPr lang="ru-RU" dirty="0">
                <a:solidFill>
                  <a:srgbClr val="00B0F0"/>
                </a:solidFill>
              </a:rPr>
              <a:t>» </a:t>
            </a:r>
            <a:r>
              <a:rPr lang="ru-RU" dirty="0" err="1">
                <a:solidFill>
                  <a:srgbClr val="00B0F0"/>
                </a:solidFill>
              </a:rPr>
              <a:t>померлого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ru-RU" dirty="0"/>
              <a:t> </a:t>
            </a:r>
            <a:r>
              <a:rPr lang="ru-RU" dirty="0" err="1"/>
              <a:t>Розпорядник</a:t>
            </a:r>
            <a:r>
              <a:rPr lang="ru-RU" dirty="0"/>
              <a:t>, а не </a:t>
            </a:r>
            <a:r>
              <a:rPr lang="ru-RU" dirty="0" err="1"/>
              <a:t>спадкоємці</a:t>
            </a:r>
            <a:r>
              <a:rPr lang="ru-RU" dirty="0"/>
              <a:t>,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своєчасний</a:t>
            </a:r>
            <a:r>
              <a:rPr lang="ru-RU" dirty="0"/>
              <a:t> та </a:t>
            </a:r>
            <a:r>
              <a:rPr lang="ru-RU" dirty="0" err="1"/>
              <a:t>правильний</a:t>
            </a:r>
            <a:r>
              <a:rPr lang="ru-RU" dirty="0"/>
              <a:t> </a:t>
            </a:r>
            <a:r>
              <a:rPr lang="ru-RU" dirty="0" err="1"/>
              <a:t>розрахунок</a:t>
            </a:r>
            <a:r>
              <a:rPr lang="ru-RU" dirty="0"/>
              <a:t> за боргами </a:t>
            </a:r>
            <a:r>
              <a:rPr lang="ru-RU" dirty="0" err="1"/>
              <a:t>спадкодавця</a:t>
            </a:r>
            <a:r>
              <a:rPr lang="ru-RU" dirty="0"/>
              <a:t>. </a:t>
            </a:r>
            <a:r>
              <a:rPr lang="ru-RU" dirty="0" err="1" smtClean="0"/>
              <a:t>Спадкоємці</a:t>
            </a:r>
            <a:r>
              <a:rPr lang="ru-RU" dirty="0" smtClean="0"/>
              <a:t>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розпорядника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майна </a:t>
            </a:r>
            <a:r>
              <a:rPr lang="ru-RU" dirty="0" err="1"/>
              <a:t>після</a:t>
            </a:r>
            <a:r>
              <a:rPr lang="ru-RU" dirty="0"/>
              <a:t> того, як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проведені</a:t>
            </a:r>
            <a:r>
              <a:rPr lang="ru-RU" dirty="0"/>
              <a:t> </a:t>
            </a:r>
            <a:r>
              <a:rPr lang="ru-RU" dirty="0" err="1"/>
              <a:t>розрахунки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кредиторами </a:t>
            </a:r>
            <a:r>
              <a:rPr lang="ru-RU" dirty="0" err="1"/>
              <a:t>померлого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>
                <a:solidFill>
                  <a:srgbClr val="00B0F0"/>
                </a:solidFill>
              </a:rPr>
              <a:t>У </a:t>
            </a:r>
            <a:r>
              <a:rPr lang="ru-RU" dirty="0" err="1">
                <a:solidFill>
                  <a:srgbClr val="00B0F0"/>
                </a:solidFill>
              </a:rPr>
              <a:t>системі</a:t>
            </a:r>
            <a:r>
              <a:rPr lang="ru-RU" dirty="0">
                <a:solidFill>
                  <a:srgbClr val="00B0F0"/>
                </a:solidFill>
              </a:rPr>
              <a:t> континентального права </a:t>
            </a:r>
            <a:r>
              <a:rPr lang="ru-RU" dirty="0" err="1">
                <a:solidFill>
                  <a:srgbClr val="00B0F0"/>
                </a:solidFill>
              </a:rPr>
              <a:t>під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поняттям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даного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інституту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прийнято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розуміти</a:t>
            </a:r>
            <a:r>
              <a:rPr lang="ru-RU" dirty="0">
                <a:solidFill>
                  <a:srgbClr val="00B0F0"/>
                </a:solidFill>
              </a:rPr>
              <a:t> систему норм, </a:t>
            </a:r>
            <a:r>
              <a:rPr lang="ru-RU" dirty="0" err="1">
                <a:solidFill>
                  <a:srgbClr val="00B0F0"/>
                </a:solidFill>
              </a:rPr>
              <a:t>які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регулюють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правонаступництво</a:t>
            </a:r>
            <a:r>
              <a:rPr lang="ru-RU" dirty="0">
                <a:solidFill>
                  <a:srgbClr val="00B0F0"/>
                </a:solidFill>
              </a:rPr>
              <a:t>, де права й </a:t>
            </a:r>
            <a:r>
              <a:rPr lang="ru-RU" dirty="0" err="1">
                <a:solidFill>
                  <a:srgbClr val="00B0F0"/>
                </a:solidFill>
              </a:rPr>
              <a:t>обов’язки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померлого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переходять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безпосередньо</a:t>
            </a:r>
            <a:r>
              <a:rPr lang="ru-RU" dirty="0">
                <a:solidFill>
                  <a:srgbClr val="00B0F0"/>
                </a:solidFill>
              </a:rPr>
              <a:t> до </a:t>
            </a:r>
            <a:r>
              <a:rPr lang="ru-RU" dirty="0" err="1">
                <a:solidFill>
                  <a:srgbClr val="00B0F0"/>
                </a:solidFill>
              </a:rPr>
              <a:t>спадкоємців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 без «</a:t>
            </a:r>
            <a:r>
              <a:rPr lang="ru-RU" dirty="0" err="1"/>
              <a:t>посередників</a:t>
            </a:r>
            <a:r>
              <a:rPr lang="ru-RU" dirty="0"/>
              <a:t>» переходить до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.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зобов’язаннями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460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4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єдності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системах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форми</a:t>
            </a:r>
            <a:r>
              <a:rPr lang="ru-RU" dirty="0"/>
              <a:t> та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заповідальної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,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спорів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породжує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належать до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але </a:t>
            </a:r>
            <a:r>
              <a:rPr lang="ru-RU" dirty="0" err="1"/>
              <a:t>взаємодіють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системою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підстави</a:t>
            </a:r>
            <a:r>
              <a:rPr lang="ru-RU" dirty="0"/>
              <a:t> кожному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правопорядків</a:t>
            </a:r>
            <a:r>
              <a:rPr lang="ru-RU" dirty="0"/>
              <a:t> </a:t>
            </a:r>
            <a:r>
              <a:rPr lang="ru-RU" dirty="0" err="1"/>
              <a:t>претендувати</a:t>
            </a:r>
            <a:r>
              <a:rPr lang="ru-RU" dirty="0"/>
              <a:t> на </a:t>
            </a:r>
            <a:r>
              <a:rPr lang="ru-RU" dirty="0" err="1"/>
              <a:t>врегулювання</a:t>
            </a:r>
            <a:r>
              <a:rPr lang="ru-RU" dirty="0"/>
              <a:t> тих самих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ускладнені</a:t>
            </a:r>
            <a:r>
              <a:rPr lang="ru-RU" dirty="0"/>
              <a:t> </a:t>
            </a:r>
            <a:r>
              <a:rPr lang="ru-RU" dirty="0" err="1"/>
              <a:t>іноземним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416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Як і </a:t>
            </a:r>
            <a:r>
              <a:rPr lang="ru-RU" dirty="0" err="1"/>
              <a:t>законодавство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законодавство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встановлює</a:t>
            </a:r>
            <a:r>
              <a:rPr lang="ru-RU" dirty="0"/>
              <a:t> два порядки </a:t>
            </a:r>
            <a:r>
              <a:rPr lang="ru-RU" dirty="0" err="1"/>
              <a:t>спадкування</a:t>
            </a:r>
            <a:r>
              <a:rPr lang="ru-RU" dirty="0"/>
              <a:t>: за законом і за </a:t>
            </a:r>
            <a:r>
              <a:rPr lang="ru-RU" dirty="0" err="1"/>
              <a:t>заповітом</a:t>
            </a:r>
            <a:r>
              <a:rPr lang="ru-RU" dirty="0"/>
              <a:t>. </a:t>
            </a:r>
            <a:r>
              <a:rPr lang="ru-RU" dirty="0" err="1"/>
              <a:t>Спадкування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</a:t>
            </a:r>
            <a:r>
              <a:rPr lang="ru-RU" dirty="0" err="1"/>
              <a:t>відіграє</a:t>
            </a:r>
            <a:r>
              <a:rPr lang="ru-RU" dirty="0"/>
              <a:t> </a:t>
            </a:r>
            <a:r>
              <a:rPr lang="ru-RU" dirty="0" err="1"/>
              <a:t>провідну</a:t>
            </a:r>
            <a:r>
              <a:rPr lang="ru-RU" dirty="0"/>
              <a:t> роль, </a:t>
            </a:r>
            <a:r>
              <a:rPr lang="ru-RU" dirty="0" err="1"/>
              <a:t>спадкування</a:t>
            </a:r>
            <a:r>
              <a:rPr lang="ru-RU" dirty="0"/>
              <a:t> ж за законом </a:t>
            </a:r>
            <a:r>
              <a:rPr lang="ru-RU" dirty="0" err="1"/>
              <a:t>застосовується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не </a:t>
            </a:r>
            <a:r>
              <a:rPr lang="ru-RU" dirty="0" err="1"/>
              <a:t>залишив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є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813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Країни</a:t>
            </a:r>
            <a:r>
              <a:rPr lang="ru-RU" dirty="0" smtClean="0"/>
              <a:t> континентального права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У </a:t>
            </a:r>
            <a:r>
              <a:rPr lang="ru-RU" dirty="0" err="1"/>
              <a:t>законодавстві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континентального права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: </a:t>
            </a:r>
            <a:endParaRPr lang="en-US" dirty="0"/>
          </a:p>
          <a:p>
            <a:pPr lvl="0" fontAlgn="base"/>
            <a:r>
              <a:rPr lang="ru-RU" dirty="0" err="1">
                <a:solidFill>
                  <a:srgbClr val="00B0F0"/>
                </a:solidFill>
              </a:rPr>
              <a:t>власноручний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заповіт</a:t>
            </a:r>
            <a:r>
              <a:rPr lang="ru-RU" dirty="0"/>
              <a:t> – </a:t>
            </a:r>
            <a:r>
              <a:rPr lang="ru-RU" dirty="0" err="1"/>
              <a:t>заповіт</a:t>
            </a:r>
            <a:r>
              <a:rPr lang="ru-RU" dirty="0"/>
              <a:t>, написаний </a:t>
            </a:r>
            <a:r>
              <a:rPr lang="ru-RU" dirty="0" err="1"/>
              <a:t>заповідачем</a:t>
            </a:r>
            <a:r>
              <a:rPr lang="ru-RU" dirty="0"/>
              <a:t>, </a:t>
            </a:r>
            <a:r>
              <a:rPr lang="ru-RU" dirty="0" err="1"/>
              <a:t>підписаний</a:t>
            </a:r>
            <a:r>
              <a:rPr lang="ru-RU" dirty="0"/>
              <a:t> ним </a:t>
            </a:r>
            <a:r>
              <a:rPr lang="ru-RU" dirty="0" err="1"/>
              <a:t>самостійно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форма є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поширеною</a:t>
            </a:r>
            <a:r>
              <a:rPr lang="ru-RU" dirty="0"/>
              <a:t> через простоту </a:t>
            </a:r>
            <a:r>
              <a:rPr lang="ru-RU" dirty="0" err="1"/>
              <a:t>впорядкування</a:t>
            </a:r>
            <a:r>
              <a:rPr lang="ru-RU" dirty="0"/>
              <a:t> і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. </a:t>
            </a:r>
            <a:r>
              <a:rPr lang="ru-RU" dirty="0" err="1"/>
              <a:t>Укладення</a:t>
            </a:r>
            <a:r>
              <a:rPr lang="ru-RU" dirty="0"/>
              <a:t> </a:t>
            </a:r>
            <a:r>
              <a:rPr lang="ru-RU" dirty="0" err="1"/>
              <a:t>олографічного</a:t>
            </a:r>
            <a:r>
              <a:rPr lang="ru-RU" dirty="0"/>
              <a:t> (</a:t>
            </a:r>
            <a:r>
              <a:rPr lang="ru-RU" dirty="0" err="1"/>
              <a:t>власноручного</a:t>
            </a:r>
            <a:r>
              <a:rPr lang="ru-RU" dirty="0"/>
              <a:t>)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Німеччини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Польщі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Франції</a:t>
            </a:r>
            <a:r>
              <a:rPr lang="ru-RU" dirty="0">
                <a:solidFill>
                  <a:srgbClr val="00B050"/>
                </a:solidFill>
              </a:rPr>
              <a:t> та </a:t>
            </a:r>
            <a:r>
              <a:rPr lang="ru-RU" dirty="0" err="1">
                <a:solidFill>
                  <a:srgbClr val="00B050"/>
                </a:solidFill>
              </a:rPr>
              <a:t>деяких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інших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країн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 </a:t>
            </a:r>
            <a:r>
              <a:rPr lang="ru-RU" dirty="0" err="1" smtClean="0">
                <a:solidFill>
                  <a:srgbClr val="00B0F0"/>
                </a:solidFill>
              </a:rPr>
              <a:t>заповіт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>
                <a:solidFill>
                  <a:srgbClr val="00B0F0"/>
                </a:solidFill>
              </a:rPr>
              <a:t>у </a:t>
            </a:r>
            <a:r>
              <a:rPr lang="ru-RU" dirty="0" err="1">
                <a:solidFill>
                  <a:srgbClr val="00B0F0"/>
                </a:solidFill>
              </a:rPr>
              <a:t>формі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публічного</a:t>
            </a:r>
            <a:r>
              <a:rPr lang="ru-RU" dirty="0">
                <a:solidFill>
                  <a:srgbClr val="00B0F0"/>
                </a:solidFill>
              </a:rPr>
              <a:t> акта </a:t>
            </a:r>
            <a:r>
              <a:rPr lang="ru-RU" dirty="0"/>
              <a:t>є </a:t>
            </a:r>
            <a:r>
              <a:rPr lang="ru-RU" dirty="0" err="1"/>
              <a:t>заповітом</a:t>
            </a:r>
            <a:r>
              <a:rPr lang="ru-RU" dirty="0"/>
              <a:t>, </a:t>
            </a:r>
            <a:r>
              <a:rPr lang="ru-RU" dirty="0" err="1"/>
              <a:t>зробленим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встановленої</a:t>
            </a:r>
            <a:r>
              <a:rPr lang="ru-RU" dirty="0"/>
              <a:t> законом </a:t>
            </a:r>
            <a:r>
              <a:rPr lang="ru-RU" dirty="0" err="1"/>
              <a:t>процедури</a:t>
            </a:r>
            <a:r>
              <a:rPr lang="ru-RU" dirty="0"/>
              <a:t> за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офіційної</a:t>
            </a:r>
            <a:r>
              <a:rPr lang="ru-RU" dirty="0"/>
              <a:t> </a:t>
            </a:r>
            <a:r>
              <a:rPr lang="ru-RU" dirty="0" err="1"/>
              <a:t>посадової</a:t>
            </a:r>
            <a:r>
              <a:rPr lang="ru-RU" dirty="0"/>
              <a:t> особи, </a:t>
            </a:r>
            <a:r>
              <a:rPr lang="ru-RU" dirty="0" err="1"/>
              <a:t>найчастіше</a:t>
            </a:r>
            <a:r>
              <a:rPr lang="ru-RU" dirty="0"/>
              <a:t> такою особою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. У </a:t>
            </a:r>
            <a:r>
              <a:rPr lang="ru-RU" dirty="0" err="1"/>
              <a:t>Франції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за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нотаріусів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одного при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свідках</a:t>
            </a:r>
            <a:r>
              <a:rPr lang="ru-RU" dirty="0"/>
              <a:t>), у </a:t>
            </a:r>
            <a:r>
              <a:rPr lang="ru-RU" dirty="0" err="1"/>
              <a:t>Швейцарії</a:t>
            </a:r>
            <a:r>
              <a:rPr lang="ru-RU" dirty="0"/>
              <a:t> – за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посадової</a:t>
            </a:r>
            <a:r>
              <a:rPr lang="ru-RU" dirty="0"/>
              <a:t> особи і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, у </a:t>
            </a:r>
            <a:r>
              <a:rPr lang="ru-RU" dirty="0" err="1"/>
              <a:t>Німеччині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диктує</a:t>
            </a:r>
            <a:r>
              <a:rPr lang="ru-RU" dirty="0"/>
              <a:t> </a:t>
            </a:r>
            <a:r>
              <a:rPr lang="ru-RU" dirty="0" err="1"/>
              <a:t>нотаріусу</a:t>
            </a:r>
            <a:r>
              <a:rPr lang="ru-RU" dirty="0"/>
              <a:t> свою </a:t>
            </a:r>
            <a:r>
              <a:rPr lang="ru-RU" dirty="0" err="1"/>
              <a:t>останню</a:t>
            </a:r>
            <a:r>
              <a:rPr lang="ru-RU" dirty="0"/>
              <a:t> волю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передає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письмовий</a:t>
            </a:r>
            <a:r>
              <a:rPr lang="ru-RU" dirty="0"/>
              <a:t> документ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повідомленням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остання</a:t>
            </a:r>
            <a:r>
              <a:rPr lang="ru-RU" dirty="0"/>
              <a:t> воля, в </a:t>
            </a:r>
            <a:r>
              <a:rPr lang="ru-RU" dirty="0" err="1"/>
              <a:t>Італії</a:t>
            </a:r>
            <a:r>
              <a:rPr lang="ru-RU" dirty="0"/>
              <a:t> </a:t>
            </a:r>
            <a:r>
              <a:rPr lang="ru-RU" dirty="0" err="1"/>
              <a:t>публічний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у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; </a:t>
            </a:r>
            <a:endParaRPr lang="en-US" dirty="0"/>
          </a:p>
          <a:p>
            <a:pPr lvl="0" fontAlgn="base"/>
            <a:r>
              <a:rPr lang="ru-RU" dirty="0" err="1">
                <a:solidFill>
                  <a:srgbClr val="00B0F0"/>
                </a:solidFill>
              </a:rPr>
              <a:t>таємним</a:t>
            </a:r>
            <a:r>
              <a:rPr lang="ru-RU" dirty="0">
                <a:solidFill>
                  <a:srgbClr val="00B0F0"/>
                </a:solidFill>
              </a:rPr>
              <a:t> (</a:t>
            </a:r>
            <a:r>
              <a:rPr lang="ru-RU" dirty="0" err="1">
                <a:solidFill>
                  <a:srgbClr val="00B0F0"/>
                </a:solidFill>
              </a:rPr>
              <a:t>секретний</a:t>
            </a:r>
            <a:r>
              <a:rPr lang="ru-RU" dirty="0"/>
              <a:t>) </a:t>
            </a:r>
            <a:r>
              <a:rPr lang="ru-RU" dirty="0" err="1"/>
              <a:t>уважається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складений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 і в </a:t>
            </a:r>
            <a:r>
              <a:rPr lang="ru-RU" dirty="0" err="1"/>
              <a:t>запечатаному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переданий</a:t>
            </a:r>
            <a:r>
              <a:rPr lang="ru-RU" dirty="0"/>
              <a:t> на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/>
              <a:t>нотаріусу</a:t>
            </a:r>
            <a:r>
              <a:rPr lang="ru-RU" dirty="0"/>
              <a:t>, </a:t>
            </a:r>
            <a:r>
              <a:rPr lang="ru-RU" dirty="0" err="1"/>
              <a:t>зазвичай</a:t>
            </a:r>
            <a:r>
              <a:rPr lang="ru-RU" dirty="0"/>
              <a:t> у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. Дана форма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схоронність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подвійне</a:t>
            </a:r>
            <a:r>
              <a:rPr lang="ru-RU" dirty="0"/>
              <a:t> 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є </a:t>
            </a:r>
            <a:r>
              <a:rPr lang="ru-RU" dirty="0" err="1"/>
              <a:t>протизаконними</a:t>
            </a:r>
            <a:r>
              <a:rPr lang="ru-RU" dirty="0"/>
              <a:t> 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322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Грузія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кодексів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 </a:t>
            </a:r>
            <a:r>
              <a:rPr lang="ru-RU" dirty="0" err="1"/>
              <a:t>розпорядитися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шляхом </a:t>
            </a:r>
            <a:r>
              <a:rPr lang="ru-RU" dirty="0" err="1"/>
              <a:t>складання</a:t>
            </a:r>
            <a:r>
              <a:rPr lang="ru-RU" dirty="0"/>
              <a:t> секретного (</a:t>
            </a:r>
            <a:r>
              <a:rPr lang="ru-RU" dirty="0" err="1"/>
              <a:t>таємного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закритого</a:t>
            </a:r>
            <a:r>
              <a:rPr lang="ru-RU" dirty="0"/>
              <a:t>) </a:t>
            </a:r>
            <a:r>
              <a:rPr lang="ru-RU" dirty="0" err="1"/>
              <a:t>заповіту</a:t>
            </a:r>
            <a:r>
              <a:rPr lang="ru-RU" dirty="0"/>
              <a:t>. Так, </a:t>
            </a:r>
            <a:r>
              <a:rPr lang="ru-RU" dirty="0" err="1"/>
              <a:t>відповідно</a:t>
            </a:r>
            <a:r>
              <a:rPr lang="ru-RU" dirty="0"/>
              <a:t> до ст. 1367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Грузії</a:t>
            </a:r>
            <a:r>
              <a:rPr lang="ru-RU" dirty="0"/>
              <a:t>, за </a:t>
            </a:r>
            <a:r>
              <a:rPr lang="ru-RU" dirty="0" err="1"/>
              <a:t>бажанням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 </a:t>
            </a:r>
            <a:r>
              <a:rPr lang="ru-RU" dirty="0" err="1"/>
              <a:t>свідки</a:t>
            </a:r>
            <a:r>
              <a:rPr lang="ru-RU" dirty="0"/>
              <a:t> </a:t>
            </a:r>
            <a:r>
              <a:rPr lang="ru-RU" dirty="0" err="1"/>
              <a:t>посвідчують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без </a:t>
            </a:r>
            <a:r>
              <a:rPr lang="ru-RU" dirty="0" err="1"/>
              <a:t>ознайомлення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(</a:t>
            </a:r>
            <a:r>
              <a:rPr lang="ru-RU" dirty="0" err="1"/>
              <a:t>закритий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). У такому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свідки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присутніми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складення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закритого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свідки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вказати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складено</a:t>
            </a:r>
            <a:r>
              <a:rPr lang="ru-RU" dirty="0"/>
              <a:t>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 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присутності</a:t>
            </a:r>
            <a:r>
              <a:rPr lang="ru-RU" dirty="0"/>
              <a:t>, але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невідомий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Так,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ст. 727 </a:t>
            </a:r>
            <a:r>
              <a:rPr lang="ru-RU" dirty="0" err="1"/>
              <a:t>Цивільного</a:t>
            </a:r>
            <a:r>
              <a:rPr lang="ru-RU" dirty="0"/>
              <a:t> кодексу Квебеку, у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повнолітніх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заявляє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представлений </a:t>
            </a:r>
            <a:r>
              <a:rPr lang="ru-RU" dirty="0" err="1"/>
              <a:t>письмовий</a:t>
            </a:r>
            <a:r>
              <a:rPr lang="ru-RU" dirty="0"/>
              <a:t> документ,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не </a:t>
            </a:r>
            <a:r>
              <a:rPr lang="ru-RU" dirty="0" err="1"/>
              <a:t>розголошувати</a:t>
            </a:r>
            <a:r>
              <a:rPr lang="ru-RU" dirty="0"/>
              <a:t>, є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заповітом</a:t>
            </a:r>
            <a:r>
              <a:rPr lang="ru-RU" dirty="0"/>
              <a:t>;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і </a:t>
            </a:r>
            <a:r>
              <a:rPr lang="ru-RU" dirty="0" err="1"/>
              <a:t>свідки</a:t>
            </a:r>
            <a:r>
              <a:rPr lang="ru-RU" dirty="0"/>
              <a:t> </a:t>
            </a:r>
            <a:r>
              <a:rPr lang="ru-RU" dirty="0" err="1"/>
              <a:t>підписують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931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Англія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права, то,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континентального права, </a:t>
            </a:r>
            <a:r>
              <a:rPr lang="ru-RU" dirty="0" err="1"/>
              <a:t>законодавство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встановлює</a:t>
            </a:r>
            <a:r>
              <a:rPr lang="ru-RU" dirty="0"/>
              <a:t>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письмової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і </a:t>
            </a:r>
            <a:r>
              <a:rPr lang="ru-RU" dirty="0" err="1"/>
              <a:t>підписання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. Так, у ст. 9 Закону </a:t>
            </a:r>
            <a:r>
              <a:rPr lang="ru-RU" dirty="0" err="1"/>
              <a:t>Англії</a:t>
            </a:r>
            <a:r>
              <a:rPr lang="ru-RU" dirty="0"/>
              <a:t> про </a:t>
            </a:r>
            <a:r>
              <a:rPr lang="ru-RU" dirty="0" err="1"/>
              <a:t>заповіти</a:t>
            </a:r>
            <a:r>
              <a:rPr lang="ru-RU" dirty="0"/>
              <a:t> 1837 р. </a:t>
            </a:r>
            <a:r>
              <a:rPr lang="ru-RU" dirty="0" err="1"/>
              <a:t>зазначено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в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підписується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особою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вказівкою</a:t>
            </a:r>
            <a:r>
              <a:rPr lang="ru-RU" dirty="0"/>
              <a:t>, </a:t>
            </a:r>
            <a:r>
              <a:rPr lang="ru-RU" dirty="0" err="1"/>
              <a:t>засвідчується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свідками</a:t>
            </a:r>
            <a:r>
              <a:rPr lang="ru-RU" dirty="0"/>
              <a:t>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присутності</a:t>
            </a:r>
            <a:r>
              <a:rPr lang="ru-RU" dirty="0"/>
              <a:t>. </a:t>
            </a:r>
            <a:r>
              <a:rPr lang="ru-RU" dirty="0" err="1"/>
              <a:t>Дозволяється</a:t>
            </a:r>
            <a:r>
              <a:rPr lang="ru-RU" dirty="0"/>
              <a:t> </a:t>
            </a:r>
            <a:r>
              <a:rPr lang="ru-RU" dirty="0" err="1"/>
              <a:t>поєднання</a:t>
            </a:r>
            <a:r>
              <a:rPr lang="ru-RU" dirty="0"/>
              <a:t> рукописного та машинного </a:t>
            </a:r>
            <a:r>
              <a:rPr lang="ru-RU" dirty="0" err="1"/>
              <a:t>текстів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заповіт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публічного</a:t>
            </a:r>
            <a:r>
              <a:rPr lang="ru-RU" dirty="0"/>
              <a:t> акта не </a:t>
            </a:r>
            <a:r>
              <a:rPr lang="ru-RU" dirty="0" err="1"/>
              <a:t>набув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у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права,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європейських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важливішим</a:t>
            </a:r>
            <a:r>
              <a:rPr lang="ru-RU" dirty="0"/>
              <a:t> у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є факт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заповідача</a:t>
            </a:r>
            <a:r>
              <a:rPr lang="ru-RU" dirty="0"/>
              <a:t>, а не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реєстрація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706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Польща.Іспанія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надзвичайного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(</a:t>
            </a:r>
            <a:r>
              <a:rPr lang="ru-RU" dirty="0" err="1"/>
              <a:t>заповіт</a:t>
            </a:r>
            <a:r>
              <a:rPr lang="ru-RU" dirty="0"/>
              <a:t> у </a:t>
            </a:r>
            <a:r>
              <a:rPr lang="ru-RU" dirty="0" err="1"/>
              <a:t>надзвичайних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), то, </a:t>
            </a:r>
            <a:r>
              <a:rPr lang="ru-RU" dirty="0" err="1"/>
              <a:t>наприклад</a:t>
            </a:r>
            <a:r>
              <a:rPr lang="ru-RU" dirty="0"/>
              <a:t>, за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Польщі</a:t>
            </a:r>
            <a:r>
              <a:rPr lang="ru-RU" dirty="0"/>
              <a:t>,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такого </a:t>
            </a:r>
            <a:r>
              <a:rPr lang="ru-RU" dirty="0" err="1"/>
              <a:t>заповіту</a:t>
            </a:r>
            <a:r>
              <a:rPr lang="ru-RU" dirty="0"/>
              <a:t> в </a:t>
            </a:r>
            <a:r>
              <a:rPr lang="ru-RU" dirty="0" err="1"/>
              <a:t>усній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у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ст. 955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Польщі</a:t>
            </a:r>
            <a:r>
              <a:rPr lang="ru-RU" dirty="0"/>
              <a:t>, </a:t>
            </a:r>
            <a:r>
              <a:rPr lang="ru-RU" dirty="0" err="1"/>
              <a:t>спрощений</a:t>
            </a:r>
            <a:r>
              <a:rPr lang="ru-RU" dirty="0"/>
              <a:t> </a:t>
            </a:r>
            <a:r>
              <a:rPr lang="ru-RU" dirty="0" err="1"/>
              <a:t>заповіт</a:t>
            </a:r>
            <a:r>
              <a:rPr lang="ru-RU" dirty="0"/>
              <a:t>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часу, коли </a:t>
            </a:r>
            <a:r>
              <a:rPr lang="ru-RU" dirty="0" err="1"/>
              <a:t>відпали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унеможливлювали</a:t>
            </a:r>
            <a:r>
              <a:rPr lang="ru-RU" dirty="0"/>
              <a:t> </a:t>
            </a:r>
            <a:r>
              <a:rPr lang="ru-RU" dirty="0" err="1"/>
              <a:t>складення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у </a:t>
            </a:r>
            <a:r>
              <a:rPr lang="ru-RU" dirty="0" err="1"/>
              <a:t>звичайній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і </a:t>
            </a:r>
            <a:r>
              <a:rPr lang="ru-RU" dirty="0" err="1"/>
              <a:t>законодавство</a:t>
            </a:r>
            <a:r>
              <a:rPr lang="ru-RU" dirty="0"/>
              <a:t> </a:t>
            </a:r>
            <a:r>
              <a:rPr lang="ru-RU" dirty="0" err="1"/>
              <a:t>Іспанії</a:t>
            </a:r>
            <a:r>
              <a:rPr lang="ru-RU" dirty="0"/>
              <a:t>, але з </a:t>
            </a:r>
            <a:r>
              <a:rPr lang="ru-RU" dirty="0" err="1"/>
              <a:t>обмовкою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усного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бойових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(в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невідворотної</a:t>
            </a:r>
            <a:r>
              <a:rPr lang="ru-RU" dirty="0"/>
              <a:t> </a:t>
            </a:r>
            <a:r>
              <a:rPr lang="ru-RU" dirty="0" err="1"/>
              <a:t>небезпеки</a:t>
            </a:r>
            <a:r>
              <a:rPr lang="ru-RU" dirty="0"/>
              <a:t>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4311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2590</Words>
  <Application>Microsoft Office PowerPoint</Application>
  <PresentationFormat>Широкоэкранный</PresentationFormat>
  <Paragraphs>69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Arial</vt:lpstr>
      <vt:lpstr>Trebuchet MS</vt:lpstr>
      <vt:lpstr>Wingdings 3</vt:lpstr>
      <vt:lpstr>Аспект</vt:lpstr>
      <vt:lpstr>Спадкування за заповітом в зарубіжних країнах </vt:lpstr>
      <vt:lpstr>Презентация PowerPoint</vt:lpstr>
      <vt:lpstr>Система загального та континентального права </vt:lpstr>
      <vt:lpstr>Презентация PowerPoint</vt:lpstr>
      <vt:lpstr>Презентация PowerPoint</vt:lpstr>
      <vt:lpstr>Країни континентального права</vt:lpstr>
      <vt:lpstr>Грузія.</vt:lpstr>
      <vt:lpstr>Англія</vt:lpstr>
      <vt:lpstr>Польща.Іспанія</vt:lpstr>
      <vt:lpstr>Франція.Німеччина</vt:lpstr>
      <vt:lpstr>Угорщина</vt:lpstr>
      <vt:lpstr>Віковий ценз.Франція.Німеччина</vt:lpstr>
      <vt:lpstr>Словенія.Угорщина.Швейцарія</vt:lpstr>
      <vt:lpstr>Англія.США.</vt:lpstr>
      <vt:lpstr>Спільний заповіт </vt:lpstr>
      <vt:lpstr>Спільний заповіт.Грузія,Латвія.</vt:lpstr>
      <vt:lpstr>Презентация PowerPoint</vt:lpstr>
      <vt:lpstr>Обов’язкова частка у спадщині</vt:lpstr>
      <vt:lpstr>Обов’язкова частка у спадщині.Іспанія. Швейцарія</vt:lpstr>
      <vt:lpstr>Мусульманське право</vt:lpstr>
      <vt:lpstr>Презентация PowerPoint</vt:lpstr>
      <vt:lpstr>Презентация PowerPoint</vt:lpstr>
      <vt:lpstr>Вільна та резервна частки у спадщині. Франція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за заповітом в зарубіжних країнах </dc:title>
  <dc:creator>ASUS</dc:creator>
  <cp:lastModifiedBy>ASUS</cp:lastModifiedBy>
  <cp:revision>7</cp:revision>
  <dcterms:created xsi:type="dcterms:W3CDTF">2025-04-02T10:48:29Z</dcterms:created>
  <dcterms:modified xsi:type="dcterms:W3CDTF">2025-04-03T13:31:54Z</dcterms:modified>
</cp:coreProperties>
</file>