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2" r:id="rId4"/>
    <p:sldId id="281" r:id="rId5"/>
    <p:sldId id="258" r:id="rId6"/>
    <p:sldId id="259" r:id="rId7"/>
    <p:sldId id="260" r:id="rId8"/>
    <p:sldId id="283" r:id="rId9"/>
    <p:sldId id="284" r:id="rId10"/>
    <p:sldId id="261" r:id="rId11"/>
    <p:sldId id="285" r:id="rId12"/>
    <p:sldId id="262" r:id="rId13"/>
    <p:sldId id="263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7" r:id="rId26"/>
    <p:sldId id="268" r:id="rId27"/>
    <p:sldId id="269" r:id="rId28"/>
    <p:sldId id="270" r:id="rId29"/>
    <p:sldId id="273" r:id="rId30"/>
    <p:sldId id="274" r:id="rId31"/>
    <p:sldId id="276" r:id="rId32"/>
    <p:sldId id="297" r:id="rId33"/>
    <p:sldId id="298" r:id="rId34"/>
    <p:sldId id="275" r:id="rId35"/>
    <p:sldId id="278" r:id="rId36"/>
    <p:sldId id="299" r:id="rId37"/>
    <p:sldId id="279" r:id="rId38"/>
    <p:sldId id="280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c9/KzY5C1cM96bMJMyq2MO0Pp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13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4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193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01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489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89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046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84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7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862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377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90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843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955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90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68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69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Лише заголовок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63609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>
  <p:cSld name="Назва та вміс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792480" y="411480"/>
            <a:ext cx="756666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792480" y="1234440"/>
            <a:ext cx="7566660" cy="349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9D6D5"/>
              </a:buClr>
              <a:buSzPts val="1500"/>
              <a:buFont typeface="Noto Sans Symbols"/>
              <a:buChar char="●"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>
  <p:cSld name="Назва розділу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4109" y="1490565"/>
            <a:ext cx="6978995" cy="73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"/>
              <a:buNone/>
              <a:defRPr sz="37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109" y="3897449"/>
            <a:ext cx="443063" cy="27913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1"/>
          <p:cNvSpPr/>
          <p:nvPr/>
        </p:nvSpPr>
        <p:spPr>
          <a:xfrm>
            <a:off x="7787640" y="0"/>
            <a:ext cx="1356360" cy="5143500"/>
          </a:xfrm>
          <a:prstGeom prst="rect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1"/>
          <p:cNvSpPr/>
          <p:nvPr/>
        </p:nvSpPr>
        <p:spPr>
          <a:xfrm>
            <a:off x="0" y="4587240"/>
            <a:ext cx="3505200" cy="556260"/>
          </a:xfrm>
          <a:prstGeom prst="snip1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>
  <p:cSld name="Два об’єкти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713793" y="350018"/>
            <a:ext cx="7886700" cy="34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797767" y="964116"/>
            <a:ext cx="3717083" cy="321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2"/>
          <p:cNvSpPr>
            <a:spLocks noGrp="1"/>
          </p:cNvSpPr>
          <p:nvPr>
            <p:ph type="chart" idx="2"/>
          </p:nvPr>
        </p:nvSpPr>
        <p:spPr>
          <a:xfrm>
            <a:off x="4572000" y="964115"/>
            <a:ext cx="3774233" cy="32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>
  <p:cSld name="Лише заголовок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712470" y="11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0079"/>
            <a:ext cx="9144000" cy="692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251222" y="1494355"/>
            <a:ext cx="8641556" cy="239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485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0"/>
            <a:ext cx="9144000" cy="51435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251221" y="141686"/>
            <a:ext cx="8641556" cy="1053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251223" y="1195388"/>
            <a:ext cx="8641556" cy="3132535"/>
          </a:xfrm>
          <a:prstGeom prst="rect">
            <a:avLst/>
          </a:prstGeom>
        </p:spPr>
        <p:txBody>
          <a:bodyPr/>
          <a:lstStyle>
            <a:lvl1pPr>
              <a:defRPr sz="27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93522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zk.gov.ua/wp-content/uploads/2023/04/1f23b766-e031-4c3f-81a4-0167b4f9311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507"/>
            <a:ext cx="9209315" cy="1624983"/>
          </a:xfrm>
        </p:spPr>
        <p:txBody>
          <a:bodyPr>
            <a:normAutofit/>
          </a:bodyPr>
          <a:lstStyle/>
          <a:p>
            <a:r>
              <a:rPr lang="uk-UA" sz="3900" dirty="0"/>
              <a:t>Антикорупція та доброчесність</a:t>
            </a:r>
            <a:br>
              <a:rPr lang="uk-UA" dirty="0"/>
            </a:br>
            <a:r>
              <a:rPr lang="uk-UA" sz="1500" dirty="0"/>
              <a:t>у рамках Проекту «Прозорі університети» від НАЗК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379765" y="2743491"/>
            <a:ext cx="7633607" cy="142029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950" dirty="0"/>
              <a:t>Викладач: Сергієнко Лариса Василівна, </a:t>
            </a:r>
          </a:p>
          <a:p>
            <a:pPr algn="r"/>
            <a:r>
              <a:rPr lang="uk-UA" sz="1950" dirty="0"/>
              <a:t>доктор наук з державного управління, доцент</a:t>
            </a:r>
          </a:p>
          <a:p>
            <a:pPr algn="r"/>
            <a:r>
              <a:rPr lang="uk-UA" sz="1950" dirty="0" err="1"/>
              <a:t>Ауд</a:t>
            </a:r>
            <a:r>
              <a:rPr lang="uk-UA" sz="1950" dirty="0"/>
              <a:t>. 304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903798" y="1161764"/>
            <a:ext cx="7445184" cy="259467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903798" y="77080"/>
            <a:ext cx="7333638" cy="93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Фактори</a:t>
            </a:r>
            <a:r>
              <a:rPr lang="ru-RU" sz="3000" b="1" dirty="0"/>
              <a:t>, </a:t>
            </a:r>
            <a:r>
              <a:rPr lang="ru-RU" sz="3000" b="1" dirty="0" err="1"/>
              <a:t>що</a:t>
            </a:r>
            <a:r>
              <a:rPr lang="ru-RU" sz="3000" b="1" dirty="0"/>
              <a:t> </a:t>
            </a:r>
            <a:r>
              <a:rPr lang="ru-RU" sz="3000" b="1" dirty="0" err="1"/>
              <a:t>вкорінюють</a:t>
            </a:r>
            <a:r>
              <a:rPr lang="ru-RU" sz="3000" b="1" dirty="0"/>
              <a:t> </a:t>
            </a:r>
            <a:r>
              <a:rPr lang="ru-RU" sz="3000" b="1" dirty="0" err="1"/>
              <a:t>корупцію</a:t>
            </a:r>
            <a:br>
              <a:rPr lang="ru-RU" sz="3000" b="1" dirty="0"/>
            </a:br>
            <a:r>
              <a:rPr lang="ru-RU" sz="3000" b="1" dirty="0"/>
              <a:t>в корпоративному </a:t>
            </a:r>
            <a:r>
              <a:rPr lang="ru-RU" sz="3000" b="1" dirty="0" err="1"/>
              <a:t>середовищі</a:t>
            </a:r>
            <a:endParaRPr sz="3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F1442-E26B-E87E-0F9F-A1229C9620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47" t="46265" r="26339" b="25714"/>
          <a:stretch/>
        </p:blipFill>
        <p:spPr>
          <a:xfrm>
            <a:off x="1066365" y="1161765"/>
            <a:ext cx="6849674" cy="2028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298900-36F6-21BF-8926-CF275C8963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15" t="34920" r="26339" b="56276"/>
          <a:stretch/>
        </p:blipFill>
        <p:spPr>
          <a:xfrm>
            <a:off x="1145780" y="3115759"/>
            <a:ext cx="6849674" cy="640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8802FA-7409-C738-34A9-A56C4C41CA5D}"/>
              </a:ext>
            </a:extLst>
          </p:cNvPr>
          <p:cNvSpPr txBox="1"/>
          <p:nvPr/>
        </p:nvSpPr>
        <p:spPr>
          <a:xfrm>
            <a:off x="1382669" y="3756435"/>
            <a:ext cx="77613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Окрім</a:t>
            </a:r>
            <a:r>
              <a:rPr lang="ru-RU" b="1" i="1" dirty="0"/>
              <a:t> того, причинами </a:t>
            </a:r>
            <a:r>
              <a:rPr lang="ru-RU" b="1" i="1" dirty="0" err="1"/>
              <a:t>можуть</a:t>
            </a:r>
            <a:r>
              <a:rPr lang="ru-RU" b="1" i="1" dirty="0"/>
              <a:t> бути </a:t>
            </a:r>
            <a:r>
              <a:rPr lang="ru-RU" b="1" i="1" dirty="0" err="1"/>
              <a:t>прогалини</a:t>
            </a:r>
            <a:r>
              <a:rPr lang="ru-RU" b="1" i="1" dirty="0"/>
              <a:t> в </a:t>
            </a:r>
            <a:r>
              <a:rPr lang="ru-RU" b="1" i="1" dirty="0" err="1"/>
              <a:t>законодавстві</a:t>
            </a:r>
            <a:r>
              <a:rPr lang="ru-RU" b="1" i="1" dirty="0"/>
              <a:t>, </a:t>
            </a:r>
            <a:r>
              <a:rPr lang="ru-RU" b="1" i="1" dirty="0" err="1"/>
              <a:t>порівняно</a:t>
            </a:r>
            <a:r>
              <a:rPr lang="ru-RU" b="1" i="1" dirty="0"/>
              <a:t> </a:t>
            </a:r>
            <a:r>
              <a:rPr lang="ru-RU" b="1" i="1" dirty="0" err="1"/>
              <a:t>нетривала</a:t>
            </a:r>
            <a:r>
              <a:rPr lang="ru-RU" b="1" i="1" dirty="0"/>
              <a:t> </a:t>
            </a:r>
            <a:r>
              <a:rPr lang="ru-RU" b="1" i="1" dirty="0" err="1"/>
              <a:t>історія</a:t>
            </a:r>
            <a:r>
              <a:rPr lang="ru-RU" b="1" i="1" dirty="0"/>
              <a:t> </a:t>
            </a:r>
            <a:r>
              <a:rPr lang="ru-RU" b="1" i="1" dirty="0" err="1"/>
              <a:t>застосування</a:t>
            </a:r>
            <a:r>
              <a:rPr lang="ru-RU" b="1" i="1" dirty="0"/>
              <a:t> </a:t>
            </a:r>
            <a:r>
              <a:rPr lang="ru-RU" b="1" i="1" dirty="0" err="1"/>
              <a:t>антикорупційного</a:t>
            </a:r>
            <a:r>
              <a:rPr lang="ru-RU" b="1" i="1" dirty="0"/>
              <a:t> </a:t>
            </a:r>
            <a:r>
              <a:rPr lang="ru-RU" b="1" i="1" dirty="0" err="1"/>
              <a:t>законодавства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, мало </a:t>
            </a:r>
            <a:r>
              <a:rPr lang="ru-RU" b="1" i="1" dirty="0" err="1"/>
              <a:t>компаній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довготривалою</a:t>
            </a:r>
            <a:r>
              <a:rPr lang="ru-RU" b="1" i="1" dirty="0"/>
              <a:t> </a:t>
            </a:r>
            <a:r>
              <a:rPr lang="ru-RU" b="1" i="1" dirty="0" err="1"/>
              <a:t>історією</a:t>
            </a:r>
            <a:r>
              <a:rPr lang="ru-RU" b="1" i="1" dirty="0"/>
              <a:t> </a:t>
            </a:r>
            <a:r>
              <a:rPr lang="ru-RU" b="1" i="1" dirty="0" err="1"/>
              <a:t>ведення</a:t>
            </a:r>
            <a:r>
              <a:rPr lang="ru-RU" b="1" i="1" dirty="0"/>
              <a:t> </a:t>
            </a:r>
            <a:r>
              <a:rPr lang="ru-RU" b="1" i="1" dirty="0" err="1"/>
              <a:t>бізнесу</a:t>
            </a:r>
            <a:r>
              <a:rPr lang="ru-RU" b="1" i="1" dirty="0"/>
              <a:t> в </a:t>
            </a:r>
            <a:r>
              <a:rPr lang="ru-RU" b="1" i="1" dirty="0" err="1"/>
              <a:t>Україні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dirty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:a16="http://schemas.microsoft.com/office/drawing/2014/main" id="{CC993742-0BFB-A474-A841-702F76E9CE07}"/>
              </a:ext>
            </a:extLst>
          </p:cNvPr>
          <p:cNvSpPr/>
          <p:nvPr/>
        </p:nvSpPr>
        <p:spPr>
          <a:xfrm>
            <a:off x="5408812" y="1560666"/>
            <a:ext cx="3420835" cy="2714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884945" y="2651691"/>
            <a:ext cx="4552969" cy="91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Теорія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«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снігової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кулі</a:t>
            </a:r>
            <a:r>
              <a:rPr lang="ru-RU" sz="30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»</a:t>
            </a:r>
            <a:endParaRPr sz="3000" b="1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Google Shape;103;p6">
            <a:extLst>
              <a:ext uri="{FF2B5EF4-FFF2-40B4-BE49-F238E27FC236}">
                <a16:creationId xmlns:a16="http://schemas.microsoft.com/office/drawing/2014/main" id="{94892097-BC2B-686E-DE2E-3900BBF34526}"/>
              </a:ext>
            </a:extLst>
          </p:cNvPr>
          <p:cNvSpPr txBox="1">
            <a:spLocks/>
          </p:cNvSpPr>
          <p:nvPr/>
        </p:nvSpPr>
        <p:spPr>
          <a:xfrm>
            <a:off x="247633" y="3440187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Маленький хабар</a:t>
            </a:r>
          </a:p>
        </p:txBody>
      </p:sp>
      <p:sp>
        <p:nvSpPr>
          <p:cNvPr id="4" name="Google Shape;103;p6">
            <a:extLst>
              <a:ext uri="{FF2B5EF4-FFF2-40B4-BE49-F238E27FC236}">
                <a16:creationId xmlns:a16="http://schemas.microsoft.com/office/drawing/2014/main" id="{B9AD93E6-E835-7E10-467F-81FDEE27951A}"/>
              </a:ext>
            </a:extLst>
          </p:cNvPr>
          <p:cNvSpPr txBox="1">
            <a:spLocks/>
          </p:cNvSpPr>
          <p:nvPr/>
        </p:nvSpPr>
        <p:spPr>
          <a:xfrm>
            <a:off x="5546254" y="165025"/>
            <a:ext cx="2707840" cy="100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SzPts val="3000"/>
            </a:pPr>
            <a:r>
              <a:rPr lang="ru-RU" sz="3000" dirty="0"/>
              <a:t>Велике </a:t>
            </a:r>
            <a:r>
              <a:rPr lang="ru-RU" sz="3000" dirty="0" err="1"/>
              <a:t>хабарництво</a:t>
            </a:r>
            <a:endParaRPr lang="ru-RU" sz="3000" dirty="0"/>
          </a:p>
        </p:txBody>
      </p:sp>
      <p:cxnSp>
        <p:nvCxnSpPr>
          <p:cNvPr id="8" name="Сполучна лінія: вигнута 7">
            <a:extLst>
              <a:ext uri="{FF2B5EF4-FFF2-40B4-BE49-F238E27FC236}">
                <a16:creationId xmlns:a16="http://schemas.microsoft.com/office/drawing/2014/main" id="{BAE44FFE-6D24-FAD2-D1AB-9A44D1AA229A}"/>
              </a:ext>
            </a:extLst>
          </p:cNvPr>
          <p:cNvCxnSpPr>
            <a:stCxn id="2" idx="0"/>
            <a:endCxn id="4" idx="1"/>
          </p:cNvCxnSpPr>
          <p:nvPr/>
        </p:nvCxnSpPr>
        <p:spPr>
          <a:xfrm rot="5400000" flipH="1" flipV="1">
            <a:off x="2186618" y="80552"/>
            <a:ext cx="2774570" cy="3944701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5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/>
          <p:nvPr/>
        </p:nvSpPr>
        <p:spPr>
          <a:xfrm>
            <a:off x="1190368" y="1589038"/>
            <a:ext cx="6763264" cy="2347946"/>
          </a:xfrm>
          <a:prstGeom prst="rect">
            <a:avLst/>
          </a:prstGeom>
          <a:noFill/>
          <a:ln w="19050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930173" y="213355"/>
            <a:ext cx="5676573" cy="1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3000" b="1"/>
              <a:t>Як запобігти «сніговій кулі» корупції в бізнесі? 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1397575" y="2051586"/>
            <a:ext cx="609062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Змінити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систему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знизу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верху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ніколи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впораємося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великою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процвітає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маленьке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19685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почати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запобігати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навіть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найменшим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хабарам, створивши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культуру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підтримки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доброчесності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прозорості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43414"/>
            <a:ext cx="9144000" cy="700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2197546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43022-F07E-1706-4D03-DA8B556B7340}"/>
              </a:ext>
            </a:extLst>
          </p:cNvPr>
          <p:cNvSpPr txBox="1"/>
          <p:nvPr/>
        </p:nvSpPr>
        <p:spPr>
          <a:xfrm>
            <a:off x="506185" y="1012133"/>
            <a:ext cx="60987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 Шахрайство</a:t>
            </a: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1.1. Незаконне привласнення майна</a:t>
            </a: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Присвоєння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необлікованих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активів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скімінг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1.3. Розкрадання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B5980-40A8-10D3-69D8-291C9B04B34F}"/>
              </a:ext>
            </a:extLst>
          </p:cNvPr>
          <p:cNvSpPr txBox="1"/>
          <p:nvPr/>
        </p:nvSpPr>
        <p:spPr>
          <a:xfrm>
            <a:off x="3053442" y="2317580"/>
            <a:ext cx="5094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 Підкуп</a:t>
            </a: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2.1. Відкат</a:t>
            </a:r>
          </a:p>
          <a:p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2.2.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Некоректні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подарунки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та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гостинність</a:t>
            </a:r>
            <a:endParaRPr lang="uk-UA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2.3. Торгівля </a:t>
            </a:r>
            <a:r>
              <a:rPr lang="uk-UA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інсайдерською</a:t>
            </a:r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інформацією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F7F916-24F5-C9B0-1920-A3840562985C}"/>
              </a:ext>
            </a:extLst>
          </p:cNvPr>
          <p:cNvSpPr txBox="1"/>
          <p:nvPr/>
        </p:nvSpPr>
        <p:spPr>
          <a:xfrm>
            <a:off x="5706835" y="393131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3. Конфлікт інтересів</a:t>
            </a:r>
          </a:p>
        </p:txBody>
      </p:sp>
      <p:pic>
        <p:nvPicPr>
          <p:cNvPr id="1026" name="Picture 2" descr="Перегляньте відомості про пов'язане зображення. Moms">
            <a:extLst>
              <a:ext uri="{FF2B5EF4-FFF2-40B4-BE49-F238E27FC236}">
                <a16:creationId xmlns:a16="http://schemas.microsoft.com/office/drawing/2014/main" id="{C7745894-A3C8-7ACD-4F93-0701A702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5" y="2222046"/>
            <a:ext cx="27241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A2076F-288B-7B38-A25F-FEB83594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6" t="50000" r="25535" b="14127"/>
          <a:stretch/>
        </p:blipFill>
        <p:spPr>
          <a:xfrm>
            <a:off x="935499" y="1130753"/>
            <a:ext cx="7702315" cy="2881993"/>
          </a:xfrm>
          <a:prstGeom prst="rect">
            <a:avLst/>
          </a:prstGeom>
        </p:spPr>
      </p:pic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409290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62A9E2-BF87-A0B6-FC44-6A1AF2243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0" t="33229" r="25540" b="27543"/>
          <a:stretch/>
        </p:blipFill>
        <p:spPr>
          <a:xfrm>
            <a:off x="595993" y="1085850"/>
            <a:ext cx="7617278" cy="31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8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4509DC-32B4-3257-3CB5-6E2FE3890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57" t="23017" r="25714" b="29047"/>
          <a:stretch/>
        </p:blipFill>
        <p:spPr>
          <a:xfrm>
            <a:off x="644981" y="869495"/>
            <a:ext cx="7723412" cy="38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1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633FBB-ED7D-62BA-44FC-48AC96DEE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8" t="22699" r="25804" b="29524"/>
          <a:stretch/>
        </p:blipFill>
        <p:spPr>
          <a:xfrm>
            <a:off x="522514" y="887041"/>
            <a:ext cx="7854043" cy="39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9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75E4FA-0797-58FF-988C-3AD84115F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4" t="19365" r="28750" b="43492"/>
          <a:stretch/>
        </p:blipFill>
        <p:spPr>
          <a:xfrm>
            <a:off x="689882" y="620485"/>
            <a:ext cx="7764236" cy="3377009"/>
          </a:xfrm>
          <a:prstGeom prst="rect">
            <a:avLst/>
          </a:prstGeom>
        </p:spPr>
      </p:pic>
      <p:sp>
        <p:nvSpPr>
          <p:cNvPr id="8" name="Google Shape;116;p8">
            <a:extLst>
              <a:ext uri="{FF2B5EF4-FFF2-40B4-BE49-F238E27FC236}">
                <a16:creationId xmlns:a16="http://schemas.microsoft.com/office/drawing/2014/main" id="{EF86AB52-37B7-2E28-D4AD-A7F94586AD77}"/>
              </a:ext>
            </a:extLst>
          </p:cNvPr>
          <p:cNvSpPr txBox="1">
            <a:spLocks/>
          </p:cNvSpPr>
          <p:nvPr/>
        </p:nvSpPr>
        <p:spPr>
          <a:xfrm>
            <a:off x="5380264" y="4049486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</a:p>
        </p:txBody>
      </p: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C2BD383A-70A1-29BA-CA00-C3D208F9CC3A}"/>
              </a:ext>
            </a:extLst>
          </p:cNvPr>
          <p:cNvCxnSpPr>
            <a:endCxn id="8" idx="3"/>
          </p:cNvCxnSpPr>
          <p:nvPr/>
        </p:nvCxnSpPr>
        <p:spPr>
          <a:xfrm>
            <a:off x="7919356" y="4286250"/>
            <a:ext cx="1224644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6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51716" y="0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2000" b="1" dirty="0" err="1"/>
              <a:t>Види</a:t>
            </a:r>
            <a:r>
              <a:rPr lang="ru-RU" sz="2000" b="1" dirty="0"/>
              <a:t> </a:t>
            </a:r>
            <a:r>
              <a:rPr lang="ru-RU" sz="2000" b="1" dirty="0" err="1"/>
              <a:t>корупції</a:t>
            </a:r>
            <a:r>
              <a:rPr lang="ru-RU" sz="2000" b="1" dirty="0"/>
              <a:t> в </a:t>
            </a:r>
            <a:r>
              <a:rPr lang="ru-RU" sz="2000" b="1" dirty="0" err="1"/>
              <a:t>бізнесі</a:t>
            </a:r>
            <a:endParaRPr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75E4FA-0797-58FF-988C-3AD84115F8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4" t="19365" r="28750" b="75427"/>
          <a:stretch/>
        </p:blipFill>
        <p:spPr>
          <a:xfrm>
            <a:off x="689882" y="620486"/>
            <a:ext cx="7764236" cy="4735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CA6994-6B9A-7025-1559-F4AFAA775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14" t="58730" r="28304" b="12063"/>
          <a:stretch/>
        </p:blipFill>
        <p:spPr>
          <a:xfrm>
            <a:off x="808264" y="2000251"/>
            <a:ext cx="7035308" cy="2383971"/>
          </a:xfrm>
          <a:prstGeom prst="rect">
            <a:avLst/>
          </a:prstGeom>
        </p:spPr>
      </p:pic>
      <p:sp>
        <p:nvSpPr>
          <p:cNvPr id="4" name="Google Shape;116;p8">
            <a:extLst>
              <a:ext uri="{FF2B5EF4-FFF2-40B4-BE49-F238E27FC236}">
                <a16:creationId xmlns:a16="http://schemas.microsoft.com/office/drawing/2014/main" id="{6C1211F0-F998-C118-A188-C363DF107FA7}"/>
              </a:ext>
            </a:extLst>
          </p:cNvPr>
          <p:cNvSpPr txBox="1">
            <a:spLocks/>
          </p:cNvSpPr>
          <p:nvPr/>
        </p:nvSpPr>
        <p:spPr>
          <a:xfrm>
            <a:off x="930730" y="1526722"/>
            <a:ext cx="3763736" cy="4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None/>
              <a:defRPr sz="22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3600"/>
            </a:pPr>
            <a:r>
              <a:rPr lang="ru-RU" sz="2000" dirty="0"/>
              <a:t>2019 </a:t>
            </a:r>
            <a:r>
              <a:rPr lang="ru-RU" sz="2000" dirty="0" err="1"/>
              <a:t>рік</a:t>
            </a:r>
            <a:r>
              <a:rPr lang="ru-RU" sz="2000" dirty="0"/>
              <a:t>… </a:t>
            </a:r>
            <a:r>
              <a:rPr lang="ru-RU" sz="2000" dirty="0" err="1"/>
              <a:t>продовження</a:t>
            </a:r>
            <a:r>
              <a:rPr lang="ru-RU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695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5746503" y="1400247"/>
            <a:ext cx="2415320" cy="1592222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861805" y="195825"/>
            <a:ext cx="731177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Корупція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>
                <a:solidFill>
                  <a:schemeClr val="lt1"/>
                </a:solidFill>
              </a:rPr>
              <a:t>:</a:t>
            </a:r>
            <a:endParaRPr sz="3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dirty="0"/>
              <a:t>Microsoft </a:t>
            </a:r>
            <a:r>
              <a:rPr lang="ru-RU" sz="3000" b="1" dirty="0" err="1"/>
              <a:t>Hungary</a:t>
            </a:r>
            <a:r>
              <a:rPr lang="ru-RU" sz="3000" b="1" dirty="0"/>
              <a:t> </a:t>
            </a:r>
            <a:endParaRPr sz="3000" b="1" dirty="0"/>
          </a:p>
        </p:txBody>
      </p:sp>
      <p:sp>
        <p:nvSpPr>
          <p:cNvPr id="54" name="Google Shape;54;p2"/>
          <p:cNvSpPr txBox="1">
            <a:spLocks noGrp="1"/>
          </p:cNvSpPr>
          <p:nvPr>
            <p:ph type="body" idx="4294967295"/>
          </p:nvPr>
        </p:nvSpPr>
        <p:spPr>
          <a:xfrm>
            <a:off x="434699" y="2822727"/>
            <a:ext cx="5659676" cy="18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</a:rPr>
              <a:t>Продавала </a:t>
            </a:r>
            <a:r>
              <a:rPr lang="ru-RU" sz="1600" dirty="0" err="1">
                <a:solidFill>
                  <a:schemeClr val="dk1"/>
                </a:solidFill>
              </a:rPr>
              <a:t>ліцензії</a:t>
            </a:r>
            <a:r>
              <a:rPr lang="ru-RU" sz="1600" dirty="0">
                <a:solidFill>
                  <a:schemeClr val="dk1"/>
                </a:solidFill>
              </a:rPr>
              <a:t> на </a:t>
            </a:r>
            <a:r>
              <a:rPr lang="ru-RU" sz="1600" dirty="0" err="1">
                <a:solidFill>
                  <a:schemeClr val="dk1"/>
                </a:solidFill>
              </a:rPr>
              <a:t>програмне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забезпечення</a:t>
            </a:r>
            <a:r>
              <a:rPr lang="ru-RU" sz="1600" dirty="0">
                <a:solidFill>
                  <a:schemeClr val="dk1"/>
                </a:solidFill>
              </a:rPr>
              <a:t> Майкрософт </a:t>
            </a:r>
            <a:r>
              <a:rPr lang="ru-RU" sz="1600" dirty="0" err="1">
                <a:solidFill>
                  <a:schemeClr val="dk1"/>
                </a:solidFill>
              </a:rPr>
              <a:t>державним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установам</a:t>
            </a:r>
            <a:r>
              <a:rPr lang="ru-RU" sz="1600" dirty="0">
                <a:solidFill>
                  <a:schemeClr val="dk1"/>
                </a:solidFill>
              </a:rPr>
              <a:t>, неправдиво </a:t>
            </a:r>
            <a:r>
              <a:rPr lang="ru-RU" sz="1600" dirty="0" err="1">
                <a:solidFill>
                  <a:schemeClr val="dk1"/>
                </a:solidFill>
              </a:rPr>
              <a:t>представляючи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високі</a:t>
            </a:r>
            <a:r>
              <a:rPr lang="ru-RU" sz="1600" dirty="0">
                <a:solidFill>
                  <a:schemeClr val="dk1"/>
                </a:solidFill>
              </a:rPr>
              <a:t> «</a:t>
            </a:r>
            <a:r>
              <a:rPr lang="ru-RU" sz="1600" dirty="0" err="1">
                <a:solidFill>
                  <a:schemeClr val="dk1"/>
                </a:solidFill>
              </a:rPr>
              <a:t>знижки</a:t>
            </a:r>
            <a:r>
              <a:rPr lang="ru-RU" sz="1600" dirty="0">
                <a:solidFill>
                  <a:schemeClr val="dk1"/>
                </a:solidFill>
              </a:rPr>
              <a:t>» при </a:t>
            </a:r>
            <a:r>
              <a:rPr lang="ru-RU" sz="1600" dirty="0" err="1">
                <a:solidFill>
                  <a:schemeClr val="dk1"/>
                </a:solidFill>
              </a:rPr>
              <a:t>укладанні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угод</a:t>
            </a:r>
            <a:r>
              <a:rPr lang="ru-RU" sz="1600" dirty="0">
                <a:solidFill>
                  <a:schemeClr val="dk1"/>
                </a:solidFill>
              </a:rPr>
              <a:t> з </a:t>
            </a:r>
            <a:r>
              <a:rPr lang="ru-RU" sz="1600" dirty="0" err="1">
                <a:solidFill>
                  <a:schemeClr val="dk1"/>
                </a:solidFill>
              </a:rPr>
              <a:t>торговими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посередниками</a:t>
            </a:r>
            <a:r>
              <a:rPr lang="ru-RU" sz="1600" dirty="0">
                <a:solidFill>
                  <a:schemeClr val="dk1"/>
                </a:solidFill>
              </a:rPr>
              <a:t>, </a:t>
            </a:r>
            <a:r>
              <a:rPr lang="ru-RU" sz="1600" b="1" dirty="0" err="1">
                <a:solidFill>
                  <a:schemeClr val="dk1"/>
                </a:solidFill>
              </a:rPr>
              <a:t>що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порушувало</a:t>
            </a:r>
            <a:r>
              <a:rPr lang="ru-RU" sz="1600" b="1" dirty="0">
                <a:solidFill>
                  <a:schemeClr val="dk1"/>
                </a:solidFill>
              </a:rPr>
              <a:t> Закон США «Про </a:t>
            </a:r>
            <a:r>
              <a:rPr lang="ru-RU" sz="1600" b="1" dirty="0" err="1">
                <a:solidFill>
                  <a:schemeClr val="dk1"/>
                </a:solidFill>
              </a:rPr>
              <a:t>корупцію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закордоном</a:t>
            </a:r>
            <a:r>
              <a:rPr lang="ru-RU" sz="1600" b="1" dirty="0">
                <a:solidFill>
                  <a:schemeClr val="dk1"/>
                </a:solidFill>
              </a:rPr>
              <a:t>» (FCPA). Майкрософт </a:t>
            </a:r>
            <a:r>
              <a:rPr lang="ru-RU" sz="1600" b="1" dirty="0" err="1">
                <a:solidFill>
                  <a:schemeClr val="dk1"/>
                </a:solidFill>
              </a:rPr>
              <a:t>сплатила</a:t>
            </a:r>
            <a:r>
              <a:rPr lang="ru-RU" sz="1600" b="1" dirty="0">
                <a:solidFill>
                  <a:schemeClr val="dk1"/>
                </a:solidFill>
              </a:rPr>
              <a:t> 25 </a:t>
            </a:r>
            <a:r>
              <a:rPr lang="ru-RU" sz="1600" b="1" dirty="0" err="1">
                <a:solidFill>
                  <a:schemeClr val="dk1"/>
                </a:solidFill>
              </a:rPr>
              <a:t>мільярдів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доларів</a:t>
            </a:r>
            <a:r>
              <a:rPr lang="ru-RU" sz="1600" b="1" dirty="0">
                <a:solidFill>
                  <a:schemeClr val="dk1"/>
                </a:solidFill>
              </a:rPr>
              <a:t> США у </a:t>
            </a:r>
            <a:r>
              <a:rPr lang="ru-RU" sz="1600" b="1" dirty="0" err="1">
                <a:solidFill>
                  <a:schemeClr val="dk1"/>
                </a:solidFill>
              </a:rPr>
              <a:t>вигляді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кримінальних</a:t>
            </a:r>
            <a:r>
              <a:rPr lang="ru-RU" sz="1600" b="1" dirty="0">
                <a:solidFill>
                  <a:schemeClr val="dk1"/>
                </a:solidFill>
              </a:rPr>
              <a:t> та </a:t>
            </a:r>
            <a:r>
              <a:rPr lang="ru-RU" sz="1600" b="1" dirty="0" err="1">
                <a:solidFill>
                  <a:schemeClr val="dk1"/>
                </a:solidFill>
              </a:rPr>
              <a:t>цивільних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санкцій</a:t>
            </a:r>
            <a:endParaRPr sz="1600" b="1" dirty="0">
              <a:solidFill>
                <a:schemeClr val="dk1"/>
              </a:solidFill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0598" y="406075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 txBox="1"/>
          <p:nvPr/>
        </p:nvSpPr>
        <p:spPr>
          <a:xfrm>
            <a:off x="1784440" y="2220496"/>
            <a:ext cx="414664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Дочірня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компанія</a:t>
            </a:r>
            <a:r>
              <a:rPr lang="ru-RU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Майкрософт в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Угорщині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" descr="Файл:Microsoft logo (2012).svg — Википеди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805" y="1622347"/>
            <a:ext cx="3601575" cy="768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615" y="1286554"/>
            <a:ext cx="2730961" cy="153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0F8EC-0A28-17A6-5D21-1BB7B21A1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3" t="27301" r="28125" b="24127"/>
          <a:stretch/>
        </p:blipFill>
        <p:spPr>
          <a:xfrm>
            <a:off x="766090" y="889906"/>
            <a:ext cx="6800849" cy="382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96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2D3EC-894B-BD9E-4415-B43997C9A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47" t="39205" r="28572" b="27937"/>
          <a:stretch/>
        </p:blipFill>
        <p:spPr>
          <a:xfrm>
            <a:off x="481454" y="1171575"/>
            <a:ext cx="7763467" cy="29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89432" y="212271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CA364-725E-2FA5-1CBF-CD85E63A0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14" t="23174" r="28393" b="31270"/>
          <a:stretch/>
        </p:blipFill>
        <p:spPr>
          <a:xfrm>
            <a:off x="652603" y="816428"/>
            <a:ext cx="7299411" cy="386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85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dirty="0" err="1"/>
              <a:t>Види</a:t>
            </a:r>
            <a:r>
              <a:rPr lang="ru-RU" sz="3600" b="1" dirty="0"/>
              <a:t> </a:t>
            </a:r>
            <a:r>
              <a:rPr lang="ru-RU" sz="3600" b="1" dirty="0" err="1"/>
              <a:t>корупції</a:t>
            </a:r>
            <a:r>
              <a:rPr lang="ru-RU" sz="3600" b="1" dirty="0"/>
              <a:t> в </a:t>
            </a:r>
            <a:r>
              <a:rPr lang="ru-RU" sz="3600" b="1" dirty="0" err="1"/>
              <a:t>бізнесі</a:t>
            </a:r>
            <a:endParaRPr sz="36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0239C-FF4A-4FA2-7B89-6270EBD14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 t="20635" r="28571" b="60358"/>
          <a:stretch/>
        </p:blipFill>
        <p:spPr>
          <a:xfrm>
            <a:off x="381746" y="1437259"/>
            <a:ext cx="8380508" cy="18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6;p8">
            <a:extLst>
              <a:ext uri="{FF2B5EF4-FFF2-40B4-BE49-F238E27FC236}">
                <a16:creationId xmlns:a16="http://schemas.microsoft.com/office/drawing/2014/main" id="{11BFD607-FA48-14B1-804F-73C586D14F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77261" y="0"/>
            <a:ext cx="6554568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1800" b="1" dirty="0" err="1"/>
              <a:t>Види</a:t>
            </a:r>
            <a:r>
              <a:rPr lang="ru-RU" sz="1800" b="1" dirty="0"/>
              <a:t> </a:t>
            </a:r>
            <a:r>
              <a:rPr lang="ru-RU" sz="1800" b="1" dirty="0" err="1"/>
              <a:t>корупції</a:t>
            </a:r>
            <a:r>
              <a:rPr lang="ru-RU" sz="1800" b="1" dirty="0"/>
              <a:t> в </a:t>
            </a:r>
            <a:r>
              <a:rPr lang="ru-RU" sz="1800" b="1" dirty="0" err="1"/>
              <a:t>бізнесі</a:t>
            </a:r>
            <a:endParaRPr sz="18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A0239C-FF4A-4FA2-7B89-6270EBD14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 t="20635" r="28571" b="76559"/>
          <a:stretch/>
        </p:blipFill>
        <p:spPr>
          <a:xfrm>
            <a:off x="224517" y="572616"/>
            <a:ext cx="7527472" cy="244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D13DDC-8402-BAA3-81B5-8A9ECFBF58E4}"/>
              </a:ext>
            </a:extLst>
          </p:cNvPr>
          <p:cNvSpPr txBox="1"/>
          <p:nvPr/>
        </p:nvSpPr>
        <p:spPr>
          <a:xfrm>
            <a:off x="224517" y="909756"/>
            <a:ext cx="86949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Приклад</a:t>
            </a:r>
            <a:r>
              <a:rPr lang="uk-UA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Бухгалтерська фірма «Великої четвірки»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KPMG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зіткнулася з ганебними (і дорогими) проблемами через звинувачення в тому, що деякі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 її колишніх співробітників використовували викрадену інформацію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щоб змінити попередні аудиторські роботи, і обманювали під час навчальних іспитів. </a:t>
            </a:r>
          </a:p>
          <a:p>
            <a:pPr algn="just"/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Фірма визнала звинувачення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та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погодилася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виплатити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 50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мільйонів доларів для врегулювання.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Справа є важливою, оскільки на сьогодні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це найбільший штраф, накладений на аудитора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SEC. 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Масштаби та серйозність неправомірної поведінки, про яку йдеться тут, відверто кажучи, вражають, – сказав Стівен </a:t>
            </a:r>
            <a:r>
              <a:rPr lang="uk-UA" dirty="0" err="1">
                <a:latin typeface="Cambria" panose="02040503050406030204" pitchFamily="18" charset="0"/>
                <a:ea typeface="Cambria" panose="02040503050406030204" pitchFamily="18" charset="0"/>
              </a:rPr>
              <a:t>Пейкін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, один із директорів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SEC 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із забезпечення виконання. – Це врегулювання відображає необхідність суворого покарання такого роду протиправних дій, одночасно вживаючи заходів, спрямованих на запобігання його повторенню». </a:t>
            </a:r>
          </a:p>
        </p:txBody>
      </p:sp>
    </p:spTree>
    <p:extLst>
      <p:ext uri="{BB962C8B-B14F-4D97-AF65-F5344CB8AC3E}">
        <p14:creationId xmlns:p14="http://schemas.microsoft.com/office/powerpoint/2010/main" val="290513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/>
          <p:nvPr/>
        </p:nvSpPr>
        <p:spPr>
          <a:xfrm>
            <a:off x="1021652" y="1371600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1021652" y="1863839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1021652" y="2356078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1021652" y="2848317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1021652" y="3340556"/>
            <a:ext cx="754683" cy="412229"/>
          </a:xfrm>
          <a:prstGeom prst="roundRect">
            <a:avLst>
              <a:gd name="adj" fmla="val 16667"/>
            </a:avLst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858382" y="213002"/>
            <a:ext cx="7247650" cy="59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/>
              <a:t>Поширені форми корупції в бізнесі</a:t>
            </a:r>
            <a:endParaRPr sz="3000" b="1"/>
          </a:p>
        </p:txBody>
      </p:sp>
      <p:sp>
        <p:nvSpPr>
          <p:cNvPr id="148" name="Google Shape;148;p12"/>
          <p:cNvSpPr txBox="1"/>
          <p:nvPr/>
        </p:nvSpPr>
        <p:spPr>
          <a:xfrm>
            <a:off x="955818" y="1132909"/>
            <a:ext cx="6299019" cy="287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«відкати»</a:t>
            </a:r>
            <a:endParaRPr/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змови щодо утримання цін на певному рівні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купівля інсайдерської інформації</a:t>
            </a:r>
            <a:endParaRPr/>
          </a:p>
          <a:p>
            <a:pPr marL="13970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34 %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купівля інформації щодо тендерних пропозицій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33 % 	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хабарі за працевлаштування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 txBox="1">
            <a:spLocks noGrp="1"/>
          </p:cNvSpPr>
          <p:nvPr>
            <p:ph type="title"/>
          </p:nvPr>
        </p:nvSpPr>
        <p:spPr>
          <a:xfrm>
            <a:off x="876300" y="129720"/>
            <a:ext cx="6797040" cy="89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/>
              <a:t>Причини, чому компанії вдаються до корупційних махінацій</a:t>
            </a:r>
            <a:endParaRPr sz="3000" b="1"/>
          </a:p>
        </p:txBody>
      </p:sp>
      <p:sp>
        <p:nvSpPr>
          <p:cNvPr id="154" name="Google Shape;154;p13"/>
          <p:cNvSpPr/>
          <p:nvPr/>
        </p:nvSpPr>
        <p:spPr>
          <a:xfrm>
            <a:off x="3842442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6539742" y="1417320"/>
            <a:ext cx="1339846" cy="1270730"/>
          </a:xfrm>
          <a:prstGeom prst="ellipse">
            <a:avLst/>
          </a:prstGeom>
          <a:solidFill>
            <a:srgbClr val="B9D6D5"/>
          </a:solidFill>
          <a:ln w="9525" cap="flat" cmpd="sng">
            <a:solidFill>
              <a:srgbClr val="B9D6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3"/>
          <p:cNvSpPr txBox="1"/>
          <p:nvPr/>
        </p:nvSpPr>
        <p:spPr>
          <a:xfrm>
            <a:off x="881088" y="2794730"/>
            <a:ext cx="2229650" cy="1738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Пов'язані з галуззю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Деякі сектори чи галузі є більш вразливими до корупції, ніж інші </a:t>
            </a:r>
            <a:r>
              <a:rPr lang="ru-RU" sz="11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(сектори, що залежать від контрактів: військовий, високотехнологічні сектори)</a:t>
            </a:r>
            <a:endParaRPr sz="11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3"/>
          <p:cNvSpPr txBox="1"/>
          <p:nvPr/>
        </p:nvSpPr>
        <p:spPr>
          <a:xfrm>
            <a:off x="3740675" y="2794730"/>
            <a:ext cx="1943433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Економічні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 компанії використовують корупційні методи, щоб отримати конкурентну перевагу, вони створюють ефект снігової кулі в усіх галузях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 txBox="1"/>
          <p:nvPr/>
        </p:nvSpPr>
        <p:spPr>
          <a:xfrm>
            <a:off x="6331475" y="2794730"/>
            <a:ext cx="2027665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Індивідуальні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Деякі люди будуть шахраювати, щоб отримати перевагу, якщо вони зможуть раціоналізувати свою поведінку і при цьому відчувати себе добре.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947890" y="1417320"/>
            <a:ext cx="1339846" cy="127073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900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1565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9713" y="1672950"/>
            <a:ext cx="756200" cy="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61060" y="140970"/>
            <a:ext cx="6926580" cy="103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918210" y="1280136"/>
            <a:ext cx="7307580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Кримінальна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корупцією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7, 8: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необхідність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встановлення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національному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законодавстві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країн-учасниць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кримінальної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відповідальності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Конвенція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ООН 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боротьбу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048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стаття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12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питання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боротьби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в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Загальні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покликані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подолати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прояви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uk-UA" sz="1000" dirty="0">
                <a:latin typeface="Cambria" panose="02040503050406030204" pitchFamily="18" charset="0"/>
                <a:ea typeface="Cambria" panose="02040503050406030204" pitchFamily="18" charset="0"/>
              </a:rPr>
              <a:t>заходи щодо подолання латентності корупції (співробітництво між правоохоронними органами та приватними підприємствами); заходи щодо подолання конфлікту інтересів; заходи щодо розробки етичних правил поведінки; заходи щодо встановлення внутрішнього аудиту; заходи щодо запобігання зловживанням з боку органів влади тощо).</a:t>
            </a: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531450" marR="0" lvl="0" indent="-952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None/>
            </a:pPr>
            <a:endParaRPr sz="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048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2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статті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21, 22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закріплюють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такі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форми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корупційної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злочинності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як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розкрадання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майна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423160" y="1254061"/>
            <a:ext cx="785216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«Про засади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державної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антикорупційної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політики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в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Україні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(Антикорупційна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стратегія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 на 2014–2017 роки».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Антикорупційній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стратегії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приватній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сфері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окремо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виділеною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проблемою,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визначаються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мета та заходи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подолання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Закон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«Про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».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Розділ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Х Закону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має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назву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«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юридичних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» і також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передбачає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основні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протидії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228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Кримінальний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кодекс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України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закріпив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активне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пасивне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хабарництво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у приватному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секторі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кримінально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караними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діяннями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868679" y="125258"/>
            <a:ext cx="6873240" cy="12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/>
              <a:t>Нормативно-правове регулювання корупції в бізнесі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390" y="1632137"/>
            <a:ext cx="7241490" cy="2406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896670" y="251440"/>
            <a:ext cx="6532830" cy="93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/>
              <a:t>Запобігання корупції в бізнесі:</a:t>
            </a:r>
            <a:br>
              <a:rPr lang="ru-RU" sz="3000" b="1"/>
            </a:br>
            <a:r>
              <a:rPr lang="ru-RU" sz="3000" b="1">
                <a:highlight>
                  <a:srgbClr val="B9D6D5"/>
                </a:highlight>
              </a:rPr>
              <a:t>комплаєнс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234477" y="1835517"/>
            <a:ext cx="6260337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Комплаєнс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заходів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вчиненню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керівництвом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пов’язаних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ними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правопорушень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а також з метою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забезпечення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відповідності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діяльності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установи,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антикорупційного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законодавства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вимогам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 </a:t>
            </a:r>
            <a:endParaRPr sz="18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4845A-6F8E-0244-1F95-087500B0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2" y="1407150"/>
            <a:ext cx="8641556" cy="1053831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Тема 10. </a:t>
            </a:r>
            <a:r>
              <a:rPr lang="ru-RU" dirty="0"/>
              <a:t>ДОБРОЧЕСНИЙ БІЗНЕС: </a:t>
            </a:r>
            <a:br>
              <a:rPr lang="ru-RU" dirty="0"/>
            </a:br>
            <a:r>
              <a:rPr lang="ru-RU" dirty="0" err="1"/>
              <a:t>міф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435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745318" y="1040576"/>
            <a:ext cx="7294135" cy="30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Обов'язкові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елементи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*</a:t>
            </a:r>
            <a:endParaRPr sz="14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15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антикорупційна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програма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компанії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особа,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відповідальна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її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реалізацію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комплаєнс-спеціаліст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система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внутрішнього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аудиту;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оцінка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ризиків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заходи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запобігання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порушенням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третіх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діють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в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інтересах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імені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підприємства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засоби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інформування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готування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чи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захист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осіб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які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повідомляють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вчинення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корупційних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пов’язаних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ними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порушень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(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викривачів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);</a:t>
            </a:r>
            <a:endParaRPr sz="13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360000" marR="0" lvl="0" indent="-317500" algn="just" rtl="0">
              <a:spcBef>
                <a:spcPts val="300"/>
              </a:spcBef>
              <a:spcAft>
                <a:spcPts val="3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правила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врегулювання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конфлікту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інтересів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sz="1300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/>
          </p:nvPr>
        </p:nvSpPr>
        <p:spPr>
          <a:xfrm>
            <a:off x="572739" y="96565"/>
            <a:ext cx="6518310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br>
              <a:rPr lang="ru-RU" sz="3000" b="1" dirty="0"/>
            </a:br>
            <a:r>
              <a:rPr lang="ru-RU" sz="3000" b="1" dirty="0" err="1">
                <a:highlight>
                  <a:srgbClr val="B9D6D5"/>
                </a:highlight>
              </a:rPr>
              <a:t>комплаєнс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5785" y="418977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10A86-0A18-3AFE-2041-E68F92CEE07D}"/>
              </a:ext>
            </a:extLst>
          </p:cNvPr>
          <p:cNvSpPr txBox="1"/>
          <p:nvPr/>
        </p:nvSpPr>
        <p:spPr>
          <a:xfrm>
            <a:off x="3785385" y="3982694"/>
            <a:ext cx="5358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*Методичні рекомендації щодо розробки та впровадження системи заходів щодо запобігання та протидії корупції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444819" y="1737579"/>
            <a:ext cx="7726680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Політика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актуальна,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оновлена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адаптована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галузі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Процедури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добре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документовані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перевірені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дотримувані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Культура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що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сприяє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прозорості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винагороджує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розслідує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захищає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тих,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викриває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120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План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боротьби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з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шахрайством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корупцією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який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рамки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ефективної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управління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контролю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шахрайства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корупції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визначає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відповідальність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окреслює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обов’язки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ключових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зацікавлених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сторін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FEC8B-E89B-C15B-1D54-AAA501CDD4CB}"/>
              </a:ext>
            </a:extLst>
          </p:cNvPr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Запобігання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в </a:t>
            </a:r>
            <a:r>
              <a:rPr lang="ru-RU" sz="3000" b="1" dirty="0" err="1"/>
              <a:t>бізнесі</a:t>
            </a:r>
            <a:r>
              <a:rPr lang="ru-RU" sz="3000" b="1" dirty="0"/>
              <a:t>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FEC8B-E89B-C15B-1D54-AAA501CDD4CB}"/>
              </a:ext>
            </a:extLst>
          </p:cNvPr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СКЛАДОВІ СИСТЕМИ: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>
            <a:extLst>
              <a:ext uri="{FF2B5EF4-FFF2-40B4-BE49-F238E27FC236}">
                <a16:creationId xmlns:a16="http://schemas.microsoft.com/office/drawing/2014/main" id="{12916434-CA83-1DF2-FCE2-E79E0E58085B}"/>
              </a:ext>
            </a:extLst>
          </p:cNvPr>
          <p:cNvSpPr txBox="1"/>
          <p:nvPr/>
        </p:nvSpPr>
        <p:spPr>
          <a:xfrm>
            <a:off x="826239" y="1852849"/>
            <a:ext cx="7745730" cy="342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Гаряча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лінія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служба для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повідомлення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випадки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неетичної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поведінки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Моніторинг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зайнятості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надійний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ризикорієнтований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Програми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Due</a:t>
            </a:r>
            <a:r>
              <a:rPr lang="ru-RU" sz="14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Diligence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охоплюють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продавців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постачальників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агентів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підрядників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ризикорієнтованими</a:t>
            </a:r>
            <a:endParaRPr sz="1400" b="0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marR="0" lvl="0" indent="-317500" algn="just" rtl="0">
              <a:spcBef>
                <a:spcPts val="24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Тренінги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–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адаптовані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відповідні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проведені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не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тільки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час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впровадження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нововведень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 але й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постійній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основі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382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2556773" y="71210"/>
            <a:ext cx="6850129" cy="82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/>
              <a:t>КОМПЛАЄНС:</a:t>
            </a:r>
            <a:endParaRPr sz="30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>
                <a:highlight>
                  <a:srgbClr val="B9D6D5"/>
                </a:highlight>
              </a:rPr>
              <a:t>антикорупційна система</a:t>
            </a:r>
            <a:endParaRPr sz="3000" b="1" dirty="0">
              <a:highlight>
                <a:srgbClr val="B9D6D5"/>
              </a:highlight>
            </a:endParaRPr>
          </a:p>
        </p:txBody>
      </p:sp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239" y="216171"/>
            <a:ext cx="775825" cy="7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FEC8B-E89B-C15B-1D54-AAA501CDD4CB}"/>
              </a:ext>
            </a:extLst>
          </p:cNvPr>
          <p:cNvSpPr txBox="1"/>
          <p:nvPr/>
        </p:nvSpPr>
        <p:spPr>
          <a:xfrm>
            <a:off x="444819" y="148156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Комплаєнс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 err="1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будується</a:t>
            </a:r>
            <a:r>
              <a:rPr lang="ru-RU" sz="2000" b="1" dirty="0">
                <a:highlight>
                  <a:srgbClr val="B9D6D5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на:</a:t>
            </a:r>
            <a:endParaRPr lang="uk-UA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222;p22">
            <a:extLst>
              <a:ext uri="{FF2B5EF4-FFF2-40B4-BE49-F238E27FC236}">
                <a16:creationId xmlns:a16="http://schemas.microsoft.com/office/drawing/2014/main" id="{12916434-CA83-1DF2-FCE2-E79E0E58085B}"/>
              </a:ext>
            </a:extLst>
          </p:cNvPr>
          <p:cNvSpPr txBox="1"/>
          <p:nvPr/>
        </p:nvSpPr>
        <p:spPr>
          <a:xfrm>
            <a:off x="826239" y="1664414"/>
            <a:ext cx="7533990" cy="30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етиці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ведення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бізнесу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правових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засадах;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колективних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індивідуальних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домовленостях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marR="0" lvl="0" indent="-31750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y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практиці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застосування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5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 txBox="1">
            <a:spLocks noGrp="1"/>
          </p:cNvSpPr>
          <p:nvPr>
            <p:ph type="title"/>
          </p:nvPr>
        </p:nvSpPr>
        <p:spPr>
          <a:xfrm>
            <a:off x="883920" y="411480"/>
            <a:ext cx="6065520" cy="110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/>
              <a:t>Запобігання корупції в бізнесі: </a:t>
            </a:r>
            <a:r>
              <a:rPr lang="ru-RU" sz="3000" b="1">
                <a:highlight>
                  <a:srgbClr val="B9D6D5"/>
                </a:highlight>
              </a:rPr>
              <a:t>громадськість</a:t>
            </a:r>
            <a:endParaRPr sz="3000" b="1">
              <a:highlight>
                <a:srgbClr val="B9D6D5"/>
              </a:highlight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1039507" y="1679146"/>
            <a:ext cx="7064986" cy="235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Громадськість може співпрацювати з бізнесом за такими напрямками:</a:t>
            </a:r>
            <a:endParaRPr/>
          </a:p>
          <a:p>
            <a:pPr marL="324000" marR="0" lvl="0" indent="-317500" algn="l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формування та реалізація антикорупційної політики на підприємстві,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400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формування антикорупційної культури,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400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моніторинг та виявлення інформації здійснення контролю,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4000" marR="0" lvl="0" indent="-317500" algn="l" rtl="0">
              <a:spcBef>
                <a:spcPts val="10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посередницька діяльність між бізнесом і владою.</a:t>
            </a:r>
            <a:r>
              <a:rPr lang="ru-RU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4825" y="411480"/>
            <a:ext cx="775825" cy="7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AF411-ADE5-4726-5F62-61410A864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3" t="19365" r="28571" b="43809"/>
          <a:stretch/>
        </p:blipFill>
        <p:spPr>
          <a:xfrm>
            <a:off x="740487" y="922564"/>
            <a:ext cx="7663026" cy="329837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2238147" y="0"/>
            <a:ext cx="6154739" cy="4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 dirty="0" err="1"/>
              <a:t>Наслідки</a:t>
            </a:r>
            <a:r>
              <a:rPr lang="ru-RU" sz="3000" b="1" dirty="0"/>
              <a:t> </a:t>
            </a:r>
            <a:r>
              <a:rPr lang="ru-RU" sz="3000" b="1" dirty="0" err="1"/>
              <a:t>корупції</a:t>
            </a:r>
            <a:r>
              <a:rPr lang="ru-RU" sz="3000" b="1" dirty="0"/>
              <a:t> для </a:t>
            </a:r>
            <a:r>
              <a:rPr lang="ru-RU" sz="3000" b="1" dirty="0" err="1"/>
              <a:t>бізнесу</a:t>
            </a:r>
            <a:endParaRPr sz="3000" b="1" dirty="0">
              <a:solidFill>
                <a:schemeClr val="l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3C284-CDC2-7A7A-B3F4-CB6D252DE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93" t="33175" r="28750" b="28730"/>
          <a:stretch/>
        </p:blipFill>
        <p:spPr>
          <a:xfrm>
            <a:off x="832756" y="857250"/>
            <a:ext cx="765810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1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>
            <a:spLocks noGrp="1"/>
          </p:cNvSpPr>
          <p:nvPr>
            <p:ph type="title"/>
          </p:nvPr>
        </p:nvSpPr>
        <p:spPr>
          <a:xfrm>
            <a:off x="894844" y="247439"/>
            <a:ext cx="7277091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ru-RU" sz="3000" b="1"/>
              <a:t>Практичне завдання до семінару</a:t>
            </a:r>
            <a:endParaRPr sz="3000" b="1">
              <a:solidFill>
                <a:schemeClr val="lt1"/>
              </a:solidFill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894844" y="871496"/>
            <a:ext cx="824915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мають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поділитися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групи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(до 6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осіб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та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розробити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комплаєнс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-систему для </a:t>
            </a:r>
            <a:r>
              <a:rPr lang="ru-RU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компанії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8CA50-A2CE-5931-B3C0-FECDC1F01C4C}"/>
              </a:ext>
            </a:extLst>
          </p:cNvPr>
          <p:cNvSpPr txBox="1"/>
          <p:nvPr/>
        </p:nvSpPr>
        <p:spPr>
          <a:xfrm>
            <a:off x="1158560" y="1732738"/>
            <a:ext cx="75608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Завдання:</a:t>
            </a:r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 Уявити, що ви створюєте бізнес: засновуєте компанію, даєте їй назву та визначаєте напрям роботи.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Головною частиною є детальна розробка плану реалізації однієї зі складових комплексної антикорупційної системи для цієї компанії. </a:t>
            </a: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Студенти обирають, що вони хочуть розвинути: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антикорупційну культуру, практику антикорупційних тренінгів, антикорупційні політики, план боротьби із шахрайством, гарячі лінії тощо). </a:t>
            </a:r>
          </a:p>
          <a:p>
            <a:endParaRPr lang="uk-U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dirty="0">
                <a:latin typeface="Cambria" panose="02040503050406030204" pitchFamily="18" charset="0"/>
                <a:ea typeface="Cambria" panose="02040503050406030204" pitchFamily="18" charset="0"/>
              </a:rPr>
              <a:t>Водночас необхідно оцінити та проаналізувати корупційні ризики для бізнесу в цілому й компанії з конкретним напрямом зокрема. Після розробки кожній команді треба буде презентувати свою складову комплексної антикорупційної системи та пояснити, чому вона є ефективною й чому її необхідно включити в систему.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4482192" y="277586"/>
            <a:ext cx="3926509" cy="426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План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комплаєнс-системи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механізми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реалізації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12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антикорупційна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 особа,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відповідальна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її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реалізацію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внутрішнього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аудиту;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оцінка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корупційних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ризиків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запобігання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порушенням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осіб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діють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інтересах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імені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підприємства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засоби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інформування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корупцію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захист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викривачів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врегулювання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конфлікту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інтересів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Презентація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роботи</a:t>
            </a:r>
            <a:endParaRPr sz="1400" b="0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4150" y="340800"/>
            <a:ext cx="631225" cy="5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7;p24">
            <a:extLst>
              <a:ext uri="{FF2B5EF4-FFF2-40B4-BE49-F238E27FC236}">
                <a16:creationId xmlns:a16="http://schemas.microsoft.com/office/drawing/2014/main" id="{1B1E6CDE-B638-A3DF-8DB4-7E8CCE93B1A8}"/>
              </a:ext>
            </a:extLst>
          </p:cNvPr>
          <p:cNvSpPr txBox="1"/>
          <p:nvPr/>
        </p:nvSpPr>
        <p:spPr>
          <a:xfrm>
            <a:off x="392399" y="1165486"/>
            <a:ext cx="6947293" cy="171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Загальна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концепція</a:t>
            </a:r>
            <a:r>
              <a:rPr lang="ru-RU" sz="1800" b="1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компанії</a:t>
            </a:r>
            <a:endParaRPr sz="1800" b="1" i="0" u="none" strike="noStrike" cap="none" dirty="0">
              <a:solidFill>
                <a:schemeClr val="dk1"/>
              </a:solidFill>
              <a:highlight>
                <a:srgbClr val="B9D6D5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Коротко </a:t>
            </a:r>
            <a:r>
              <a:rPr lang="ru-RU" sz="16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опишіть</a:t>
            </a:r>
            <a:r>
              <a:rPr lang="ru-RU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Сфера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бізнесу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Чим конкретно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займається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компанія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Noto Sans Symbols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Хто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клієнти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2">
            <a:extLst>
              <a:ext uri="{FF2B5EF4-FFF2-40B4-BE49-F238E27FC236}">
                <a16:creationId xmlns:a16="http://schemas.microsoft.com/office/drawing/2014/main" id="{498D7AE4-2AEF-C284-98E7-047520632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922" y="574903"/>
            <a:ext cx="8641556" cy="3132535"/>
          </a:xfrm>
        </p:spPr>
        <p:txBody>
          <a:bodyPr/>
          <a:lstStyle/>
          <a:p>
            <a:r>
              <a:rPr lang="uk-UA" dirty="0"/>
              <a:t>1</a:t>
            </a:r>
            <a:r>
              <a:rPr lang="en-US" dirty="0"/>
              <a:t>. </a:t>
            </a:r>
            <a:r>
              <a:rPr lang="uk-UA" dirty="0"/>
              <a:t>Корупція у бізнес середовищі: фактори, махінації, теорії</a:t>
            </a:r>
          </a:p>
          <a:p>
            <a:r>
              <a:rPr lang="uk-UA" dirty="0"/>
              <a:t>2</a:t>
            </a:r>
            <a:r>
              <a:rPr lang="en-US" dirty="0"/>
              <a:t>. </a:t>
            </a:r>
            <a:r>
              <a:rPr lang="uk-UA" dirty="0"/>
              <a:t>Види корупції у бізнесі</a:t>
            </a:r>
          </a:p>
          <a:p>
            <a:r>
              <a:rPr lang="uk-UA" dirty="0"/>
              <a:t>3</a:t>
            </a:r>
            <a:r>
              <a:rPr lang="en-US" dirty="0"/>
              <a:t>. </a:t>
            </a:r>
            <a:r>
              <a:rPr lang="uk-UA" dirty="0"/>
              <a:t>Причини корупційних махінацій компаній. Наслідки корупції в бізнесі</a:t>
            </a:r>
          </a:p>
          <a:p>
            <a:r>
              <a:rPr lang="uk-UA" dirty="0"/>
              <a:t>4. Комплексна антикорупційна система компанії</a:t>
            </a:r>
          </a:p>
        </p:txBody>
      </p:sp>
    </p:spTree>
    <p:extLst>
      <p:ext uri="{BB962C8B-B14F-4D97-AF65-F5344CB8AC3E}">
        <p14:creationId xmlns:p14="http://schemas.microsoft.com/office/powerpoint/2010/main" val="63417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577" y="932688"/>
            <a:ext cx="5843588" cy="23151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852514" y="208432"/>
            <a:ext cx="7294709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65" name="Google Shape;65;p3"/>
          <p:cNvSpPr txBox="1"/>
          <p:nvPr/>
        </p:nvSpPr>
        <p:spPr>
          <a:xfrm>
            <a:off x="6593231" y="2725038"/>
            <a:ext cx="1677058" cy="5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Корупція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Бізнесі</a:t>
            </a:r>
            <a:r>
              <a:rPr lang="ru-RU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ru-RU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(Н. Чех та  О. Ващенко)</a:t>
            </a:r>
            <a:endParaRPr sz="10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749643" y="1023229"/>
            <a:ext cx="7520646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з 3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правління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старших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виправдовують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надання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грошових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виплат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перемогти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конкурентній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боротьбі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або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зберегти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бізнес</a:t>
            </a:r>
            <a:br>
              <a:rPr lang="ru-RU" sz="14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 з 5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інших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працівників</a:t>
            </a:r>
            <a:r>
              <a:rPr lang="ru-RU" sz="140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з 5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вказати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звітах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доходи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раніше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ніж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вони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повинні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для того,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досягти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своїх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цілей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 з 10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всіх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just" rtl="0">
              <a:spcBef>
                <a:spcPts val="0"/>
              </a:spcBef>
              <a:spcAft>
                <a:spcPts val="0"/>
              </a:spcAft>
              <a:buClr>
                <a:srgbClr val="B9D6D5"/>
              </a:buClr>
              <a:buSzPts val="1400"/>
              <a:buFont typeface="Helvetica Neue"/>
              <a:buChar char="●"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директорів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керівників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готові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надати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неправдиву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інформацію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щоб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покращити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свою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кар’єру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оплату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двічі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більший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відсоток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порівняно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іншими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працівниками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387178" y="3523495"/>
            <a:ext cx="7760045" cy="1031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Недоброчесність</a:t>
            </a:r>
            <a:r>
              <a:rPr lang="ru-RU" sz="1400" b="0" i="0" u="none" strike="noStrike" cap="none" dirty="0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однією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найбільших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викликів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заважають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стрімко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розвиватися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суб’єктам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приватного сектору. </a:t>
            </a:r>
            <a:endParaRPr dirty="0"/>
          </a:p>
          <a:p>
            <a:pPr marL="457200" marR="0" lvl="0" indent="-304800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</a:pPr>
            <a:r>
              <a:rPr lang="ru-RU" sz="1400" b="0" i="0" u="none" strike="noStrike" cap="none" dirty="0" err="1">
                <a:solidFill>
                  <a:schemeClr val="dk1"/>
                </a:solidFill>
                <a:highlight>
                  <a:srgbClr val="B9D6D5"/>
                </a:highlight>
                <a:latin typeface="Arial"/>
                <a:ea typeface="Arial"/>
                <a:cs typeface="Arial"/>
                <a:sym typeface="Arial"/>
              </a:rPr>
              <a:t>Корупція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бізнесі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підриває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довіру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організації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унеможливлює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справедливу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конкуренцію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та негативно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впливає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економічний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розвиток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країни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874859" y="205534"/>
            <a:ext cx="7255887" cy="541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/>
              <a:t>Поширеність корупції в бізнесі</a:t>
            </a:r>
            <a:endParaRPr sz="3000" b="1"/>
          </a:p>
        </p:txBody>
      </p:sp>
      <p:sp>
        <p:nvSpPr>
          <p:cNvPr id="73" name="Google Shape;73;p4"/>
          <p:cNvSpPr txBox="1"/>
          <p:nvPr/>
        </p:nvSpPr>
        <p:spPr>
          <a:xfrm>
            <a:off x="460093" y="1184086"/>
            <a:ext cx="476666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Дослідження</a:t>
            </a:r>
            <a:r>
              <a:rPr lang="ru-RU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800" b="0" i="0" u="sng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Корупція</a:t>
            </a:r>
            <a:r>
              <a:rPr lang="ru-RU" sz="18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 </a:t>
            </a:r>
            <a:r>
              <a:rPr lang="ru-RU" sz="1800" b="0" i="0" u="sng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Україні</a:t>
            </a:r>
            <a:r>
              <a:rPr lang="ru-RU" sz="18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2022: </a:t>
            </a:r>
            <a:r>
              <a:rPr lang="ru-RU" sz="1800" b="0" i="0" u="sng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розуміння</a:t>
            </a:r>
            <a:r>
              <a:rPr lang="ru-RU" sz="18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800" b="0" i="0" u="sng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сприйняття</a:t>
            </a:r>
            <a:r>
              <a:rPr lang="ru-RU" sz="18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800" b="0" i="0" u="sng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поширеність</a:t>
            </a:r>
            <a:r>
              <a:rPr lang="ru-RU" sz="180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lang="ru-RU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264150" y="4552300"/>
            <a:ext cx="8438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Корупція вважається другою проблемою для бізнесу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1005" y="673681"/>
            <a:ext cx="4032995" cy="26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81136-F227-FF84-ACF3-380CE7936A73}"/>
              </a:ext>
            </a:extLst>
          </p:cNvPr>
          <p:cNvSpPr txBox="1"/>
          <p:nvPr/>
        </p:nvSpPr>
        <p:spPr>
          <a:xfrm>
            <a:off x="264150" y="3376135"/>
            <a:ext cx="8259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Корупція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посідає</a:t>
            </a:r>
            <a:r>
              <a:rPr lang="ru-RU" sz="1800" b="1" dirty="0">
                <a:solidFill>
                  <a:schemeClr val="dk1"/>
                </a:solidFill>
              </a:rPr>
              <a:t> 3-є </a:t>
            </a:r>
            <a:r>
              <a:rPr lang="ru-RU" sz="1800" b="1" dirty="0" err="1">
                <a:solidFill>
                  <a:schemeClr val="dk1"/>
                </a:solidFill>
              </a:rPr>
              <a:t>місце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серед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основних</a:t>
            </a:r>
            <a:r>
              <a:rPr lang="ru-RU" sz="1800" b="1" dirty="0">
                <a:solidFill>
                  <a:schemeClr val="dk1"/>
                </a:solidFill>
              </a:rPr>
              <a:t> проблем. </a:t>
            </a:r>
          </a:p>
          <a:p>
            <a:pPr algn="ctr"/>
            <a:r>
              <a:rPr lang="ru-RU" sz="1800" b="1" dirty="0" err="1">
                <a:solidFill>
                  <a:schemeClr val="dk1"/>
                </a:solidFill>
              </a:rPr>
              <a:t>Представники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бізнесу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називають</a:t>
            </a:r>
            <a:r>
              <a:rPr lang="ru-RU" sz="1800" b="1" dirty="0">
                <a:solidFill>
                  <a:schemeClr val="dk1"/>
                </a:solidFill>
              </a:rPr>
              <a:t> </a:t>
            </a:r>
            <a:r>
              <a:rPr lang="ru-RU" sz="1800" b="1" dirty="0" err="1">
                <a:solidFill>
                  <a:schemeClr val="dk1"/>
                </a:solidFill>
              </a:rPr>
              <a:t>корупцію</a:t>
            </a:r>
            <a:r>
              <a:rPr lang="ru-RU" sz="1800" b="1" dirty="0">
                <a:solidFill>
                  <a:schemeClr val="dk1"/>
                </a:solidFill>
              </a:rPr>
              <a:t> 2 за </a:t>
            </a:r>
            <a:r>
              <a:rPr lang="ru-RU" sz="1800" b="1" dirty="0" err="1">
                <a:solidFill>
                  <a:schemeClr val="dk1"/>
                </a:solidFill>
              </a:rPr>
              <a:t>серйозністю</a:t>
            </a:r>
            <a:r>
              <a:rPr lang="ru-RU" sz="1800" b="1" dirty="0">
                <a:solidFill>
                  <a:schemeClr val="dk1"/>
                </a:solidFill>
              </a:rPr>
              <a:t> проблемою.</a:t>
            </a:r>
            <a:endParaRPr lang="uk-UA"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95993" y="1759584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916425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916425" y="141308"/>
            <a:ext cx="7736600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Типові</a:t>
            </a:r>
            <a:r>
              <a:rPr lang="ru-RU" sz="3000" b="1" dirty="0">
                <a:solidFill>
                  <a:srgbClr val="0C0C0C"/>
                </a:solidFill>
              </a:rPr>
              <a:t> причини </a:t>
            </a:r>
            <a:r>
              <a:rPr lang="ru-RU" sz="3000" b="1" dirty="0" err="1">
                <a:solidFill>
                  <a:srgbClr val="0C0C0C"/>
                </a:solidFill>
              </a:rPr>
              <a:t>корупції</a:t>
            </a:r>
            <a:r>
              <a:rPr lang="ru-RU" sz="3000" b="1" dirty="0">
                <a:solidFill>
                  <a:srgbClr val="0C0C0C"/>
                </a:solidFill>
              </a:rPr>
              <a:t> у приватному </a:t>
            </a:r>
            <a:r>
              <a:rPr lang="ru-RU" sz="3000" b="1" dirty="0" err="1">
                <a:solidFill>
                  <a:srgbClr val="0C0C0C"/>
                </a:solidFill>
              </a:rPr>
              <a:t>секторі</a:t>
            </a:r>
            <a:r>
              <a:rPr lang="ru-RU" sz="3000" b="1" dirty="0">
                <a:solidFill>
                  <a:srgbClr val="0C0C0C"/>
                </a:solidFill>
              </a:rPr>
              <a:t>:</a:t>
            </a:r>
            <a:endParaRPr sz="3000" b="1" dirty="0">
              <a:solidFill>
                <a:srgbClr val="0C0C0C"/>
              </a:solidFill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3751638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6519713" y="1357650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224506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5253113" y="2623919"/>
            <a:ext cx="1266600" cy="1214100"/>
          </a:xfrm>
          <a:prstGeom prst="ellipse">
            <a:avLst/>
          </a:prstGeom>
          <a:solidFill>
            <a:srgbClr val="B9D6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"/>
          <p:cNvSpPr txBox="1"/>
          <p:nvPr/>
        </p:nvSpPr>
        <p:spPr>
          <a:xfrm>
            <a:off x="380407" y="2623919"/>
            <a:ext cx="21846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МАКСИМІЗАЦІЯ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ПРИБУТКУ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2884950" y="2623919"/>
            <a:ext cx="30000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ПОДОЛАННЯ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ЕКОНОМІЧНИХ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ТРУДНОЩІВ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"/>
          <p:cNvSpPr txBox="1"/>
          <p:nvPr/>
        </p:nvSpPr>
        <p:spPr>
          <a:xfrm>
            <a:off x="5653025" y="2571750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ПОДОЛАННЯ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КОНКУРЕНЦІЇ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1378375" y="3964922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ВИХІД НА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НОВІ РИНКИ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4386425" y="3921879"/>
            <a:ext cx="3000000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ВИРІШЕННЯ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ОПЕРАЦІЙНИХ ПРОБЛЕМ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580" y="1679203"/>
            <a:ext cx="870290" cy="57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4360" y="1638894"/>
            <a:ext cx="701156" cy="70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4051" y="1584814"/>
            <a:ext cx="757925" cy="7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3144" y="2885514"/>
            <a:ext cx="683611" cy="69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50252" y="2894929"/>
            <a:ext cx="669396" cy="671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5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526597" y="257356"/>
            <a:ext cx="8090806" cy="111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000"/>
              <a:buFont typeface="Arial"/>
              <a:buNone/>
            </a:pPr>
            <a:r>
              <a:rPr lang="ru-RU" sz="3000" b="1" dirty="0" err="1">
                <a:solidFill>
                  <a:srgbClr val="0C0C0C"/>
                </a:solidFill>
              </a:rPr>
              <a:t>Чому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компанії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вдаються</a:t>
            </a:r>
            <a:br>
              <a:rPr lang="ru-RU" sz="3000" b="1" dirty="0">
                <a:solidFill>
                  <a:srgbClr val="0C0C0C"/>
                </a:solidFill>
              </a:rPr>
            </a:br>
            <a:r>
              <a:rPr lang="ru-RU" sz="3000" b="1" dirty="0">
                <a:solidFill>
                  <a:srgbClr val="0C0C0C"/>
                </a:solidFill>
              </a:rPr>
              <a:t>до </a:t>
            </a:r>
            <a:r>
              <a:rPr lang="ru-RU" sz="3000" b="1" dirty="0" err="1">
                <a:solidFill>
                  <a:srgbClr val="0C0C0C"/>
                </a:solidFill>
              </a:rPr>
              <a:t>корупційних</a:t>
            </a:r>
            <a:r>
              <a:rPr lang="ru-RU" sz="3000" b="1" dirty="0">
                <a:solidFill>
                  <a:srgbClr val="0C0C0C"/>
                </a:solidFill>
              </a:rPr>
              <a:t> </a:t>
            </a:r>
            <a:r>
              <a:rPr lang="ru-RU" sz="3000" b="1" dirty="0" err="1">
                <a:solidFill>
                  <a:srgbClr val="0C0C0C"/>
                </a:solidFill>
              </a:rPr>
              <a:t>махінацій</a:t>
            </a:r>
            <a:r>
              <a:rPr lang="ru-RU" sz="3000" b="1" dirty="0">
                <a:solidFill>
                  <a:srgbClr val="0C0C0C"/>
                </a:solidFill>
              </a:rPr>
              <a:t>?</a:t>
            </a:r>
            <a:endParaRPr sz="3000" b="1" dirty="0">
              <a:solidFill>
                <a:srgbClr val="0C0C0C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F059D9-5B54-0A86-7543-C916DCABE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3" t="40635" r="25357" b="44127"/>
          <a:stretch/>
        </p:blipFill>
        <p:spPr>
          <a:xfrm>
            <a:off x="356342" y="1963691"/>
            <a:ext cx="8037902" cy="12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643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ія1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Екран (16:9)</PresentationFormat>
  <Paragraphs>168</Paragraphs>
  <Slides>38</Slides>
  <Notes>35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6" baseType="lpstr">
      <vt:lpstr>Arial</vt:lpstr>
      <vt:lpstr>Bahnschrift Condensed</vt:lpstr>
      <vt:lpstr>Calibri</vt:lpstr>
      <vt:lpstr>Cambria</vt:lpstr>
      <vt:lpstr>Cambria Math</vt:lpstr>
      <vt:lpstr>Helvetica Neue</vt:lpstr>
      <vt:lpstr>Noto Sans Symbols</vt:lpstr>
      <vt:lpstr>Презентація1</vt:lpstr>
      <vt:lpstr>Антикорупція та доброчесність у рамках Проекту «Прозорі університети» від НАЗК</vt:lpstr>
      <vt:lpstr>Корупція в бізнесі: Microsoft Hungary </vt:lpstr>
      <vt:lpstr>Тема 10. ДОБРОЧЕСНИЙ БІЗНЕС:  міф чи реальність</vt:lpstr>
      <vt:lpstr>Презентація PowerPoint</vt:lpstr>
      <vt:lpstr>Поширеність корупції в бізнесі</vt:lpstr>
      <vt:lpstr>Поширеність корупції в бізнесі</vt:lpstr>
      <vt:lpstr>Чому компанії вдаються до корупційних махінацій?</vt:lpstr>
      <vt:lpstr>Типові причини корупції у приватному секторі:</vt:lpstr>
      <vt:lpstr>Чому компанії вдаються до корупційних махінацій?</vt:lpstr>
      <vt:lpstr>Фактори, що вкорінюють корупцію в корпоративному середовищі</vt:lpstr>
      <vt:lpstr>Теорія «снігової кулі»</vt:lpstr>
      <vt:lpstr>Як запобігти «сніговій кулі» корупції в бізнесі?  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Види корупції в бізнесі</vt:lpstr>
      <vt:lpstr>Поширені форми корупції в бізнесі</vt:lpstr>
      <vt:lpstr>Причини, чому компанії вдаються до корупційних махінацій</vt:lpstr>
      <vt:lpstr>Нормативно-правове регулювання корупції в бізнесі  </vt:lpstr>
      <vt:lpstr>Нормативно-правове регулювання корупції в бізнесі</vt:lpstr>
      <vt:lpstr>Запобігання корупції в бізнесі: комплаєнс</vt:lpstr>
      <vt:lpstr>Запобігання корупції в бізнесі: комплаєнс</vt:lpstr>
      <vt:lpstr>Запобігання корупції в бізнесі: антикорупційна система</vt:lpstr>
      <vt:lpstr>Запобігання корупції в бізнесі: антикорупційна система</vt:lpstr>
      <vt:lpstr>КОМПЛАЄНС: антикорупційна система</vt:lpstr>
      <vt:lpstr>Запобігання корупції в бізнесі: громадськість</vt:lpstr>
      <vt:lpstr>Наслідки корупції для бізнесу</vt:lpstr>
      <vt:lpstr>Наслідки корупції для бізнесу</vt:lpstr>
      <vt:lpstr>Практичне завдання до семінару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Антикорупція та доброчесність у рамках Проекту «Прозорі університети» від НАЗК</dc:title>
  <dc:creator>User</dc:creator>
  <cp:lastModifiedBy>Larysa Sergiienko</cp:lastModifiedBy>
  <cp:revision>1</cp:revision>
  <dcterms:modified xsi:type="dcterms:W3CDTF">2023-11-06T16:22:50Z</dcterms:modified>
</cp:coreProperties>
</file>