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4" r:id="rId7"/>
    <p:sldId id="261"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6"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86" d="100"/>
          <a:sy n="86" d="100"/>
        </p:scale>
        <p:origin x="55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uk-UA"/>
              <a:t>Клацніть, щоб редагувати стиль зразка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uk-UA"/>
              <a:t>Клацніть, щоб редагувати стиль зразка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48A87A34-81AB-432B-8DAE-1953F412C126}" type="datetimeFigureOut">
              <a:rPr lang="en-US" dirty="0"/>
              <a:t>11/2/2022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uk-UA"/>
              <a:t>Клацніть, щоб редагувати стиль зразка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48A87A34-81AB-432B-8DAE-1953F412C126}" type="datetimeFigureOut">
              <a:rPr lang="en-US" dirty="0"/>
              <a:t>11/2/2022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uk-UA"/>
              <a:t>Клацніть, щоб редагувати стиль зразка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48A87A34-81AB-432B-8DAE-1953F412C126}" type="datetimeFigureOut">
              <a:rPr lang="en-US" dirty="0"/>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uk-UA"/>
              <a:t>Клацніть, щоб редагувати стиль зразка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2" name="Content Placeholder 3"/>
          <p:cNvSpPr>
            <a:spLocks noGrp="1"/>
          </p:cNvSpPr>
          <p:nvPr>
            <p:ph sz="quarter" idx="13"/>
          </p:nvPr>
        </p:nvSpPr>
        <p:spPr>
          <a:xfrm>
            <a:off x="913774" y="3051012"/>
            <a:ext cx="5106027" cy="2740187"/>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3" name="Content Placeholder 5"/>
          <p:cNvSpPr>
            <a:spLocks noGrp="1"/>
          </p:cNvSpPr>
          <p:nvPr>
            <p:ph sz="quarter" idx="14"/>
          </p:nvPr>
        </p:nvSpPr>
        <p:spPr>
          <a:xfrm>
            <a:off x="6172200" y="3051012"/>
            <a:ext cx="5105401" cy="2740187"/>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uk-UA"/>
              <a:t>Клацніть, щоб редагувати стиль зразка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11/2/2022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3C58CA-4D74-4BE1-A1AA-C734BA5AD445}"/>
              </a:ext>
            </a:extLst>
          </p:cNvPr>
          <p:cNvSpPr>
            <a:spLocks noGrp="1"/>
          </p:cNvSpPr>
          <p:nvPr>
            <p:ph type="ctrTitle"/>
          </p:nvPr>
        </p:nvSpPr>
        <p:spPr>
          <a:xfrm>
            <a:off x="2386189" y="541538"/>
            <a:ext cx="8977228" cy="1988598"/>
          </a:xfrm>
        </p:spPr>
        <p:txBody>
          <a:bodyPr>
            <a:normAutofit/>
          </a:bodyPr>
          <a:lstStyle/>
          <a:p>
            <a:r>
              <a:rPr lang="ru-RU" sz="3600" dirty="0" err="1"/>
              <a:t>Наукові</a:t>
            </a:r>
            <a:r>
              <a:rPr lang="ru-RU" sz="3600" dirty="0"/>
              <a:t> </a:t>
            </a:r>
            <a:r>
              <a:rPr lang="ru-RU" sz="3600" dirty="0" err="1"/>
              <a:t>традиції</a:t>
            </a:r>
            <a:r>
              <a:rPr lang="ru-RU" sz="3600" dirty="0"/>
              <a:t> та </a:t>
            </a:r>
            <a:r>
              <a:rPr lang="ru-RU" sz="3600" dirty="0" err="1"/>
              <a:t>наукові</a:t>
            </a:r>
            <a:r>
              <a:rPr lang="ru-RU" sz="3600" dirty="0"/>
              <a:t> </a:t>
            </a:r>
            <a:r>
              <a:rPr lang="ru-RU" sz="3600" dirty="0" err="1"/>
              <a:t>революції</a:t>
            </a:r>
            <a:endParaRPr lang="uk-UA" sz="3600" dirty="0"/>
          </a:p>
        </p:txBody>
      </p:sp>
      <p:sp>
        <p:nvSpPr>
          <p:cNvPr id="3" name="Підзаголовок 2">
            <a:extLst>
              <a:ext uri="{FF2B5EF4-FFF2-40B4-BE49-F238E27FC236}">
                <a16:creationId xmlns:a16="http://schemas.microsoft.com/office/drawing/2014/main" id="{0C93466E-D2AA-4C12-88D3-B2D21D88928D}"/>
              </a:ext>
            </a:extLst>
          </p:cNvPr>
          <p:cNvSpPr>
            <a:spLocks noGrp="1"/>
          </p:cNvSpPr>
          <p:nvPr>
            <p:ph type="subTitle" idx="1"/>
          </p:nvPr>
        </p:nvSpPr>
        <p:spPr/>
        <p:txBody>
          <a:bodyPr/>
          <a:lstStyle/>
          <a:p>
            <a:r>
              <a:rPr lang="ru-RU" dirty="0"/>
              <a:t>1. </a:t>
            </a:r>
            <a:r>
              <a:rPr lang="ru-RU" dirty="0" err="1"/>
              <a:t>Методологічні</a:t>
            </a:r>
            <a:r>
              <a:rPr lang="ru-RU" dirty="0"/>
              <a:t> </a:t>
            </a:r>
            <a:r>
              <a:rPr lang="ru-RU" dirty="0" err="1"/>
              <a:t>підходи</a:t>
            </a:r>
            <a:r>
              <a:rPr lang="ru-RU" dirty="0"/>
              <a:t> до </a:t>
            </a:r>
            <a:r>
              <a:rPr lang="ru-RU" dirty="0" err="1"/>
              <a:t>розуміння</a:t>
            </a:r>
            <a:r>
              <a:rPr lang="ru-RU" dirty="0"/>
              <a:t> </a:t>
            </a:r>
            <a:r>
              <a:rPr lang="ru-RU" dirty="0" err="1"/>
              <a:t>динаміки</a:t>
            </a:r>
            <a:r>
              <a:rPr lang="ru-RU" dirty="0"/>
              <a:t> науки</a:t>
            </a:r>
            <a:endParaRPr lang="uk-UA" dirty="0"/>
          </a:p>
        </p:txBody>
      </p:sp>
    </p:spTree>
    <p:extLst>
      <p:ext uri="{BB962C8B-B14F-4D97-AF65-F5344CB8AC3E}">
        <p14:creationId xmlns:p14="http://schemas.microsoft.com/office/powerpoint/2010/main" val="579297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824BB8-C970-47B4-8EBB-069597DFEDD4}"/>
              </a:ext>
            </a:extLst>
          </p:cNvPr>
          <p:cNvSpPr>
            <a:spLocks noGrp="1"/>
          </p:cNvSpPr>
          <p:nvPr>
            <p:ph type="title"/>
          </p:nvPr>
        </p:nvSpPr>
        <p:spPr/>
        <p:txBody>
          <a:bodyPr/>
          <a:lstStyle/>
          <a:p>
            <a:endParaRPr lang="uk-UA" dirty="0"/>
          </a:p>
        </p:txBody>
      </p:sp>
      <p:sp>
        <p:nvSpPr>
          <p:cNvPr id="3" name="Місце для вмісту 2">
            <a:extLst>
              <a:ext uri="{FF2B5EF4-FFF2-40B4-BE49-F238E27FC236}">
                <a16:creationId xmlns:a16="http://schemas.microsoft.com/office/drawing/2014/main" id="{A27DA4A6-5874-4396-8D49-85A259DA5370}"/>
              </a:ext>
            </a:extLst>
          </p:cNvPr>
          <p:cNvSpPr>
            <a:spLocks noGrp="1"/>
          </p:cNvSpPr>
          <p:nvPr>
            <p:ph sz="quarter" idx="13"/>
          </p:nvPr>
        </p:nvSpPr>
        <p:spPr/>
        <p:txBody>
          <a:bodyPr>
            <a:normAutofit/>
          </a:bodyPr>
          <a:lstStyle/>
          <a:p>
            <a:pPr algn="just"/>
            <a:r>
              <a:rPr lang="uk-UA" sz="1900" dirty="0"/>
              <a:t>Намагаючись всебічно розкрити механізм зміни парадигм, перехід конкретного вченого від однієї наукової парадигми до іншої, Т. Кун порівнював зі зверненням людей у ​​НОВУ релігійну віру. Аналогія з </a:t>
            </a:r>
            <a:r>
              <a:rPr lang="uk-UA" sz="1900" dirty="0" err="1"/>
              <a:t>новонаверненням</a:t>
            </a:r>
            <a:r>
              <a:rPr lang="uk-UA" sz="1900" dirty="0"/>
              <a:t> дозволила Т. Куну наголосити, що зміна наукових парадигм не носить строго раціонального характеру, оскільки, з одного боку, затвердження нової парадигми протидіють прихильники колишньої парадигми, з іншого — одночасно може формуватися кілька конкуруючих парадигм. Прийнявши нову парадигму, наукова спільнота знову вступає в еволюційний етап наукового розвитку - етап «нормальної науки».</a:t>
            </a:r>
          </a:p>
        </p:txBody>
      </p:sp>
    </p:spTree>
    <p:extLst>
      <p:ext uri="{BB962C8B-B14F-4D97-AF65-F5344CB8AC3E}">
        <p14:creationId xmlns:p14="http://schemas.microsoft.com/office/powerpoint/2010/main" val="3958349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79C957-6D90-4A45-A31B-5780F8BD7FE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1F71E24-5478-40F1-BA77-87AE5E948625}"/>
              </a:ext>
            </a:extLst>
          </p:cNvPr>
          <p:cNvSpPr>
            <a:spLocks noGrp="1"/>
          </p:cNvSpPr>
          <p:nvPr>
            <p:ph sz="quarter" idx="13"/>
          </p:nvPr>
        </p:nvSpPr>
        <p:spPr/>
        <p:txBody>
          <a:bodyPr>
            <a:normAutofit fontScale="92500" lnSpcReduction="10000"/>
          </a:bodyPr>
          <a:lstStyle/>
          <a:p>
            <a:pPr algn="just"/>
            <a:r>
              <a:rPr lang="uk-UA" dirty="0"/>
              <a:t>Т. Кун ілюструє цю ситуацію конкретними прикладами: «Лавуазьє побачив кисень там, де </a:t>
            </a:r>
            <a:r>
              <a:rPr lang="uk-UA" dirty="0" err="1"/>
              <a:t>Прістлі</a:t>
            </a:r>
            <a:r>
              <a:rPr lang="uk-UA" dirty="0"/>
              <a:t> бачив </a:t>
            </a:r>
            <a:r>
              <a:rPr lang="uk-UA" dirty="0" err="1"/>
              <a:t>дефлогістироване</a:t>
            </a:r>
            <a:r>
              <a:rPr lang="uk-UA" dirty="0"/>
              <a:t> повітря і де інші не бачили нічого взагалі. Однак, навчившись бачити кисень, Лавуазьє також повинен був змінити свою точку зору на багато інших, більш відомий речовини. Він, наприклад, мав побачити руду складного складу там, де </a:t>
            </a:r>
            <a:r>
              <a:rPr lang="uk-UA" dirty="0" err="1"/>
              <a:t>Прістлі</a:t>
            </a:r>
            <a:r>
              <a:rPr lang="uk-UA" dirty="0"/>
              <a:t> та його сучасники бачили звичайну землю, крім цих, мали бути й інші подібні зміни. Як би там не було, внаслідок відкриття кисню Лавуазьє по-іншому бачив природу. І оскільки немає іншого вираження для цієї гіпотетично встановленої природи, яку Лавуазьє «бачив по-іншому», ми скажемо, керуючись принципом економії, що після відкриття кисню Лавуазьє працював в іншому світі»</a:t>
            </a:r>
          </a:p>
        </p:txBody>
      </p:sp>
    </p:spTree>
    <p:extLst>
      <p:ext uri="{BB962C8B-B14F-4D97-AF65-F5344CB8AC3E}">
        <p14:creationId xmlns:p14="http://schemas.microsoft.com/office/powerpoint/2010/main" val="3247538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2ABB22-E712-400D-89F2-D438432E6A1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5537F09-882B-424C-93FD-973C0E9B1C66}"/>
              </a:ext>
            </a:extLst>
          </p:cNvPr>
          <p:cNvSpPr>
            <a:spLocks noGrp="1"/>
          </p:cNvSpPr>
          <p:nvPr>
            <p:ph sz="quarter" idx="13"/>
          </p:nvPr>
        </p:nvSpPr>
        <p:spPr/>
        <p:txBody>
          <a:bodyPr/>
          <a:lstStyle/>
          <a:p>
            <a:pPr algn="just"/>
            <a:r>
              <a:rPr lang="ru-RU" dirty="0"/>
              <a:t>З неоднозначною </a:t>
            </a:r>
            <a:r>
              <a:rPr lang="ru-RU" dirty="0" err="1"/>
              <a:t>критикою</a:t>
            </a:r>
            <a:r>
              <a:rPr lang="ru-RU" dirty="0"/>
              <a:t> </a:t>
            </a:r>
            <a:r>
              <a:rPr lang="ru-RU" dirty="0" err="1"/>
              <a:t>концепції</a:t>
            </a:r>
            <a:r>
              <a:rPr lang="ru-RU" dirty="0"/>
              <a:t> Т. Куна </a:t>
            </a:r>
            <a:r>
              <a:rPr lang="ru-RU" dirty="0" err="1"/>
              <a:t>виступив</a:t>
            </a:r>
            <a:r>
              <a:rPr lang="ru-RU" dirty="0"/>
              <a:t> </a:t>
            </a:r>
            <a:r>
              <a:rPr lang="ru-RU" dirty="0" err="1"/>
              <a:t>англійський</a:t>
            </a:r>
            <a:r>
              <a:rPr lang="ru-RU" dirty="0"/>
              <a:t> </a:t>
            </a:r>
            <a:r>
              <a:rPr lang="ru-RU" dirty="0" err="1"/>
              <a:t>філософ</a:t>
            </a:r>
            <a:r>
              <a:rPr lang="ru-RU" dirty="0"/>
              <a:t> </a:t>
            </a:r>
            <a:r>
              <a:rPr lang="ru-RU" dirty="0" err="1"/>
              <a:t>угорського</a:t>
            </a:r>
            <a:r>
              <a:rPr lang="ru-RU" dirty="0"/>
              <a:t> </a:t>
            </a:r>
            <a:r>
              <a:rPr lang="ru-RU" dirty="0" err="1"/>
              <a:t>походження</a:t>
            </a:r>
            <a:r>
              <a:rPr lang="ru-RU" dirty="0"/>
              <a:t> І. </a:t>
            </a:r>
            <a:r>
              <a:rPr lang="ru-RU" dirty="0" err="1"/>
              <a:t>Лакатос</a:t>
            </a:r>
            <a:r>
              <a:rPr lang="ru-RU" dirty="0"/>
              <a:t>, </a:t>
            </a:r>
            <a:r>
              <a:rPr lang="ru-RU" dirty="0" err="1"/>
              <a:t>вважаючи</a:t>
            </a:r>
            <a:r>
              <a:rPr lang="ru-RU" dirty="0"/>
              <a:t> проблему </a:t>
            </a:r>
            <a:r>
              <a:rPr lang="ru-RU" dirty="0" err="1"/>
              <a:t>зростання</a:t>
            </a:r>
            <a:r>
              <a:rPr lang="ru-RU" dirty="0"/>
              <a:t> </a:t>
            </a:r>
            <a:r>
              <a:rPr lang="ru-RU" dirty="0" err="1"/>
              <a:t>наукового</a:t>
            </a:r>
            <a:r>
              <a:rPr lang="ru-RU" dirty="0"/>
              <a:t> </a:t>
            </a:r>
            <a:r>
              <a:rPr lang="ru-RU" dirty="0" err="1"/>
              <a:t>знання</a:t>
            </a:r>
            <a:r>
              <a:rPr lang="ru-RU" dirty="0"/>
              <a:t> «центральною для </a:t>
            </a:r>
            <a:r>
              <a:rPr lang="ru-RU" dirty="0" err="1"/>
              <a:t>всієї</a:t>
            </a:r>
            <a:r>
              <a:rPr lang="ru-RU" dirty="0"/>
              <a:t> </a:t>
            </a:r>
            <a:r>
              <a:rPr lang="ru-RU" dirty="0" err="1"/>
              <a:t>філософії</a:t>
            </a:r>
            <a:r>
              <a:rPr lang="ru-RU" dirty="0"/>
              <a:t> науки та </a:t>
            </a:r>
            <a:r>
              <a:rPr lang="ru-RU" dirty="0" err="1"/>
              <a:t>сучасної</a:t>
            </a:r>
            <a:r>
              <a:rPr lang="ru-RU" dirty="0"/>
              <a:t> </a:t>
            </a:r>
            <a:r>
              <a:rPr lang="ru-RU" dirty="0" err="1"/>
              <a:t>гносеології</a:t>
            </a:r>
            <a:r>
              <a:rPr lang="ru-RU" dirty="0"/>
              <a:t>». </a:t>
            </a:r>
            <a:r>
              <a:rPr lang="ru-RU" dirty="0" err="1"/>
              <a:t>Його</a:t>
            </a:r>
            <a:r>
              <a:rPr lang="ru-RU" dirty="0"/>
              <a:t> </a:t>
            </a:r>
            <a:r>
              <a:rPr lang="ru-RU" dirty="0" err="1"/>
              <a:t>концепція</a:t>
            </a:r>
            <a:r>
              <a:rPr lang="ru-RU" dirty="0"/>
              <a:t>, названа </a:t>
            </a:r>
            <a:r>
              <a:rPr lang="ru-RU" dirty="0" err="1"/>
              <a:t>методологією</a:t>
            </a:r>
            <a:r>
              <a:rPr lang="ru-RU" dirty="0"/>
              <a:t> </a:t>
            </a:r>
            <a:r>
              <a:rPr lang="ru-RU" dirty="0" err="1"/>
              <a:t>науково-дослідних</a:t>
            </a:r>
            <a:r>
              <a:rPr lang="ru-RU" dirty="0"/>
              <a:t> </a:t>
            </a:r>
            <a:r>
              <a:rPr lang="ru-RU" dirty="0" err="1"/>
              <a:t>програм</a:t>
            </a:r>
            <a:r>
              <a:rPr lang="ru-RU" dirty="0"/>
              <a:t>, </a:t>
            </a:r>
            <a:r>
              <a:rPr lang="ru-RU" dirty="0" err="1"/>
              <a:t>трактує</a:t>
            </a:r>
            <a:r>
              <a:rPr lang="ru-RU" dirty="0"/>
              <a:t> </a:t>
            </a:r>
            <a:r>
              <a:rPr lang="ru-RU" dirty="0" err="1"/>
              <a:t>зростання</a:t>
            </a:r>
            <a:r>
              <a:rPr lang="ru-RU" dirty="0"/>
              <a:t> </a:t>
            </a:r>
            <a:r>
              <a:rPr lang="ru-RU" dirty="0" err="1"/>
              <a:t>наукового</a:t>
            </a:r>
            <a:r>
              <a:rPr lang="ru-RU" dirty="0"/>
              <a:t> </a:t>
            </a:r>
            <a:r>
              <a:rPr lang="ru-RU" dirty="0" err="1"/>
              <a:t>знання</a:t>
            </a:r>
            <a:r>
              <a:rPr lang="ru-RU" dirty="0"/>
              <a:t> як результат </a:t>
            </a:r>
            <a:r>
              <a:rPr lang="ru-RU" dirty="0" err="1"/>
              <a:t>конкуренції</a:t>
            </a:r>
            <a:r>
              <a:rPr lang="ru-RU" dirty="0"/>
              <a:t> </a:t>
            </a:r>
            <a:r>
              <a:rPr lang="ru-RU" dirty="0" err="1"/>
              <a:t>науково-дослідних</a:t>
            </a:r>
            <a:r>
              <a:rPr lang="ru-RU" dirty="0"/>
              <a:t> </a:t>
            </a:r>
            <a:r>
              <a:rPr lang="ru-RU" dirty="0" err="1"/>
              <a:t>програм</a:t>
            </a:r>
            <a:r>
              <a:rPr lang="ru-RU" dirty="0"/>
              <a:t>. </a:t>
            </a:r>
            <a:r>
              <a:rPr lang="ru-RU" dirty="0" err="1"/>
              <a:t>Концепція</a:t>
            </a:r>
            <a:r>
              <a:rPr lang="ru-RU" dirty="0"/>
              <a:t> І. </a:t>
            </a:r>
            <a:r>
              <a:rPr lang="ru-RU" dirty="0" err="1"/>
              <a:t>Лакатоса</a:t>
            </a:r>
            <a:r>
              <a:rPr lang="ru-RU" dirty="0"/>
              <a:t> </a:t>
            </a:r>
            <a:r>
              <a:rPr lang="ru-RU" dirty="0" err="1"/>
              <a:t>може</a:t>
            </a:r>
            <a:r>
              <a:rPr lang="ru-RU" dirty="0"/>
              <a:t> </a:t>
            </a:r>
            <a:r>
              <a:rPr lang="ru-RU" dirty="0" err="1"/>
              <a:t>розглядатися</a:t>
            </a:r>
            <a:r>
              <a:rPr lang="ru-RU" dirty="0"/>
              <a:t> як </a:t>
            </a:r>
            <a:r>
              <a:rPr lang="ru-RU" dirty="0" err="1"/>
              <a:t>розвиток</a:t>
            </a:r>
            <a:r>
              <a:rPr lang="ru-RU" dirty="0"/>
              <a:t> </a:t>
            </a:r>
            <a:r>
              <a:rPr lang="ru-RU" dirty="0" err="1"/>
              <a:t>ідей</a:t>
            </a:r>
            <a:r>
              <a:rPr lang="ru-RU" dirty="0"/>
              <a:t> Т. Куна, </a:t>
            </a:r>
            <a:r>
              <a:rPr lang="ru-RU" dirty="0" err="1"/>
              <a:t>оскільки</a:t>
            </a:r>
            <a:r>
              <a:rPr lang="ru-RU" dirty="0"/>
              <a:t> </a:t>
            </a:r>
            <a:r>
              <a:rPr lang="ru-RU" dirty="0" err="1"/>
              <a:t>поняття</a:t>
            </a:r>
            <a:r>
              <a:rPr lang="ru-RU" dirty="0"/>
              <a:t> «</a:t>
            </a:r>
            <a:r>
              <a:rPr lang="ru-RU" dirty="0" err="1"/>
              <a:t>науково-дослідницька</a:t>
            </a:r>
            <a:r>
              <a:rPr lang="ru-RU" dirty="0"/>
              <a:t> </a:t>
            </a:r>
            <a:r>
              <a:rPr lang="ru-RU" dirty="0" err="1"/>
              <a:t>програма</a:t>
            </a:r>
            <a:r>
              <a:rPr lang="ru-RU" dirty="0"/>
              <a:t>» </a:t>
            </a:r>
            <a:r>
              <a:rPr lang="ru-RU" dirty="0" err="1"/>
              <a:t>фактично</a:t>
            </a:r>
            <a:r>
              <a:rPr lang="ru-RU" dirty="0"/>
              <a:t> </a:t>
            </a:r>
            <a:r>
              <a:rPr lang="ru-RU" dirty="0" err="1"/>
              <a:t>виконує</a:t>
            </a:r>
            <a:r>
              <a:rPr lang="ru-RU" dirty="0"/>
              <a:t> </a:t>
            </a:r>
            <a:r>
              <a:rPr lang="ru-RU" dirty="0" err="1"/>
              <a:t>функції</a:t>
            </a:r>
            <a:r>
              <a:rPr lang="ru-RU" dirty="0"/>
              <a:t>, </a:t>
            </a:r>
            <a:r>
              <a:rPr lang="ru-RU" dirty="0" err="1"/>
              <a:t>аналогічні</a:t>
            </a:r>
            <a:r>
              <a:rPr lang="ru-RU" dirty="0"/>
              <a:t> до </a:t>
            </a:r>
            <a:r>
              <a:rPr lang="ru-RU" dirty="0" err="1"/>
              <a:t>функцій</a:t>
            </a:r>
            <a:r>
              <a:rPr lang="ru-RU" dirty="0"/>
              <a:t> </a:t>
            </a:r>
            <a:r>
              <a:rPr lang="ru-RU" dirty="0" err="1"/>
              <a:t>поняття</a:t>
            </a:r>
            <a:r>
              <a:rPr lang="ru-RU" dirty="0"/>
              <a:t> «пара </a:t>
            </a:r>
            <a:r>
              <a:rPr lang="ru-RU" dirty="0" err="1"/>
              <a:t>дигма</a:t>
            </a:r>
            <a:r>
              <a:rPr lang="ru-RU" dirty="0"/>
              <a:t>» у Т. Куна. Разом про те у </a:t>
            </a:r>
            <a:r>
              <a:rPr lang="ru-RU" dirty="0" err="1"/>
              <a:t>цій</a:t>
            </a:r>
            <a:r>
              <a:rPr lang="ru-RU" dirty="0"/>
              <a:t> </a:t>
            </a:r>
            <a:r>
              <a:rPr lang="ru-RU" dirty="0" err="1"/>
              <a:t>концепції</a:t>
            </a:r>
            <a:r>
              <a:rPr lang="ru-RU" dirty="0"/>
              <a:t> </a:t>
            </a:r>
            <a:r>
              <a:rPr lang="ru-RU" dirty="0" err="1"/>
              <a:t>уточнюються</a:t>
            </a:r>
            <a:r>
              <a:rPr lang="ru-RU" dirty="0"/>
              <a:t> </a:t>
            </a:r>
            <a:r>
              <a:rPr lang="ru-RU" dirty="0" err="1"/>
              <a:t>ті</a:t>
            </a:r>
            <a:r>
              <a:rPr lang="ru-RU" dirty="0"/>
              <a:t> становища, </a:t>
            </a:r>
            <a:r>
              <a:rPr lang="ru-RU" dirty="0" err="1"/>
              <a:t>які</a:t>
            </a:r>
            <a:r>
              <a:rPr lang="ru-RU" dirty="0"/>
              <a:t> в Т. Куна </a:t>
            </a:r>
            <a:r>
              <a:rPr lang="ru-RU" dirty="0" err="1"/>
              <a:t>розроблено</a:t>
            </a:r>
            <a:r>
              <a:rPr lang="ru-RU" dirty="0"/>
              <a:t> слабо.</a:t>
            </a:r>
            <a:endParaRPr lang="uk-UA" dirty="0"/>
          </a:p>
        </p:txBody>
      </p:sp>
    </p:spTree>
    <p:extLst>
      <p:ext uri="{BB962C8B-B14F-4D97-AF65-F5344CB8AC3E}">
        <p14:creationId xmlns:p14="http://schemas.microsoft.com/office/powerpoint/2010/main" val="767964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2ACEE1F3-7B85-4BF8-9AD1-59B14203034A}"/>
              </a:ext>
            </a:extLst>
          </p:cNvPr>
          <p:cNvSpPr>
            <a:spLocks noGrp="1"/>
          </p:cNvSpPr>
          <p:nvPr>
            <p:ph sz="quarter" idx="13"/>
          </p:nvPr>
        </p:nvSpPr>
        <p:spPr>
          <a:xfrm>
            <a:off x="913774" y="763480"/>
            <a:ext cx="10538420" cy="5027719"/>
          </a:xfrm>
        </p:spPr>
        <p:txBody>
          <a:bodyPr>
            <a:normAutofit fontScale="92500" lnSpcReduction="10000"/>
          </a:bodyPr>
          <a:lstStyle/>
          <a:p>
            <a:pPr algn="just"/>
            <a:r>
              <a:rPr lang="uk-UA" dirty="0"/>
              <a:t>По-перше, у аналізованої концепції у більш розгорнутому вигляді розглядаються компоненти структури науково-дослідницької програми:</a:t>
            </a:r>
          </a:p>
          <a:p>
            <a:pPr algn="just"/>
            <a:r>
              <a:rPr lang="uk-UA" dirty="0"/>
              <a:t> 1. «Жорстке ядро», яке містить незаперечні для прихильників програми вихідні положення. </a:t>
            </a:r>
          </a:p>
          <a:p>
            <a:pPr algn="just"/>
            <a:r>
              <a:rPr lang="uk-UA" dirty="0"/>
              <a:t>2. «Негативна евристика» — своєрідний «захисний пояс» ядра програми, що складається з допоміжних гіпотез і припущень і дозволяє «зняти» протиріччя між «жорстким ядром» та аномальними фактами, що спостерігаються. Так, спостережувані </a:t>
            </a:r>
            <a:r>
              <a:rPr lang="uk-UA" dirty="0" err="1"/>
              <a:t>петлеподібні</a:t>
            </a:r>
            <a:r>
              <a:rPr lang="uk-UA" dirty="0"/>
              <a:t> рухи Марса на </a:t>
            </a:r>
            <a:r>
              <a:rPr lang="uk-UA" dirty="0" err="1"/>
              <a:t>небос</a:t>
            </a:r>
            <a:r>
              <a:rPr lang="uk-UA" dirty="0"/>
              <a:t> воді суперечать геоцентричній системі </a:t>
            </a:r>
            <a:r>
              <a:rPr lang="uk-UA" dirty="0" err="1"/>
              <a:t>Птолемея</a:t>
            </a:r>
            <a:r>
              <a:rPr lang="uk-UA" dirty="0"/>
              <a:t>. Однак закони — жорстке ядро ​​— цієї системи мають сумніватися в останню чергу. Зокрема, </a:t>
            </a:r>
            <a:r>
              <a:rPr lang="uk-UA" dirty="0" err="1"/>
              <a:t>Птолемей</a:t>
            </a:r>
            <a:r>
              <a:rPr lang="uk-UA" dirty="0"/>
              <a:t> «зняв» це протиріччя у вигляді висування ідеї епіциклів. Це поняття </a:t>
            </a:r>
            <a:r>
              <a:rPr lang="uk-UA" dirty="0" err="1"/>
              <a:t>Птолемей</a:t>
            </a:r>
            <a:r>
              <a:rPr lang="uk-UA" dirty="0"/>
              <a:t> використовує для моделювання нерівномірного руху планет і пояснення задніх рухів зовнішніх планет, у тому числі Марса. Планета рівномірно рухається по малому колу, званому епіциклом, центр якого, у свою чергу, рухається великим колом — деферентом.</a:t>
            </a:r>
          </a:p>
        </p:txBody>
      </p:sp>
    </p:spTree>
    <p:extLst>
      <p:ext uri="{BB962C8B-B14F-4D97-AF65-F5344CB8AC3E}">
        <p14:creationId xmlns:p14="http://schemas.microsoft.com/office/powerpoint/2010/main" val="3911773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3A1065-1618-4907-99F7-ACFD019CCA2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0A8EEAD3-34F1-4585-B93D-F9902604B432}"/>
              </a:ext>
            </a:extLst>
          </p:cNvPr>
          <p:cNvSpPr>
            <a:spLocks noGrp="1"/>
          </p:cNvSpPr>
          <p:nvPr>
            <p:ph sz="quarter" idx="13"/>
          </p:nvPr>
        </p:nvSpPr>
        <p:spPr/>
        <p:txBody>
          <a:bodyPr>
            <a:normAutofit fontScale="92500" lnSpcReduction="10000"/>
          </a:bodyPr>
          <a:lstStyle/>
          <a:p>
            <a:pPr algn="just"/>
            <a:r>
              <a:rPr lang="uk-UA" dirty="0"/>
              <a:t>3. «Позитивна евристика» - це «правила, які вказують, які шляхи треба обирати і як ними йти; це ряд положень, спрямованих на те, щоб змінювати і розвивати «спростовані варіанти» дослідницької програми, яка в результаті виступає як серія теорій, що розвиваються.</a:t>
            </a:r>
          </a:p>
          <a:p>
            <a:pPr algn="just"/>
            <a:r>
              <a:rPr lang="uk-UA" dirty="0"/>
              <a:t>Так, І. Ньютон спочатку розробив свою програму для планетарної системи з двох елементів: точкового центру (Сонця) і єдиної точкової планети (Землі). Оскільки ця модель суперечила третьому закону динаміки, остільки вона була замінена на модель, в якій і Сонце, і планети оберталися навколо загального центру тяжіння. Подальші уточнення стосувалися більшої кількості планет, обліку міжпланетних сил тяжіння та ін.</a:t>
            </a:r>
          </a:p>
        </p:txBody>
      </p:sp>
    </p:spTree>
    <p:extLst>
      <p:ext uri="{BB962C8B-B14F-4D97-AF65-F5344CB8AC3E}">
        <p14:creationId xmlns:p14="http://schemas.microsoft.com/office/powerpoint/2010/main" val="1133305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740438-9F57-4B81-BC80-0983217A826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0F04720B-B654-4347-951F-EDE3C48125EF}"/>
              </a:ext>
            </a:extLst>
          </p:cNvPr>
          <p:cNvSpPr>
            <a:spLocks noGrp="1"/>
          </p:cNvSpPr>
          <p:nvPr>
            <p:ph sz="quarter" idx="13"/>
          </p:nvPr>
        </p:nvSpPr>
        <p:spPr/>
        <p:txBody>
          <a:bodyPr/>
          <a:lstStyle/>
          <a:p>
            <a:pPr algn="just"/>
            <a:r>
              <a:rPr lang="ru-RU" dirty="0" err="1"/>
              <a:t>По-друге</a:t>
            </a:r>
            <a:r>
              <a:rPr lang="ru-RU" dirty="0"/>
              <a:t>, </a:t>
            </a:r>
            <a:r>
              <a:rPr lang="ru-RU" dirty="0" err="1"/>
              <a:t>послідовна</a:t>
            </a:r>
            <a:r>
              <a:rPr lang="ru-RU" dirty="0"/>
              <a:t> </a:t>
            </a:r>
            <a:r>
              <a:rPr lang="ru-RU" dirty="0" err="1"/>
              <a:t>зміна</a:t>
            </a:r>
            <a:r>
              <a:rPr lang="ru-RU" dirty="0"/>
              <a:t> </a:t>
            </a:r>
            <a:r>
              <a:rPr lang="ru-RU" dirty="0" err="1"/>
              <a:t>теоретичних</a:t>
            </a:r>
            <a:r>
              <a:rPr lang="ru-RU" dirty="0"/>
              <a:t> моделей (як показано на </a:t>
            </a:r>
            <a:r>
              <a:rPr lang="ru-RU" dirty="0" err="1"/>
              <a:t>прикладі</a:t>
            </a:r>
            <a:r>
              <a:rPr lang="ru-RU" dirty="0"/>
              <a:t> І. Ньютона) </a:t>
            </a:r>
            <a:r>
              <a:rPr lang="ru-RU" dirty="0" err="1"/>
              <a:t>детермінується</a:t>
            </a:r>
            <a:r>
              <a:rPr lang="ru-RU" dirty="0"/>
              <a:t> не </a:t>
            </a:r>
            <a:r>
              <a:rPr lang="ru-RU" dirty="0" err="1"/>
              <a:t>аномальним</a:t>
            </a:r>
            <a:r>
              <a:rPr lang="ru-RU" dirty="0"/>
              <a:t> характером </a:t>
            </a:r>
            <a:r>
              <a:rPr lang="ru-RU" dirty="0" err="1"/>
              <a:t>спостережуваних</a:t>
            </a:r>
            <a:r>
              <a:rPr lang="ru-RU" dirty="0"/>
              <a:t> </a:t>
            </a:r>
            <a:r>
              <a:rPr lang="ru-RU" dirty="0" err="1"/>
              <a:t>фактів</a:t>
            </a:r>
            <a:r>
              <a:rPr lang="ru-RU" dirty="0"/>
              <a:t>, а </a:t>
            </a:r>
            <a:r>
              <a:rPr lang="ru-RU" dirty="0" err="1"/>
              <a:t>теоретичними</a:t>
            </a:r>
            <a:r>
              <a:rPr lang="ru-RU" dirty="0"/>
              <a:t> </a:t>
            </a:r>
            <a:r>
              <a:rPr lang="ru-RU" dirty="0" err="1"/>
              <a:t>труднощами</a:t>
            </a:r>
            <a:r>
              <a:rPr lang="ru-RU" dirty="0"/>
              <a:t> (</a:t>
            </a:r>
            <a:r>
              <a:rPr lang="ru-RU" dirty="0" err="1"/>
              <a:t>змістовними</a:t>
            </a:r>
            <a:r>
              <a:rPr lang="ru-RU" dirty="0"/>
              <a:t> </a:t>
            </a:r>
            <a:r>
              <a:rPr lang="ru-RU" dirty="0" err="1"/>
              <a:t>протиріччями</a:t>
            </a:r>
            <a:r>
              <a:rPr lang="ru-RU" dirty="0"/>
              <a:t>) </a:t>
            </a:r>
            <a:r>
              <a:rPr lang="ru-RU" dirty="0" err="1"/>
              <a:t>дослідницької</a:t>
            </a:r>
            <a:r>
              <a:rPr lang="ru-RU" dirty="0"/>
              <a:t> </a:t>
            </a:r>
            <a:r>
              <a:rPr lang="ru-RU" dirty="0" err="1"/>
              <a:t>програми</a:t>
            </a:r>
            <a:r>
              <a:rPr lang="ru-RU" dirty="0"/>
              <a:t>. </a:t>
            </a:r>
            <a:r>
              <a:rPr lang="ru-RU" dirty="0" err="1"/>
              <a:t>Вирішення</a:t>
            </a:r>
            <a:r>
              <a:rPr lang="ru-RU" dirty="0"/>
              <a:t> таких </a:t>
            </a:r>
            <a:r>
              <a:rPr lang="ru-RU" dirty="0" err="1"/>
              <a:t>суперечностей</a:t>
            </a:r>
            <a:r>
              <a:rPr lang="ru-RU" dirty="0"/>
              <a:t> </a:t>
            </a:r>
            <a:r>
              <a:rPr lang="ru-RU" dirty="0" err="1"/>
              <a:t>складає</a:t>
            </a:r>
            <a:r>
              <a:rPr lang="ru-RU" dirty="0"/>
              <a:t> суть «</a:t>
            </a:r>
            <a:r>
              <a:rPr lang="ru-RU" dirty="0" err="1"/>
              <a:t>позитивної</a:t>
            </a:r>
            <a:r>
              <a:rPr lang="ru-RU" dirty="0"/>
              <a:t> </a:t>
            </a:r>
            <a:r>
              <a:rPr lang="ru-RU" dirty="0" err="1"/>
              <a:t>евристики</a:t>
            </a:r>
            <a:r>
              <a:rPr lang="ru-RU" dirty="0"/>
              <a:t>», </a:t>
            </a:r>
            <a:r>
              <a:rPr lang="ru-RU" dirty="0" err="1"/>
              <a:t>завдяки</a:t>
            </a:r>
            <a:r>
              <a:rPr lang="ru-RU" dirty="0"/>
              <a:t> </a:t>
            </a:r>
            <a:r>
              <a:rPr lang="ru-RU" dirty="0" err="1"/>
              <a:t>якій</a:t>
            </a:r>
            <a:r>
              <a:rPr lang="ru-RU" dirty="0"/>
              <a:t> </a:t>
            </a:r>
            <a:r>
              <a:rPr lang="ru-RU" dirty="0" err="1"/>
              <a:t>вчені</a:t>
            </a:r>
            <a:r>
              <a:rPr lang="ru-RU" dirty="0"/>
              <a:t>, </a:t>
            </a:r>
            <a:r>
              <a:rPr lang="ru-RU" dirty="0" err="1"/>
              <a:t>які</a:t>
            </a:r>
            <a:r>
              <a:rPr lang="ru-RU" dirty="0"/>
              <a:t> </a:t>
            </a:r>
            <a:r>
              <a:rPr lang="ru-RU" dirty="0" err="1"/>
              <a:t>працюють</a:t>
            </a:r>
            <a:r>
              <a:rPr lang="ru-RU" dirty="0"/>
              <a:t> в рамках </a:t>
            </a:r>
            <a:r>
              <a:rPr lang="ru-RU" dirty="0" err="1"/>
              <a:t>конкретної</a:t>
            </a:r>
            <a:r>
              <a:rPr lang="ru-RU" dirty="0"/>
              <a:t> </a:t>
            </a:r>
            <a:r>
              <a:rPr lang="ru-RU" dirty="0" err="1"/>
              <a:t>дослідницької</a:t>
            </a:r>
            <a:r>
              <a:rPr lang="ru-RU" dirty="0"/>
              <a:t> </a:t>
            </a:r>
            <a:r>
              <a:rPr lang="ru-RU" dirty="0" err="1"/>
              <a:t>програми</a:t>
            </a:r>
            <a:r>
              <a:rPr lang="ru-RU" dirty="0"/>
              <a:t>, </a:t>
            </a:r>
            <a:r>
              <a:rPr lang="ru-RU" dirty="0" err="1"/>
              <a:t>можуть</a:t>
            </a:r>
            <a:r>
              <a:rPr lang="ru-RU" dirty="0"/>
              <a:t> </a:t>
            </a:r>
            <a:r>
              <a:rPr lang="ru-RU" dirty="0" err="1"/>
              <a:t>досить</a:t>
            </a:r>
            <a:r>
              <a:rPr lang="ru-RU" dirty="0"/>
              <a:t> </a:t>
            </a:r>
            <a:r>
              <a:rPr lang="ru-RU" dirty="0" err="1"/>
              <a:t>довго</a:t>
            </a:r>
            <a:r>
              <a:rPr lang="ru-RU" dirty="0"/>
              <a:t> не </a:t>
            </a:r>
            <a:r>
              <a:rPr lang="ru-RU" dirty="0" err="1"/>
              <a:t>звертати</a:t>
            </a:r>
            <a:r>
              <a:rPr lang="ru-RU" dirty="0"/>
              <a:t> </a:t>
            </a:r>
            <a:r>
              <a:rPr lang="ru-RU" dirty="0" err="1"/>
              <a:t>уваги</a:t>
            </a:r>
            <a:r>
              <a:rPr lang="ru-RU" dirty="0"/>
              <a:t> на критику і </a:t>
            </a:r>
            <a:r>
              <a:rPr lang="ru-RU" dirty="0" err="1"/>
              <a:t>факти</a:t>
            </a:r>
            <a:r>
              <a:rPr lang="ru-RU" dirty="0"/>
              <a:t>, </a:t>
            </a:r>
            <a:r>
              <a:rPr lang="ru-RU" dirty="0" err="1"/>
              <a:t>що</a:t>
            </a:r>
            <a:r>
              <a:rPr lang="ru-RU" dirty="0"/>
              <a:t> </a:t>
            </a:r>
            <a:r>
              <a:rPr lang="ru-RU" dirty="0" err="1"/>
              <a:t>суперечать</a:t>
            </a:r>
            <a:r>
              <a:rPr lang="ru-RU" dirty="0"/>
              <a:t> </a:t>
            </a:r>
            <a:r>
              <a:rPr lang="ru-RU" dirty="0" err="1"/>
              <a:t>програмі</a:t>
            </a:r>
            <a:r>
              <a:rPr lang="ru-RU" dirty="0"/>
              <a:t>. </a:t>
            </a:r>
            <a:r>
              <a:rPr lang="ru-RU" dirty="0" err="1"/>
              <a:t>Це</a:t>
            </a:r>
            <a:r>
              <a:rPr lang="ru-RU" dirty="0"/>
              <a:t> </a:t>
            </a:r>
            <a:r>
              <a:rPr lang="ru-RU" dirty="0" err="1"/>
              <a:t>обумовлено</a:t>
            </a:r>
            <a:r>
              <a:rPr lang="ru-RU" dirty="0"/>
              <a:t> </a:t>
            </a:r>
            <a:r>
              <a:rPr lang="ru-RU" dirty="0" err="1"/>
              <a:t>їх</a:t>
            </a:r>
            <a:r>
              <a:rPr lang="ru-RU" dirty="0"/>
              <a:t> </a:t>
            </a:r>
            <a:r>
              <a:rPr lang="ru-RU" dirty="0" err="1"/>
              <a:t>надією</a:t>
            </a:r>
            <a:r>
              <a:rPr lang="ru-RU" dirty="0"/>
              <a:t> на те, </a:t>
            </a:r>
            <a:r>
              <a:rPr lang="ru-RU" dirty="0" err="1"/>
              <a:t>що</a:t>
            </a:r>
            <a:r>
              <a:rPr lang="ru-RU" dirty="0"/>
              <a:t> </a:t>
            </a:r>
            <a:r>
              <a:rPr lang="ru-RU" dirty="0" err="1"/>
              <a:t>розв'язання</a:t>
            </a:r>
            <a:r>
              <a:rPr lang="ru-RU" dirty="0"/>
              <a:t> задач, </a:t>
            </a:r>
            <a:r>
              <a:rPr lang="ru-RU" dirty="0" err="1"/>
              <a:t>спрямовуваних</a:t>
            </a:r>
            <a:r>
              <a:rPr lang="ru-RU" dirty="0"/>
              <a:t> «позитивною </a:t>
            </a:r>
            <a:r>
              <a:rPr lang="ru-RU" dirty="0" err="1"/>
              <a:t>евристикою</a:t>
            </a:r>
            <a:r>
              <a:rPr lang="ru-RU" dirty="0"/>
              <a:t>», рано </a:t>
            </a:r>
            <a:r>
              <a:rPr lang="ru-RU" dirty="0" err="1"/>
              <a:t>чи</a:t>
            </a:r>
            <a:r>
              <a:rPr lang="ru-RU" dirty="0"/>
              <a:t> </a:t>
            </a:r>
            <a:r>
              <a:rPr lang="ru-RU" dirty="0" err="1"/>
              <a:t>пізно</a:t>
            </a:r>
            <a:r>
              <a:rPr lang="ru-RU" dirty="0"/>
              <a:t> дозволить </a:t>
            </a:r>
            <a:r>
              <a:rPr lang="ru-RU" dirty="0" err="1"/>
              <a:t>пояснити</a:t>
            </a:r>
            <a:r>
              <a:rPr lang="ru-RU" dirty="0"/>
              <a:t> </a:t>
            </a:r>
            <a:r>
              <a:rPr lang="ru-RU" dirty="0" err="1"/>
              <a:t>аномальні</a:t>
            </a:r>
            <a:r>
              <a:rPr lang="ru-RU" dirty="0"/>
              <a:t> </a:t>
            </a:r>
            <a:r>
              <a:rPr lang="ru-RU" dirty="0" err="1"/>
              <a:t>факти</a:t>
            </a:r>
            <a:r>
              <a:rPr lang="ru-RU" dirty="0"/>
              <a:t>.</a:t>
            </a:r>
            <a:endParaRPr lang="uk-UA" dirty="0"/>
          </a:p>
        </p:txBody>
      </p:sp>
    </p:spTree>
    <p:extLst>
      <p:ext uri="{BB962C8B-B14F-4D97-AF65-F5344CB8AC3E}">
        <p14:creationId xmlns:p14="http://schemas.microsoft.com/office/powerpoint/2010/main" val="3293981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316D53-17AB-4D2A-AE07-88BDF38A2B20}"/>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19DDEB0E-3C1B-44AA-A650-4006629AE90E}"/>
              </a:ext>
            </a:extLst>
          </p:cNvPr>
          <p:cNvSpPr>
            <a:spLocks noGrp="1"/>
          </p:cNvSpPr>
          <p:nvPr>
            <p:ph sz="quarter" idx="13"/>
          </p:nvPr>
        </p:nvSpPr>
        <p:spPr/>
        <p:txBody>
          <a:bodyPr>
            <a:normAutofit fontScale="70000" lnSpcReduction="20000"/>
          </a:bodyPr>
          <a:lstStyle/>
          <a:p>
            <a:pPr algn="just"/>
            <a:r>
              <a:rPr lang="uk-UA" dirty="0"/>
              <a:t>По-третє, якщо у Т. Куна перехід від однієї парадигми до іншої носить значною мірою ірраціональний характер, то І. </a:t>
            </a:r>
            <a:r>
              <a:rPr lang="uk-UA" dirty="0" err="1"/>
              <a:t>Лакатос</a:t>
            </a:r>
            <a:r>
              <a:rPr lang="uk-UA" dirty="0"/>
              <a:t> вважає, що вибір науковою спільнотою однієї з багатьох конкуруючих дослідницьких програм здійснюється раціонально, на основі чітких раціональних критеріїв. При вичерпанні позитивних евристичних можливостей дослідницької програми постає питання її заміні. Наукова революція, за І. </a:t>
            </a:r>
            <a:r>
              <a:rPr lang="uk-UA" dirty="0" err="1"/>
              <a:t>Лакатосом</a:t>
            </a:r>
            <a:r>
              <a:rPr lang="uk-UA" dirty="0"/>
              <a:t>, - це «витіснення» застарілої програми однієї з конкуруючих програм. При цьому евристична сила конкуруючих програм оцінюється вченими раціонально: «Програма вважається прогресуючою тоді, коли її теоретичне зростання передбачає її емпіричне зростання, тобто коли вона з деяким успіхом може передбачати нові факти програма регресує, якщо її теоретичне зростання відстає від її </a:t>
            </a:r>
            <a:r>
              <a:rPr lang="uk-UA" dirty="0" err="1"/>
              <a:t>емпіри</a:t>
            </a:r>
            <a:r>
              <a:rPr lang="uk-UA" dirty="0"/>
              <a:t> </a:t>
            </a:r>
            <a:r>
              <a:rPr lang="uk-UA" dirty="0" err="1"/>
              <a:t>чного</a:t>
            </a:r>
            <a:r>
              <a:rPr lang="uk-UA" dirty="0"/>
              <a:t> зростання, тобто коли вона дає тільки запізнілі пояснення або випадкових </a:t>
            </a:r>
            <a:r>
              <a:rPr lang="uk-UA" dirty="0" err="1"/>
              <a:t>відкриттів</a:t>
            </a:r>
            <a:r>
              <a:rPr lang="uk-UA" dirty="0"/>
              <a:t>, або фактів, що передбачають і відкриваються конкуруючої програмою ... »</a:t>
            </a:r>
          </a:p>
          <a:p>
            <a:pPr algn="just"/>
            <a:r>
              <a:rPr lang="ru-RU" dirty="0"/>
              <a:t>Таким чином, як головне </a:t>
            </a:r>
            <a:r>
              <a:rPr lang="ru-RU" dirty="0" err="1"/>
              <a:t>джерело</a:t>
            </a:r>
            <a:r>
              <a:rPr lang="ru-RU" dirty="0"/>
              <a:t> </a:t>
            </a:r>
            <a:r>
              <a:rPr lang="ru-RU" dirty="0" err="1"/>
              <a:t>розвитку</a:t>
            </a:r>
            <a:r>
              <a:rPr lang="ru-RU" dirty="0"/>
              <a:t> Наука </a:t>
            </a:r>
            <a:r>
              <a:rPr lang="ru-RU" dirty="0" err="1"/>
              <a:t>виступає</a:t>
            </a:r>
            <a:r>
              <a:rPr lang="ru-RU" dirty="0"/>
              <a:t> </a:t>
            </a:r>
            <a:r>
              <a:rPr lang="ru-RU" dirty="0" err="1"/>
              <a:t>конкуренція</a:t>
            </a:r>
            <a:r>
              <a:rPr lang="ru-RU" dirty="0"/>
              <a:t> </a:t>
            </a:r>
            <a:r>
              <a:rPr lang="ru-RU" dirty="0" err="1"/>
              <a:t>дослідницьких</a:t>
            </a:r>
            <a:r>
              <a:rPr lang="ru-RU" dirty="0"/>
              <a:t> </a:t>
            </a:r>
            <a:r>
              <a:rPr lang="ru-RU" dirty="0" err="1"/>
              <a:t>програм</a:t>
            </a:r>
            <a:r>
              <a:rPr lang="ru-RU" dirty="0"/>
              <a:t>. При </a:t>
            </a:r>
            <a:r>
              <a:rPr lang="ru-RU" dirty="0" err="1"/>
              <a:t>цьому</a:t>
            </a:r>
            <a:r>
              <a:rPr lang="ru-RU" dirty="0"/>
              <a:t> сама </a:t>
            </a:r>
            <a:r>
              <a:rPr lang="ru-RU" dirty="0" err="1"/>
              <a:t>дослідницька</a:t>
            </a:r>
            <a:r>
              <a:rPr lang="ru-RU" dirty="0"/>
              <a:t> </a:t>
            </a:r>
            <a:r>
              <a:rPr lang="ru-RU" dirty="0" err="1"/>
              <a:t>програма</a:t>
            </a:r>
            <a:r>
              <a:rPr lang="ru-RU" dirty="0"/>
              <a:t> </a:t>
            </a:r>
            <a:r>
              <a:rPr lang="ru-RU" dirty="0" err="1"/>
              <a:t>має</a:t>
            </a:r>
            <a:r>
              <a:rPr lang="ru-RU" dirty="0"/>
              <a:t> </a:t>
            </a:r>
            <a:r>
              <a:rPr lang="ru-RU" dirty="0" err="1"/>
              <a:t>власну</a:t>
            </a:r>
            <a:r>
              <a:rPr lang="ru-RU" dirty="0"/>
              <a:t> </a:t>
            </a:r>
            <a:r>
              <a:rPr lang="ru-RU" dirty="0" err="1"/>
              <a:t>логіку</a:t>
            </a:r>
            <a:r>
              <a:rPr lang="ru-RU" dirty="0"/>
              <a:t> та </a:t>
            </a:r>
            <a:r>
              <a:rPr lang="ru-RU" dirty="0" err="1"/>
              <a:t>внутрішню</a:t>
            </a:r>
            <a:r>
              <a:rPr lang="ru-RU" dirty="0"/>
              <a:t> </a:t>
            </a:r>
            <a:r>
              <a:rPr lang="ru-RU" dirty="0" err="1"/>
              <a:t>стратегію</a:t>
            </a:r>
            <a:r>
              <a:rPr lang="ru-RU" dirty="0"/>
              <a:t> </a:t>
            </a:r>
            <a:r>
              <a:rPr lang="ru-RU" dirty="0" err="1"/>
              <a:t>розвитку</a:t>
            </a:r>
            <a:r>
              <a:rPr lang="ru-RU" dirty="0"/>
              <a:t>, </a:t>
            </a:r>
            <a:r>
              <a:rPr lang="ru-RU" dirty="0" err="1"/>
              <a:t>що</a:t>
            </a:r>
            <a:r>
              <a:rPr lang="ru-RU" dirty="0"/>
              <a:t> </a:t>
            </a:r>
            <a:r>
              <a:rPr lang="ru-RU" dirty="0" err="1"/>
              <a:t>визначається</a:t>
            </a:r>
            <a:r>
              <a:rPr lang="ru-RU" dirty="0"/>
              <a:t> правилами </a:t>
            </a:r>
            <a:r>
              <a:rPr lang="ru-RU" dirty="0" err="1"/>
              <a:t>позитивної</a:t>
            </a:r>
            <a:r>
              <a:rPr lang="ru-RU" dirty="0"/>
              <a:t> </a:t>
            </a:r>
            <a:r>
              <a:rPr lang="ru-RU" dirty="0" err="1"/>
              <a:t>евристики</a:t>
            </a:r>
            <a:r>
              <a:rPr lang="ru-RU" dirty="0"/>
              <a:t>.</a:t>
            </a:r>
            <a:endParaRPr lang="uk-UA" dirty="0"/>
          </a:p>
          <a:p>
            <a:pPr algn="just"/>
            <a:endParaRPr lang="uk-UA" dirty="0"/>
          </a:p>
        </p:txBody>
      </p:sp>
    </p:spTree>
    <p:extLst>
      <p:ext uri="{BB962C8B-B14F-4D97-AF65-F5344CB8AC3E}">
        <p14:creationId xmlns:p14="http://schemas.microsoft.com/office/powerpoint/2010/main" val="2005945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D0A9EF-7C3D-407C-B669-B5BD2BB4C01C}"/>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3EBF80A-BF94-414F-B06C-7EE60A8D14F9}"/>
              </a:ext>
            </a:extLst>
          </p:cNvPr>
          <p:cNvSpPr>
            <a:spLocks noGrp="1"/>
          </p:cNvSpPr>
          <p:nvPr>
            <p:ph sz="quarter" idx="13"/>
          </p:nvPr>
        </p:nvSpPr>
        <p:spPr/>
        <p:txBody>
          <a:bodyPr>
            <a:normAutofit fontScale="92500"/>
          </a:bodyPr>
          <a:lstStyle/>
          <a:p>
            <a:pPr algn="just"/>
            <a:r>
              <a:rPr lang="uk-UA" dirty="0"/>
              <a:t>В останній третині </a:t>
            </a:r>
            <a:r>
              <a:rPr lang="en-US" dirty="0"/>
              <a:t>XX </a:t>
            </a:r>
            <a:r>
              <a:rPr lang="uk-UA" dirty="0"/>
              <a:t>ст. теоретичні ідеї Т. Куна та І. </a:t>
            </a:r>
            <a:r>
              <a:rPr lang="uk-UA" dirty="0" err="1"/>
              <a:t>Лакатоса</a:t>
            </a:r>
            <a:r>
              <a:rPr lang="uk-UA" dirty="0"/>
              <a:t> виявилися найвпливовішими реконструкціями розвитку наукового знання. Поряд із ними виникли й інші концепції, що характеризують специфіку динаміки науки. Так, П. </a:t>
            </a:r>
            <a:r>
              <a:rPr lang="uk-UA" dirty="0" err="1"/>
              <a:t>Фейєрабенд</a:t>
            </a:r>
            <a:r>
              <a:rPr lang="uk-UA" dirty="0"/>
              <a:t> (1924-1994) стверджував, що «</a:t>
            </a:r>
            <a:r>
              <a:rPr lang="uk-UA" dirty="0" err="1"/>
              <a:t>епістемологічний</a:t>
            </a:r>
            <a:r>
              <a:rPr lang="uk-UA" dirty="0"/>
              <a:t> анархізм» або, інакше, плюралізм думок у науковій суспільстві і є справжнім двигуном науки. І парадигма Т. Куна, і науково-дослідна програма І. </a:t>
            </a:r>
            <a:r>
              <a:rPr lang="uk-UA" dirty="0" err="1"/>
              <a:t>Лакатоса</a:t>
            </a:r>
            <a:r>
              <a:rPr lang="uk-UA" dirty="0"/>
              <a:t> — це, зрештою, певний набір (система) методологічних правил. П. </a:t>
            </a:r>
            <a:r>
              <a:rPr lang="uk-UA" dirty="0" err="1"/>
              <a:t>Фейєрабенд</a:t>
            </a:r>
            <a:r>
              <a:rPr lang="uk-UA" dirty="0"/>
              <a:t> вважав, що немає методологічних правил, які завжди використовуються вченими, а науковий метод ставить певні межі в дослідницькій діяльності вчених і обмежує науковий прогрес. </a:t>
            </a:r>
          </a:p>
        </p:txBody>
      </p:sp>
    </p:spTree>
    <p:extLst>
      <p:ext uri="{BB962C8B-B14F-4D97-AF65-F5344CB8AC3E}">
        <p14:creationId xmlns:p14="http://schemas.microsoft.com/office/powerpoint/2010/main" val="205339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E0793B-0E68-4D96-8BD1-A37C5B4B779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C0D1C52-FC6F-4E08-B7F8-CEFABF229292}"/>
              </a:ext>
            </a:extLst>
          </p:cNvPr>
          <p:cNvSpPr>
            <a:spLocks noGrp="1"/>
          </p:cNvSpPr>
          <p:nvPr>
            <p:ph sz="quarter" idx="13"/>
          </p:nvPr>
        </p:nvSpPr>
        <p:spPr/>
        <p:txBody>
          <a:bodyPr/>
          <a:lstStyle/>
          <a:p>
            <a:pPr algn="just"/>
            <a:r>
              <a:rPr lang="uk-UA" dirty="0"/>
              <a:t>Наука виграла б найбільше від певної «порції» анархізму як у науковому методі, так і в науковій теорії. Розглядаючи такі факти в історії науки, які вважаються безперечними прикладами наукового прогресу (наприклад, наукову революцію Коперника), він показує, що в цих випадках порушуються всі прийняті в науці правила. П. </a:t>
            </a:r>
            <a:r>
              <a:rPr lang="uk-UA" dirty="0" err="1"/>
              <a:t>Фейєрабенд</a:t>
            </a:r>
            <a:r>
              <a:rPr lang="uk-UA" dirty="0"/>
              <a:t> прагне довести, що дотримання цих правил стало б перешкодою по дорозі наукової революції.</a:t>
            </a:r>
          </a:p>
        </p:txBody>
      </p:sp>
    </p:spTree>
    <p:extLst>
      <p:ext uri="{BB962C8B-B14F-4D97-AF65-F5344CB8AC3E}">
        <p14:creationId xmlns:p14="http://schemas.microsoft.com/office/powerpoint/2010/main" val="217454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AF1D0D-E565-4EF1-BCB0-C27D11E2736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5278620-F3C3-4A20-8783-4F9AD94F43F9}"/>
              </a:ext>
            </a:extLst>
          </p:cNvPr>
          <p:cNvSpPr>
            <a:spLocks noGrp="1"/>
          </p:cNvSpPr>
          <p:nvPr>
            <p:ph sz="quarter" idx="13"/>
          </p:nvPr>
        </p:nvSpPr>
        <p:spPr/>
        <p:txBody>
          <a:bodyPr>
            <a:normAutofit/>
          </a:bodyPr>
          <a:lstStyle/>
          <a:p>
            <a:pPr algn="just"/>
            <a:r>
              <a:rPr lang="uk-UA" dirty="0"/>
              <a:t>Пол </a:t>
            </a:r>
            <a:r>
              <a:rPr lang="uk-UA" dirty="0" err="1"/>
              <a:t>Фейєрабенд</a:t>
            </a:r>
            <a:r>
              <a:rPr lang="uk-UA" dirty="0"/>
              <a:t> відстоював позицію теоретичного і методологічного плюралізму, уважав, що існує безліч рівноправних типів знання і  </a:t>
            </a:r>
            <a:r>
              <a:rPr lang="uk-UA" dirty="0" err="1"/>
              <a:t>методологій</a:t>
            </a:r>
            <a:r>
              <a:rPr lang="uk-UA" dirty="0"/>
              <a:t>, що  сприяє розвитку знання і людини. На його думку, неможливо створити  одну хорошу емпіричну методологію, рівноцінними є всі методологічні стратегії,  правомірним є прийняття будь-якої теоретичної концепції.   Найбільш  продуктивними періодами в розвитку науки є періоди створення і боротьби альтернатив.  </a:t>
            </a:r>
          </a:p>
        </p:txBody>
      </p:sp>
    </p:spTree>
    <p:extLst>
      <p:ext uri="{BB962C8B-B14F-4D97-AF65-F5344CB8AC3E}">
        <p14:creationId xmlns:p14="http://schemas.microsoft.com/office/powerpoint/2010/main" val="2383296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7F1FBF-2422-4C9C-8135-00CE879C6A86}"/>
              </a:ext>
            </a:extLst>
          </p:cNvPr>
          <p:cNvSpPr>
            <a:spLocks noGrp="1"/>
          </p:cNvSpPr>
          <p:nvPr>
            <p:ph type="title"/>
          </p:nvPr>
        </p:nvSpPr>
        <p:spPr/>
        <p:txBody>
          <a:bodyPr/>
          <a:lstStyle/>
          <a:p>
            <a:r>
              <a:rPr lang="ru-RU" dirty="0"/>
              <a:t>1. </a:t>
            </a:r>
            <a:r>
              <a:rPr lang="ru-RU" dirty="0" err="1"/>
              <a:t>Методологічні</a:t>
            </a:r>
            <a:r>
              <a:rPr lang="ru-RU" dirty="0"/>
              <a:t> </a:t>
            </a:r>
            <a:r>
              <a:rPr lang="ru-RU" dirty="0" err="1"/>
              <a:t>підходи</a:t>
            </a:r>
            <a:r>
              <a:rPr lang="ru-RU" dirty="0"/>
              <a:t> до </a:t>
            </a:r>
            <a:r>
              <a:rPr lang="ru-RU" dirty="0" err="1"/>
              <a:t>розуміння</a:t>
            </a:r>
            <a:r>
              <a:rPr lang="ru-RU" dirty="0"/>
              <a:t> </a:t>
            </a:r>
            <a:r>
              <a:rPr lang="ru-RU" dirty="0" err="1"/>
              <a:t>динаміки</a:t>
            </a:r>
            <a:r>
              <a:rPr lang="ru-RU" dirty="0"/>
              <a:t> науки</a:t>
            </a:r>
            <a:br>
              <a:rPr lang="ru-RU" dirty="0"/>
            </a:br>
            <a:endParaRPr lang="uk-UA" dirty="0"/>
          </a:p>
        </p:txBody>
      </p:sp>
      <p:sp>
        <p:nvSpPr>
          <p:cNvPr id="3" name="Місце для вмісту 2">
            <a:extLst>
              <a:ext uri="{FF2B5EF4-FFF2-40B4-BE49-F238E27FC236}">
                <a16:creationId xmlns:a16="http://schemas.microsoft.com/office/drawing/2014/main" id="{5436BB74-682C-4073-8C81-D3F99F55A193}"/>
              </a:ext>
            </a:extLst>
          </p:cNvPr>
          <p:cNvSpPr>
            <a:spLocks noGrp="1"/>
          </p:cNvSpPr>
          <p:nvPr>
            <p:ph sz="quarter" idx="13"/>
          </p:nvPr>
        </p:nvSpPr>
        <p:spPr/>
        <p:txBody>
          <a:bodyPr>
            <a:normAutofit/>
          </a:bodyPr>
          <a:lstStyle/>
          <a:p>
            <a:pPr algn="just"/>
            <a:r>
              <a:rPr lang="uk-UA" dirty="0"/>
              <a:t>У рамках класичної науки вважалося природним </a:t>
            </a:r>
            <a:r>
              <a:rPr lang="uk-UA" dirty="0">
                <a:solidFill>
                  <a:srgbClr val="FF0000"/>
                </a:solidFill>
              </a:rPr>
              <a:t>кумулятивний розвиток </a:t>
            </a:r>
            <a:r>
              <a:rPr lang="uk-UA" dirty="0"/>
              <a:t>наукового знання, під яким розумілося його поступове накопичення та розширення. Про такий розвиток міркував, наприклад, О. </a:t>
            </a:r>
            <a:r>
              <a:rPr lang="uk-UA" dirty="0" err="1"/>
              <a:t>Конт</a:t>
            </a:r>
            <a:r>
              <a:rPr lang="uk-UA" dirty="0"/>
              <a:t>. На його думку, вчені з покоління до покоління збільшують масив емпіричних фактів, що поступово уточнюють зміст понять, розвивають методологію, що модернізують теоретичну частину наукового знання. І О. </a:t>
            </a:r>
            <a:r>
              <a:rPr lang="uk-UA" dirty="0" err="1"/>
              <a:t>Конт</a:t>
            </a:r>
            <a:r>
              <a:rPr lang="uk-UA" dirty="0"/>
              <a:t>, та його однодумці в історії науки не бачили драми ідей, які стоять за дослідниками світоглядів. Історія науки у певному сенсі була нецікава для вченого</a:t>
            </a:r>
          </a:p>
        </p:txBody>
      </p:sp>
    </p:spTree>
    <p:extLst>
      <p:ext uri="{BB962C8B-B14F-4D97-AF65-F5344CB8AC3E}">
        <p14:creationId xmlns:p14="http://schemas.microsoft.com/office/powerpoint/2010/main" val="19131017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AFACF4-649E-4BA7-A6EB-1DFE4ED7F57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93A61DBD-95F4-4D96-8B9A-A68C901F3B4A}"/>
              </a:ext>
            </a:extLst>
          </p:cNvPr>
          <p:cNvSpPr>
            <a:spLocks noGrp="1"/>
          </p:cNvSpPr>
          <p:nvPr>
            <p:ph sz="quarter" idx="13"/>
          </p:nvPr>
        </p:nvSpPr>
        <p:spPr/>
        <p:txBody>
          <a:bodyPr/>
          <a:lstStyle/>
          <a:p>
            <a:pPr algn="just"/>
            <a:r>
              <a:rPr lang="uk-UA" dirty="0"/>
              <a:t>Розвиток пізнання, уважає </a:t>
            </a:r>
            <a:r>
              <a:rPr lang="uk-UA" dirty="0" err="1"/>
              <a:t>Фейєрабенд</a:t>
            </a:r>
            <a:r>
              <a:rPr lang="uk-UA" dirty="0"/>
              <a:t>, здійснюється завдяки критиці несумісних теорій  за наявності фактів. Тому в науковій роботі науковці повинні керуватись принципом «</a:t>
            </a:r>
            <a:r>
              <a:rPr lang="uk-UA" dirty="0" err="1"/>
              <a:t>пролефірації</a:t>
            </a:r>
            <a:r>
              <a:rPr lang="uk-UA" dirty="0"/>
              <a:t>» (розмноження) теорій: створювати теорії альтернативні по відношенню  до існуючих, навіть якщо останні підтверджені та мають загальне визнання. </a:t>
            </a:r>
            <a:r>
              <a:rPr lang="uk-UA" dirty="0" err="1"/>
              <a:t>Фейєрабенд</a:t>
            </a:r>
            <a:r>
              <a:rPr lang="uk-UA" dirty="0"/>
              <a:t>  надає великого значення альтернативам, вони, на  його думку,  захищають науку від догматизму і застою, створюють умови для створення нових приладів, дають можливість давати різні теоретичні тлумачення,  сприяти розвитку творчих здібностей ученого.</a:t>
            </a:r>
          </a:p>
        </p:txBody>
      </p:sp>
    </p:spTree>
    <p:extLst>
      <p:ext uri="{BB962C8B-B14F-4D97-AF65-F5344CB8AC3E}">
        <p14:creationId xmlns:p14="http://schemas.microsoft.com/office/powerpoint/2010/main" val="3001864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1BF98D-AB40-4DD8-9A83-911119AF240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24F0106-C43A-400B-A560-2DEE1A0142A8}"/>
              </a:ext>
            </a:extLst>
          </p:cNvPr>
          <p:cNvSpPr>
            <a:spLocks noGrp="1"/>
          </p:cNvSpPr>
          <p:nvPr>
            <p:ph sz="quarter" idx="13"/>
          </p:nvPr>
        </p:nvSpPr>
        <p:spPr/>
        <p:txBody>
          <a:bodyPr>
            <a:normAutofit fontScale="77500" lnSpcReduction="20000"/>
          </a:bodyPr>
          <a:lstStyle/>
          <a:p>
            <a:pPr algn="just"/>
            <a:r>
              <a:rPr lang="uk-UA" dirty="0"/>
              <a:t>Принцип методологічного плюралізму  вказує на те, що можна створювати теорії, які не відповідають  загальноприйнятим  поглядам.  </a:t>
            </a:r>
            <a:r>
              <a:rPr lang="uk-UA" dirty="0" err="1"/>
              <a:t>Феєрабенд</a:t>
            </a:r>
            <a:r>
              <a:rPr lang="uk-UA" dirty="0"/>
              <a:t>  висуває ідею не тільки методологічного плюралізму, а й ідею методологічного анархізму, стверджуючи, що в пізнанні  не може бути універсального методу. У науці взагалі можна робити все що завгодно, ніяких раціональних критеріїв відбору теорій немає. Кожний учений може створювати і розробляти свої власні теорії, не звертаючи уваги на суперечності та критику. Діяльність ученого не підкоряється ніяким раціональним нормам. Історія науки, на його думку,  являє собою хаотичне переплетіння різних ідей, помилок, інтерпретацій фактів, </a:t>
            </a:r>
            <a:r>
              <a:rPr lang="uk-UA" dirty="0" err="1"/>
              <a:t>відкриттів</a:t>
            </a:r>
            <a:r>
              <a:rPr lang="uk-UA" dirty="0"/>
              <a:t>. Розвиток науки −  ірраціональний: нові теорії отримують визнання не  тому що ближче до істини, а завдяки  пропаганді прихильників. У цьому сенсі наука  нічим не відрізняється від міфу чи релігії і є однією із форм ідеології. Тому треба звільнити суспільство від диктату науки, відокремити науки від держави і надати науці, релігії,  міфу однакових  прав. </a:t>
            </a:r>
          </a:p>
        </p:txBody>
      </p:sp>
    </p:spTree>
    <p:extLst>
      <p:ext uri="{BB962C8B-B14F-4D97-AF65-F5344CB8AC3E}">
        <p14:creationId xmlns:p14="http://schemas.microsoft.com/office/powerpoint/2010/main" val="3931743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CA3593-8ADC-4417-8394-40119CEF264D}"/>
              </a:ext>
            </a:extLst>
          </p:cNvPr>
          <p:cNvSpPr>
            <a:spLocks noGrp="1"/>
          </p:cNvSpPr>
          <p:nvPr>
            <p:ph type="title"/>
          </p:nvPr>
        </p:nvSpPr>
        <p:spPr/>
        <p:txBody>
          <a:bodyPr/>
          <a:lstStyle/>
          <a:p>
            <a:r>
              <a:rPr lang="uk-UA" dirty="0"/>
              <a:t>Загальні закономірності розвитку науки</a:t>
            </a:r>
          </a:p>
        </p:txBody>
      </p:sp>
      <p:sp>
        <p:nvSpPr>
          <p:cNvPr id="3" name="Місце для вмісту 2">
            <a:extLst>
              <a:ext uri="{FF2B5EF4-FFF2-40B4-BE49-F238E27FC236}">
                <a16:creationId xmlns:a16="http://schemas.microsoft.com/office/drawing/2014/main" id="{27CD1049-E145-4ADC-B0F5-B9F473DF11C8}"/>
              </a:ext>
            </a:extLst>
          </p:cNvPr>
          <p:cNvSpPr>
            <a:spLocks noGrp="1"/>
          </p:cNvSpPr>
          <p:nvPr>
            <p:ph sz="quarter" idx="13"/>
          </p:nvPr>
        </p:nvSpPr>
        <p:spPr/>
        <p:txBody>
          <a:bodyPr>
            <a:normAutofit fontScale="92500" lnSpcReduction="20000"/>
          </a:bodyPr>
          <a:lstStyle/>
          <a:p>
            <a:pPr algn="just"/>
            <a:r>
              <a:rPr lang="uk-UA" dirty="0"/>
              <a:t>	</a:t>
            </a:r>
            <a:r>
              <a:rPr lang="uk-UA" b="1" dirty="0">
                <a:solidFill>
                  <a:srgbClr val="00B0F0"/>
                </a:solidFill>
              </a:rPr>
              <a:t>Спадкоємність у розвитку наукових знань </a:t>
            </a:r>
            <a:r>
              <a:rPr lang="uk-UA" dirty="0"/>
              <a:t>− є однією із  закономірностей, що вказує на безперервність процесу пізнання. Кожний новий етап у розвитку науки виникає на основі вже досягнутого рівня зі збереженням усього позитивного, цінного, що було набуто на попередніх стадіях. 	Процес спадкоємності  може розглядатись як співвідношення традицій і новацій у науці. Це два протилежні діалектичні боки пізнавального процесу: новації виникають на основі традицій, які зберігають усе позитивне. Новація − це все те, що виникає вперше, це нові  наукові ідеї, концепції, теорії. Традиції − знання, накопичені попередніми поколіннями вчених і збережені в конкретних науках, наукових школах. Новація ніколи повністю не заперечує традицію, традиція зберігається в  новації та переходить на новий етап розвитку.</a:t>
            </a:r>
          </a:p>
        </p:txBody>
      </p:sp>
    </p:spTree>
    <p:extLst>
      <p:ext uri="{BB962C8B-B14F-4D97-AF65-F5344CB8AC3E}">
        <p14:creationId xmlns:p14="http://schemas.microsoft.com/office/powerpoint/2010/main" val="36368738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E3849F-04F4-40C3-BF2E-281B72E542D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123AA300-AC38-40D8-AD28-CEFB4B1EE7B6}"/>
              </a:ext>
            </a:extLst>
          </p:cNvPr>
          <p:cNvSpPr>
            <a:spLocks noGrp="1"/>
          </p:cNvSpPr>
          <p:nvPr>
            <p:ph sz="quarter" idx="13"/>
          </p:nvPr>
        </p:nvSpPr>
        <p:spPr/>
        <p:txBody>
          <a:bodyPr/>
          <a:lstStyle/>
          <a:p>
            <a:pPr algn="just"/>
            <a:r>
              <a:rPr lang="uk-UA" b="1" dirty="0">
                <a:solidFill>
                  <a:srgbClr val="00B0F0"/>
                </a:solidFill>
              </a:rPr>
              <a:t>Єдність  кількісних і якісних змін у розвитку науки  </a:t>
            </a:r>
            <a:r>
              <a:rPr lang="uk-UA" dirty="0"/>
              <a:t>передбачає, що розвиток наукового знання −  це єдність спокійних, кількісних  і революційних змін.  Етап кількісних змін − це  поступове накопичення фактів, спостережень, </a:t>
            </a:r>
            <a:r>
              <a:rPr lang="uk-UA" dirty="0" err="1"/>
              <a:t>еспериментальних</a:t>
            </a:r>
            <a:r>
              <a:rPr lang="uk-UA" dirty="0"/>
              <a:t> даних у рамках  наявної наукової концепції. Іде процес уточнення вже сформульованих понять, принципів, теорій.    На певному етапі відбувається стрибок, фундаментальні  зміни, докорінна зміна фундаментальних законів, принців − тобто наукова революція. </a:t>
            </a:r>
          </a:p>
        </p:txBody>
      </p:sp>
    </p:spTree>
    <p:extLst>
      <p:ext uri="{BB962C8B-B14F-4D97-AF65-F5344CB8AC3E}">
        <p14:creationId xmlns:p14="http://schemas.microsoft.com/office/powerpoint/2010/main" val="17848691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6D5D17-4B4A-4FEC-9026-485B61FB874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70AE60F-5A5F-48EA-A381-8106C2A55B7D}"/>
              </a:ext>
            </a:extLst>
          </p:cNvPr>
          <p:cNvSpPr>
            <a:spLocks noGrp="1"/>
          </p:cNvSpPr>
          <p:nvPr>
            <p:ph sz="quarter" idx="13"/>
          </p:nvPr>
        </p:nvSpPr>
        <p:spPr/>
        <p:txBody>
          <a:bodyPr/>
          <a:lstStyle/>
          <a:p>
            <a:pPr algn="just"/>
            <a:r>
              <a:rPr lang="uk-UA" b="1" dirty="0">
                <a:solidFill>
                  <a:srgbClr val="00B0F0"/>
                </a:solidFill>
              </a:rPr>
              <a:t>Диференціація та інтеграція наук </a:t>
            </a:r>
            <a:r>
              <a:rPr lang="uk-UA" dirty="0"/>
              <a:t>− це також одна із закономірностей розвитку науки. Диференціація (виокремлення нових наукових дисциплін) є закономірним наслідком збільшення й ускладнення знань,  що призводить до спеціалізації та розподілу наукової діяльності.  Інтеграція − синтез знання, поєднання  наук, частіше за все в дисципліни,  Це особливо  характерно для сучасного етапу, де  швидко розвиваються такі синтетичні,  загальнонаукові    галузі  знань, як кібернетика, </a:t>
            </a:r>
            <a:r>
              <a:rPr lang="uk-UA" dirty="0" err="1"/>
              <a:t>синергетика</a:t>
            </a:r>
            <a:r>
              <a:rPr lang="uk-UA" dirty="0"/>
              <a:t> тощо, будуються інтегративні картини світу, такі як природнича, загальнонаукова, філософська. </a:t>
            </a:r>
          </a:p>
        </p:txBody>
      </p:sp>
    </p:spTree>
    <p:extLst>
      <p:ext uri="{BB962C8B-B14F-4D97-AF65-F5344CB8AC3E}">
        <p14:creationId xmlns:p14="http://schemas.microsoft.com/office/powerpoint/2010/main" val="1856008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912F0E-33C1-46B1-9791-46E2635A756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97B9F8B-83DC-4490-A646-CB1C90F70806}"/>
              </a:ext>
            </a:extLst>
          </p:cNvPr>
          <p:cNvSpPr>
            <a:spLocks noGrp="1"/>
          </p:cNvSpPr>
          <p:nvPr>
            <p:ph sz="quarter" idx="13"/>
          </p:nvPr>
        </p:nvSpPr>
        <p:spPr/>
        <p:txBody>
          <a:bodyPr/>
          <a:lstStyle/>
          <a:p>
            <a:pPr algn="just"/>
            <a:r>
              <a:rPr lang="uk-UA" b="1" dirty="0">
                <a:solidFill>
                  <a:srgbClr val="00B0F0"/>
                </a:solidFill>
              </a:rPr>
              <a:t>Взаємодія наук та їх методів  </a:t>
            </a:r>
            <a:r>
              <a:rPr lang="uk-UA" dirty="0"/>
              <a:t>− це  застосування методів  одних наук в інших, наприклад методів фізики, хімії — в біології живої речовини. Взаємодія наук усе більше відбувається на межі  наук. Методологічний плюралізм є однією із особливостей сучасної науки, завдяки чому більш глибоко  розкриваються  сутності різних явищ реальної дійсності. </a:t>
            </a:r>
          </a:p>
        </p:txBody>
      </p:sp>
    </p:spTree>
    <p:extLst>
      <p:ext uri="{BB962C8B-B14F-4D97-AF65-F5344CB8AC3E}">
        <p14:creationId xmlns:p14="http://schemas.microsoft.com/office/powerpoint/2010/main" val="14211701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C92B10-6CC4-43A9-B61A-7B06D218802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6561D3C-0C29-468F-8833-6F92CB239CAF}"/>
              </a:ext>
            </a:extLst>
          </p:cNvPr>
          <p:cNvSpPr>
            <a:spLocks noGrp="1"/>
          </p:cNvSpPr>
          <p:nvPr>
            <p:ph sz="quarter" idx="13"/>
          </p:nvPr>
        </p:nvSpPr>
        <p:spPr/>
        <p:txBody>
          <a:bodyPr>
            <a:normAutofit fontScale="92500" lnSpcReduction="20000"/>
          </a:bodyPr>
          <a:lstStyle/>
          <a:p>
            <a:pPr algn="just"/>
            <a:r>
              <a:rPr lang="uk-UA" b="1" dirty="0">
                <a:solidFill>
                  <a:srgbClr val="00B0F0"/>
                </a:solidFill>
              </a:rPr>
              <a:t>Поглиблення і розширення процесів математизації та комп'ютеризації</a:t>
            </a:r>
            <a:r>
              <a:rPr lang="uk-UA" dirty="0"/>
              <a:t>, що зумовлюється складністю й абстрактністю знання,  також є однією із закономірностей сучасної науки. 	Сутність математизації − в застосуванні  кількісних   і формальних методів математики у   дослідженні якісно різноманітного змісту конкретних наук. Ефективність застосування математичних  методів залежить від специфіки науки, її теоретичної  зрілості, удосконалення самого математичного апарату. У сучасних умовах одним із основних інструментів математизації науково-технічного прогресу стає  математичне моделювання. Його сутність — у заміні реального  об'єкта відповідною математичною моделлю та подальшому її вивченні на ЕОМ за допомогою </a:t>
            </a:r>
            <a:r>
              <a:rPr lang="uk-UA" dirty="0" err="1"/>
              <a:t>обчислювально</a:t>
            </a:r>
            <a:r>
              <a:rPr lang="uk-UA" dirty="0"/>
              <a:t>-логічних алгоритмів. </a:t>
            </a:r>
          </a:p>
        </p:txBody>
      </p:sp>
    </p:spTree>
    <p:extLst>
      <p:ext uri="{BB962C8B-B14F-4D97-AF65-F5344CB8AC3E}">
        <p14:creationId xmlns:p14="http://schemas.microsoft.com/office/powerpoint/2010/main" val="8654027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1EDE40-A787-41FE-A6AE-6A82493B04D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D49A262-DD5C-43D9-BE65-EFFEFC87B1DE}"/>
              </a:ext>
            </a:extLst>
          </p:cNvPr>
          <p:cNvSpPr>
            <a:spLocks noGrp="1"/>
          </p:cNvSpPr>
          <p:nvPr>
            <p:ph sz="quarter" idx="13"/>
          </p:nvPr>
        </p:nvSpPr>
        <p:spPr/>
        <p:txBody>
          <a:bodyPr/>
          <a:lstStyle/>
          <a:p>
            <a:pPr algn="just"/>
            <a:r>
              <a:rPr lang="uk-UA" b="1" dirty="0" err="1">
                <a:solidFill>
                  <a:srgbClr val="00B0F0"/>
                </a:solidFill>
              </a:rPr>
              <a:t>Теоретизація</a:t>
            </a:r>
            <a:r>
              <a:rPr lang="uk-UA" b="1" dirty="0">
                <a:solidFill>
                  <a:srgbClr val="00B0F0"/>
                </a:solidFill>
              </a:rPr>
              <a:t> і </a:t>
            </a:r>
            <a:r>
              <a:rPr lang="uk-UA" b="1" dirty="0" err="1">
                <a:solidFill>
                  <a:srgbClr val="00B0F0"/>
                </a:solidFill>
              </a:rPr>
              <a:t>діалектизація</a:t>
            </a:r>
            <a:r>
              <a:rPr lang="uk-UA" b="1" dirty="0">
                <a:solidFill>
                  <a:srgbClr val="00B0F0"/>
                </a:solidFill>
              </a:rPr>
              <a:t> науки </a:t>
            </a:r>
            <a:r>
              <a:rPr lang="uk-UA" dirty="0"/>
              <a:t>— це з одного  боку,   збільшення складності та абстрактності, збільшення ролі логіко-математичних і знакових моделей, а з іншого − все більш широке впровадження в усі сфери наукового пізнання ідеї розвитку (часу), причому в усі науки, а не тільки в історичні (геологію, біологію, астрофізику, історію тощо) .</a:t>
            </a:r>
          </a:p>
        </p:txBody>
      </p:sp>
    </p:spTree>
    <p:extLst>
      <p:ext uri="{BB962C8B-B14F-4D97-AF65-F5344CB8AC3E}">
        <p14:creationId xmlns:p14="http://schemas.microsoft.com/office/powerpoint/2010/main" val="15875174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E657BF-5D99-4FF7-985F-67504261DB72}"/>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ABD45E21-E927-4A21-8E9A-E82A76CF787B}"/>
              </a:ext>
            </a:extLst>
          </p:cNvPr>
          <p:cNvSpPr>
            <a:spLocks noGrp="1"/>
          </p:cNvSpPr>
          <p:nvPr>
            <p:ph sz="quarter" idx="13"/>
          </p:nvPr>
        </p:nvSpPr>
        <p:spPr/>
        <p:txBody>
          <a:bodyPr/>
          <a:lstStyle/>
          <a:p>
            <a:pPr algn="just"/>
            <a:r>
              <a:rPr lang="uk-UA" b="1" dirty="0">
                <a:solidFill>
                  <a:srgbClr val="00B0F0"/>
                </a:solidFill>
              </a:rPr>
              <a:t>Прискорений розвиток науки  </a:t>
            </a:r>
            <a:r>
              <a:rPr lang="uk-UA" dirty="0"/>
              <a:t>проявляється у збільшені загальної кількості наукових працівників, наукових інститутів і організацій, публікацій, виконаних наукових робіт, матеріальних витрат на науку  тощо. 	Прискорений розвиток науки є наслідком прискореного розвитку виробничих сил. За різними розрахунками, сума наукових знань подвоюється в середньому кожні 5-7 років    (інколи і менше).</a:t>
            </a:r>
          </a:p>
        </p:txBody>
      </p:sp>
    </p:spTree>
    <p:extLst>
      <p:ext uri="{BB962C8B-B14F-4D97-AF65-F5344CB8AC3E}">
        <p14:creationId xmlns:p14="http://schemas.microsoft.com/office/powerpoint/2010/main" val="11410907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AAD619-CDA1-41CB-92C4-0C4A3226970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AEF25EF-F9D8-46D7-8700-751BA13DFD66}"/>
              </a:ext>
            </a:extLst>
          </p:cNvPr>
          <p:cNvSpPr>
            <a:spLocks noGrp="1"/>
          </p:cNvSpPr>
          <p:nvPr>
            <p:ph sz="quarter" idx="13"/>
          </p:nvPr>
        </p:nvSpPr>
        <p:spPr/>
        <p:txBody>
          <a:bodyPr/>
          <a:lstStyle/>
          <a:p>
            <a:pPr algn="just"/>
            <a:r>
              <a:rPr lang="uk-UA" b="1" dirty="0">
                <a:solidFill>
                  <a:srgbClr val="00B0F0"/>
                </a:solidFill>
              </a:rPr>
              <a:t>Свобода критики</a:t>
            </a:r>
            <a:r>
              <a:rPr lang="uk-UA" dirty="0"/>
              <a:t>, недопустимість монополізму і догматизму  як закономірність науки акцентує увагу на  значенні конструктивної критики як способу пошуку конкретного шляху розв’язання проблеми, заперечення монополізму − як  виключного права на істину і  недопущення догматизму, що характеризується  абсолютизацією, схематизацією, статичністю.</a:t>
            </a:r>
          </a:p>
        </p:txBody>
      </p:sp>
    </p:spTree>
    <p:extLst>
      <p:ext uri="{BB962C8B-B14F-4D97-AF65-F5344CB8AC3E}">
        <p14:creationId xmlns:p14="http://schemas.microsoft.com/office/powerpoint/2010/main" val="598045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0D625E-9D09-4370-AB06-B305B78FD58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6D0E9FD-1D5F-4276-BF84-371629726881}"/>
              </a:ext>
            </a:extLst>
          </p:cNvPr>
          <p:cNvSpPr>
            <a:spLocks noGrp="1"/>
          </p:cNvSpPr>
          <p:nvPr>
            <p:ph sz="quarter" idx="13"/>
          </p:nvPr>
        </p:nvSpPr>
        <p:spPr/>
        <p:txBody>
          <a:bodyPr/>
          <a:lstStyle/>
          <a:p>
            <a:pPr algn="just"/>
            <a:r>
              <a:rPr lang="uk-UA" dirty="0"/>
              <a:t>Однак ситуація стала іншою під впливом радикальних змін, які призвели до переходу від класичної науки до науки некласичної. Велику роль у їхньому осмисленні відіграла теоретична діяльність відомого філософа науки К. Поппера.</a:t>
            </a:r>
          </a:p>
          <a:p>
            <a:pPr algn="just"/>
            <a:r>
              <a:rPr lang="ru-RU" dirty="0"/>
              <a:t>Наука, на думку </a:t>
            </a:r>
            <a:r>
              <a:rPr lang="ru-RU" dirty="0" err="1"/>
              <a:t>вченого</a:t>
            </a:r>
            <a:r>
              <a:rPr lang="ru-RU" dirty="0"/>
              <a:t>, </a:t>
            </a:r>
            <a:r>
              <a:rPr lang="ru-RU" dirty="0" err="1"/>
              <a:t>має</a:t>
            </a:r>
            <a:r>
              <a:rPr lang="ru-RU" dirty="0"/>
              <a:t> </a:t>
            </a:r>
            <a:r>
              <a:rPr lang="ru-RU" dirty="0" err="1"/>
              <a:t>перебувати</a:t>
            </a:r>
            <a:r>
              <a:rPr lang="ru-RU" dirty="0"/>
              <a:t> у </a:t>
            </a:r>
            <a:r>
              <a:rPr lang="ru-RU" dirty="0" err="1"/>
              <a:t>стані</a:t>
            </a:r>
            <a:r>
              <a:rPr lang="ru-RU" dirty="0"/>
              <a:t> «</a:t>
            </a:r>
            <a:r>
              <a:rPr lang="ru-RU" dirty="0" err="1"/>
              <a:t>перманентної</a:t>
            </a:r>
            <a:r>
              <a:rPr lang="ru-RU" dirty="0"/>
              <a:t> </a:t>
            </a:r>
            <a:r>
              <a:rPr lang="ru-RU" dirty="0" err="1"/>
              <a:t>революції</a:t>
            </a:r>
            <a:r>
              <a:rPr lang="ru-RU" dirty="0"/>
              <a:t>», </a:t>
            </a:r>
            <a:r>
              <a:rPr lang="ru-RU" dirty="0" err="1"/>
              <a:t>інакше</a:t>
            </a:r>
            <a:r>
              <a:rPr lang="ru-RU" dirty="0"/>
              <a:t> вона </a:t>
            </a:r>
            <a:r>
              <a:rPr lang="ru-RU" dirty="0" err="1"/>
              <a:t>перетворюється</a:t>
            </a:r>
            <a:r>
              <a:rPr lang="ru-RU" dirty="0"/>
              <a:t> на </a:t>
            </a:r>
            <a:r>
              <a:rPr lang="ru-RU" dirty="0" err="1"/>
              <a:t>метафізику</a:t>
            </a:r>
            <a:r>
              <a:rPr lang="ru-RU" dirty="0"/>
              <a:t>.</a:t>
            </a:r>
            <a:endParaRPr lang="uk-UA" dirty="0"/>
          </a:p>
        </p:txBody>
      </p:sp>
    </p:spTree>
    <p:extLst>
      <p:ext uri="{BB962C8B-B14F-4D97-AF65-F5344CB8AC3E}">
        <p14:creationId xmlns:p14="http://schemas.microsoft.com/office/powerpoint/2010/main" val="3508382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42E238-9104-4306-8CF9-AAE7ED86919E}"/>
              </a:ext>
            </a:extLst>
          </p:cNvPr>
          <p:cNvSpPr>
            <a:spLocks noGrp="1"/>
          </p:cNvSpPr>
          <p:nvPr>
            <p:ph type="title"/>
          </p:nvPr>
        </p:nvSpPr>
        <p:spPr/>
        <p:txBody>
          <a:bodyPr/>
          <a:lstStyle/>
          <a:p>
            <a:r>
              <a:rPr lang="uk-UA" dirty="0"/>
              <a:t>Концепції нового знання</a:t>
            </a:r>
          </a:p>
        </p:txBody>
      </p:sp>
      <p:sp>
        <p:nvSpPr>
          <p:cNvPr id="3" name="Місце для вмісту 2">
            <a:extLst>
              <a:ext uri="{FF2B5EF4-FFF2-40B4-BE49-F238E27FC236}">
                <a16:creationId xmlns:a16="http://schemas.microsoft.com/office/drawing/2014/main" id="{AA3C7CE2-853B-4E59-8656-EBF05E84EE95}"/>
              </a:ext>
            </a:extLst>
          </p:cNvPr>
          <p:cNvSpPr>
            <a:spLocks noGrp="1"/>
          </p:cNvSpPr>
          <p:nvPr>
            <p:ph sz="quarter" idx="13"/>
          </p:nvPr>
        </p:nvSpPr>
        <p:spPr/>
        <p:txBody>
          <a:bodyPr/>
          <a:lstStyle/>
          <a:p>
            <a:pPr algn="just"/>
            <a:r>
              <a:rPr lang="uk-UA" b="1" dirty="0">
                <a:solidFill>
                  <a:srgbClr val="00B0F0"/>
                </a:solidFill>
              </a:rPr>
              <a:t>Концепція «прибульців». </a:t>
            </a:r>
            <a:r>
              <a:rPr lang="uk-UA" dirty="0"/>
              <a:t>Сенс цієї концепції простий: до якоїсь науки приходить вчений з іншої наукової галузі. Непов'язаний традиціями нової для себе науки, «прибулець» починає вирішувати її завдання та проблеми за допомогою методів своєї «рідної» науки. У результаті він працює в традиції, але застосованої до нової області. Як правило, успіх супроводжував тим ученим, які здійснювали «монтаж» методів тієї науки, в яку «прибулець» впровадився, і тієї, з якої він прийшов.</a:t>
            </a:r>
          </a:p>
        </p:txBody>
      </p:sp>
    </p:spTree>
    <p:extLst>
      <p:ext uri="{BB962C8B-B14F-4D97-AF65-F5344CB8AC3E}">
        <p14:creationId xmlns:p14="http://schemas.microsoft.com/office/powerpoint/2010/main" val="3353493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E95EAF-6D69-4FEF-8F7D-E8F1F04F15E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999A6737-B297-4EA2-B302-E8F492379A58}"/>
              </a:ext>
            </a:extLst>
          </p:cNvPr>
          <p:cNvSpPr>
            <a:spLocks noGrp="1"/>
          </p:cNvSpPr>
          <p:nvPr>
            <p:ph sz="quarter" idx="13"/>
          </p:nvPr>
        </p:nvSpPr>
        <p:spPr/>
        <p:txBody>
          <a:bodyPr/>
          <a:lstStyle/>
          <a:p>
            <a:pPr algn="just"/>
            <a:r>
              <a:rPr lang="uk-UA" b="1" dirty="0">
                <a:solidFill>
                  <a:srgbClr val="00B0F0"/>
                </a:solidFill>
              </a:rPr>
              <a:t>Концепція Побічних результатів </a:t>
            </a:r>
            <a:r>
              <a:rPr lang="uk-UA" dirty="0"/>
              <a:t>дослідження. Працюючи в традиції, вчений іноді випадково отримує якісь побічні результати та ефекти, які їм не планувалися. Так сталося, наприклад, в т б. Помітити не заплановані, а тому ненавмисні побічні ефекти вчений може лише через їхню незвичайність для тієї традиції, в якій він працює. «Незвичайність» вимагає пояснення, що передбачає вихід за вузькі рамки однієї традиції в простір сукупності наукових традицій, що склалися в цю епоху.</a:t>
            </a:r>
          </a:p>
        </p:txBody>
      </p:sp>
    </p:spTree>
    <p:extLst>
      <p:ext uri="{BB962C8B-B14F-4D97-AF65-F5344CB8AC3E}">
        <p14:creationId xmlns:p14="http://schemas.microsoft.com/office/powerpoint/2010/main" val="36954873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2F8E6D-7125-471E-9770-5315347BD0C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3FFB804-5CAD-418D-8165-094C30A41336}"/>
              </a:ext>
            </a:extLst>
          </p:cNvPr>
          <p:cNvSpPr>
            <a:spLocks noGrp="1"/>
          </p:cNvSpPr>
          <p:nvPr>
            <p:ph sz="quarter" idx="13"/>
          </p:nvPr>
        </p:nvSpPr>
        <p:spPr/>
        <p:txBody>
          <a:bodyPr>
            <a:normAutofit fontScale="92500"/>
          </a:bodyPr>
          <a:lstStyle/>
          <a:p>
            <a:pPr algn="just"/>
            <a:r>
              <a:rPr lang="uk-UA" b="1" dirty="0">
                <a:solidFill>
                  <a:srgbClr val="00B0F0"/>
                </a:solidFill>
              </a:rPr>
              <a:t>Концепція руху з пересадками</a:t>
            </a:r>
            <a:r>
              <a:rPr lang="uk-UA" dirty="0"/>
              <a:t>. Побічні результати, ненавмисно отримані в рамках однієї з традицій, будучи для неї «непотрібними», можуть виявитися дуже важливими для іншої традиції. Розвиток дослідження починає нагадувати рух з пересадкою: з одних традицій, які рухали нас уперед, ми ніби пересідаємо на інші. Саме так відкрив закон взаємодії електричних зарядів Кулон. Працюючи в традиції таких наук, як опір матеріалів та теорія пружності, він вигадав чутливі крутильні ваги для вимірювання малих сил. Але закон Кулон міг з'явитися тільки тоді, коли цей прилад був використаний у традиції вчення про електрику. Відкриття Кулона - результат переходу вченого з однієї дослідницької традиції до іншої.</a:t>
            </a:r>
          </a:p>
        </p:txBody>
      </p:sp>
    </p:spTree>
    <p:extLst>
      <p:ext uri="{BB962C8B-B14F-4D97-AF65-F5344CB8AC3E}">
        <p14:creationId xmlns:p14="http://schemas.microsoft.com/office/powerpoint/2010/main" val="40275879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07FCE0-01C7-4905-886E-A23267A2D80B}"/>
              </a:ext>
            </a:extLst>
          </p:cNvPr>
          <p:cNvSpPr>
            <a:spLocks noGrp="1"/>
          </p:cNvSpPr>
          <p:nvPr>
            <p:ph type="title"/>
          </p:nvPr>
        </p:nvSpPr>
        <p:spPr/>
        <p:txBody>
          <a:bodyPr/>
          <a:lstStyle/>
          <a:p>
            <a:r>
              <a:rPr lang="uk-UA" dirty="0"/>
              <a:t>Перша наукова революція</a:t>
            </a:r>
          </a:p>
        </p:txBody>
      </p:sp>
      <p:sp>
        <p:nvSpPr>
          <p:cNvPr id="3" name="Місце для вмісту 2">
            <a:extLst>
              <a:ext uri="{FF2B5EF4-FFF2-40B4-BE49-F238E27FC236}">
                <a16:creationId xmlns:a16="http://schemas.microsoft.com/office/drawing/2014/main" id="{4D215EB8-C15E-43AE-9FBD-69E4B032D8F9}"/>
              </a:ext>
            </a:extLst>
          </p:cNvPr>
          <p:cNvSpPr>
            <a:spLocks noGrp="1"/>
          </p:cNvSpPr>
          <p:nvPr>
            <p:ph sz="quarter" idx="13"/>
          </p:nvPr>
        </p:nvSpPr>
        <p:spPr/>
        <p:txBody>
          <a:bodyPr>
            <a:normAutofit fontScale="92500" lnSpcReduction="20000"/>
          </a:bodyPr>
          <a:lstStyle/>
          <a:p>
            <a:pPr algn="just"/>
            <a:r>
              <a:rPr lang="uk-UA" dirty="0"/>
              <a:t>відбулася у </a:t>
            </a:r>
            <a:r>
              <a:rPr lang="de-DE" dirty="0"/>
              <a:t>XVII </a:t>
            </a:r>
            <a:r>
              <a:rPr lang="ru-RU" dirty="0" err="1"/>
              <a:t>ст</a:t>
            </a:r>
            <a:r>
              <a:rPr lang="uk-UA" dirty="0"/>
              <a:t>. Її результатом було виникнення класичної європейської науки, перш за все, механіки, а згодом фізики. У ході цієї революції сформувався особливий тип раціональності, який отримав назву наукового. Він став результатом того, що європейська наука відмовилася від метафізики. І хоча </a:t>
            </a:r>
            <a:r>
              <a:rPr lang="uk-UA" dirty="0" err="1"/>
              <a:t>декартівська</a:t>
            </a:r>
            <a:r>
              <a:rPr lang="uk-UA" dirty="0"/>
              <a:t> філософія, яка заклала основи наукового методу, не заперечувала створення світу Богом, вона при цьому стверджувала, що з тієї хвилини світ почав розвиватися іманентно, тобто за своїми внутрішніми законами. Відбулося подвоєння буття на релігійне та наукове. У релігійній сфері люди мали справу з живим Богом, а в науці з мертвим світом. Науковий та релігійний підходи до світу відокремилися, створивши відповідно релігійний та науковий світогляд. Відмова від метафізики дозволила науці звести Божественний космос до природи, натури.</a:t>
            </a:r>
          </a:p>
        </p:txBody>
      </p:sp>
    </p:spTree>
    <p:extLst>
      <p:ext uri="{BB962C8B-B14F-4D97-AF65-F5344CB8AC3E}">
        <p14:creationId xmlns:p14="http://schemas.microsoft.com/office/powerpoint/2010/main" val="33600686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88A8F94-8355-43C1-96CD-8C8177946627}"/>
              </a:ext>
            </a:extLst>
          </p:cNvPr>
          <p:cNvSpPr>
            <a:spLocks noGrp="1"/>
          </p:cNvSpPr>
          <p:nvPr>
            <p:ph type="title"/>
          </p:nvPr>
        </p:nvSpPr>
        <p:spPr/>
        <p:txBody>
          <a:bodyPr/>
          <a:lstStyle/>
          <a:p>
            <a:r>
              <a:rPr lang="uk-UA" dirty="0"/>
              <a:t>Друга наукова революція</a:t>
            </a:r>
          </a:p>
        </p:txBody>
      </p:sp>
      <p:sp>
        <p:nvSpPr>
          <p:cNvPr id="3" name="Місце для вмісту 2">
            <a:extLst>
              <a:ext uri="{FF2B5EF4-FFF2-40B4-BE49-F238E27FC236}">
                <a16:creationId xmlns:a16="http://schemas.microsoft.com/office/drawing/2014/main" id="{0427C700-47D7-418E-B3FA-BAB6726B044F}"/>
              </a:ext>
            </a:extLst>
          </p:cNvPr>
          <p:cNvSpPr>
            <a:spLocks noGrp="1"/>
          </p:cNvSpPr>
          <p:nvPr>
            <p:ph sz="quarter" idx="13"/>
          </p:nvPr>
        </p:nvSpPr>
        <p:spPr/>
        <p:txBody>
          <a:bodyPr>
            <a:normAutofit fontScale="85000" lnSpcReduction="10000"/>
          </a:bodyPr>
          <a:lstStyle/>
          <a:p>
            <a:pPr algn="just"/>
            <a:r>
              <a:rPr lang="uk-UA" dirty="0"/>
              <a:t>відбулася наприкінці </a:t>
            </a:r>
            <a:r>
              <a:rPr lang="de-DE" dirty="0"/>
              <a:t>XVIII-</a:t>
            </a:r>
            <a:r>
              <a:rPr lang="uk-UA" dirty="0"/>
              <a:t>першої половині ХІХ ст. Незважаючи на те, що на початку </a:t>
            </a:r>
            <a:r>
              <a:rPr lang="de-DE" dirty="0"/>
              <a:t>XX </a:t>
            </a:r>
            <a:r>
              <a:rPr lang="uk-UA" dirty="0"/>
              <a:t>ст. ідеал класичного природознавства не зазнав значних змін, все ж таки є всі підстави говорити про другу наукову революцію. Відбувся перехід від класичної науки, орієнтованої переважно на вивчення механічних та фізичних явищ, до дисциплінарно організованої науки. Поява таких наук, як біологія, хімія, геологія та ін., сприяла тому, що механічна картина світу перестає бути загальнозначущою та </a:t>
            </a:r>
            <a:r>
              <a:rPr lang="uk-UA" dirty="0" err="1"/>
              <a:t>загальносвітоглядною</a:t>
            </a:r>
            <a:r>
              <a:rPr lang="uk-UA" dirty="0"/>
              <a:t>. Специфіка об'єктів, що вивчаються в біології, геології, вимагала інших, порівняно з класичним природознавством, принципів та методів дослідження. Біологія і геологія вносять у картину світу ідею розвитку, якої не було в механістичній картині світу, тому потрібні були нові ідеали пояснення, враховують ідею розвитку. Ставлення до механістичної картини світу як єдино можливої ​​і істинної було </a:t>
            </a:r>
            <a:r>
              <a:rPr lang="uk-UA" dirty="0" err="1"/>
              <a:t>похитнуто</a:t>
            </a:r>
            <a:r>
              <a:rPr lang="uk-UA" dirty="0"/>
              <a:t>.</a:t>
            </a:r>
          </a:p>
        </p:txBody>
      </p:sp>
    </p:spTree>
    <p:extLst>
      <p:ext uri="{BB962C8B-B14F-4D97-AF65-F5344CB8AC3E}">
        <p14:creationId xmlns:p14="http://schemas.microsoft.com/office/powerpoint/2010/main" val="12783006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9C8688-0262-4E44-A00E-A5436DF7B70F}"/>
              </a:ext>
            </a:extLst>
          </p:cNvPr>
          <p:cNvSpPr>
            <a:spLocks noGrp="1"/>
          </p:cNvSpPr>
          <p:nvPr>
            <p:ph type="title"/>
          </p:nvPr>
        </p:nvSpPr>
        <p:spPr/>
        <p:txBody>
          <a:bodyPr/>
          <a:lstStyle/>
          <a:p>
            <a:r>
              <a:rPr lang="uk-UA" dirty="0"/>
              <a:t>Третя наукова революція </a:t>
            </a:r>
          </a:p>
        </p:txBody>
      </p:sp>
      <p:sp>
        <p:nvSpPr>
          <p:cNvPr id="3" name="Місце для вмісту 2">
            <a:extLst>
              <a:ext uri="{FF2B5EF4-FFF2-40B4-BE49-F238E27FC236}">
                <a16:creationId xmlns:a16="http://schemas.microsoft.com/office/drawing/2014/main" id="{B825E8A9-66ED-4DCD-AB50-FCF38377145F}"/>
              </a:ext>
            </a:extLst>
          </p:cNvPr>
          <p:cNvSpPr>
            <a:spLocks noGrp="1"/>
          </p:cNvSpPr>
          <p:nvPr>
            <p:ph sz="quarter" idx="13"/>
          </p:nvPr>
        </p:nvSpPr>
        <p:spPr/>
        <p:txBody>
          <a:bodyPr>
            <a:normAutofit fontScale="85000" lnSpcReduction="20000"/>
          </a:bodyPr>
          <a:lstStyle/>
          <a:p>
            <a:pPr algn="just"/>
            <a:r>
              <a:rPr lang="uk-UA" dirty="0"/>
              <a:t>охоплює період із кінця ХІХ ст.</a:t>
            </a:r>
          </a:p>
          <a:p>
            <a:pPr algn="just"/>
            <a:r>
              <a:rPr lang="uk-UA" dirty="0"/>
              <a:t>до середини </a:t>
            </a:r>
            <a:r>
              <a:rPr lang="de-DE" dirty="0"/>
              <a:t>XX </a:t>
            </a:r>
            <a:r>
              <a:rPr lang="uk-UA" dirty="0"/>
              <a:t>ст. та характеризується появою некласичного природознавства та відповідного йому типу раціональності. Революційні перетворення відбулися відразу в багатьох науках: у фізиці були розроблені релятивістська та квантова теорії, у біології – генетика, у хімії – квантова хімія тощо. До центру дослідницьких програм висувається вивчення об'єктів мікросвіту. Специфіка цих об'єктів зажадала переосмислення колишніх класичних і ідеалів наукового пізнання.</a:t>
            </a:r>
          </a:p>
          <a:p>
            <a:pPr algn="just"/>
            <a:r>
              <a:rPr lang="uk-UA" dirty="0"/>
              <a:t>Вже сама назва «некласична» вказує на принципову відмінність цього етапу науки від попереднього. Особливості вивчення мікросвіту сприяли подальшій трансформації принципу тотожності мислення та буття, який є базовим для будь-якого типу раціональності. Відбулися зміни у розумінні ідеалів та норм наукового знання.</a:t>
            </a:r>
          </a:p>
        </p:txBody>
      </p:sp>
    </p:spTree>
    <p:extLst>
      <p:ext uri="{BB962C8B-B14F-4D97-AF65-F5344CB8AC3E}">
        <p14:creationId xmlns:p14="http://schemas.microsoft.com/office/powerpoint/2010/main" val="18964829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3588E3-F69A-45AB-BE5F-0309F63C1312}"/>
              </a:ext>
            </a:extLst>
          </p:cNvPr>
          <p:cNvSpPr>
            <a:spLocks noGrp="1"/>
          </p:cNvSpPr>
          <p:nvPr>
            <p:ph type="title"/>
          </p:nvPr>
        </p:nvSpPr>
        <p:spPr/>
        <p:txBody>
          <a:bodyPr/>
          <a:lstStyle/>
          <a:p>
            <a:r>
              <a:rPr lang="uk-UA" dirty="0"/>
              <a:t>Четверта наукова революція </a:t>
            </a:r>
          </a:p>
        </p:txBody>
      </p:sp>
      <p:sp>
        <p:nvSpPr>
          <p:cNvPr id="3" name="Місце для вмісту 2">
            <a:extLst>
              <a:ext uri="{FF2B5EF4-FFF2-40B4-BE49-F238E27FC236}">
                <a16:creationId xmlns:a16="http://schemas.microsoft.com/office/drawing/2014/main" id="{5249E651-245E-4B05-A1B0-5855CF864828}"/>
              </a:ext>
            </a:extLst>
          </p:cNvPr>
          <p:cNvSpPr>
            <a:spLocks noGrp="1"/>
          </p:cNvSpPr>
          <p:nvPr>
            <p:ph sz="quarter" idx="13"/>
          </p:nvPr>
        </p:nvSpPr>
        <p:spPr/>
        <p:txBody>
          <a:bodyPr>
            <a:normAutofit/>
          </a:bodyPr>
          <a:lstStyle/>
          <a:p>
            <a:pPr algn="just"/>
            <a:r>
              <a:rPr lang="uk-UA" dirty="0"/>
              <a:t>відбулася в останню третину </a:t>
            </a:r>
            <a:r>
              <a:rPr lang="de-DE" dirty="0"/>
              <a:t>XX </a:t>
            </a:r>
            <a:r>
              <a:rPr lang="uk-UA" dirty="0"/>
              <a:t>століття. Вона пов'язана з появою особливих об'єктів дослідження, що призвело до радикальних змін у основах науки. Спалюється </a:t>
            </a:r>
            <a:r>
              <a:rPr lang="uk-UA" dirty="0" err="1"/>
              <a:t>постнекласична</a:t>
            </a:r>
            <a:r>
              <a:rPr lang="uk-UA" dirty="0"/>
              <a:t> наука, об'єктами вивчення якої стають системи, що історично розвиваються (Земля як система взаємодії геологічних, біологічних і техногенних процесів; Всесвіт як система взаємодії мікро-, </a:t>
            </a:r>
            <a:r>
              <a:rPr lang="uk-UA" dirty="0" err="1"/>
              <a:t>макро</a:t>
            </a:r>
            <a:r>
              <a:rPr lang="uk-UA" dirty="0"/>
              <a:t>- і мегасвіту та </a:t>
            </a:r>
            <a:r>
              <a:rPr lang="uk-UA" dirty="0" err="1"/>
              <a:t>ін</a:t>
            </a:r>
            <a:r>
              <a:rPr lang="uk-UA" dirty="0"/>
              <a:t>). Формується раціональність </a:t>
            </a:r>
            <a:r>
              <a:rPr lang="uk-UA" dirty="0" err="1"/>
              <a:t>постнекласичного</a:t>
            </a:r>
            <a:r>
              <a:rPr lang="uk-UA" dirty="0"/>
              <a:t> типу. </a:t>
            </a:r>
          </a:p>
        </p:txBody>
      </p:sp>
    </p:spTree>
    <p:extLst>
      <p:ext uri="{BB962C8B-B14F-4D97-AF65-F5344CB8AC3E}">
        <p14:creationId xmlns:p14="http://schemas.microsoft.com/office/powerpoint/2010/main" val="38524240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268626-28A2-414D-B751-73D5522F6B8A}"/>
              </a:ext>
            </a:extLst>
          </p:cNvPr>
          <p:cNvSpPr>
            <a:spLocks noGrp="1"/>
          </p:cNvSpPr>
          <p:nvPr>
            <p:ph type="title"/>
          </p:nvPr>
        </p:nvSpPr>
        <p:spPr/>
        <p:txBody>
          <a:bodyPr/>
          <a:lstStyle/>
          <a:p>
            <a:r>
              <a:rPr lang="uk-UA" dirty="0"/>
              <a:t>основні характеристики </a:t>
            </a:r>
            <a:br>
              <a:rPr lang="uk-UA" dirty="0"/>
            </a:br>
            <a:endParaRPr lang="uk-UA" dirty="0"/>
          </a:p>
        </p:txBody>
      </p:sp>
      <p:sp>
        <p:nvSpPr>
          <p:cNvPr id="3" name="Місце для вмісту 2">
            <a:extLst>
              <a:ext uri="{FF2B5EF4-FFF2-40B4-BE49-F238E27FC236}">
                <a16:creationId xmlns:a16="http://schemas.microsoft.com/office/drawing/2014/main" id="{E45AC167-63FF-4DEB-8A4F-B6068B574AC4}"/>
              </a:ext>
            </a:extLst>
          </p:cNvPr>
          <p:cNvSpPr>
            <a:spLocks noGrp="1"/>
          </p:cNvSpPr>
          <p:nvPr>
            <p:ph sz="quarter" idx="13"/>
          </p:nvPr>
        </p:nvSpPr>
        <p:spPr>
          <a:xfrm>
            <a:off x="913774" y="1411550"/>
            <a:ext cx="10363826" cy="4379649"/>
          </a:xfrm>
        </p:spPr>
        <p:txBody>
          <a:bodyPr>
            <a:normAutofit fontScale="62500" lnSpcReduction="20000"/>
          </a:bodyPr>
          <a:lstStyle/>
          <a:p>
            <a:pPr marL="457200" indent="-457200" algn="just">
              <a:buFont typeface="+mj-lt"/>
              <a:buAutoNum type="arabicPeriod"/>
            </a:pPr>
            <a:r>
              <a:rPr lang="uk-UA" dirty="0"/>
              <a:t>якщо в некласичній науці ідеал історичної реконструкції використовувався переважно в гуманітарних науках (історія, археологія, мовознавство тощо), а також у низці природних дисциплін, таких як геологія, біологія, то в </a:t>
            </a:r>
            <a:r>
              <a:rPr lang="uk-UA" dirty="0" err="1"/>
              <a:t>постнекласичній</a:t>
            </a:r>
            <a:r>
              <a:rPr lang="uk-UA" dirty="0"/>
              <a:t> науці історична реконструкція як тип Теоретичні знання стали використовуватися в космології, астрофізиці і навіть у фізиці елементарних частинок, що призвело до зміни картини світу.</a:t>
            </a:r>
          </a:p>
          <a:p>
            <a:pPr marL="457200" indent="-457200" algn="just">
              <a:buFont typeface="+mj-lt"/>
              <a:buAutoNum type="arabicPeriod"/>
            </a:pPr>
            <a:r>
              <a:rPr lang="uk-UA" dirty="0"/>
              <a:t>під час розробки ідей термодинаміки нерівноважних процесів, характерних для фазових переходів та утворення дисипативних структур, виник новий напрямок у наукових дисциплінах — </a:t>
            </a:r>
            <a:r>
              <a:rPr lang="uk-UA" dirty="0" err="1"/>
              <a:t>синергетика</a:t>
            </a:r>
            <a:r>
              <a:rPr lang="uk-UA" dirty="0"/>
              <a:t>. Вона стала провідною методологічною концепцією в розумінні та поясненні систем, що історично розвиваються.</a:t>
            </a:r>
          </a:p>
          <a:p>
            <a:pPr marL="457200" indent="-457200" algn="just">
              <a:buFont typeface="+mj-lt"/>
              <a:buAutoNum type="arabicPeriod"/>
            </a:pPr>
            <a:r>
              <a:rPr lang="uk-UA" dirty="0"/>
              <a:t>якщо врахувати, що цей вибір необоротний, то дії дослідника з такими системами вимагають принципово інших стратегій. Вплив суб'єкта пізнання такого роду системи повинні викриватися підвищеною відповідальністю і обережністю, оскільки можуть стати тим «невеликим випадковим впливом», яке зумовить незворотний (і небажаний для дослідника) перехід системи з рівня організації в інший. Суб'єкт пізнання у такій ситуації перестав бути зовнішнім спостерігачем, існування якого байдуже об'єкта.</a:t>
            </a:r>
          </a:p>
          <a:p>
            <a:pPr marL="457200" indent="-457200" algn="just">
              <a:buFont typeface="+mj-lt"/>
              <a:buAutoNum type="arabicPeriod"/>
            </a:pPr>
            <a:r>
              <a:rPr lang="uk-UA" dirty="0" err="1"/>
              <a:t>постнеклассская</a:t>
            </a:r>
            <a:r>
              <a:rPr lang="uk-UA" dirty="0"/>
              <a:t> наука вперше звернулася до вивчення таких систем, що історично розвиваються, безпосереднім компонентом яких є сама людина. Це об'єкти екології, включаючи біосферу (глобальна екологія), медико-біологічні та біотехнологічні (генетична інженерія).</a:t>
            </a:r>
          </a:p>
          <a:p>
            <a:pPr marL="457200" indent="-457200" algn="just">
              <a:buFont typeface="+mj-lt"/>
              <a:buAutoNum type="arabicPeriod"/>
            </a:pPr>
            <a:r>
              <a:rPr lang="uk-UA" dirty="0"/>
              <a:t>щодо такого роду складних систем, які включають людини з його перетворювальної виробничої діяльністю, ідеал </a:t>
            </a:r>
            <a:r>
              <a:rPr lang="uk-UA" dirty="0" err="1"/>
              <a:t>ціннісно</a:t>
            </a:r>
            <a:r>
              <a:rPr lang="uk-UA" dirty="0"/>
              <a:t>-нейтрального дослідження виявляється неприйнятним. Об'єктивно істинне пояснення та опис таких систем передбачає включення оцінок суспільно-соціального, етичного характеру.</a:t>
            </a:r>
          </a:p>
        </p:txBody>
      </p:sp>
    </p:spTree>
    <p:extLst>
      <p:ext uri="{BB962C8B-B14F-4D97-AF65-F5344CB8AC3E}">
        <p14:creationId xmlns:p14="http://schemas.microsoft.com/office/powerpoint/2010/main" val="271042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04D00C-8C54-4B0F-8501-E8804A5A0554}"/>
              </a:ext>
            </a:extLst>
          </p:cNvPr>
          <p:cNvSpPr>
            <a:spLocks noGrp="1"/>
          </p:cNvSpPr>
          <p:nvPr>
            <p:ph type="title"/>
          </p:nvPr>
        </p:nvSpPr>
        <p:spPr/>
        <p:txBody>
          <a:bodyPr/>
          <a:lstStyle/>
          <a:p>
            <a:r>
              <a:rPr lang="uk-UA" dirty="0"/>
              <a:t>розвиток науки передбачає наявність наступної структури: </a:t>
            </a:r>
            <a:br>
              <a:rPr lang="uk-UA" dirty="0"/>
            </a:br>
            <a:endParaRPr lang="uk-UA" dirty="0"/>
          </a:p>
        </p:txBody>
      </p:sp>
      <p:sp>
        <p:nvSpPr>
          <p:cNvPr id="3" name="Місце для вмісту 2">
            <a:extLst>
              <a:ext uri="{FF2B5EF4-FFF2-40B4-BE49-F238E27FC236}">
                <a16:creationId xmlns:a16="http://schemas.microsoft.com/office/drawing/2014/main" id="{7F648090-0D58-43DD-80C2-4F4BC1D6EF7E}"/>
              </a:ext>
            </a:extLst>
          </p:cNvPr>
          <p:cNvSpPr>
            <a:spLocks noGrp="1"/>
          </p:cNvSpPr>
          <p:nvPr>
            <p:ph sz="quarter" idx="13"/>
          </p:nvPr>
        </p:nvSpPr>
        <p:spPr/>
        <p:txBody>
          <a:bodyPr>
            <a:normAutofit fontScale="85000" lnSpcReduction="10000"/>
          </a:bodyPr>
          <a:lstStyle/>
          <a:p>
            <a:pPr algn="just"/>
            <a:r>
              <a:rPr lang="uk-UA" dirty="0"/>
              <a:t>1) висування гіпотези; </a:t>
            </a:r>
          </a:p>
          <a:p>
            <a:pPr algn="just"/>
            <a:r>
              <a:rPr lang="uk-UA" dirty="0"/>
              <a:t>2) оцінка ступеня фальсифікованості гіпотези; </a:t>
            </a:r>
          </a:p>
          <a:p>
            <a:pPr algn="just"/>
            <a:r>
              <a:rPr lang="uk-UA" dirty="0"/>
              <a:t>3) вибір кращої гіпотези, тобто такою, яка має більшу кількість потенційних фальсифікаторів; </a:t>
            </a:r>
          </a:p>
          <a:p>
            <a:pPr algn="just"/>
            <a:r>
              <a:rPr lang="uk-UA" dirty="0"/>
              <a:t>4) виведення наслідків, які перевіряються емпірично, та проведення експериментів; </a:t>
            </a:r>
          </a:p>
          <a:p>
            <a:pPr algn="just"/>
            <a:r>
              <a:rPr lang="uk-UA" dirty="0"/>
              <a:t>5) відбір наслідків, що мають принципово новий характер; </a:t>
            </a:r>
          </a:p>
          <a:p>
            <a:pPr algn="just"/>
            <a:r>
              <a:rPr lang="uk-UA" dirty="0"/>
              <a:t>6) відкидання гіпотези у разі її фальсифікації, якщо ж теорія не фальсифікується, вона тимчасово підтримується; </a:t>
            </a:r>
          </a:p>
          <a:p>
            <a:pPr algn="just"/>
            <a:r>
              <a:rPr lang="uk-UA" dirty="0"/>
              <a:t>7) ухвалення конвенційного або вольового рішення про припинення перевірок та оголошення певних фактів і теорій умовно прийнятими.</a:t>
            </a:r>
          </a:p>
        </p:txBody>
      </p:sp>
    </p:spTree>
    <p:extLst>
      <p:ext uri="{BB962C8B-B14F-4D97-AF65-F5344CB8AC3E}">
        <p14:creationId xmlns:p14="http://schemas.microsoft.com/office/powerpoint/2010/main" val="2209150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085F37-2992-47AE-9D5F-8CFB3FD31E74}"/>
              </a:ext>
            </a:extLst>
          </p:cNvPr>
          <p:cNvSpPr>
            <a:spLocks noGrp="1"/>
          </p:cNvSpPr>
          <p:nvPr>
            <p:ph type="title"/>
          </p:nvPr>
        </p:nvSpPr>
        <p:spPr/>
        <p:txBody>
          <a:bodyPr/>
          <a:lstStyle/>
          <a:p>
            <a:r>
              <a:rPr lang="uk-UA" dirty="0"/>
              <a:t>зростання наукового знання полягає </a:t>
            </a:r>
          </a:p>
        </p:txBody>
      </p:sp>
      <p:sp>
        <p:nvSpPr>
          <p:cNvPr id="3" name="Місце для вмісту 2">
            <a:extLst>
              <a:ext uri="{FF2B5EF4-FFF2-40B4-BE49-F238E27FC236}">
                <a16:creationId xmlns:a16="http://schemas.microsoft.com/office/drawing/2014/main" id="{3D9E0A51-4F74-45D7-9FB1-4C78871B7915}"/>
              </a:ext>
            </a:extLst>
          </p:cNvPr>
          <p:cNvSpPr>
            <a:spLocks noGrp="1"/>
          </p:cNvSpPr>
          <p:nvPr>
            <p:ph sz="quarter" idx="13"/>
          </p:nvPr>
        </p:nvSpPr>
        <p:spPr>
          <a:xfrm>
            <a:off x="913774" y="2032986"/>
            <a:ext cx="10440766" cy="3758213"/>
          </a:xfrm>
        </p:spPr>
        <p:txBody>
          <a:bodyPr>
            <a:normAutofit fontScale="85000" lnSpcReduction="10000"/>
          </a:bodyPr>
          <a:lstStyle/>
          <a:p>
            <a:pPr algn="just"/>
            <a:r>
              <a:rPr lang="uk-UA" dirty="0"/>
              <a:t>у висуненні сміливих гіпотез, теорій та їх подальшому спростуванні, внаслідок чого зростає складність і глибина наукових проблем. </a:t>
            </a:r>
          </a:p>
          <a:p>
            <a:pPr algn="just"/>
            <a:r>
              <a:rPr lang="uk-UA" dirty="0"/>
              <a:t>Саме проблеми для К. Поппера — найголовніше, оскільки наука починає не зі спостережень і не з теорій, а з проблем. Модель розвитку науки К. Поппера є концентрованим виразом його знаменитого принципу фальсифікації, коли критерієм науковості теорії виступає не тільки її підтвердження, а й </a:t>
            </a:r>
            <a:r>
              <a:rPr lang="uk-UA" i="1" dirty="0"/>
              <a:t>спростування</a:t>
            </a:r>
            <a:r>
              <a:rPr lang="uk-UA" dirty="0"/>
              <a:t>. Інакше кажучи, наука, за К. Поппером, розвивається завдяки висуванню сміливих припущень та його наступної жорстокої критиці шляхом знаходження </a:t>
            </a:r>
            <a:r>
              <a:rPr lang="uk-UA" dirty="0" err="1"/>
              <a:t>контрприкладів</a:t>
            </a:r>
            <a:r>
              <a:rPr lang="uk-UA" dirty="0"/>
              <a:t>.</a:t>
            </a:r>
          </a:p>
          <a:p>
            <a:pPr algn="just"/>
            <a:r>
              <a:rPr lang="ru-RU" dirty="0" err="1"/>
              <a:t>розвиток</a:t>
            </a:r>
            <a:r>
              <a:rPr lang="ru-RU" dirty="0"/>
              <a:t> науки </a:t>
            </a:r>
            <a:r>
              <a:rPr lang="ru-RU" dirty="0" err="1"/>
              <a:t>бурхливий</a:t>
            </a:r>
            <a:r>
              <a:rPr lang="ru-RU" dirty="0"/>
              <a:t>, </a:t>
            </a:r>
            <a:r>
              <a:rPr lang="ru-RU" dirty="0" err="1"/>
              <a:t>непередбачуваний</a:t>
            </a:r>
            <a:r>
              <a:rPr lang="ru-RU" dirty="0"/>
              <a:t>, але </a:t>
            </a:r>
            <a:r>
              <a:rPr lang="ru-RU" dirty="0" err="1"/>
              <a:t>тим</a:t>
            </a:r>
            <a:r>
              <a:rPr lang="ru-RU" dirty="0"/>
              <a:t> не </a:t>
            </a:r>
            <a:r>
              <a:rPr lang="ru-RU" dirty="0" err="1"/>
              <a:t>менш</a:t>
            </a:r>
            <a:r>
              <a:rPr lang="ru-RU" dirty="0"/>
              <a:t> </a:t>
            </a:r>
            <a:r>
              <a:rPr lang="ru-RU" dirty="0" err="1"/>
              <a:t>такий</a:t>
            </a:r>
            <a:r>
              <a:rPr lang="ru-RU" dirty="0"/>
              <a:t>, </a:t>
            </a:r>
            <a:r>
              <a:rPr lang="ru-RU" dirty="0" err="1"/>
              <a:t>що</a:t>
            </a:r>
            <a:r>
              <a:rPr lang="ru-RU" dirty="0"/>
              <a:t> </a:t>
            </a:r>
            <a:r>
              <a:rPr lang="ru-RU" dirty="0" err="1"/>
              <a:t>починається</a:t>
            </a:r>
            <a:r>
              <a:rPr lang="ru-RU" dirty="0"/>
              <a:t> в рамках </a:t>
            </a:r>
            <a:r>
              <a:rPr lang="ru-RU" dirty="0" err="1"/>
              <a:t>попередньої</a:t>
            </a:r>
            <a:r>
              <a:rPr lang="ru-RU" dirty="0"/>
              <a:t> </a:t>
            </a:r>
            <a:r>
              <a:rPr lang="ru-RU" dirty="0" err="1"/>
              <a:t>наукової</a:t>
            </a:r>
            <a:r>
              <a:rPr lang="ru-RU" dirty="0"/>
              <a:t> </a:t>
            </a:r>
            <a:r>
              <a:rPr lang="ru-RU" dirty="0" err="1"/>
              <a:t>теорії</a:t>
            </a:r>
            <a:r>
              <a:rPr lang="ru-RU" dirty="0"/>
              <a:t>, яка не </a:t>
            </a:r>
            <a:r>
              <a:rPr lang="ru-RU" dirty="0" err="1"/>
              <a:t>справляється</a:t>
            </a:r>
            <a:r>
              <a:rPr lang="ru-RU" dirty="0"/>
              <a:t> </a:t>
            </a:r>
            <a:r>
              <a:rPr lang="ru-RU" dirty="0" err="1"/>
              <a:t>зі</a:t>
            </a:r>
            <a:r>
              <a:rPr lang="ru-RU" dirty="0"/>
              <a:t> </a:t>
            </a:r>
            <a:r>
              <a:rPr lang="ru-RU" dirty="0" err="1"/>
              <a:t>своїм</a:t>
            </a:r>
            <a:r>
              <a:rPr lang="ru-RU" dirty="0"/>
              <a:t> </a:t>
            </a:r>
            <a:r>
              <a:rPr lang="ru-RU" dirty="0" err="1"/>
              <a:t>завданням</a:t>
            </a:r>
            <a:r>
              <a:rPr lang="ru-RU" dirty="0"/>
              <a:t>.</a:t>
            </a:r>
            <a:endParaRPr lang="uk-UA" dirty="0"/>
          </a:p>
        </p:txBody>
      </p:sp>
    </p:spTree>
    <p:extLst>
      <p:ext uri="{BB962C8B-B14F-4D97-AF65-F5344CB8AC3E}">
        <p14:creationId xmlns:p14="http://schemas.microsoft.com/office/powerpoint/2010/main" val="1779923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456D4F-4B2D-40B8-BF50-CBFD939612B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0D5D606-C33C-4204-811F-92B0440F8CBD}"/>
              </a:ext>
            </a:extLst>
          </p:cNvPr>
          <p:cNvSpPr>
            <a:spLocks noGrp="1"/>
          </p:cNvSpPr>
          <p:nvPr>
            <p:ph sz="quarter" idx="13"/>
          </p:nvPr>
        </p:nvSpPr>
        <p:spPr/>
        <p:txBody>
          <a:bodyPr/>
          <a:lstStyle/>
          <a:p>
            <a:pPr algn="just"/>
            <a:r>
              <a:rPr lang="uk-UA" dirty="0"/>
              <a:t>Т. Кун ввів у філософію та методологію науки принципово нове та методологічно надзвичайно плідне поняття - </a:t>
            </a:r>
            <a:r>
              <a:rPr lang="uk-UA" b="1" dirty="0">
                <a:solidFill>
                  <a:srgbClr val="FF0000"/>
                </a:solidFill>
              </a:rPr>
              <a:t>парадигма</a:t>
            </a:r>
            <a:r>
              <a:rPr lang="uk-UA" dirty="0"/>
              <a:t> (від </a:t>
            </a:r>
            <a:r>
              <a:rPr lang="uk-UA" dirty="0" err="1"/>
              <a:t>грец</a:t>
            </a:r>
            <a:r>
              <a:rPr lang="uk-UA" dirty="0"/>
              <a:t>. </a:t>
            </a:r>
            <a:r>
              <a:rPr lang="en-US" dirty="0" err="1"/>
              <a:t>Paradeigma</a:t>
            </a:r>
            <a:r>
              <a:rPr lang="en-US" dirty="0"/>
              <a:t> - </a:t>
            </a:r>
            <a:r>
              <a:rPr lang="uk-UA" dirty="0"/>
              <a:t>приклад, зразок, доказ). Цей термін служить для фіксації особливого способу організації знання, що передбачає конкретний кожної історичної епохи набір розпоряджень, що задають характер бачення світу; у його змісті знаходять свій відбиток також загальноприйняті зразки вирішення конкретних проблем. Такі розпорядження значною мірою впливають на вибір напрямів дослідження. По суті, парадигма визначає дух і стиль наукових досліджень.</a:t>
            </a:r>
          </a:p>
        </p:txBody>
      </p:sp>
    </p:spTree>
    <p:extLst>
      <p:ext uri="{BB962C8B-B14F-4D97-AF65-F5344CB8AC3E}">
        <p14:creationId xmlns:p14="http://schemas.microsoft.com/office/powerpoint/2010/main" val="934992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335A4C-C197-4AB4-9D6D-50CDAC7586F6}"/>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927AF60-2514-48BD-8968-BD87F671F98A}"/>
              </a:ext>
            </a:extLst>
          </p:cNvPr>
          <p:cNvSpPr>
            <a:spLocks noGrp="1"/>
          </p:cNvSpPr>
          <p:nvPr>
            <p:ph sz="quarter" idx="13"/>
          </p:nvPr>
        </p:nvSpPr>
        <p:spPr/>
        <p:txBody>
          <a:bodyPr>
            <a:normAutofit fontScale="92500" lnSpcReduction="20000"/>
          </a:bodyPr>
          <a:lstStyle/>
          <a:p>
            <a:pPr algn="just"/>
            <a:r>
              <a:rPr lang="uk-UA" dirty="0"/>
              <a:t>Характеризуючи зміст введеного ним поняття, Т. Кун підкреслює, що парадигму становлять «...визнані всіма наукові досягнення, які протягом певного часу дають науковому співтовариству модель постановки проблем та їх </a:t>
            </a:r>
            <a:r>
              <a:rPr lang="uk-UA" dirty="0" err="1"/>
              <a:t>розв'язків</a:t>
            </a:r>
            <a:r>
              <a:rPr lang="uk-UA" dirty="0"/>
              <a:t>». </a:t>
            </a:r>
            <a:r>
              <a:rPr lang="uk-UA" b="1" i="1" dirty="0"/>
              <a:t>Парадигма</a:t>
            </a:r>
            <a:r>
              <a:rPr lang="uk-UA" dirty="0"/>
              <a:t>, якщо вона визнана науковим співтовариством, на довгий час визначає те коло проблем, яке знаходиться в центрі спектру наукових досліджень, а також систему найбільш ефективних (з точки зору даної парадигми) методів і способів наукових досліджень. Важлива роль парадигми полягає в тому, що вона є офіційним підтвердженням справжньої «науковості» занять тих дослідників, які працюють в рамках цієї парадигми. До найвідоміших парадигм історія науки Т. Кун відносить </a:t>
            </a:r>
            <a:r>
              <a:rPr lang="uk-UA" dirty="0" err="1"/>
              <a:t>арістотелівську</a:t>
            </a:r>
            <a:r>
              <a:rPr lang="uk-UA" dirty="0"/>
              <a:t> динаміку, </a:t>
            </a:r>
            <a:r>
              <a:rPr lang="uk-UA" dirty="0" err="1"/>
              <a:t>птолемеївську</a:t>
            </a:r>
            <a:r>
              <a:rPr lang="uk-UA" dirty="0"/>
              <a:t> астрономію, ньютонівську механіку тощо.</a:t>
            </a:r>
          </a:p>
        </p:txBody>
      </p:sp>
    </p:spTree>
    <p:extLst>
      <p:ext uri="{BB962C8B-B14F-4D97-AF65-F5344CB8AC3E}">
        <p14:creationId xmlns:p14="http://schemas.microsoft.com/office/powerpoint/2010/main" val="4167200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7BC512-38BA-42F4-9D5A-C0D8FB3BF6C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AE3B8F5-344D-424C-806C-1DF16218755A}"/>
              </a:ext>
            </a:extLst>
          </p:cNvPr>
          <p:cNvSpPr>
            <a:spLocks noGrp="1"/>
          </p:cNvSpPr>
          <p:nvPr>
            <p:ph sz="quarter" idx="13"/>
          </p:nvPr>
        </p:nvSpPr>
        <p:spPr/>
        <p:txBody>
          <a:bodyPr>
            <a:normAutofit fontScale="85000" lnSpcReduction="20000"/>
          </a:bodyPr>
          <a:lstStyle/>
          <a:p>
            <a:pPr algn="just"/>
            <a:r>
              <a:rPr lang="uk-UA" dirty="0"/>
              <a:t>Пізніше Т. Кун запроваджує поняття «дисциплінарна матриця» </a:t>
            </a:r>
          </a:p>
          <a:p>
            <a:pPr marL="0" indent="0" algn="just">
              <a:buNone/>
            </a:pPr>
            <a:r>
              <a:rPr lang="uk-UA" dirty="0"/>
              <a:t>«дисциплінарна» означає приналежність до наукової дисципліни, «матриця» характеризує сукупність елементів. норм, приписів, що виступають стосовно діяльності вченого як певний зразок.</a:t>
            </a:r>
          </a:p>
          <a:p>
            <a:pPr marL="0" indent="0" algn="just">
              <a:buNone/>
            </a:pPr>
            <a:r>
              <a:rPr lang="uk-UA" dirty="0"/>
              <a:t>її компоненти:</a:t>
            </a:r>
          </a:p>
          <a:p>
            <a:pPr algn="just"/>
            <a:r>
              <a:rPr lang="uk-UA" dirty="0"/>
              <a:t>«символічні узагальнення» — логічні та математичні  формули;</a:t>
            </a:r>
          </a:p>
          <a:p>
            <a:pPr algn="just"/>
            <a:r>
              <a:rPr lang="uk-UA" dirty="0"/>
              <a:t> «метафізичні частини парадигми», які постачають вчених допустимими аналогіями та метафорами, які допомагають уточнити способи розв'язання «головоломок»;</a:t>
            </a:r>
          </a:p>
          <a:p>
            <a:pPr algn="just"/>
            <a:r>
              <a:rPr lang="uk-UA" dirty="0"/>
              <a:t>цінності, що стосуються пророцтв, причому кількісні краще якісних, бо вони сприяють вибору кращих зразків із загальновизнаних і забезпечують єдність у науковому спільноті.</a:t>
            </a:r>
          </a:p>
        </p:txBody>
      </p:sp>
    </p:spTree>
    <p:extLst>
      <p:ext uri="{BB962C8B-B14F-4D97-AF65-F5344CB8AC3E}">
        <p14:creationId xmlns:p14="http://schemas.microsoft.com/office/powerpoint/2010/main" val="2834051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52F42C-5E2F-4682-B719-21387BC2821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D986F25-FA5D-46A9-A0B1-E0F0696F8E6C}"/>
              </a:ext>
            </a:extLst>
          </p:cNvPr>
          <p:cNvSpPr>
            <a:spLocks noGrp="1"/>
          </p:cNvSpPr>
          <p:nvPr>
            <p:ph sz="quarter" idx="13"/>
          </p:nvPr>
        </p:nvSpPr>
        <p:spPr/>
        <p:txBody>
          <a:bodyPr>
            <a:normAutofit fontScale="92500" lnSpcReduction="10000"/>
          </a:bodyPr>
          <a:lstStyle/>
          <a:p>
            <a:pPr algn="just"/>
            <a:r>
              <a:rPr lang="uk-UA" dirty="0"/>
              <a:t>Прагнучи спростувати кумулятивне розуміння процесу наукового розвитку, Т. Кун підкреслив нерівномірний характер розвитку науки і виділив у цьому процесі еволюційні та революційні етапи. Еволюційний розвиток наукового знання в рамках конкретної наукової парадигми отримав назву нормальної науки. Зміна однієї наукової парадигми іншу характеризується Т. Куном як наукова революція. Яскравим прикладом подібної революції може бути зміна класичної ньютонівської фізики на релятивістську ейнштейнівську фізику. Значення парадигм, або дисциплінарних матриць, визначається не тільки тим, що їх зміна є внутрішнім механізмом революційних перетворень у науці, а й тим, що в нормальній науці вони дозволяють успішно вирішувати питання про вибір теорії.</a:t>
            </a:r>
          </a:p>
        </p:txBody>
      </p:sp>
    </p:spTree>
    <p:extLst>
      <p:ext uri="{BB962C8B-B14F-4D97-AF65-F5344CB8AC3E}">
        <p14:creationId xmlns:p14="http://schemas.microsoft.com/office/powerpoint/2010/main" val="634886556"/>
      </p:ext>
    </p:extLst>
  </p:cSld>
  <p:clrMapOvr>
    <a:masterClrMapping/>
  </p:clrMapOvr>
</p:sld>
</file>

<file path=ppt/theme/theme1.xml><?xml version="1.0" encoding="utf-8"?>
<a:theme xmlns:a="http://schemas.openxmlformats.org/drawingml/2006/main" name="Краплинка">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TM04033925[[fn=Краплинка]]</Template>
  <TotalTime>1374</TotalTime>
  <Words>3838</Words>
  <Application>Microsoft Office PowerPoint</Application>
  <PresentationFormat>Широкий екран</PresentationFormat>
  <Paragraphs>72</Paragraphs>
  <Slides>37</Slides>
  <Notes>0</Notes>
  <HiddenSlides>0</HiddenSlides>
  <MMClips>0</MMClips>
  <ScaleCrop>false</ScaleCrop>
  <HeadingPairs>
    <vt:vector size="6" baseType="variant">
      <vt:variant>
        <vt:lpstr>Використані шрифти</vt:lpstr>
      </vt:variant>
      <vt:variant>
        <vt:i4>2</vt:i4>
      </vt:variant>
      <vt:variant>
        <vt:lpstr>Тема</vt:lpstr>
      </vt:variant>
      <vt:variant>
        <vt:i4>1</vt:i4>
      </vt:variant>
      <vt:variant>
        <vt:lpstr>Заголовки слайдів</vt:lpstr>
      </vt:variant>
      <vt:variant>
        <vt:i4>37</vt:i4>
      </vt:variant>
    </vt:vector>
  </HeadingPairs>
  <TitlesOfParts>
    <vt:vector size="40" baseType="lpstr">
      <vt:lpstr>Arial</vt:lpstr>
      <vt:lpstr>Tw Cen MT</vt:lpstr>
      <vt:lpstr>Краплинка</vt:lpstr>
      <vt:lpstr>Наукові традиції та наукові революції</vt:lpstr>
      <vt:lpstr>1. Методологічні підходи до розуміння динаміки науки </vt:lpstr>
      <vt:lpstr>Презентація PowerPoint</vt:lpstr>
      <vt:lpstr>розвиток науки передбачає наявність наступної структури:  </vt:lpstr>
      <vt:lpstr>зростання наукового знання полягає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Загальні закономірності розвитку науки</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Концепції нового знання</vt:lpstr>
      <vt:lpstr>Презентація PowerPoint</vt:lpstr>
      <vt:lpstr>Презентація PowerPoint</vt:lpstr>
      <vt:lpstr>Перша наукова революція</vt:lpstr>
      <vt:lpstr>Друга наукова революція</vt:lpstr>
      <vt:lpstr>Третя наукова революція </vt:lpstr>
      <vt:lpstr>Четверта наукова революція </vt:lpstr>
      <vt:lpstr>основні характеристики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Наукові традиції та наукові революції</dc:title>
  <dc:creator>Admin</dc:creator>
  <cp:lastModifiedBy>Admin</cp:lastModifiedBy>
  <cp:revision>6</cp:revision>
  <dcterms:created xsi:type="dcterms:W3CDTF">2022-09-30T05:50:22Z</dcterms:created>
  <dcterms:modified xsi:type="dcterms:W3CDTF">2022-11-02T20:51:54Z</dcterms:modified>
</cp:coreProperties>
</file>