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12.xml" ContentType="application/vnd.openxmlformats-officedocument.presentationml.tags+xml"/>
  <Override PartName="/ppt/notesSlides/notesSlide18.xml" ContentType="application/vnd.openxmlformats-officedocument.presentationml.notesSlide+xml"/>
  <Override PartName="/ppt/tags/tag13.xml" ContentType="application/vnd.openxmlformats-officedocument.presentationml.tags+xml"/>
  <Override PartName="/ppt/notesSlides/notesSlide19.xml" ContentType="application/vnd.openxmlformats-officedocument.presentationml.notesSlide+xml"/>
  <Override PartName="/ppt/tags/tag14.xml" ContentType="application/vnd.openxmlformats-officedocument.presentationml.tags+xml"/>
  <Override PartName="/ppt/notesSlides/notesSlide20.xml" ContentType="application/vnd.openxmlformats-officedocument.presentationml.notesSlide+xml"/>
  <Override PartName="/ppt/tags/tag15.xml" ContentType="application/vnd.openxmlformats-officedocument.presentationml.tags+xml"/>
  <Override PartName="/ppt/notesSlides/notesSlide21.xml" ContentType="application/vnd.openxmlformats-officedocument.presentationml.notesSlide+xml"/>
  <Override PartName="/ppt/tags/tag16.xml" ContentType="application/vnd.openxmlformats-officedocument.presentationml.tags+xml"/>
  <Override PartName="/ppt/notesSlides/notesSlide22.xml" ContentType="application/vnd.openxmlformats-officedocument.presentationml.notesSlide+xml"/>
  <Override PartName="/ppt/tags/tag17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tags/tag18.xml" ContentType="application/vnd.openxmlformats-officedocument.presentationml.tags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tags/tag19.xml" ContentType="application/vnd.openxmlformats-officedocument.presentationml.tags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tags/tag20.xml" ContentType="application/vnd.openxmlformats-officedocument.presentationml.tags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0" r:id="rId1"/>
  </p:sldMasterIdLst>
  <p:notesMasterIdLst>
    <p:notesMasterId r:id="rId51"/>
  </p:notesMasterIdLst>
  <p:sldIdLst>
    <p:sldId id="513" r:id="rId2"/>
    <p:sldId id="1131" r:id="rId3"/>
    <p:sldId id="1132" r:id="rId4"/>
    <p:sldId id="1133" r:id="rId5"/>
    <p:sldId id="880" r:id="rId6"/>
    <p:sldId id="924" r:id="rId7"/>
    <p:sldId id="1052" r:id="rId8"/>
    <p:sldId id="1054" r:id="rId9"/>
    <p:sldId id="1055" r:id="rId10"/>
    <p:sldId id="876" r:id="rId11"/>
    <p:sldId id="925" r:id="rId12"/>
    <p:sldId id="759" r:id="rId13"/>
    <p:sldId id="628" r:id="rId14"/>
    <p:sldId id="926" r:id="rId15"/>
    <p:sldId id="1059" r:id="rId16"/>
    <p:sldId id="1060" r:id="rId17"/>
    <p:sldId id="1061" r:id="rId18"/>
    <p:sldId id="1062" r:id="rId19"/>
    <p:sldId id="1123" r:id="rId20"/>
    <p:sldId id="927" r:id="rId21"/>
    <p:sldId id="788" r:id="rId22"/>
    <p:sldId id="1070" r:id="rId23"/>
    <p:sldId id="1124" r:id="rId24"/>
    <p:sldId id="1071" r:id="rId25"/>
    <p:sldId id="886" r:id="rId26"/>
    <p:sldId id="936" r:id="rId27"/>
    <p:sldId id="1072" r:id="rId28"/>
    <p:sldId id="1074" r:id="rId29"/>
    <p:sldId id="1075" r:id="rId30"/>
    <p:sldId id="1125" r:id="rId31"/>
    <p:sldId id="1076" r:id="rId32"/>
    <p:sldId id="942" r:id="rId33"/>
    <p:sldId id="957" r:id="rId34"/>
    <p:sldId id="1126" r:id="rId35"/>
    <p:sldId id="1078" r:id="rId36"/>
    <p:sldId id="1079" r:id="rId37"/>
    <p:sldId id="1081" r:id="rId38"/>
    <p:sldId id="952" r:id="rId39"/>
    <p:sldId id="966" r:id="rId40"/>
    <p:sldId id="1082" r:id="rId41"/>
    <p:sldId id="1083" r:id="rId42"/>
    <p:sldId id="1127" r:id="rId43"/>
    <p:sldId id="1086" r:id="rId44"/>
    <p:sldId id="1087" r:id="rId45"/>
    <p:sldId id="980" r:id="rId46"/>
    <p:sldId id="1107" r:id="rId47"/>
    <p:sldId id="1129" r:id="rId48"/>
    <p:sldId id="1130" r:id="rId49"/>
    <p:sldId id="1121" r:id="rId50"/>
  </p:sldIdLst>
  <p:sldSz cx="9144000" cy="5143500" type="screen16x9"/>
  <p:notesSz cx="6858000" cy="9144000"/>
  <p:custDataLst>
    <p:tags r:id="rId52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33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arbara Reif" initials="BR" lastIdx="3" clrIdx="0"/>
  <p:cmAuthor id="1" name="Jane Gibbons -X (jagibbon - DEL ORO CONSULTING INC at Cisco)" initials="JG-(-DOCIaC" lastIdx="28" clrIdx="1"/>
  <p:cmAuthor id="2" name="Bob Vachon" initials="BV" lastIdx="24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00CC"/>
    <a:srgbClr val="000099"/>
    <a:srgbClr val="CC99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13" autoAdjust="0"/>
    <p:restoredTop sz="84965" autoAdjust="0"/>
  </p:normalViewPr>
  <p:slideViewPr>
    <p:cSldViewPr snapToGrid="0" showGuides="1">
      <p:cViewPr>
        <p:scale>
          <a:sx n="90" d="100"/>
          <a:sy n="90" d="100"/>
        </p:scale>
        <p:origin x="1044" y="-186"/>
      </p:cViewPr>
      <p:guideLst>
        <p:guide orient="horz" pos="1620"/>
        <p:guide pos="33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1" d="100"/>
        <a:sy n="111" d="100"/>
      </p:scale>
      <p:origin x="0" y="-51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6337D9-3022-3D41-8D8A-BDF2F3B0DD8E}" type="datetimeFigureOut">
              <a:rPr lang="en-US" smtClean="0"/>
              <a:t>9/2/2020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41018C-6CAF-B84E-B92C-ECB119457FB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564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b="0" dirty="0"/>
              <a:t>Програма </a:t>
            </a:r>
            <a:r>
              <a:rPr lang="uk-UA" b="0" dirty="0" smtClean="0"/>
              <a:t>мережних академій </a:t>
            </a:r>
            <a:r>
              <a:rPr lang="uk-UA" b="0" dirty="0" err="1"/>
              <a:t>Cisco</a:t>
            </a:r>
            <a:endParaRPr lang="uk-UA" b="0" dirty="0"/>
          </a:p>
          <a:p>
            <a:pPr rtl="0">
              <a:buFontTx/>
              <a:buNone/>
            </a:pPr>
            <a:r>
              <a:rPr lang="uk-UA" b="0" baseline="0" dirty="0"/>
              <a:t>Вступ до мереж </a:t>
            </a:r>
            <a:r>
              <a:rPr lang="uk-UA" b="0" baseline="0" dirty="0" smtClean="0"/>
              <a:t>версія </a:t>
            </a:r>
            <a:r>
              <a:rPr lang="uk-UA" b="0" dirty="0" smtClean="0"/>
              <a:t>7.0 </a:t>
            </a:r>
            <a:r>
              <a:rPr lang="uk-UA" b="0" dirty="0"/>
              <a:t>(ITN)</a:t>
            </a:r>
          </a:p>
          <a:p>
            <a:pPr rtl="0">
              <a:buFontTx/>
              <a:buNone/>
            </a:pPr>
            <a:r>
              <a:rPr lang="uk-UA" sz="1200" b="0" dirty="0"/>
              <a:t>Розділ 8: Мережний рівень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55421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8</a:t>
            </a:r>
            <a:r>
              <a:rPr lang="uk-UA" sz="1200" baseline="0">
                <a:solidFill>
                  <a:schemeClr val="accent5">
                    <a:lumMod val="40000"/>
                    <a:lumOff val="60000"/>
                  </a:schemeClr>
                </a:solidFill>
              </a:rPr>
              <a:t>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Мережний рівень</a:t>
            </a:r>
          </a:p>
          <a:p>
            <a:pPr rtl="0">
              <a:buFontTx/>
              <a:buNone/>
            </a:pPr>
            <a:r>
              <a:rPr lang="uk-UA" sz="1200" b="0"/>
              <a:t>8.1 – </a:t>
            </a:r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Характеристики мережного рівня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55296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/>
              <a:pPr/>
              <a:t>13</a:t>
            </a:fld>
            <a:endParaRPr sz="80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buFontTx/>
              <a:buNone/>
            </a:pP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8</a:t>
            </a:r>
            <a:r>
              <a:rPr lang="uk-UA" sz="1200" baseline="0">
                <a:solidFill>
                  <a:schemeClr val="accent5">
                    <a:lumMod val="40000"/>
                    <a:lumOff val="60000"/>
                  </a:schemeClr>
                </a:solidFill>
              </a:rPr>
              <a:t>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Мережний рівень</a:t>
            </a:r>
          </a:p>
          <a:p>
            <a:pPr rtl="0">
              <a:buFontTx/>
              <a:buNone/>
            </a:pPr>
            <a:r>
              <a:rPr lang="uk-UA" sz="1200" b="0"/>
              <a:t>8.1 – </a:t>
            </a:r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Характеристики мережного рівня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8.1.1 – </a:t>
            </a:r>
            <a:r>
              <a:rPr lang="uk-UA"/>
              <a:t>Мережний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5251901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/>
              <a:t>14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buFontTx/>
              <a:buNone/>
            </a:pP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8</a:t>
            </a:r>
            <a:r>
              <a:rPr lang="uk-UA" sz="1200" baseline="0">
                <a:solidFill>
                  <a:schemeClr val="accent5">
                    <a:lumMod val="40000"/>
                    <a:lumOff val="60000"/>
                  </a:schemeClr>
                </a:solidFill>
              </a:rPr>
              <a:t>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Мережний рівень</a:t>
            </a:r>
          </a:p>
          <a:p>
            <a:pPr rtl="0">
              <a:buFontTx/>
              <a:buNone/>
            </a:pPr>
            <a:r>
              <a:rPr lang="uk-UA" sz="1200" b="0"/>
              <a:t>8.1 – </a:t>
            </a:r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Характеристики мережного рівня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8.1.2</a:t>
            </a:r>
            <a:r>
              <a:rPr lang="uk-UA" baseline="0">
                <a:latin typeface="Arial" charset="0"/>
              </a:rPr>
              <a:t> </a:t>
            </a:r>
            <a:r>
              <a:rPr lang="uk-UA" sz="1200" b="0"/>
              <a:t>– </a:t>
            </a:r>
            <a:r>
              <a:rPr lang="uk-UA"/>
              <a:t>IP інкапсуляція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3359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/>
              <a:t>15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buFontTx/>
              <a:buNone/>
            </a:pP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8</a:t>
            </a:r>
            <a:r>
              <a:rPr lang="uk-UA" sz="1200" baseline="0">
                <a:solidFill>
                  <a:schemeClr val="accent5">
                    <a:lumMod val="40000"/>
                    <a:lumOff val="60000"/>
                  </a:schemeClr>
                </a:solidFill>
              </a:rPr>
              <a:t>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Мережний рівень</a:t>
            </a:r>
          </a:p>
          <a:p>
            <a:pPr rtl="0">
              <a:buFontTx/>
              <a:buNone/>
            </a:pPr>
            <a:r>
              <a:rPr lang="uk-UA" sz="1200" b="0"/>
              <a:t>8.1 – </a:t>
            </a:r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Характеристики мережного рівня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8.1.3</a:t>
            </a:r>
            <a:r>
              <a:rPr lang="uk-UA" baseline="0">
                <a:latin typeface="Arial" charset="0"/>
              </a:rPr>
              <a:t> </a:t>
            </a:r>
            <a:r>
              <a:rPr lang="uk-UA" sz="1200" b="0"/>
              <a:t>— </a:t>
            </a:r>
            <a:r>
              <a:rPr lang="uk-UA"/>
              <a:t>Характеристика IP-протоколу </a:t>
            </a:r>
          </a:p>
        </p:txBody>
      </p:sp>
    </p:spTree>
    <p:extLst>
      <p:ext uri="{BB962C8B-B14F-4D97-AF65-F5344CB8AC3E}">
        <p14:creationId xmlns:p14="http://schemas.microsoft.com/office/powerpoint/2010/main" val="7853359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/>
              <a:t>16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buFontTx/>
              <a:buNone/>
            </a:pP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8</a:t>
            </a:r>
            <a:r>
              <a:rPr lang="uk-UA" sz="1200" baseline="0">
                <a:solidFill>
                  <a:schemeClr val="accent5">
                    <a:lumMod val="40000"/>
                    <a:lumOff val="60000"/>
                  </a:schemeClr>
                </a:solidFill>
              </a:rPr>
              <a:t>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Мережний рівень</a:t>
            </a:r>
          </a:p>
          <a:p>
            <a:pPr rtl="0">
              <a:buFontTx/>
              <a:buNone/>
            </a:pPr>
            <a:r>
              <a:rPr lang="uk-UA" sz="1200" b="0"/>
              <a:t>8.1 – </a:t>
            </a:r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Характеристики мережного рівня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8.1.4</a:t>
            </a:r>
            <a:r>
              <a:rPr lang="uk-UA" baseline="0">
                <a:latin typeface="Arial" charset="0"/>
              </a:rPr>
              <a:t> </a:t>
            </a:r>
            <a:r>
              <a:rPr lang="uk-UA" sz="1200" b="0"/>
              <a:t>– </a:t>
            </a:r>
            <a:r>
              <a:rPr lang="uk-UA"/>
              <a:t>Не орієнтований на з'єднання</a:t>
            </a:r>
          </a:p>
        </p:txBody>
      </p:sp>
    </p:spTree>
    <p:extLst>
      <p:ext uri="{BB962C8B-B14F-4D97-AF65-F5344CB8AC3E}">
        <p14:creationId xmlns:p14="http://schemas.microsoft.com/office/powerpoint/2010/main" val="7853359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/>
              <a:t>17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buFontTx/>
              <a:buNone/>
            </a:pP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8</a:t>
            </a:r>
            <a:r>
              <a:rPr lang="uk-UA" sz="1200" baseline="0">
                <a:solidFill>
                  <a:schemeClr val="accent5">
                    <a:lumMod val="40000"/>
                    <a:lumOff val="60000"/>
                  </a:schemeClr>
                </a:solidFill>
              </a:rPr>
              <a:t>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Мережний рівень</a:t>
            </a:r>
          </a:p>
          <a:p>
            <a:pPr rtl="0">
              <a:buFontTx/>
              <a:buNone/>
            </a:pPr>
            <a:r>
              <a:rPr lang="uk-UA" sz="1200" b="0"/>
              <a:t>8.1 – </a:t>
            </a:r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Характеристики мережного рівня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8.1.5</a:t>
            </a:r>
            <a:r>
              <a:rPr lang="uk-UA" baseline="0">
                <a:latin typeface="Arial" charset="0"/>
              </a:rPr>
              <a:t> </a:t>
            </a:r>
            <a:r>
              <a:rPr lang="uk-UA" sz="1200" b="0"/>
              <a:t>– </a:t>
            </a:r>
            <a:r>
              <a:rPr lang="uk-UA"/>
              <a:t>Негарантована доставка</a:t>
            </a:r>
          </a:p>
        </p:txBody>
      </p:sp>
    </p:spTree>
    <p:extLst>
      <p:ext uri="{BB962C8B-B14F-4D97-AF65-F5344CB8AC3E}">
        <p14:creationId xmlns:p14="http://schemas.microsoft.com/office/powerpoint/2010/main" val="7853359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/>
              <a:t>18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buFontTx/>
              <a:buNone/>
            </a:pP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8</a:t>
            </a:r>
            <a:r>
              <a:rPr lang="uk-UA" sz="1200" baseline="0">
                <a:solidFill>
                  <a:schemeClr val="accent5">
                    <a:lumMod val="40000"/>
                    <a:lumOff val="60000"/>
                  </a:schemeClr>
                </a:solidFill>
              </a:rPr>
              <a:t>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Мережний рівень</a:t>
            </a:r>
          </a:p>
          <a:p>
            <a:pPr rtl="0">
              <a:buFontTx/>
              <a:buNone/>
            </a:pPr>
            <a:r>
              <a:rPr lang="uk-UA" sz="1200" b="0"/>
              <a:t>8.1 – </a:t>
            </a:r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Характеристики мережного рівня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8.1.6</a:t>
            </a:r>
            <a:r>
              <a:rPr lang="uk-UA" baseline="0">
                <a:latin typeface="Arial" charset="0"/>
              </a:rPr>
              <a:t> </a:t>
            </a:r>
            <a:r>
              <a:rPr lang="uk-UA" sz="1200" b="0"/>
              <a:t>–</a:t>
            </a:r>
            <a:r>
              <a:rPr lang="uk-UA" sz="1200" b="0" baseline="0"/>
              <a:t> </a:t>
            </a:r>
            <a:r>
              <a:rPr lang="uk-UA"/>
              <a:t>Незалежний від середовища передавання даних</a:t>
            </a:r>
          </a:p>
          <a:p>
            <a:pPr rtl="0">
              <a:buFontTx/>
              <a:buNone/>
            </a:pPr>
            <a:r>
              <a:rPr lang="uk-UA"/>
              <a:t>8.1.7</a:t>
            </a:r>
            <a:r>
              <a:rPr lang="uk-UA" baseline="0"/>
              <a:t> </a:t>
            </a:r>
            <a:r>
              <a:rPr lang="uk-UA" sz="1200">
                <a:effectLst/>
              </a:rPr>
              <a:t>Питання для самоперевірки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  <a:effectLst/>
              </a:rPr>
              <a:t>Характеристики</a:t>
            </a:r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 IP-протоколу</a:t>
            </a:r>
          </a:p>
        </p:txBody>
      </p:sp>
    </p:spTree>
    <p:extLst>
      <p:ext uri="{BB962C8B-B14F-4D97-AF65-F5344CB8AC3E}">
        <p14:creationId xmlns:p14="http://schemas.microsoft.com/office/powerpoint/2010/main" val="7853359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/>
              <a:t>19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buFontTx/>
              <a:buNone/>
            </a:pP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8</a:t>
            </a:r>
            <a:r>
              <a:rPr lang="uk-UA" sz="1200" baseline="0">
                <a:solidFill>
                  <a:schemeClr val="accent5">
                    <a:lumMod val="40000"/>
                    <a:lumOff val="60000"/>
                  </a:schemeClr>
                </a:solidFill>
              </a:rPr>
              <a:t>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Мережний рівень</a:t>
            </a:r>
          </a:p>
          <a:p>
            <a:pPr rtl="0">
              <a:buFontTx/>
              <a:buNone/>
            </a:pPr>
            <a:r>
              <a:rPr lang="uk-UA" sz="1200" b="0"/>
              <a:t>8.1 – </a:t>
            </a:r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Характеристики мережного рівня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8.1.6</a:t>
            </a:r>
            <a:r>
              <a:rPr lang="uk-UA" baseline="0">
                <a:latin typeface="Arial" charset="0"/>
              </a:rPr>
              <a:t> </a:t>
            </a:r>
            <a:r>
              <a:rPr lang="uk-UA" sz="1200" b="0"/>
              <a:t>–</a:t>
            </a:r>
            <a:r>
              <a:rPr lang="uk-UA" sz="1200" b="0" baseline="0"/>
              <a:t> </a:t>
            </a:r>
            <a:r>
              <a:rPr lang="uk-UA"/>
              <a:t>Незалежний від середовища передавання даних</a:t>
            </a:r>
          </a:p>
          <a:p>
            <a:pPr rtl="0">
              <a:buFontTx/>
              <a:buNone/>
            </a:pPr>
            <a:r>
              <a:rPr lang="uk-UA"/>
              <a:t>8.1.7</a:t>
            </a:r>
            <a:r>
              <a:rPr lang="uk-UA" baseline="0"/>
              <a:t> </a:t>
            </a:r>
            <a:r>
              <a:rPr lang="uk-UA" sz="1200">
                <a:effectLst/>
              </a:rPr>
              <a:t>Питання для самоперевірки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  <a:effectLst/>
              </a:rPr>
              <a:t>Характеристики</a:t>
            </a:r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 IP-протоколу</a:t>
            </a:r>
          </a:p>
        </p:txBody>
      </p:sp>
    </p:spTree>
    <p:extLst>
      <p:ext uri="{BB962C8B-B14F-4D97-AF65-F5344CB8AC3E}">
        <p14:creationId xmlns:p14="http://schemas.microsoft.com/office/powerpoint/2010/main" val="24652865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8</a:t>
            </a:r>
            <a:r>
              <a:rPr lang="uk-UA" sz="1200" baseline="0">
                <a:solidFill>
                  <a:schemeClr val="accent5">
                    <a:lumMod val="40000"/>
                    <a:lumOff val="60000"/>
                  </a:schemeClr>
                </a:solidFill>
              </a:rPr>
              <a:t>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Мережний рівень</a:t>
            </a:r>
          </a:p>
          <a:p>
            <a:pPr rtl="0">
              <a:buFontTx/>
              <a:buNone/>
            </a:pPr>
            <a:r>
              <a:rPr lang="uk-UA" sz="1200" b="0"/>
              <a:t>8.2 — </a:t>
            </a:r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Пакет IPv4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55296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/>
              <a:t>21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buFontTx/>
              <a:buNone/>
            </a:pP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8</a:t>
            </a:r>
            <a:r>
              <a:rPr lang="uk-UA" sz="1200" baseline="0">
                <a:solidFill>
                  <a:schemeClr val="accent5">
                    <a:lumMod val="40000"/>
                    <a:lumOff val="60000"/>
                  </a:schemeClr>
                </a:solidFill>
              </a:rPr>
              <a:t>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Мережний рівень</a:t>
            </a:r>
          </a:p>
          <a:p>
            <a:pPr rtl="0">
              <a:buFontTx/>
              <a:buNone/>
            </a:pPr>
            <a:r>
              <a:rPr lang="uk-UA" sz="1200" b="0"/>
              <a:t>8.2 — </a:t>
            </a:r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Пакет IPv4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8.2.1 – </a:t>
            </a:r>
            <a:r>
              <a:rPr lang="uk-UA"/>
              <a:t>Заголовок пакета IPv4</a:t>
            </a:r>
          </a:p>
        </p:txBody>
      </p:sp>
    </p:spTree>
    <p:extLst>
      <p:ext uri="{BB962C8B-B14F-4D97-AF65-F5344CB8AC3E}">
        <p14:creationId xmlns:p14="http://schemas.microsoft.com/office/powerpoint/2010/main" val="3427554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7C839C26-801B-42B6-A101-60F37FE2B0A8}" type="slidenum">
              <a:rPr sz="800" b="0"/>
              <a:pPr algn="r"/>
              <a:t>2</a:t>
            </a:fld>
            <a:endParaRPr sz="800" b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67713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/>
              <a:t>22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buFontTx/>
              <a:buNone/>
            </a:pP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8</a:t>
            </a:r>
            <a:r>
              <a:rPr lang="uk-UA" sz="1200" baseline="0">
                <a:solidFill>
                  <a:schemeClr val="accent5">
                    <a:lumMod val="40000"/>
                    <a:lumOff val="60000"/>
                  </a:schemeClr>
                </a:solidFill>
              </a:rPr>
              <a:t>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Мережний рівень</a:t>
            </a:r>
          </a:p>
          <a:p>
            <a:pPr rtl="0">
              <a:buFontTx/>
              <a:buNone/>
            </a:pPr>
            <a:r>
              <a:rPr lang="uk-UA" sz="1200" b="0"/>
              <a:t>8.2 — </a:t>
            </a:r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Пакет IPv4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8.2.2</a:t>
            </a:r>
            <a:r>
              <a:rPr lang="uk-UA" sz="1200" kern="1200" baseline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– </a:t>
            </a:r>
            <a:r>
              <a:rPr lang="uk-UA"/>
              <a:t>Поля заголовка пакета IPv4</a:t>
            </a:r>
          </a:p>
        </p:txBody>
      </p:sp>
    </p:spTree>
    <p:extLst>
      <p:ext uri="{BB962C8B-B14F-4D97-AF65-F5344CB8AC3E}">
        <p14:creationId xmlns:p14="http://schemas.microsoft.com/office/powerpoint/2010/main" val="34275545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/>
              <a:t>23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buFontTx/>
              <a:buNone/>
            </a:pP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8</a:t>
            </a:r>
            <a:r>
              <a:rPr lang="uk-UA" sz="1200" baseline="0">
                <a:solidFill>
                  <a:schemeClr val="accent5">
                    <a:lumMod val="40000"/>
                    <a:lumOff val="60000"/>
                  </a:schemeClr>
                </a:solidFill>
              </a:rPr>
              <a:t>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Мережний рівень</a:t>
            </a:r>
          </a:p>
          <a:p>
            <a:pPr rtl="0">
              <a:buFontTx/>
              <a:buNone/>
            </a:pPr>
            <a:r>
              <a:rPr lang="uk-UA" sz="1200" b="0"/>
              <a:t>8.2 — </a:t>
            </a:r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Пакет IPv4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8.2.2</a:t>
            </a:r>
            <a:r>
              <a:rPr lang="uk-UA" sz="1200" kern="1200" baseline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– </a:t>
            </a:r>
            <a:r>
              <a:rPr lang="uk-UA"/>
              <a:t>Поля заголовка пакета IPv4</a:t>
            </a:r>
          </a:p>
        </p:txBody>
      </p:sp>
    </p:spTree>
    <p:extLst>
      <p:ext uri="{BB962C8B-B14F-4D97-AF65-F5344CB8AC3E}">
        <p14:creationId xmlns:p14="http://schemas.microsoft.com/office/powerpoint/2010/main" val="34275545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/>
              <a:t>24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buFontTx/>
              <a:buNone/>
            </a:pPr>
            <a:r>
              <a:rPr lang="uk-UA" sz="1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8</a:t>
            </a:r>
            <a:r>
              <a:rPr lang="uk-UA" sz="1200" baseline="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– </a:t>
            </a:r>
            <a:r>
              <a:rPr lang="uk-UA" sz="1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Мережний рівень</a:t>
            </a:r>
          </a:p>
          <a:p>
            <a:pPr rtl="0">
              <a:buFontTx/>
              <a:buNone/>
            </a:pPr>
            <a:r>
              <a:rPr lang="uk-UA" sz="1200" b="0" dirty="0"/>
              <a:t>8.2 — </a:t>
            </a:r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Пакет IPv4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8.2.3</a:t>
            </a:r>
            <a:r>
              <a:rPr lang="uk-UA" sz="1200" kern="1200" baseline="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– </a:t>
            </a:r>
            <a:r>
              <a:rPr lang="uk-UA" dirty="0"/>
              <a:t>Відео – Приклад IPv4-заголовків </a:t>
            </a:r>
            <a:r>
              <a:rPr lang="uk-UA" dirty="0" smtClean="0"/>
              <a:t>у </a:t>
            </a:r>
            <a:r>
              <a:rPr lang="uk-UA" dirty="0"/>
              <a:t>програмі </a:t>
            </a:r>
            <a:r>
              <a:rPr lang="uk-UA" dirty="0" err="1"/>
              <a:t>Wireshark</a:t>
            </a:r>
            <a:r>
              <a:rPr lang="uk-UA" dirty="0"/>
              <a:t> 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8.2.4</a:t>
            </a:r>
            <a:r>
              <a:rPr lang="uk-UA" sz="1200" kern="1200" baseline="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uk-UA" sz="1200" dirty="0">
                <a:effectLst/>
              </a:rPr>
              <a:t>— Питання для самоперевірки — </a:t>
            </a:r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Пакет IPv4</a:t>
            </a:r>
          </a:p>
        </p:txBody>
      </p:sp>
    </p:spTree>
    <p:extLst>
      <p:ext uri="{BB962C8B-B14F-4D97-AF65-F5344CB8AC3E}">
        <p14:creationId xmlns:p14="http://schemas.microsoft.com/office/powerpoint/2010/main" val="34275545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8</a:t>
            </a:r>
            <a:r>
              <a:rPr lang="uk-UA" sz="1200" baseline="0">
                <a:solidFill>
                  <a:schemeClr val="accent5">
                    <a:lumMod val="40000"/>
                    <a:lumOff val="60000"/>
                  </a:schemeClr>
                </a:solidFill>
              </a:rPr>
              <a:t>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Мережний рівень</a:t>
            </a:r>
          </a:p>
          <a:p>
            <a:pPr rtl="0">
              <a:buFontTx/>
              <a:buNone/>
            </a:pPr>
            <a:r>
              <a:rPr lang="uk-UA" sz="1200" b="0"/>
              <a:t>8.3 — </a:t>
            </a:r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Пакет IPv6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/>
              <a:t>25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18133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8</a:t>
            </a:r>
            <a:r>
              <a:rPr lang="uk-UA" sz="1200" baseline="0">
                <a:solidFill>
                  <a:schemeClr val="accent5">
                    <a:lumMod val="40000"/>
                    <a:lumOff val="60000"/>
                  </a:schemeClr>
                </a:solidFill>
              </a:rPr>
              <a:t>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Мережний рівень</a:t>
            </a:r>
          </a:p>
          <a:p>
            <a:pPr rtl="0">
              <a:buFontTx/>
              <a:buNone/>
            </a:pPr>
            <a:r>
              <a:rPr lang="uk-UA" sz="1200" b="0"/>
              <a:t>8.3 — </a:t>
            </a:r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Пакет IPv6</a:t>
            </a:r>
          </a:p>
          <a:p>
            <a:pPr rtl="0"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8.3.1</a:t>
            </a:r>
            <a:r>
              <a:rPr lang="uk-UA" sz="1200" kern="1200" baseline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— </a:t>
            </a:r>
            <a:r>
              <a:rPr lang="uk-UA"/>
              <a:t>Обмеження IPv4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/>
              <a:t>26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8769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8</a:t>
            </a:r>
            <a:r>
              <a:rPr lang="uk-UA" sz="1200" baseline="0">
                <a:solidFill>
                  <a:schemeClr val="accent5">
                    <a:lumMod val="40000"/>
                    <a:lumOff val="60000"/>
                  </a:schemeClr>
                </a:solidFill>
              </a:rPr>
              <a:t>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Мережний рівень</a:t>
            </a:r>
          </a:p>
          <a:p>
            <a:pPr rtl="0">
              <a:buFontTx/>
              <a:buNone/>
            </a:pPr>
            <a:r>
              <a:rPr lang="uk-UA" sz="1200" b="0"/>
              <a:t>8.3 — </a:t>
            </a:r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Пакет IPv6</a:t>
            </a:r>
          </a:p>
          <a:p>
            <a:pPr rtl="0"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8.3.2</a:t>
            </a:r>
            <a:r>
              <a:rPr lang="uk-UA" sz="1200" kern="1200" baseline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— </a:t>
            </a:r>
            <a:r>
              <a:rPr lang="uk-UA"/>
              <a:t> Огляд IPv6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/>
              <a:t>27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8769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8</a:t>
            </a:r>
            <a:r>
              <a:rPr lang="uk-UA" sz="1200" baseline="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– </a:t>
            </a:r>
            <a:r>
              <a:rPr lang="uk-UA" sz="1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Мережний рівень</a:t>
            </a:r>
          </a:p>
          <a:p>
            <a:pPr rtl="0">
              <a:buFontTx/>
              <a:buNone/>
            </a:pPr>
            <a:r>
              <a:rPr lang="uk-UA" sz="1200" b="0" dirty="0"/>
              <a:t>8.3 — </a:t>
            </a:r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Пакет IPv6</a:t>
            </a:r>
          </a:p>
          <a:p>
            <a:pPr rtl="0"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8.3.3</a:t>
            </a:r>
            <a:r>
              <a:rPr lang="uk-UA" sz="1200" kern="1200" baseline="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– </a:t>
            </a:r>
            <a:r>
              <a:rPr lang="uk-UA" dirty="0"/>
              <a:t> Поля заголовка пакета IPv4 </a:t>
            </a:r>
            <a:r>
              <a:rPr lang="uk-UA" dirty="0" smtClean="0"/>
              <a:t>у </a:t>
            </a:r>
            <a:r>
              <a:rPr lang="uk-UA" dirty="0"/>
              <a:t>заголовку пакета IPv6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/>
              <a:t>28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8769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8</a:t>
            </a:r>
            <a:r>
              <a:rPr lang="uk-UA" sz="1200" baseline="0">
                <a:solidFill>
                  <a:schemeClr val="accent5">
                    <a:lumMod val="40000"/>
                    <a:lumOff val="60000"/>
                  </a:schemeClr>
                </a:solidFill>
              </a:rPr>
              <a:t>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Мережний рівень</a:t>
            </a:r>
          </a:p>
          <a:p>
            <a:pPr rtl="0">
              <a:buFontTx/>
              <a:buNone/>
            </a:pPr>
            <a:r>
              <a:rPr lang="uk-UA" sz="1200" b="0"/>
              <a:t>8.3 — </a:t>
            </a:r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Пакет IPv6</a:t>
            </a:r>
          </a:p>
          <a:p>
            <a:pPr rtl="0"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8.3.4</a:t>
            </a:r>
            <a:r>
              <a:rPr lang="uk-UA" sz="1200" kern="1200" baseline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– </a:t>
            </a:r>
            <a:r>
              <a:rPr lang="uk-UA"/>
              <a:t>Заголовок пакета IPv6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/>
              <a:t>29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87692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8</a:t>
            </a:r>
            <a:r>
              <a:rPr lang="uk-UA" sz="1200" baseline="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– </a:t>
            </a:r>
            <a:r>
              <a:rPr lang="uk-UA" sz="1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Мережний рівень</a:t>
            </a:r>
          </a:p>
          <a:p>
            <a:pPr rtl="0">
              <a:buFontTx/>
              <a:buNone/>
            </a:pPr>
            <a:r>
              <a:rPr lang="uk-UA" sz="1200" b="0" dirty="0"/>
              <a:t>8.3 — </a:t>
            </a:r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Пакет IPv6</a:t>
            </a:r>
          </a:p>
          <a:p>
            <a:pPr rtl="0"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8.3.4</a:t>
            </a:r>
            <a:r>
              <a:rPr lang="uk-UA" sz="1200" kern="1200" baseline="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— </a:t>
            </a:r>
            <a:r>
              <a:rPr lang="uk-UA" dirty="0"/>
              <a:t>Заголовок пакетів IPv6 </a:t>
            </a:r>
            <a:r>
              <a:rPr lang="uk-UA" dirty="0" smtClean="0"/>
              <a:t>(Продовж</a:t>
            </a:r>
            <a:r>
              <a:rPr lang="uk-UA" dirty="0"/>
              <a:t>.)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/>
              <a:t>30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87692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8</a:t>
            </a:r>
            <a:r>
              <a:rPr lang="uk-UA" sz="1200" baseline="0">
                <a:solidFill>
                  <a:schemeClr val="accent5">
                    <a:lumMod val="40000"/>
                    <a:lumOff val="60000"/>
                  </a:schemeClr>
                </a:solidFill>
              </a:rPr>
              <a:t>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Мережний рівень</a:t>
            </a:r>
          </a:p>
          <a:p>
            <a:pPr rtl="0">
              <a:buFontTx/>
              <a:buNone/>
            </a:pPr>
            <a:r>
              <a:rPr lang="uk-UA" sz="1200" b="0"/>
              <a:t>8.3 — </a:t>
            </a:r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Пакет IPv6</a:t>
            </a:r>
          </a:p>
          <a:p>
            <a:pPr rtl="0"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8.3.5</a:t>
            </a:r>
            <a:r>
              <a:rPr lang="uk-UA" sz="1200" kern="1200" baseline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– </a:t>
            </a:r>
            <a:r>
              <a:rPr lang="uk-UA"/>
              <a:t> Відео – Приклад IPv6-заголовків у програмі Wireshark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/>
              <a:t>8.3.6 </a:t>
            </a:r>
            <a:r>
              <a:rPr lang="uk-UA" sz="1200">
                <a:effectLst/>
              </a:rPr>
              <a:t>– Питання для самоперевірки –</a:t>
            </a:r>
            <a:r>
              <a:rPr lang="uk-UA" sz="1200" baseline="0">
                <a:effectLst/>
              </a:rPr>
              <a:t> </a:t>
            </a:r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Пакет IPv6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/>
              <a:t>31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8769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7" tIns="0" rIns="18817" bIns="0" anchor="b"/>
          <a:lstStyle>
            <a:lvl1pPr defTabSz="901700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1700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1700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1700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1700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17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17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17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17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ACE20BE7-F2F3-4E26-9454-50B18F790A4E}" type="slidenum">
              <a:rPr sz="800" b="0">
                <a:ea typeface="ＭＳ Ｐゴシック" pitchFamily="34" charset="-128"/>
              </a:rPr>
              <a:pPr algn="r"/>
              <a:t>5</a:t>
            </a:fld>
            <a:endParaRPr sz="800" b="0">
              <a:ea typeface="ＭＳ Ｐゴシック" pitchFamily="3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027446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8</a:t>
            </a:r>
            <a:r>
              <a:rPr lang="uk-UA" sz="1200" baseline="0">
                <a:solidFill>
                  <a:schemeClr val="accent5">
                    <a:lumMod val="40000"/>
                    <a:lumOff val="60000"/>
                  </a:schemeClr>
                </a:solidFill>
              </a:rPr>
              <a:t>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Мережний рівень</a:t>
            </a:r>
          </a:p>
          <a:p>
            <a:pPr rtl="0">
              <a:buFontTx/>
              <a:buNone/>
            </a:pPr>
            <a:r>
              <a:rPr lang="uk-UA" sz="1200" b="0"/>
              <a:t>8.4 – </a:t>
            </a:r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Методи маршрутизації хостів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/>
              <a:t>32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18133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8</a:t>
            </a:r>
            <a:r>
              <a:rPr lang="uk-UA" sz="1200" baseline="0">
                <a:solidFill>
                  <a:schemeClr val="accent5">
                    <a:lumMod val="40000"/>
                    <a:lumOff val="60000"/>
                  </a:schemeClr>
                </a:solidFill>
              </a:rPr>
              <a:t>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Мережний рівень</a:t>
            </a:r>
          </a:p>
          <a:p>
            <a:pPr rtl="0">
              <a:buFontTx/>
              <a:buNone/>
            </a:pPr>
            <a:r>
              <a:rPr lang="uk-UA" sz="1200" b="0"/>
              <a:t>8.4 – </a:t>
            </a:r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Методи маршрутизації хостів</a:t>
            </a:r>
          </a:p>
          <a:p>
            <a:pPr rtl="0"/>
            <a:r>
              <a:rPr lang="uk-UA"/>
              <a:t>8.4.1</a:t>
            </a:r>
            <a:r>
              <a:rPr lang="uk-UA" baseline="0"/>
              <a:t> – </a:t>
            </a:r>
            <a:r>
              <a:rPr lang="uk-UA"/>
              <a:t>Прийняття хостом рішення про перенаправлення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/>
              <a:t>33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4409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8</a:t>
            </a:r>
            <a:r>
              <a:rPr lang="uk-UA" sz="1200" baseline="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– </a:t>
            </a:r>
            <a:r>
              <a:rPr lang="uk-UA" sz="1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Мережний рівень</a:t>
            </a:r>
          </a:p>
          <a:p>
            <a:pPr rtl="0">
              <a:buFontTx/>
              <a:buNone/>
            </a:pPr>
            <a:r>
              <a:rPr lang="uk-UA" sz="1200" b="0" dirty="0"/>
              <a:t>8.4 – </a:t>
            </a:r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Методи маршрутизації </a:t>
            </a:r>
            <a:r>
              <a:rPr lang="uk-UA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хостів</a:t>
            </a:r>
            <a:endParaRPr lang="uk-UA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rtl="0"/>
            <a:r>
              <a:rPr lang="uk-UA" dirty="0"/>
              <a:t>8.4.1</a:t>
            </a:r>
            <a:r>
              <a:rPr lang="uk-UA" baseline="0" dirty="0"/>
              <a:t> – </a:t>
            </a:r>
            <a:r>
              <a:rPr lang="uk-UA" dirty="0"/>
              <a:t>Прийняття </a:t>
            </a:r>
            <a:r>
              <a:rPr lang="uk-UA" dirty="0" err="1"/>
              <a:t>хостом</a:t>
            </a:r>
            <a:r>
              <a:rPr lang="uk-UA" dirty="0"/>
              <a:t> рішення про </a:t>
            </a:r>
            <a:r>
              <a:rPr lang="uk-UA" dirty="0" err="1"/>
              <a:t>перенаправлення</a:t>
            </a:r>
            <a:r>
              <a:rPr lang="uk-UA" dirty="0"/>
              <a:t> </a:t>
            </a:r>
            <a:r>
              <a:rPr lang="uk-UA" dirty="0" smtClean="0"/>
              <a:t>(Продовж</a:t>
            </a:r>
            <a:r>
              <a:rPr lang="uk-UA" dirty="0"/>
              <a:t>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/>
              <a:t>34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44091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8</a:t>
            </a:r>
            <a:r>
              <a:rPr lang="uk-UA" sz="1200" baseline="0">
                <a:solidFill>
                  <a:schemeClr val="accent5">
                    <a:lumMod val="40000"/>
                    <a:lumOff val="60000"/>
                  </a:schemeClr>
                </a:solidFill>
              </a:rPr>
              <a:t>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Мережний рівень</a:t>
            </a:r>
          </a:p>
          <a:p>
            <a:pPr rtl="0">
              <a:buFontTx/>
              <a:buNone/>
            </a:pPr>
            <a:r>
              <a:rPr lang="uk-UA" sz="1200" b="0"/>
              <a:t>8.4 – </a:t>
            </a:r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Методи маршрутизації хостів</a:t>
            </a:r>
          </a:p>
          <a:p>
            <a:pPr rtl="0"/>
            <a:r>
              <a:rPr lang="uk-UA"/>
              <a:t>8.4.2</a:t>
            </a:r>
            <a:r>
              <a:rPr lang="uk-UA" baseline="0"/>
              <a:t> – </a:t>
            </a:r>
            <a:r>
              <a:rPr lang="uk-UA"/>
              <a:t>Шлюз за замовчуванням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/>
              <a:t>35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44091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8</a:t>
            </a:r>
            <a:r>
              <a:rPr lang="uk-UA" sz="1200" baseline="0">
                <a:solidFill>
                  <a:schemeClr val="accent5">
                    <a:lumMod val="40000"/>
                    <a:lumOff val="60000"/>
                  </a:schemeClr>
                </a:solidFill>
              </a:rPr>
              <a:t>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Мережний рівень</a:t>
            </a:r>
          </a:p>
          <a:p>
            <a:pPr rtl="0">
              <a:buFontTx/>
              <a:buNone/>
            </a:pPr>
            <a:r>
              <a:rPr lang="uk-UA" sz="1200" b="0"/>
              <a:t>8.4 – </a:t>
            </a:r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Методи маршрутизації хостів</a:t>
            </a:r>
          </a:p>
          <a:p>
            <a:pPr rtl="0"/>
            <a:r>
              <a:rPr lang="uk-UA"/>
              <a:t>8.4.3</a:t>
            </a:r>
            <a:r>
              <a:rPr lang="uk-UA" baseline="0"/>
              <a:t> — </a:t>
            </a:r>
            <a:r>
              <a:rPr lang="uk-UA"/>
              <a:t>Маршрут хоста до шлюзу за замовчуванням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/>
              <a:t>36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44091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8</a:t>
            </a:r>
            <a:r>
              <a:rPr lang="uk-UA" sz="1200" baseline="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– </a:t>
            </a:r>
            <a:r>
              <a:rPr lang="uk-UA" sz="1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Мережний рівень</a:t>
            </a:r>
          </a:p>
          <a:p>
            <a:pPr rtl="0">
              <a:buFontTx/>
              <a:buNone/>
            </a:pPr>
            <a:r>
              <a:rPr lang="uk-UA" sz="1200" b="0" dirty="0"/>
              <a:t>8.4 – </a:t>
            </a:r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Методи маршрутизації </a:t>
            </a:r>
            <a:r>
              <a:rPr lang="uk-UA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хостів</a:t>
            </a:r>
            <a:endParaRPr lang="uk-UA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rtl="0"/>
            <a:r>
              <a:rPr lang="uk-UA" dirty="0"/>
              <a:t>8.4.4</a:t>
            </a:r>
            <a:r>
              <a:rPr lang="uk-UA" baseline="0" dirty="0"/>
              <a:t> — </a:t>
            </a:r>
            <a:r>
              <a:rPr lang="uk-UA" dirty="0"/>
              <a:t>Таблиці маршрутизації </a:t>
            </a:r>
            <a:r>
              <a:rPr lang="uk-UA" dirty="0" err="1"/>
              <a:t>хоста</a:t>
            </a:r>
            <a:endParaRPr lang="uk-UA" dirty="0"/>
          </a:p>
          <a:p>
            <a:pPr rtl="0"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8.4.5</a:t>
            </a:r>
            <a:r>
              <a:rPr lang="uk-UA" sz="1200" kern="1200" baseline="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uk-UA" sz="1200" dirty="0">
                <a:effectLst/>
              </a:rPr>
              <a:t>- Питання для самоперевірки - </a:t>
            </a:r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Методи маршрутизації </a:t>
            </a:r>
            <a:r>
              <a:rPr lang="uk-UA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хостів</a:t>
            </a:r>
            <a:endParaRPr lang="uk-UA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/>
              <a:t>37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44091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8</a:t>
            </a:r>
            <a:r>
              <a:rPr lang="uk-UA" sz="1200" baseline="0">
                <a:solidFill>
                  <a:schemeClr val="accent5">
                    <a:lumMod val="40000"/>
                    <a:lumOff val="60000"/>
                  </a:schemeClr>
                </a:solidFill>
              </a:rPr>
              <a:t>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Мережний рівень</a:t>
            </a:r>
          </a:p>
          <a:p>
            <a:pPr rtl="0">
              <a:buFontTx/>
              <a:buNone/>
            </a:pPr>
            <a:r>
              <a:rPr lang="uk-UA" sz="1200" b="0"/>
              <a:t>8.5 – </a:t>
            </a:r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Вступ до маршрутизації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/>
              <a:t>38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18133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8</a:t>
            </a:r>
            <a:r>
              <a:rPr lang="uk-UA" sz="1200" baseline="0">
                <a:solidFill>
                  <a:schemeClr val="accent5">
                    <a:lumMod val="40000"/>
                    <a:lumOff val="60000"/>
                  </a:schemeClr>
                </a:solidFill>
              </a:rPr>
              <a:t>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Мережний рівень</a:t>
            </a:r>
          </a:p>
          <a:p>
            <a:pPr rtl="0">
              <a:buFontTx/>
              <a:buNone/>
            </a:pPr>
            <a:r>
              <a:rPr lang="uk-UA" sz="1200" b="0"/>
              <a:t>8.5 – </a:t>
            </a:r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Вступ до маршрутизації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8.5.1 — </a:t>
            </a:r>
            <a:r>
              <a:rPr lang="uk-UA"/>
              <a:t>Перенаправлення пакетів маршрутизатором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/>
              <a:t>39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57413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8</a:t>
            </a:r>
            <a:r>
              <a:rPr lang="uk-UA" sz="1200" baseline="0">
                <a:solidFill>
                  <a:schemeClr val="accent5">
                    <a:lumMod val="40000"/>
                    <a:lumOff val="60000"/>
                  </a:schemeClr>
                </a:solidFill>
              </a:rPr>
              <a:t>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Мережний рівень</a:t>
            </a:r>
          </a:p>
          <a:p>
            <a:pPr rtl="0">
              <a:buFontTx/>
              <a:buNone/>
            </a:pPr>
            <a:r>
              <a:rPr lang="uk-UA" sz="1200" b="0"/>
              <a:t>8.5 – </a:t>
            </a:r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Вступ до маршрутизації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8.5.2 — </a:t>
            </a:r>
            <a:r>
              <a:rPr lang="uk-UA"/>
              <a:t>Таблиця маршрутизації IP маршрутизаторів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/>
              <a:t>40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57413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8</a:t>
            </a:r>
            <a:r>
              <a:rPr lang="uk-UA" sz="1200" baseline="0">
                <a:solidFill>
                  <a:schemeClr val="accent5">
                    <a:lumMod val="40000"/>
                    <a:lumOff val="60000"/>
                  </a:schemeClr>
                </a:solidFill>
              </a:rPr>
              <a:t>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Мережний рівень</a:t>
            </a:r>
          </a:p>
          <a:p>
            <a:pPr rtl="0">
              <a:buFontTx/>
              <a:buNone/>
            </a:pPr>
            <a:r>
              <a:rPr lang="uk-UA" sz="1200" b="0"/>
              <a:t>8.5 – </a:t>
            </a:r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Вступ до маршрутизації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8.5.3 — </a:t>
            </a:r>
            <a:r>
              <a:rPr lang="uk-UA" sz="1200"/>
              <a:t>Статична маршрутизація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/>
              <a:t>41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5741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0A313ED8-785B-4D16-9B17-4143385249B9}" type="slidenum">
              <a:rPr sz="800" b="0"/>
              <a:pPr algn="r"/>
              <a:t>6</a:t>
            </a:fld>
            <a:endParaRPr sz="800" b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745380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8</a:t>
            </a:r>
            <a:r>
              <a:rPr lang="uk-UA" sz="1200" baseline="0">
                <a:solidFill>
                  <a:schemeClr val="accent5">
                    <a:lumMod val="40000"/>
                    <a:lumOff val="60000"/>
                  </a:schemeClr>
                </a:solidFill>
              </a:rPr>
              <a:t>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Мережний рівень</a:t>
            </a:r>
          </a:p>
          <a:p>
            <a:pPr rtl="0">
              <a:buFontTx/>
              <a:buNone/>
            </a:pPr>
            <a:r>
              <a:rPr lang="uk-UA" sz="1200" b="0"/>
              <a:t>8.5 – </a:t>
            </a:r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Вступ до маршрутизації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8.5.4 — </a:t>
            </a:r>
            <a:r>
              <a:rPr lang="uk-UA" sz="1200"/>
              <a:t>Динамічна маршрутизація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/>
              <a:t>42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57413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8</a:t>
            </a:r>
            <a:r>
              <a:rPr lang="uk-UA" sz="1200" baseline="0">
                <a:solidFill>
                  <a:schemeClr val="accent5">
                    <a:lumMod val="40000"/>
                    <a:lumOff val="60000"/>
                  </a:schemeClr>
                </a:solidFill>
              </a:rPr>
              <a:t>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Мережний рівень</a:t>
            </a:r>
          </a:p>
          <a:p>
            <a:pPr rtl="0">
              <a:buFontTx/>
              <a:buNone/>
            </a:pPr>
            <a:r>
              <a:rPr lang="uk-UA" sz="1200" b="0"/>
              <a:t>8.5 – </a:t>
            </a:r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Вступ до маршрутизації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8.5.5 — </a:t>
            </a:r>
            <a:r>
              <a:rPr lang="uk-UA"/>
              <a:t>Відео — Таблиці маршрутизації IPv4 маршрутизатора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/>
              <a:t>43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57413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8</a:t>
            </a:r>
            <a:r>
              <a:rPr lang="uk-UA" sz="1200" baseline="0">
                <a:solidFill>
                  <a:schemeClr val="accent5">
                    <a:lumMod val="40000"/>
                    <a:lumOff val="60000"/>
                  </a:schemeClr>
                </a:solidFill>
              </a:rPr>
              <a:t>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Мережний рівень</a:t>
            </a:r>
          </a:p>
          <a:p>
            <a:pPr rtl="0">
              <a:buFontTx/>
              <a:buNone/>
            </a:pPr>
            <a:r>
              <a:rPr lang="uk-UA" sz="1200" b="0"/>
              <a:t>8.5 – </a:t>
            </a:r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Вступ до маршрутизації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8.5.6 — </a:t>
            </a:r>
            <a:r>
              <a:rPr lang="uk-UA"/>
              <a:t>Ознайомлення з таблицею маршрутизації IPv4</a:t>
            </a:r>
          </a:p>
          <a:p>
            <a:pPr marL="0" marR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>
                <a:latin typeface="Arial" charset="0"/>
              </a:rPr>
              <a:t>8.5.7 — </a:t>
            </a:r>
            <a:r>
              <a:rPr lang="uk-UA" sz="1200">
                <a:effectLst/>
              </a:rPr>
              <a:t>Питання для самоперевірки — </a:t>
            </a:r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Вступ до маршрутизації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/>
              <a:t>44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57413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8</a:t>
            </a:r>
            <a:r>
              <a:rPr lang="uk-UA" sz="1200" baseline="0">
                <a:solidFill>
                  <a:schemeClr val="accent5">
                    <a:lumMod val="40000"/>
                    <a:lumOff val="60000"/>
                  </a:schemeClr>
                </a:solidFill>
              </a:rPr>
              <a:t>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Мережний рівень</a:t>
            </a:r>
          </a:p>
          <a:p>
            <a:pPr rtl="0">
              <a:buFontTx/>
              <a:buNone/>
            </a:pPr>
            <a:r>
              <a:rPr lang="uk-UA" sz="1200" b="0"/>
              <a:t>8.6 – </a:t>
            </a:r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Практичне завдання з розділу та контрольна робота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/>
              <a:t>45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01517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8</a:t>
            </a:r>
            <a:r>
              <a:rPr lang="uk-UA" sz="1200" baseline="0">
                <a:solidFill>
                  <a:schemeClr val="accent5">
                    <a:lumMod val="40000"/>
                    <a:lumOff val="60000"/>
                  </a:schemeClr>
                </a:solidFill>
              </a:rPr>
              <a:t>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Мережний рівень</a:t>
            </a:r>
          </a:p>
          <a:p>
            <a:pPr rtl="0">
              <a:buFontTx/>
              <a:buNone/>
            </a:pPr>
            <a:r>
              <a:rPr lang="uk-UA" sz="1200" b="0"/>
              <a:t>8.6 – </a:t>
            </a:r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Практичне завдання з розділу та контрольна робота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8.6.1</a:t>
            </a:r>
            <a:r>
              <a:rPr lang="uk-UA" baseline="0">
                <a:latin typeface="Arial" charset="0"/>
              </a:rPr>
              <a:t> – </a:t>
            </a:r>
            <a:r>
              <a:rPr lang="uk-UA"/>
              <a:t>Що ми вивчили у цьому розділі?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/>
              <a:t>46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69413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6397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29057" indent="-280406" defTabSz="886397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21626" indent="-224325" defTabSz="886397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70276" indent="-224325" defTabSz="886397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18927" indent="-224325" defTabSz="886397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467577" indent="-224325" algn="ctr" defTabSz="886397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16227" indent="-224325" algn="ctr" defTabSz="886397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364878" indent="-224325" algn="ctr" defTabSz="886397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13528" indent="-224325" algn="ctr" defTabSz="886397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6C92755B-29FD-8743-9094-C0E3A734D22E}" type="slidenum">
              <a:rPr sz="800"/>
              <a:pPr/>
              <a:t>47</a:t>
            </a:fld>
            <a:endParaRPr sz="800"/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dirty="0" smtClean="0">
                <a:latin typeface="Arial" charset="0"/>
              </a:rPr>
              <a:t>Мережний рівень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dirty="0" smtClean="0">
                <a:latin typeface="Arial" charset="0"/>
              </a:rPr>
              <a:t>Нові </a:t>
            </a:r>
            <a:r>
              <a:rPr lang="uk-UA" dirty="0">
                <a:latin typeface="Arial" charset="0"/>
              </a:rPr>
              <a:t>терміни та команди</a:t>
            </a:r>
          </a:p>
        </p:txBody>
      </p:sp>
    </p:spTree>
    <p:extLst>
      <p:ext uri="{BB962C8B-B14F-4D97-AF65-F5344CB8AC3E}">
        <p14:creationId xmlns:p14="http://schemas.microsoft.com/office/powerpoint/2010/main" val="388052415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6397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29057" indent="-280406" defTabSz="886397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21626" indent="-224325" defTabSz="886397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70276" indent="-224325" defTabSz="886397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18927" indent="-224325" defTabSz="886397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467577" indent="-224325" algn="ctr" defTabSz="886397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16227" indent="-224325" algn="ctr" defTabSz="886397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364878" indent="-224325" algn="ctr" defTabSz="886397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13528" indent="-224325" algn="ctr" defTabSz="886397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6C92755B-29FD-8743-9094-C0E3A734D22E}" type="slidenum">
              <a:rPr sz="800"/>
              <a:pPr/>
              <a:t>48</a:t>
            </a:fld>
            <a:endParaRPr sz="800"/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dirty="0" smtClean="0">
                <a:latin typeface="Arial" charset="0"/>
              </a:rPr>
              <a:t>Мережний рівень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dirty="0" smtClean="0">
                <a:latin typeface="Arial" charset="0"/>
              </a:rPr>
              <a:t>Нові </a:t>
            </a:r>
            <a:r>
              <a:rPr lang="uk-UA" dirty="0">
                <a:latin typeface="Arial" charset="0"/>
              </a:rPr>
              <a:t>терміни та команди</a:t>
            </a:r>
          </a:p>
        </p:txBody>
      </p:sp>
    </p:spTree>
    <p:extLst>
      <p:ext uri="{BB962C8B-B14F-4D97-AF65-F5344CB8AC3E}">
        <p14:creationId xmlns:p14="http://schemas.microsoft.com/office/powerpoint/2010/main" val="21175337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7391C207-9349-46D5-9D89-8ADDA5014D1F}" type="slidenum">
              <a:rPr sz="800" b="0"/>
              <a:pPr algn="r"/>
              <a:t>7</a:t>
            </a:fld>
            <a:endParaRPr sz="800" b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79690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7391C207-9349-46D5-9D89-8ADDA5014D1F}" type="slidenum">
              <a:rPr sz="800" b="0">
                <a:solidFill>
                  <a:prstClr val="black"/>
                </a:solidFill>
              </a:rPr>
              <a:pPr algn="r"/>
              <a:t>8</a:t>
            </a:fld>
            <a:endParaRPr sz="800" b="0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81961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7391C207-9349-46D5-9D89-8ADDA5014D1F}" type="slidenum">
              <a:rPr sz="800" b="0">
                <a:solidFill>
                  <a:prstClr val="black"/>
                </a:solidFill>
              </a:rPr>
              <a:pPr algn="r"/>
              <a:t>9</a:t>
            </a:fld>
            <a:endParaRPr sz="800" b="0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60440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b="0" dirty="0"/>
              <a:t>Програма </a:t>
            </a:r>
            <a:r>
              <a:rPr lang="uk-UA" b="0" dirty="0" smtClean="0"/>
              <a:t>мережних академій </a:t>
            </a:r>
            <a:r>
              <a:rPr lang="uk-UA" b="0" dirty="0" err="1"/>
              <a:t>Cisco</a:t>
            </a:r>
            <a:endParaRPr lang="uk-UA" b="0" dirty="0"/>
          </a:p>
          <a:p>
            <a:pPr rtl="0">
              <a:buFontTx/>
              <a:buNone/>
            </a:pPr>
            <a:r>
              <a:rPr lang="uk-UA" b="0" dirty="0"/>
              <a:t>Вступ до мереж версія 7.0 (ITN)</a:t>
            </a:r>
          </a:p>
          <a:p>
            <a:pPr rtl="0">
              <a:buFontTx/>
              <a:buNone/>
            </a:pPr>
            <a:r>
              <a:rPr lang="uk-UA" sz="1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Розділ 8: Мережний рівень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81187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0A313ED8-785B-4D16-9B17-4143385249B9}" type="slidenum">
              <a:rPr sz="800" b="0"/>
              <a:pPr algn="r"/>
              <a:t>11</a:t>
            </a:fld>
            <a:endParaRPr sz="800" b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buFontTx/>
              <a:buNone/>
            </a:pP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8</a:t>
            </a:r>
            <a:r>
              <a:rPr lang="uk-UA" sz="1200" baseline="0">
                <a:solidFill>
                  <a:schemeClr val="accent5">
                    <a:lumMod val="40000"/>
                    <a:lumOff val="60000"/>
                  </a:schemeClr>
                </a:solidFill>
              </a:rPr>
              <a:t>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Мережний рівень</a:t>
            </a:r>
          </a:p>
          <a:p>
            <a:pPr rtl="0">
              <a:buFontTx/>
              <a:buNone/>
            </a:pPr>
            <a:r>
              <a:rPr lang="uk-UA" sz="1200" b="0"/>
              <a:t>8.0 – Вступ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8.0.2 – </a:t>
            </a:r>
            <a:r>
              <a:rPr lang="uk-UA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Що</a:t>
            </a:r>
            <a:r>
              <a:rPr lang="uk-UA"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я дізнаюсь у цьому розділі?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7924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5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bg2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rgbClr val="38C6F4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chemeClr val="accent5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86725553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3999" cy="5165874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5"/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98843304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394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5"/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7974899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1">
              <a:lumMod val="75000"/>
            </a:schemeClr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51544963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473441" y="4954263"/>
            <a:ext cx="676910" cy="1892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5">
                <a:solidFill>
                  <a:schemeClr val="tx2"/>
                </a:solidFill>
              </a:defRPr>
            </a:lvl1pPr>
          </a:lstStyle>
          <a:p>
            <a:pPr defTabSz="385763">
              <a:defRPr/>
            </a:pPr>
            <a:fld id="{2F5CCB13-0A32-4557-88E9-079F0C330695}" type="slidenum">
              <a:rPr lang="en-US" kern="0" smtClean="0">
                <a:solidFill>
                  <a:srgbClr val="595959"/>
                </a:solidFill>
              </a:rPr>
              <a:pPr defTabSz="385763">
                <a:defRPr/>
              </a:pPr>
              <a:t>‹#›</a:t>
            </a:fld>
            <a:endParaRPr lang="en-US" kern="0" dirty="0">
              <a:solidFill>
                <a:srgbClr val="595959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44065" y="798944"/>
            <a:ext cx="8853286" cy="4155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t" anchorCtr="0" compatLnSpc="1">
            <a:prstTxWarp prst="textNoShape">
              <a:avLst/>
            </a:prstTxWarp>
          </a:bodyPr>
          <a:lstStyle>
            <a:lvl1pPr marL="169863" indent="-169863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4pPr>
          </a:lstStyle>
          <a:p>
            <a:pPr lvl="0"/>
            <a:r>
              <a:rPr lang="en-US" dirty="0">
                <a:sym typeface="Arial" pitchFamily="34" charset="0"/>
              </a:rPr>
              <a:t>Click to edit Master text styles</a:t>
            </a:r>
          </a:p>
          <a:p>
            <a:pPr lvl="1"/>
            <a:r>
              <a:rPr lang="en-US" dirty="0">
                <a:sym typeface="Arial" pitchFamily="34" charset="0"/>
              </a:rPr>
              <a:t>Second level</a:t>
            </a:r>
          </a:p>
          <a:p>
            <a:pPr lvl="2"/>
            <a:r>
              <a:rPr lang="en-US" dirty="0">
                <a:sym typeface="Arial" pitchFamily="34" charset="0"/>
              </a:rPr>
              <a:t>Third level</a:t>
            </a:r>
          </a:p>
          <a:p>
            <a:pPr lvl="3"/>
            <a:r>
              <a:rPr lang="en-US" dirty="0">
                <a:sym typeface="Arial" pitchFamily="34" charset="0"/>
              </a:rPr>
              <a:t>Fourth level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" y="41393"/>
            <a:ext cx="9144000" cy="75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2400"/>
            </a:lvl1pPr>
          </a:lstStyle>
          <a:p>
            <a:pPr lvl="0"/>
            <a:r>
              <a:rPr lang="en-US" dirty="0">
                <a:sym typeface="Arial" pitchFamily="34" charset="0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5799662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1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rgbClr val="004C69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accent1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chemeClr val="accent1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53042546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5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chemeClr val="accent5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bg2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rgbClr val="38C6F4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74617842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Seg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00394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accent5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6A1E46DC-7EF6-4EA2-B285-14272867D133}" type="slidenum">
              <a:rPr sz="60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sz="60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CiscoSans Thin"/>
            </a:endParaRPr>
          </a:p>
        </p:txBody>
      </p:sp>
      <p:sp>
        <p:nvSpPr>
          <p:cNvPr id="9" name="Rectangle 4"/>
          <p:cNvSpPr>
            <a:spLocks noChangeArrowheads="1"/>
          </p:cNvSpPr>
          <p:nvPr userDrawn="1"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0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t>© 2016 Cisco and/or its affiliates. All rights reserved.   Cisco Confidential</a:t>
            </a:r>
          </a:p>
        </p:txBody>
      </p:sp>
      <p:grpSp>
        <p:nvGrpSpPr>
          <p:cNvPr id="11" name="Group 4"/>
          <p:cNvGrpSpPr>
            <a:grpSpLocks noChangeAspect="1"/>
          </p:cNvGrpSpPr>
          <p:nvPr userDrawn="1"/>
        </p:nvGrpSpPr>
        <p:grpSpPr bwMode="auto">
          <a:xfrm>
            <a:off x="508039" y="4715197"/>
            <a:ext cx="340257" cy="180974"/>
            <a:chOff x="310" y="249"/>
            <a:chExt cx="502" cy="267"/>
          </a:xfrm>
          <a:solidFill>
            <a:srgbClr val="086D8E"/>
          </a:solidFill>
        </p:grpSpPr>
        <p:sp>
          <p:nvSpPr>
            <p:cNvPr id="12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90854121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lti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74662" y="1347788"/>
            <a:ext cx="8280057" cy="3073946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5690" marR="0" indent="-285690" algn="ctr" defTabSz="457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bg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rgbClr val="004C69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2967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15="http://schemas.microsoft.com/office/drawing/2012/chart" xmlns:c="http://schemas.openxmlformats.org/drawingml/2006/chart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29121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Oval 11"/>
          <p:cNvSpPr/>
          <p:nvPr/>
        </p:nvSpPr>
        <p:spPr>
          <a:xfrm>
            <a:off x="575610" y="2552550"/>
            <a:ext cx="698624" cy="698624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75610" y="1426607"/>
            <a:ext cx="698624" cy="698624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bg1"/>
              </a:solidFill>
              <a:cs typeface="Arial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75610" y="3653093"/>
            <a:ext cx="698624" cy="698624"/>
          </a:xfrm>
          <a:prstGeom prst="ellipse">
            <a:avLst/>
          </a:prstGeom>
          <a:solidFill>
            <a:schemeClr val="accent5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solidFill>
                <a:srgbClr val="049FD9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365250" y="1432522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365250" y="2557793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365250" y="3653093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0" y="2552550"/>
            <a:ext cx="698624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1" y="3651140"/>
            <a:ext cx="698624" cy="693381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3" name="Text Placeholder 17"/>
          <p:cNvSpPr>
            <a:spLocks noGrp="1"/>
          </p:cNvSpPr>
          <p:nvPr>
            <p:ph type="body" sz="quarter" idx="19" hasCustomPrompt="1"/>
          </p:nvPr>
        </p:nvSpPr>
        <p:spPr>
          <a:xfrm>
            <a:off x="575610" y="1427248"/>
            <a:ext cx="698624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53872667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Oval 11"/>
          <p:cNvSpPr/>
          <p:nvPr/>
        </p:nvSpPr>
        <p:spPr>
          <a:xfrm>
            <a:off x="575611" y="1979318"/>
            <a:ext cx="464815" cy="464815"/>
          </a:xfrm>
          <a:prstGeom prst="ellipse">
            <a:avLst/>
          </a:prstGeom>
          <a:solidFill>
            <a:srgbClr val="38C6F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75610" y="1328927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75611" y="2627446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42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61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46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327521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197931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2" y="262549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3" name="Oval 12"/>
          <p:cNvSpPr/>
          <p:nvPr/>
        </p:nvSpPr>
        <p:spPr>
          <a:xfrm>
            <a:off x="575612" y="3274581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581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13" y="327262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17" name="Oval 16"/>
          <p:cNvSpPr/>
          <p:nvPr/>
        </p:nvSpPr>
        <p:spPr>
          <a:xfrm>
            <a:off x="575613" y="3921716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16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14" y="3919763"/>
            <a:ext cx="464815" cy="461327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962125011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C6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2" name="Oval 41"/>
          <p:cNvSpPr/>
          <p:nvPr/>
        </p:nvSpPr>
        <p:spPr>
          <a:xfrm>
            <a:off x="575611" y="1979318"/>
            <a:ext cx="464815" cy="464815"/>
          </a:xfrm>
          <a:prstGeom prst="ellipse">
            <a:avLst/>
          </a:prstGeom>
          <a:solidFill>
            <a:srgbClr val="38C6F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575610" y="1328927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rgbClr val="FFFFFF"/>
              </a:solidFill>
              <a:cs typeface="Arial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575611" y="2627446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45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4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6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61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46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327521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49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197931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50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2" y="262549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51" name="Oval 50"/>
          <p:cNvSpPr/>
          <p:nvPr/>
        </p:nvSpPr>
        <p:spPr>
          <a:xfrm>
            <a:off x="575612" y="3274581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2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581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13" y="327262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54" name="Oval 53"/>
          <p:cNvSpPr/>
          <p:nvPr/>
        </p:nvSpPr>
        <p:spPr>
          <a:xfrm>
            <a:off x="575613" y="3921716"/>
            <a:ext cx="464815" cy="46481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5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16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14" y="391976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  <p:sp>
        <p:nvSpPr>
          <p:cNvPr id="57" name="Oval 56"/>
          <p:cNvSpPr/>
          <p:nvPr/>
        </p:nvSpPr>
        <p:spPr>
          <a:xfrm>
            <a:off x="4414576" y="1983084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4414575" y="1332693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4414576" y="2631212"/>
            <a:ext cx="464815" cy="464815"/>
          </a:xfrm>
          <a:prstGeom prst="ellipse">
            <a:avLst/>
          </a:prstGeom>
          <a:solidFill>
            <a:schemeClr val="accent5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60" name="Text Placeholder 17"/>
          <p:cNvSpPr>
            <a:spLocks noGrp="1"/>
          </p:cNvSpPr>
          <p:nvPr>
            <p:ph type="body" sz="quarter" idx="23"/>
          </p:nvPr>
        </p:nvSpPr>
        <p:spPr>
          <a:xfrm>
            <a:off x="5011349" y="1338608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1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011350" y="1988327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17"/>
          <p:cNvSpPr>
            <a:spLocks noGrp="1"/>
          </p:cNvSpPr>
          <p:nvPr>
            <p:ph type="body" sz="quarter" idx="25"/>
          </p:nvPr>
        </p:nvSpPr>
        <p:spPr>
          <a:xfrm>
            <a:off x="5011350" y="263121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17"/>
          <p:cNvSpPr>
            <a:spLocks noGrp="1"/>
          </p:cNvSpPr>
          <p:nvPr>
            <p:ph type="body" sz="quarter" idx="26" hasCustomPrompt="1"/>
          </p:nvPr>
        </p:nvSpPr>
        <p:spPr>
          <a:xfrm>
            <a:off x="4414576" y="1331287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6</a:t>
            </a:r>
          </a:p>
        </p:txBody>
      </p:sp>
      <p:sp>
        <p:nvSpPr>
          <p:cNvPr id="64" name="Text Placeholder 17"/>
          <p:cNvSpPr>
            <a:spLocks noGrp="1"/>
          </p:cNvSpPr>
          <p:nvPr>
            <p:ph type="body" sz="quarter" idx="27" hasCustomPrompt="1"/>
          </p:nvPr>
        </p:nvSpPr>
        <p:spPr>
          <a:xfrm>
            <a:off x="4414576" y="1983084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7</a:t>
            </a:r>
          </a:p>
        </p:txBody>
      </p:sp>
      <p:sp>
        <p:nvSpPr>
          <p:cNvPr id="65" name="Text Placeholder 17"/>
          <p:cNvSpPr>
            <a:spLocks noGrp="1"/>
          </p:cNvSpPr>
          <p:nvPr>
            <p:ph type="body" sz="quarter" idx="28" hasCustomPrompt="1"/>
          </p:nvPr>
        </p:nvSpPr>
        <p:spPr>
          <a:xfrm>
            <a:off x="4414577" y="262925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8</a:t>
            </a:r>
          </a:p>
        </p:txBody>
      </p:sp>
      <p:sp>
        <p:nvSpPr>
          <p:cNvPr id="66" name="Oval 65"/>
          <p:cNvSpPr/>
          <p:nvPr/>
        </p:nvSpPr>
        <p:spPr>
          <a:xfrm>
            <a:off x="4414577" y="3278347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67" name="Text Placeholder 17"/>
          <p:cNvSpPr>
            <a:spLocks noGrp="1"/>
          </p:cNvSpPr>
          <p:nvPr>
            <p:ph type="body" sz="quarter" idx="29"/>
          </p:nvPr>
        </p:nvSpPr>
        <p:spPr>
          <a:xfrm>
            <a:off x="5011351" y="3278347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8" name="Text Placeholder 17"/>
          <p:cNvSpPr>
            <a:spLocks noGrp="1"/>
          </p:cNvSpPr>
          <p:nvPr>
            <p:ph type="body" sz="quarter" idx="30" hasCustomPrompt="1"/>
          </p:nvPr>
        </p:nvSpPr>
        <p:spPr>
          <a:xfrm>
            <a:off x="4414578" y="3276394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9</a:t>
            </a:r>
          </a:p>
        </p:txBody>
      </p:sp>
      <p:sp>
        <p:nvSpPr>
          <p:cNvPr id="69" name="Oval 68"/>
          <p:cNvSpPr/>
          <p:nvPr/>
        </p:nvSpPr>
        <p:spPr>
          <a:xfrm>
            <a:off x="4414578" y="3925482"/>
            <a:ext cx="464815" cy="46481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70" name="Text Placeholder 17"/>
          <p:cNvSpPr>
            <a:spLocks noGrp="1"/>
          </p:cNvSpPr>
          <p:nvPr>
            <p:ph type="body" sz="quarter" idx="31"/>
          </p:nvPr>
        </p:nvSpPr>
        <p:spPr>
          <a:xfrm>
            <a:off x="5011352" y="392548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1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4414579" y="392352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643099958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8150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Title Goes Here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6A1E46DC-7EF6-4EA2-B285-14272867D133}" type="slidenum">
              <a:rPr sz="60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sz="600">
              <a:solidFill>
                <a:schemeClr val="accent3">
                  <a:lumMod val="85000"/>
                </a:schemeClr>
              </a:solidFill>
              <a:latin typeface="+mn-lt"/>
              <a:ea typeface="+mn-ea"/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0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t>© 2016 Cisco and/or its affiliates. All rights reserved.   Cisco Confidential</a:t>
            </a:r>
          </a:p>
        </p:txBody>
      </p:sp>
      <p:grpSp>
        <p:nvGrpSpPr>
          <p:cNvPr id="6" name="Group 4"/>
          <p:cNvGrpSpPr>
            <a:grpSpLocks noChangeAspect="1"/>
          </p:cNvGrpSpPr>
          <p:nvPr/>
        </p:nvGrpSpPr>
        <p:grpSpPr bwMode="auto">
          <a:xfrm>
            <a:off x="508039" y="4715197"/>
            <a:ext cx="340257" cy="180974"/>
            <a:chOff x="310" y="249"/>
            <a:chExt cx="502" cy="267"/>
          </a:xfrm>
          <a:solidFill>
            <a:schemeClr val="accent5"/>
          </a:solidFill>
        </p:grpSpPr>
        <p:sp>
          <p:nvSpPr>
            <p:cNvPr id="7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4013" r:id="rId2"/>
    <p:sldLayoutId id="2147484014" r:id="rId3"/>
    <p:sldLayoutId id="2147483965" r:id="rId4"/>
    <p:sldLayoutId id="2147483967" r:id="rId5"/>
    <p:sldLayoutId id="2147483995" r:id="rId6"/>
    <p:sldLayoutId id="2147484007" r:id="rId7"/>
    <p:sldLayoutId id="2147484010" r:id="rId8"/>
    <p:sldLayoutId id="2147484011" r:id="rId9"/>
    <p:sldLayoutId id="2147484015" r:id="rId10"/>
    <p:sldLayoutId id="2147483998" r:id="rId11"/>
    <p:sldLayoutId id="2147484027" r:id="rId12"/>
    <p:sldLayoutId id="2147484029" r:id="rId13"/>
  </p:sldLayoutIdLst>
  <p:transition spd="slow">
    <p:wipe/>
  </p:transition>
  <p:txStyles>
    <p:titleStyle>
      <a:lvl1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200" kern="1200" dirty="0">
          <a:solidFill>
            <a:schemeClr val="accent4"/>
          </a:solidFill>
          <a:latin typeface="+mj-lt"/>
          <a:ea typeface="ＭＳ Ｐゴシック" charset="0"/>
          <a:cs typeface="CiscoSans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3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4.xml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0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469497" y="1219200"/>
            <a:ext cx="7190087" cy="1666626"/>
          </a:xfrm>
        </p:spPr>
        <p:txBody>
          <a:bodyPr/>
          <a:lstStyle/>
          <a:p>
            <a:pPr rtl="0"/>
            <a:r>
              <a:rPr lang="uk-UA" sz="4000">
                <a:solidFill>
                  <a:schemeClr val="accent5">
                    <a:lumMod val="40000"/>
                    <a:lumOff val="60000"/>
                  </a:schemeClr>
                </a:solidFill>
              </a:rPr>
              <a:t>Розділ 8: Мережний рівень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69497" y="3127609"/>
            <a:ext cx="5925246" cy="299001"/>
          </a:xfrm>
        </p:spPr>
        <p:txBody>
          <a:bodyPr/>
          <a:lstStyle/>
          <a:p>
            <a:pPr rtl="0"/>
            <a:r>
              <a:rPr lang="uk-UA">
                <a:solidFill>
                  <a:schemeClr val="bg2">
                    <a:lumMod val="40000"/>
                    <a:lumOff val="60000"/>
                  </a:schemeClr>
                </a:solidFill>
              </a:rPr>
              <a:t>Матеріали для інструктора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469497" y="3809526"/>
            <a:ext cx="2368954" cy="902174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Вступ до мереж версія 7.0 (ITN)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650477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365506" y="1619056"/>
            <a:ext cx="7237590" cy="1270941"/>
          </a:xfrm>
        </p:spPr>
        <p:txBody>
          <a:bodyPr/>
          <a:lstStyle/>
          <a:p>
            <a:pPr rtl="0"/>
            <a:r>
              <a:rPr lang="uk-UA" sz="4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Розділ 8: Мережний рівень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469497" y="3809526"/>
            <a:ext cx="2368954" cy="902174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Вступ до мереж версія 7.0 (ITN)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9389863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3"/>
          <p:cNvSpPr>
            <a:spLocks noGrp="1" noChangeArrowheads="1"/>
          </p:cNvSpPr>
          <p:nvPr>
            <p:ph type="title"/>
          </p:nvPr>
        </p:nvSpPr>
        <p:spPr>
          <a:xfrm>
            <a:off x="1" y="41394"/>
            <a:ext cx="9144000" cy="612812"/>
          </a:xfrm>
        </p:spPr>
        <p:txBody>
          <a:bodyPr/>
          <a:lstStyle/>
          <a:p>
            <a:pPr rtl="0" eaLnBrk="1" hangingPunct="1"/>
            <a:r>
              <a:rPr lang="uk-UA"/>
              <a:t>Розділ 8: Теми</a:t>
            </a:r>
          </a:p>
        </p:txBody>
      </p:sp>
      <p:sp>
        <p:nvSpPr>
          <p:cNvPr id="6147" name="Rectangle 34"/>
          <p:cNvSpPr>
            <a:spLocks noGrp="1" noChangeArrowheads="1"/>
          </p:cNvSpPr>
          <p:nvPr>
            <p:ph idx="1"/>
          </p:nvPr>
        </p:nvSpPr>
        <p:spPr>
          <a:xfrm>
            <a:off x="99461" y="654206"/>
            <a:ext cx="8769026" cy="281711"/>
          </a:xfrm>
        </p:spPr>
        <p:txBody>
          <a:bodyPr/>
          <a:lstStyle/>
          <a:p>
            <a:pPr marL="0" indent="0" rtl="0">
              <a:spcBef>
                <a:spcPct val="30000"/>
              </a:spcBef>
              <a:buNone/>
            </a:pPr>
            <a:r>
              <a:rPr lang="uk-UA"/>
              <a:t>Що нового я дізнаюсь у цьому розділі?</a:t>
            </a:r>
          </a:p>
          <a:p>
            <a:pPr marL="0" indent="0">
              <a:spcBef>
                <a:spcPct val="30000"/>
              </a:spcBef>
              <a:buNone/>
            </a:pPr>
            <a:endParaRPr lang="en-US" dirty="0"/>
          </a:p>
          <a:p>
            <a:pPr marL="89297" indent="0">
              <a:spcBef>
                <a:spcPct val="30000"/>
              </a:spcBef>
              <a:buNone/>
            </a:pPr>
            <a:endParaRPr lang="en-US" dirty="0"/>
          </a:p>
          <a:p>
            <a:pPr marL="89297" indent="0">
              <a:spcBef>
                <a:spcPct val="30000"/>
              </a:spcBef>
              <a:buNone/>
            </a:pP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1579432"/>
              </p:ext>
            </p:extLst>
          </p:nvPr>
        </p:nvGraphicFramePr>
        <p:xfrm>
          <a:off x="522512" y="1140033"/>
          <a:ext cx="8348355" cy="28351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15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332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1216">
                <a:tc>
                  <a:txBody>
                    <a:bodyPr/>
                    <a:lstStyle/>
                    <a:p>
                      <a:pPr rtl="0"/>
                      <a:r>
                        <a:rPr lang="uk-UA" b="1">
                          <a:effectLst/>
                        </a:rPr>
                        <a:t>Назва теми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b="1"/>
                        <a:t>Мета вивчення теми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431">
                <a:tc>
                  <a:txBody>
                    <a:bodyPr/>
                    <a:lstStyle/>
                    <a:p>
                      <a:pPr rtl="0"/>
                      <a:r>
                        <a:rPr lang="uk-UA" b="1"/>
                        <a:t>Характеристики мережного рівня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uk-UA" dirty="0"/>
                        <a:t>Пояснити, як мережний рівень використовує IP-протоколи для надійного зв'язку.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431">
                <a:tc>
                  <a:txBody>
                    <a:bodyPr/>
                    <a:lstStyle/>
                    <a:p>
                      <a:pPr rtl="0"/>
                      <a:r>
                        <a:rPr lang="uk-UA" b="1"/>
                        <a:t>Пакет IPv4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Пояснити, для чого потрібні основні поля заголовка в пакеті IPv4.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2431">
                <a:tc>
                  <a:txBody>
                    <a:bodyPr/>
                    <a:lstStyle/>
                    <a:p>
                      <a:pPr rtl="0"/>
                      <a:r>
                        <a:rPr lang="uk-UA" b="1"/>
                        <a:t>Пакет IPv6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Пояснити, для чого потрібні основні поля заголовка в пакеті IPv6.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3647">
                <a:tc>
                  <a:txBody>
                    <a:bodyPr/>
                    <a:lstStyle/>
                    <a:p>
                      <a:pPr rtl="0"/>
                      <a:r>
                        <a:rPr lang="uk-UA" b="1"/>
                        <a:t>Методи маршрутизації хостів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uk-UA" dirty="0"/>
                        <a:t>Пояснити, як мережні пристрої використовують таблиці маршрутизації для спрямування пакетів до мережі призначення.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3647">
                <a:tc>
                  <a:txBody>
                    <a:bodyPr/>
                    <a:lstStyle/>
                    <a:p>
                      <a:pPr rtl="0"/>
                      <a:r>
                        <a:rPr lang="uk-UA" b="1"/>
                        <a:t>Таблиці маршрутизації на маршрутизаторах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uk-UA" dirty="0"/>
                        <a:t>Пояснити функцію полів у таблиці маршрутизації маршрутизатора.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381894665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261" y="1043000"/>
            <a:ext cx="8036459" cy="1802391"/>
          </a:xfrm>
        </p:spPr>
        <p:txBody>
          <a:bodyPr/>
          <a:lstStyle/>
          <a:p>
            <a:pPr rtl="0"/>
            <a:r>
              <a:rPr lang="uk-UA" sz="36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8.1 Характеристики мережного рівня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3099643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41393"/>
            <a:ext cx="5270088" cy="789880"/>
          </a:xfrm>
        </p:spPr>
        <p:txBody>
          <a:bodyPr/>
          <a:lstStyle/>
          <a:p>
            <a:pPr rtl="0"/>
            <a:r>
              <a:rPr lang="uk-UA" sz="1600"/>
              <a:t>Характеристики мережного рівня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Мережний рівень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8753" y="834570"/>
            <a:ext cx="5151336" cy="3176991"/>
          </a:xfrm>
        </p:spPr>
        <p:txBody>
          <a:bodyPr/>
          <a:lstStyle/>
          <a:p>
            <a:pPr algn="just" rtl="0">
              <a:buFont typeface="Arial" panose="020B0604020202020204" pitchFamily="34" charset="0"/>
              <a:buChar char="•"/>
            </a:pPr>
            <a:r>
              <a:rPr lang="uk-UA" sz="1600" dirty="0"/>
              <a:t>Надає послуги, що дозволяють кінцевим пристроям обмінюватися </a:t>
            </a:r>
            <a:r>
              <a:rPr lang="uk-UA" sz="1600" dirty="0" smtClean="0"/>
              <a:t>даними.</a:t>
            </a:r>
            <a:endParaRPr lang="uk-UA" sz="1600" dirty="0"/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sz="1600" dirty="0"/>
              <a:t>IP версії 4 (IPv4) та IP версії 6 (IPv6) є основними протоколами зв'язку мережного рівня.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sz="1600" dirty="0"/>
              <a:t>На мережному рівні </a:t>
            </a:r>
            <a:r>
              <a:rPr lang="uk-UA" sz="1600" dirty="0" smtClean="0"/>
              <a:t>забезпечуються </a:t>
            </a:r>
            <a:r>
              <a:rPr lang="uk-UA" sz="1600" dirty="0"/>
              <a:t>чотири основні операції:</a:t>
            </a:r>
          </a:p>
          <a:p>
            <a:pPr lvl="1" rtl="0">
              <a:buFont typeface="Arial" panose="020B0604020202020204" pitchFamily="34" charset="0"/>
              <a:buChar char="•"/>
            </a:pPr>
            <a:r>
              <a:rPr lang="uk-UA" sz="1600" dirty="0"/>
              <a:t>Адресація кінцевих пристроїв</a:t>
            </a:r>
          </a:p>
          <a:p>
            <a:pPr lvl="1" rtl="0">
              <a:buFont typeface="Arial" panose="020B0604020202020204" pitchFamily="34" charset="0"/>
              <a:buChar char="•"/>
            </a:pPr>
            <a:r>
              <a:rPr lang="uk-UA" sz="1600" dirty="0"/>
              <a:t>Інкапсуляція</a:t>
            </a:r>
          </a:p>
          <a:p>
            <a:pPr lvl="1" rtl="0">
              <a:buFont typeface="Arial" panose="020B0604020202020204" pitchFamily="34" charset="0"/>
              <a:buChar char="•"/>
            </a:pPr>
            <a:r>
              <a:rPr lang="uk-UA" sz="1600" dirty="0"/>
              <a:t>Маршрутизація</a:t>
            </a:r>
          </a:p>
          <a:p>
            <a:pPr lvl="1" rtl="0">
              <a:buFont typeface="Arial" panose="020B0604020202020204" pitchFamily="34" charset="0"/>
              <a:buChar char="•"/>
            </a:pPr>
            <a:r>
              <a:rPr lang="uk-UA" sz="1600" dirty="0" smtClean="0"/>
              <a:t>Де-інкапсуляція.</a:t>
            </a:r>
            <a:endParaRPr lang="uk-UA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1862" y="100234"/>
            <a:ext cx="3067269" cy="20165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0088" y="2355550"/>
            <a:ext cx="3230819" cy="245814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42478232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Характеристики мережного рівня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IP інкапсуляція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124609" y="905949"/>
            <a:ext cx="3841910" cy="3764374"/>
          </a:xfrm>
        </p:spPr>
        <p:txBody>
          <a:bodyPr/>
          <a:lstStyle/>
          <a:p>
            <a:pPr algn="just" rtl="0">
              <a:buFont typeface="Arial" panose="020B0604020202020204" pitchFamily="34" charset="0"/>
              <a:buChar char="•"/>
            </a:pPr>
            <a:r>
              <a:rPr lang="uk-UA" dirty="0"/>
              <a:t>IP </a:t>
            </a:r>
            <a:r>
              <a:rPr lang="uk-UA" dirty="0" err="1"/>
              <a:t>інкапсулює</a:t>
            </a:r>
            <a:r>
              <a:rPr lang="uk-UA" dirty="0"/>
              <a:t> сегмент транспортного рівня.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dirty="0"/>
              <a:t>IP може використовувати як пакет IPv4, так і IPv6, і не впливає на сегмент Рівня 4.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dirty="0"/>
              <a:t>IP-пакет буде перевірятися всіма пристроями Рівня 3, під час проходження по мережі.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dirty="0"/>
              <a:t>IP-адресація не змінюється від джерела до отримувача.</a:t>
            </a:r>
          </a:p>
          <a:p>
            <a:pPr marL="0" indent="0" algn="just" rtl="0">
              <a:buNone/>
            </a:pPr>
            <a:r>
              <a:rPr lang="uk-UA" b="1" dirty="0"/>
              <a:t>Примітка: </a:t>
            </a:r>
            <a:r>
              <a:rPr lang="uk-UA" dirty="0"/>
              <a:t>NAT буде змінювати </a:t>
            </a:r>
            <a:r>
              <a:rPr lang="uk-UA" dirty="0" smtClean="0"/>
              <a:t>параметри </a:t>
            </a:r>
            <a:r>
              <a:rPr lang="uk-UA" dirty="0" smtClean="0"/>
              <a:t>адресації, </a:t>
            </a:r>
            <a:r>
              <a:rPr lang="uk-UA" dirty="0" smtClean="0"/>
              <a:t>про </a:t>
            </a:r>
            <a:r>
              <a:rPr lang="uk-UA" dirty="0" smtClean="0"/>
              <a:t>що йтиметься </a:t>
            </a:r>
            <a:r>
              <a:rPr lang="uk-UA" dirty="0" smtClean="0"/>
              <a:t>у наступному розділі. </a:t>
            </a:r>
            <a:endParaRPr lang="uk-UA" dirty="0"/>
          </a:p>
          <a:p>
            <a:pPr lvl="1"/>
            <a:endParaRPr lang="en-US" dirty="0"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4747" y="905949"/>
            <a:ext cx="5126909" cy="2906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212767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Характеристики мережного рівня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Характеристики IP-протоколу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124608" y="894073"/>
            <a:ext cx="9019391" cy="1947450"/>
          </a:xfrm>
        </p:spPr>
        <p:txBody>
          <a:bodyPr/>
          <a:lstStyle/>
          <a:p>
            <a:pPr marL="0" indent="0" algn="just" rtl="0">
              <a:buNone/>
            </a:pPr>
            <a:r>
              <a:rPr lang="uk-UA" sz="1800" dirty="0"/>
              <a:t>IP призначений для низького рівня накладних витрат і може бути описаний як:</a:t>
            </a:r>
          </a:p>
          <a:p>
            <a:pPr lvl="1" rtl="0"/>
            <a:r>
              <a:rPr lang="uk-UA" sz="1800" dirty="0"/>
              <a:t>Не орієнтований на з'єднання </a:t>
            </a:r>
          </a:p>
          <a:p>
            <a:pPr lvl="1" rtl="0"/>
            <a:r>
              <a:rPr lang="uk-UA" sz="1800" dirty="0"/>
              <a:t>Не гарантує доставку (</a:t>
            </a:r>
            <a:r>
              <a:rPr lang="uk-UA" sz="1800" dirty="0" err="1"/>
              <a:t>Best</a:t>
            </a:r>
            <a:r>
              <a:rPr lang="uk-UA" sz="1800" dirty="0"/>
              <a:t> </a:t>
            </a:r>
            <a:r>
              <a:rPr lang="uk-UA" sz="1800" dirty="0" err="1"/>
              <a:t>Effort</a:t>
            </a:r>
            <a:r>
              <a:rPr lang="uk-UA" sz="1800" dirty="0"/>
              <a:t>)</a:t>
            </a:r>
          </a:p>
          <a:p>
            <a:pPr lvl="1" rtl="0"/>
            <a:r>
              <a:rPr lang="uk-UA" sz="1800" dirty="0"/>
              <a:t>Незалежний від середовища передавання даних</a:t>
            </a:r>
          </a:p>
        </p:txBody>
      </p:sp>
    </p:spTree>
    <p:extLst>
      <p:ext uri="{BB962C8B-B14F-4D97-AF65-F5344CB8AC3E}">
        <p14:creationId xmlns:p14="http://schemas.microsoft.com/office/powerpoint/2010/main" val="3220549253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Характеристики мережного рівня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Не орієнтований на з'єднання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100858" y="858446"/>
            <a:ext cx="8853286" cy="2110086"/>
          </a:xfrm>
        </p:spPr>
        <p:txBody>
          <a:bodyPr/>
          <a:lstStyle/>
          <a:p>
            <a:pPr marL="0" indent="0" rtl="0">
              <a:buNone/>
            </a:pPr>
            <a:r>
              <a:rPr lang="uk-UA" sz="1600" dirty="0"/>
              <a:t>IP не орієнтований на з'єднання (</a:t>
            </a:r>
            <a:r>
              <a:rPr lang="uk-UA" sz="1600" dirty="0" err="1"/>
              <a:t>connectionless</a:t>
            </a:r>
            <a:r>
              <a:rPr lang="uk-UA" sz="1600" dirty="0"/>
              <a:t>) 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dirty="0"/>
              <a:t>IP не встановлює зв'язок </a:t>
            </a:r>
            <a:r>
              <a:rPr lang="uk-UA" dirty="0" smtClean="0"/>
              <a:t>із </a:t>
            </a:r>
            <a:r>
              <a:rPr lang="uk-UA" dirty="0"/>
              <a:t>отримувачем перед </a:t>
            </a:r>
            <a:r>
              <a:rPr lang="uk-UA" dirty="0" smtClean="0"/>
              <a:t>відправкою </a:t>
            </a:r>
            <a:r>
              <a:rPr lang="uk-UA" dirty="0"/>
              <a:t>пакету.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dirty="0"/>
              <a:t>Контрольна інформація не потрібна (синхронізація, підтвердження, тощо).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dirty="0"/>
              <a:t>Одержувач отримає пакет, коли він прибуде, без надсилання попередніх повідомлень по IP.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dirty="0"/>
              <a:t>Якщо є необхідність </a:t>
            </a:r>
            <a:r>
              <a:rPr lang="uk-UA" dirty="0" smtClean="0"/>
              <a:t>передати трафік, орієнтований </a:t>
            </a:r>
            <a:r>
              <a:rPr lang="uk-UA" dirty="0"/>
              <a:t>на </a:t>
            </a:r>
            <a:r>
              <a:rPr lang="uk-UA" dirty="0" smtClean="0"/>
              <a:t>з</a:t>
            </a:r>
            <a:r>
              <a:rPr lang="en-US" dirty="0" smtClean="0"/>
              <a:t>’</a:t>
            </a:r>
            <a:r>
              <a:rPr lang="uk-UA" dirty="0" smtClean="0"/>
              <a:t>єднання, цю функцію забезпечує інший </a:t>
            </a:r>
            <a:r>
              <a:rPr lang="uk-UA" dirty="0"/>
              <a:t>протокол (зазвичай TCP на транспортному рівні).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9823" y="3028034"/>
            <a:ext cx="5884353" cy="1731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744275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Характеристики мережного рівня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Негарантована доставка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100858" y="858446"/>
            <a:ext cx="3773052" cy="2849664"/>
          </a:xfrm>
        </p:spPr>
        <p:txBody>
          <a:bodyPr/>
          <a:lstStyle/>
          <a:p>
            <a:pPr marL="0" indent="0" rtl="0">
              <a:buNone/>
            </a:pPr>
            <a:r>
              <a:rPr lang="uk-UA" sz="1600" dirty="0"/>
              <a:t>IP - протокол найкращої </a:t>
            </a:r>
            <a:r>
              <a:rPr lang="uk-UA" sz="1600" dirty="0" smtClean="0"/>
              <a:t>спроби.</a:t>
            </a:r>
            <a:endParaRPr lang="uk-UA" sz="1600" dirty="0"/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600" dirty="0"/>
              <a:t>IP не гарантує доставку пакета.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sz="1600" dirty="0"/>
              <a:t>IP зменшив накладні витрати, оскільки відсутній механізм повторного надсилання даних, які </a:t>
            </a:r>
            <a:r>
              <a:rPr lang="uk-UA" sz="1600" dirty="0" smtClean="0"/>
              <a:t>не були </a:t>
            </a:r>
            <a:r>
              <a:rPr lang="uk-UA" sz="1600" dirty="0"/>
              <a:t>отримані.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600" dirty="0"/>
              <a:t>IP не очікує підтвердження.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sz="1600" dirty="0"/>
              <a:t>IP не знає, чи працює інший пристрій або чи отримав він пакет.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0503" y="858446"/>
            <a:ext cx="4831504" cy="2849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267657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Характеристики мережного рівня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Незалежний від середовища передавання даних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1" y="798944"/>
            <a:ext cx="5397899" cy="3851714"/>
          </a:xfrm>
        </p:spPr>
        <p:txBody>
          <a:bodyPr/>
          <a:lstStyle/>
          <a:p>
            <a:pPr marL="0" indent="0" algn="just" rtl="0">
              <a:buNone/>
            </a:pPr>
            <a:r>
              <a:rPr lang="uk-UA" sz="1400" dirty="0"/>
              <a:t>IP ненадійний:  </a:t>
            </a:r>
          </a:p>
          <a:p>
            <a:pPr lvl="1" algn="just" rtl="0"/>
            <a:r>
              <a:rPr lang="uk-UA" dirty="0"/>
              <a:t>Він не може керувати або виправляти недоставлені чи пошкоджені пакети.</a:t>
            </a:r>
          </a:p>
          <a:p>
            <a:pPr lvl="1" algn="just" rtl="0"/>
            <a:r>
              <a:rPr lang="uk-UA" dirty="0"/>
              <a:t>IP не може </a:t>
            </a:r>
            <a:r>
              <a:rPr lang="uk-UA" dirty="0" smtClean="0"/>
              <a:t>виконувати повторне передавання у разі виникнення помилки</a:t>
            </a:r>
            <a:r>
              <a:rPr lang="uk-UA" dirty="0"/>
              <a:t>.</a:t>
            </a:r>
          </a:p>
          <a:p>
            <a:pPr lvl="1" algn="just" rtl="0"/>
            <a:r>
              <a:rPr lang="uk-UA" dirty="0"/>
              <a:t>ІР не </a:t>
            </a:r>
            <a:r>
              <a:rPr lang="uk-UA" dirty="0" smtClean="0"/>
              <a:t>має можливості відновити </a:t>
            </a:r>
            <a:r>
              <a:rPr lang="uk-UA" dirty="0"/>
              <a:t>послідовність пакетів.</a:t>
            </a:r>
          </a:p>
          <a:p>
            <a:pPr lvl="1" algn="just"/>
            <a:r>
              <a:rPr lang="uk-UA" dirty="0" smtClean="0"/>
              <a:t>Для </a:t>
            </a:r>
            <a:r>
              <a:rPr lang="uk-UA" dirty="0"/>
              <a:t>забезпечення </a:t>
            </a:r>
            <a:r>
              <a:rPr lang="uk-UA" dirty="0" smtClean="0"/>
              <a:t>усіх цих функцій IP </a:t>
            </a:r>
            <a:r>
              <a:rPr lang="uk-UA" dirty="0"/>
              <a:t>повинен покладатися на інші </a:t>
            </a:r>
            <a:r>
              <a:rPr lang="uk-UA" dirty="0" smtClean="0"/>
              <a:t>протоколи.</a:t>
            </a:r>
            <a:endParaRPr lang="uk-UA" dirty="0"/>
          </a:p>
          <a:p>
            <a:pPr marL="0" indent="0" algn="just" rtl="0">
              <a:buNone/>
            </a:pPr>
            <a:r>
              <a:rPr lang="uk-UA" sz="1400" dirty="0"/>
              <a:t>IP незалежний від середовища передавання даних (</a:t>
            </a:r>
            <a:r>
              <a:rPr lang="uk-UA" sz="1400" dirty="0" err="1"/>
              <a:t>Media</a:t>
            </a:r>
            <a:r>
              <a:rPr lang="uk-UA" sz="1400" dirty="0"/>
              <a:t> </a:t>
            </a:r>
            <a:r>
              <a:rPr lang="uk-UA" sz="1400" dirty="0" err="1"/>
              <a:t>Independent</a:t>
            </a:r>
            <a:r>
              <a:rPr lang="uk-UA" sz="1400" dirty="0"/>
              <a:t>):</a:t>
            </a:r>
          </a:p>
          <a:p>
            <a:pPr lvl="1" algn="just" rtl="0"/>
            <a:r>
              <a:rPr lang="uk-UA" dirty="0"/>
              <a:t>IP не </a:t>
            </a:r>
            <a:r>
              <a:rPr lang="uk-UA" dirty="0" smtClean="0"/>
              <a:t>впливає безпосередньо на </a:t>
            </a:r>
            <a:r>
              <a:rPr lang="uk-UA" dirty="0"/>
              <a:t>тип кадру, </a:t>
            </a:r>
            <a:r>
              <a:rPr lang="uk-UA" dirty="0" smtClean="0"/>
              <a:t>необхідного </a:t>
            </a:r>
            <a:r>
              <a:rPr lang="uk-UA" dirty="0"/>
              <a:t>на канальному рівні, або тип носія на фізичному рівні.</a:t>
            </a:r>
          </a:p>
          <a:p>
            <a:pPr lvl="1" algn="just" rtl="0"/>
            <a:r>
              <a:rPr lang="uk-UA" dirty="0"/>
              <a:t>IP-пакет можна відправляти через будь-яке середовище передавання даних: мідний кабель, </a:t>
            </a:r>
            <a:r>
              <a:rPr lang="uk-UA" dirty="0" err="1"/>
              <a:t>оптоволокно</a:t>
            </a:r>
            <a:r>
              <a:rPr lang="uk-UA" dirty="0"/>
              <a:t> чи </a:t>
            </a:r>
            <a:r>
              <a:rPr lang="uk-UA" dirty="0" smtClean="0"/>
              <a:t>бездротове з</a:t>
            </a:r>
            <a:r>
              <a:rPr lang="en-US" dirty="0" smtClean="0"/>
              <a:t>’</a:t>
            </a:r>
            <a:r>
              <a:rPr lang="uk-UA" dirty="0" smtClean="0"/>
              <a:t>єднання.</a:t>
            </a:r>
            <a:endParaRPr lang="uk-UA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1753" y="1141109"/>
            <a:ext cx="3781820" cy="251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615737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 dirty="0"/>
              <a:t>Характеристики мережного рівня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 dirty="0"/>
              <a:t>Незалежний від середовища передавання даних </a:t>
            </a:r>
            <a:r>
              <a:rPr lang="uk-UA" dirty="0" smtClean="0"/>
              <a:t>(Продовж</a:t>
            </a:r>
            <a:r>
              <a:rPr lang="uk-UA" dirty="0"/>
              <a:t>.)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100858" y="858445"/>
            <a:ext cx="4928342" cy="3792213"/>
          </a:xfrm>
        </p:spPr>
        <p:txBody>
          <a:bodyPr/>
          <a:lstStyle/>
          <a:p>
            <a:pPr marL="0" indent="0" algn="just" rtl="0">
              <a:buNone/>
            </a:pPr>
            <a:r>
              <a:rPr lang="uk-UA" dirty="0"/>
              <a:t>Мережний рівень повинен встановити розмір Максимального блоку </a:t>
            </a:r>
            <a:r>
              <a:rPr lang="uk-UA" dirty="0" smtClean="0"/>
              <a:t>передавання </a:t>
            </a:r>
            <a:r>
              <a:rPr lang="uk-UA" dirty="0"/>
              <a:t>даних (MTU).</a:t>
            </a:r>
          </a:p>
          <a:p>
            <a:pPr lvl="1" algn="just" rtl="0"/>
            <a:r>
              <a:rPr lang="uk-UA" sz="1500" dirty="0"/>
              <a:t>Ці дані мережний рівень отримує з контрольної інформації, надісланої з канального рівня.</a:t>
            </a:r>
          </a:p>
          <a:p>
            <a:pPr lvl="1" algn="just" rtl="0"/>
            <a:r>
              <a:rPr lang="uk-UA" sz="1500" dirty="0"/>
              <a:t>Потім мережа встановлює розмір MTU.</a:t>
            </a:r>
          </a:p>
          <a:p>
            <a:pPr marL="0" indent="0" algn="just" rtl="0">
              <a:buNone/>
            </a:pPr>
            <a:r>
              <a:rPr lang="uk-UA" dirty="0"/>
              <a:t>Фрагментація - це процес 3-го рівня, що </a:t>
            </a:r>
            <a:r>
              <a:rPr lang="uk-UA" dirty="0" smtClean="0"/>
              <a:t>розбиває </a:t>
            </a:r>
            <a:r>
              <a:rPr lang="uk-UA" dirty="0"/>
              <a:t>пакет IPv4 на менші </a:t>
            </a:r>
            <a:r>
              <a:rPr lang="uk-UA" dirty="0" smtClean="0"/>
              <a:t>одиниці передавання.</a:t>
            </a:r>
            <a:endParaRPr lang="uk-UA" dirty="0"/>
          </a:p>
          <a:p>
            <a:pPr lvl="1" algn="just" rtl="0"/>
            <a:r>
              <a:rPr lang="uk-UA" sz="1500" dirty="0"/>
              <a:t>Фрагментація призводить до затримки.</a:t>
            </a:r>
          </a:p>
          <a:p>
            <a:pPr lvl="1" algn="just" rtl="0"/>
            <a:r>
              <a:rPr lang="uk-UA" sz="1500" dirty="0"/>
              <a:t>IPv6 не фрагментує пакети.</a:t>
            </a:r>
          </a:p>
          <a:p>
            <a:pPr lvl="1" algn="just" rtl="0"/>
            <a:r>
              <a:rPr lang="uk-UA" sz="1500" dirty="0"/>
              <a:t>Приклад: маршрутизатор переходить з </a:t>
            </a:r>
            <a:r>
              <a:rPr lang="uk-UA" sz="1500" dirty="0" err="1"/>
              <a:t>Ethernet</a:t>
            </a:r>
            <a:r>
              <a:rPr lang="uk-UA" sz="1500" dirty="0"/>
              <a:t> на повільну WAN з меншим </a:t>
            </a:r>
            <a:r>
              <a:rPr lang="uk-UA" sz="1500" dirty="0" smtClean="0"/>
              <a:t>MTU.</a:t>
            </a:r>
            <a:endParaRPr lang="uk-UA" sz="1500" dirty="0"/>
          </a:p>
          <a:p>
            <a:pPr lvl="1"/>
            <a:endParaRPr lang="en-US" sz="15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7671" y="1104038"/>
            <a:ext cx="4116077" cy="2738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308752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3"/>
          <p:cNvSpPr>
            <a:spLocks noGrp="1" noChangeArrowheads="1"/>
          </p:cNvSpPr>
          <p:nvPr>
            <p:ph type="title"/>
          </p:nvPr>
        </p:nvSpPr>
        <p:spPr>
          <a:xfrm>
            <a:off x="1" y="50629"/>
            <a:ext cx="9144000" cy="757551"/>
          </a:xfrm>
        </p:spPr>
        <p:txBody>
          <a:bodyPr/>
          <a:lstStyle/>
          <a:p>
            <a:pPr rtl="0"/>
            <a:r>
              <a:rPr lang="uk-UA"/>
              <a:t>Матеріали для інструкторів – Розділ 8. Посібник з планування</a:t>
            </a:r>
          </a:p>
        </p:txBody>
      </p:sp>
      <p:sp>
        <p:nvSpPr>
          <p:cNvPr id="4099" name="Rectangle 34"/>
          <p:cNvSpPr>
            <a:spLocks noGrp="1" noChangeArrowheads="1"/>
          </p:cNvSpPr>
          <p:nvPr>
            <p:ph idx="1"/>
          </p:nvPr>
        </p:nvSpPr>
        <p:spPr>
          <a:xfrm>
            <a:off x="145357" y="808179"/>
            <a:ext cx="8433035" cy="3773247"/>
          </a:xfrm>
        </p:spPr>
        <p:txBody>
          <a:bodyPr/>
          <a:lstStyle/>
          <a:p>
            <a:pPr marL="0" indent="0" rtl="0">
              <a:buNone/>
            </a:pPr>
            <a:r>
              <a:rPr lang="uk-UA" sz="1600" dirty="0"/>
              <a:t>Презентація PowerPoint розділена на дві частини: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600" dirty="0"/>
              <a:t>Посібник з планування для інструктора</a:t>
            </a:r>
          </a:p>
          <a:p>
            <a:pPr lvl="1" rtl="0">
              <a:buFont typeface="Arial" panose="020B0604020202020204" pitchFamily="34" charset="0"/>
              <a:buChar char="•"/>
            </a:pPr>
            <a:r>
              <a:rPr lang="uk-UA" sz="1600" dirty="0"/>
              <a:t>Інформація, яка допоможе вам ознайомитись з розділом</a:t>
            </a:r>
          </a:p>
          <a:p>
            <a:pPr lvl="1" rtl="0">
              <a:buFont typeface="Arial" panose="020B0604020202020204" pitchFamily="34" charset="0"/>
              <a:buChar char="•"/>
            </a:pPr>
            <a:r>
              <a:rPr lang="uk-UA" sz="1600" dirty="0" smtClean="0"/>
              <a:t>Рекомендації щодо викладання.</a:t>
            </a:r>
            <a:endParaRPr lang="uk-UA" sz="1600" dirty="0"/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600" dirty="0"/>
              <a:t>Презентація для використання інструктором в аудиторії</a:t>
            </a:r>
          </a:p>
          <a:p>
            <a:pPr lvl="1" rtl="0"/>
            <a:r>
              <a:rPr lang="uk-UA" sz="1600" dirty="0"/>
              <a:t>Слайди, які за бажанням можна використати </a:t>
            </a:r>
            <a:r>
              <a:rPr lang="uk-UA" sz="1600" dirty="0" smtClean="0"/>
              <a:t>під час занять</a:t>
            </a:r>
            <a:endParaRPr lang="uk-UA" sz="1600" dirty="0"/>
          </a:p>
          <a:p>
            <a:pPr lvl="1" rtl="0"/>
            <a:r>
              <a:rPr lang="uk-UA" sz="1600" dirty="0"/>
              <a:t>починаються зі слайду №10</a:t>
            </a:r>
          </a:p>
          <a:p>
            <a:pPr marL="142875" lvl="1" indent="0" algn="just" rtl="0">
              <a:buNone/>
            </a:pPr>
            <a:r>
              <a:rPr lang="uk-UA" sz="1600" b="1" dirty="0"/>
              <a:t>Примітка</a:t>
            </a:r>
            <a:r>
              <a:rPr lang="uk-UA" sz="1600" dirty="0"/>
              <a:t>: Перш ніж поширювати презентацію, видаліть з неї Посібник з планування.</a:t>
            </a:r>
          </a:p>
          <a:p>
            <a:pPr marL="0" indent="0" algn="just" rtl="0">
              <a:buNone/>
            </a:pPr>
            <a:r>
              <a:rPr lang="uk-UA" sz="1600" b="1" dirty="0">
                <a:solidFill>
                  <a:schemeClr val="accent4"/>
                </a:solidFill>
              </a:rPr>
              <a:t>Щоб отримати додаткову допомогу та ресурси, перейдіть на Головну сторінку інструктора та до Ресурсів курсу. Ви також можете відвідати сайт професійного розвитку на netacad.com, офіційну сторінку мережі </a:t>
            </a:r>
            <a:r>
              <a:rPr lang="uk-UA" sz="1600" b="1" dirty="0" err="1">
                <a:solidFill>
                  <a:schemeClr val="accent4"/>
                </a:solidFill>
              </a:rPr>
              <a:t>Cisco</a:t>
            </a:r>
            <a:r>
              <a:rPr lang="uk-UA" sz="1600" b="1" dirty="0">
                <a:solidFill>
                  <a:schemeClr val="accent4"/>
                </a:solidFill>
              </a:rPr>
              <a:t> </a:t>
            </a:r>
            <a:r>
              <a:rPr lang="uk-UA" sz="1600" b="1" dirty="0" err="1">
                <a:solidFill>
                  <a:schemeClr val="accent4"/>
                </a:solidFill>
              </a:rPr>
              <a:t>Networking</a:t>
            </a:r>
            <a:r>
              <a:rPr lang="uk-UA" sz="1600" b="1" dirty="0">
                <a:solidFill>
                  <a:schemeClr val="accent4"/>
                </a:solidFill>
              </a:rPr>
              <a:t> </a:t>
            </a:r>
            <a:r>
              <a:rPr lang="uk-UA" sz="1600" b="1" dirty="0" err="1">
                <a:solidFill>
                  <a:schemeClr val="accent4"/>
                </a:solidFill>
              </a:rPr>
              <a:t>Academy</a:t>
            </a:r>
            <a:r>
              <a:rPr lang="uk-UA" sz="1600" b="1" dirty="0">
                <a:solidFill>
                  <a:schemeClr val="accent4"/>
                </a:solidFill>
              </a:rPr>
              <a:t> у </a:t>
            </a:r>
            <a:r>
              <a:rPr lang="uk-UA" sz="1600" b="1" dirty="0" err="1">
                <a:solidFill>
                  <a:schemeClr val="accent4"/>
                </a:solidFill>
              </a:rPr>
              <a:t>Facebook</a:t>
            </a:r>
            <a:r>
              <a:rPr lang="uk-UA" sz="1600" b="1" dirty="0">
                <a:solidFill>
                  <a:schemeClr val="accent4"/>
                </a:solidFill>
              </a:rPr>
              <a:t> або </a:t>
            </a:r>
            <a:r>
              <a:rPr lang="uk-UA" sz="1600" b="1" dirty="0" err="1">
                <a:solidFill>
                  <a:schemeClr val="accent4"/>
                </a:solidFill>
              </a:rPr>
              <a:t>Facebook</a:t>
            </a:r>
            <a:r>
              <a:rPr lang="uk-UA" sz="1600" b="1" dirty="0">
                <a:solidFill>
                  <a:schemeClr val="accent4"/>
                </a:solidFill>
              </a:rPr>
              <a:t>-групу, призначену тільки для інструкторів.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43202960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7598042" cy="1802391"/>
          </a:xfrm>
        </p:spPr>
        <p:txBody>
          <a:bodyPr/>
          <a:lstStyle/>
          <a:p>
            <a:pPr rtl="0"/>
            <a:r>
              <a:rPr lang="uk-UA" sz="4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8.2 Пакет IPv4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8337446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Пакет IPv4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Заголовок пакета IPv4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246742" y="798946"/>
            <a:ext cx="8184025" cy="3497284"/>
          </a:xfrm>
        </p:spPr>
        <p:txBody>
          <a:bodyPr/>
          <a:lstStyle/>
          <a:p>
            <a:pPr marL="0" indent="0" rtl="0">
              <a:buNone/>
            </a:pPr>
            <a:r>
              <a:rPr lang="uk-UA" sz="1600" dirty="0"/>
              <a:t>IPv4 є основним протоколом зв'язку мережного рівня.</a:t>
            </a:r>
          </a:p>
          <a:p>
            <a:pPr marL="0" indent="0" rtl="0">
              <a:buNone/>
            </a:pPr>
            <a:r>
              <a:rPr lang="uk-UA" sz="1600" dirty="0"/>
              <a:t>Мережний заголовок </a:t>
            </a:r>
            <a:r>
              <a:rPr lang="uk-UA" sz="1600" dirty="0" smtClean="0"/>
              <a:t>має такі </a:t>
            </a:r>
            <a:r>
              <a:rPr lang="uk-UA" sz="1600" dirty="0"/>
              <a:t>призначення:</a:t>
            </a:r>
          </a:p>
          <a:p>
            <a:pPr lvl="1" algn="just" rtl="0"/>
            <a:r>
              <a:rPr lang="uk-UA" sz="1600" dirty="0"/>
              <a:t>Він гарантує, що пакет </a:t>
            </a:r>
            <a:r>
              <a:rPr lang="uk-UA" sz="1600" dirty="0" smtClean="0"/>
              <a:t>спрямований у </a:t>
            </a:r>
            <a:r>
              <a:rPr lang="uk-UA" sz="1600" dirty="0"/>
              <a:t>правильному напрямку (до місця призначення).</a:t>
            </a:r>
          </a:p>
          <a:p>
            <a:pPr lvl="1" algn="just"/>
            <a:r>
              <a:rPr lang="uk-UA" sz="1600" dirty="0" smtClean="0"/>
              <a:t>У різних </a:t>
            </a:r>
            <a:r>
              <a:rPr lang="uk-UA" sz="1600" dirty="0"/>
              <a:t>полях </a:t>
            </a:r>
            <a:r>
              <a:rPr lang="uk-UA" sz="1600" dirty="0" smtClean="0"/>
              <a:t>він </a:t>
            </a:r>
            <a:r>
              <a:rPr lang="uk-UA" sz="1600" dirty="0"/>
              <a:t>містить </a:t>
            </a:r>
            <a:r>
              <a:rPr lang="uk-UA" sz="1600" dirty="0" smtClean="0"/>
              <a:t>інформацію, необхідну для </a:t>
            </a:r>
            <a:r>
              <a:rPr lang="uk-UA" sz="1600" dirty="0"/>
              <a:t>обробки на мережному рівні.</a:t>
            </a:r>
          </a:p>
          <a:p>
            <a:pPr lvl="1" algn="just" rtl="0"/>
            <a:r>
              <a:rPr lang="uk-UA" sz="1600" dirty="0"/>
              <a:t>Інформація </a:t>
            </a:r>
            <a:r>
              <a:rPr lang="uk-UA" sz="1600" dirty="0" smtClean="0"/>
              <a:t>у </a:t>
            </a:r>
            <a:r>
              <a:rPr lang="uk-UA" sz="1600" dirty="0"/>
              <a:t>заголовку використовується </a:t>
            </a:r>
            <a:r>
              <a:rPr lang="uk-UA" sz="1600" dirty="0" smtClean="0"/>
              <a:t>усіма </a:t>
            </a:r>
            <a:r>
              <a:rPr lang="uk-UA" sz="1600" dirty="0"/>
              <a:t>пристроями Рівня 3, які обробляють пакет.</a:t>
            </a:r>
          </a:p>
          <a:p>
            <a:pPr lvl="1"/>
            <a:endParaRPr lang="en-US" altLang="en-US" sz="1600" dirty="0"/>
          </a:p>
          <a:p>
            <a:pPr marL="0" indent="0" rtl="0">
              <a:buNone/>
            </a:pPr>
            <a:r>
              <a:rPr lang="uk-UA" sz="1600" dirty="0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223303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"/>
            <a:ext cx="9143999" cy="731520"/>
          </a:xfrm>
        </p:spPr>
        <p:txBody>
          <a:bodyPr/>
          <a:lstStyle/>
          <a:p>
            <a:pPr rtl="0"/>
            <a:r>
              <a:rPr lang="uk-UA" sz="1600"/>
              <a:t>Пакет IPv4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Поля заголовка пакета IPv4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109728" y="792335"/>
            <a:ext cx="4690872" cy="2883553"/>
          </a:xfrm>
        </p:spPr>
        <p:txBody>
          <a:bodyPr/>
          <a:lstStyle/>
          <a:p>
            <a:pPr marL="0" indent="0" rtl="0">
              <a:buNone/>
            </a:pPr>
            <a:r>
              <a:rPr lang="uk-UA" sz="1600" dirty="0"/>
              <a:t>Характеристики мережного заголовка IPv4:</a:t>
            </a:r>
          </a:p>
          <a:p>
            <a:pPr lvl="1" rtl="0"/>
            <a:r>
              <a:rPr lang="uk-UA" sz="1600" dirty="0"/>
              <a:t>Він </a:t>
            </a:r>
            <a:r>
              <a:rPr lang="uk-UA" sz="1600" dirty="0" smtClean="0"/>
              <a:t>подається </a:t>
            </a:r>
            <a:r>
              <a:rPr lang="uk-UA" sz="1600" dirty="0"/>
              <a:t>у двійковому форматі</a:t>
            </a:r>
          </a:p>
          <a:p>
            <a:pPr lvl="1" rtl="0"/>
            <a:r>
              <a:rPr lang="uk-UA" sz="1600" dirty="0"/>
              <a:t>Містить декілька </a:t>
            </a:r>
            <a:r>
              <a:rPr lang="uk-UA" sz="1600" dirty="0" smtClean="0"/>
              <a:t>полів з інформацією</a:t>
            </a:r>
            <a:endParaRPr lang="uk-UA" sz="1600" dirty="0"/>
          </a:p>
          <a:p>
            <a:pPr lvl="1" rtl="0"/>
            <a:r>
              <a:rPr lang="uk-UA" sz="1600" dirty="0" smtClean="0"/>
              <a:t>Аналізується </a:t>
            </a:r>
            <a:r>
              <a:rPr lang="uk-UA" sz="1600" dirty="0"/>
              <a:t>зліва направо, по 4 </a:t>
            </a:r>
            <a:r>
              <a:rPr lang="uk-UA" sz="1600" dirty="0" err="1"/>
              <a:t>байта</a:t>
            </a:r>
            <a:r>
              <a:rPr lang="uk-UA" sz="1600" dirty="0"/>
              <a:t> у рядку</a:t>
            </a:r>
          </a:p>
          <a:p>
            <a:pPr lvl="1" rtl="0"/>
            <a:r>
              <a:rPr lang="uk-UA" sz="1600" dirty="0"/>
              <a:t>Два </a:t>
            </a:r>
            <a:r>
              <a:rPr lang="uk-UA" sz="1600" dirty="0" smtClean="0"/>
              <a:t>найважливіші </a:t>
            </a:r>
            <a:r>
              <a:rPr lang="uk-UA" sz="1600" dirty="0"/>
              <a:t>поля - адреса джерела </a:t>
            </a:r>
            <a:r>
              <a:rPr lang="uk-UA" sz="1600" dirty="0" smtClean="0"/>
              <a:t>й </a:t>
            </a:r>
            <a:r>
              <a:rPr lang="uk-UA" sz="1600" dirty="0"/>
              <a:t>адреса призначення.</a:t>
            </a:r>
          </a:p>
          <a:p>
            <a:pPr marL="0" indent="0">
              <a:buNone/>
            </a:pPr>
            <a:endParaRPr lang="en-US" altLang="ja-JP" sz="1600" dirty="0"/>
          </a:p>
          <a:p>
            <a:pPr marL="0" indent="0" algn="just" rtl="0">
              <a:buNone/>
            </a:pPr>
            <a:r>
              <a:rPr lang="uk-UA" sz="1600" dirty="0"/>
              <a:t>Протоколи можуть </a:t>
            </a:r>
            <a:r>
              <a:rPr lang="uk-UA" sz="1600" dirty="0" smtClean="0"/>
              <a:t>виконувати </a:t>
            </a:r>
            <a:r>
              <a:rPr lang="uk-UA" sz="1600" dirty="0"/>
              <a:t>одну або </a:t>
            </a:r>
            <a:r>
              <a:rPr lang="uk-UA" sz="1600" dirty="0" smtClean="0"/>
              <a:t>декілька </a:t>
            </a:r>
            <a:r>
              <a:rPr lang="uk-UA" sz="1600" dirty="0"/>
              <a:t>функцій.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313" y="841248"/>
            <a:ext cx="4251960" cy="4080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03112685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"/>
            <a:ext cx="9143999" cy="731520"/>
          </a:xfrm>
        </p:spPr>
        <p:txBody>
          <a:bodyPr/>
          <a:lstStyle/>
          <a:p>
            <a:pPr rtl="0"/>
            <a:r>
              <a:rPr lang="uk-UA" sz="1600"/>
              <a:t>Пакет IPv4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Поля заголовка пакета IPv4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155448" y="792335"/>
            <a:ext cx="8723376" cy="542689"/>
          </a:xfrm>
        </p:spPr>
        <p:txBody>
          <a:bodyPr/>
          <a:lstStyle/>
          <a:p>
            <a:pPr marL="0" indent="0" rtl="0">
              <a:buNone/>
            </a:pPr>
            <a:r>
              <a:rPr lang="uk-UA" sz="1600" dirty="0"/>
              <a:t>Важливі поля </a:t>
            </a:r>
            <a:r>
              <a:rPr lang="uk-UA" sz="1600" dirty="0" smtClean="0"/>
              <a:t>у </a:t>
            </a:r>
            <a:r>
              <a:rPr lang="uk-UA" sz="1600" dirty="0"/>
              <a:t>заголовку IPv4: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311004"/>
              </p:ext>
            </p:extLst>
          </p:nvPr>
        </p:nvGraphicFramePr>
        <p:xfrm>
          <a:off x="164592" y="1417319"/>
          <a:ext cx="8750808" cy="31508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22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85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9993"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Функція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Опис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6752">
                <a:tc>
                  <a:txBody>
                    <a:bodyPr/>
                    <a:lstStyle/>
                    <a:p>
                      <a:pPr rtl="0"/>
                      <a:r>
                        <a:rPr lang="uk-UA" b="1"/>
                        <a:t>Версія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baseline="0" dirty="0" smtClean="0"/>
                        <a:t>Для </a:t>
                      </a:r>
                      <a:r>
                        <a:rPr lang="uk-UA" baseline="0" dirty="0"/>
                        <a:t>v4, на відміну від v6, </a:t>
                      </a:r>
                      <a:r>
                        <a:rPr lang="uk-UA" baseline="0" dirty="0" smtClean="0"/>
                        <a:t>4-бітне </a:t>
                      </a:r>
                      <a:r>
                        <a:rPr lang="uk-UA" baseline="0" dirty="0"/>
                        <a:t>поле = 0100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071">
                <a:tc>
                  <a:txBody>
                    <a:bodyPr/>
                    <a:lstStyle/>
                    <a:p>
                      <a:pPr rtl="0"/>
                      <a:r>
                        <a:rPr lang="uk-UA" b="1"/>
                        <a:t>Диференційовані сервіси (DiffServ)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Використовується для QoS</a:t>
                      </a:r>
                      <a:r>
                        <a:rPr lang="uk-UA" baseline="0"/>
                        <a:t>: DiffServ — поле DS або старіший IntServ – тип обслуговування (ToS)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716">
                <a:tc>
                  <a:txBody>
                    <a:bodyPr/>
                    <a:lstStyle/>
                    <a:p>
                      <a:pPr rtl="0"/>
                      <a:r>
                        <a:rPr lang="uk-UA" b="1"/>
                        <a:t>Контрольна сума заголовка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dirty="0"/>
                        <a:t>Виявляє пошкодження </a:t>
                      </a:r>
                      <a:r>
                        <a:rPr lang="uk-UA" dirty="0" smtClean="0"/>
                        <a:t>у </a:t>
                      </a:r>
                      <a:r>
                        <a:rPr lang="uk-UA" dirty="0"/>
                        <a:t>заголовку IPv4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068">
                <a:tc>
                  <a:txBody>
                    <a:bodyPr/>
                    <a:lstStyle/>
                    <a:p>
                      <a:pPr rtl="0"/>
                      <a:r>
                        <a:rPr lang="uk-UA" b="1"/>
                        <a:t>Час життя (TTL)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uk-UA" dirty="0"/>
                        <a:t>Рахує кількість переходів на Рівні </a:t>
                      </a:r>
                      <a:r>
                        <a:rPr lang="uk-UA" dirty="0" smtClean="0"/>
                        <a:t>3.</a:t>
                      </a:r>
                      <a:r>
                        <a:rPr lang="uk-UA" baseline="0" dirty="0" smtClean="0"/>
                        <a:t> </a:t>
                      </a:r>
                      <a:r>
                        <a:rPr lang="uk-UA" dirty="0" smtClean="0"/>
                        <a:t>Коли </a:t>
                      </a:r>
                      <a:r>
                        <a:rPr lang="uk-UA" dirty="0"/>
                        <a:t>стане рівним нулю, маршрутизатор</a:t>
                      </a:r>
                      <a:r>
                        <a:rPr lang="uk-UA" baseline="0" dirty="0"/>
                        <a:t> відкине пакет.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909">
                <a:tc>
                  <a:txBody>
                    <a:bodyPr/>
                    <a:lstStyle/>
                    <a:p>
                      <a:pPr rtl="0"/>
                      <a:r>
                        <a:rPr lang="uk-UA" b="1"/>
                        <a:t>Протокол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dirty="0" smtClean="0"/>
                        <a:t>ID </a:t>
                      </a:r>
                      <a:r>
                        <a:rPr lang="uk-UA" dirty="0"/>
                        <a:t>протоколів наступного</a:t>
                      </a:r>
                      <a:r>
                        <a:rPr lang="uk-UA" baseline="0" dirty="0"/>
                        <a:t> рівня: ICMP, TCP, UDP і </a:t>
                      </a:r>
                      <a:r>
                        <a:rPr lang="uk-UA" baseline="0" dirty="0" err="1"/>
                        <a:t>т.д</a:t>
                      </a:r>
                      <a:r>
                        <a:rPr lang="uk-UA" baseline="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066">
                <a:tc>
                  <a:txBody>
                    <a:bodyPr/>
                    <a:lstStyle/>
                    <a:p>
                      <a:pPr rtl="0"/>
                      <a:r>
                        <a:rPr lang="uk-UA" b="1"/>
                        <a:t>IPv4-адреса джерела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32-бітна адреса джерела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6066">
                <a:tc>
                  <a:txBody>
                    <a:bodyPr/>
                    <a:lstStyle/>
                    <a:p>
                      <a:pPr rtl="0"/>
                      <a:r>
                        <a:rPr lang="uk-UA" b="1"/>
                        <a:t>IPV4-адреса призначення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dirty="0"/>
                        <a:t>32-бітна </a:t>
                      </a:r>
                      <a:r>
                        <a:rPr lang="uk-UA" dirty="0" smtClean="0"/>
                        <a:t>адреса </a:t>
                      </a:r>
                      <a:r>
                        <a:rPr lang="uk-UA" baseline="0" dirty="0" smtClean="0"/>
                        <a:t>призначення</a:t>
                      </a:r>
                      <a:endParaRPr lang="uk-UA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698414312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1393"/>
            <a:ext cx="9144000" cy="829464"/>
          </a:xfrm>
        </p:spPr>
        <p:txBody>
          <a:bodyPr/>
          <a:lstStyle/>
          <a:p>
            <a:pPr rtl="0"/>
            <a:r>
              <a:rPr lang="uk-UA" sz="1600"/>
              <a:t>Пакет IPv4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Відео – Приклад IPv4-заголовків у програмі Wireshark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203200" y="986970"/>
            <a:ext cx="8593327" cy="2103701"/>
          </a:xfrm>
        </p:spPr>
        <p:txBody>
          <a:bodyPr/>
          <a:lstStyle/>
          <a:p>
            <a:pPr marL="0" indent="0" rtl="0">
              <a:buNone/>
            </a:pPr>
            <a:r>
              <a:rPr lang="uk-UA" sz="1600"/>
              <a:t>Це відео охоплює наступне: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600"/>
              <a:t>IPv4 Ethernet-пакети у Wireshark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600"/>
              <a:t>Контрольна інформація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600"/>
              <a:t>Різниця між пакетами</a:t>
            </a:r>
          </a:p>
          <a:p>
            <a:pPr marL="0" indent="0">
              <a:buNone/>
            </a:pPr>
            <a:endParaRPr lang="en-US" altLang="ja-JP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4144685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8231464" cy="1802391"/>
          </a:xfrm>
        </p:spPr>
        <p:txBody>
          <a:bodyPr/>
          <a:lstStyle/>
          <a:p>
            <a:pPr rtl="0"/>
            <a:r>
              <a:rPr lang="uk-UA" sz="4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8.3 Пакет IPv6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88985433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Пакет IPv6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Обмеження IPv4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23574" y="867947"/>
            <a:ext cx="8672954" cy="3573424"/>
          </a:xfrm>
        </p:spPr>
        <p:txBody>
          <a:bodyPr/>
          <a:lstStyle/>
          <a:p>
            <a:pPr marL="0" indent="0" rtl="0">
              <a:buNone/>
            </a:pPr>
            <a:r>
              <a:rPr lang="uk-UA" sz="1600" dirty="0"/>
              <a:t>IPv4 має три основні обмеження:</a:t>
            </a:r>
          </a:p>
          <a:p>
            <a:pPr lvl="1" rtl="0"/>
            <a:r>
              <a:rPr lang="uk-UA" sz="1600" dirty="0"/>
              <a:t>Виснаження адрес IPv4 - Ми </a:t>
            </a:r>
            <a:r>
              <a:rPr lang="uk-UA" sz="1600" dirty="0" smtClean="0"/>
              <a:t>здебільшого вичерпали увесь запас адрес </a:t>
            </a:r>
            <a:r>
              <a:rPr lang="uk-UA" sz="1600" dirty="0"/>
              <a:t>IPv4.</a:t>
            </a:r>
          </a:p>
          <a:p>
            <a:pPr lvl="1" algn="just" rtl="0"/>
            <a:r>
              <a:rPr lang="uk-UA" sz="1600" dirty="0"/>
              <a:t>Відсутність наскрізного </a:t>
            </a:r>
            <a:r>
              <a:rPr lang="uk-UA" sz="1600" dirty="0" smtClean="0"/>
              <a:t>з</a:t>
            </a:r>
            <a:r>
              <a:rPr lang="en-US" sz="1600" dirty="0" smtClean="0"/>
              <a:t>’</a:t>
            </a:r>
            <a:r>
              <a:rPr lang="uk-UA" sz="1600" dirty="0" smtClean="0"/>
              <a:t>єднання </a:t>
            </a:r>
            <a:r>
              <a:rPr lang="uk-UA" sz="1600" dirty="0"/>
              <a:t>- Щоб </a:t>
            </a:r>
            <a:r>
              <a:rPr lang="uk-UA" sz="1600" dirty="0" smtClean="0"/>
              <a:t>продовжити використання IPv4,  </a:t>
            </a:r>
            <a:r>
              <a:rPr lang="uk-UA" sz="1600" dirty="0"/>
              <a:t>було створено приватну адресацію і NAT. На цьому завершилися прямі комунікації з публічним зверненням.</a:t>
            </a:r>
          </a:p>
          <a:p>
            <a:pPr lvl="1" algn="just" rtl="0"/>
            <a:r>
              <a:rPr lang="uk-UA" sz="1600" dirty="0"/>
              <a:t>Підвищена складність мережі — NAT повинен був стати тимчасовим рішенням і зараз створює проблеми в мережі, як побічний ефект маніпулювання адресацією мережних заголовків. NAT викликає затримки і створює неполадки.</a:t>
            </a:r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1047103102"/>
      </p:ext>
    </p:extLst>
  </p:cSld>
  <p:clrMapOvr>
    <a:masterClrMapping/>
  </p:clrMapOvr>
  <p:transition spd="slow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Пакет IPv6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Огляд IPv6 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29688" y="787366"/>
            <a:ext cx="3997630" cy="3841213"/>
          </a:xfrm>
        </p:spPr>
        <p:txBody>
          <a:bodyPr/>
          <a:lstStyle/>
          <a:p>
            <a:pPr rtl="0">
              <a:buFont typeface="Arial" panose="020B0604020202020204" pitchFamily="34" charset="0"/>
              <a:buChar char="•"/>
            </a:pPr>
            <a:r>
              <a:rPr lang="uk-UA" dirty="0"/>
              <a:t>IPv6 був розроблений Робочою групою інженерів з інтернет-технологій (IETF).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dirty="0"/>
              <a:t>IPv6 долає обмеження IPv4.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dirty="0"/>
              <a:t>Покращення, які забезпечує IPv6:</a:t>
            </a:r>
          </a:p>
          <a:p>
            <a:pPr lvl="1" algn="just" rtl="0">
              <a:buFont typeface="Arial" panose="020B0604020202020204" pitchFamily="34" charset="0"/>
              <a:buChar char="•"/>
            </a:pPr>
            <a:r>
              <a:rPr lang="uk-UA" sz="1500" b="1" dirty="0"/>
              <a:t>Збільшений адресний простір </a:t>
            </a:r>
            <a:r>
              <a:rPr lang="uk-UA" sz="1500" dirty="0"/>
              <a:t>— </a:t>
            </a:r>
            <a:r>
              <a:rPr lang="uk-UA" sz="1500" dirty="0" smtClean="0"/>
              <a:t>128-бітна замість 32-бітної адреси.</a:t>
            </a:r>
            <a:endParaRPr lang="uk-UA" sz="1500" dirty="0"/>
          </a:p>
          <a:p>
            <a:pPr lvl="1" algn="just" rtl="0">
              <a:buFont typeface="Arial" panose="020B0604020202020204" pitchFamily="34" charset="0"/>
              <a:buChar char="•"/>
            </a:pPr>
            <a:r>
              <a:rPr lang="uk-UA" sz="1500" b="1" dirty="0"/>
              <a:t>Покращена обробка пакетів </a:t>
            </a:r>
            <a:r>
              <a:rPr lang="uk-UA" sz="1500" dirty="0"/>
              <a:t>— спрощений заголовок з меншою кількістю </a:t>
            </a:r>
            <a:r>
              <a:rPr lang="uk-UA" sz="1500" dirty="0" smtClean="0"/>
              <a:t>полів.</a:t>
            </a:r>
            <a:endParaRPr lang="uk-UA" sz="1500" dirty="0"/>
          </a:p>
          <a:p>
            <a:pPr lvl="1" algn="just" rtl="0">
              <a:buFont typeface="Arial" panose="020B0604020202020204" pitchFamily="34" charset="0"/>
              <a:buChar char="•"/>
            </a:pPr>
            <a:r>
              <a:rPr lang="uk-UA" sz="1500" b="1" dirty="0" smtClean="0"/>
              <a:t>Усуває потребу в NAT </a:t>
            </a:r>
            <a:r>
              <a:rPr lang="uk-UA" sz="1500" dirty="0"/>
              <a:t>- оскільки існує величезна кількість адрес, немає необхідності використовувати внутрішню приватну адресацію і </a:t>
            </a:r>
            <a:r>
              <a:rPr lang="uk-UA" sz="1500" dirty="0" smtClean="0"/>
              <a:t>поділяти спільну </a:t>
            </a:r>
            <a:r>
              <a:rPr lang="uk-UA" sz="1500" dirty="0"/>
              <a:t>публічну </a:t>
            </a:r>
            <a:r>
              <a:rPr lang="uk-UA" sz="1500" dirty="0" smtClean="0"/>
              <a:t>адресу.</a:t>
            </a:r>
            <a:endParaRPr lang="uk-UA" sz="1500" dirty="0"/>
          </a:p>
          <a:p>
            <a:pPr lvl="1"/>
            <a:endParaRPr lang="en-CA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004" y="804672"/>
            <a:ext cx="4886995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1630264"/>
      </p:ext>
    </p:extLst>
  </p:cSld>
  <p:clrMapOvr>
    <a:masterClrMapping/>
  </p:clrMapOvr>
  <p:transition spd="slow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 dirty="0"/>
              <a:t>Пакет IPv6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 dirty="0"/>
              <a:t>Поля заголовка пакета IPv4 </a:t>
            </a:r>
            <a:r>
              <a:rPr lang="uk-UA" dirty="0" smtClean="0"/>
              <a:t>у </a:t>
            </a:r>
            <a:r>
              <a:rPr lang="uk-UA" dirty="0"/>
              <a:t>заголовку пакета IPv6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23574" y="1078012"/>
            <a:ext cx="3493671" cy="3733082"/>
          </a:xfrm>
        </p:spPr>
        <p:txBody>
          <a:bodyPr/>
          <a:lstStyle/>
          <a:p>
            <a:pPr algn="just" rtl="0">
              <a:buFont typeface="Arial" panose="020B0604020202020204" pitchFamily="34" charset="0"/>
              <a:buChar char="•"/>
            </a:pPr>
            <a:r>
              <a:rPr lang="uk-UA" sz="1600" dirty="0"/>
              <a:t>Заголовок IPv6 спрощений, але не </a:t>
            </a:r>
            <a:r>
              <a:rPr lang="uk-UA" sz="1600" dirty="0" smtClean="0"/>
              <a:t>зменшений.</a:t>
            </a:r>
            <a:endParaRPr lang="uk-UA" sz="1600" dirty="0"/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600" dirty="0"/>
              <a:t>Фіксована довжина заголовка 40 </a:t>
            </a:r>
            <a:r>
              <a:rPr lang="uk-UA" sz="1600" dirty="0" smtClean="0"/>
              <a:t>байтів </a:t>
            </a:r>
            <a:r>
              <a:rPr lang="uk-UA" sz="1600" dirty="0"/>
              <a:t>або октет.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sz="1600" dirty="0"/>
              <a:t>Кілька полів IPv4 було видалено для підвищення </a:t>
            </a:r>
            <a:r>
              <a:rPr lang="uk-UA" sz="1600" dirty="0" smtClean="0"/>
              <a:t>продуктивності, зокрема:</a:t>
            </a:r>
            <a:endParaRPr lang="uk-UA" sz="1600" dirty="0"/>
          </a:p>
          <a:p>
            <a:pPr lvl="1" rtl="0"/>
            <a:r>
              <a:rPr lang="uk-UA" sz="1600" dirty="0" smtClean="0"/>
              <a:t>Прапорець</a:t>
            </a:r>
            <a:endParaRPr lang="uk-UA" sz="1600" dirty="0"/>
          </a:p>
          <a:p>
            <a:pPr lvl="1" rtl="0"/>
            <a:r>
              <a:rPr lang="uk-UA" sz="1600" dirty="0"/>
              <a:t>Зсув фрагмента</a:t>
            </a:r>
          </a:p>
          <a:p>
            <a:pPr lvl="1" rtl="0"/>
            <a:r>
              <a:rPr lang="uk-UA" sz="1600" dirty="0"/>
              <a:t>Контрольна сума </a:t>
            </a:r>
            <a:r>
              <a:rPr lang="uk-UA" sz="1600" dirty="0" smtClean="0"/>
              <a:t>заголовка.</a:t>
            </a:r>
            <a:endParaRPr lang="uk-UA" sz="1600" dirty="0"/>
          </a:p>
          <a:p>
            <a:pPr lvl="1"/>
            <a:endParaRPr lang="en-CA" alt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45" y="969264"/>
            <a:ext cx="5526755" cy="3579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2725155"/>
      </p:ext>
    </p:extLst>
  </p:cSld>
  <p:clrMapOvr>
    <a:masterClrMapping/>
  </p:clrMapOvr>
  <p:transition spd="slow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Пакет IPv6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Заголовок пакета IPv6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" y="734672"/>
            <a:ext cx="8243186" cy="457933"/>
          </a:xfrm>
        </p:spPr>
        <p:txBody>
          <a:bodyPr/>
          <a:lstStyle/>
          <a:p>
            <a:pPr marL="0" indent="0" rtl="0">
              <a:buNone/>
            </a:pPr>
            <a:r>
              <a:rPr lang="uk-UA" sz="1600" dirty="0"/>
              <a:t>Важливі поля </a:t>
            </a:r>
            <a:r>
              <a:rPr lang="uk-UA" sz="1600" dirty="0" smtClean="0"/>
              <a:t>у </a:t>
            </a:r>
            <a:r>
              <a:rPr lang="uk-UA" sz="1600" dirty="0"/>
              <a:t>заголовку IPv6:</a:t>
            </a:r>
          </a:p>
          <a:p>
            <a:pPr lvl="1"/>
            <a:endParaRPr lang="en-CA" alt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1918999"/>
              </p:ext>
            </p:extLst>
          </p:nvPr>
        </p:nvGraphicFramePr>
        <p:xfrm>
          <a:off x="110100" y="1124821"/>
          <a:ext cx="8750808" cy="3622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56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4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1643"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Функція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dirty="0"/>
                        <a:t>Опис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6752">
                <a:tc>
                  <a:txBody>
                    <a:bodyPr/>
                    <a:lstStyle/>
                    <a:p>
                      <a:pPr rtl="0"/>
                      <a:r>
                        <a:rPr lang="uk-UA" b="1"/>
                        <a:t>Версія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baseline="0" dirty="0" smtClean="0"/>
                        <a:t>Для </a:t>
                      </a:r>
                      <a:r>
                        <a:rPr lang="uk-UA" baseline="0" dirty="0"/>
                        <a:t>v6, на відміну від v4, </a:t>
                      </a:r>
                      <a:r>
                        <a:rPr lang="uk-UA" baseline="0" dirty="0" smtClean="0"/>
                        <a:t>4-бітне </a:t>
                      </a:r>
                      <a:r>
                        <a:rPr lang="uk-UA" baseline="0" dirty="0"/>
                        <a:t>поле = 0110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071">
                <a:tc>
                  <a:txBody>
                    <a:bodyPr/>
                    <a:lstStyle/>
                    <a:p>
                      <a:pPr rtl="0"/>
                      <a:r>
                        <a:rPr lang="uk-UA" b="1"/>
                        <a:t>Клас трафіку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Використовується для QoS</a:t>
                      </a:r>
                      <a:r>
                        <a:rPr lang="uk-UA" baseline="0"/>
                        <a:t>: Еквівалентне полю DiffServ — DS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716">
                <a:tc>
                  <a:txBody>
                    <a:bodyPr/>
                    <a:lstStyle/>
                    <a:p>
                      <a:pPr rtl="0"/>
                      <a:r>
                        <a:rPr lang="uk-UA" b="1"/>
                        <a:t>Мітка потоку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uk-UA" baseline="0" dirty="0"/>
                        <a:t>Інформує пристрій </a:t>
                      </a:r>
                      <a:r>
                        <a:rPr lang="uk-UA" baseline="0" dirty="0" smtClean="0"/>
                        <a:t>щодо ідентичної </a:t>
                      </a:r>
                      <a:r>
                        <a:rPr lang="uk-UA" baseline="0" dirty="0"/>
                        <a:t>обробки </a:t>
                      </a:r>
                      <a:r>
                        <a:rPr lang="uk-UA" baseline="0" dirty="0" smtClean="0"/>
                        <a:t>потоків з однаковими мітками, </a:t>
                      </a:r>
                      <a:r>
                        <a:rPr lang="uk-UA" dirty="0" smtClean="0"/>
                        <a:t>20-бітне </a:t>
                      </a:r>
                      <a:r>
                        <a:rPr lang="uk-UA" dirty="0"/>
                        <a:t>поле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068">
                <a:tc>
                  <a:txBody>
                    <a:bodyPr/>
                    <a:lstStyle/>
                    <a:p>
                      <a:pPr rtl="0"/>
                      <a:r>
                        <a:rPr lang="uk-UA" b="1"/>
                        <a:t>Довжина корисного навантаження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uk-UA" dirty="0"/>
                        <a:t>Це </a:t>
                      </a:r>
                      <a:r>
                        <a:rPr lang="uk-UA" dirty="0" smtClean="0"/>
                        <a:t>16-бітне </a:t>
                      </a:r>
                      <a:r>
                        <a:rPr lang="uk-UA" dirty="0"/>
                        <a:t>поле </a:t>
                      </a:r>
                      <a:r>
                        <a:rPr lang="uk-UA" dirty="0" smtClean="0"/>
                        <a:t>містить довжину </a:t>
                      </a:r>
                      <a:r>
                        <a:rPr lang="uk-UA" dirty="0"/>
                        <a:t>блока даних або корисного навантаження пакета IPv6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909">
                <a:tc>
                  <a:txBody>
                    <a:bodyPr/>
                    <a:lstStyle/>
                    <a:p>
                      <a:pPr rtl="0"/>
                      <a:r>
                        <a:rPr lang="uk-UA" b="1"/>
                        <a:t>Наступний заголовок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dirty="0" smtClean="0"/>
                        <a:t>ID </a:t>
                      </a:r>
                      <a:r>
                        <a:rPr lang="uk-UA" dirty="0"/>
                        <a:t>протоколу наступного</a:t>
                      </a:r>
                      <a:r>
                        <a:rPr lang="uk-UA" baseline="0" dirty="0"/>
                        <a:t> рівня: ICMP, TCP, UDP і </a:t>
                      </a:r>
                      <a:r>
                        <a:rPr lang="uk-UA" baseline="0" dirty="0" err="1"/>
                        <a:t>т.д</a:t>
                      </a:r>
                      <a:r>
                        <a:rPr lang="uk-UA" baseline="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909">
                <a:tc>
                  <a:txBody>
                    <a:bodyPr/>
                    <a:lstStyle/>
                    <a:p>
                      <a:pPr rtl="0"/>
                      <a:r>
                        <a:rPr lang="uk-UA" b="1"/>
                        <a:t>Обмеження переходів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/>
                        <a:t>Замінює</a:t>
                      </a:r>
                      <a:r>
                        <a:rPr lang="uk-UA" baseline="0"/>
                        <a:t> лічильник кількості переходів Рівня 3</a:t>
                      </a:r>
                      <a:r>
                        <a:rPr lang="uk-UA"/>
                        <a:t> поля Час життя (TTL)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6066">
                <a:tc>
                  <a:txBody>
                    <a:bodyPr/>
                    <a:lstStyle/>
                    <a:p>
                      <a:pPr rtl="0"/>
                      <a:r>
                        <a:rPr lang="uk-UA" b="1"/>
                        <a:t>IPv4-адреса джерела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128-бітна адреса джерела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6066">
                <a:tc>
                  <a:txBody>
                    <a:bodyPr/>
                    <a:lstStyle/>
                    <a:p>
                      <a:pPr rtl="0"/>
                      <a:r>
                        <a:rPr lang="uk-UA" b="1"/>
                        <a:t>IPV4-адреса призначення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dirty="0"/>
                        <a:t>128-бітна </a:t>
                      </a:r>
                      <a:r>
                        <a:rPr lang="uk-UA" dirty="0" smtClean="0"/>
                        <a:t>адреса </a:t>
                      </a:r>
                      <a:r>
                        <a:rPr lang="uk-UA" baseline="0" dirty="0" smtClean="0"/>
                        <a:t>призначення</a:t>
                      </a:r>
                      <a:endParaRPr lang="uk-UA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0041384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2EDE137-350D-6D47-BD51-750CD19838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64" y="798945"/>
            <a:ext cx="8999935" cy="346366"/>
          </a:xfrm>
        </p:spPr>
        <p:txBody>
          <a:bodyPr/>
          <a:lstStyle/>
          <a:p>
            <a:pPr rtl="0"/>
            <a:r>
              <a:rPr lang="uk-UA" dirty="0"/>
              <a:t>Для полегшення навчання цей розділ може включати такі функції графічного інтерфейсу (GUI):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0DBD329-AB20-664C-9697-486FE5CED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9238"/>
            <a:ext cx="9144000" cy="609708"/>
          </a:xfrm>
        </p:spPr>
        <p:txBody>
          <a:bodyPr/>
          <a:lstStyle/>
          <a:p>
            <a:pPr rtl="0"/>
            <a:r>
              <a:rPr lang="uk-UA"/>
              <a:t>Чого очікувати в цьому розділі</a:t>
            </a:r>
          </a:p>
        </p:txBody>
      </p:sp>
      <p:graphicFrame>
        <p:nvGraphicFramePr>
          <p:cNvPr id="5" name="Table 3">
            <a:extLst>
              <a:ext uri="{FF2B5EF4-FFF2-40B4-BE49-F238E27FC236}">
                <a16:creationId xmlns:a16="http://schemas.microsoft.com/office/drawing/2014/main" id="{24EE699F-A87C-2246-9235-C1DFDF6B26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0782280"/>
              </p:ext>
            </p:extLst>
          </p:nvPr>
        </p:nvGraphicFramePr>
        <p:xfrm>
          <a:off x="291944" y="1343018"/>
          <a:ext cx="8557528" cy="30884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0558">
                  <a:extLst>
                    <a:ext uri="{9D8B030D-6E8A-4147-A177-3AD203B41FA5}">
                      <a16:colId xmlns:a16="http://schemas.microsoft.com/office/drawing/2014/main" val="200107645"/>
                    </a:ext>
                  </a:extLst>
                </a:gridCol>
                <a:gridCol w="6416970">
                  <a:extLst>
                    <a:ext uri="{9D8B030D-6E8A-4147-A177-3AD203B41FA5}">
                      <a16:colId xmlns:a16="http://schemas.microsoft.com/office/drawing/2014/main" val="2648404099"/>
                    </a:ext>
                  </a:extLst>
                </a:gridCol>
              </a:tblGrid>
              <a:tr h="265091"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Функція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dirty="0"/>
                        <a:t>Опис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710602"/>
                  </a:ext>
                </a:extLst>
              </a:tr>
              <a:tr h="331556">
                <a:tc>
                  <a:txBody>
                    <a:bodyPr/>
                    <a:lstStyle/>
                    <a:p>
                      <a:pPr algn="l" rtl="0" fontAlgn="b"/>
                      <a:r>
                        <a:rPr lang="uk-U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Анімації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 smtClean="0"/>
                        <a:t>Ознайомлять учнів </a:t>
                      </a:r>
                      <a:r>
                        <a:rPr lang="uk-UA" dirty="0"/>
                        <a:t>з новими навичками та концепціями.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8835149"/>
                  </a:ext>
                </a:extLst>
              </a:tr>
              <a:tr h="379411">
                <a:tc>
                  <a:txBody>
                    <a:bodyPr/>
                    <a:lstStyle/>
                    <a:p>
                      <a:pPr marL="0" marR="0" lvl="0" indent="0" algn="l" defTabSz="68577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Відеоролики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 smtClean="0"/>
                        <a:t>Ознайомлять учнів </a:t>
                      </a:r>
                      <a:r>
                        <a:rPr lang="uk-UA" dirty="0"/>
                        <a:t>з новими навичками та концепціями.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4576505"/>
                  </a:ext>
                </a:extLst>
              </a:tr>
              <a:tr h="265091">
                <a:tc>
                  <a:txBody>
                    <a:bodyPr/>
                    <a:lstStyle/>
                    <a:p>
                      <a:pPr marL="0" marR="0" lvl="0" indent="0" algn="l" defTabSz="68577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Питання для самоперевірки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uk-UA" dirty="0"/>
                        <a:t>Контрольні роботи по темах,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які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допоможуть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учням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оцінити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розуміння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змісту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курсу.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6586054"/>
                  </a:ext>
                </a:extLst>
              </a:tr>
              <a:tr h="178145">
                <a:tc>
                  <a:txBody>
                    <a:bodyPr/>
                    <a:lstStyle/>
                    <a:p>
                      <a:pPr marL="0" marR="0" lvl="0" indent="0" algn="l" defTabSz="68577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Інтерактивні завдання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uk-UA" dirty="0"/>
                        <a:t>Різноманітні формати,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які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допоможуть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учням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оцінити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розуміння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змісту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курсу.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4703549"/>
                  </a:ext>
                </a:extLst>
              </a:tr>
              <a:tr h="215293">
                <a:tc>
                  <a:txBody>
                    <a:bodyPr/>
                    <a:lstStyle/>
                    <a:p>
                      <a:pPr algn="l" rtl="0" fontAlgn="b"/>
                      <a:r>
                        <a:rPr lang="uk-UA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Перевірка синтаксису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Невеликі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симуляції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які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допомагають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слухачам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виробити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практичні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навички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налаштування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у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режимі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командного рядка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Cisco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5331658"/>
                  </a:ext>
                </a:extLst>
              </a:tr>
              <a:tr h="265091">
                <a:tc>
                  <a:txBody>
                    <a:bodyPr/>
                    <a:lstStyle/>
                    <a:p>
                      <a:pPr algn="l" rtl="0" fontAlgn="b"/>
                      <a:r>
                        <a:rPr lang="uk-UA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Завдання у PT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uk-UA" dirty="0"/>
                        <a:t>Завдання з моделювання, призначені для вивчення, оволодіння, зміцнення та розширення навичок.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7131555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22153960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 dirty="0"/>
              <a:t>Пакет IPv6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 dirty="0"/>
              <a:t>Заголовок </a:t>
            </a:r>
            <a:r>
              <a:rPr lang="uk-UA" dirty="0" smtClean="0"/>
              <a:t>пакетів </a:t>
            </a:r>
            <a:r>
              <a:rPr lang="uk-UA" dirty="0"/>
              <a:t>IPv6 </a:t>
            </a:r>
            <a:r>
              <a:rPr lang="uk-UA" dirty="0" smtClean="0"/>
              <a:t>(</a:t>
            </a:r>
            <a:r>
              <a:rPr lang="ru-RU" dirty="0" smtClean="0"/>
              <a:t>П</a:t>
            </a:r>
            <a:r>
              <a:rPr lang="uk-UA" dirty="0" err="1" smtClean="0"/>
              <a:t>родовж</a:t>
            </a:r>
            <a:r>
              <a:rPr lang="uk-UA" dirty="0"/>
              <a:t>.)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23574" y="867947"/>
            <a:ext cx="8625010" cy="3073117"/>
          </a:xfrm>
        </p:spPr>
        <p:txBody>
          <a:bodyPr/>
          <a:lstStyle/>
          <a:p>
            <a:pPr marL="0" indent="0" algn="just" rtl="0">
              <a:buNone/>
            </a:pPr>
            <a:r>
              <a:rPr lang="uk-UA" sz="1600" dirty="0"/>
              <a:t>Пакет IPv6 також може містити заголовки розширення (EH - </a:t>
            </a:r>
            <a:r>
              <a:rPr lang="uk-UA" sz="1600" dirty="0" err="1"/>
              <a:t>extension</a:t>
            </a:r>
            <a:r>
              <a:rPr lang="uk-UA" sz="1600" dirty="0"/>
              <a:t> </a:t>
            </a:r>
            <a:r>
              <a:rPr lang="uk-UA" sz="1600" dirty="0" err="1"/>
              <a:t>headers</a:t>
            </a:r>
            <a:r>
              <a:rPr lang="uk-UA" sz="1600" dirty="0"/>
              <a:t>). </a:t>
            </a:r>
          </a:p>
          <a:p>
            <a:pPr marL="0" indent="0" algn="just" rtl="0">
              <a:buNone/>
            </a:pPr>
            <a:r>
              <a:rPr lang="uk-UA" sz="1600" dirty="0"/>
              <a:t>Характеристики заголовків розширення: 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sz="1600" dirty="0"/>
              <a:t>надають додаткову інформацію про мережний рівень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sz="1600" dirty="0" smtClean="0"/>
              <a:t>необов'язкові</a:t>
            </a:r>
            <a:endParaRPr lang="uk-UA" sz="1600" dirty="0"/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sz="1600" dirty="0"/>
              <a:t>розміщуються між заголовком IPv6 і корисним навантаженням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sz="1600" dirty="0"/>
              <a:t>можуть використовуватися для фрагментації, безпеки, підтримки мобільності, тощо.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n-US" altLang="en-US" sz="1600" dirty="0"/>
          </a:p>
          <a:p>
            <a:pPr marL="0" indent="0" algn="just" rtl="0">
              <a:buNone/>
            </a:pPr>
            <a:r>
              <a:rPr lang="uk-UA" sz="1600" b="1" dirty="0"/>
              <a:t>Примітка: </a:t>
            </a:r>
            <a:r>
              <a:rPr lang="uk-UA" sz="1600" dirty="0"/>
              <a:t>На відміну від IPv4, маршрутизатори не фрагментують пакети IPv6.</a:t>
            </a:r>
          </a:p>
        </p:txBody>
      </p:sp>
    </p:spTree>
    <p:extLst>
      <p:ext uri="{BB962C8B-B14F-4D97-AF65-F5344CB8AC3E}">
        <p14:creationId xmlns:p14="http://schemas.microsoft.com/office/powerpoint/2010/main" val="2392983842"/>
      </p:ext>
    </p:extLst>
  </p:cSld>
  <p:clrMapOvr>
    <a:masterClrMapping/>
  </p:clrMapOvr>
  <p:transition spd="slow">
    <p:wip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Пакет IPv6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Відео – Приклад IPv6-заголовків у програмі Wireshark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23574" y="867946"/>
            <a:ext cx="8581514" cy="2131285"/>
          </a:xfrm>
        </p:spPr>
        <p:txBody>
          <a:bodyPr/>
          <a:lstStyle/>
          <a:p>
            <a:pPr marL="0" indent="0" rtl="0">
              <a:buNone/>
            </a:pPr>
            <a:r>
              <a:rPr lang="uk-UA" sz="1600"/>
              <a:t>Це відео охоплює наступне: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600"/>
              <a:t>Ethernet-пакети IPv6 у Wireshark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600"/>
              <a:t>Контрольна інформація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600"/>
              <a:t>Різниця між пакетами</a:t>
            </a:r>
          </a:p>
          <a:p>
            <a:pPr marL="0" indent="0">
              <a:buNone/>
            </a:pPr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1532752531"/>
      </p:ext>
    </p:extLst>
  </p:cSld>
  <p:clrMapOvr>
    <a:masterClrMapping/>
  </p:clrMapOvr>
  <p:transition spd="slow">
    <p:wip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8231464" cy="1802391"/>
          </a:xfrm>
        </p:spPr>
        <p:txBody>
          <a:bodyPr/>
          <a:lstStyle/>
          <a:p>
            <a:pPr rtl="0"/>
            <a:r>
              <a:rPr lang="uk-UA" sz="4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8.4 Методи маршрутизації </a:t>
            </a:r>
            <a:r>
              <a:rPr lang="uk-UA" sz="4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хостів</a:t>
            </a:r>
            <a:endParaRPr lang="uk-UA" sz="4000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49772822"/>
      </p:ext>
    </p:extLst>
  </p:cSld>
  <p:clrMapOvr>
    <a:masterClrMapping/>
  </p:clrMapOvr>
  <p:transition spd="slow">
    <p:wip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"/>
            <a:ext cx="9144000" cy="685800"/>
          </a:xfrm>
        </p:spPr>
        <p:txBody>
          <a:bodyPr/>
          <a:lstStyle/>
          <a:p>
            <a:pPr rtl="0"/>
            <a:r>
              <a:rPr lang="uk-UA" sz="1600"/>
              <a:t>Методи маршрутизації хостів</a:t>
            </a:r>
            <a:r>
              <a:rPr lang="en-US" altLang="en-US" sz="1600" dirty="0"/>
              <a:t/>
            </a:r>
            <a:br>
              <a:rPr lang="en-US" altLang="en-US" sz="1600" dirty="0"/>
            </a:br>
            <a:r>
              <a:rPr lang="uk-UA"/>
              <a:t>Прийняття хостом рішення про перенаправлення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9727" y="711504"/>
            <a:ext cx="8824207" cy="2250825"/>
          </a:xfrm>
        </p:spPr>
        <p:txBody>
          <a:bodyPr/>
          <a:lstStyle/>
          <a:p>
            <a:pPr rtl="0">
              <a:buFont typeface="Arial" panose="020B0604020202020204" pitchFamily="34" charset="0"/>
              <a:buChar char="•"/>
            </a:pPr>
            <a:r>
              <a:rPr lang="uk-UA" sz="1800" dirty="0"/>
              <a:t>Пакети завжди створюються відправником.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800" dirty="0"/>
              <a:t>Кожен </a:t>
            </a:r>
            <a:r>
              <a:rPr lang="uk-UA" sz="1800" dirty="0" err="1"/>
              <a:t>хост</a:t>
            </a:r>
            <a:r>
              <a:rPr lang="uk-UA" sz="1800" dirty="0"/>
              <a:t>-пристрій створює власну таблицю маршрутизації.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800" dirty="0" err="1"/>
              <a:t>Хост</a:t>
            </a:r>
            <a:r>
              <a:rPr lang="uk-UA" sz="1800" dirty="0"/>
              <a:t> може відправити пакети:</a:t>
            </a:r>
          </a:p>
          <a:p>
            <a:pPr lvl="1" rtl="0"/>
            <a:r>
              <a:rPr lang="uk-UA" sz="1700" dirty="0"/>
              <a:t>Самому собі — 127.0.0.1 (IPv4), ::1 (IPv6)</a:t>
            </a:r>
          </a:p>
          <a:p>
            <a:pPr lvl="1" rtl="0"/>
            <a:r>
              <a:rPr lang="uk-UA" sz="1700" dirty="0"/>
              <a:t>Локальному </a:t>
            </a:r>
            <a:r>
              <a:rPr lang="uk-UA" sz="1700" dirty="0" err="1"/>
              <a:t>хосту</a:t>
            </a:r>
            <a:r>
              <a:rPr lang="uk-UA" sz="1700" dirty="0"/>
              <a:t> — місце призначення </a:t>
            </a:r>
            <a:r>
              <a:rPr lang="uk-UA" sz="1700" dirty="0" smtClean="0"/>
              <a:t>перебуває </a:t>
            </a:r>
            <a:r>
              <a:rPr lang="uk-UA" sz="1700" dirty="0"/>
              <a:t>у тій </a:t>
            </a:r>
            <a:r>
              <a:rPr lang="uk-UA" sz="1700" dirty="0" smtClean="0"/>
              <a:t>самій локальній </a:t>
            </a:r>
            <a:r>
              <a:rPr lang="uk-UA" sz="1700" dirty="0"/>
              <a:t>мережі</a:t>
            </a:r>
          </a:p>
          <a:p>
            <a:pPr lvl="1" rtl="0"/>
            <a:r>
              <a:rPr lang="uk-UA" sz="1700" dirty="0"/>
              <a:t>Віддаленому </a:t>
            </a:r>
            <a:r>
              <a:rPr lang="uk-UA" sz="1700" dirty="0" err="1"/>
              <a:t>хосту</a:t>
            </a:r>
            <a:r>
              <a:rPr lang="uk-UA" sz="1700" dirty="0"/>
              <a:t> — пристрої </a:t>
            </a:r>
            <a:r>
              <a:rPr lang="uk-UA" sz="1700" dirty="0" smtClean="0"/>
              <a:t>у різних локальних мережах. </a:t>
            </a:r>
            <a:endParaRPr lang="uk-UA" sz="17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562" y="3133841"/>
            <a:ext cx="4799457" cy="1922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0830764"/>
      </p:ext>
    </p:extLst>
  </p:cSld>
  <p:clrMapOvr>
    <a:masterClrMapping/>
  </p:clrMapOvr>
  <p:transition spd="slow">
    <p:wip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"/>
            <a:ext cx="9144000" cy="685800"/>
          </a:xfrm>
        </p:spPr>
        <p:txBody>
          <a:bodyPr/>
          <a:lstStyle/>
          <a:p>
            <a:pPr rtl="0"/>
            <a:r>
              <a:rPr lang="uk-UA" sz="1600" dirty="0"/>
              <a:t>Методи маршрутизації </a:t>
            </a:r>
            <a:r>
              <a:rPr lang="uk-UA" sz="1600" dirty="0" err="1"/>
              <a:t>хостів</a:t>
            </a:r>
            <a:r>
              <a:rPr lang="en-US" altLang="en-US" sz="1600" dirty="0"/>
              <a:t/>
            </a:r>
            <a:br>
              <a:rPr lang="en-US" altLang="en-US" sz="1600" dirty="0"/>
            </a:br>
            <a:r>
              <a:rPr lang="uk-UA" dirty="0"/>
              <a:t>Прийняття </a:t>
            </a:r>
            <a:r>
              <a:rPr lang="uk-UA" dirty="0" err="1"/>
              <a:t>хостом</a:t>
            </a:r>
            <a:r>
              <a:rPr lang="uk-UA" dirty="0"/>
              <a:t> рішення про </a:t>
            </a:r>
            <a:r>
              <a:rPr lang="uk-UA" dirty="0" err="1"/>
              <a:t>перенаправлення</a:t>
            </a:r>
            <a:r>
              <a:rPr lang="uk-UA" dirty="0"/>
              <a:t> </a:t>
            </a:r>
            <a:r>
              <a:rPr lang="uk-UA" dirty="0" smtClean="0"/>
              <a:t>(Продовж</a:t>
            </a:r>
            <a:r>
              <a:rPr lang="uk-UA" dirty="0"/>
              <a:t>.) 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9728" y="711504"/>
            <a:ext cx="8915400" cy="2530460"/>
          </a:xfrm>
        </p:spPr>
        <p:txBody>
          <a:bodyPr/>
          <a:lstStyle/>
          <a:p>
            <a:pPr algn="just" rtl="0">
              <a:buFont typeface="Arial" panose="020B0604020202020204" pitchFamily="34" charset="0"/>
              <a:buChar char="•"/>
            </a:pPr>
            <a:r>
              <a:rPr lang="uk-UA" dirty="0"/>
              <a:t>Пристрій джерела визначає, чи є місце призначення локальним або </a:t>
            </a:r>
            <a:r>
              <a:rPr lang="uk-UA" dirty="0" smtClean="0"/>
              <a:t>віддаленим.</a:t>
            </a:r>
            <a:endParaRPr lang="uk-UA" dirty="0"/>
          </a:p>
          <a:p>
            <a:pPr rtl="0">
              <a:buFont typeface="Arial" panose="020B0604020202020204" pitchFamily="34" charset="0"/>
              <a:buChar char="•"/>
            </a:pPr>
            <a:r>
              <a:rPr lang="uk-UA" dirty="0"/>
              <a:t>Метод визначення:</a:t>
            </a:r>
          </a:p>
          <a:p>
            <a:pPr lvl="1" algn="just" rtl="0">
              <a:buFont typeface="Arial" panose="020B0604020202020204" pitchFamily="34" charset="0"/>
              <a:buChar char="•"/>
            </a:pPr>
            <a:r>
              <a:rPr lang="uk-UA" sz="1500" dirty="0"/>
              <a:t>IPv4 — Джерело використовує власну IP-адресу </a:t>
            </a:r>
            <a:r>
              <a:rPr lang="uk-UA" sz="1500" dirty="0" smtClean="0"/>
              <a:t>і </a:t>
            </a:r>
            <a:r>
              <a:rPr lang="uk-UA" sz="1500" dirty="0"/>
              <a:t>маску підмережі, а також IP-адресу </a:t>
            </a:r>
            <a:r>
              <a:rPr lang="uk-UA" sz="1500" dirty="0" smtClean="0"/>
              <a:t>призначення.</a:t>
            </a:r>
            <a:endParaRPr lang="uk-UA" sz="1500" dirty="0"/>
          </a:p>
          <a:p>
            <a:pPr lvl="1" algn="just" rtl="0">
              <a:buFont typeface="Arial" panose="020B0604020202020204" pitchFamily="34" charset="0"/>
              <a:buChar char="•"/>
            </a:pPr>
            <a:r>
              <a:rPr lang="uk-UA" sz="1500" dirty="0"/>
              <a:t>IPv6 — Джерело використовує </a:t>
            </a:r>
            <a:r>
              <a:rPr lang="uk-UA" sz="1500" dirty="0" smtClean="0"/>
              <a:t>мережну </a:t>
            </a:r>
            <a:r>
              <a:rPr lang="uk-UA" sz="1500" dirty="0"/>
              <a:t>адресу </a:t>
            </a:r>
            <a:r>
              <a:rPr lang="uk-UA" sz="1500" dirty="0" smtClean="0"/>
              <a:t>і </a:t>
            </a:r>
            <a:r>
              <a:rPr lang="uk-UA" sz="1500" dirty="0"/>
              <a:t>префікс, що повідомляється локальним </a:t>
            </a:r>
            <a:r>
              <a:rPr lang="uk-UA" sz="1500" dirty="0" smtClean="0"/>
              <a:t>маршрутизатором.</a:t>
            </a:r>
            <a:endParaRPr lang="uk-UA" sz="1500" dirty="0"/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dirty="0"/>
              <a:t>Локальний трафік вивантажується з інтерфейсу </a:t>
            </a:r>
            <a:r>
              <a:rPr lang="uk-UA" dirty="0" err="1"/>
              <a:t>хоста</a:t>
            </a:r>
            <a:r>
              <a:rPr lang="uk-UA" dirty="0"/>
              <a:t>, для подальшої обробки проміжним пристроєм.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dirty="0"/>
              <a:t>Віддалений трафік направляється безпосередньо до шлюзу за замовчуванням </a:t>
            </a:r>
            <a:r>
              <a:rPr lang="uk-UA" dirty="0" smtClean="0"/>
              <a:t>у </a:t>
            </a:r>
            <a:r>
              <a:rPr lang="uk-UA" dirty="0"/>
              <a:t>локальній мережі.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159" y="3598288"/>
            <a:ext cx="4296537" cy="154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0649388"/>
      </p:ext>
    </p:extLst>
  </p:cSld>
  <p:clrMapOvr>
    <a:masterClrMapping/>
  </p:clrMapOvr>
  <p:transition spd="slow">
    <p:wip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57551"/>
          </a:xfrm>
        </p:spPr>
        <p:txBody>
          <a:bodyPr/>
          <a:lstStyle/>
          <a:p>
            <a:pPr rtl="0"/>
            <a:r>
              <a:rPr lang="uk-UA" sz="1600"/>
              <a:t>Методи маршрутизації хостів</a:t>
            </a:r>
            <a:r>
              <a:rPr lang="en-US" altLang="en-US" sz="1600" dirty="0"/>
              <a:t/>
            </a:r>
            <a:br>
              <a:rPr lang="en-US" altLang="en-US" sz="1600" dirty="0"/>
            </a:br>
            <a:r>
              <a:rPr lang="uk-UA"/>
              <a:t>Шлюз за замовчуванням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5760" y="821052"/>
            <a:ext cx="8535435" cy="3376044"/>
          </a:xfrm>
        </p:spPr>
        <p:txBody>
          <a:bodyPr/>
          <a:lstStyle/>
          <a:p>
            <a:pPr marL="0" indent="0" algn="just" rtl="0">
              <a:buNone/>
            </a:pPr>
            <a:r>
              <a:rPr lang="uk-UA" sz="1800" dirty="0"/>
              <a:t>Маршрутизатор або комутатор Рівня 3 може </a:t>
            </a:r>
            <a:r>
              <a:rPr lang="uk-UA" sz="1800" dirty="0" smtClean="0"/>
              <a:t>виконувати функцію шлюзу </a:t>
            </a:r>
            <a:r>
              <a:rPr lang="uk-UA" sz="1800" dirty="0"/>
              <a:t>за замовчуванням.</a:t>
            </a:r>
          </a:p>
          <a:p>
            <a:pPr marL="0" indent="0" rtl="0">
              <a:buNone/>
            </a:pPr>
            <a:r>
              <a:rPr lang="uk-UA" sz="1800" dirty="0"/>
              <a:t>Особливості шлюзу за замовчуванням (DGW):</a:t>
            </a:r>
          </a:p>
          <a:p>
            <a:pPr lvl="1" rtl="0">
              <a:buFont typeface="Arial" panose="020B0604020202020204" pitchFamily="34" charset="0"/>
              <a:buChar char="•"/>
            </a:pPr>
            <a:r>
              <a:rPr lang="uk-UA" sz="1700" dirty="0"/>
              <a:t>Він повинен мати IP-адресу в </a:t>
            </a:r>
            <a:r>
              <a:rPr lang="uk-UA" sz="1700" dirty="0" smtClean="0"/>
              <a:t>діапазоні</a:t>
            </a:r>
            <a:r>
              <a:rPr lang="uk-UA" sz="1700" dirty="0"/>
              <a:t>, що </a:t>
            </a:r>
            <a:r>
              <a:rPr lang="uk-UA" sz="1700" dirty="0" smtClean="0"/>
              <a:t>належить локальній мережі.</a:t>
            </a:r>
            <a:endParaRPr lang="uk-UA" sz="1700" dirty="0"/>
          </a:p>
          <a:p>
            <a:pPr lvl="1" rtl="0">
              <a:buFont typeface="Arial" panose="020B0604020202020204" pitchFamily="34" charset="0"/>
              <a:buChar char="•"/>
            </a:pPr>
            <a:r>
              <a:rPr lang="uk-UA" sz="1700" dirty="0"/>
              <a:t>Він може приймати дані з локальної мережі і здатний переправляти трафік за її межі.</a:t>
            </a:r>
          </a:p>
          <a:p>
            <a:pPr lvl="1" rtl="0">
              <a:buFont typeface="Arial" panose="020B0604020202020204" pitchFamily="34" charset="0"/>
              <a:buChar char="•"/>
            </a:pPr>
            <a:r>
              <a:rPr lang="uk-UA" sz="1700" dirty="0"/>
              <a:t>Він може прокладати маршрут до інших мереж.</a:t>
            </a:r>
          </a:p>
          <a:p>
            <a:pPr marL="0" indent="0" algn="just" rtl="0">
              <a:buNone/>
            </a:pPr>
            <a:r>
              <a:rPr lang="uk-UA" sz="1800" dirty="0"/>
              <a:t>Якщо пристрій не має шлюзу за замовчуванням або шлюз за замовчуванням неробочий, його трафік не зможе вийти за межі локальної мережі.</a:t>
            </a:r>
          </a:p>
          <a:p>
            <a:pPr lvl="1"/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4121643246"/>
      </p:ext>
    </p:extLst>
  </p:cSld>
  <p:clrMapOvr>
    <a:masterClrMapping/>
  </p:clrMapOvr>
  <p:transition spd="slow">
    <p:wip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57551"/>
          </a:xfrm>
        </p:spPr>
        <p:txBody>
          <a:bodyPr/>
          <a:lstStyle/>
          <a:p>
            <a:pPr rtl="0"/>
            <a:r>
              <a:rPr lang="uk-UA" sz="1600"/>
              <a:t>Методи маршрутизації хостів</a:t>
            </a:r>
            <a:r>
              <a:rPr lang="en-US" altLang="en-US" sz="1600" dirty="0"/>
              <a:t/>
            </a:r>
            <a:br>
              <a:rPr lang="en-US" altLang="en-US" sz="1600" dirty="0"/>
            </a:br>
            <a:r>
              <a:rPr lang="uk-UA"/>
              <a:t> Маршрут хоста до шлюзу за замовчуванням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850" y="980539"/>
            <a:ext cx="4332317" cy="3794491"/>
          </a:xfrm>
        </p:spPr>
        <p:txBody>
          <a:bodyPr/>
          <a:lstStyle/>
          <a:p>
            <a:pPr algn="just" rtl="0">
              <a:buFont typeface="Arial" panose="020B0604020202020204" pitchFamily="34" charset="0"/>
              <a:buChar char="•"/>
            </a:pPr>
            <a:r>
              <a:rPr lang="uk-UA" dirty="0" err="1"/>
              <a:t>Хост</a:t>
            </a:r>
            <a:r>
              <a:rPr lang="uk-UA" dirty="0"/>
              <a:t> дізнається про шлюз за замовчуванням (DGW) статично або через DHCP в IPv4.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dirty="0"/>
              <a:t>IPv6 </a:t>
            </a:r>
            <a:r>
              <a:rPr lang="uk-UA" dirty="0" smtClean="0"/>
              <a:t>одержує параметр DGW </a:t>
            </a:r>
            <a:r>
              <a:rPr lang="uk-UA" dirty="0"/>
              <a:t>через запит до маршрутизатора (RS, </a:t>
            </a:r>
            <a:r>
              <a:rPr lang="uk-UA" dirty="0" err="1"/>
              <a:t>Router</a:t>
            </a:r>
            <a:r>
              <a:rPr lang="uk-UA" dirty="0"/>
              <a:t> </a:t>
            </a:r>
            <a:r>
              <a:rPr lang="uk-UA" dirty="0" err="1"/>
              <a:t>Solicitation</a:t>
            </a:r>
            <a:r>
              <a:rPr lang="uk-UA" dirty="0"/>
              <a:t>) або його можна налаштувати вручну.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dirty="0"/>
              <a:t> DGW - це статичний маршрут - маршрут останньої черги, - який буде використовуватись </a:t>
            </a:r>
            <a:r>
              <a:rPr lang="uk-UA" dirty="0" smtClean="0"/>
              <a:t>за відсутності збігів у </a:t>
            </a:r>
            <a:r>
              <a:rPr lang="uk-UA" dirty="0"/>
              <a:t>таблиці маршрутизації.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dirty="0" smtClean="0"/>
              <a:t>Усі пристрої у LAN, які мають наміри надсилати трафік віддалено, потрібують налаштувань DGW.</a:t>
            </a:r>
            <a:endParaRPr lang="uk-UA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870" y="1501170"/>
            <a:ext cx="4765834" cy="2229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5191498"/>
      </p:ext>
    </p:extLst>
  </p:cSld>
  <p:clrMapOvr>
    <a:masterClrMapping/>
  </p:clrMapOvr>
  <p:transition spd="slow">
    <p:wip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57551"/>
          </a:xfrm>
        </p:spPr>
        <p:txBody>
          <a:bodyPr/>
          <a:lstStyle/>
          <a:p>
            <a:pPr rtl="0"/>
            <a:r>
              <a:rPr lang="uk-UA" sz="1600" dirty="0"/>
              <a:t>Методи маршрутизації </a:t>
            </a:r>
            <a:r>
              <a:rPr lang="uk-UA" sz="1600" dirty="0" err="1"/>
              <a:t>хостів</a:t>
            </a:r>
            <a:r>
              <a:rPr lang="en-US" altLang="en-US" sz="1600" dirty="0"/>
              <a:t/>
            </a:r>
            <a:br>
              <a:rPr lang="en-US" altLang="en-US" sz="1600" dirty="0"/>
            </a:br>
            <a:r>
              <a:rPr lang="uk-UA" dirty="0"/>
              <a:t>Таблиці маршрутизації </a:t>
            </a:r>
            <a:r>
              <a:rPr lang="uk-UA" dirty="0" err="1" smtClean="0"/>
              <a:t>хоста</a:t>
            </a:r>
            <a:endParaRPr lang="uk-UA" dirty="0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6114" y="957890"/>
            <a:ext cx="3367750" cy="3794491"/>
          </a:xfrm>
        </p:spPr>
        <p:txBody>
          <a:bodyPr/>
          <a:lstStyle/>
          <a:p>
            <a:pPr algn="just" rtl="0">
              <a:buFont typeface="Arial" panose="020B0604020202020204" pitchFamily="34" charset="0"/>
              <a:buChar char="•"/>
            </a:pPr>
            <a:r>
              <a:rPr lang="uk-UA" sz="1600" dirty="0"/>
              <a:t>У Windows використовують команди </a:t>
            </a:r>
            <a:r>
              <a:rPr lang="uk-UA" sz="1600" dirty="0" err="1"/>
              <a:t>route</a:t>
            </a:r>
            <a:r>
              <a:rPr lang="uk-UA" sz="1600" dirty="0"/>
              <a:t> </a:t>
            </a:r>
            <a:r>
              <a:rPr lang="uk-UA" sz="1600" dirty="0" err="1"/>
              <a:t>print</a:t>
            </a:r>
            <a:r>
              <a:rPr lang="uk-UA" sz="1600" dirty="0"/>
              <a:t> або </a:t>
            </a:r>
            <a:r>
              <a:rPr lang="uk-UA" sz="1600" dirty="0" err="1"/>
              <a:t>netstat</a:t>
            </a:r>
            <a:r>
              <a:rPr lang="uk-UA" sz="1600" dirty="0"/>
              <a:t> -r для відображення таблиці маршрутизації </a:t>
            </a:r>
            <a:r>
              <a:rPr lang="uk-UA" sz="1600" dirty="0" smtClean="0"/>
              <a:t>ПК.</a:t>
            </a:r>
            <a:endParaRPr lang="uk-UA" sz="1600" dirty="0"/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sz="1600" dirty="0" smtClean="0"/>
              <a:t>Результат </a:t>
            </a:r>
            <a:r>
              <a:rPr lang="uk-UA" sz="1600" dirty="0"/>
              <a:t>виконання цих двох команд </a:t>
            </a:r>
            <a:r>
              <a:rPr lang="uk-UA" sz="1600" dirty="0" smtClean="0"/>
              <a:t>містить три </a:t>
            </a:r>
            <a:r>
              <a:rPr lang="uk-UA" sz="1600" dirty="0"/>
              <a:t>розділи:</a:t>
            </a:r>
          </a:p>
          <a:p>
            <a:pPr lvl="1" rtl="0"/>
            <a:r>
              <a:rPr lang="uk-UA" sz="1600" dirty="0"/>
              <a:t>Список інтерфейсів — </a:t>
            </a:r>
            <a:r>
              <a:rPr lang="uk-UA" sz="1600" dirty="0" smtClean="0"/>
              <a:t>усі </a:t>
            </a:r>
            <a:r>
              <a:rPr lang="uk-UA" sz="1600" dirty="0"/>
              <a:t>можливі інтерфейси та </a:t>
            </a:r>
            <a:r>
              <a:rPr lang="uk-UA" sz="1600" dirty="0" smtClean="0"/>
              <a:t>MAC-адресація</a:t>
            </a:r>
            <a:endParaRPr lang="uk-UA" sz="1600" dirty="0"/>
          </a:p>
          <a:p>
            <a:pPr lvl="1" rtl="0"/>
            <a:r>
              <a:rPr lang="uk-UA" sz="1600" dirty="0"/>
              <a:t>Таблиця маршрутизації </a:t>
            </a:r>
            <a:r>
              <a:rPr lang="uk-UA" sz="1600" dirty="0" smtClean="0"/>
              <a:t>IPv4</a:t>
            </a:r>
            <a:endParaRPr lang="uk-UA" sz="1600" dirty="0"/>
          </a:p>
          <a:p>
            <a:pPr lvl="1" rtl="0"/>
            <a:r>
              <a:rPr lang="uk-UA" sz="1600" dirty="0"/>
              <a:t>Таблиця маршрутизації IPv6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864" y="932688"/>
            <a:ext cx="5485829" cy="3738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8614824"/>
      </p:ext>
    </p:extLst>
  </p:cSld>
  <p:clrMapOvr>
    <a:masterClrMapping/>
  </p:clrMapOvr>
  <p:transition spd="slow">
    <p:wip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8231464" cy="1802391"/>
          </a:xfrm>
        </p:spPr>
        <p:txBody>
          <a:bodyPr/>
          <a:lstStyle/>
          <a:p>
            <a:pPr rtl="0"/>
            <a:r>
              <a:rPr lang="uk-UA" sz="4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8.5 Вступ до маршрутизації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20016951"/>
      </p:ext>
    </p:extLst>
  </p:cSld>
  <p:clrMapOvr>
    <a:masterClrMapping/>
  </p:clrMapOvr>
  <p:transition spd="slow">
    <p:wip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Вступ до маршрутизації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Перенаправлення пакетів маршрутизатором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73255" y="822098"/>
            <a:ext cx="8807116" cy="538969"/>
          </a:xfrm>
        </p:spPr>
        <p:txBody>
          <a:bodyPr/>
          <a:lstStyle/>
          <a:p>
            <a:pPr marL="0" indent="0" rtl="0">
              <a:buNone/>
            </a:pPr>
            <a:r>
              <a:rPr lang="uk-UA"/>
              <a:t>Що відбувається, коли маршрутизатор отримує кадр від кінцевого пристрою?</a:t>
            </a:r>
          </a:p>
          <a:p>
            <a:pPr lvl="1"/>
            <a:endParaRPr lang="en-CA" alt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255" y="1361067"/>
            <a:ext cx="5439072" cy="3316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1411" y="2162150"/>
            <a:ext cx="2983832" cy="1877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8408560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DD52CCD-9D1E-4CC4-815A-A5967A0831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7168181"/>
              </p:ext>
            </p:extLst>
          </p:nvPr>
        </p:nvGraphicFramePr>
        <p:xfrm>
          <a:off x="106756" y="1279280"/>
          <a:ext cx="8595235" cy="20821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8801">
                  <a:extLst>
                    <a:ext uri="{9D8B030D-6E8A-4147-A177-3AD203B41FA5}">
                      <a16:colId xmlns:a16="http://schemas.microsoft.com/office/drawing/2014/main" val="3215831619"/>
                    </a:ext>
                  </a:extLst>
                </a:gridCol>
                <a:gridCol w="5946434">
                  <a:extLst>
                    <a:ext uri="{9D8B030D-6E8A-4147-A177-3AD203B41FA5}">
                      <a16:colId xmlns:a16="http://schemas.microsoft.com/office/drawing/2014/main" val="276475465"/>
                    </a:ext>
                  </a:extLst>
                </a:gridCol>
              </a:tblGrid>
              <a:tr h="265091">
                <a:tc>
                  <a:txBody>
                    <a:bodyPr/>
                    <a:lstStyle/>
                    <a:p>
                      <a:pPr algn="l" rtl="0" fontAlgn="b"/>
                      <a:r>
                        <a:rPr lang="uk-UA" sz="1400" b="1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Функція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Опис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8427975"/>
                  </a:ext>
                </a:extLst>
              </a:tr>
              <a:tr h="265091">
                <a:tc>
                  <a:txBody>
                    <a:bodyPr/>
                    <a:lstStyle/>
                    <a:p>
                      <a:pPr algn="l" rtl="0" fontAlgn="b"/>
                      <a:r>
                        <a:rPr lang="uk-UA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Практичні лабораторні роботи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dirty="0"/>
                        <a:t>Лабораторні роботи для виконання на реальному обладнанні.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8594367"/>
                  </a:ext>
                </a:extLst>
              </a:tr>
              <a:tr h="265091">
                <a:tc>
                  <a:txBody>
                    <a:bodyPr/>
                    <a:lstStyle/>
                    <a:p>
                      <a:pPr marL="0" marR="0" lvl="0" indent="0" algn="l" defTabSz="68577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Завдання для виконання в аудиторії</a:t>
                      </a:r>
                    </a:p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alt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58585B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Їх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58585B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 </a:t>
                      </a:r>
                      <a:r>
                        <a:rPr kumimoji="0" lang="ru-RU" alt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58585B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можна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58585B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 </a:t>
                      </a:r>
                      <a:r>
                        <a:rPr kumimoji="0" lang="ru-RU" alt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58585B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знайти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58585B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 на </a:t>
                      </a:r>
                      <a:r>
                        <a:rPr kumimoji="0" lang="ru-RU" alt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58585B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сторінці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58585B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 </a:t>
                      </a:r>
                      <a:r>
                        <a:rPr kumimoji="0" lang="ru-RU" alt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58585B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Ресурсів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58585B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 </a:t>
                      </a:r>
                      <a:r>
                        <a:rPr kumimoji="0" lang="ru-RU" alt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58585B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інструктора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58585B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. </a:t>
                      </a:r>
                      <a:r>
                        <a:rPr kumimoji="0" lang="ru-RU" alt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58585B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Завдання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58585B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 для </a:t>
                      </a:r>
                      <a:r>
                        <a:rPr kumimoji="0" lang="ru-RU" alt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58585B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виконання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58585B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 в </a:t>
                      </a:r>
                      <a:r>
                        <a:rPr kumimoji="0" lang="ru-RU" alt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58585B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аудиторії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58585B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 </a:t>
                      </a:r>
                      <a:r>
                        <a:rPr kumimoji="0" lang="ru-RU" alt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58585B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розроблені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58585B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 для </a:t>
                      </a:r>
                      <a:r>
                        <a:rPr kumimoji="0" lang="ru-RU" alt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58585B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полегшення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58585B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 </a:t>
                      </a:r>
                      <a:r>
                        <a:rPr kumimoji="0" lang="ru-RU" alt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58585B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навчання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58585B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, </a:t>
                      </a:r>
                      <a:r>
                        <a:rPr kumimoji="0" lang="ru-RU" alt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58585B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проведення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58585B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 </a:t>
                      </a:r>
                      <a:r>
                        <a:rPr kumimoji="0" lang="ru-RU" alt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58585B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обговорень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58585B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 і </a:t>
                      </a:r>
                      <a:r>
                        <a:rPr kumimoji="0" lang="ru-RU" alt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58585B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організації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58585B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 </a:t>
                      </a:r>
                      <a:r>
                        <a:rPr kumimoji="0" lang="ru-RU" alt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58585B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співпраці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58585B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 </a:t>
                      </a:r>
                      <a:r>
                        <a:rPr kumimoji="0" lang="ru-RU" alt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58585B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під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58585B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 час занять.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5566603"/>
                  </a:ext>
                </a:extLst>
              </a:tr>
              <a:tr h="265091">
                <a:tc>
                  <a:txBody>
                    <a:bodyPr/>
                    <a:lstStyle/>
                    <a:p>
                      <a:pPr algn="l" rtl="0" fontAlgn="b"/>
                      <a:r>
                        <a:rPr lang="uk-UA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Контрольні роботи з Розділів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dirty="0" err="1"/>
                        <a:t>Самооцінювання</a:t>
                      </a:r>
                      <a:r>
                        <a:rPr lang="uk-UA" dirty="0"/>
                        <a:t>, що поєднує поняття і навички, засвоєні протягом вивчення </a:t>
                      </a:r>
                      <a:r>
                        <a:rPr lang="uk-UA" dirty="0" smtClean="0"/>
                        <a:t>низки тем</a:t>
                      </a:r>
                      <a:r>
                        <a:rPr lang="uk-UA" dirty="0"/>
                        <a:t>, </a:t>
                      </a:r>
                      <a:r>
                        <a:rPr lang="uk-UA" dirty="0" smtClean="0"/>
                        <a:t>поданих у </a:t>
                      </a:r>
                      <a:r>
                        <a:rPr lang="uk-UA" dirty="0"/>
                        <a:t>розділі.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502776"/>
                  </a:ext>
                </a:extLst>
              </a:tr>
              <a:tr h="265091">
                <a:tc>
                  <a:txBody>
                    <a:bodyPr/>
                    <a:lstStyle/>
                    <a:p>
                      <a:pPr algn="l" rtl="0" fontAlgn="b"/>
                      <a:r>
                        <a:rPr lang="uk-UA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Підсумок розділу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dirty="0"/>
                        <a:t>Коротко резюмує зміст розділу.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7046280"/>
                  </a:ext>
                </a:extLst>
              </a:tr>
            </a:tbl>
          </a:graphicData>
        </a:graphic>
      </p:graphicFrame>
      <p:sp>
        <p:nvSpPr>
          <p:cNvPr id="5" name="Title 2">
            <a:extLst>
              <a:ext uri="{FF2B5EF4-FFF2-40B4-BE49-F238E27FC236}">
                <a16:creationId xmlns:a16="http://schemas.microsoft.com/office/drawing/2014/main" id="{2D10C50B-ED86-4E5D-BD0F-658911DFE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5285"/>
            <a:ext cx="9144000" cy="757238"/>
          </a:xfrm>
        </p:spPr>
        <p:txBody>
          <a:bodyPr/>
          <a:lstStyle/>
          <a:p>
            <a:pPr rtl="0"/>
            <a:r>
              <a:rPr lang="uk-UA" dirty="0"/>
              <a:t>Чого очікувати в цьому розділі </a:t>
            </a:r>
            <a:r>
              <a:rPr lang="uk-UA" dirty="0" smtClean="0"/>
              <a:t>(Продовж</a:t>
            </a:r>
            <a:r>
              <a:rPr lang="uk-UA" dirty="0"/>
              <a:t>.)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031D3D35-BC84-421A-A5F0-48081A310F8E}"/>
              </a:ext>
            </a:extLst>
          </p:cNvPr>
          <p:cNvSpPr txBox="1">
            <a:spLocks/>
          </p:cNvSpPr>
          <p:nvPr/>
        </p:nvSpPr>
        <p:spPr bwMode="auto">
          <a:xfrm>
            <a:off x="106756" y="668963"/>
            <a:ext cx="8853286" cy="346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t" anchorCtr="0" compatLnSpc="1">
            <a:prstTxWarp prst="textNoShape">
              <a:avLst/>
            </a:prstTxWarp>
          </a:bodyPr>
          <a:lstStyle>
            <a:lvl1pPr marL="169863" indent="-169863" algn="l" defTabSz="684213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§"/>
              <a:defRPr lang="en-US" sz="15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  <a:buFont typeface="Arial" charset="0"/>
              <a:buChar char="•"/>
              <a:defRPr lang="en-US" sz="14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2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1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uk-UA" dirty="0"/>
              <a:t>Для полегшення </a:t>
            </a:r>
            <a:r>
              <a:rPr lang="uk-UA" dirty="0" smtClean="0"/>
              <a:t>навчання </a:t>
            </a:r>
            <a:r>
              <a:rPr lang="uk-UA" dirty="0"/>
              <a:t>цей розділ </a:t>
            </a:r>
            <a:r>
              <a:rPr lang="uk-UA" dirty="0" smtClean="0"/>
              <a:t>може містити такі </a:t>
            </a:r>
            <a:r>
              <a:rPr lang="uk-UA" dirty="0"/>
              <a:t>елементи: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36058053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Вступ до маршрутизації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Таблиці маршрутизації IP маршрутизаторів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290286" y="798943"/>
            <a:ext cx="8853715" cy="2422943"/>
          </a:xfrm>
        </p:spPr>
        <p:txBody>
          <a:bodyPr/>
          <a:lstStyle/>
          <a:p>
            <a:pPr marL="0" indent="0" rtl="0">
              <a:spcBef>
                <a:spcPts val="0"/>
              </a:spcBef>
              <a:buNone/>
            </a:pPr>
            <a:r>
              <a:rPr lang="uk-UA" dirty="0"/>
              <a:t>Існує три типи маршрутів у таблиці маршрутизації на маршрутизаторі:</a:t>
            </a:r>
          </a:p>
          <a:p>
            <a:pPr algn="just" rt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b="1" dirty="0"/>
              <a:t>Безпосереднє </a:t>
            </a:r>
            <a:r>
              <a:rPr lang="uk-UA" b="1" dirty="0" smtClean="0"/>
              <a:t>під</a:t>
            </a:r>
            <a:r>
              <a:rPr lang="en-US" b="1" dirty="0" smtClean="0"/>
              <a:t>’</a:t>
            </a:r>
            <a:r>
              <a:rPr lang="uk-UA" b="1" dirty="0" err="1" smtClean="0"/>
              <a:t>єднані</a:t>
            </a:r>
            <a:r>
              <a:rPr lang="uk-UA" b="1" dirty="0" smtClean="0"/>
              <a:t> </a:t>
            </a:r>
            <a:r>
              <a:rPr lang="uk-UA" dirty="0"/>
              <a:t>— ці маршрути автоматично додаються маршрутизатором за умови, що інтерфейс активний і має налаштовану адресу. </a:t>
            </a:r>
          </a:p>
          <a:p>
            <a:pPr algn="just" rt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b="1" dirty="0"/>
              <a:t>Віддалений</a:t>
            </a:r>
            <a:r>
              <a:rPr lang="uk-UA" dirty="0"/>
              <a:t> — це маршрути, до яких маршрутизатор не має </a:t>
            </a:r>
            <a:r>
              <a:rPr lang="uk-UA" dirty="0" smtClean="0"/>
              <a:t>прямого з</a:t>
            </a:r>
            <a:r>
              <a:rPr lang="en-US" dirty="0" smtClean="0"/>
              <a:t>’</a:t>
            </a:r>
            <a:r>
              <a:rPr lang="uk-UA" dirty="0" smtClean="0"/>
              <a:t>єднання, інформацію про які може додаватися:</a:t>
            </a:r>
            <a:endParaRPr lang="uk-UA" dirty="0"/>
          </a:p>
          <a:p>
            <a:pPr lvl="1" rt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dirty="0"/>
              <a:t>Вручну — через статичний маршрут</a:t>
            </a:r>
          </a:p>
          <a:p>
            <a:pPr lvl="1" algn="just" rt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dirty="0" err="1"/>
              <a:t>Динамічно</a:t>
            </a:r>
            <a:r>
              <a:rPr lang="uk-UA" dirty="0"/>
              <a:t> — через протокол маршрутизації, за допомогою якого маршрутизатори обмінюються інформацією один з </a:t>
            </a:r>
            <a:r>
              <a:rPr lang="uk-UA" dirty="0" smtClean="0"/>
              <a:t>одним.</a:t>
            </a:r>
            <a:endParaRPr lang="uk-UA" dirty="0"/>
          </a:p>
          <a:p>
            <a:pPr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b="1" dirty="0"/>
              <a:t>Маршрут за замовчуванням </a:t>
            </a:r>
            <a:r>
              <a:rPr lang="uk-UA" dirty="0"/>
              <a:t>— </a:t>
            </a:r>
            <a:r>
              <a:rPr lang="uk-UA" dirty="0" smtClean="0"/>
              <a:t>коли </a:t>
            </a:r>
            <a:r>
              <a:rPr lang="uk-UA" dirty="0"/>
              <a:t>немає відповідності </a:t>
            </a:r>
            <a:r>
              <a:rPr lang="uk-UA" dirty="0" smtClean="0"/>
              <a:t>у </a:t>
            </a:r>
            <a:r>
              <a:rPr lang="uk-UA" dirty="0"/>
              <a:t>таблиці </a:t>
            </a:r>
            <a:r>
              <a:rPr lang="uk-UA" dirty="0" smtClean="0"/>
              <a:t>маршрутизації цей </a:t>
            </a:r>
            <a:r>
              <a:rPr lang="uk-UA" dirty="0"/>
              <a:t>маршрут </a:t>
            </a:r>
            <a:r>
              <a:rPr lang="uk-UA" dirty="0" smtClean="0"/>
              <a:t>перенаправляє увесь </a:t>
            </a:r>
            <a:r>
              <a:rPr lang="uk-UA" dirty="0"/>
              <a:t>трафік у певному </a:t>
            </a:r>
            <a:r>
              <a:rPr lang="uk-UA" dirty="0" smtClean="0"/>
              <a:t>напрямку.</a:t>
            </a:r>
            <a:endParaRPr lang="uk-UA" dirty="0"/>
          </a:p>
          <a:p>
            <a:pPr lvl="1">
              <a:spcBef>
                <a:spcPts val="0"/>
              </a:spcBef>
            </a:pPr>
            <a:endParaRPr lang="en-CA" altLang="en-US" dirty="0"/>
          </a:p>
          <a:p>
            <a:pPr lvl="1"/>
            <a:endParaRPr lang="en-CA" alt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970" y="3431952"/>
            <a:ext cx="5351646" cy="152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1866069"/>
      </p:ext>
    </p:extLst>
  </p:cSld>
  <p:clrMapOvr>
    <a:masterClrMapping/>
  </p:clrMapOvr>
  <p:transition spd="slow">
    <p:wip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1" y="41393"/>
            <a:ext cx="4114799" cy="757551"/>
          </a:xfrm>
        </p:spPr>
        <p:txBody>
          <a:bodyPr/>
          <a:lstStyle/>
          <a:p>
            <a:pPr rtl="0"/>
            <a:r>
              <a:rPr lang="uk-UA" sz="1600" dirty="0"/>
              <a:t>Вступ до маршрутизації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 sz="2400" dirty="0"/>
              <a:t>Статична маршрутизація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065" y="798945"/>
            <a:ext cx="3464108" cy="3066474"/>
          </a:xfrm>
        </p:spPr>
        <p:txBody>
          <a:bodyPr/>
          <a:lstStyle/>
          <a:p>
            <a:pPr marL="0" indent="0" algn="just" rtl="0">
              <a:buNone/>
            </a:pPr>
            <a:r>
              <a:rPr lang="uk-UA" sz="1600" dirty="0"/>
              <a:t>Характеристики статичного маршруту: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600" dirty="0" smtClean="0"/>
              <a:t>Налаштовується вручну</a:t>
            </a:r>
            <a:endParaRPr lang="uk-UA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uk-UA" sz="1600" dirty="0" smtClean="0"/>
              <a:t>При </a:t>
            </a:r>
            <a:r>
              <a:rPr lang="uk-UA" sz="1600" dirty="0"/>
              <a:t>зміні </a:t>
            </a:r>
            <a:r>
              <a:rPr lang="uk-UA" sz="1600" dirty="0" smtClean="0"/>
              <a:t>топології регулюється вручну адміністратором</a:t>
            </a:r>
            <a:endParaRPr lang="uk-UA" sz="1600" dirty="0"/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sz="1600" dirty="0"/>
              <a:t>Підходить для </a:t>
            </a:r>
            <a:r>
              <a:rPr lang="uk-UA" sz="1600" dirty="0" smtClean="0"/>
              <a:t>невеликих ненадлишкових </a:t>
            </a:r>
            <a:r>
              <a:rPr lang="uk-UA" sz="1600" dirty="0"/>
              <a:t>мереж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sz="1600" dirty="0"/>
              <a:t>Часто використовується спільно з протоколом динамічної маршрутизації для </a:t>
            </a:r>
            <a:r>
              <a:rPr lang="uk-UA" sz="1600" dirty="0" smtClean="0"/>
              <a:t>налаштування маршруту </a:t>
            </a:r>
            <a:r>
              <a:rPr lang="uk-UA" sz="1600" dirty="0"/>
              <a:t>за </a:t>
            </a:r>
            <a:r>
              <a:rPr lang="uk-UA" sz="1600" dirty="0" smtClean="0"/>
              <a:t>замовчуванням.</a:t>
            </a:r>
            <a:endParaRPr lang="uk-UA" sz="1600" dirty="0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109" y="228982"/>
            <a:ext cx="5007756" cy="2382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109" y="2687848"/>
            <a:ext cx="5007757" cy="2117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5251992"/>
      </p:ext>
    </p:extLst>
  </p:cSld>
  <p:clrMapOvr>
    <a:masterClrMapping/>
  </p:clrMapOvr>
  <p:transition spd="slow">
    <p:wip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1" y="41393"/>
            <a:ext cx="3990108" cy="757551"/>
          </a:xfrm>
        </p:spPr>
        <p:txBody>
          <a:bodyPr/>
          <a:lstStyle/>
          <a:p>
            <a:pPr rtl="0"/>
            <a:r>
              <a:rPr lang="uk-UA" sz="1600" dirty="0"/>
              <a:t>Вступ до маршрутизації</a:t>
            </a:r>
            <a:r>
              <a:rPr lang="en-US" altLang="en-US" sz="1600" dirty="0"/>
              <a:t/>
            </a:r>
            <a:br>
              <a:rPr lang="en-US" altLang="en-US" sz="1600" dirty="0"/>
            </a:br>
            <a:r>
              <a:rPr lang="uk-UA" dirty="0"/>
              <a:t>Динамічна маршрутизація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065" y="908144"/>
            <a:ext cx="3846044" cy="2962564"/>
          </a:xfrm>
        </p:spPr>
        <p:txBody>
          <a:bodyPr/>
          <a:lstStyle/>
          <a:p>
            <a:pPr marL="0" indent="0" rtl="0">
              <a:buNone/>
            </a:pPr>
            <a:r>
              <a:rPr lang="uk-UA" sz="1600" dirty="0"/>
              <a:t>Динамічні маршрути автоматично: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sz="1600" dirty="0"/>
              <a:t>Виявляють віддалені мережі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sz="1600" dirty="0"/>
              <a:t>Підтримують інформацію </a:t>
            </a:r>
            <a:r>
              <a:rPr lang="uk-UA" sz="1600" dirty="0" smtClean="0"/>
              <a:t>в актуальному стані</a:t>
            </a:r>
            <a:endParaRPr lang="uk-UA" sz="1600" dirty="0"/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sz="1600" dirty="0" smtClean="0"/>
              <a:t>Обирають </a:t>
            </a:r>
            <a:r>
              <a:rPr lang="uk-UA" sz="1600" dirty="0"/>
              <a:t>найкращий шлях до місця призначення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sz="1600" dirty="0"/>
              <a:t>Знаходять нові найкращі шляхи при зміні топології</a:t>
            </a:r>
          </a:p>
          <a:p>
            <a:pPr marL="0" indent="0" algn="just" rtl="0">
              <a:buNone/>
            </a:pPr>
            <a:r>
              <a:rPr lang="uk-UA" sz="1600" dirty="0"/>
              <a:t>Динамічна маршрутизація також дозволяє обмінюватися статичними маршрутами за замовчуванням з іншими маршрутизаторами.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109" y="358055"/>
            <a:ext cx="5007757" cy="1928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109" y="2312213"/>
            <a:ext cx="4644736" cy="2470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7906835"/>
      </p:ext>
    </p:extLst>
  </p:cSld>
  <p:clrMapOvr>
    <a:masterClrMapping/>
  </p:clrMapOvr>
  <p:transition spd="slow">
    <p:wip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Вступ до маршрутизації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Відео— Таблиці маршрутизації IPv4 маршрутизатора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249383" y="798944"/>
            <a:ext cx="8427026" cy="3093356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 algn="just" rtl="0">
              <a:buNone/>
            </a:pPr>
            <a:r>
              <a:rPr lang="uk-UA" sz="1800" dirty="0"/>
              <a:t>У цьому відео пояснюється інформація з таблиці маршрутизації IPv4 маршрутизатора.</a:t>
            </a:r>
          </a:p>
        </p:txBody>
      </p:sp>
    </p:spTree>
    <p:extLst>
      <p:ext uri="{BB962C8B-B14F-4D97-AF65-F5344CB8AC3E}">
        <p14:creationId xmlns:p14="http://schemas.microsoft.com/office/powerpoint/2010/main" val="3462195043"/>
      </p:ext>
    </p:extLst>
  </p:cSld>
  <p:clrMapOvr>
    <a:masterClrMapping/>
  </p:clrMapOvr>
  <p:transition spd="slow">
    <p:wip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Вступ до маршрутизації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Ознайомлення з таблицею маршрутизації IPv4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35082" y="817311"/>
            <a:ext cx="3979718" cy="3723515"/>
          </a:xfrm>
        </p:spPr>
        <p:txBody>
          <a:bodyPr/>
          <a:lstStyle/>
          <a:p>
            <a:pPr marL="0" indent="0" algn="just" rtl="0">
              <a:buNone/>
            </a:pPr>
            <a:r>
              <a:rPr lang="uk-UA" dirty="0"/>
              <a:t>Команда </a:t>
            </a:r>
            <a:r>
              <a:rPr lang="uk-UA" b="1" dirty="0" err="1"/>
              <a:t>show</a:t>
            </a:r>
            <a:r>
              <a:rPr lang="uk-UA" b="1" dirty="0"/>
              <a:t> </a:t>
            </a:r>
            <a:r>
              <a:rPr lang="uk-UA" b="1" dirty="0" err="1"/>
              <a:t>ip</a:t>
            </a:r>
            <a:r>
              <a:rPr lang="uk-UA" b="1" dirty="0"/>
              <a:t> </a:t>
            </a:r>
            <a:r>
              <a:rPr lang="uk-UA" b="1" dirty="0" err="1"/>
              <a:t>route</a:t>
            </a:r>
            <a:r>
              <a:rPr lang="uk-UA" b="1" dirty="0"/>
              <a:t> </a:t>
            </a:r>
            <a:r>
              <a:rPr lang="uk-UA" dirty="0" smtClean="0"/>
              <a:t>зображає такі </a:t>
            </a:r>
            <a:r>
              <a:rPr lang="uk-UA" dirty="0"/>
              <a:t>джерела маршрутів:</a:t>
            </a:r>
          </a:p>
          <a:p>
            <a:pPr lvl="1" algn="just"/>
            <a:r>
              <a:rPr lang="uk-UA" b="1" dirty="0"/>
              <a:t>L</a:t>
            </a:r>
            <a:r>
              <a:rPr lang="uk-UA" dirty="0"/>
              <a:t> </a:t>
            </a:r>
            <a:r>
              <a:rPr lang="uk-UA" dirty="0"/>
              <a:t>– </a:t>
            </a:r>
            <a:r>
              <a:rPr lang="uk-UA" dirty="0"/>
              <a:t>IP-адреса безпосередньо </a:t>
            </a:r>
            <a:r>
              <a:rPr lang="uk-UA" dirty="0" smtClean="0"/>
              <a:t>під</a:t>
            </a:r>
            <a:r>
              <a:rPr lang="en-US" dirty="0" smtClean="0"/>
              <a:t>’</a:t>
            </a:r>
            <a:r>
              <a:rPr lang="uk-UA" dirty="0" err="1" smtClean="0"/>
              <a:t>єднаного</a:t>
            </a:r>
            <a:r>
              <a:rPr lang="uk-UA" dirty="0" smtClean="0"/>
              <a:t> </a:t>
            </a:r>
            <a:r>
              <a:rPr lang="uk-UA" dirty="0" smtClean="0"/>
              <a:t>локального </a:t>
            </a:r>
            <a:r>
              <a:rPr lang="uk-UA" dirty="0"/>
              <a:t>інтерфейсу</a:t>
            </a:r>
          </a:p>
          <a:p>
            <a:pPr lvl="1" algn="just" rtl="0"/>
            <a:r>
              <a:rPr lang="uk-UA" b="1" dirty="0"/>
              <a:t>C</a:t>
            </a:r>
            <a:r>
              <a:rPr lang="uk-UA" dirty="0"/>
              <a:t> – Безпосередньо </a:t>
            </a:r>
            <a:r>
              <a:rPr lang="uk-UA" dirty="0" smtClean="0"/>
              <a:t>під</a:t>
            </a:r>
            <a:r>
              <a:rPr lang="en-US" dirty="0" smtClean="0"/>
              <a:t>’</a:t>
            </a:r>
            <a:r>
              <a:rPr lang="uk-UA" dirty="0" err="1" smtClean="0"/>
              <a:t>єднана</a:t>
            </a:r>
            <a:r>
              <a:rPr lang="uk-UA" dirty="0" smtClean="0"/>
              <a:t> </a:t>
            </a:r>
            <a:r>
              <a:rPr lang="uk-UA" dirty="0"/>
              <a:t>мережа</a:t>
            </a:r>
          </a:p>
          <a:p>
            <a:pPr lvl="1" algn="just"/>
            <a:r>
              <a:rPr lang="uk-UA" b="1" dirty="0"/>
              <a:t>S</a:t>
            </a:r>
            <a:r>
              <a:rPr lang="uk-UA" dirty="0"/>
              <a:t> </a:t>
            </a:r>
            <a:r>
              <a:rPr lang="uk-UA" dirty="0"/>
              <a:t>– </a:t>
            </a:r>
            <a:r>
              <a:rPr lang="uk-UA" dirty="0"/>
              <a:t>Статичний маршрут, налаштований вручну адміністратором</a:t>
            </a:r>
          </a:p>
          <a:p>
            <a:pPr lvl="1" rtl="0"/>
            <a:r>
              <a:rPr lang="uk-UA" b="1" dirty="0"/>
              <a:t>O</a:t>
            </a:r>
            <a:r>
              <a:rPr lang="uk-UA" dirty="0"/>
              <a:t> – OSPF</a:t>
            </a:r>
          </a:p>
          <a:p>
            <a:pPr lvl="1"/>
            <a:r>
              <a:rPr lang="uk-UA" b="1" dirty="0"/>
              <a:t>D</a:t>
            </a:r>
            <a:r>
              <a:rPr lang="uk-UA" dirty="0"/>
              <a:t> </a:t>
            </a:r>
            <a:r>
              <a:rPr lang="uk-UA" dirty="0"/>
              <a:t>– </a:t>
            </a:r>
            <a:r>
              <a:rPr lang="uk-UA" dirty="0"/>
              <a:t>EIGRP</a:t>
            </a:r>
          </a:p>
          <a:p>
            <a:pPr marL="0" indent="0" rtl="0">
              <a:buNone/>
            </a:pPr>
            <a:r>
              <a:rPr lang="uk-UA" dirty="0"/>
              <a:t>Ця команда показує типи маршрутів:</a:t>
            </a:r>
          </a:p>
          <a:p>
            <a:pPr lvl="1"/>
            <a:r>
              <a:rPr lang="uk-UA" dirty="0"/>
              <a:t>Безпосереднє з' єднання </a:t>
            </a:r>
            <a:r>
              <a:rPr lang="uk-UA" dirty="0"/>
              <a:t>– </a:t>
            </a:r>
            <a:r>
              <a:rPr lang="uk-UA" dirty="0"/>
              <a:t>C і L</a:t>
            </a:r>
          </a:p>
          <a:p>
            <a:pPr lvl="1" rtl="0"/>
            <a:r>
              <a:rPr lang="uk-UA" dirty="0"/>
              <a:t>Віддалені маршрути – O, D, тощо.</a:t>
            </a:r>
          </a:p>
          <a:p>
            <a:pPr lvl="1"/>
            <a:r>
              <a:rPr lang="uk-UA" dirty="0"/>
              <a:t>Маршрути за замовчуванням </a:t>
            </a:r>
            <a:r>
              <a:rPr lang="uk-UA" dirty="0"/>
              <a:t>– </a:t>
            </a:r>
            <a:r>
              <a:rPr lang="uk-UA" dirty="0"/>
              <a:t>S* 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9491" y="817312"/>
            <a:ext cx="4904509" cy="3900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3737095"/>
      </p:ext>
    </p:extLst>
  </p:cSld>
  <p:clrMapOvr>
    <a:masterClrMapping/>
  </p:clrMapOvr>
  <p:transition spd="slow">
    <p:wip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8231464" cy="1802391"/>
          </a:xfrm>
        </p:spPr>
        <p:txBody>
          <a:bodyPr/>
          <a:lstStyle/>
          <a:p>
            <a:pPr rtl="0"/>
            <a:r>
              <a:rPr lang="uk-UA" sz="4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8.6 Практичне завдання з розділу та контрольна робота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22653524"/>
      </p:ext>
    </p:extLst>
  </p:cSld>
  <p:clrMapOvr>
    <a:masterClrMapping/>
  </p:clrMapOvr>
  <p:transition spd="slow">
    <p:wip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1" y="0"/>
            <a:ext cx="9144000" cy="757551"/>
          </a:xfrm>
        </p:spPr>
        <p:txBody>
          <a:bodyPr/>
          <a:lstStyle/>
          <a:p>
            <a:pPr rtl="0"/>
            <a:r>
              <a:rPr lang="uk-UA" sz="1600" dirty="0"/>
              <a:t>Практичне завдання з розділу та контрольна робота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 dirty="0"/>
              <a:t>Що ми вивчили у цьому розділі?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" y="677908"/>
            <a:ext cx="8840141" cy="3874434"/>
          </a:xfrm>
        </p:spPr>
        <p:txBody>
          <a:bodyPr/>
          <a:lstStyle/>
          <a:p>
            <a:pPr lvl="2" algn="just" rtl="0"/>
            <a:r>
              <a:rPr lang="uk-UA" sz="1500" dirty="0"/>
              <a:t>IP не орієнтований на з'єднання, не гарантує доставку та не залежить від середовища передавання даних.</a:t>
            </a:r>
          </a:p>
          <a:p>
            <a:pPr lvl="2" algn="just" rtl="0"/>
            <a:r>
              <a:rPr lang="uk-UA" sz="1500" dirty="0" smtClean="0"/>
              <a:t>Заголовок </a:t>
            </a:r>
            <a:r>
              <a:rPr lang="uk-UA" sz="1500" dirty="0"/>
              <a:t>пакета IPv4 складається з полів, що містять інформацію про пакет.</a:t>
            </a:r>
          </a:p>
          <a:p>
            <a:pPr lvl="2" algn="just" rtl="0"/>
            <a:r>
              <a:rPr lang="uk-UA" sz="1500" dirty="0"/>
              <a:t>IPv6 долає такі недоліки IPv4, як відсутність наскрізного </a:t>
            </a:r>
            <a:r>
              <a:rPr lang="uk-UA" sz="1500" dirty="0" smtClean="0"/>
              <a:t>з</a:t>
            </a:r>
            <a:r>
              <a:rPr lang="en-US" sz="1500" dirty="0" smtClean="0"/>
              <a:t>’</a:t>
            </a:r>
            <a:r>
              <a:rPr lang="uk-UA" sz="1500" dirty="0" smtClean="0"/>
              <a:t>єднання та підвищена </a:t>
            </a:r>
            <a:r>
              <a:rPr lang="uk-UA" sz="1500" dirty="0"/>
              <a:t>складність мережі.</a:t>
            </a:r>
          </a:p>
          <a:p>
            <a:pPr lvl="2" algn="just" rtl="0">
              <a:buFont typeface="Arial" panose="020B0604020202020204" pitchFamily="34" charset="0"/>
              <a:buChar char="•"/>
            </a:pPr>
            <a:r>
              <a:rPr lang="uk-UA" sz="1500" dirty="0"/>
              <a:t>Пристрій </a:t>
            </a:r>
            <a:r>
              <a:rPr lang="uk-UA" sz="1500" dirty="0" smtClean="0"/>
              <a:t>визначає яким є місце </a:t>
            </a:r>
            <a:r>
              <a:rPr lang="uk-UA" sz="1500" dirty="0"/>
              <a:t>призначення: він сам, інший локальний вузол чи </a:t>
            </a:r>
            <a:r>
              <a:rPr lang="uk-UA" sz="1500" dirty="0" smtClean="0"/>
              <a:t>віддалений </a:t>
            </a:r>
            <a:r>
              <a:rPr lang="uk-UA" sz="1500" dirty="0" err="1" smtClean="0"/>
              <a:t>хост</a:t>
            </a:r>
            <a:r>
              <a:rPr lang="uk-UA" sz="1500" dirty="0" smtClean="0"/>
              <a:t>.</a:t>
            </a:r>
            <a:endParaRPr lang="uk-UA" sz="1500" dirty="0"/>
          </a:p>
          <a:p>
            <a:pPr lvl="2" algn="just" rtl="0">
              <a:buFont typeface="Arial" panose="020B0604020202020204" pitchFamily="34" charset="0"/>
              <a:buChar char="•"/>
            </a:pPr>
            <a:r>
              <a:rPr lang="uk-UA" sz="1500" dirty="0"/>
              <a:t>Шлюз за замовчуванням - це маршрутизатор, що є частиною локальної мережі і буде використовуватися, як "двері" </a:t>
            </a:r>
            <a:r>
              <a:rPr lang="uk-UA" sz="1500" dirty="0" smtClean="0"/>
              <a:t>до інших мереж.</a:t>
            </a:r>
            <a:endParaRPr lang="uk-UA" sz="1500" dirty="0"/>
          </a:p>
          <a:p>
            <a:pPr lvl="2" algn="just" rtl="0"/>
            <a:r>
              <a:rPr lang="uk-UA" sz="1500" dirty="0"/>
              <a:t>Таблиця маршрутизації містить перелік усіх відомих мережних адрес (префіксів), а також дані, куди пересилати пакет.</a:t>
            </a:r>
          </a:p>
          <a:p>
            <a:pPr lvl="2" algn="just" rtl="0"/>
            <a:r>
              <a:rPr lang="uk-UA" sz="1500" dirty="0"/>
              <a:t>Маршрутизатор використовує найдовший збіг маски підмережі або </a:t>
            </a:r>
            <a:r>
              <a:rPr lang="uk-UA" sz="1500" dirty="0" err="1"/>
              <a:t>префікса</a:t>
            </a:r>
            <a:r>
              <a:rPr lang="uk-UA" sz="1500" dirty="0"/>
              <a:t>.</a:t>
            </a:r>
          </a:p>
          <a:p>
            <a:pPr lvl="2" algn="just" rtl="0"/>
            <a:r>
              <a:rPr lang="uk-UA" sz="1500" dirty="0"/>
              <a:t>Таблиця маршрутизації має три типи маршрутних записів: безпосередньо </a:t>
            </a:r>
            <a:r>
              <a:rPr lang="uk-UA" sz="1500" dirty="0" smtClean="0"/>
              <a:t>під</a:t>
            </a:r>
            <a:r>
              <a:rPr lang="en-US" sz="1500" dirty="0" smtClean="0"/>
              <a:t>’</a:t>
            </a:r>
            <a:r>
              <a:rPr lang="uk-UA" sz="1500" dirty="0" err="1" smtClean="0"/>
              <a:t>єднані</a:t>
            </a:r>
            <a:r>
              <a:rPr lang="uk-UA" sz="1500" dirty="0" smtClean="0"/>
              <a:t> </a:t>
            </a:r>
            <a:r>
              <a:rPr lang="uk-UA" sz="1500" dirty="0"/>
              <a:t>мережі, віддалені мережі та маршрут за замовчуванням.</a:t>
            </a:r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69723964"/>
      </p:ext>
    </p:extLst>
  </p:cSld>
  <p:clrMapOvr>
    <a:masterClrMapping/>
  </p:clrMapOvr>
  <p:transition spd="slow">
    <p:wip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15993"/>
            <a:ext cx="9144000" cy="757551"/>
          </a:xfrm>
        </p:spPr>
        <p:txBody>
          <a:bodyPr/>
          <a:lstStyle/>
          <a:p>
            <a:pPr rtl="0"/>
            <a:r>
              <a:rPr lang="uk-UA" sz="1800"/>
              <a:t>Мережний рівень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>
                <a:latin typeface="Arial" charset="0"/>
              </a:rPr>
              <a:t>Нові терміни та команди</a:t>
            </a:r>
          </a:p>
        </p:txBody>
      </p:sp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xfrm>
            <a:off x="286690" y="1028311"/>
            <a:ext cx="2721476" cy="3709769"/>
          </a:xfrm>
          <a:noFill/>
          <a:ln>
            <a:solidFill>
              <a:schemeClr val="accent1"/>
            </a:solidFill>
          </a:ln>
        </p:spPr>
        <p:txBody>
          <a:bodyPr/>
          <a:lstStyle/>
          <a:p>
            <a:pPr rtl="0" eaLnBrk="1" fontAlgn="b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/>
              <a:t>Інкапсуляція</a:t>
            </a:r>
          </a:p>
          <a:p>
            <a:pPr rtl="0" eaLnBrk="1" fontAlgn="b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/>
              <a:t>Маршрутизація</a:t>
            </a:r>
          </a:p>
          <a:p>
            <a:pPr rtl="0" eaLnBrk="1" fontAlgn="b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/>
              <a:t>Де-інкапсуляція</a:t>
            </a:r>
          </a:p>
          <a:p>
            <a:pPr rtl="0" fontAlgn="b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/>
              <a:t>Корисне навантаження (</a:t>
            </a:r>
            <a:r>
              <a:rPr lang="uk-UA" dirty="0" err="1"/>
              <a:t>payload</a:t>
            </a:r>
            <a:r>
              <a:rPr lang="uk-UA" dirty="0"/>
              <a:t>) даних</a:t>
            </a:r>
          </a:p>
          <a:p>
            <a:pPr rtl="0" eaLnBrk="1" fontAlgn="b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/>
              <a:t>Пакет</a:t>
            </a:r>
          </a:p>
          <a:p>
            <a:pPr rtl="0" eaLnBrk="1" fontAlgn="b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/>
              <a:t>Інтернет-протокол версії 4 (IPv4)</a:t>
            </a:r>
          </a:p>
          <a:p>
            <a:pPr rtl="0" eaLnBrk="1" fontAlgn="b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/>
              <a:t>Інтернет-протокол версії 6 (IPv6)</a:t>
            </a:r>
          </a:p>
          <a:p>
            <a:pPr rtl="0" eaLnBrk="1" fontAlgn="b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/>
              <a:t>PDU мережного рівня = IP-пакет</a:t>
            </a:r>
          </a:p>
          <a:p>
            <a:pPr rtl="0" eaLnBrk="1" fontAlgn="b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 smtClean="0"/>
              <a:t>IP-заголовок</a:t>
            </a:r>
          </a:p>
          <a:p>
            <a:pPr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/>
              <a:t>Негарантована доставка</a:t>
            </a:r>
          </a:p>
          <a:p>
            <a:pPr marL="0" indent="0" rtl="0" eaLnBrk="1" fontAlgn="b" hangingPunct="1">
              <a:spcBef>
                <a:spcPts val="0"/>
              </a:spcBef>
              <a:spcAft>
                <a:spcPts val="0"/>
              </a:spcAft>
              <a:buNone/>
            </a:pPr>
            <a:endParaRPr lang="uk-UA" dirty="0"/>
          </a:p>
        </p:txBody>
      </p:sp>
      <p:sp>
        <p:nvSpPr>
          <p:cNvPr id="6" name="Content Placeholder 1"/>
          <p:cNvSpPr txBox="1">
            <a:spLocks/>
          </p:cNvSpPr>
          <p:nvPr/>
        </p:nvSpPr>
        <p:spPr bwMode="auto">
          <a:xfrm>
            <a:off x="3008166" y="1019059"/>
            <a:ext cx="2850381" cy="370976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xmlns:c15="http://schemas.microsoft.com/office/drawing/2012/chart" xmlns:c="http://schemas.openxmlformats.org/drawingml/2006/chart" val="1"/>
            </a:ext>
          </a:extLst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</a:bodyPr>
          <a:lstStyle>
            <a:lvl1pPr marL="236538" indent="-236538" algn="l" defTabSz="814388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rgbClr val="708CA1"/>
              </a:buClr>
              <a:buFont typeface="Wingdings" charset="0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574675" indent="-11747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914400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254125" indent="11747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1604963" indent="223838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0621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6pPr>
            <a:lvl7pPr marL="25193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7pPr>
            <a:lvl8pPr marL="29765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8pPr>
            <a:lvl9pPr marL="34337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rtl="0" eaLnBrk="1" fontAlgn="ctr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400" dirty="0" smtClean="0">
                <a:solidFill>
                  <a:srgbClr val="000000"/>
                </a:solidFill>
              </a:rPr>
              <a:t>Незалежний </a:t>
            </a:r>
            <a:r>
              <a:rPr lang="uk-UA" sz="1400" dirty="0">
                <a:solidFill>
                  <a:srgbClr val="000000"/>
                </a:solidFill>
              </a:rPr>
              <a:t>від середовища передавання даних</a:t>
            </a:r>
          </a:p>
          <a:p>
            <a:pPr rtl="0" eaLnBrk="1" fontAlgn="b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400" dirty="0">
                <a:solidFill>
                  <a:srgbClr val="000000"/>
                </a:solidFill>
              </a:rPr>
              <a:t>Не орієнтований на з'єднання</a:t>
            </a:r>
          </a:p>
          <a:p>
            <a:pPr rtl="0" eaLnBrk="1" fontAlgn="b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400" dirty="0">
                <a:solidFill>
                  <a:srgbClr val="000000"/>
                </a:solidFill>
              </a:rPr>
              <a:t>Ненадійний</a:t>
            </a:r>
          </a:p>
          <a:p>
            <a:pPr rtl="0" eaLnBrk="1" fontAlgn="b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400" dirty="0">
                <a:solidFill>
                  <a:srgbClr val="000000"/>
                </a:solidFill>
              </a:rPr>
              <a:t>Максимальний блок передавання даних (MTU, </a:t>
            </a:r>
            <a:r>
              <a:rPr lang="uk-UA" sz="1400" dirty="0" err="1">
                <a:solidFill>
                  <a:srgbClr val="000000"/>
                </a:solidFill>
              </a:rPr>
              <a:t>Maximum</a:t>
            </a:r>
            <a:r>
              <a:rPr lang="uk-UA" sz="1400" dirty="0">
                <a:solidFill>
                  <a:srgbClr val="000000"/>
                </a:solidFill>
              </a:rPr>
              <a:t> </a:t>
            </a:r>
            <a:r>
              <a:rPr lang="uk-UA" sz="1400" dirty="0" err="1">
                <a:solidFill>
                  <a:srgbClr val="000000"/>
                </a:solidFill>
              </a:rPr>
              <a:t>Transmission</a:t>
            </a:r>
            <a:r>
              <a:rPr lang="uk-UA" sz="1400" dirty="0">
                <a:solidFill>
                  <a:srgbClr val="000000"/>
                </a:solidFill>
              </a:rPr>
              <a:t> </a:t>
            </a:r>
            <a:r>
              <a:rPr lang="uk-UA" sz="1400" dirty="0" err="1">
                <a:solidFill>
                  <a:srgbClr val="000000"/>
                </a:solidFill>
              </a:rPr>
              <a:t>Unit</a:t>
            </a:r>
            <a:r>
              <a:rPr lang="uk-UA" sz="1400" dirty="0">
                <a:solidFill>
                  <a:srgbClr val="000000"/>
                </a:solidFill>
              </a:rPr>
              <a:t>)</a:t>
            </a:r>
          </a:p>
          <a:p>
            <a:pPr rtl="0" eaLnBrk="1" fontAlgn="b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400" dirty="0">
                <a:solidFill>
                  <a:srgbClr val="000000"/>
                </a:solidFill>
              </a:rPr>
              <a:t>Версія</a:t>
            </a:r>
          </a:p>
          <a:p>
            <a:pPr rtl="0" eaLnBrk="1" fontAlgn="b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400" dirty="0">
                <a:solidFill>
                  <a:srgbClr val="000000"/>
                </a:solidFill>
              </a:rPr>
              <a:t>Диференційовані сервіси (DS)</a:t>
            </a:r>
          </a:p>
          <a:p>
            <a:pPr rtl="0" eaLnBrk="1" fontAlgn="b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400" dirty="0">
                <a:solidFill>
                  <a:srgbClr val="000000"/>
                </a:solidFill>
              </a:rPr>
              <a:t>Час життя (TTL) пакету</a:t>
            </a:r>
          </a:p>
          <a:p>
            <a:pPr rtl="0" eaLnBrk="1" fontAlgn="b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400" dirty="0">
                <a:solidFill>
                  <a:srgbClr val="000000"/>
                </a:solidFill>
              </a:rPr>
              <a:t>Протокол </a:t>
            </a:r>
            <a:r>
              <a:rPr lang="uk-UA" sz="1400" dirty="0" err="1">
                <a:solidFill>
                  <a:srgbClr val="000000"/>
                </a:solidFill>
              </a:rPr>
              <a:t>міжмережних</a:t>
            </a:r>
            <a:r>
              <a:rPr lang="uk-UA" sz="1400" dirty="0">
                <a:solidFill>
                  <a:srgbClr val="000000"/>
                </a:solidFill>
              </a:rPr>
              <a:t> керуючих повідомлень (ICMP, </a:t>
            </a:r>
            <a:r>
              <a:rPr lang="uk-UA" sz="1400" dirty="0" err="1">
                <a:solidFill>
                  <a:srgbClr val="000000"/>
                </a:solidFill>
              </a:rPr>
              <a:t>Internet</a:t>
            </a:r>
            <a:r>
              <a:rPr lang="uk-UA" sz="1400" dirty="0">
                <a:solidFill>
                  <a:srgbClr val="000000"/>
                </a:solidFill>
              </a:rPr>
              <a:t> </a:t>
            </a:r>
            <a:r>
              <a:rPr lang="uk-UA" sz="1400" dirty="0" err="1">
                <a:solidFill>
                  <a:srgbClr val="000000"/>
                </a:solidFill>
              </a:rPr>
              <a:t>Control</a:t>
            </a:r>
            <a:r>
              <a:rPr lang="uk-UA" sz="1400" dirty="0">
                <a:solidFill>
                  <a:srgbClr val="000000"/>
                </a:solidFill>
              </a:rPr>
              <a:t> </a:t>
            </a:r>
            <a:r>
              <a:rPr lang="uk-UA" sz="1400" dirty="0" err="1">
                <a:solidFill>
                  <a:srgbClr val="000000"/>
                </a:solidFill>
              </a:rPr>
              <a:t>Message</a:t>
            </a:r>
            <a:r>
              <a:rPr lang="uk-UA" sz="1400" dirty="0">
                <a:solidFill>
                  <a:srgbClr val="000000"/>
                </a:solidFill>
              </a:rPr>
              <a:t> </a:t>
            </a:r>
            <a:r>
              <a:rPr lang="uk-UA" sz="1400" dirty="0" err="1">
                <a:solidFill>
                  <a:srgbClr val="000000"/>
                </a:solidFill>
              </a:rPr>
              <a:t>Protocol</a:t>
            </a:r>
            <a:r>
              <a:rPr lang="uk-UA" sz="1400" dirty="0" smtClean="0">
                <a:solidFill>
                  <a:srgbClr val="000000"/>
                </a:solidFill>
              </a:rPr>
              <a:t>)</a:t>
            </a:r>
          </a:p>
          <a:p>
            <a:pPr eaLnBrk="1" fontAlgn="b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400" dirty="0">
                <a:solidFill>
                  <a:srgbClr val="000000"/>
                </a:solidFill>
              </a:rPr>
              <a:t>Ідентифікація, Прапорці та Зсув фрагмента</a:t>
            </a:r>
          </a:p>
          <a:p>
            <a:pPr marL="0" indent="0" rtl="0" eaLnBrk="1" fontAlgn="b" hangingPunct="1">
              <a:spcBef>
                <a:spcPts val="0"/>
              </a:spcBef>
              <a:buNone/>
            </a:pPr>
            <a:endParaRPr lang="uk-UA" sz="1400" dirty="0">
              <a:solidFill>
                <a:srgbClr val="000000"/>
              </a:solidFill>
            </a:endParaRPr>
          </a:p>
          <a:p>
            <a:pPr marL="0" indent="0" eaLnBrk="1" fontAlgn="b" hangingPunct="1">
              <a:buNone/>
            </a:pPr>
            <a:endParaRPr lang="en-US" sz="1600" dirty="0"/>
          </a:p>
        </p:txBody>
      </p:sp>
      <p:sp>
        <p:nvSpPr>
          <p:cNvPr id="8" name="Content Placeholder 1"/>
          <p:cNvSpPr txBox="1">
            <a:spLocks/>
          </p:cNvSpPr>
          <p:nvPr/>
        </p:nvSpPr>
        <p:spPr bwMode="auto">
          <a:xfrm>
            <a:off x="5858547" y="1028311"/>
            <a:ext cx="2841064" cy="370051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xmlns:c15="http://schemas.microsoft.com/office/drawing/2012/chart" xmlns:c="http://schemas.openxmlformats.org/drawingml/2006/chart" val="1"/>
            </a:ext>
          </a:extLst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</a:bodyPr>
          <a:lstStyle>
            <a:lvl1pPr marL="236538" indent="-236538" algn="l" defTabSz="814388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rgbClr val="708CA1"/>
              </a:buClr>
              <a:buFont typeface="Wingdings" charset="0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574675" indent="-11747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914400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254125" indent="11747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1604963" indent="223838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0621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6pPr>
            <a:lvl7pPr marL="25193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7pPr>
            <a:lvl8pPr marL="29765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8pPr>
            <a:lvl9pPr marL="34337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rtl="0" eaLnBrk="1" fontAlgn="b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500" dirty="0" smtClean="0">
                <a:solidFill>
                  <a:srgbClr val="000000"/>
                </a:solidFill>
              </a:rPr>
              <a:t>Перетворення </a:t>
            </a:r>
            <a:r>
              <a:rPr lang="uk-UA" sz="1500" dirty="0">
                <a:solidFill>
                  <a:srgbClr val="000000"/>
                </a:solidFill>
              </a:rPr>
              <a:t>мережних адрес (NAT, </a:t>
            </a:r>
            <a:r>
              <a:rPr lang="uk-UA" sz="1500" dirty="0" err="1">
                <a:solidFill>
                  <a:srgbClr val="000000"/>
                </a:solidFill>
              </a:rPr>
              <a:t>Network</a:t>
            </a:r>
            <a:r>
              <a:rPr lang="uk-UA" sz="1500" dirty="0">
                <a:solidFill>
                  <a:srgbClr val="000000"/>
                </a:solidFill>
              </a:rPr>
              <a:t> </a:t>
            </a:r>
            <a:r>
              <a:rPr lang="uk-UA" sz="1500" dirty="0" err="1">
                <a:solidFill>
                  <a:srgbClr val="000000"/>
                </a:solidFill>
              </a:rPr>
              <a:t>Address</a:t>
            </a:r>
            <a:r>
              <a:rPr lang="uk-UA" sz="1500" dirty="0">
                <a:solidFill>
                  <a:srgbClr val="000000"/>
                </a:solidFill>
              </a:rPr>
              <a:t> </a:t>
            </a:r>
            <a:r>
              <a:rPr lang="uk-UA" sz="1500" dirty="0" err="1">
                <a:solidFill>
                  <a:srgbClr val="000000"/>
                </a:solidFill>
              </a:rPr>
              <a:t>Translation</a:t>
            </a:r>
            <a:r>
              <a:rPr lang="uk-UA" sz="1500" dirty="0">
                <a:solidFill>
                  <a:srgbClr val="000000"/>
                </a:solidFill>
              </a:rPr>
              <a:t>)</a:t>
            </a:r>
          </a:p>
          <a:p>
            <a:pPr rtl="0" eaLnBrk="1" fontAlgn="b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500" dirty="0">
                <a:solidFill>
                  <a:srgbClr val="000000"/>
                </a:solidFill>
              </a:rPr>
              <a:t>Клас трафіку</a:t>
            </a:r>
          </a:p>
          <a:p>
            <a:pPr rtl="0" eaLnBrk="1" fontAlgn="b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500" dirty="0">
                <a:solidFill>
                  <a:srgbClr val="000000"/>
                </a:solidFill>
              </a:rPr>
              <a:t>Мітка потоку</a:t>
            </a:r>
          </a:p>
          <a:p>
            <a:pPr rtl="0" eaLnBrk="1" fontAlgn="b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500" dirty="0">
                <a:solidFill>
                  <a:srgbClr val="000000"/>
                </a:solidFill>
              </a:rPr>
              <a:t>Довжина корисного навантаження</a:t>
            </a:r>
          </a:p>
          <a:p>
            <a:pPr rtl="0" eaLnBrk="1" fontAlgn="b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500" dirty="0">
                <a:solidFill>
                  <a:srgbClr val="000000"/>
                </a:solidFill>
              </a:rPr>
              <a:t>Наступний заголовок</a:t>
            </a:r>
          </a:p>
          <a:p>
            <a:pPr rtl="0" eaLnBrk="1" fontAlgn="b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500" dirty="0">
                <a:solidFill>
                  <a:srgbClr val="000000"/>
                </a:solidFill>
              </a:rPr>
              <a:t>Обмеження переходів</a:t>
            </a:r>
          </a:p>
          <a:p>
            <a:pPr rtl="0" eaLnBrk="1" fontAlgn="b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500" dirty="0">
                <a:solidFill>
                  <a:srgbClr val="000000"/>
                </a:solidFill>
              </a:rPr>
              <a:t>Заголовки розширень</a:t>
            </a:r>
          </a:p>
          <a:p>
            <a:pPr rtl="0" eaLnBrk="1" fontAlgn="b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500" dirty="0">
                <a:solidFill>
                  <a:srgbClr val="000000"/>
                </a:solidFill>
              </a:rPr>
              <a:t>Локальний </a:t>
            </a:r>
            <a:r>
              <a:rPr lang="uk-UA" sz="1500" dirty="0" err="1">
                <a:solidFill>
                  <a:srgbClr val="000000"/>
                </a:solidFill>
              </a:rPr>
              <a:t>хост</a:t>
            </a:r>
            <a:endParaRPr lang="uk-UA" sz="1500" dirty="0">
              <a:solidFill>
                <a:srgbClr val="000000"/>
              </a:solidFill>
            </a:endParaRPr>
          </a:p>
          <a:p>
            <a:pPr rtl="0" eaLnBrk="1" fontAlgn="b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500" dirty="0">
                <a:solidFill>
                  <a:srgbClr val="000000"/>
                </a:solidFill>
              </a:rPr>
              <a:t>Віддалений </a:t>
            </a:r>
            <a:r>
              <a:rPr lang="uk-UA" sz="1500" dirty="0" err="1">
                <a:solidFill>
                  <a:srgbClr val="000000"/>
                </a:solidFill>
              </a:rPr>
              <a:t>хост</a:t>
            </a:r>
            <a:endParaRPr lang="uk-UA" sz="1500" dirty="0">
              <a:solidFill>
                <a:srgbClr val="000000"/>
              </a:solidFill>
            </a:endParaRPr>
          </a:p>
          <a:p>
            <a:pPr rtl="0" eaLnBrk="1" fontAlgn="b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500" dirty="0">
                <a:solidFill>
                  <a:srgbClr val="000000"/>
                </a:solidFill>
              </a:rPr>
              <a:t>Шлюз за замовчуванням (DGW, </a:t>
            </a:r>
            <a:r>
              <a:rPr lang="uk-UA" sz="1500" dirty="0" err="1">
                <a:solidFill>
                  <a:srgbClr val="000000"/>
                </a:solidFill>
              </a:rPr>
              <a:t>Default</a:t>
            </a:r>
            <a:r>
              <a:rPr lang="uk-UA" sz="1500" dirty="0">
                <a:solidFill>
                  <a:srgbClr val="000000"/>
                </a:solidFill>
              </a:rPr>
              <a:t> </a:t>
            </a:r>
            <a:r>
              <a:rPr lang="uk-UA" sz="1500" dirty="0" err="1">
                <a:solidFill>
                  <a:srgbClr val="000000"/>
                </a:solidFill>
              </a:rPr>
              <a:t>Gateway</a:t>
            </a:r>
            <a:r>
              <a:rPr lang="uk-UA" sz="1500" dirty="0">
                <a:solidFill>
                  <a:srgbClr val="00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94180527"/>
      </p:ext>
    </p:extLst>
  </p:cSld>
  <p:clrMapOvr>
    <a:masterClrMapping/>
  </p:clrMapOvr>
  <p:transition spd="med">
    <p:wipe dir="r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 eaLnBrk="1" hangingPunct="1"/>
            <a:r>
              <a:rPr lang="uk-UA" sz="1800">
                <a:latin typeface="Arial" charset="0"/>
              </a:rPr>
              <a:t>Мережний рівень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>
                <a:latin typeface="Arial" charset="0"/>
              </a:rPr>
              <a:t>Нові терміни та команди</a:t>
            </a:r>
          </a:p>
        </p:txBody>
      </p:sp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xfrm>
            <a:off x="808535" y="1019058"/>
            <a:ext cx="3244768" cy="3425351"/>
          </a:xfrm>
          <a:ln>
            <a:solidFill>
              <a:srgbClr val="000000"/>
            </a:solidFill>
          </a:ln>
        </p:spPr>
        <p:txBody>
          <a:bodyPr/>
          <a:lstStyle/>
          <a:p>
            <a:pPr rtl="0" eaLnBrk="1" fontAlgn="b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 err="1"/>
              <a:t>netstat</a:t>
            </a:r>
            <a:r>
              <a:rPr lang="uk-UA" sz="1600" dirty="0"/>
              <a:t> –r</a:t>
            </a:r>
          </a:p>
          <a:p>
            <a:pPr rtl="0" eaLnBrk="1" fontAlgn="b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 err="1"/>
              <a:t>route</a:t>
            </a:r>
            <a:r>
              <a:rPr lang="uk-UA" sz="1600" dirty="0"/>
              <a:t> </a:t>
            </a:r>
            <a:r>
              <a:rPr lang="uk-UA" sz="1600" dirty="0" err="1"/>
              <a:t>print</a:t>
            </a:r>
            <a:endParaRPr lang="uk-UA" sz="1600" dirty="0"/>
          </a:p>
          <a:p>
            <a:pPr rtl="0" eaLnBrk="1" fontAlgn="b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 err="1"/>
              <a:t>interface</a:t>
            </a:r>
            <a:r>
              <a:rPr lang="uk-UA" sz="1600" dirty="0"/>
              <a:t> </a:t>
            </a:r>
            <a:r>
              <a:rPr lang="uk-UA" sz="1600" dirty="0" err="1"/>
              <a:t>list</a:t>
            </a:r>
            <a:endParaRPr lang="uk-UA" sz="1600" dirty="0"/>
          </a:p>
          <a:p>
            <a:pPr rtl="0" eaLnBrk="1" fontAlgn="b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Таблиця маршрутизації IPv4</a:t>
            </a:r>
          </a:p>
          <a:p>
            <a:pPr rtl="0" eaLnBrk="1" fontAlgn="b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Таблиця маршрутизації IPv6</a:t>
            </a:r>
          </a:p>
          <a:p>
            <a:pPr rtl="0" eaLnBrk="1" fontAlgn="b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безпосередньо під'єднані маршрути</a:t>
            </a:r>
          </a:p>
          <a:p>
            <a:pPr rtl="0" eaLnBrk="1" fontAlgn="b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віддалені маршрути</a:t>
            </a:r>
          </a:p>
          <a:p>
            <a:pPr rtl="0" eaLnBrk="1" fontAlgn="b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маршрут за замовчуванням</a:t>
            </a:r>
          </a:p>
          <a:p>
            <a:pPr rtl="0" eaLnBrk="1" fontAlgn="b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b="1" dirty="0" err="1"/>
              <a:t>show</a:t>
            </a:r>
            <a:r>
              <a:rPr lang="uk-UA" sz="1600" b="1" dirty="0"/>
              <a:t> </a:t>
            </a:r>
            <a:r>
              <a:rPr lang="uk-UA" sz="1600" b="1" dirty="0" err="1"/>
              <a:t>ip</a:t>
            </a:r>
            <a:r>
              <a:rPr lang="uk-UA" sz="1600" b="1" dirty="0"/>
              <a:t> </a:t>
            </a:r>
            <a:r>
              <a:rPr lang="uk-UA" sz="1600" b="1" dirty="0" err="1"/>
              <a:t>route</a:t>
            </a:r>
            <a:endParaRPr lang="uk-UA" sz="1600" b="1" dirty="0"/>
          </a:p>
          <a:p>
            <a:pPr rtl="0" eaLnBrk="1" fontAlgn="b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джерело </a:t>
            </a:r>
            <a:r>
              <a:rPr lang="uk-UA" sz="1600" dirty="0" smtClean="0"/>
              <a:t>маршруту</a:t>
            </a:r>
            <a:endParaRPr lang="uk-UA" sz="1600" dirty="0"/>
          </a:p>
        </p:txBody>
      </p:sp>
      <p:sp>
        <p:nvSpPr>
          <p:cNvPr id="6" name="Content Placeholder 1"/>
          <p:cNvSpPr txBox="1">
            <a:spLocks/>
          </p:cNvSpPr>
          <p:nvPr/>
        </p:nvSpPr>
        <p:spPr bwMode="auto">
          <a:xfrm>
            <a:off x="4053303" y="1019058"/>
            <a:ext cx="2850381" cy="342535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xmlns:c15="http://schemas.microsoft.com/office/drawing/2012/chart" xmlns:c="http://schemas.openxmlformats.org/drawingml/2006/chart" val="1"/>
            </a:ext>
          </a:extLst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</a:bodyPr>
          <a:lstStyle>
            <a:lvl1pPr marL="236538" indent="-236538" algn="l" defTabSz="814388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rgbClr val="708CA1"/>
              </a:buClr>
              <a:buFont typeface="Wingdings" charset="0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574675" indent="-11747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914400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254125" indent="11747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1604963" indent="223838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0621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6pPr>
            <a:lvl7pPr marL="25193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7pPr>
            <a:lvl8pPr marL="29765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8pPr>
            <a:lvl9pPr marL="34337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fontAlgn="b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мережа призначення</a:t>
            </a:r>
          </a:p>
          <a:p>
            <a:pPr eaLnBrk="1" fontAlgn="b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вихідний інтерфейс</a:t>
            </a:r>
          </a:p>
          <a:p>
            <a:pPr eaLnBrk="1" fontAlgn="b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адміністративна відстань</a:t>
            </a:r>
          </a:p>
          <a:p>
            <a:pPr eaLnBrk="1" fontAlgn="b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метрика</a:t>
            </a:r>
          </a:p>
          <a:p>
            <a:pPr rtl="0" eaLnBrk="1" fontAlgn="b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600" dirty="0" smtClean="0">
                <a:solidFill>
                  <a:srgbClr val="000000"/>
                </a:solidFill>
              </a:rPr>
              <a:t>наступне </a:t>
            </a:r>
            <a:r>
              <a:rPr lang="uk-UA" sz="1600" dirty="0">
                <a:solidFill>
                  <a:srgbClr val="000000"/>
                </a:solidFill>
              </a:rPr>
              <a:t>пересилання</a:t>
            </a:r>
          </a:p>
          <a:p>
            <a:pPr rtl="0" eaLnBrk="1" fontAlgn="b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часова мітка маршруту</a:t>
            </a:r>
          </a:p>
        </p:txBody>
      </p:sp>
    </p:spTree>
    <p:extLst>
      <p:ext uri="{BB962C8B-B14F-4D97-AF65-F5344CB8AC3E}">
        <p14:creationId xmlns:p14="http://schemas.microsoft.com/office/powerpoint/2010/main" val="1301599263"/>
      </p:ext>
    </p:extLst>
  </p:cSld>
  <p:clrMapOvr>
    <a:masterClrMapping/>
  </p:clrMapOvr>
  <p:transition spd="med">
    <p:wipe dir="r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1918512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 eaLnBrk="1" hangingPunct="1"/>
            <a:r>
              <a:rPr lang="uk-UA"/>
              <a:t>Питання для самоперевірки </a:t>
            </a:r>
          </a:p>
        </p:txBody>
      </p:sp>
      <p:sp>
        <p:nvSpPr>
          <p:cNvPr id="7171" name="Rectangle 34"/>
          <p:cNvSpPr>
            <a:spLocks noGrp="1" noChangeArrowheads="1"/>
          </p:cNvSpPr>
          <p:nvPr>
            <p:ph idx="1"/>
          </p:nvPr>
        </p:nvSpPr>
        <p:spPr>
          <a:xfrm>
            <a:off x="145357" y="965201"/>
            <a:ext cx="8878570" cy="3643747"/>
          </a:xfrm>
        </p:spPr>
        <p:txBody>
          <a:bodyPr/>
          <a:lstStyle/>
          <a:p>
            <a:pPr algn="just" rtl="0"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600" dirty="0"/>
              <a:t>Завдання на Перевірку розуміння розроблені, щоб студенти могли швидко визначити, чи розуміють вони зміст і чи можна продовжити вивчення, або пройдений матеріал потребує повторного перегляду. </a:t>
            </a:r>
          </a:p>
          <a:p>
            <a:pPr rtl="0"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600" dirty="0"/>
              <a:t>Завдання на Перевірку розуміння </a:t>
            </a:r>
            <a:r>
              <a:rPr lang="uk-UA" sz="1600" b="1" i="1" dirty="0"/>
              <a:t>не </a:t>
            </a:r>
            <a:r>
              <a:rPr lang="uk-UA" sz="1600" dirty="0"/>
              <a:t>впливають на оцінки учнів.</a:t>
            </a:r>
          </a:p>
          <a:p>
            <a:pPr algn="just" rtl="0"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600" dirty="0"/>
              <a:t>Окремих слайдів .PPT для цих завдань немає. Вони вказані в примітках до слайда, що з’являється перед цими завданнями.</a:t>
            </a:r>
          </a:p>
          <a:p>
            <a:pPr marL="0" indent="0" eaLnBrk="1" hangingPunct="1">
              <a:spcBef>
                <a:spcPct val="30000"/>
              </a:spcBef>
              <a:buNone/>
            </a:pPr>
            <a:endParaRPr lang="en-US" dirty="0"/>
          </a:p>
          <a:p>
            <a:pPr eaLnBrk="1" hangingPunct="1">
              <a:spcBef>
                <a:spcPct val="30000"/>
              </a:spcBef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33357529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3"/>
          <p:cNvSpPr>
            <a:spLocks noGrp="1" noChangeArrowheads="1"/>
          </p:cNvSpPr>
          <p:nvPr>
            <p:ph type="title"/>
          </p:nvPr>
        </p:nvSpPr>
        <p:spPr>
          <a:xfrm>
            <a:off x="1" y="41393"/>
            <a:ext cx="9144000" cy="568207"/>
          </a:xfrm>
        </p:spPr>
        <p:txBody>
          <a:bodyPr/>
          <a:lstStyle/>
          <a:p>
            <a:pPr rtl="0" eaLnBrk="1" hangingPunct="1"/>
            <a:r>
              <a:rPr lang="uk-UA"/>
              <a:t>Розділ 8: Завдання</a:t>
            </a:r>
          </a:p>
        </p:txBody>
      </p:sp>
      <p:sp>
        <p:nvSpPr>
          <p:cNvPr id="6147" name="Rectangle 34"/>
          <p:cNvSpPr>
            <a:spLocks noGrp="1" noChangeArrowheads="1"/>
          </p:cNvSpPr>
          <p:nvPr>
            <p:ph idx="1"/>
          </p:nvPr>
        </p:nvSpPr>
        <p:spPr>
          <a:xfrm>
            <a:off x="136631" y="609600"/>
            <a:ext cx="8695135" cy="348414"/>
          </a:xfrm>
        </p:spPr>
        <p:txBody>
          <a:bodyPr/>
          <a:lstStyle/>
          <a:p>
            <a:pPr marL="0" indent="0" rtl="0">
              <a:spcBef>
                <a:spcPct val="30000"/>
              </a:spcBef>
              <a:buNone/>
            </a:pPr>
            <a:r>
              <a:rPr lang="uk-UA"/>
              <a:t>Які завдання передбачені в цьому розділі?</a:t>
            </a:r>
          </a:p>
          <a:p>
            <a:pPr marL="0" indent="0">
              <a:spcBef>
                <a:spcPct val="30000"/>
              </a:spcBef>
              <a:buNone/>
            </a:pPr>
            <a:endParaRPr lang="en-US" dirty="0"/>
          </a:p>
          <a:p>
            <a:pPr marL="89297" indent="0">
              <a:spcBef>
                <a:spcPct val="30000"/>
              </a:spcBef>
              <a:buNone/>
            </a:pPr>
            <a:endParaRPr lang="en-US" dirty="0"/>
          </a:p>
          <a:p>
            <a:pPr marL="89297" indent="0">
              <a:spcBef>
                <a:spcPct val="30000"/>
              </a:spcBef>
              <a:buNone/>
            </a:pPr>
            <a:endParaRPr lang="en-US" dirty="0"/>
          </a:p>
        </p:txBody>
      </p:sp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0722644"/>
              </p:ext>
            </p:extLst>
          </p:nvPr>
        </p:nvGraphicFramePr>
        <p:xfrm>
          <a:off x="369489" y="988376"/>
          <a:ext cx="8229418" cy="30293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97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7736">
                  <a:extLst>
                    <a:ext uri="{9D8B030D-6E8A-4147-A177-3AD203B41FA5}">
                      <a16:colId xmlns:a16="http://schemas.microsoft.com/office/drawing/2014/main" val="3156509146"/>
                    </a:ext>
                  </a:extLst>
                </a:gridCol>
                <a:gridCol w="37852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67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1382">
                <a:tc>
                  <a:txBody>
                    <a:bodyPr/>
                    <a:lstStyle/>
                    <a:p>
                      <a:pPr marL="0" marR="0" lvl="0" indent="0" algn="ctr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/>
                        <a:t>Сторінка №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/>
                        <a:t>Тип завдання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200"/>
                        <a:t>Назва завдання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200"/>
                        <a:t>Вибіркове?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6179">
                <a:tc>
                  <a:txBody>
                    <a:bodyPr/>
                    <a:lstStyle/>
                    <a:p>
                      <a:pPr algn="ctr" rtl="0"/>
                      <a:r>
                        <a:rPr lang="uk-UA" sz="1100"/>
                        <a:t>8.1.7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/>
                        <a:t>Питання для самоперевірки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 b="0"/>
                        <a:t>Характеристики IP-протоколу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/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179">
                <a:tc>
                  <a:txBody>
                    <a:bodyPr/>
                    <a:lstStyle/>
                    <a:p>
                      <a:pPr algn="ctr" rtl="0"/>
                      <a:r>
                        <a:rPr lang="uk-UA" sz="1100"/>
                        <a:t>8.2.3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/>
                        <a:t>Відео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 b="0"/>
                        <a:t>Приклад заголовків IPv4 у програмі Wireshark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/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039725069"/>
                  </a:ext>
                </a:extLst>
              </a:tr>
              <a:tr h="236179">
                <a:tc>
                  <a:txBody>
                    <a:bodyPr/>
                    <a:lstStyle/>
                    <a:p>
                      <a:pPr algn="ctr" rtl="0"/>
                      <a:r>
                        <a:rPr lang="uk-UA" sz="1100"/>
                        <a:t>8.2.4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/>
                        <a:t>Питання для самоперевірки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 baseline="0"/>
                        <a:t> Пакет </a:t>
                      </a:r>
                      <a:r>
                        <a:rPr lang="uk-UA" sz="1100"/>
                        <a:t>IPv4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/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814984366"/>
                  </a:ext>
                </a:extLst>
              </a:tr>
              <a:tr h="236179">
                <a:tc>
                  <a:txBody>
                    <a:bodyPr/>
                    <a:lstStyle/>
                    <a:p>
                      <a:pPr algn="ctr" rtl="0"/>
                      <a:r>
                        <a:rPr lang="uk-UA" sz="1100"/>
                        <a:t>8.3.5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/>
                        <a:t>Відео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 b="0"/>
                        <a:t>Приклад заголовків IPv6 у програмі Wireshark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100" u="none" strike="noStrike" kern="1200" cap="none" spc="0" normalizeH="0" baseline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74708435"/>
                  </a:ext>
                </a:extLst>
              </a:tr>
              <a:tr h="236179">
                <a:tc>
                  <a:txBody>
                    <a:bodyPr/>
                    <a:lstStyle/>
                    <a:p>
                      <a:pPr algn="ctr" rtl="0"/>
                      <a:r>
                        <a:rPr lang="uk-UA" sz="1100"/>
                        <a:t>8.3.6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/>
                        <a:t>Питання для самоперевірки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 baseline="0"/>
                        <a:t> Пакет </a:t>
                      </a:r>
                      <a:r>
                        <a:rPr lang="uk-UA" sz="1100"/>
                        <a:t>IPv6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/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6179">
                <a:tc>
                  <a:txBody>
                    <a:bodyPr/>
                    <a:lstStyle/>
                    <a:p>
                      <a:pPr algn="ctr" rtl="0"/>
                      <a:r>
                        <a:rPr lang="uk-UA" sz="1100"/>
                        <a:t>8.4.5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/>
                        <a:t>Питання для самоперевірки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/>
                        <a:t>Методи маршрутизації хостів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100" u="none" strike="noStrike" kern="1200" cap="none" spc="0" normalizeH="0" baseline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161252496"/>
                  </a:ext>
                </a:extLst>
              </a:tr>
              <a:tr h="208254">
                <a:tc>
                  <a:txBody>
                    <a:bodyPr/>
                    <a:lstStyle/>
                    <a:p>
                      <a:pPr algn="ctr" rtl="0"/>
                      <a:r>
                        <a:rPr lang="uk-UA" sz="1100"/>
                        <a:t>8.5.5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/>
                        <a:t>Відео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b="0"/>
                        <a:t>Таблиці маршрутизації IPv4 маршрутизатора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100" u="none" strike="noStrike" kern="1200" cap="none" spc="0" normalizeH="0" baseline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582900979"/>
                  </a:ext>
                </a:extLst>
              </a:tr>
              <a:tr h="236179">
                <a:tc>
                  <a:txBody>
                    <a:bodyPr/>
                    <a:lstStyle/>
                    <a:p>
                      <a:pPr algn="ctr" rtl="0"/>
                      <a:r>
                        <a:rPr lang="uk-UA" sz="1100"/>
                        <a:t>8.5.7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/>
                        <a:t>Питання для самоперевірки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/>
                        <a:t>Вступ до маршрутизації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100" u="none" strike="noStrike" kern="1200" cap="none" spc="0" normalizeH="0" baseline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522544737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794653849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/>
              <a:t>Розділ 8: Найкращі практики</a:t>
            </a:r>
          </a:p>
        </p:txBody>
      </p:sp>
      <p:sp>
        <p:nvSpPr>
          <p:cNvPr id="11266" name="Rectangle 3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rtl="0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sz="1600" dirty="0"/>
              <a:t>Перед викладанням Розділу 8 інструктор повинен:</a:t>
            </a:r>
          </a:p>
          <a:p>
            <a:pPr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600" dirty="0"/>
              <a:t>Переглянути завдання та оцінювання для цього розділу.</a:t>
            </a:r>
          </a:p>
          <a:p>
            <a:pPr algn="just"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600" dirty="0"/>
              <a:t>Спробувати охопити якомога більше питань, щоб зацікавити студентів під час презентації в аудиторії.</a:t>
            </a:r>
          </a:p>
          <a:p>
            <a:pPr marL="0" indent="0" rtl="0">
              <a:buNone/>
            </a:pPr>
            <a:r>
              <a:rPr lang="uk-UA" sz="1600" dirty="0"/>
              <a:t>Тема 8.1</a:t>
            </a:r>
          </a:p>
          <a:p>
            <a:pPr lvl="1" algn="just" rtl="0"/>
            <a:r>
              <a:rPr lang="uk-UA" sz="1600" dirty="0"/>
              <a:t>Використовуйте аналогію зі звичайною поштою, щоб проілюструвати властивість негарантованої доставки (</a:t>
            </a:r>
            <a:r>
              <a:rPr lang="uk-UA" sz="1600" dirty="0" err="1"/>
              <a:t>best</a:t>
            </a:r>
            <a:r>
              <a:rPr lang="uk-UA" sz="1600" dirty="0"/>
              <a:t> </a:t>
            </a:r>
            <a:r>
              <a:rPr lang="uk-UA" sz="1600" dirty="0" err="1"/>
              <a:t>effort</a:t>
            </a:r>
            <a:r>
              <a:rPr lang="uk-UA" sz="1600" dirty="0"/>
              <a:t>).</a:t>
            </a:r>
          </a:p>
          <a:p>
            <a:pPr lvl="1" rtl="0"/>
            <a:r>
              <a:rPr lang="uk-UA" sz="1600" dirty="0"/>
              <a:t>Аналогія </a:t>
            </a:r>
            <a:r>
              <a:rPr lang="uk-UA" sz="1600" dirty="0" smtClean="0"/>
              <a:t>з поштою </a:t>
            </a:r>
            <a:r>
              <a:rPr lang="uk-UA" sz="1600" dirty="0"/>
              <a:t>США:</a:t>
            </a:r>
          </a:p>
          <a:p>
            <a:pPr lvl="2" algn="just" rtl="0"/>
            <a:r>
              <a:rPr lang="uk-UA" sz="1600" dirty="0"/>
              <a:t>Відправник не знає, чи присутній одержувач, чи прибув лист, чи може одержувач </a:t>
            </a:r>
            <a:r>
              <a:rPr lang="uk-UA" sz="1600" dirty="0" smtClean="0"/>
              <a:t>його</a:t>
            </a:r>
            <a:r>
              <a:rPr lang="uk-UA" sz="1600" dirty="0" smtClean="0"/>
              <a:t> прочитати</a:t>
            </a:r>
            <a:r>
              <a:rPr lang="uk-UA" sz="1600" dirty="0" smtClean="0"/>
              <a:t>.</a:t>
            </a:r>
            <a:endParaRPr lang="uk-UA" sz="1600" dirty="0"/>
          </a:p>
          <a:p>
            <a:pPr lvl="2" rtl="0"/>
            <a:r>
              <a:rPr lang="uk-UA" sz="1600" dirty="0"/>
              <a:t>Одержувач не знає, </a:t>
            </a:r>
            <a:r>
              <a:rPr lang="uk-UA" sz="1600" dirty="0" smtClean="0"/>
              <a:t>коли надійде лист.</a:t>
            </a:r>
            <a:endParaRPr lang="uk-UA" sz="1600" dirty="0"/>
          </a:p>
          <a:p>
            <a:pPr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endParaRPr lang="en-US" sz="1600" dirty="0"/>
          </a:p>
          <a:p>
            <a:pPr lvl="1">
              <a:lnSpc>
                <a:spcPct val="85000"/>
              </a:lnSpc>
              <a:spcBef>
                <a:spcPct val="30000"/>
              </a:spcBef>
            </a:pPr>
            <a:endParaRPr lang="en-US" dirty="0"/>
          </a:p>
          <a:p>
            <a:pPr lvl="1">
              <a:lnSpc>
                <a:spcPct val="85000"/>
              </a:lnSpc>
              <a:spcBef>
                <a:spcPct val="30000"/>
              </a:spcBef>
            </a:pPr>
            <a:endParaRPr lang="en-US" dirty="0"/>
          </a:p>
          <a:p>
            <a:pPr eaLnBrk="1" hangingPunct="1">
              <a:lnSpc>
                <a:spcPct val="85000"/>
              </a:lnSpc>
              <a:spcBef>
                <a:spcPct val="30000"/>
              </a:spcBef>
            </a:pPr>
            <a:endParaRPr lang="en-US" dirty="0"/>
          </a:p>
          <a:p>
            <a:pPr marL="630238" lvl="2" indent="-214313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630238" lvl="2" indent="-214313">
              <a:buFont typeface="Arial" panose="020B0604020202020204" pitchFamily="34" charset="0"/>
              <a:buChar char="•"/>
            </a:pPr>
            <a:endParaRPr lang="en-US" sz="1500" dirty="0"/>
          </a:p>
          <a:p>
            <a:pPr eaLnBrk="1" hangingPunct="1">
              <a:lnSpc>
                <a:spcPct val="85000"/>
              </a:lnSpc>
              <a:spcBef>
                <a:spcPct val="30000"/>
              </a:spcBef>
            </a:pPr>
            <a:endParaRPr lang="en-US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5000"/>
              </a:lnSpc>
              <a:spcBef>
                <a:spcPct val="3000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766135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/>
              <a:t>Модуль 8: Найкращі практики (продовж.)</a:t>
            </a:r>
          </a:p>
        </p:txBody>
      </p:sp>
      <p:sp>
        <p:nvSpPr>
          <p:cNvPr id="11266" name="Rectangle 34"/>
          <p:cNvSpPr>
            <a:spLocks noGrp="1" noChangeArrowheads="1"/>
          </p:cNvSpPr>
          <p:nvPr>
            <p:ph idx="1"/>
          </p:nvPr>
        </p:nvSpPr>
        <p:spPr>
          <a:xfrm>
            <a:off x="145358" y="798944"/>
            <a:ext cx="8853286" cy="3928920"/>
          </a:xfrm>
        </p:spPr>
        <p:txBody>
          <a:bodyPr/>
          <a:lstStyle/>
          <a:p>
            <a:pPr marL="0" lvl="0" indent="0" rtl="0">
              <a:buNone/>
            </a:pPr>
            <a:r>
              <a:rPr lang="uk-UA" sz="1600" dirty="0"/>
              <a:t>Тема 8.2</a:t>
            </a:r>
          </a:p>
          <a:p>
            <a:pPr lvl="1" rtl="0"/>
            <a:r>
              <a:rPr lang="uk-UA" sz="1600" dirty="0"/>
              <a:t>Обговоріть поля пакета IPv4. </a:t>
            </a:r>
          </a:p>
          <a:p>
            <a:pPr lvl="1" algn="just" rtl="0"/>
            <a:r>
              <a:rPr lang="uk-UA" sz="1600" dirty="0" smtClean="0"/>
              <a:t>Зауважте, </a:t>
            </a:r>
            <a:r>
              <a:rPr lang="uk-UA" sz="1600" dirty="0"/>
              <a:t>що поле Ідентифікація не для визначення </a:t>
            </a:r>
            <a:r>
              <a:rPr lang="uk-UA" sz="1600" dirty="0" smtClean="0"/>
              <a:t>порядкового номера, як у випадку TCP </a:t>
            </a:r>
            <a:r>
              <a:rPr lang="uk-UA" sz="1600" dirty="0"/>
              <a:t>(1 з 5, 2 з 5 і </a:t>
            </a:r>
            <a:r>
              <a:rPr lang="uk-UA" sz="1600" dirty="0" err="1"/>
              <a:t>т.д</a:t>
            </a:r>
            <a:r>
              <a:rPr lang="uk-UA" sz="1600" dirty="0"/>
              <a:t>.). </a:t>
            </a:r>
          </a:p>
          <a:p>
            <a:pPr marL="0" indent="0" rtl="0">
              <a:buNone/>
            </a:pPr>
            <a:r>
              <a:rPr lang="uk-UA" sz="1600" dirty="0"/>
              <a:t>Тема 8.3</a:t>
            </a:r>
          </a:p>
          <a:p>
            <a:pPr lvl="1" rtl="0"/>
            <a:r>
              <a:rPr lang="uk-UA" sz="1600" dirty="0"/>
              <a:t>Поясніть </a:t>
            </a:r>
            <a:r>
              <a:rPr lang="uk-UA" sz="1600" dirty="0" smtClean="0"/>
              <a:t>обмеження протоколу </a:t>
            </a:r>
            <a:r>
              <a:rPr lang="uk-UA" sz="1600" dirty="0"/>
              <a:t>IPv4.</a:t>
            </a:r>
          </a:p>
          <a:p>
            <a:pPr lvl="1" rtl="0"/>
            <a:r>
              <a:rPr lang="uk-UA" sz="1600" dirty="0"/>
              <a:t>Порівняйте простоту IPv6 і складність IPv4.</a:t>
            </a:r>
          </a:p>
          <a:p>
            <a:pPr lvl="1" algn="just" rtl="0"/>
            <a:r>
              <a:rPr lang="uk-UA" sz="1600" dirty="0" err="1" smtClean="0"/>
              <a:t>Обгрунтуйте</a:t>
            </a:r>
            <a:r>
              <a:rPr lang="uk-UA" sz="1600" dirty="0" smtClean="0"/>
              <a:t>, </a:t>
            </a:r>
            <a:r>
              <a:rPr lang="uk-UA" sz="1600" dirty="0"/>
              <a:t>чому </a:t>
            </a:r>
            <a:r>
              <a:rPr lang="uk-UA" sz="1600" dirty="0" smtClean="0"/>
              <a:t>усунення деяких </a:t>
            </a:r>
            <a:r>
              <a:rPr lang="uk-UA" sz="1600" dirty="0"/>
              <a:t>полів, таких як Контрольна сума, Фрагментація і </a:t>
            </a:r>
            <a:r>
              <a:rPr lang="uk-UA" sz="1600" dirty="0" err="1"/>
              <a:t>т.д</a:t>
            </a:r>
            <a:r>
              <a:rPr lang="uk-UA" sz="1600" dirty="0"/>
              <a:t>., </a:t>
            </a:r>
            <a:r>
              <a:rPr lang="uk-UA" sz="1600" dirty="0" smtClean="0"/>
              <a:t>покращує роботу </a:t>
            </a:r>
            <a:r>
              <a:rPr lang="uk-UA" sz="1600" dirty="0"/>
              <a:t>IPv6.</a:t>
            </a:r>
          </a:p>
          <a:p>
            <a:pPr lvl="1" rtl="0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Поясніть використання поля Заголовки розширень (EH).</a:t>
            </a:r>
          </a:p>
          <a:p>
            <a:pPr eaLnBrk="1" hangingPunct="1">
              <a:lnSpc>
                <a:spcPct val="85000"/>
              </a:lnSpc>
              <a:spcBef>
                <a:spcPct val="3000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986856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41394"/>
            <a:ext cx="9144000" cy="635940"/>
          </a:xfrm>
        </p:spPr>
        <p:txBody>
          <a:bodyPr/>
          <a:lstStyle/>
          <a:p>
            <a:pPr rtl="0"/>
            <a:r>
              <a:rPr lang="uk-UA" dirty="0"/>
              <a:t>Модуль 8: Найкращі практики </a:t>
            </a:r>
            <a:r>
              <a:rPr lang="uk-UA" dirty="0" smtClean="0"/>
              <a:t>(Продовж</a:t>
            </a:r>
            <a:r>
              <a:rPr lang="uk-UA" dirty="0"/>
              <a:t>.)</a:t>
            </a:r>
          </a:p>
        </p:txBody>
      </p:sp>
      <p:sp>
        <p:nvSpPr>
          <p:cNvPr id="11266" name="Rectangle 34"/>
          <p:cNvSpPr>
            <a:spLocks noGrp="1" noChangeArrowheads="1"/>
          </p:cNvSpPr>
          <p:nvPr>
            <p:ph idx="1"/>
          </p:nvPr>
        </p:nvSpPr>
        <p:spPr>
          <a:xfrm>
            <a:off x="290715" y="491983"/>
            <a:ext cx="8853286" cy="3790757"/>
          </a:xfrm>
        </p:spPr>
        <p:txBody>
          <a:bodyPr/>
          <a:lstStyle/>
          <a:p>
            <a:pPr marL="0" indent="0" rtl="0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sz="1600" dirty="0"/>
              <a:t>Тема 8.4</a:t>
            </a:r>
          </a:p>
          <a:p>
            <a:pPr lvl="1" algn="just" rtl="0">
              <a:lnSpc>
                <a:spcPct val="85000"/>
              </a:lnSpc>
              <a:spcBef>
                <a:spcPct val="30000"/>
              </a:spcBef>
            </a:pPr>
            <a:r>
              <a:rPr lang="uk-UA" dirty="0"/>
              <a:t>Використовуйте </a:t>
            </a:r>
            <a:r>
              <a:rPr lang="uk-UA" dirty="0" smtClean="0"/>
              <a:t>аналогію з поштою для пояснення маршрутизації </a:t>
            </a:r>
            <a:r>
              <a:rPr lang="uk-UA" dirty="0" err="1"/>
              <a:t>хоста</a:t>
            </a:r>
            <a:r>
              <a:rPr lang="uk-UA" dirty="0"/>
              <a:t> - три листи (внутрішні - той, хто живе з вами, не потребує відправлення поштою = 127.0.0.1; локальні — друг з тим </a:t>
            </a:r>
            <a:r>
              <a:rPr lang="uk-UA" dirty="0" smtClean="0"/>
              <a:t>самим поштовим </a:t>
            </a:r>
            <a:r>
              <a:rPr lang="uk-UA" dirty="0"/>
              <a:t>індексом (США), використовується поштова скринька в межах міста = інтерфейс відправки; віддалений — друг з іншим поштовим індексом (США), використовується поштова скринька за межами міста = відправити </a:t>
            </a:r>
            <a:r>
              <a:rPr lang="uk-UA" dirty="0" smtClean="0"/>
              <a:t>на </a:t>
            </a:r>
            <a:r>
              <a:rPr lang="uk-UA" dirty="0"/>
              <a:t>шлюз за замовчуванням (DGW).</a:t>
            </a:r>
          </a:p>
          <a:p>
            <a:pPr lvl="1" algn="just" rtl="0">
              <a:lnSpc>
                <a:spcPct val="85000"/>
              </a:lnSpc>
              <a:spcBef>
                <a:spcPct val="30000"/>
              </a:spcBef>
            </a:pPr>
            <a:r>
              <a:rPr lang="uk-UA" dirty="0"/>
              <a:t>Поясніть поняття шлюзу за замовчуванням (DGW), розгляньте можливість </a:t>
            </a:r>
            <a:r>
              <a:rPr lang="uk-UA" dirty="0" smtClean="0"/>
              <a:t>подання на маршрутизаторах складної </a:t>
            </a:r>
            <a:r>
              <a:rPr lang="uk-UA" dirty="0"/>
              <a:t>мережі з видимою </a:t>
            </a:r>
            <a:r>
              <a:rPr lang="uk-UA" dirty="0" smtClean="0"/>
              <a:t>IP-адресацією. Запропонуйте студентам призначити шлюз </a:t>
            </a:r>
            <a:r>
              <a:rPr lang="uk-UA" dirty="0"/>
              <a:t>за замовчуванням для різних пристроїв. </a:t>
            </a:r>
          </a:p>
          <a:p>
            <a:pPr lvl="1" rtl="0">
              <a:lnSpc>
                <a:spcPct val="85000"/>
              </a:lnSpc>
              <a:spcBef>
                <a:spcPct val="30000"/>
              </a:spcBef>
            </a:pPr>
            <a:r>
              <a:rPr lang="uk-UA" dirty="0"/>
              <a:t>Переконайтеся, що учні </a:t>
            </a:r>
            <a:r>
              <a:rPr lang="uk-UA" dirty="0" smtClean="0"/>
              <a:t>розуміють для чого комутатори </a:t>
            </a:r>
            <a:r>
              <a:rPr lang="uk-UA" dirty="0"/>
              <a:t>L2 </a:t>
            </a:r>
            <a:r>
              <a:rPr lang="uk-UA" dirty="0" smtClean="0"/>
              <a:t>потребують </a:t>
            </a:r>
            <a:r>
              <a:rPr lang="uk-UA" dirty="0"/>
              <a:t>шлюзу за замовчуванням. </a:t>
            </a:r>
          </a:p>
          <a:p>
            <a:pPr marL="0" indent="0" rtl="0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sz="1400" dirty="0"/>
              <a:t>Тема 8.5</a:t>
            </a:r>
          </a:p>
          <a:p>
            <a:pPr lvl="1" algn="just" rtl="0"/>
            <a:r>
              <a:rPr lang="uk-UA" dirty="0"/>
              <a:t>Поясніть відмінності між </a:t>
            </a:r>
            <a:r>
              <a:rPr lang="uk-UA" dirty="0" smtClean="0"/>
              <a:t>таблицями маршрутизації </a:t>
            </a:r>
            <a:r>
              <a:rPr lang="uk-UA" dirty="0" err="1"/>
              <a:t>хоста</a:t>
            </a:r>
            <a:r>
              <a:rPr lang="uk-UA" dirty="0"/>
              <a:t> і </a:t>
            </a:r>
            <a:r>
              <a:rPr lang="uk-UA" dirty="0" smtClean="0"/>
              <a:t>маршрутизатора</a:t>
            </a:r>
            <a:r>
              <a:rPr lang="uk-UA" dirty="0"/>
              <a:t>.</a:t>
            </a:r>
          </a:p>
          <a:p>
            <a:pPr lvl="1" algn="just" rtl="0"/>
            <a:r>
              <a:rPr lang="uk-UA" dirty="0"/>
              <a:t>Поясніть, як маршрутизатор </a:t>
            </a:r>
            <a:r>
              <a:rPr lang="uk-UA" dirty="0" smtClean="0"/>
              <a:t>створює і використовує свою таблицю маршрутів.  </a:t>
            </a:r>
            <a:r>
              <a:rPr lang="uk-UA" dirty="0"/>
              <a:t>Корисно пам'ятати, що таблиця маршрутизації L3 </a:t>
            </a:r>
            <a:r>
              <a:rPr lang="uk-UA" dirty="0" smtClean="0"/>
              <a:t>виконує дві </a:t>
            </a:r>
            <a:r>
              <a:rPr lang="uk-UA" dirty="0"/>
              <a:t>основні функції: пересилання та фільтрування.  Якщо пункт призначення співпадає із записом </a:t>
            </a:r>
            <a:r>
              <a:rPr lang="uk-UA" dirty="0" smtClean="0"/>
              <a:t>у </a:t>
            </a:r>
            <a:r>
              <a:rPr lang="uk-UA" dirty="0"/>
              <a:t>таблиці маршрутизації, </a:t>
            </a:r>
            <a:r>
              <a:rPr lang="uk-UA" dirty="0" smtClean="0"/>
              <a:t>пакет </a:t>
            </a:r>
            <a:r>
              <a:rPr lang="uk-UA" dirty="0" err="1" smtClean="0"/>
              <a:t>надсилатиметься</a:t>
            </a:r>
            <a:r>
              <a:rPr lang="uk-UA" dirty="0" smtClean="0"/>
              <a:t>, інакше, за відсутності збігу, пакет </a:t>
            </a:r>
            <a:r>
              <a:rPr lang="uk-UA" dirty="0" err="1" smtClean="0"/>
              <a:t>відкдатиметься</a:t>
            </a:r>
            <a:r>
              <a:rPr lang="uk-UA" dirty="0" smtClean="0"/>
              <a:t>.</a:t>
            </a:r>
            <a:endParaRPr lang="uk-UA" dirty="0"/>
          </a:p>
          <a:p>
            <a:pPr lvl="1" rtl="0"/>
            <a:r>
              <a:rPr lang="uk-UA" dirty="0"/>
              <a:t>Порівняйте і </a:t>
            </a:r>
            <a:r>
              <a:rPr lang="uk-UA" dirty="0" err="1"/>
              <a:t>протиставте</a:t>
            </a:r>
            <a:r>
              <a:rPr lang="uk-UA" dirty="0"/>
              <a:t> статичну і динамічну маршрутизацію при вивченні віддалених маршрутів. Сильні сторони </a:t>
            </a:r>
            <a:r>
              <a:rPr lang="uk-UA" dirty="0" smtClean="0"/>
              <a:t>одного способу </a:t>
            </a:r>
            <a:r>
              <a:rPr lang="uk-UA" dirty="0"/>
              <a:t>є слабкими сторонами іншого і навпаки. </a:t>
            </a:r>
          </a:p>
          <a:p>
            <a:pPr>
              <a:lnSpc>
                <a:spcPct val="85000"/>
              </a:lnSpc>
              <a:spcBef>
                <a:spcPct val="30000"/>
              </a:spcBef>
            </a:pPr>
            <a:endParaRPr lang="en-US" dirty="0"/>
          </a:p>
          <a:p>
            <a:pPr lvl="1">
              <a:lnSpc>
                <a:spcPct val="85000"/>
              </a:lnSpc>
              <a:spcBef>
                <a:spcPct val="30000"/>
              </a:spcBef>
            </a:pPr>
            <a:endParaRPr lang="en-US" dirty="0"/>
          </a:p>
          <a:p>
            <a:pPr eaLnBrk="1" hangingPunct="1">
              <a:lnSpc>
                <a:spcPct val="85000"/>
              </a:lnSpc>
              <a:spcBef>
                <a:spcPct val="30000"/>
              </a:spcBef>
            </a:pPr>
            <a:endParaRPr lang="en-US" dirty="0"/>
          </a:p>
          <a:p>
            <a:pPr marL="630238" lvl="2" indent="-214313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630238" lvl="2" indent="-214313">
              <a:buFont typeface="Arial" panose="020B0604020202020204" pitchFamily="34" charset="0"/>
              <a:buChar char="•"/>
            </a:pPr>
            <a:endParaRPr lang="en-US" sz="1500" dirty="0"/>
          </a:p>
          <a:p>
            <a:pPr eaLnBrk="1" hangingPunct="1">
              <a:lnSpc>
                <a:spcPct val="85000"/>
              </a:lnSpc>
              <a:spcBef>
                <a:spcPct val="30000"/>
              </a:spcBef>
            </a:pPr>
            <a:endParaRPr lang="en-US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5000"/>
              </a:lnSpc>
              <a:spcBef>
                <a:spcPct val="3000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321200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67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Theme">
  <a:themeElements>
    <a:clrScheme name="Custom 6">
      <a:dk1>
        <a:srgbClr val="58585B"/>
      </a:dk1>
      <a:lt1>
        <a:srgbClr val="FFFFFF"/>
      </a:lt1>
      <a:dk2>
        <a:srgbClr val="58585B"/>
      </a:dk2>
      <a:lt2>
        <a:srgbClr val="81C569"/>
      </a:lt2>
      <a:accent1>
        <a:srgbClr val="004C69"/>
      </a:accent1>
      <a:accent2>
        <a:srgbClr val="9E0B0F"/>
      </a:accent2>
      <a:accent3>
        <a:srgbClr val="FFFFFF"/>
      </a:accent3>
      <a:accent4>
        <a:srgbClr val="367187"/>
      </a:accent4>
      <a:accent5>
        <a:srgbClr val="38C6F4"/>
      </a:accent5>
      <a:accent6>
        <a:srgbClr val="FBAB18"/>
      </a:accent6>
      <a:hlink>
        <a:srgbClr val="38C6F4"/>
      </a:hlink>
      <a:folHlink>
        <a:srgbClr val="81C569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Default Theme" id="{A3178FD6-045E-43BB-9FF9-79BDC55288A1}" vid="{B3635A64-254C-4D4D-B1C2-6197525273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21158</TotalTime>
  <Words>3528</Words>
  <Application>Microsoft Office PowerPoint</Application>
  <PresentationFormat>Экран (16:9)</PresentationFormat>
  <Paragraphs>578</Paragraphs>
  <Slides>49</Slides>
  <Notes>46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8" baseType="lpstr">
      <vt:lpstr>Microsoft YaHei</vt:lpstr>
      <vt:lpstr>ＭＳ Ｐゴシック</vt:lpstr>
      <vt:lpstr>Arial</vt:lpstr>
      <vt:lpstr>Calibri</vt:lpstr>
      <vt:lpstr>CiscoSans</vt:lpstr>
      <vt:lpstr>CiscoSans ExtraLight</vt:lpstr>
      <vt:lpstr>CiscoSans Thin</vt:lpstr>
      <vt:lpstr>Wingdings</vt:lpstr>
      <vt:lpstr>Default Theme</vt:lpstr>
      <vt:lpstr>Розділ 8: Мережний рівень</vt:lpstr>
      <vt:lpstr>Матеріали для інструкторів – Розділ 8. Посібник з планування</vt:lpstr>
      <vt:lpstr>Чого очікувати в цьому розділі</vt:lpstr>
      <vt:lpstr>Чого очікувати в цьому розділі (Продовж.)</vt:lpstr>
      <vt:lpstr>Питання для самоперевірки </vt:lpstr>
      <vt:lpstr>Розділ 8: Завдання</vt:lpstr>
      <vt:lpstr>Розділ 8: Найкращі практики</vt:lpstr>
      <vt:lpstr>Модуль 8: Найкращі практики (продовж.)</vt:lpstr>
      <vt:lpstr>Модуль 8: Найкращі практики (Продовж.)</vt:lpstr>
      <vt:lpstr>Розділ 8: Мережний рівень</vt:lpstr>
      <vt:lpstr>Розділ 8: Теми</vt:lpstr>
      <vt:lpstr>8.1 Характеристики мережного рівня</vt:lpstr>
      <vt:lpstr>Характеристики мережного рівня Мережний рівень</vt:lpstr>
      <vt:lpstr>Характеристики мережного рівня IP інкапсуляція</vt:lpstr>
      <vt:lpstr>Характеристики мережного рівня Характеристики IP-протоколу</vt:lpstr>
      <vt:lpstr>Характеристики мережного рівня Не орієнтований на з'єднання</vt:lpstr>
      <vt:lpstr>Характеристики мережного рівня Негарантована доставка</vt:lpstr>
      <vt:lpstr>Характеристики мережного рівня Незалежний від середовища передавання даних</vt:lpstr>
      <vt:lpstr>Характеристики мережного рівня Незалежний від середовища передавання даних (Продовж.)</vt:lpstr>
      <vt:lpstr>8.2 Пакет IPv4</vt:lpstr>
      <vt:lpstr>Пакет IPv4 Заголовок пакета IPv4</vt:lpstr>
      <vt:lpstr>Пакет IPv4 Поля заголовка пакета IPv4</vt:lpstr>
      <vt:lpstr>Пакет IPv4 Поля заголовка пакета IPv4</vt:lpstr>
      <vt:lpstr>Пакет IPv4 Відео – Приклад IPv4-заголовків у програмі Wireshark</vt:lpstr>
      <vt:lpstr>8.3 Пакет IPv6</vt:lpstr>
      <vt:lpstr>Пакет IPv6 Обмеження IPv4</vt:lpstr>
      <vt:lpstr>Пакет IPv6 Огляд IPv6 </vt:lpstr>
      <vt:lpstr>Пакет IPv6 Поля заголовка пакета IPv4 у заголовку пакета IPv6</vt:lpstr>
      <vt:lpstr>Пакет IPv6 Заголовок пакета IPv6</vt:lpstr>
      <vt:lpstr>Пакет IPv6 Заголовок пакетів IPv6 (Продовж.)</vt:lpstr>
      <vt:lpstr>Пакет IPv6 Відео – Приклад IPv6-заголовків у програмі Wireshark</vt:lpstr>
      <vt:lpstr>8.4 Методи маршрутизації хостів</vt:lpstr>
      <vt:lpstr>Методи маршрутизації хостів Прийняття хостом рішення про перенаправлення</vt:lpstr>
      <vt:lpstr>Методи маршрутизації хостів Прийняття хостом рішення про перенаправлення (Продовж.) </vt:lpstr>
      <vt:lpstr>Методи маршрутизації хостів Шлюз за замовчуванням</vt:lpstr>
      <vt:lpstr>Методи маршрутизації хостів  Маршрут хоста до шлюзу за замовчуванням</vt:lpstr>
      <vt:lpstr>Методи маршрутизації хостів Таблиці маршрутизації хоста</vt:lpstr>
      <vt:lpstr>8.5 Вступ до маршрутизації</vt:lpstr>
      <vt:lpstr>Вступ до маршрутизації Перенаправлення пакетів маршрутизатором</vt:lpstr>
      <vt:lpstr>Вступ до маршрутизації Таблиці маршрутизації IP маршрутизаторів</vt:lpstr>
      <vt:lpstr>Вступ до маршрутизації Статична маршрутизація</vt:lpstr>
      <vt:lpstr>Вступ до маршрутизації Динамічна маршрутизація</vt:lpstr>
      <vt:lpstr>Вступ до маршрутизації Відео— Таблиці маршрутизації IPv4 маршрутизатора</vt:lpstr>
      <vt:lpstr>Вступ до маршрутизації Ознайомлення з таблицею маршрутизації IPv4</vt:lpstr>
      <vt:lpstr>8.6 Практичне завдання з розділу та контрольна робота</vt:lpstr>
      <vt:lpstr>Практичне завдання з розділу та контрольна робота Що ми вивчили у цьому розділі?</vt:lpstr>
      <vt:lpstr>Мережний рівень Нові терміни та команди</vt:lpstr>
      <vt:lpstr>Мережний рівень Нові терміни та команди</vt:lpstr>
      <vt:lpstr>Презентация PowerPoint</vt:lpstr>
    </vt:vector>
  </TitlesOfParts>
  <Company>Cisco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bvachon@cisco.com</dc:creator>
  <cp:lastModifiedBy>ADMIN</cp:lastModifiedBy>
  <cp:revision>1060</cp:revision>
  <dcterms:created xsi:type="dcterms:W3CDTF">2016-08-22T22:27:36Z</dcterms:created>
  <dcterms:modified xsi:type="dcterms:W3CDTF">2020-09-02T07:54:46Z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sync_ProviderInitializationData">
    <vt:lpwstr>https://cisco.jiveon.com</vt:lpwstr>
  </property>
  <property fmtid="{D5CDD505-2E9C-101B-9397-08002B2CF9AE}" pid="3" name="Offisync_UpdateToken">
    <vt:lpwstr>1</vt:lpwstr>
  </property>
  <property fmtid="{D5CDD505-2E9C-101B-9397-08002B2CF9AE}" pid="4" name="Offisync_ServerID">
    <vt:lpwstr>07841bbc-cd3c-4a76-827f-75a2226890f4</vt:lpwstr>
  </property>
  <property fmtid="{D5CDD505-2E9C-101B-9397-08002B2CF9AE}" pid="5" name="Offisync_UniqueId">
    <vt:lpwstr>1702406</vt:lpwstr>
  </property>
  <property fmtid="{D5CDD505-2E9C-101B-9397-08002B2CF9AE}" pid="6" name="Jive_VersionGuid">
    <vt:lpwstr>fd96a0b3-f68d-4727-8e4f-2128d37ed30a</vt:lpwstr>
  </property>
  <property fmtid="{D5CDD505-2E9C-101B-9397-08002B2CF9AE}" pid="7" name="Jive_LatestUserAccountName">
    <vt:lpwstr>alljohns</vt:lpwstr>
  </property>
  <property fmtid="{D5CDD505-2E9C-101B-9397-08002B2CF9AE}" pid="8" name="ArticulateGUID">
    <vt:lpwstr>F9A496F7-57D7-4028-9572-D40DFDF3715A</vt:lpwstr>
  </property>
  <property fmtid="{D5CDD505-2E9C-101B-9397-08002B2CF9AE}" pid="9" name="ArticulatePath">
    <vt:lpwstr>ITE7_Chp9_by_jg</vt:lpwstr>
  </property>
</Properties>
</file>