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0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1"/>
  </p:notesMasterIdLst>
  <p:sldIdLst>
    <p:sldId id="513" r:id="rId2"/>
    <p:sldId id="1131" r:id="rId3"/>
    <p:sldId id="1132" r:id="rId4"/>
    <p:sldId id="1133" r:id="rId5"/>
    <p:sldId id="880" r:id="rId6"/>
    <p:sldId id="924" r:id="rId7"/>
    <p:sldId id="1052" r:id="rId8"/>
    <p:sldId id="1054" r:id="rId9"/>
    <p:sldId id="1055" r:id="rId10"/>
    <p:sldId id="876" r:id="rId11"/>
    <p:sldId id="925" r:id="rId12"/>
    <p:sldId id="759" r:id="rId13"/>
    <p:sldId id="628" r:id="rId14"/>
    <p:sldId id="926" r:id="rId15"/>
    <p:sldId id="1059" r:id="rId16"/>
    <p:sldId id="1060" r:id="rId17"/>
    <p:sldId id="1061" r:id="rId18"/>
    <p:sldId id="1062" r:id="rId19"/>
    <p:sldId id="1123" r:id="rId20"/>
    <p:sldId id="927" r:id="rId21"/>
    <p:sldId id="788" r:id="rId22"/>
    <p:sldId id="1070" r:id="rId23"/>
    <p:sldId id="1124" r:id="rId24"/>
    <p:sldId id="1071" r:id="rId25"/>
    <p:sldId id="886" r:id="rId26"/>
    <p:sldId id="936" r:id="rId27"/>
    <p:sldId id="1072" r:id="rId28"/>
    <p:sldId id="1074" r:id="rId29"/>
    <p:sldId id="1075" r:id="rId30"/>
    <p:sldId id="1125" r:id="rId31"/>
    <p:sldId id="1076" r:id="rId32"/>
    <p:sldId id="942" r:id="rId33"/>
    <p:sldId id="957" r:id="rId34"/>
    <p:sldId id="1126" r:id="rId35"/>
    <p:sldId id="1078" r:id="rId36"/>
    <p:sldId id="1079" r:id="rId37"/>
    <p:sldId id="1081" r:id="rId38"/>
    <p:sldId id="952" r:id="rId39"/>
    <p:sldId id="966" r:id="rId40"/>
    <p:sldId id="1082" r:id="rId41"/>
    <p:sldId id="1083" r:id="rId42"/>
    <p:sldId id="1127" r:id="rId43"/>
    <p:sldId id="1086" r:id="rId44"/>
    <p:sldId id="1087" r:id="rId45"/>
    <p:sldId id="980" r:id="rId46"/>
    <p:sldId id="1107" r:id="rId47"/>
    <p:sldId id="1129" r:id="rId48"/>
    <p:sldId id="1130" r:id="rId49"/>
    <p:sldId id="1121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>
        <p:scale>
          <a:sx n="90" d="100"/>
          <a:sy n="90" d="100"/>
        </p:scale>
        <p:origin x="1044" y="-18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baseline="0" dirty="0"/>
              <a:t>Вступ до мереж </a:t>
            </a:r>
            <a:r>
              <a:rPr lang="uk-UA" b="0" baseline="0" dirty="0" smtClean="0"/>
              <a:t>версія </a:t>
            </a:r>
            <a:r>
              <a:rPr lang="uk-UA" b="0" dirty="0" smtClean="0"/>
              <a:t>7.0 </a:t>
            </a:r>
            <a:r>
              <a:rPr lang="uk-UA" b="0" dirty="0"/>
              <a:t>(ITN)</a:t>
            </a:r>
          </a:p>
          <a:p>
            <a:pPr rtl="0">
              <a:buFontTx/>
              <a:buNone/>
            </a:pPr>
            <a:r>
              <a:rPr lang="uk-UA" sz="1200" b="0" dirty="0"/>
              <a:t>Розділ 8: Мережний рівень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13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</a:t>
            </a:r>
            <a:r>
              <a:rPr lang="uk-UA"/>
              <a:t>Мережний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8.1.2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IP інкапсуляція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8.1.3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— </a:t>
            </a:r>
            <a:r>
              <a:rPr lang="uk-UA"/>
              <a:t>Характеристика IP-протоколу 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8.1.4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Не орієнтований на з'єднання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8.1.5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Негарантована доставка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 sz="1200" b="0" baseline="0"/>
              <a:t> </a:t>
            </a:r>
            <a:r>
              <a:rPr lang="uk-UA"/>
              <a:t>Незалежний від середовища передавання даних</a:t>
            </a:r>
          </a:p>
          <a:p>
            <a:pPr rtl="0">
              <a:buFontTx/>
              <a:buNone/>
            </a:pPr>
            <a:r>
              <a:rPr lang="uk-UA"/>
              <a:t>8.1.7</a:t>
            </a:r>
            <a:r>
              <a:rPr lang="uk-UA" baseline="0"/>
              <a:t> </a:t>
            </a:r>
            <a:r>
              <a:rPr lang="uk-UA" sz="1200">
                <a:effectLst/>
              </a:rPr>
              <a:t>Питання для самоперевірки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 IP-протоколу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 sz="1200" b="0" baseline="0"/>
              <a:t> </a:t>
            </a:r>
            <a:r>
              <a:rPr lang="uk-UA"/>
              <a:t>Незалежний від середовища передавання даних</a:t>
            </a:r>
          </a:p>
          <a:p>
            <a:pPr rtl="0">
              <a:buFontTx/>
              <a:buNone/>
            </a:pPr>
            <a:r>
              <a:rPr lang="uk-UA"/>
              <a:t>8.1.7</a:t>
            </a:r>
            <a:r>
              <a:rPr lang="uk-UA" baseline="0"/>
              <a:t> </a:t>
            </a:r>
            <a:r>
              <a:rPr lang="uk-UA" sz="1200">
                <a:effectLst/>
              </a:rPr>
              <a:t>Питання для самоперевірки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 IP-протоколу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uk-UA"/>
              <a:t>Заголовок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8.2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 dirty="0"/>
              <a:t>Відео – Приклад IPv4-заголовків </a:t>
            </a:r>
            <a:r>
              <a:rPr lang="uk-UA" dirty="0" smtClean="0"/>
              <a:t>у </a:t>
            </a:r>
            <a:r>
              <a:rPr lang="uk-UA" dirty="0"/>
              <a:t>програмі </a:t>
            </a:r>
            <a:r>
              <a:rPr lang="uk-UA" dirty="0" err="1"/>
              <a:t>Wireshark</a:t>
            </a:r>
            <a:r>
              <a:rPr lang="uk-UA" dirty="0"/>
              <a:t>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dirty="0">
                <a:effectLst/>
              </a:rPr>
              <a:t>— Питання для самоперевірки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/>
              <a:t>Обмеження IPv4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/>
              <a:t> Огляд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8.3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 dirty="0"/>
              <a:t> Поля заголовка пакета IPv4 </a:t>
            </a:r>
            <a:r>
              <a:rPr lang="uk-UA" dirty="0" smtClean="0"/>
              <a:t>у </a:t>
            </a:r>
            <a:r>
              <a:rPr lang="uk-UA" dirty="0"/>
              <a:t>заголовку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Заголовок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8.3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 dirty="0"/>
              <a:t>Заголовок пакетів IPv6 </a:t>
            </a:r>
            <a:r>
              <a:rPr lang="uk-UA" dirty="0" smtClean="0"/>
              <a:t>(Продовж</a:t>
            </a:r>
            <a:r>
              <a:rPr lang="uk-UA" dirty="0"/>
              <a:t>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 Відео – Приклад IPv6-заголовків у програмі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8.3.6 </a:t>
            </a:r>
            <a:r>
              <a:rPr lang="uk-UA" sz="1200">
                <a:effectLst/>
              </a:rPr>
              <a:t>– Питання для самоперевірки –</a:t>
            </a:r>
            <a:r>
              <a:rPr lang="uk-UA" sz="1200" baseline="0">
                <a:effectLst/>
              </a:rPr>
              <a:t>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8.4.1</a:t>
            </a:r>
            <a:r>
              <a:rPr lang="uk-UA" baseline="0"/>
              <a:t> – </a:t>
            </a:r>
            <a:r>
              <a:rPr lang="uk-UA"/>
              <a:t>Прийняття хостом рішення про перенаправлення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8.4 –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uk-UA" dirty="0"/>
              <a:t>8.4.1</a:t>
            </a:r>
            <a:r>
              <a:rPr lang="uk-UA" baseline="0" dirty="0"/>
              <a:t> – </a:t>
            </a:r>
            <a:r>
              <a:rPr lang="uk-UA" dirty="0"/>
              <a:t>Прийняття </a:t>
            </a:r>
            <a:r>
              <a:rPr lang="uk-UA" dirty="0" err="1"/>
              <a:t>хостом</a:t>
            </a:r>
            <a:r>
              <a:rPr lang="uk-UA" dirty="0"/>
              <a:t> рішення про </a:t>
            </a:r>
            <a:r>
              <a:rPr lang="uk-UA" dirty="0" err="1"/>
              <a:t>перенаправлення</a:t>
            </a:r>
            <a:r>
              <a:rPr lang="uk-UA" dirty="0"/>
              <a:t>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8.4.2</a:t>
            </a:r>
            <a:r>
              <a:rPr lang="uk-UA" baseline="0"/>
              <a:t> – </a:t>
            </a:r>
            <a:r>
              <a:rPr lang="uk-UA"/>
              <a:t>Шлюз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8.4.3</a:t>
            </a:r>
            <a:r>
              <a:rPr lang="uk-UA" baseline="0"/>
              <a:t> — </a:t>
            </a:r>
            <a:r>
              <a:rPr lang="uk-UA"/>
              <a:t>Маршрут хоста до шлюзу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8.4 –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uk-UA" dirty="0"/>
              <a:t>8.4.4</a:t>
            </a:r>
            <a:r>
              <a:rPr lang="uk-UA" baseline="0" dirty="0"/>
              <a:t> — </a:t>
            </a:r>
            <a:r>
              <a:rPr lang="uk-UA" dirty="0"/>
              <a:t>Таблиці маршрутизації </a:t>
            </a:r>
            <a:r>
              <a:rPr lang="uk-UA" dirty="0" err="1"/>
              <a:t>хоста</a:t>
            </a:r>
            <a:endParaRPr lang="uk-UA" dirty="0"/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dirty="0">
                <a:effectLst/>
              </a:rPr>
              <a:t>- Питання для самоперевірки -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8.5.1 — </a:t>
            </a:r>
            <a:r>
              <a:rPr lang="uk-UA"/>
              <a:t>Перенаправлення пакетів маршрутизатором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8.5.2 — </a:t>
            </a:r>
            <a:r>
              <a:rPr lang="uk-UA"/>
              <a:t>Таблиця маршрутизації IP маршрутизаторів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8.5.3 — </a:t>
            </a:r>
            <a:r>
              <a:rPr lang="uk-UA" sz="1200"/>
              <a:t>Статична маршрутизація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8.5.4 — </a:t>
            </a:r>
            <a:r>
              <a:rPr lang="uk-UA" sz="1200"/>
              <a:t>Динамічна маршрутизація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8.5.5 — </a:t>
            </a:r>
            <a:r>
              <a:rPr lang="uk-UA"/>
              <a:t>Відео — Таблиці маршрутизації IPv4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8.5.6 — </a:t>
            </a:r>
            <a:r>
              <a:rPr lang="uk-UA"/>
              <a:t>Ознайомлення з таблицею маршрутизації IPv4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>
                <a:latin typeface="Arial" charset="0"/>
              </a:rPr>
              <a:t>8.5.7 — </a:t>
            </a:r>
            <a:r>
              <a:rPr lang="uk-UA" sz="1200">
                <a:effectLst/>
              </a:rPr>
              <a:t>Питання для самоперевірки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8.6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8.6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8.6.1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ми вивчили у цьому розділі?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/>
              <a:t>47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Мережний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/>
              <a:t>48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Мережний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96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/>
              <a:t>8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9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/>
              <a:t>9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04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dirty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8: Мережний рівень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11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uk-UA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uk-UA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 дізнаюсь у цьому розділі?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8: Мережний рівень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uk-UA">
                <a:solidFill>
                  <a:schemeClr val="bg2">
                    <a:lumMod val="40000"/>
                    <a:lumOff val="60000"/>
                  </a:schemeClr>
                </a:solidFill>
              </a:rPr>
              <a:t>Матеріали для інструктора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5506" y="1619056"/>
            <a:ext cx="7237590" cy="127094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8: Мережний рівень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r>
              <a:rPr lang="uk-UA"/>
              <a:t>Розділ 8: Теми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/>
              <a:t>Що нового я дізнаюсь у цьому розділі?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79432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effectLst/>
                        </a:rPr>
                        <a:t>Назва теми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Мета вивчення теми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Характеристики мережного рівня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Пояснити, як мережний рівень використовує IP-протоколи для надійного зв'язку.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Пакет IPv4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Пояснити, для чого потрібні основні поля заголовка в пакеті IPv4.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Пакет IPv6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Пояснити, для чого потрібні основні поля заголовка в пакеті IPv6.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Методи маршрутизації хостів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Пояснити, як мережні пристрої використовують таблиці маршрутизації для спрямування пакетів до мережі призначення.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Таблиці маршрутизації на маршрутизаторах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 функцію полів у таблиці маршрутизації маршрутизатора.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61" y="1043000"/>
            <a:ext cx="8036459" cy="1802391"/>
          </a:xfrm>
        </p:spPr>
        <p:txBody>
          <a:bodyPr/>
          <a:lstStyle/>
          <a:p>
            <a:pPr rtl="0"/>
            <a:r>
              <a:rPr lang="uk-UA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Характеристики мережного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Мережний рівень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Надає послуги, що дозволяють кінцевим пристроям обмінюватися </a:t>
            </a:r>
            <a:r>
              <a:rPr lang="uk-UA" sz="1600" dirty="0" smtClean="0"/>
              <a:t>даними.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версії 4 (IPv4) та IP версії 6 (IPv6) є основними протоколами зв'язку мережного рівня.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 мережному рівні </a:t>
            </a:r>
            <a:r>
              <a:rPr lang="uk-UA" sz="1600" dirty="0" smtClean="0"/>
              <a:t>забезпечуються </a:t>
            </a:r>
            <a:r>
              <a:rPr lang="uk-UA" sz="1600" dirty="0"/>
              <a:t>чотири основні операції: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Адресація кінцевих пристроїв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Інкапсуляція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Маршрутизація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Де-інкапсуляція.</a:t>
            </a:r>
            <a:endParaRPr lang="uk-U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IP інкапсуляція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841910" cy="3764374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 </a:t>
            </a:r>
            <a:r>
              <a:rPr lang="uk-UA" dirty="0" err="1"/>
              <a:t>інкапсулює</a:t>
            </a:r>
            <a:r>
              <a:rPr lang="uk-UA" dirty="0"/>
              <a:t> сегмент транспортного рівня.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 може використовувати як пакет IPv4, так і IPv6, і не впливає на сегмент Рівня 4.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IP-пакет буде перевірятися всіма пристроями Рівня 3, під час проходження по мережі.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IP-адресація не змінюється від джерела до отримувача.</a:t>
            </a:r>
          </a:p>
          <a:p>
            <a:pPr marL="0" indent="0" algn="just" rtl="0">
              <a:buNone/>
            </a:pPr>
            <a:r>
              <a:rPr lang="uk-UA" b="1" dirty="0"/>
              <a:t>Примітка: </a:t>
            </a:r>
            <a:r>
              <a:rPr lang="uk-UA" dirty="0"/>
              <a:t>NAT буде змінювати </a:t>
            </a:r>
            <a:r>
              <a:rPr lang="uk-UA" dirty="0" smtClean="0"/>
              <a:t>параметри </a:t>
            </a:r>
            <a:r>
              <a:rPr lang="uk-UA" dirty="0" smtClean="0"/>
              <a:t>адресації, </a:t>
            </a:r>
            <a:r>
              <a:rPr lang="uk-UA" dirty="0" smtClean="0"/>
              <a:t>про </a:t>
            </a:r>
            <a:r>
              <a:rPr lang="uk-UA" dirty="0" smtClean="0"/>
              <a:t>що йтиметься </a:t>
            </a:r>
            <a:r>
              <a:rPr lang="uk-UA" dirty="0" smtClean="0"/>
              <a:t>у наступному розділі. </a:t>
            </a:r>
            <a:endParaRPr lang="uk-UA" dirty="0"/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Характеристики IP-протоколу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IP призначений для низького рівня накладних витрат і може бути описаний як:</a:t>
            </a:r>
          </a:p>
          <a:p>
            <a:pPr lvl="1" rtl="0"/>
            <a:r>
              <a:rPr lang="uk-UA" sz="1800" dirty="0"/>
              <a:t>Не орієнтований на з'єднання </a:t>
            </a:r>
          </a:p>
          <a:p>
            <a:pPr lvl="1" rtl="0"/>
            <a:r>
              <a:rPr lang="uk-UA" sz="1800" dirty="0"/>
              <a:t>Не гарантує доставку (</a:t>
            </a:r>
            <a:r>
              <a:rPr lang="uk-UA" sz="1800" dirty="0" err="1"/>
              <a:t>Best</a:t>
            </a:r>
            <a:r>
              <a:rPr lang="uk-UA" sz="1800" dirty="0"/>
              <a:t> </a:t>
            </a:r>
            <a:r>
              <a:rPr lang="uk-UA" sz="1800" dirty="0" err="1"/>
              <a:t>Effort</a:t>
            </a:r>
            <a:r>
              <a:rPr lang="uk-UA" sz="1800" dirty="0"/>
              <a:t>)</a:t>
            </a:r>
          </a:p>
          <a:p>
            <a:pPr lvl="1" rtl="0"/>
            <a:r>
              <a:rPr lang="uk-UA" sz="1800" dirty="0"/>
              <a:t>Незалежний від середовища передавання даних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 орієнтований на з'єднання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 не орієнтований на з'єднання (</a:t>
            </a:r>
            <a:r>
              <a:rPr lang="uk-UA" sz="1600" dirty="0" err="1"/>
              <a:t>connectionless</a:t>
            </a:r>
            <a:r>
              <a:rPr lang="uk-UA" sz="1600" dirty="0"/>
              <a:t>)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 не встановлює зв'язок </a:t>
            </a:r>
            <a:r>
              <a:rPr lang="uk-UA" dirty="0" smtClean="0"/>
              <a:t>із </a:t>
            </a:r>
            <a:r>
              <a:rPr lang="uk-UA" dirty="0"/>
              <a:t>отримувачем перед </a:t>
            </a:r>
            <a:r>
              <a:rPr lang="uk-UA" dirty="0" smtClean="0"/>
              <a:t>відправкою </a:t>
            </a:r>
            <a:r>
              <a:rPr lang="uk-UA" dirty="0"/>
              <a:t>пакету.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Контрольна інформація не потрібна (синхронізація, підтвердження, тощо).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Одержувач отримає пакет, коли він прибуде, без надсилання попередніх повідомлень по IP.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Якщо є необхідність </a:t>
            </a:r>
            <a:r>
              <a:rPr lang="uk-UA" dirty="0" smtClean="0"/>
              <a:t>передати трафік, орієнтований </a:t>
            </a:r>
            <a:r>
              <a:rPr lang="uk-UA" dirty="0"/>
              <a:t>на </a:t>
            </a:r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єднання, цю функцію забезпечує інший </a:t>
            </a:r>
            <a:r>
              <a:rPr lang="uk-UA" dirty="0"/>
              <a:t>протокол (зазвичай TCP на транспортному рівні).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Негарантована доставка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 - протокол найкращої </a:t>
            </a:r>
            <a:r>
              <a:rPr lang="uk-UA" sz="1600" dirty="0" smtClean="0"/>
              <a:t>спроби.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IP не гарантує доставку пакета.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зменшив накладні витрати, оскільки відсутній механізм повторного надсилання даних, які </a:t>
            </a:r>
            <a:r>
              <a:rPr lang="uk-UA" sz="1600" dirty="0" smtClean="0"/>
              <a:t>не були </a:t>
            </a:r>
            <a:r>
              <a:rPr lang="uk-UA" sz="1600" dirty="0"/>
              <a:t>отримані.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IP не очікує підтвердження.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не знає, чи працює інший пристрій або чи отримав він пакет.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Незалежний від середовища передавання даних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" y="798944"/>
            <a:ext cx="5397899" cy="385171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400" dirty="0"/>
              <a:t>IP ненадійний:  </a:t>
            </a:r>
          </a:p>
          <a:p>
            <a:pPr lvl="1" algn="just" rtl="0"/>
            <a:r>
              <a:rPr lang="uk-UA" dirty="0"/>
              <a:t>Він не може керувати або виправляти недоставлені чи пошкоджені пакети.</a:t>
            </a:r>
          </a:p>
          <a:p>
            <a:pPr lvl="1" algn="just" rtl="0"/>
            <a:r>
              <a:rPr lang="uk-UA" dirty="0"/>
              <a:t>IP не може </a:t>
            </a:r>
            <a:r>
              <a:rPr lang="uk-UA" dirty="0" smtClean="0"/>
              <a:t>виконувати повторне передавання у разі виникнення помилки</a:t>
            </a:r>
            <a:r>
              <a:rPr lang="uk-UA" dirty="0"/>
              <a:t>.</a:t>
            </a:r>
          </a:p>
          <a:p>
            <a:pPr lvl="1" algn="just" rtl="0"/>
            <a:r>
              <a:rPr lang="uk-UA" dirty="0"/>
              <a:t>ІР не </a:t>
            </a:r>
            <a:r>
              <a:rPr lang="uk-UA" dirty="0" smtClean="0"/>
              <a:t>має можливості відновити </a:t>
            </a:r>
            <a:r>
              <a:rPr lang="uk-UA" dirty="0"/>
              <a:t>послідовність пакетів.</a:t>
            </a:r>
          </a:p>
          <a:p>
            <a:pPr lvl="1" algn="just"/>
            <a:r>
              <a:rPr lang="uk-UA" dirty="0" smtClean="0"/>
              <a:t>Для </a:t>
            </a:r>
            <a:r>
              <a:rPr lang="uk-UA" dirty="0"/>
              <a:t>забезпечення </a:t>
            </a:r>
            <a:r>
              <a:rPr lang="uk-UA" dirty="0" smtClean="0"/>
              <a:t>усіх цих функцій IP </a:t>
            </a:r>
            <a:r>
              <a:rPr lang="uk-UA" dirty="0"/>
              <a:t>повинен покладатися на інші </a:t>
            </a:r>
            <a:r>
              <a:rPr lang="uk-UA" dirty="0" smtClean="0"/>
              <a:t>протоколи.</a:t>
            </a:r>
            <a:endParaRPr lang="uk-UA" dirty="0"/>
          </a:p>
          <a:p>
            <a:pPr marL="0" indent="0" algn="just" rtl="0">
              <a:buNone/>
            </a:pPr>
            <a:r>
              <a:rPr lang="uk-UA" sz="1400" dirty="0"/>
              <a:t>IP незалежний від середовища передавання даних (</a:t>
            </a:r>
            <a:r>
              <a:rPr lang="uk-UA" sz="1400" dirty="0" err="1"/>
              <a:t>Media</a:t>
            </a:r>
            <a:r>
              <a:rPr lang="uk-UA" sz="1400" dirty="0"/>
              <a:t> </a:t>
            </a:r>
            <a:r>
              <a:rPr lang="uk-UA" sz="1400" dirty="0" err="1"/>
              <a:t>Independent</a:t>
            </a:r>
            <a:r>
              <a:rPr lang="uk-UA" sz="1400" dirty="0"/>
              <a:t>):</a:t>
            </a:r>
          </a:p>
          <a:p>
            <a:pPr lvl="1" algn="just" rtl="0"/>
            <a:r>
              <a:rPr lang="uk-UA" dirty="0"/>
              <a:t>IP не </a:t>
            </a:r>
            <a:r>
              <a:rPr lang="uk-UA" dirty="0" smtClean="0"/>
              <a:t>впливає безпосередньо на </a:t>
            </a:r>
            <a:r>
              <a:rPr lang="uk-UA" dirty="0"/>
              <a:t>тип кадру, </a:t>
            </a:r>
            <a:r>
              <a:rPr lang="uk-UA" dirty="0" smtClean="0"/>
              <a:t>необхідного </a:t>
            </a:r>
            <a:r>
              <a:rPr lang="uk-UA" dirty="0"/>
              <a:t>на канальному рівні, або тип носія на фізичному рівні.</a:t>
            </a:r>
          </a:p>
          <a:p>
            <a:pPr lvl="1" algn="just" rtl="0"/>
            <a:r>
              <a:rPr lang="uk-UA" dirty="0"/>
              <a:t>IP-пакет можна відправляти через будь-яке середовище передавання даних: мідний кабель, </a:t>
            </a:r>
            <a:r>
              <a:rPr lang="uk-UA" dirty="0" err="1"/>
              <a:t>оптоволокно</a:t>
            </a:r>
            <a:r>
              <a:rPr lang="uk-UA" dirty="0"/>
              <a:t> чи </a:t>
            </a:r>
            <a:r>
              <a:rPr lang="uk-UA" dirty="0" smtClean="0"/>
              <a:t>бездротове з</a:t>
            </a:r>
            <a:r>
              <a:rPr lang="en-US" dirty="0" smtClean="0"/>
              <a:t>’</a:t>
            </a:r>
            <a:r>
              <a:rPr lang="uk-UA" dirty="0" smtClean="0"/>
              <a:t>єднання.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53" y="1141109"/>
            <a:ext cx="3781820" cy="25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Незалежний від середовища передавання даних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928342" cy="3792213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Мережний рівень повинен встановити розмір Максимального блоку </a:t>
            </a:r>
            <a:r>
              <a:rPr lang="uk-UA" dirty="0" smtClean="0"/>
              <a:t>передавання </a:t>
            </a:r>
            <a:r>
              <a:rPr lang="uk-UA" dirty="0"/>
              <a:t>даних (MTU).</a:t>
            </a:r>
          </a:p>
          <a:p>
            <a:pPr lvl="1" algn="just" rtl="0"/>
            <a:r>
              <a:rPr lang="uk-UA" sz="1500" dirty="0"/>
              <a:t>Ці дані мережний рівень отримує з контрольної інформації, надісланої з канального рівня.</a:t>
            </a:r>
          </a:p>
          <a:p>
            <a:pPr lvl="1" algn="just" rtl="0"/>
            <a:r>
              <a:rPr lang="uk-UA" sz="1500" dirty="0"/>
              <a:t>Потім мережа встановлює розмір MTU.</a:t>
            </a:r>
          </a:p>
          <a:p>
            <a:pPr marL="0" indent="0" algn="just" rtl="0">
              <a:buNone/>
            </a:pPr>
            <a:r>
              <a:rPr lang="uk-UA" dirty="0"/>
              <a:t>Фрагментація - це процес 3-го рівня, що </a:t>
            </a:r>
            <a:r>
              <a:rPr lang="uk-UA" dirty="0" smtClean="0"/>
              <a:t>розбиває </a:t>
            </a:r>
            <a:r>
              <a:rPr lang="uk-UA" dirty="0"/>
              <a:t>пакет IPv4 на менші </a:t>
            </a:r>
            <a:r>
              <a:rPr lang="uk-UA" dirty="0" smtClean="0"/>
              <a:t>одиниці передавання.</a:t>
            </a:r>
            <a:endParaRPr lang="uk-UA" dirty="0"/>
          </a:p>
          <a:p>
            <a:pPr lvl="1" algn="just" rtl="0"/>
            <a:r>
              <a:rPr lang="uk-UA" sz="1500" dirty="0"/>
              <a:t>Фрагментація призводить до затримки.</a:t>
            </a:r>
          </a:p>
          <a:p>
            <a:pPr lvl="1" algn="just" rtl="0"/>
            <a:r>
              <a:rPr lang="uk-UA" sz="1500" dirty="0"/>
              <a:t>IPv6 не фрагментує пакети.</a:t>
            </a:r>
          </a:p>
          <a:p>
            <a:pPr lvl="1" algn="just" rtl="0"/>
            <a:r>
              <a:rPr lang="uk-UA" sz="1500" dirty="0"/>
              <a:t>Приклад: маршрутизатор переходить з </a:t>
            </a:r>
            <a:r>
              <a:rPr lang="uk-UA" sz="1500" dirty="0" err="1"/>
              <a:t>Ethernet</a:t>
            </a:r>
            <a:r>
              <a:rPr lang="uk-UA" sz="1500" dirty="0"/>
              <a:t> на повільну WAN з меншим </a:t>
            </a:r>
            <a:r>
              <a:rPr lang="uk-UA" sz="1500" dirty="0" smtClean="0"/>
              <a:t>MTU.</a:t>
            </a:r>
            <a:endParaRPr lang="uk-UA" sz="1500" dirty="0"/>
          </a:p>
          <a:p>
            <a:pPr lvl="1"/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71" y="1104038"/>
            <a:ext cx="4116077" cy="27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pPr rtl="0"/>
            <a:r>
              <a:rPr lang="uk-UA"/>
              <a:t>Матеріали для інструкторів – Розділ 8. Посібник з планування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808179"/>
            <a:ext cx="8433035" cy="3773247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Презентація PowerPoint розділена на дві частини: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Посібник з планування для інструктора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Інформація, яка допоможе вам ознайомитись з розділом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Рекомендації щодо викладання.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Презентація для використання інструктором в аудиторії</a:t>
            </a:r>
          </a:p>
          <a:p>
            <a:pPr lvl="1" rtl="0"/>
            <a:r>
              <a:rPr lang="uk-UA" sz="1600" dirty="0"/>
              <a:t>Слайди, які за бажанням можна використати </a:t>
            </a:r>
            <a:r>
              <a:rPr lang="uk-UA" sz="1600" dirty="0" smtClean="0"/>
              <a:t>під час занять</a:t>
            </a:r>
            <a:endParaRPr lang="uk-UA" sz="1600" dirty="0"/>
          </a:p>
          <a:p>
            <a:pPr lvl="1" rtl="0"/>
            <a:r>
              <a:rPr lang="uk-UA" sz="1600" dirty="0"/>
              <a:t>починаються зі слайду №10</a:t>
            </a:r>
          </a:p>
          <a:p>
            <a:pPr marL="142875" lvl="1" indent="0" algn="just" rtl="0">
              <a:buNone/>
            </a:pPr>
            <a:r>
              <a:rPr lang="uk-UA" sz="1600" b="1" dirty="0"/>
              <a:t>Примітка</a:t>
            </a:r>
            <a:r>
              <a:rPr lang="uk-UA" sz="1600" dirty="0"/>
              <a:t>: Перш ніж поширювати презентацію, видаліть з неї Посібник з планування.</a:t>
            </a:r>
          </a:p>
          <a:p>
            <a:pPr marL="0" indent="0" algn="just" rtl="0">
              <a:buNone/>
            </a:pPr>
            <a:r>
              <a:rPr lang="uk-UA" sz="1600" b="1" dirty="0">
                <a:solidFill>
                  <a:schemeClr val="accent4"/>
                </a:solidFill>
              </a:rPr>
              <a:t>Щоб отримати додаткову допомогу та ресурси, перейдіть на Головну сторінку інструктора та до Ресурсів курсу. Ви також можете відвідати сайт професійного розвитку на netacad.com, офіційну сторінку мережі </a:t>
            </a:r>
            <a:r>
              <a:rPr lang="uk-UA" sz="1600" b="1" dirty="0" err="1">
                <a:solidFill>
                  <a:schemeClr val="accent4"/>
                </a:solidFill>
              </a:rPr>
              <a:t>Cisco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Networking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Academy</a:t>
            </a:r>
            <a:r>
              <a:rPr lang="uk-UA" sz="1600" b="1" dirty="0">
                <a:solidFill>
                  <a:schemeClr val="accent4"/>
                </a:solidFill>
              </a:rPr>
              <a:t> у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 або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-групу, призначену тільки для інструкторів.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20296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Пакет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IPv4 є основним протоколом зв'язку мережного рівня.</a:t>
            </a:r>
          </a:p>
          <a:p>
            <a:pPr marL="0" indent="0" rtl="0">
              <a:buNone/>
            </a:pPr>
            <a:r>
              <a:rPr lang="uk-UA" sz="1600" dirty="0"/>
              <a:t>Мережний заголовок </a:t>
            </a:r>
            <a:r>
              <a:rPr lang="uk-UA" sz="1600" dirty="0" smtClean="0"/>
              <a:t>має такі </a:t>
            </a:r>
            <a:r>
              <a:rPr lang="uk-UA" sz="1600" dirty="0"/>
              <a:t>призначення:</a:t>
            </a:r>
          </a:p>
          <a:p>
            <a:pPr lvl="1" algn="just" rtl="0"/>
            <a:r>
              <a:rPr lang="uk-UA" sz="1600" dirty="0"/>
              <a:t>Він гарантує, що пакет </a:t>
            </a:r>
            <a:r>
              <a:rPr lang="uk-UA" sz="1600" dirty="0" smtClean="0"/>
              <a:t>спрямований у </a:t>
            </a:r>
            <a:r>
              <a:rPr lang="uk-UA" sz="1600" dirty="0"/>
              <a:t>правильному напрямку (до місця призначення).</a:t>
            </a:r>
          </a:p>
          <a:p>
            <a:pPr lvl="1" algn="just"/>
            <a:r>
              <a:rPr lang="uk-UA" sz="1600" dirty="0" smtClean="0"/>
              <a:t>У різних </a:t>
            </a:r>
            <a:r>
              <a:rPr lang="uk-UA" sz="1600" dirty="0"/>
              <a:t>полях </a:t>
            </a:r>
            <a:r>
              <a:rPr lang="uk-UA" sz="1600" dirty="0" smtClean="0"/>
              <a:t>він </a:t>
            </a:r>
            <a:r>
              <a:rPr lang="uk-UA" sz="1600" dirty="0"/>
              <a:t>містить </a:t>
            </a:r>
            <a:r>
              <a:rPr lang="uk-UA" sz="1600" dirty="0" smtClean="0"/>
              <a:t>інформацію, необхідну для </a:t>
            </a:r>
            <a:r>
              <a:rPr lang="uk-UA" sz="1600" dirty="0"/>
              <a:t>обробки на мережному рівні.</a:t>
            </a:r>
          </a:p>
          <a:p>
            <a:pPr lvl="1" algn="just" rtl="0"/>
            <a:r>
              <a:rPr lang="uk-UA" sz="1600" dirty="0"/>
              <a:t>Інформація </a:t>
            </a:r>
            <a:r>
              <a:rPr lang="uk-UA" sz="1600" dirty="0" smtClean="0"/>
              <a:t>у </a:t>
            </a:r>
            <a:r>
              <a:rPr lang="uk-UA" sz="1600" dirty="0"/>
              <a:t>заголовку використовується </a:t>
            </a:r>
            <a:r>
              <a:rPr lang="uk-UA" sz="1600" dirty="0" smtClean="0"/>
              <a:t>усіма </a:t>
            </a:r>
            <a:r>
              <a:rPr lang="uk-UA" sz="1600" dirty="0"/>
              <a:t>пристроями Рівня 3, які обробляють пакет.</a:t>
            </a:r>
          </a:p>
          <a:p>
            <a:pPr lvl="1"/>
            <a:endParaRPr lang="en-US" altLang="en-US" sz="1600" dirty="0"/>
          </a:p>
          <a:p>
            <a:pPr marL="0" indent="0" rtl="0">
              <a:buNone/>
            </a:pPr>
            <a:r>
              <a:rPr lang="uk-UA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Характеристики мережного заголовка IPv4:</a:t>
            </a:r>
          </a:p>
          <a:p>
            <a:pPr lvl="1" rtl="0"/>
            <a:r>
              <a:rPr lang="uk-UA" sz="1600" dirty="0"/>
              <a:t>Він </a:t>
            </a:r>
            <a:r>
              <a:rPr lang="uk-UA" sz="1600" dirty="0" smtClean="0"/>
              <a:t>подається </a:t>
            </a:r>
            <a:r>
              <a:rPr lang="uk-UA" sz="1600" dirty="0"/>
              <a:t>у двійковому форматі</a:t>
            </a:r>
          </a:p>
          <a:p>
            <a:pPr lvl="1" rtl="0"/>
            <a:r>
              <a:rPr lang="uk-UA" sz="1600" dirty="0"/>
              <a:t>Містить декілька </a:t>
            </a:r>
            <a:r>
              <a:rPr lang="uk-UA" sz="1600" dirty="0" smtClean="0"/>
              <a:t>полів з інформацією</a:t>
            </a:r>
            <a:endParaRPr lang="uk-UA" sz="1600" dirty="0"/>
          </a:p>
          <a:p>
            <a:pPr lvl="1" rtl="0"/>
            <a:r>
              <a:rPr lang="uk-UA" sz="1600" dirty="0" smtClean="0"/>
              <a:t>Аналізується </a:t>
            </a:r>
            <a:r>
              <a:rPr lang="uk-UA" sz="1600" dirty="0"/>
              <a:t>зліва направо, по 4 </a:t>
            </a:r>
            <a:r>
              <a:rPr lang="uk-UA" sz="1600" dirty="0" err="1"/>
              <a:t>байта</a:t>
            </a:r>
            <a:r>
              <a:rPr lang="uk-UA" sz="1600" dirty="0"/>
              <a:t> у рядку</a:t>
            </a:r>
          </a:p>
          <a:p>
            <a:pPr lvl="1" rtl="0"/>
            <a:r>
              <a:rPr lang="uk-UA" sz="1600" dirty="0"/>
              <a:t>Два </a:t>
            </a:r>
            <a:r>
              <a:rPr lang="uk-UA" sz="1600" dirty="0" smtClean="0"/>
              <a:t>найважливіші </a:t>
            </a:r>
            <a:r>
              <a:rPr lang="uk-UA" sz="1600" dirty="0"/>
              <a:t>поля - адреса джерела </a:t>
            </a:r>
            <a:r>
              <a:rPr lang="uk-UA" sz="1600" dirty="0" smtClean="0"/>
              <a:t>й </a:t>
            </a:r>
            <a:r>
              <a:rPr lang="uk-UA" sz="1600" dirty="0"/>
              <a:t>адреса призначення.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 algn="just" rtl="0">
              <a:buNone/>
            </a:pPr>
            <a:r>
              <a:rPr lang="uk-UA" sz="1600" dirty="0"/>
              <a:t>Протоколи можуть </a:t>
            </a:r>
            <a:r>
              <a:rPr lang="uk-UA" sz="1600" dirty="0" smtClean="0"/>
              <a:t>виконувати </a:t>
            </a:r>
            <a:r>
              <a:rPr lang="uk-UA" sz="1600" dirty="0"/>
              <a:t>одну або </a:t>
            </a:r>
            <a:r>
              <a:rPr lang="uk-UA" sz="1600" dirty="0" smtClean="0"/>
              <a:t>декілька </a:t>
            </a:r>
            <a:r>
              <a:rPr lang="uk-UA" sz="1600" dirty="0"/>
              <a:t>функцій.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Важливі поля </a:t>
            </a:r>
            <a:r>
              <a:rPr lang="uk-UA" sz="1600" dirty="0" smtClean="0"/>
              <a:t>у </a:t>
            </a:r>
            <a:r>
              <a:rPr lang="uk-UA" sz="1600" dirty="0"/>
              <a:t>заголовку IPv4: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004"/>
              </p:ext>
            </p:extLst>
          </p:nvPr>
        </p:nvGraphicFramePr>
        <p:xfrm>
          <a:off x="164592" y="1417319"/>
          <a:ext cx="8750808" cy="315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Версія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aseline="0" dirty="0" smtClean="0"/>
                        <a:t>Для </a:t>
                      </a:r>
                      <a:r>
                        <a:rPr lang="uk-UA" baseline="0" dirty="0"/>
                        <a:t>v4, на відміну від v6, </a:t>
                      </a:r>
                      <a:r>
                        <a:rPr lang="uk-UA" baseline="0" dirty="0" smtClean="0"/>
                        <a:t>4-бітне </a:t>
                      </a:r>
                      <a:r>
                        <a:rPr lang="uk-UA" baseline="0" dirty="0"/>
                        <a:t>поле = 0100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Диференційовані сервіси (DiffServ)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Використовується для QoS</a:t>
                      </a:r>
                      <a:r>
                        <a:rPr lang="uk-UA" baseline="0"/>
                        <a:t>: DiffServ — поле DS або старіший IntServ – тип обслуговування (ToS)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Контрольна сума заголовка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Виявляє пошкодження </a:t>
                      </a:r>
                      <a:r>
                        <a:rPr lang="uk-UA" dirty="0" smtClean="0"/>
                        <a:t>у </a:t>
                      </a:r>
                      <a:r>
                        <a:rPr lang="uk-UA" dirty="0"/>
                        <a:t>заголовку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Час життя (TTL)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Рахує кількість переходів на Рівні </a:t>
                      </a:r>
                      <a:r>
                        <a:rPr lang="uk-UA" dirty="0" smtClean="0"/>
                        <a:t>3.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Коли </a:t>
                      </a:r>
                      <a:r>
                        <a:rPr lang="uk-UA" dirty="0"/>
                        <a:t>стане рівним нулю, маршрутизатор</a:t>
                      </a:r>
                      <a:r>
                        <a:rPr lang="uk-UA" baseline="0" dirty="0"/>
                        <a:t> відкине пакет.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Протокол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ID </a:t>
                      </a:r>
                      <a:r>
                        <a:rPr lang="uk-UA" dirty="0"/>
                        <a:t>протоколів наступного</a:t>
                      </a:r>
                      <a:r>
                        <a:rPr lang="uk-UA" baseline="0" dirty="0"/>
                        <a:t> рівня: ICMP, TCP, UDP і </a:t>
                      </a:r>
                      <a:r>
                        <a:rPr lang="uk-UA" baseline="0" dirty="0" err="1"/>
                        <a:t>т.д</a:t>
                      </a:r>
                      <a:r>
                        <a:rPr lang="uk-UA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джерела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32-бітна адреса джерела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32-бітна </a:t>
                      </a:r>
                      <a:r>
                        <a:rPr lang="uk-UA" dirty="0" smtClean="0"/>
                        <a:t>адреса </a:t>
                      </a:r>
                      <a:r>
                        <a:rPr lang="uk-UA" baseline="0" dirty="0" smtClean="0"/>
                        <a:t>призначення</a:t>
                      </a:r>
                      <a:endParaRPr lang="uk-UA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Відео – Приклад IPv4-заголовків у програмі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Це відео охоплює наступне: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IPv4 Ethernet-пакети у Wireshark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Контрольна інформація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Різниця між пакетами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Пакет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Обмеження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IPv4 має три основні обмеження:</a:t>
            </a:r>
          </a:p>
          <a:p>
            <a:pPr lvl="1" rtl="0"/>
            <a:r>
              <a:rPr lang="uk-UA" sz="1600" dirty="0"/>
              <a:t>Виснаження адрес IPv4 - Ми </a:t>
            </a:r>
            <a:r>
              <a:rPr lang="uk-UA" sz="1600" dirty="0" smtClean="0"/>
              <a:t>здебільшого вичерпали увесь запас адрес </a:t>
            </a:r>
            <a:r>
              <a:rPr lang="uk-UA" sz="1600" dirty="0"/>
              <a:t>IPv4.</a:t>
            </a:r>
          </a:p>
          <a:p>
            <a:pPr lvl="1" algn="just" rtl="0"/>
            <a:r>
              <a:rPr lang="uk-UA" sz="1600" dirty="0"/>
              <a:t>Відсутність наскрізного </a:t>
            </a:r>
            <a:r>
              <a:rPr lang="uk-UA" sz="1600" dirty="0" smtClean="0"/>
              <a:t>з</a:t>
            </a:r>
            <a:r>
              <a:rPr lang="en-US" sz="1600" dirty="0" smtClean="0"/>
              <a:t>’</a:t>
            </a:r>
            <a:r>
              <a:rPr lang="uk-UA" sz="1600" dirty="0" smtClean="0"/>
              <a:t>єднання </a:t>
            </a:r>
            <a:r>
              <a:rPr lang="uk-UA" sz="1600" dirty="0"/>
              <a:t>- Щоб </a:t>
            </a:r>
            <a:r>
              <a:rPr lang="uk-UA" sz="1600" dirty="0" smtClean="0"/>
              <a:t>продовжити використання IPv4,  </a:t>
            </a:r>
            <a:r>
              <a:rPr lang="uk-UA" sz="1600" dirty="0"/>
              <a:t>було створено приватну адресацію і NAT. На цьому завершилися прямі комунікації з публічним зверненням.</a:t>
            </a:r>
          </a:p>
          <a:p>
            <a:pPr lvl="1" algn="just" rtl="0"/>
            <a:r>
              <a:rPr lang="uk-UA" sz="1600" dirty="0"/>
              <a:t>Підвищена складність мережі — NAT повинен був стати тимчасовим рішенням і зараз створює проблеми в мережі, як побічний ефект маніпулювання адресацією мережних заголовків. NAT викликає затримки і створює неполадки.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Огляд IPv6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9688" y="787366"/>
            <a:ext cx="3997630" cy="3841213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IPv6 був розроблений Робочою групою інженерів з інтернет-технологій (IETF).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IPv6 долає обмеження IPv4.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Покращення, які забезпечує IPv6: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/>
              <a:t>Збільшений адресний простір </a:t>
            </a:r>
            <a:r>
              <a:rPr lang="uk-UA" sz="1500" dirty="0"/>
              <a:t>— </a:t>
            </a:r>
            <a:r>
              <a:rPr lang="uk-UA" sz="1500" dirty="0" smtClean="0"/>
              <a:t>128-бітна замість 32-бітної адреси.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/>
              <a:t>Покращена обробка пакетів </a:t>
            </a:r>
            <a:r>
              <a:rPr lang="uk-UA" sz="1500" dirty="0"/>
              <a:t>— спрощений заголовок з меншою кількістю </a:t>
            </a:r>
            <a:r>
              <a:rPr lang="uk-UA" sz="1500" dirty="0" smtClean="0"/>
              <a:t>полів.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 smtClean="0"/>
              <a:t>Усуває потребу в NAT </a:t>
            </a:r>
            <a:r>
              <a:rPr lang="uk-UA" sz="1500" dirty="0"/>
              <a:t>- оскільки існує величезна кількість адрес, немає необхідності використовувати внутрішню приватну адресацію і </a:t>
            </a:r>
            <a:r>
              <a:rPr lang="uk-UA" sz="1500" dirty="0" smtClean="0"/>
              <a:t>поділяти спільну </a:t>
            </a:r>
            <a:r>
              <a:rPr lang="uk-UA" sz="1500" dirty="0"/>
              <a:t>публічну </a:t>
            </a:r>
            <a:r>
              <a:rPr lang="uk-UA" sz="1500" dirty="0" smtClean="0"/>
              <a:t>адресу.</a:t>
            </a:r>
            <a:endParaRPr lang="uk-UA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Поля заголовка пакета IPv4 </a:t>
            </a:r>
            <a:r>
              <a:rPr lang="uk-UA" dirty="0" smtClean="0"/>
              <a:t>у </a:t>
            </a:r>
            <a:r>
              <a:rPr lang="uk-UA" dirty="0"/>
              <a:t>заголовку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1078012"/>
            <a:ext cx="3493671" cy="3733082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Заголовок IPv6 спрощений, але не </a:t>
            </a:r>
            <a:r>
              <a:rPr lang="uk-UA" sz="1600" dirty="0" smtClean="0"/>
              <a:t>зменшений.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Фіксована довжина заголовка 40 </a:t>
            </a:r>
            <a:r>
              <a:rPr lang="uk-UA" sz="1600" dirty="0" smtClean="0"/>
              <a:t>байтів </a:t>
            </a:r>
            <a:r>
              <a:rPr lang="uk-UA" sz="1600" dirty="0"/>
              <a:t>або октет.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Кілька полів IPv4 було видалено для підвищення </a:t>
            </a:r>
            <a:r>
              <a:rPr lang="uk-UA" sz="1600" dirty="0" smtClean="0"/>
              <a:t>продуктивності, зокрема:</a:t>
            </a:r>
            <a:endParaRPr lang="uk-UA" sz="1600" dirty="0"/>
          </a:p>
          <a:p>
            <a:pPr lvl="1" rtl="0"/>
            <a:r>
              <a:rPr lang="uk-UA" sz="1600" dirty="0" smtClean="0"/>
              <a:t>Прапорець</a:t>
            </a:r>
            <a:endParaRPr lang="uk-UA" sz="1600" dirty="0"/>
          </a:p>
          <a:p>
            <a:pPr lvl="1" rtl="0"/>
            <a:r>
              <a:rPr lang="uk-UA" sz="1600" dirty="0"/>
              <a:t>Зсув фрагмента</a:t>
            </a:r>
          </a:p>
          <a:p>
            <a:pPr lvl="1" rtl="0"/>
            <a:r>
              <a:rPr lang="uk-UA" sz="1600" dirty="0"/>
              <a:t>Контрольна сума </a:t>
            </a:r>
            <a:r>
              <a:rPr lang="uk-UA" sz="1600" dirty="0" smtClean="0"/>
              <a:t>заголовка.</a:t>
            </a:r>
            <a:endParaRPr lang="uk-UA" sz="1600" dirty="0"/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Заголовок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734672"/>
            <a:ext cx="8243186" cy="45793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Важливі поля </a:t>
            </a:r>
            <a:r>
              <a:rPr lang="uk-UA" sz="1600" dirty="0" smtClean="0"/>
              <a:t>у </a:t>
            </a:r>
            <a:r>
              <a:rPr lang="uk-UA" sz="1600" dirty="0"/>
              <a:t>заголовку IPv6: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18999"/>
              </p:ext>
            </p:extLst>
          </p:nvPr>
        </p:nvGraphicFramePr>
        <p:xfrm>
          <a:off x="110100" y="1124821"/>
          <a:ext cx="8750808" cy="362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43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Версія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aseline="0" dirty="0" smtClean="0"/>
                        <a:t>Для </a:t>
                      </a:r>
                      <a:r>
                        <a:rPr lang="uk-UA" baseline="0" dirty="0"/>
                        <a:t>v6, на відміну від v4, </a:t>
                      </a:r>
                      <a:r>
                        <a:rPr lang="uk-UA" baseline="0" dirty="0" smtClean="0"/>
                        <a:t>4-бітне </a:t>
                      </a:r>
                      <a:r>
                        <a:rPr lang="uk-UA" baseline="0" dirty="0"/>
                        <a:t>поле = 0110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Клас трафіку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Використовується для QoS</a:t>
                      </a:r>
                      <a:r>
                        <a:rPr lang="uk-UA" baseline="0"/>
                        <a:t>: Еквівалентне полю DiffServ — 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Мітка потоку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baseline="0" dirty="0"/>
                        <a:t>Інформує пристрій </a:t>
                      </a:r>
                      <a:r>
                        <a:rPr lang="uk-UA" baseline="0" dirty="0" smtClean="0"/>
                        <a:t>щодо ідентичної </a:t>
                      </a:r>
                      <a:r>
                        <a:rPr lang="uk-UA" baseline="0" dirty="0"/>
                        <a:t>обробки </a:t>
                      </a:r>
                      <a:r>
                        <a:rPr lang="uk-UA" baseline="0" dirty="0" smtClean="0"/>
                        <a:t>потоків з однаковими мітками, </a:t>
                      </a:r>
                      <a:r>
                        <a:rPr lang="uk-UA" dirty="0" smtClean="0"/>
                        <a:t>20-бітне </a:t>
                      </a:r>
                      <a:r>
                        <a:rPr lang="uk-UA" dirty="0"/>
                        <a:t>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Довжина корисного навантаження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Це </a:t>
                      </a:r>
                      <a:r>
                        <a:rPr lang="uk-UA" dirty="0" smtClean="0"/>
                        <a:t>16-бітне </a:t>
                      </a:r>
                      <a:r>
                        <a:rPr lang="uk-UA" dirty="0"/>
                        <a:t>поле </a:t>
                      </a:r>
                      <a:r>
                        <a:rPr lang="uk-UA" dirty="0" smtClean="0"/>
                        <a:t>містить довжину </a:t>
                      </a:r>
                      <a:r>
                        <a:rPr lang="uk-UA" dirty="0"/>
                        <a:t>блока даних або корисного навантаження пакета 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Наступний заголовок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ID </a:t>
                      </a:r>
                      <a:r>
                        <a:rPr lang="uk-UA" dirty="0"/>
                        <a:t>протоколу наступного</a:t>
                      </a:r>
                      <a:r>
                        <a:rPr lang="uk-UA" baseline="0" dirty="0"/>
                        <a:t> рівня: ICMP, TCP, UDP і </a:t>
                      </a:r>
                      <a:r>
                        <a:rPr lang="uk-UA" baseline="0" dirty="0" err="1"/>
                        <a:t>т.д</a:t>
                      </a:r>
                      <a:r>
                        <a:rPr lang="uk-UA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Обмеження переходів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/>
                        <a:t>Замінює</a:t>
                      </a:r>
                      <a:r>
                        <a:rPr lang="uk-UA" baseline="0"/>
                        <a:t> лічильник кількості переходів Рівня 3</a:t>
                      </a:r>
                      <a:r>
                        <a:rPr lang="uk-UA"/>
                        <a:t> поля Час життя (TTL)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джерела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128-бітна адреса джерела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128-бітна </a:t>
                      </a:r>
                      <a:r>
                        <a:rPr lang="uk-UA" dirty="0" smtClean="0"/>
                        <a:t>адреса </a:t>
                      </a:r>
                      <a:r>
                        <a:rPr lang="uk-UA" baseline="0" dirty="0" smtClean="0"/>
                        <a:t>призначення</a:t>
                      </a:r>
                      <a:endParaRPr lang="uk-UA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4" y="798945"/>
            <a:ext cx="8999935" cy="346366"/>
          </a:xfrm>
        </p:spPr>
        <p:txBody>
          <a:bodyPr/>
          <a:lstStyle/>
          <a:p>
            <a:pPr rtl="0"/>
            <a:r>
              <a:rPr lang="uk-UA" dirty="0"/>
              <a:t>Для полегшення навчання цей розділ може включати такі функції графічного інтерфейсу (GUI):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pPr rtl="0"/>
            <a:r>
              <a:rPr lang="uk-UA"/>
              <a:t>Чого очікувати в цьому розділі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82280"/>
              </p:ext>
            </p:extLst>
          </p:nvPr>
        </p:nvGraphicFramePr>
        <p:xfrm>
          <a:off x="291944" y="1343018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Анімації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Ознайомлять учнів </a:t>
                      </a:r>
                      <a:r>
                        <a:rPr lang="uk-UA" dirty="0"/>
                        <a:t>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Відеоролики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Ознайомлять учнів </a:t>
                      </a:r>
                      <a:r>
                        <a:rPr lang="uk-UA" dirty="0"/>
                        <a:t>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Питання для самоперевірки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Контрольні роботи по темах,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Інтерактивні завдання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Різноманітні формати,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Перевірка синтаксису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симуляції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допомагають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слухачам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налаштування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командного рядка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Cisco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у PT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Завдання з моделювання, призначені для вивчення, оволодіння, зміцнення та розширення навичок.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Заголовок </a:t>
            </a:r>
            <a:r>
              <a:rPr lang="uk-UA" dirty="0" smtClean="0"/>
              <a:t>пакетів </a:t>
            </a:r>
            <a:r>
              <a:rPr lang="uk-UA" dirty="0"/>
              <a:t>IPv6 </a:t>
            </a:r>
            <a:r>
              <a:rPr lang="uk-UA" dirty="0" smtClean="0"/>
              <a:t>(</a:t>
            </a:r>
            <a:r>
              <a:rPr lang="ru-RU" dirty="0" smtClean="0"/>
              <a:t>П</a:t>
            </a:r>
            <a:r>
              <a:rPr lang="uk-UA" dirty="0" err="1" smtClean="0"/>
              <a:t>родовж</a:t>
            </a:r>
            <a:r>
              <a:rPr lang="uk-UA" dirty="0"/>
              <a:t>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25010" cy="3073117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Пакет IPv6 також може містити заголовки розширення (EH - </a:t>
            </a:r>
            <a:r>
              <a:rPr lang="uk-UA" sz="1600" dirty="0" err="1"/>
              <a:t>extension</a:t>
            </a:r>
            <a:r>
              <a:rPr lang="uk-UA" sz="1600" dirty="0"/>
              <a:t> </a:t>
            </a:r>
            <a:r>
              <a:rPr lang="uk-UA" sz="1600" dirty="0" err="1"/>
              <a:t>headers</a:t>
            </a:r>
            <a:r>
              <a:rPr lang="uk-UA" sz="1600" dirty="0"/>
              <a:t>). </a:t>
            </a:r>
          </a:p>
          <a:p>
            <a:pPr marL="0" indent="0" algn="just" rtl="0">
              <a:buNone/>
            </a:pPr>
            <a:r>
              <a:rPr lang="uk-UA" sz="1600" dirty="0"/>
              <a:t>Характеристики заголовків розширення: 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надають додаткову інформацію про мережний рівень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необов'язкові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розміщуються між заголовком IPv6 і корисним навантаженням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можуть використовуватися для фрагментації, безпеки, підтримки мобільності, тощо.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 algn="just" rtl="0">
              <a:buNone/>
            </a:pPr>
            <a:r>
              <a:rPr lang="uk-UA" sz="1600" b="1" dirty="0"/>
              <a:t>Примітка: </a:t>
            </a:r>
            <a:r>
              <a:rPr lang="uk-UA" sz="1600" dirty="0"/>
              <a:t>На відміну від IPv4, маршрутизатори не фрагментують пакети IPv6.</a:t>
            </a:r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Відео – Приклад IPv6-заголовків у програмі Wireshark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Це відео охоплює наступне: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Ethernet-пакети IPv6 у Wireshark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Контрольна інформація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Різниця між пакетами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Методи маршрутизації </a:t>
            </a:r>
            <a:r>
              <a:rPr lang="uk-UA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Прийняття хостом рішення про перенаправлення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" y="711504"/>
            <a:ext cx="8824207" cy="225082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Пакети завжди створюються відправником.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Кожен </a:t>
            </a:r>
            <a:r>
              <a:rPr lang="uk-UA" sz="1800" dirty="0" err="1"/>
              <a:t>хост</a:t>
            </a:r>
            <a:r>
              <a:rPr lang="uk-UA" sz="1800" dirty="0"/>
              <a:t>-пристрій створює власну таблицю маршрутизації.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 err="1"/>
              <a:t>Хост</a:t>
            </a:r>
            <a:r>
              <a:rPr lang="uk-UA" sz="1800" dirty="0"/>
              <a:t> може відправити пакети:</a:t>
            </a:r>
          </a:p>
          <a:p>
            <a:pPr lvl="1" rtl="0"/>
            <a:r>
              <a:rPr lang="uk-UA" sz="1700" dirty="0"/>
              <a:t>Самому собі — 127.0.0.1 (IPv4), ::1 (IPv6)</a:t>
            </a:r>
          </a:p>
          <a:p>
            <a:pPr lvl="1" rtl="0"/>
            <a:r>
              <a:rPr lang="uk-UA" sz="1700" dirty="0"/>
              <a:t>Локальному </a:t>
            </a:r>
            <a:r>
              <a:rPr lang="uk-UA" sz="1700" dirty="0" err="1"/>
              <a:t>хосту</a:t>
            </a:r>
            <a:r>
              <a:rPr lang="uk-UA" sz="1700" dirty="0"/>
              <a:t> — місце призначення </a:t>
            </a:r>
            <a:r>
              <a:rPr lang="uk-UA" sz="1700" dirty="0" smtClean="0"/>
              <a:t>перебуває </a:t>
            </a:r>
            <a:r>
              <a:rPr lang="uk-UA" sz="1700" dirty="0"/>
              <a:t>у тій </a:t>
            </a:r>
            <a:r>
              <a:rPr lang="uk-UA" sz="1700" dirty="0" smtClean="0"/>
              <a:t>самій локальній </a:t>
            </a:r>
            <a:r>
              <a:rPr lang="uk-UA" sz="1700" dirty="0"/>
              <a:t>мережі</a:t>
            </a:r>
          </a:p>
          <a:p>
            <a:pPr lvl="1" rtl="0"/>
            <a:r>
              <a:rPr lang="uk-UA" sz="1700" dirty="0"/>
              <a:t>Віддаленому </a:t>
            </a:r>
            <a:r>
              <a:rPr lang="uk-UA" sz="1700" dirty="0" err="1"/>
              <a:t>хосту</a:t>
            </a:r>
            <a:r>
              <a:rPr lang="uk-UA" sz="1700" dirty="0"/>
              <a:t> — пристрої </a:t>
            </a:r>
            <a:r>
              <a:rPr lang="uk-UA" sz="1700" dirty="0" smtClean="0"/>
              <a:t>у різних локальних мережах. </a:t>
            </a:r>
            <a:endParaRPr lang="uk-UA" sz="1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62" y="3133841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uk-UA" sz="1600" dirty="0"/>
              <a:t>Методи маршрутизації </a:t>
            </a:r>
            <a:r>
              <a:rPr lang="uk-UA" sz="1600" dirty="0" err="1"/>
              <a:t>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Прийняття </a:t>
            </a:r>
            <a:r>
              <a:rPr lang="uk-UA" dirty="0" err="1"/>
              <a:t>хостом</a:t>
            </a:r>
            <a:r>
              <a:rPr lang="uk-UA" dirty="0"/>
              <a:t> рішення про </a:t>
            </a:r>
            <a:r>
              <a:rPr lang="uk-UA" dirty="0" err="1"/>
              <a:t>перенаправлення</a:t>
            </a:r>
            <a:r>
              <a:rPr lang="uk-UA" dirty="0"/>
              <a:t> </a:t>
            </a:r>
            <a:r>
              <a:rPr lang="uk-UA" dirty="0" smtClean="0"/>
              <a:t>(Продовж</a:t>
            </a:r>
            <a:r>
              <a:rPr lang="uk-UA" dirty="0"/>
              <a:t>.)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Пристрій джерела визначає, чи є місце призначення локальним або </a:t>
            </a:r>
            <a:r>
              <a:rPr lang="uk-UA" dirty="0" smtClean="0"/>
              <a:t>віддаленим.</a:t>
            </a:r>
            <a:endParaRPr lang="uk-UA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Метод визначення: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IPv4 — Джерело використовує власну IP-адресу </a:t>
            </a:r>
            <a:r>
              <a:rPr lang="uk-UA" sz="1500" dirty="0" smtClean="0"/>
              <a:t>і </a:t>
            </a:r>
            <a:r>
              <a:rPr lang="uk-UA" sz="1500" dirty="0"/>
              <a:t>маску підмережі, а також IP-адресу </a:t>
            </a:r>
            <a:r>
              <a:rPr lang="uk-UA" sz="1500" dirty="0" smtClean="0"/>
              <a:t>призначення.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IPv6 — Джерело використовує </a:t>
            </a:r>
            <a:r>
              <a:rPr lang="uk-UA" sz="1500" dirty="0" smtClean="0"/>
              <a:t>мережну </a:t>
            </a:r>
            <a:r>
              <a:rPr lang="uk-UA" sz="1500" dirty="0"/>
              <a:t>адресу </a:t>
            </a:r>
            <a:r>
              <a:rPr lang="uk-UA" sz="1500" dirty="0" smtClean="0"/>
              <a:t>і </a:t>
            </a:r>
            <a:r>
              <a:rPr lang="uk-UA" sz="1500" dirty="0"/>
              <a:t>префікс, що повідомляється локальним </a:t>
            </a:r>
            <a:r>
              <a:rPr lang="uk-UA" sz="1500" dirty="0" smtClean="0"/>
              <a:t>маршрутизатором.</a:t>
            </a:r>
            <a:endParaRPr lang="uk-UA" sz="15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Локальний трафік вивантажується з інтерфейсу </a:t>
            </a:r>
            <a:r>
              <a:rPr lang="uk-UA" dirty="0" err="1"/>
              <a:t>хоста</a:t>
            </a:r>
            <a:r>
              <a:rPr lang="uk-UA" dirty="0"/>
              <a:t>, для подальшої обробки проміжним пристроєм.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Віддалений трафік направляється безпосередньо до шлюзу за замовчуванням </a:t>
            </a:r>
            <a:r>
              <a:rPr lang="uk-UA" dirty="0" smtClean="0"/>
              <a:t>у </a:t>
            </a:r>
            <a:r>
              <a:rPr lang="uk-UA" dirty="0"/>
              <a:t>локальній мережі.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59" y="359828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Шлюз за замовчуванням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Маршрутизатор або комутатор Рівня 3 може </a:t>
            </a:r>
            <a:r>
              <a:rPr lang="uk-UA" sz="1800" dirty="0" smtClean="0"/>
              <a:t>виконувати функцію шлюзу </a:t>
            </a:r>
            <a:r>
              <a:rPr lang="uk-UA" sz="1800" dirty="0"/>
              <a:t>за замовчуванням.</a:t>
            </a:r>
          </a:p>
          <a:p>
            <a:pPr marL="0" indent="0" rtl="0">
              <a:buNone/>
            </a:pPr>
            <a:r>
              <a:rPr lang="uk-UA" sz="1800" dirty="0"/>
              <a:t>Особливості шлюзу за замовчуванням (DGW):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повинен мати IP-адресу в </a:t>
            </a:r>
            <a:r>
              <a:rPr lang="uk-UA" sz="1700" dirty="0" smtClean="0"/>
              <a:t>діапазоні</a:t>
            </a:r>
            <a:r>
              <a:rPr lang="uk-UA" sz="1700" dirty="0"/>
              <a:t>, що </a:t>
            </a:r>
            <a:r>
              <a:rPr lang="uk-UA" sz="1700" dirty="0" smtClean="0"/>
              <a:t>належить локальній мережі.</a:t>
            </a:r>
            <a:endParaRPr lang="uk-UA" sz="17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може приймати дані з локальної мережі і здатний переправляти трафік за її межі.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може прокладати маршрут до інших мереж.</a:t>
            </a:r>
          </a:p>
          <a:p>
            <a:pPr marL="0" indent="0" algn="just" rtl="0">
              <a:buNone/>
            </a:pPr>
            <a:r>
              <a:rPr lang="uk-UA" sz="1800" dirty="0"/>
              <a:t>Якщо пристрій не має шлюзу за замовчуванням або шлюз за замовчуванням неробочий, його трафік не зможе вийти за межі локальної мережі.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 Маршрут хоста до шлюзу за замовчуванням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50" y="980539"/>
            <a:ext cx="4332317" cy="37944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 err="1"/>
              <a:t>Хост</a:t>
            </a:r>
            <a:r>
              <a:rPr lang="uk-UA" dirty="0"/>
              <a:t> дізнається про шлюз за замовчуванням (DGW) статично або через DHCP в IPv4.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IPv6 </a:t>
            </a:r>
            <a:r>
              <a:rPr lang="uk-UA" dirty="0" smtClean="0"/>
              <a:t>одержує параметр DGW </a:t>
            </a:r>
            <a:r>
              <a:rPr lang="uk-UA" dirty="0"/>
              <a:t>через запит до маршрутизатора (RS, </a:t>
            </a:r>
            <a:r>
              <a:rPr lang="uk-UA" dirty="0" err="1"/>
              <a:t>Router</a:t>
            </a:r>
            <a:r>
              <a:rPr lang="uk-UA" dirty="0"/>
              <a:t> </a:t>
            </a:r>
            <a:r>
              <a:rPr lang="uk-UA" dirty="0" err="1"/>
              <a:t>Solicitation</a:t>
            </a:r>
            <a:r>
              <a:rPr lang="uk-UA" dirty="0"/>
              <a:t>) або його можна налаштувати вручну.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 DGW - це статичний маршрут - маршрут останньої черги, - який буде використовуватись </a:t>
            </a:r>
            <a:r>
              <a:rPr lang="uk-UA" dirty="0" smtClean="0"/>
              <a:t>за відсутності збігів у </a:t>
            </a:r>
            <a:r>
              <a:rPr lang="uk-UA" dirty="0"/>
              <a:t>таблиці маршрутизації.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 smtClean="0"/>
              <a:t>Усі пристрої у LAN, які мають наміри надсилати трафік віддалено, потрібують налаштувань DGW.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Методи маршрутизації </a:t>
            </a:r>
            <a:r>
              <a:rPr lang="uk-UA" sz="1600" dirty="0" err="1"/>
              <a:t>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Таблиці маршрутизації </a:t>
            </a:r>
            <a:r>
              <a:rPr lang="uk-UA" dirty="0" err="1" smtClean="0"/>
              <a:t>хоста</a:t>
            </a:r>
            <a:endParaRPr lang="uk-UA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957890"/>
            <a:ext cx="3367750" cy="37944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У Windows використовують команди </a:t>
            </a:r>
            <a:r>
              <a:rPr lang="uk-UA" sz="1600" dirty="0" err="1"/>
              <a:t>route</a:t>
            </a:r>
            <a:r>
              <a:rPr lang="uk-UA" sz="1600" dirty="0"/>
              <a:t> </a:t>
            </a:r>
            <a:r>
              <a:rPr lang="uk-UA" sz="1600" dirty="0" err="1"/>
              <a:t>print</a:t>
            </a:r>
            <a:r>
              <a:rPr lang="uk-UA" sz="1600" dirty="0"/>
              <a:t> або </a:t>
            </a:r>
            <a:r>
              <a:rPr lang="uk-UA" sz="1600" dirty="0" err="1"/>
              <a:t>netstat</a:t>
            </a:r>
            <a:r>
              <a:rPr lang="uk-UA" sz="1600" dirty="0"/>
              <a:t> -r для відображення таблиці маршрутизації </a:t>
            </a:r>
            <a:r>
              <a:rPr lang="uk-UA" sz="1600" dirty="0" smtClean="0"/>
              <a:t>ПК.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Результат </a:t>
            </a:r>
            <a:r>
              <a:rPr lang="uk-UA" sz="1600" dirty="0"/>
              <a:t>виконання цих двох команд </a:t>
            </a:r>
            <a:r>
              <a:rPr lang="uk-UA" sz="1600" dirty="0" smtClean="0"/>
              <a:t>містить три </a:t>
            </a:r>
            <a:r>
              <a:rPr lang="uk-UA" sz="1600" dirty="0"/>
              <a:t>розділи:</a:t>
            </a:r>
          </a:p>
          <a:p>
            <a:pPr lvl="1" rtl="0"/>
            <a:r>
              <a:rPr lang="uk-UA" sz="1600" dirty="0"/>
              <a:t>Список інтерфейсів — </a:t>
            </a:r>
            <a:r>
              <a:rPr lang="uk-UA" sz="1600" dirty="0" smtClean="0"/>
              <a:t>усі </a:t>
            </a:r>
            <a:r>
              <a:rPr lang="uk-UA" sz="1600" dirty="0"/>
              <a:t>можливі інтерфейси та </a:t>
            </a:r>
            <a:r>
              <a:rPr lang="uk-UA" sz="1600" dirty="0" smtClean="0"/>
              <a:t>MAC-адресація</a:t>
            </a:r>
            <a:endParaRPr lang="uk-UA" sz="1600" dirty="0"/>
          </a:p>
          <a:p>
            <a:pPr lvl="1" rtl="0"/>
            <a:r>
              <a:rPr lang="uk-UA" sz="1600" dirty="0"/>
              <a:t>Таблиця маршрутизації </a:t>
            </a:r>
            <a:r>
              <a:rPr lang="uk-UA" sz="1600" dirty="0" smtClean="0"/>
              <a:t>IPv4</a:t>
            </a:r>
            <a:endParaRPr lang="uk-UA" sz="1600" dirty="0"/>
          </a:p>
          <a:p>
            <a:pPr lvl="1" rtl="0"/>
            <a:r>
              <a:rPr lang="uk-UA" sz="1600" dirty="0"/>
              <a:t>Таблиця маршрутизації IPv6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Вступ до маршрутизації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Перенаправлення пакетів маршрутизатором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 rtl="0">
              <a:buNone/>
            </a:pPr>
            <a:r>
              <a:rPr lang="uk-UA"/>
              <a:t>Що відбувається, коли маршрутизатор отримує кадр від кінцевого пристрою?</a:t>
            </a:r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168181"/>
              </p:ext>
            </p:extLst>
          </p:nvPr>
        </p:nvGraphicFramePr>
        <p:xfrm>
          <a:off x="106756" y="1279280"/>
          <a:ext cx="8595235" cy="208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801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5946434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Функція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Практичні лабораторні роботи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Лабораторні роботи для виконання на реальному обладнанні.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для виконання в аудиторії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Їх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можна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знайти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сторінці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Ресурсів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інструктора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Завдання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виконання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в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аудиторії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розроблені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полегшення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навчання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проведення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обговорень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і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організації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співпраці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під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час занять.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Контрольні роботи з Розділів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err="1"/>
                        <a:t>Самооцінювання</a:t>
                      </a:r>
                      <a:r>
                        <a:rPr lang="uk-UA" dirty="0"/>
                        <a:t>, що поєднує поняття і навички, засвоєні протягом вивчення </a:t>
                      </a:r>
                      <a:r>
                        <a:rPr lang="uk-UA" dirty="0" smtClean="0"/>
                        <a:t>низки тем</a:t>
                      </a:r>
                      <a:r>
                        <a:rPr lang="uk-UA" dirty="0"/>
                        <a:t>, </a:t>
                      </a:r>
                      <a:r>
                        <a:rPr lang="uk-UA" dirty="0" smtClean="0"/>
                        <a:t>поданих у </a:t>
                      </a:r>
                      <a:r>
                        <a:rPr lang="uk-UA" dirty="0"/>
                        <a:t>розділі.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Підсумок розділу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Коротко резюмує зміст розділу.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pPr rtl="0"/>
            <a:r>
              <a:rPr lang="uk-UA" dirty="0"/>
              <a:t>Чого очікувати в цьому розділі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dirty="0"/>
              <a:t>Для полегшення </a:t>
            </a:r>
            <a:r>
              <a:rPr lang="uk-UA" dirty="0" smtClean="0"/>
              <a:t>навчання </a:t>
            </a:r>
            <a:r>
              <a:rPr lang="uk-UA" dirty="0"/>
              <a:t>цей розділ </a:t>
            </a:r>
            <a:r>
              <a:rPr lang="uk-UA" dirty="0" smtClean="0"/>
              <a:t>може містити такі </a:t>
            </a:r>
            <a:r>
              <a:rPr lang="uk-UA" dirty="0"/>
              <a:t>елементи: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Таблиці маршрутизації IP маршрутизаторів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 rtl="0">
              <a:spcBef>
                <a:spcPts val="0"/>
              </a:spcBef>
              <a:buNone/>
            </a:pPr>
            <a:r>
              <a:rPr lang="uk-UA" dirty="0"/>
              <a:t>Існує три типи маршрутів у таблиці маршрутизації на маршрутизаторі:</a:t>
            </a:r>
          </a:p>
          <a:p>
            <a:pPr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Безпосереднє </a:t>
            </a:r>
            <a:r>
              <a:rPr lang="uk-UA" b="1" dirty="0" smtClean="0"/>
              <a:t>під</a:t>
            </a:r>
            <a:r>
              <a:rPr lang="en-US" b="1" dirty="0" smtClean="0"/>
              <a:t>’</a:t>
            </a:r>
            <a:r>
              <a:rPr lang="uk-UA" b="1" dirty="0" err="1" smtClean="0"/>
              <a:t>єднані</a:t>
            </a:r>
            <a:r>
              <a:rPr lang="uk-UA" b="1" dirty="0" smtClean="0"/>
              <a:t> </a:t>
            </a:r>
            <a:r>
              <a:rPr lang="uk-UA" dirty="0"/>
              <a:t>— ці маршрути автоматично додаються маршрутизатором за умови, що інтерфейс активний і має налаштовану адресу. </a:t>
            </a:r>
          </a:p>
          <a:p>
            <a:pPr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Віддалений</a:t>
            </a:r>
            <a:r>
              <a:rPr lang="uk-UA" dirty="0"/>
              <a:t> — це маршрути, до яких маршрутизатор не має </a:t>
            </a:r>
            <a:r>
              <a:rPr lang="uk-UA" dirty="0" smtClean="0"/>
              <a:t>прямого з</a:t>
            </a:r>
            <a:r>
              <a:rPr lang="en-US" dirty="0" smtClean="0"/>
              <a:t>’</a:t>
            </a:r>
            <a:r>
              <a:rPr lang="uk-UA" dirty="0" smtClean="0"/>
              <a:t>єднання, інформацію про які може додаватися:</a:t>
            </a:r>
            <a:endParaRPr lang="uk-UA" dirty="0"/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/>
              <a:t>Вручну — через статичний маршрут</a:t>
            </a:r>
          </a:p>
          <a:p>
            <a:pPr lvl="1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 err="1"/>
              <a:t>Динамічно</a:t>
            </a:r>
            <a:r>
              <a:rPr lang="uk-UA" dirty="0"/>
              <a:t> — через протокол маршрутизації, за допомогою якого маршрутизатори обмінюються інформацією один з </a:t>
            </a:r>
            <a:r>
              <a:rPr lang="uk-UA" dirty="0" smtClean="0"/>
              <a:t>одним.</a:t>
            </a:r>
            <a:endParaRPr lang="uk-UA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Маршрут за замовчуванням </a:t>
            </a:r>
            <a:r>
              <a:rPr lang="uk-UA" dirty="0"/>
              <a:t>— </a:t>
            </a:r>
            <a:r>
              <a:rPr lang="uk-UA" dirty="0" smtClean="0"/>
              <a:t>коли </a:t>
            </a:r>
            <a:r>
              <a:rPr lang="uk-UA" dirty="0"/>
              <a:t>немає відповідності </a:t>
            </a:r>
            <a:r>
              <a:rPr lang="uk-UA" dirty="0" smtClean="0"/>
              <a:t>у </a:t>
            </a:r>
            <a:r>
              <a:rPr lang="uk-UA" dirty="0"/>
              <a:t>таблиці </a:t>
            </a:r>
            <a:r>
              <a:rPr lang="uk-UA" dirty="0" smtClean="0"/>
              <a:t>маршрутизації цей </a:t>
            </a:r>
            <a:r>
              <a:rPr lang="uk-UA" dirty="0"/>
              <a:t>маршрут </a:t>
            </a:r>
            <a:r>
              <a:rPr lang="uk-UA" dirty="0" smtClean="0"/>
              <a:t>перенаправляє увесь </a:t>
            </a:r>
            <a:r>
              <a:rPr lang="uk-UA" dirty="0"/>
              <a:t>трафік у певному </a:t>
            </a:r>
            <a:r>
              <a:rPr lang="uk-UA" dirty="0" smtClean="0"/>
              <a:t>напрямку.</a:t>
            </a:r>
            <a:endParaRPr lang="uk-UA" dirty="0"/>
          </a:p>
          <a:p>
            <a:pPr lvl="1">
              <a:spcBef>
                <a:spcPts val="0"/>
              </a:spcBef>
            </a:pP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70" y="3431952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114799" cy="757551"/>
          </a:xfrm>
        </p:spPr>
        <p:txBody>
          <a:bodyPr/>
          <a:lstStyle/>
          <a:p>
            <a:pPr rtl="0"/>
            <a:r>
              <a:rPr lang="uk-UA" sz="1600" dirty="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sz="2400" dirty="0"/>
              <a:t>Статична маршрутизація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464108" cy="306647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Характеристики статичного маршруту: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 smtClean="0"/>
              <a:t>Налаштовується вручну</a:t>
            </a:r>
            <a:endParaRPr lang="uk-UA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/>
              <a:t>При </a:t>
            </a:r>
            <a:r>
              <a:rPr lang="uk-UA" sz="1600" dirty="0"/>
              <a:t>зміні </a:t>
            </a:r>
            <a:r>
              <a:rPr lang="uk-UA" sz="1600" dirty="0" smtClean="0"/>
              <a:t>топології регулюється вручну адміністратором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Підходить для </a:t>
            </a:r>
            <a:r>
              <a:rPr lang="uk-UA" sz="1600" dirty="0" smtClean="0"/>
              <a:t>невеликих ненадлишкових </a:t>
            </a:r>
            <a:r>
              <a:rPr lang="uk-UA" sz="1600" dirty="0"/>
              <a:t>мереж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Часто використовується спільно з протоколом динамічної маршрутизації для </a:t>
            </a:r>
            <a:r>
              <a:rPr lang="uk-UA" sz="1600" dirty="0" smtClean="0"/>
              <a:t>налаштування маршруту </a:t>
            </a:r>
            <a:r>
              <a:rPr lang="uk-UA" sz="1600" dirty="0"/>
              <a:t>за </a:t>
            </a:r>
            <a:r>
              <a:rPr lang="uk-UA" sz="1600" dirty="0" smtClean="0"/>
              <a:t>замовчуванням.</a:t>
            </a:r>
            <a:endParaRPr lang="uk-UA" sz="1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990108" cy="757551"/>
          </a:xfrm>
        </p:spPr>
        <p:txBody>
          <a:bodyPr/>
          <a:lstStyle/>
          <a:p>
            <a:pPr rtl="0"/>
            <a:r>
              <a:rPr lang="uk-UA" sz="1600" dirty="0"/>
              <a:t>Вступ до маршрутизації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Динамічна маршрутизація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8144"/>
            <a:ext cx="3846044" cy="29625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Динамічні маршрути автоматично: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Виявляють віддалені мережі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Підтримують інформацію </a:t>
            </a:r>
            <a:r>
              <a:rPr lang="uk-UA" sz="1600" dirty="0" smtClean="0"/>
              <a:t>в актуальному стані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Обирають </a:t>
            </a:r>
            <a:r>
              <a:rPr lang="uk-UA" sz="1600" dirty="0"/>
              <a:t>найкращий шлях до місця призначення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Знаходять нові найкращі шляхи при зміні топології</a:t>
            </a:r>
          </a:p>
          <a:p>
            <a:pPr marL="0" indent="0" algn="just" rtl="0">
              <a:buNone/>
            </a:pPr>
            <a:r>
              <a:rPr lang="uk-UA" sz="1600" dirty="0"/>
              <a:t>Динамічна маршрутизація також дозволяє обмінюватися статичними маршрутами за замовчуванням з іншими маршрутизаторами.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Відео— Таблиці маршрутизації IPv4 маршрутизатора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uk-UA" sz="1800" dirty="0"/>
              <a:t>У цьому відео пояснюється інформація з таблиці маршрутизації IPv4 маршрутизатора.</a:t>
            </a:r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Ознайомлення з таблицею маршрутизації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Команда </a:t>
            </a:r>
            <a:r>
              <a:rPr lang="uk-UA" b="1" dirty="0" err="1"/>
              <a:t>show</a:t>
            </a:r>
            <a:r>
              <a:rPr lang="uk-UA" b="1" dirty="0"/>
              <a:t> </a:t>
            </a:r>
            <a:r>
              <a:rPr lang="uk-UA" b="1" dirty="0" err="1"/>
              <a:t>ip</a:t>
            </a:r>
            <a:r>
              <a:rPr lang="uk-UA" b="1" dirty="0"/>
              <a:t> </a:t>
            </a:r>
            <a:r>
              <a:rPr lang="uk-UA" b="1" dirty="0" err="1"/>
              <a:t>route</a:t>
            </a:r>
            <a:r>
              <a:rPr lang="uk-UA" b="1" dirty="0"/>
              <a:t> </a:t>
            </a:r>
            <a:r>
              <a:rPr lang="uk-UA" dirty="0" smtClean="0"/>
              <a:t>зображає такі </a:t>
            </a:r>
            <a:r>
              <a:rPr lang="uk-UA" dirty="0"/>
              <a:t>джерела маршрутів:</a:t>
            </a:r>
          </a:p>
          <a:p>
            <a:pPr lvl="1" algn="just"/>
            <a:r>
              <a:rPr lang="uk-UA" b="1" dirty="0"/>
              <a:t>L</a:t>
            </a:r>
            <a:r>
              <a:rPr lang="uk-UA" dirty="0"/>
              <a:t> </a:t>
            </a:r>
            <a:r>
              <a:rPr lang="uk-UA" dirty="0"/>
              <a:t>– </a:t>
            </a:r>
            <a:r>
              <a:rPr lang="uk-UA" dirty="0"/>
              <a:t>IP-адреса безпосередньо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єднаного</a:t>
            </a:r>
            <a:r>
              <a:rPr lang="uk-UA" dirty="0" smtClean="0"/>
              <a:t> </a:t>
            </a:r>
            <a:r>
              <a:rPr lang="uk-UA" dirty="0" smtClean="0"/>
              <a:t>локального </a:t>
            </a:r>
            <a:r>
              <a:rPr lang="uk-UA" dirty="0"/>
              <a:t>інтерфейсу</a:t>
            </a:r>
          </a:p>
          <a:p>
            <a:pPr lvl="1" algn="just" rtl="0"/>
            <a:r>
              <a:rPr lang="uk-UA" b="1" dirty="0"/>
              <a:t>C</a:t>
            </a:r>
            <a:r>
              <a:rPr lang="uk-UA" dirty="0"/>
              <a:t> – Безпосередньо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єднана</a:t>
            </a:r>
            <a:r>
              <a:rPr lang="uk-UA" dirty="0" smtClean="0"/>
              <a:t> </a:t>
            </a:r>
            <a:r>
              <a:rPr lang="uk-UA" dirty="0"/>
              <a:t>мережа</a:t>
            </a:r>
          </a:p>
          <a:p>
            <a:pPr lvl="1" algn="just"/>
            <a:r>
              <a:rPr lang="uk-UA" b="1" dirty="0"/>
              <a:t>S</a:t>
            </a:r>
            <a:r>
              <a:rPr lang="uk-UA" dirty="0"/>
              <a:t> </a:t>
            </a:r>
            <a:r>
              <a:rPr lang="uk-UA" dirty="0"/>
              <a:t>– </a:t>
            </a:r>
            <a:r>
              <a:rPr lang="uk-UA" dirty="0"/>
              <a:t>Статичний маршрут, налаштований вручну адміністратором</a:t>
            </a:r>
          </a:p>
          <a:p>
            <a:pPr lvl="1" rtl="0"/>
            <a:r>
              <a:rPr lang="uk-UA" b="1" dirty="0"/>
              <a:t>O</a:t>
            </a:r>
            <a:r>
              <a:rPr lang="uk-UA" dirty="0"/>
              <a:t> – OSPF</a:t>
            </a:r>
          </a:p>
          <a:p>
            <a:pPr lvl="1"/>
            <a:r>
              <a:rPr lang="uk-UA" b="1" dirty="0"/>
              <a:t>D</a:t>
            </a:r>
            <a:r>
              <a:rPr lang="uk-UA" dirty="0"/>
              <a:t> </a:t>
            </a:r>
            <a:r>
              <a:rPr lang="uk-UA" dirty="0"/>
              <a:t>– </a:t>
            </a:r>
            <a:r>
              <a:rPr lang="uk-UA" dirty="0"/>
              <a:t>EIGRP</a:t>
            </a:r>
          </a:p>
          <a:p>
            <a:pPr marL="0" indent="0" rtl="0">
              <a:buNone/>
            </a:pPr>
            <a:r>
              <a:rPr lang="uk-UA" dirty="0"/>
              <a:t>Ця команда показує типи маршрутів:</a:t>
            </a:r>
          </a:p>
          <a:p>
            <a:pPr lvl="1"/>
            <a:r>
              <a:rPr lang="uk-UA" dirty="0"/>
              <a:t>Безпосереднє з' єднання </a:t>
            </a:r>
            <a:r>
              <a:rPr lang="uk-UA" dirty="0"/>
              <a:t>– </a:t>
            </a:r>
            <a:r>
              <a:rPr lang="uk-UA" dirty="0"/>
              <a:t>C і L</a:t>
            </a:r>
          </a:p>
          <a:p>
            <a:pPr lvl="1" rtl="0"/>
            <a:r>
              <a:rPr lang="uk-UA" dirty="0"/>
              <a:t>Віддалені маршрути – O, D, тощо.</a:t>
            </a:r>
          </a:p>
          <a:p>
            <a:pPr lvl="1"/>
            <a:r>
              <a:rPr lang="uk-UA" dirty="0"/>
              <a:t>Маршрути за замовчуванням </a:t>
            </a:r>
            <a:r>
              <a:rPr lang="uk-UA" dirty="0"/>
              <a:t>– </a:t>
            </a:r>
            <a:r>
              <a:rPr lang="uk-UA" dirty="0"/>
              <a:t>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Що ми вивчили у цьому розділі?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677908"/>
            <a:ext cx="8840141" cy="3874434"/>
          </a:xfrm>
        </p:spPr>
        <p:txBody>
          <a:bodyPr/>
          <a:lstStyle/>
          <a:p>
            <a:pPr lvl="2" algn="just" rtl="0"/>
            <a:r>
              <a:rPr lang="uk-UA" sz="1500" dirty="0"/>
              <a:t>IP не орієнтований на з'єднання, не гарантує доставку та не залежить від середовища передавання даних.</a:t>
            </a:r>
          </a:p>
          <a:p>
            <a:pPr lvl="2" algn="just" rtl="0"/>
            <a:r>
              <a:rPr lang="uk-UA" sz="1500" dirty="0" smtClean="0"/>
              <a:t>Заголовок </a:t>
            </a:r>
            <a:r>
              <a:rPr lang="uk-UA" sz="1500" dirty="0"/>
              <a:t>пакета IPv4 складається з полів, що містять інформацію про пакет.</a:t>
            </a:r>
          </a:p>
          <a:p>
            <a:pPr lvl="2" algn="just" rtl="0"/>
            <a:r>
              <a:rPr lang="uk-UA" sz="1500" dirty="0"/>
              <a:t>IPv6 долає такі недоліки IPv4, як відсутність наскрізного </a:t>
            </a:r>
            <a:r>
              <a:rPr lang="uk-UA" sz="1500" dirty="0" smtClean="0"/>
              <a:t>з</a:t>
            </a:r>
            <a:r>
              <a:rPr lang="en-US" sz="1500" dirty="0" smtClean="0"/>
              <a:t>’</a:t>
            </a:r>
            <a:r>
              <a:rPr lang="uk-UA" sz="1500" dirty="0" smtClean="0"/>
              <a:t>єднання та підвищена </a:t>
            </a:r>
            <a:r>
              <a:rPr lang="uk-UA" sz="1500" dirty="0"/>
              <a:t>складність мережі.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500" dirty="0"/>
              <a:t>Пристрій </a:t>
            </a:r>
            <a:r>
              <a:rPr lang="uk-UA" sz="1500" dirty="0" smtClean="0"/>
              <a:t>визначає яким є місце </a:t>
            </a:r>
            <a:r>
              <a:rPr lang="uk-UA" sz="1500" dirty="0"/>
              <a:t>призначення: він сам, інший локальний вузол чи </a:t>
            </a:r>
            <a:r>
              <a:rPr lang="uk-UA" sz="1500" dirty="0" smtClean="0"/>
              <a:t>віддалений </a:t>
            </a:r>
            <a:r>
              <a:rPr lang="uk-UA" sz="1500" dirty="0" err="1" smtClean="0"/>
              <a:t>хост</a:t>
            </a:r>
            <a:r>
              <a:rPr lang="uk-UA" sz="1500" dirty="0" smtClean="0"/>
              <a:t>.</a:t>
            </a:r>
            <a:endParaRPr lang="uk-UA" sz="1500" dirty="0"/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500" dirty="0"/>
              <a:t>Шлюз за замовчуванням - це маршрутизатор, що є частиною локальної мережі і буде використовуватися, як "двері" </a:t>
            </a:r>
            <a:r>
              <a:rPr lang="uk-UA" sz="1500" dirty="0" smtClean="0"/>
              <a:t>до інших мереж.</a:t>
            </a:r>
            <a:endParaRPr lang="uk-UA" sz="1500" dirty="0"/>
          </a:p>
          <a:p>
            <a:pPr lvl="2" algn="just" rtl="0"/>
            <a:r>
              <a:rPr lang="uk-UA" sz="1500" dirty="0"/>
              <a:t>Таблиця маршрутизації містить перелік усіх відомих мережних адрес (префіксів), а також дані, куди пересилати пакет.</a:t>
            </a:r>
          </a:p>
          <a:p>
            <a:pPr lvl="2" algn="just" rtl="0"/>
            <a:r>
              <a:rPr lang="uk-UA" sz="1500" dirty="0"/>
              <a:t>Маршрутизатор використовує найдовший збіг маски підмережі або </a:t>
            </a:r>
            <a:r>
              <a:rPr lang="uk-UA" sz="1500" dirty="0" err="1"/>
              <a:t>префікса</a:t>
            </a:r>
            <a:r>
              <a:rPr lang="uk-UA" sz="1500" dirty="0"/>
              <a:t>.</a:t>
            </a:r>
          </a:p>
          <a:p>
            <a:pPr lvl="2" algn="just" rtl="0"/>
            <a:r>
              <a:rPr lang="uk-UA" sz="1500" dirty="0"/>
              <a:t>Таблиця маршрутизації має три типи маршрутних записів: безпосередньо </a:t>
            </a:r>
            <a:r>
              <a:rPr lang="uk-UA" sz="1500" dirty="0" smtClean="0"/>
              <a:t>під</a:t>
            </a:r>
            <a:r>
              <a:rPr lang="en-US" sz="1500" dirty="0" smtClean="0"/>
              <a:t>’</a:t>
            </a:r>
            <a:r>
              <a:rPr lang="uk-UA" sz="1500" dirty="0" err="1" smtClean="0"/>
              <a:t>єднані</a:t>
            </a:r>
            <a:r>
              <a:rPr lang="uk-UA" sz="1500" dirty="0" smtClean="0"/>
              <a:t> </a:t>
            </a:r>
            <a:r>
              <a:rPr lang="uk-UA" sz="1500" dirty="0"/>
              <a:t>мережі, віддалені мережі та маршрут за замовчуванням.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pPr rtl="0"/>
            <a:r>
              <a:rPr lang="uk-UA" sz="1800"/>
              <a:t>Мережний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Інкапсуляція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Маршрутизація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Де-інкапсуляція</a:t>
            </a:r>
          </a:p>
          <a:p>
            <a:pPr rtl="0"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Корисне навантаження (</a:t>
            </a:r>
            <a:r>
              <a:rPr lang="uk-UA" dirty="0" err="1"/>
              <a:t>payload</a:t>
            </a:r>
            <a:r>
              <a:rPr lang="uk-UA" dirty="0"/>
              <a:t>) даних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Пакет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Інтернет-протокол версії 4 (IPv4)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Інтернет-протокол версії 6 (IPv6)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PDU мережного рівня = IP-пакет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IP-заголовок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Негарантована доставка</a:t>
            </a:r>
          </a:p>
          <a:p>
            <a:pPr marL="0" indent="0" rtl="0" eaLnBrk="1" fontAlgn="b" hangingPunct="1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c15="http://schemas.microsoft.com/office/drawing/2012/chart" xmlns:c="http://schemas.openxmlformats.org/drawingml/2006/chart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Незалежний </a:t>
            </a:r>
            <a:r>
              <a:rPr lang="uk-UA" sz="1400" dirty="0">
                <a:solidFill>
                  <a:srgbClr val="000000"/>
                </a:solidFill>
              </a:rPr>
              <a:t>від середовища передавання даних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Не орієнтований на з'єднання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Ненадійний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Максимальний блок передавання даних (MTU, </a:t>
            </a:r>
            <a:r>
              <a:rPr lang="uk-UA" sz="1400" dirty="0" err="1">
                <a:solidFill>
                  <a:srgbClr val="000000"/>
                </a:solidFill>
              </a:rPr>
              <a:t>Maximum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Transmission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Unit</a:t>
            </a:r>
            <a:r>
              <a:rPr lang="uk-UA" sz="1400" dirty="0">
                <a:solidFill>
                  <a:srgbClr val="000000"/>
                </a:solidFill>
              </a:rPr>
              <a:t>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Версія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Диференційовані сервіси (DS)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Час життя (TTL) пакету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Протокол </a:t>
            </a:r>
            <a:r>
              <a:rPr lang="uk-UA" sz="1400" dirty="0" err="1">
                <a:solidFill>
                  <a:srgbClr val="000000"/>
                </a:solidFill>
              </a:rPr>
              <a:t>міжмережних</a:t>
            </a:r>
            <a:r>
              <a:rPr lang="uk-UA" sz="1400" dirty="0">
                <a:solidFill>
                  <a:srgbClr val="000000"/>
                </a:solidFill>
              </a:rPr>
              <a:t> керуючих повідомлень (ICMP, </a:t>
            </a:r>
            <a:r>
              <a:rPr lang="uk-UA" sz="1400" dirty="0" err="1">
                <a:solidFill>
                  <a:srgbClr val="000000"/>
                </a:solidFill>
              </a:rPr>
              <a:t>Internet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Control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Message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Protocol</a:t>
            </a:r>
            <a:r>
              <a:rPr lang="uk-UA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Ідентифікація, Прапорці та Зсув фрагмента</a:t>
            </a:r>
          </a:p>
          <a:p>
            <a:pPr marL="0" indent="0" rtl="0" eaLnBrk="1" fontAlgn="b" hangingPunct="1">
              <a:spcBef>
                <a:spcPts val="0"/>
              </a:spcBef>
              <a:buNone/>
            </a:pPr>
            <a:endParaRPr lang="uk-UA" sz="1400" dirty="0">
              <a:solidFill>
                <a:srgbClr val="000000"/>
              </a:solidFill>
            </a:endParaRP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700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c15="http://schemas.microsoft.com/office/drawing/2012/chart" xmlns:c="http://schemas.openxmlformats.org/drawingml/2006/chart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 smtClean="0">
                <a:solidFill>
                  <a:srgbClr val="000000"/>
                </a:solidFill>
              </a:rPr>
              <a:t>Перетворення </a:t>
            </a:r>
            <a:r>
              <a:rPr lang="uk-UA" sz="1500" dirty="0">
                <a:solidFill>
                  <a:srgbClr val="000000"/>
                </a:solidFill>
              </a:rPr>
              <a:t>мережних адрес (NAT, </a:t>
            </a:r>
            <a:r>
              <a:rPr lang="uk-UA" sz="1500" dirty="0" err="1">
                <a:solidFill>
                  <a:srgbClr val="000000"/>
                </a:solidFill>
              </a:rPr>
              <a:t>Network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Address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Translation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Клас трафіку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Мітка потоку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Довжина корисного навантаження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Наступний заголовок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Обмеження переходів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Заголовки розширень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Локальний </a:t>
            </a:r>
            <a:r>
              <a:rPr lang="uk-UA" sz="1500" dirty="0" err="1">
                <a:solidFill>
                  <a:srgbClr val="000000"/>
                </a:solidFill>
              </a:rPr>
              <a:t>хост</a:t>
            </a:r>
            <a:endParaRPr lang="uk-UA" sz="1500" dirty="0">
              <a:solidFill>
                <a:srgbClr val="000000"/>
              </a:solidFill>
            </a:endParaRP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Віддалений </a:t>
            </a:r>
            <a:r>
              <a:rPr lang="uk-UA" sz="1500" dirty="0" err="1">
                <a:solidFill>
                  <a:srgbClr val="000000"/>
                </a:solidFill>
              </a:rPr>
              <a:t>хост</a:t>
            </a:r>
            <a:endParaRPr lang="uk-UA" sz="1500" dirty="0">
              <a:solidFill>
                <a:srgbClr val="000000"/>
              </a:solidFill>
            </a:endParaRP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Шлюз за замовчуванням (DGW, </a:t>
            </a:r>
            <a:r>
              <a:rPr lang="uk-UA" sz="1500" dirty="0" err="1">
                <a:solidFill>
                  <a:srgbClr val="000000"/>
                </a:solidFill>
              </a:rPr>
              <a:t>Default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Gateway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sz="1800">
                <a:latin typeface="Arial" charset="0"/>
              </a:rPr>
              <a:t>Мережний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08535" y="1019058"/>
            <a:ext cx="3244768" cy="3425351"/>
          </a:xfrm>
          <a:ln>
            <a:solidFill>
              <a:srgbClr val="000000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netstat</a:t>
            </a:r>
            <a:r>
              <a:rPr lang="uk-UA" sz="1600" dirty="0"/>
              <a:t> –r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route</a:t>
            </a:r>
            <a:r>
              <a:rPr lang="uk-UA" sz="1600" dirty="0"/>
              <a:t> </a:t>
            </a:r>
            <a:r>
              <a:rPr lang="uk-UA" sz="1600" dirty="0" err="1"/>
              <a:t>print</a:t>
            </a:r>
            <a:endParaRPr lang="uk-UA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interface</a:t>
            </a:r>
            <a:r>
              <a:rPr lang="uk-UA" sz="1600" dirty="0"/>
              <a:t> </a:t>
            </a:r>
            <a:r>
              <a:rPr lang="uk-UA" sz="1600" dirty="0" err="1"/>
              <a:t>list</a:t>
            </a:r>
            <a:endParaRPr lang="uk-UA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Таблиця маршрутизації IPv4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Таблиця маршрутизації IPv6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безпосередньо під'єднані маршрути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віддалені маршрути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маршрут за замовчуванням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 err="1"/>
              <a:t>show</a:t>
            </a:r>
            <a:r>
              <a:rPr lang="uk-UA" sz="1600" b="1" dirty="0"/>
              <a:t> </a:t>
            </a:r>
            <a:r>
              <a:rPr lang="uk-UA" sz="1600" b="1" dirty="0" err="1"/>
              <a:t>ip</a:t>
            </a:r>
            <a:r>
              <a:rPr lang="uk-UA" sz="1600" b="1" dirty="0"/>
              <a:t> </a:t>
            </a:r>
            <a:r>
              <a:rPr lang="uk-UA" sz="1600" b="1" dirty="0" err="1"/>
              <a:t>route</a:t>
            </a:r>
            <a:endParaRPr lang="uk-UA" sz="1600" b="1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джерело </a:t>
            </a:r>
            <a:r>
              <a:rPr lang="uk-UA" sz="1600" dirty="0" smtClean="0"/>
              <a:t>маршруту</a:t>
            </a:r>
            <a:endParaRPr lang="uk-UA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053303" y="1019058"/>
            <a:ext cx="2850381" cy="34253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c15="http://schemas.microsoft.com/office/drawing/2012/chart" xmlns:c="http://schemas.openxmlformats.org/drawingml/2006/chart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мережа призначення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вихідний інтерфейс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адміністративна відстань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метрика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наступне </a:t>
            </a:r>
            <a:r>
              <a:rPr lang="uk-UA" sz="1600" dirty="0">
                <a:solidFill>
                  <a:srgbClr val="000000"/>
                </a:solidFill>
              </a:rPr>
              <a:t>пересилання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часова мітка маршруту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Питання для самоперевірки 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 algn="just" rtl="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Завдання на Перевірку розуміння розроблені, щоб студенти могли швидко визначити, чи розуміють вони зміст і чи можна продовжити вивчення, або пройдений матеріал потребує повторного перегляду. </a:t>
            </a:r>
          </a:p>
          <a:p>
            <a:pPr rtl="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Завдання на Перевірку розуміння </a:t>
            </a:r>
            <a:r>
              <a:rPr lang="uk-UA" sz="1600" b="1" i="1" dirty="0"/>
              <a:t>не </a:t>
            </a:r>
            <a:r>
              <a:rPr lang="uk-UA" sz="1600" dirty="0"/>
              <a:t>впливають на оцінки учнів.</a:t>
            </a:r>
          </a:p>
          <a:p>
            <a:pPr algn="just" rtl="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Окремих слайдів .PPT для цих завдань немає. Вони вказані в примітках до слайда, що з’являється перед цими завданнями.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3575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568207"/>
          </a:xfrm>
        </p:spPr>
        <p:txBody>
          <a:bodyPr/>
          <a:lstStyle/>
          <a:p>
            <a:pPr rtl="0" eaLnBrk="1" hangingPunct="1"/>
            <a:r>
              <a:rPr lang="uk-UA"/>
              <a:t>Розділ 8: Завдання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/>
              <a:t>Які завдання передбачені в цьому розділі?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722644"/>
              </p:ext>
            </p:extLst>
          </p:nvPr>
        </p:nvGraphicFramePr>
        <p:xfrm>
          <a:off x="369489" y="988376"/>
          <a:ext cx="8229418" cy="302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378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382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8.1.7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="0"/>
                        <a:t>Характеристики IP-протоколу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="0"/>
                        <a:t>Приклад заголовків IPv4 у програмі Wireshark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725069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aseline="0"/>
                        <a:t> Пакет </a:t>
                      </a:r>
                      <a:r>
                        <a:rPr lang="uk-UA" sz="1100"/>
                        <a:t>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984366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="0"/>
                        <a:t>Приклад заголовків IPv6 у програмі Wireshark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74708435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8.3.6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aseline="0"/>
                        <a:t> Пакет </a:t>
                      </a:r>
                      <a:r>
                        <a:rPr lang="uk-UA" sz="1100"/>
                        <a:t>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Методи маршрутизації хостів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1252496"/>
                  </a:ext>
                </a:extLst>
              </a:tr>
              <a:tr h="20825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/>
                        <a:t>Таблиці маршрутизації IPv4 маршрутизатора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8.5.7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Вступ до маршрутизації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46538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8: Найкращі практики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Перед викладанням Розділу 8 інструктор повинен:</a:t>
            </a:r>
          </a:p>
          <a:p>
            <a:pPr rtl="0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Переглянути завдання та оцінювання для цього розділу.</a:t>
            </a:r>
          </a:p>
          <a:p>
            <a:pPr algn="just" rtl="0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Спробувати охопити якомога більше питань, щоб зацікавити студентів під час презентації в аудиторії.</a:t>
            </a:r>
          </a:p>
          <a:p>
            <a:pPr marL="0" indent="0" rtl="0">
              <a:buNone/>
            </a:pPr>
            <a:r>
              <a:rPr lang="uk-UA" sz="1600" dirty="0"/>
              <a:t>Тема 8.1</a:t>
            </a:r>
          </a:p>
          <a:p>
            <a:pPr lvl="1" algn="just" rtl="0"/>
            <a:r>
              <a:rPr lang="uk-UA" sz="1600" dirty="0"/>
              <a:t>Використовуйте аналогію зі звичайною поштою, щоб проілюструвати властивість негарантованої доставки (</a:t>
            </a:r>
            <a:r>
              <a:rPr lang="uk-UA" sz="1600" dirty="0" err="1"/>
              <a:t>best</a:t>
            </a:r>
            <a:r>
              <a:rPr lang="uk-UA" sz="1600" dirty="0"/>
              <a:t> </a:t>
            </a:r>
            <a:r>
              <a:rPr lang="uk-UA" sz="1600" dirty="0" err="1"/>
              <a:t>effort</a:t>
            </a:r>
            <a:r>
              <a:rPr lang="uk-UA" sz="1600" dirty="0"/>
              <a:t>).</a:t>
            </a:r>
          </a:p>
          <a:p>
            <a:pPr lvl="1" rtl="0"/>
            <a:r>
              <a:rPr lang="uk-UA" sz="1600" dirty="0"/>
              <a:t>Аналогія </a:t>
            </a:r>
            <a:r>
              <a:rPr lang="uk-UA" sz="1600" dirty="0" smtClean="0"/>
              <a:t>з поштою </a:t>
            </a:r>
            <a:r>
              <a:rPr lang="uk-UA" sz="1600" dirty="0"/>
              <a:t>США:</a:t>
            </a:r>
          </a:p>
          <a:p>
            <a:pPr lvl="2" algn="just" rtl="0"/>
            <a:r>
              <a:rPr lang="uk-UA" sz="1600" dirty="0"/>
              <a:t>Відправник не знає, чи присутній одержувач, чи прибув лист, чи може одержувач </a:t>
            </a:r>
            <a:r>
              <a:rPr lang="uk-UA" sz="1600" dirty="0" smtClean="0"/>
              <a:t>його</a:t>
            </a:r>
            <a:r>
              <a:rPr lang="uk-UA" sz="1600" dirty="0" smtClean="0"/>
              <a:t> прочитати</a:t>
            </a:r>
            <a:r>
              <a:rPr lang="uk-UA" sz="1600" dirty="0" smtClean="0"/>
              <a:t>.</a:t>
            </a:r>
            <a:endParaRPr lang="uk-UA" sz="1600" dirty="0"/>
          </a:p>
          <a:p>
            <a:pPr lvl="2" rtl="0"/>
            <a:r>
              <a:rPr lang="uk-UA" sz="1600" dirty="0"/>
              <a:t>Одержувач не знає, </a:t>
            </a:r>
            <a:r>
              <a:rPr lang="uk-UA" sz="1600" dirty="0" smtClean="0"/>
              <a:t>коли надійде лист.</a:t>
            </a:r>
            <a:endParaRPr lang="uk-UA" sz="1600" dirty="0"/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661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Модуль 8: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798944"/>
            <a:ext cx="8853286" cy="3928920"/>
          </a:xfrm>
        </p:spPr>
        <p:txBody>
          <a:bodyPr/>
          <a:lstStyle/>
          <a:p>
            <a:pPr marL="0" lvl="0" indent="0" rtl="0">
              <a:buNone/>
            </a:pPr>
            <a:r>
              <a:rPr lang="uk-UA" sz="1600" dirty="0"/>
              <a:t>Тема 8.2</a:t>
            </a:r>
          </a:p>
          <a:p>
            <a:pPr lvl="1" rtl="0"/>
            <a:r>
              <a:rPr lang="uk-UA" sz="1600" dirty="0"/>
              <a:t>Обговоріть поля пакета IPv4. </a:t>
            </a:r>
          </a:p>
          <a:p>
            <a:pPr lvl="1" algn="just" rtl="0"/>
            <a:r>
              <a:rPr lang="uk-UA" sz="1600" dirty="0" smtClean="0"/>
              <a:t>Зауважте, </a:t>
            </a:r>
            <a:r>
              <a:rPr lang="uk-UA" sz="1600" dirty="0"/>
              <a:t>що поле Ідентифікація не для визначення </a:t>
            </a:r>
            <a:r>
              <a:rPr lang="uk-UA" sz="1600" dirty="0" smtClean="0"/>
              <a:t>порядкового номера, як у випадку TCP </a:t>
            </a:r>
            <a:r>
              <a:rPr lang="uk-UA" sz="1600" dirty="0"/>
              <a:t>(1 з 5, 2 з 5 і </a:t>
            </a:r>
            <a:r>
              <a:rPr lang="uk-UA" sz="1600" dirty="0" err="1"/>
              <a:t>т.д</a:t>
            </a:r>
            <a:r>
              <a:rPr lang="uk-UA" sz="1600" dirty="0"/>
              <a:t>.). </a:t>
            </a:r>
          </a:p>
          <a:p>
            <a:pPr marL="0" indent="0" rtl="0">
              <a:buNone/>
            </a:pPr>
            <a:r>
              <a:rPr lang="uk-UA" sz="1600" dirty="0"/>
              <a:t>Тема 8.3</a:t>
            </a:r>
          </a:p>
          <a:p>
            <a:pPr lvl="1" rtl="0"/>
            <a:r>
              <a:rPr lang="uk-UA" sz="1600" dirty="0"/>
              <a:t>Поясніть </a:t>
            </a:r>
            <a:r>
              <a:rPr lang="uk-UA" sz="1600" dirty="0" smtClean="0"/>
              <a:t>обмеження протоколу </a:t>
            </a:r>
            <a:r>
              <a:rPr lang="uk-UA" sz="1600" dirty="0"/>
              <a:t>IPv4.</a:t>
            </a:r>
          </a:p>
          <a:p>
            <a:pPr lvl="1" rtl="0"/>
            <a:r>
              <a:rPr lang="uk-UA" sz="1600" dirty="0"/>
              <a:t>Порівняйте простоту IPv6 і складність IPv4.</a:t>
            </a:r>
          </a:p>
          <a:p>
            <a:pPr lvl="1" algn="just" rtl="0"/>
            <a:r>
              <a:rPr lang="uk-UA" sz="1600" dirty="0" err="1" smtClean="0"/>
              <a:t>Обгрунтуйте</a:t>
            </a:r>
            <a:r>
              <a:rPr lang="uk-UA" sz="1600" dirty="0" smtClean="0"/>
              <a:t>, </a:t>
            </a:r>
            <a:r>
              <a:rPr lang="uk-UA" sz="1600" dirty="0"/>
              <a:t>чому </a:t>
            </a:r>
            <a:r>
              <a:rPr lang="uk-UA" sz="1600" dirty="0" smtClean="0"/>
              <a:t>усунення деяких </a:t>
            </a:r>
            <a:r>
              <a:rPr lang="uk-UA" sz="1600" dirty="0"/>
              <a:t>полів, таких як Контрольна сума, Фрагментація і </a:t>
            </a:r>
            <a:r>
              <a:rPr lang="uk-UA" sz="1600" dirty="0" err="1"/>
              <a:t>т.д</a:t>
            </a:r>
            <a:r>
              <a:rPr lang="uk-UA" sz="1600" dirty="0"/>
              <a:t>., </a:t>
            </a:r>
            <a:r>
              <a:rPr lang="uk-UA" sz="1600" dirty="0" smtClean="0"/>
              <a:t>покращує роботу </a:t>
            </a:r>
            <a:r>
              <a:rPr lang="uk-UA" sz="1600" dirty="0"/>
              <a:t>IPv6.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Поясніть використання поля Заголовки розширень (EH).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68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635940"/>
          </a:xfrm>
        </p:spPr>
        <p:txBody>
          <a:bodyPr/>
          <a:lstStyle/>
          <a:p>
            <a:pPr rtl="0"/>
            <a:r>
              <a:rPr lang="uk-UA" dirty="0"/>
              <a:t>Модуль 8: Найкращі практики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290715" y="491983"/>
            <a:ext cx="8853286" cy="3790757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8.4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dirty="0"/>
              <a:t>Використовуйте </a:t>
            </a:r>
            <a:r>
              <a:rPr lang="uk-UA" dirty="0" smtClean="0"/>
              <a:t>аналогію з поштою для пояснення маршрутизації </a:t>
            </a:r>
            <a:r>
              <a:rPr lang="uk-UA" dirty="0" err="1"/>
              <a:t>хоста</a:t>
            </a:r>
            <a:r>
              <a:rPr lang="uk-UA" dirty="0"/>
              <a:t> - три листи (внутрішні - той, хто живе з вами, не потребує відправлення поштою = 127.0.0.1; локальні — друг з тим </a:t>
            </a:r>
            <a:r>
              <a:rPr lang="uk-UA" dirty="0" smtClean="0"/>
              <a:t>самим поштовим </a:t>
            </a:r>
            <a:r>
              <a:rPr lang="uk-UA" dirty="0"/>
              <a:t>індексом (США), використовується поштова скринька в межах міста = інтерфейс відправки; віддалений — друг з іншим поштовим індексом (США), використовується поштова скринька за межами міста = відправити </a:t>
            </a:r>
            <a:r>
              <a:rPr lang="uk-UA" dirty="0" smtClean="0"/>
              <a:t>на </a:t>
            </a:r>
            <a:r>
              <a:rPr lang="uk-UA" dirty="0"/>
              <a:t>шлюз за замовчуванням (DGW).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dirty="0"/>
              <a:t>Поясніть поняття шлюзу за замовчуванням (DGW), розгляньте можливість </a:t>
            </a:r>
            <a:r>
              <a:rPr lang="uk-UA" dirty="0" smtClean="0"/>
              <a:t>подання на маршрутизаторах складної </a:t>
            </a:r>
            <a:r>
              <a:rPr lang="uk-UA" dirty="0"/>
              <a:t>мережі з видимою </a:t>
            </a:r>
            <a:r>
              <a:rPr lang="uk-UA" dirty="0" smtClean="0"/>
              <a:t>IP-адресацією. Запропонуйте студентам призначити шлюз </a:t>
            </a:r>
            <a:r>
              <a:rPr lang="uk-UA" dirty="0"/>
              <a:t>за замовчуванням для різних пристроїв. 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dirty="0"/>
              <a:t>Переконайтеся, що учні </a:t>
            </a:r>
            <a:r>
              <a:rPr lang="uk-UA" dirty="0" smtClean="0"/>
              <a:t>розуміють для чого комутатори </a:t>
            </a:r>
            <a:r>
              <a:rPr lang="uk-UA" dirty="0"/>
              <a:t>L2 </a:t>
            </a:r>
            <a:r>
              <a:rPr lang="uk-UA" dirty="0" smtClean="0"/>
              <a:t>потребують </a:t>
            </a:r>
            <a:r>
              <a:rPr lang="uk-UA" dirty="0"/>
              <a:t>шлюзу за замовчуванням. 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400" dirty="0"/>
              <a:t>Тема 8.5</a:t>
            </a:r>
          </a:p>
          <a:p>
            <a:pPr lvl="1" algn="just" rtl="0"/>
            <a:r>
              <a:rPr lang="uk-UA" dirty="0"/>
              <a:t>Поясніть відмінності між </a:t>
            </a:r>
            <a:r>
              <a:rPr lang="uk-UA" dirty="0" smtClean="0"/>
              <a:t>таблицями маршрутизації </a:t>
            </a:r>
            <a:r>
              <a:rPr lang="uk-UA" dirty="0" err="1"/>
              <a:t>хоста</a:t>
            </a:r>
            <a:r>
              <a:rPr lang="uk-UA" dirty="0"/>
              <a:t> і </a:t>
            </a:r>
            <a:r>
              <a:rPr lang="uk-UA" dirty="0" smtClean="0"/>
              <a:t>маршрутизатора</a:t>
            </a:r>
            <a:r>
              <a:rPr lang="uk-UA" dirty="0"/>
              <a:t>.</a:t>
            </a:r>
          </a:p>
          <a:p>
            <a:pPr lvl="1" algn="just" rtl="0"/>
            <a:r>
              <a:rPr lang="uk-UA" dirty="0"/>
              <a:t>Поясніть, як маршрутизатор </a:t>
            </a:r>
            <a:r>
              <a:rPr lang="uk-UA" dirty="0" smtClean="0"/>
              <a:t>створює і використовує свою таблицю маршрутів.  </a:t>
            </a:r>
            <a:r>
              <a:rPr lang="uk-UA" dirty="0"/>
              <a:t>Корисно пам'ятати, що таблиця маршрутизації L3 </a:t>
            </a:r>
            <a:r>
              <a:rPr lang="uk-UA" dirty="0" smtClean="0"/>
              <a:t>виконує дві </a:t>
            </a:r>
            <a:r>
              <a:rPr lang="uk-UA" dirty="0"/>
              <a:t>основні функції: пересилання та фільтрування.  Якщо пункт призначення співпадає із записом </a:t>
            </a:r>
            <a:r>
              <a:rPr lang="uk-UA" dirty="0" smtClean="0"/>
              <a:t>у </a:t>
            </a:r>
            <a:r>
              <a:rPr lang="uk-UA" dirty="0"/>
              <a:t>таблиці маршрутизації, </a:t>
            </a:r>
            <a:r>
              <a:rPr lang="uk-UA" dirty="0" smtClean="0"/>
              <a:t>пакет </a:t>
            </a:r>
            <a:r>
              <a:rPr lang="uk-UA" dirty="0" err="1" smtClean="0"/>
              <a:t>надсилатиметься</a:t>
            </a:r>
            <a:r>
              <a:rPr lang="uk-UA" dirty="0" smtClean="0"/>
              <a:t>, інакше, за відсутності збігу, пакет </a:t>
            </a:r>
            <a:r>
              <a:rPr lang="uk-UA" dirty="0" err="1" smtClean="0"/>
              <a:t>відкдатиметься</a:t>
            </a:r>
            <a:r>
              <a:rPr lang="uk-UA" dirty="0" smtClean="0"/>
              <a:t>.</a:t>
            </a:r>
            <a:endParaRPr lang="uk-UA" dirty="0"/>
          </a:p>
          <a:p>
            <a:pPr lvl="1" rtl="0"/>
            <a:r>
              <a:rPr lang="uk-UA" dirty="0"/>
              <a:t>Порівняйте і </a:t>
            </a:r>
            <a:r>
              <a:rPr lang="uk-UA" dirty="0" err="1"/>
              <a:t>протиставте</a:t>
            </a:r>
            <a:r>
              <a:rPr lang="uk-UA" dirty="0"/>
              <a:t> статичну і динамічну маршрутизацію при вивченні віддалених маршрутів. Сильні сторони </a:t>
            </a:r>
            <a:r>
              <a:rPr lang="uk-UA" dirty="0" smtClean="0"/>
              <a:t>одного способу </a:t>
            </a:r>
            <a:r>
              <a:rPr lang="uk-UA" dirty="0"/>
              <a:t>є слабкими сторонами іншого і навпаки. 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2120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21158</TotalTime>
  <Words>3528</Words>
  <Application>Microsoft Office PowerPoint</Application>
  <PresentationFormat>Экран (16:9)</PresentationFormat>
  <Paragraphs>578</Paragraphs>
  <Slides>49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Microsoft YaHei</vt:lpstr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Розділ 8: Мережний рівень</vt:lpstr>
      <vt:lpstr>Матеріали для інструкторів – Розділ 8. Посібник з планування</vt:lpstr>
      <vt:lpstr>Чого очікувати в цьому розділі</vt:lpstr>
      <vt:lpstr>Чого очікувати в цьому розділі (Продовж.)</vt:lpstr>
      <vt:lpstr>Питання для самоперевірки </vt:lpstr>
      <vt:lpstr>Розділ 8: Завдання</vt:lpstr>
      <vt:lpstr>Розділ 8: Найкращі практики</vt:lpstr>
      <vt:lpstr>Модуль 8: Найкращі практики (продовж.)</vt:lpstr>
      <vt:lpstr>Модуль 8: Найкращі практики (Продовж.)</vt:lpstr>
      <vt:lpstr>Розділ 8: Мережний рівень</vt:lpstr>
      <vt:lpstr>Розділ 8: Теми</vt:lpstr>
      <vt:lpstr>8.1 Характеристики мережного рівня</vt:lpstr>
      <vt:lpstr>Характеристики мережного рівня Мережний рівень</vt:lpstr>
      <vt:lpstr>Характеристики мережного рівня IP інкапсуляція</vt:lpstr>
      <vt:lpstr>Характеристики мережного рівня Характеристики IP-протоколу</vt:lpstr>
      <vt:lpstr>Характеристики мережного рівня Не орієнтований на з'єднання</vt:lpstr>
      <vt:lpstr>Характеристики мережного рівня Негарантована доставка</vt:lpstr>
      <vt:lpstr>Характеристики мережного рівня Незалежний від середовища передавання даних</vt:lpstr>
      <vt:lpstr>Характеристики мережного рівня Незалежний від середовища передавання даних (Продовж.)</vt:lpstr>
      <vt:lpstr>8.2 Пакет IPv4</vt:lpstr>
      <vt:lpstr>Пакет IPv4 Заголовок пакета IPv4</vt:lpstr>
      <vt:lpstr>Пакет IPv4 Поля заголовка пакета IPv4</vt:lpstr>
      <vt:lpstr>Пакет IPv4 Поля заголовка пакета IPv4</vt:lpstr>
      <vt:lpstr>Пакет IPv4 Відео – Приклад IPv4-заголовків у програмі Wireshark</vt:lpstr>
      <vt:lpstr>8.3 Пакет IPv6</vt:lpstr>
      <vt:lpstr>Пакет IPv6 Обмеження IPv4</vt:lpstr>
      <vt:lpstr>Пакет IPv6 Огляд IPv6 </vt:lpstr>
      <vt:lpstr>Пакет IPv6 Поля заголовка пакета IPv4 у заголовку пакета IPv6</vt:lpstr>
      <vt:lpstr>Пакет IPv6 Заголовок пакета IPv6</vt:lpstr>
      <vt:lpstr>Пакет IPv6 Заголовок пакетів IPv6 (Продовж.)</vt:lpstr>
      <vt:lpstr>Пакет IPv6 Відео – Приклад IPv6-заголовків у програмі Wireshark</vt:lpstr>
      <vt:lpstr>8.4 Методи маршрутизації хостів</vt:lpstr>
      <vt:lpstr>Методи маршрутизації хостів Прийняття хостом рішення про перенаправлення</vt:lpstr>
      <vt:lpstr>Методи маршрутизації хостів Прийняття хостом рішення про перенаправлення (Продовж.) </vt:lpstr>
      <vt:lpstr>Методи маршрутизації хостів Шлюз за замовчуванням</vt:lpstr>
      <vt:lpstr>Методи маршрутизації хостів  Маршрут хоста до шлюзу за замовчуванням</vt:lpstr>
      <vt:lpstr>Методи маршрутизації хостів Таблиці маршрутизації хоста</vt:lpstr>
      <vt:lpstr>8.5 Вступ до маршрутизації</vt:lpstr>
      <vt:lpstr>Вступ до маршрутизації Перенаправлення пакетів маршрутизатором</vt:lpstr>
      <vt:lpstr>Вступ до маршрутизації Таблиці маршрутизації IP маршрутизаторів</vt:lpstr>
      <vt:lpstr>Вступ до маршрутизації Статична маршрутизація</vt:lpstr>
      <vt:lpstr>Вступ до маршрутизації Динамічна маршрутизація</vt:lpstr>
      <vt:lpstr>Вступ до маршрутизації Відео— Таблиці маршрутизації IPv4 маршрутизатора</vt:lpstr>
      <vt:lpstr>Вступ до маршрутизації Ознайомлення з таблицею маршрутизації IPv4</vt:lpstr>
      <vt:lpstr>8.6 Практичне завдання з розділу та контрольна робота</vt:lpstr>
      <vt:lpstr>Практичне завдання з розділу та контрольна робота Що ми вивчили у цьому розділі?</vt:lpstr>
      <vt:lpstr>Мережний рівень Нові терміни та команди</vt:lpstr>
      <vt:lpstr>Мережний рівень Нові терміни та команди</vt:lpstr>
      <vt:lpstr>Презентация PowerPoint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</cp:lastModifiedBy>
  <cp:revision>1060</cp:revision>
  <dcterms:created xsi:type="dcterms:W3CDTF">2016-08-22T22:27:36Z</dcterms:created>
  <dcterms:modified xsi:type="dcterms:W3CDTF">2020-09-02T07:54:46Z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