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15"/>
  </p:notesMasterIdLst>
  <p:sldIdLst>
    <p:sldId id="256" r:id="rId2"/>
    <p:sldId id="273" r:id="rId3"/>
    <p:sldId id="274" r:id="rId4"/>
    <p:sldId id="276" r:id="rId5"/>
    <p:sldId id="275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70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ysa Sergiienko" userId="e6ee1ebd2127b032" providerId="LiveId" clId="{D2B85352-53C2-414E-8243-3EC5499C5168}"/>
    <pc:docChg chg="custSel modSld">
      <pc:chgData name="Larysa Sergiienko" userId="e6ee1ebd2127b032" providerId="LiveId" clId="{D2B85352-53C2-414E-8243-3EC5499C5168}" dt="2023-09-06T08:46:06.535" v="150" actId="1076"/>
      <pc:docMkLst>
        <pc:docMk/>
      </pc:docMkLst>
      <pc:sldChg chg="modSp mod">
        <pc:chgData name="Larysa Sergiienko" userId="e6ee1ebd2127b032" providerId="LiveId" clId="{D2B85352-53C2-414E-8243-3EC5499C5168}" dt="2023-09-06T08:46:06.535" v="150" actId="1076"/>
        <pc:sldMkLst>
          <pc:docMk/>
          <pc:sldMk cId="3888783591" sldId="256"/>
        </pc:sldMkLst>
        <pc:spChg chg="mod">
          <ac:chgData name="Larysa Sergiienko" userId="e6ee1ebd2127b032" providerId="LiveId" clId="{D2B85352-53C2-414E-8243-3EC5499C5168}" dt="2023-09-06T08:46:06.535" v="150" actId="1076"/>
          <ac:spMkLst>
            <pc:docMk/>
            <pc:sldMk cId="3888783591" sldId="256"/>
            <ac:spMk id="2" creationId="{6922891A-BDD8-3996-E15C-F0A021C7113F}"/>
          </ac:spMkLst>
        </pc:spChg>
        <pc:spChg chg="mod">
          <ac:chgData name="Larysa Sergiienko" userId="e6ee1ebd2127b032" providerId="LiveId" clId="{D2B85352-53C2-414E-8243-3EC5499C5168}" dt="2023-09-06T08:44:47.163" v="36" actId="20577"/>
          <ac:spMkLst>
            <pc:docMk/>
            <pc:sldMk cId="3888783591" sldId="256"/>
            <ac:spMk id="3" creationId="{39F26C30-9404-6602-8E95-9BB8AEDFA0B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02722-FACD-431B-915F-B531A04DF4F0}" type="datetimeFigureOut">
              <a:rPr lang="uk-UA" smtClean="0"/>
              <a:t>11.04.2024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8B79A-AF36-4DFD-AC52-62E4DC6212B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75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8B79A-AF36-4DFD-AC52-62E4DC6212B1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753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4/11/2024</a:t>
            </a:fld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84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4/11/2024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110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4/11/2024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7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73" y="1992474"/>
            <a:ext cx="11522080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73" y="188914"/>
            <a:ext cx="11522080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73" y="1593853"/>
            <a:ext cx="11522080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4/11/2024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76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4/11/2024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636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4/11/2024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6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4/11/2024</a:t>
            </a:fld>
            <a:endParaRPr lang="en-US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165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4/11/2024</a:t>
            </a:fld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40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4/11/2024</a:t>
            </a:fld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434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4/11/2024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475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4/11/2024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51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4986D-6BE9-4264-908F-02DB36FD8D6C}" type="datetime1">
              <a:rPr lang="en-US" smtClean="0"/>
              <a:t>4/11/2024</a:t>
            </a:fld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003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61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22891A-BDD8-3996-E15C-F0A021C7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" y="1253067"/>
            <a:ext cx="12279080" cy="4986866"/>
          </a:xfrm>
        </p:spPr>
        <p:txBody>
          <a:bodyPr>
            <a:normAutofit/>
          </a:bodyPr>
          <a:lstStyle/>
          <a:p>
            <a:r>
              <a:rPr lang="uk-UA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МІЖНАРОДНИЙ БІЗНЕС В КРИЗОВИХ УМОВАХ </a:t>
            </a:r>
            <a:br>
              <a:rPr lang="uk-UA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1. Рушійні та гальмівні фактори розвитку міжнародного бізнесу в умовах глобалізації. </a:t>
            </a:r>
            <a:br>
              <a:rPr lang="uk-UA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2. Нові риси міжнародного бізнесу в умовах глобалізації.</a:t>
            </a:r>
            <a:br>
              <a:rPr lang="uk-UA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3. Сучасні виклики міжнародного бізнесу в умовах збройних конфліктів.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39F26C30-9404-6602-8E95-9BB8AEDFA0B4}"/>
              </a:ext>
            </a:extLst>
          </p:cNvPr>
          <p:cNvSpPr txBox="1">
            <a:spLocks/>
          </p:cNvSpPr>
          <p:nvPr/>
        </p:nvSpPr>
        <p:spPr>
          <a:xfrm>
            <a:off x="1839687" y="3657990"/>
            <a:ext cx="10178147" cy="1893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887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52400" y="254001"/>
            <a:ext cx="11704653" cy="5516566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uk-UA" sz="1700" b="0" dirty="0">
                <a:latin typeface="Times New Roman" pitchFamily="18" charset="0"/>
                <a:cs typeface="Times New Roman" pitchFamily="18" charset="0"/>
              </a:rPr>
              <a:t>За результатами  дослідження  визначено,  що  основними </a:t>
            </a:r>
            <a:r>
              <a:rPr lang="uk-UA" sz="1700" i="1" dirty="0">
                <a:latin typeface="Times New Roman" pitchFamily="18" charset="0"/>
                <a:cs typeface="Times New Roman" pitchFamily="18" charset="0"/>
              </a:rPr>
              <a:t>трендами міжнародного бізнесу стали</a:t>
            </a:r>
            <a:r>
              <a:rPr lang="uk-UA" sz="17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342900" algn="just">
              <a:spcBef>
                <a:spcPts val="0"/>
              </a:spcBef>
              <a:buFont typeface="+mj-lt"/>
              <a:buAutoNum type="arabicPeriod"/>
            </a:pPr>
            <a:r>
              <a:rPr lang="uk-UA" sz="1700" b="0" dirty="0" smtClean="0">
                <a:latin typeface="Times New Roman" pitchFamily="18" charset="0"/>
                <a:cs typeface="Times New Roman" pitchFamily="18" charset="0"/>
              </a:rPr>
              <a:t>Переформатування </a:t>
            </a:r>
            <a:r>
              <a:rPr lang="uk-UA" sz="1700" b="0" dirty="0">
                <a:latin typeface="Times New Roman" pitchFamily="18" charset="0"/>
                <a:cs typeface="Times New Roman" pitchFamily="18" charset="0"/>
              </a:rPr>
              <a:t>глобальних ланцюгів вартості. Процеси  зміни  ланцюгів  за  протяжністю  і  кількістю учасників, їх </a:t>
            </a:r>
            <a:r>
              <a:rPr lang="uk-UA" sz="1700" b="0" dirty="0" err="1">
                <a:latin typeface="Times New Roman" pitchFamily="18" charset="0"/>
                <a:cs typeface="Times New Roman" pitchFamily="18" charset="0"/>
              </a:rPr>
              <a:t>релокація</a:t>
            </a:r>
            <a:r>
              <a:rPr lang="uk-UA" sz="1700" b="0" dirty="0">
                <a:latin typeface="Times New Roman" pitchFamily="18" charset="0"/>
                <a:cs typeface="Times New Roman" pitchFamily="18" charset="0"/>
              </a:rPr>
              <a:t> розпочалися в результаті </a:t>
            </a:r>
            <a:r>
              <a:rPr lang="uk-UA" sz="1700" b="0" dirty="0" smtClean="0">
                <a:latin typeface="Times New Roman" pitchFamily="18" charset="0"/>
                <a:cs typeface="Times New Roman" pitchFamily="18" charset="0"/>
              </a:rPr>
              <a:t>посилення  </a:t>
            </a:r>
            <a:r>
              <a:rPr lang="uk-UA" sz="1700" b="0" dirty="0">
                <a:latin typeface="Times New Roman" pitchFamily="18" charset="0"/>
                <a:cs typeface="Times New Roman" pitchFamily="18" charset="0"/>
              </a:rPr>
              <a:t>політики  економічного  націоналізму  окремих країн (США) та впливу </a:t>
            </a:r>
            <a:r>
              <a:rPr lang="en-US" sz="1700" b="0" dirty="0">
                <a:latin typeface="Times New Roman" pitchFamily="18" charset="0"/>
                <a:cs typeface="Times New Roman" pitchFamily="18" charset="0"/>
              </a:rPr>
              <a:t>COVID-19. </a:t>
            </a:r>
            <a:r>
              <a:rPr lang="uk-UA" sz="1700" b="0" dirty="0">
                <a:latin typeface="Times New Roman" pitchFamily="18" charset="0"/>
                <a:cs typeface="Times New Roman" pitchFamily="18" charset="0"/>
              </a:rPr>
              <a:t>У 2022 р. внаслідок військових  конфліктів  відбулося  руйнування  </a:t>
            </a:r>
            <a:r>
              <a:rPr lang="uk-UA" sz="1700" b="0" dirty="0" smtClean="0">
                <a:latin typeface="Times New Roman" pitchFamily="18" charset="0"/>
                <a:cs typeface="Times New Roman" pitchFamily="18" charset="0"/>
              </a:rPr>
              <a:t>логістичних </a:t>
            </a:r>
            <a:r>
              <a:rPr lang="uk-UA" sz="1700" b="0" dirty="0">
                <a:latin typeface="Times New Roman" pitchFamily="18" charset="0"/>
                <a:cs typeface="Times New Roman" pitchFamily="18" charset="0"/>
              </a:rPr>
              <a:t>маршрутів, що спричинило подальшу </a:t>
            </a:r>
            <a:r>
              <a:rPr lang="uk-UA" sz="1700" b="0" dirty="0" smtClean="0">
                <a:latin typeface="Times New Roman" pitchFamily="18" charset="0"/>
                <a:cs typeface="Times New Roman" pitchFamily="18" charset="0"/>
              </a:rPr>
              <a:t>трансформацію </a:t>
            </a:r>
            <a:r>
              <a:rPr lang="uk-UA" sz="1700" b="0" dirty="0">
                <a:latin typeface="Times New Roman" pitchFamily="18" charset="0"/>
                <a:cs typeface="Times New Roman" pitchFamily="18" charset="0"/>
              </a:rPr>
              <a:t>глобальних ланцюгів вартості та зміни суб’єктної структури багатьох сегментів світового товарного ринку. </a:t>
            </a:r>
            <a:endParaRPr lang="uk-UA" sz="17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Font typeface="+mj-lt"/>
              <a:buAutoNum type="arabicPeriod"/>
            </a:pPr>
            <a:r>
              <a:rPr lang="uk-UA" sz="1700" b="0" dirty="0" smtClean="0">
                <a:latin typeface="Times New Roman" pitchFamily="18" charset="0"/>
                <a:cs typeface="Times New Roman" pitchFamily="18" charset="0"/>
              </a:rPr>
              <a:t>Актуалізація  </a:t>
            </a:r>
            <a:r>
              <a:rPr lang="uk-UA" sz="1700" b="0" dirty="0">
                <a:latin typeface="Times New Roman" pitchFamily="18" charset="0"/>
                <a:cs typeface="Times New Roman" pitchFamily="18" charset="0"/>
              </a:rPr>
              <a:t>питань  </a:t>
            </a:r>
            <a:r>
              <a:rPr lang="uk-UA" sz="1700" b="0" dirty="0" err="1">
                <a:latin typeface="Times New Roman" pitchFamily="18" charset="0"/>
                <a:cs typeface="Times New Roman" pitchFamily="18" charset="0"/>
              </a:rPr>
              <a:t>кібербезпеки</a:t>
            </a:r>
            <a:r>
              <a:rPr lang="uk-UA" sz="1700" b="0" dirty="0">
                <a:latin typeface="Times New Roman" pitchFamily="18" charset="0"/>
                <a:cs typeface="Times New Roman" pitchFamily="18" charset="0"/>
              </a:rPr>
              <a:t>  та  захисту інформації з метою мінімізації фінансових та </a:t>
            </a:r>
            <a:r>
              <a:rPr lang="uk-UA" sz="1700" b="0" dirty="0" smtClean="0">
                <a:latin typeface="Times New Roman" pitchFamily="18" charset="0"/>
                <a:cs typeface="Times New Roman" pitchFamily="18" charset="0"/>
              </a:rPr>
              <a:t>репутаційних  </a:t>
            </a:r>
            <a:r>
              <a:rPr lang="uk-UA" sz="1700" b="0" dirty="0">
                <a:latin typeface="Times New Roman" pitchFamily="18" charset="0"/>
                <a:cs typeface="Times New Roman" pitchFamily="18" charset="0"/>
              </a:rPr>
              <a:t>ризиків.  Активна  </a:t>
            </a:r>
            <a:r>
              <a:rPr lang="uk-UA" sz="1700" b="0" dirty="0" err="1">
                <a:latin typeface="Times New Roman" pitchFamily="18" charset="0"/>
                <a:cs typeface="Times New Roman" pitchFamily="18" charset="0"/>
              </a:rPr>
              <a:t>діджиталізація</a:t>
            </a:r>
            <a:r>
              <a:rPr lang="uk-UA" sz="1700" b="0" dirty="0">
                <a:latin typeface="Times New Roman" pitchFamily="18" charset="0"/>
                <a:cs typeface="Times New Roman" pitchFamily="18" charset="0"/>
              </a:rPr>
              <a:t>  виробничих, комерційних та управлінських процесів стимулювала міжнародні  компанії  до  імплементації  сучасних  </a:t>
            </a:r>
            <a:r>
              <a:rPr lang="uk-UA" sz="1700" b="0" dirty="0" smtClean="0">
                <a:latin typeface="Times New Roman" pitchFamily="18" charset="0"/>
                <a:cs typeface="Times New Roman" pitchFamily="18" charset="0"/>
              </a:rPr>
              <a:t>сервісів </a:t>
            </a:r>
            <a:r>
              <a:rPr lang="uk-UA" sz="1700" b="0" dirty="0" err="1">
                <a:latin typeface="Times New Roman" pitchFamily="18" charset="0"/>
                <a:cs typeface="Times New Roman" pitchFamily="18" charset="0"/>
              </a:rPr>
              <a:t>кібербезпеки</a:t>
            </a:r>
            <a:r>
              <a:rPr lang="uk-UA" sz="1700" b="0" dirty="0">
                <a:latin typeface="Times New Roman" pitchFamily="18" charset="0"/>
                <a:cs typeface="Times New Roman" pitchFamily="18" charset="0"/>
              </a:rPr>
              <a:t>. Про зростання попиту на послуги щодо  інформаційного  захисту  свідчить  динамічний приріст ємності глобального ринку </a:t>
            </a:r>
            <a:r>
              <a:rPr lang="uk-UA" sz="1700" b="0" dirty="0" err="1">
                <a:latin typeface="Times New Roman" pitchFamily="18" charset="0"/>
                <a:cs typeface="Times New Roman" pitchFamily="18" charset="0"/>
              </a:rPr>
              <a:t>кібербезпеки</a:t>
            </a:r>
            <a:r>
              <a:rPr lang="uk-UA" sz="1700" b="0" dirty="0">
                <a:latin typeface="Times New Roman" pitchFamily="18" charset="0"/>
                <a:cs typeface="Times New Roman" pitchFamily="18" charset="0"/>
              </a:rPr>
              <a:t>, що досягла  173,5  </a:t>
            </a:r>
            <a:r>
              <a:rPr lang="uk-UA" sz="1700" b="0" dirty="0" err="1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uk-UA" sz="1700" b="0" dirty="0">
                <a:latin typeface="Times New Roman" pitchFamily="18" charset="0"/>
                <a:cs typeface="Times New Roman" pitchFamily="18" charset="0"/>
              </a:rPr>
              <a:t>  дол.  США.  За  прогнозами  </a:t>
            </a:r>
            <a:r>
              <a:rPr lang="uk-UA" sz="1700" b="0" dirty="0" smtClean="0">
                <a:latin typeface="Times New Roman" pitchFamily="18" charset="0"/>
                <a:cs typeface="Times New Roman" pitchFamily="18" charset="0"/>
              </a:rPr>
              <a:t>експертів  </a:t>
            </a:r>
            <a:r>
              <a:rPr lang="uk-UA" sz="1700" b="0" dirty="0">
                <a:latin typeface="Times New Roman" pitchFamily="18" charset="0"/>
                <a:cs typeface="Times New Roman" pitchFamily="18" charset="0"/>
              </a:rPr>
              <a:t>щорічна  ставка  зростання  ринку  в  </a:t>
            </a:r>
            <a:r>
              <a:rPr lang="uk-UA" sz="1700" b="0" dirty="0" smtClean="0">
                <a:latin typeface="Times New Roman" pitchFamily="18" charset="0"/>
                <a:cs typeface="Times New Roman" pitchFamily="18" charset="0"/>
              </a:rPr>
              <a:t>короткостроковій  </a:t>
            </a:r>
            <a:r>
              <a:rPr lang="uk-UA" sz="1700" b="0" dirty="0">
                <a:latin typeface="Times New Roman" pitchFamily="18" charset="0"/>
                <a:cs typeface="Times New Roman" pitchFamily="18" charset="0"/>
              </a:rPr>
              <a:t>перспективі  становитиме  8,9%,  в  результаті  чого  до  2027  р.  місткість  ринку  досягне  рівня 266,2 </a:t>
            </a:r>
            <a:r>
              <a:rPr lang="uk-UA" sz="1700" b="0" dirty="0" err="1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uk-UA" sz="1700" b="0" dirty="0">
                <a:latin typeface="Times New Roman" pitchFamily="18" charset="0"/>
                <a:cs typeface="Times New Roman" pitchFamily="18" charset="0"/>
              </a:rPr>
              <a:t> дол. США </a:t>
            </a:r>
            <a:r>
              <a:rPr lang="uk-UA" sz="17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42900" algn="just">
              <a:spcBef>
                <a:spcPts val="0"/>
              </a:spcBef>
              <a:buFont typeface="+mj-lt"/>
              <a:buAutoNum type="arabicPeriod"/>
            </a:pPr>
            <a:r>
              <a:rPr lang="uk-UA" sz="1700" b="0" dirty="0" smtClean="0">
                <a:latin typeface="Times New Roman" pitchFamily="18" charset="0"/>
                <a:cs typeface="Times New Roman" pitchFamily="18" charset="0"/>
              </a:rPr>
              <a:t>Розвиток </a:t>
            </a:r>
            <a:r>
              <a:rPr lang="uk-UA" sz="1700" b="0" dirty="0">
                <a:latin typeface="Times New Roman" pitchFamily="18" charset="0"/>
                <a:cs typeface="Times New Roman" pitchFamily="18" charset="0"/>
              </a:rPr>
              <a:t>електронної комерції – за прогнозними розрахунками  вартість  </a:t>
            </a:r>
            <a:r>
              <a:rPr lang="uk-UA" sz="1700" b="0" dirty="0" err="1">
                <a:latin typeface="Times New Roman" pitchFamily="18" charset="0"/>
                <a:cs typeface="Times New Roman" pitchFamily="18" charset="0"/>
              </a:rPr>
              <a:t>онлайн-продажів</a:t>
            </a:r>
            <a:r>
              <a:rPr lang="uk-UA" sz="1700" b="0" dirty="0">
                <a:latin typeface="Times New Roman" pitchFamily="18" charset="0"/>
                <a:cs typeface="Times New Roman" pitchFamily="18" charset="0"/>
              </a:rPr>
              <a:t>  до  2026  р. зросте до 8,1 трлн дол. </a:t>
            </a:r>
            <a:r>
              <a:rPr lang="uk-UA" sz="1700" b="0" dirty="0" smtClean="0">
                <a:latin typeface="Times New Roman" pitchFamily="18" charset="0"/>
                <a:cs typeface="Times New Roman" pitchFamily="18" charset="0"/>
              </a:rPr>
              <a:t>США. </a:t>
            </a:r>
            <a:r>
              <a:rPr lang="uk-UA" sz="1700" b="0" dirty="0">
                <a:latin typeface="Times New Roman" pitchFamily="18" charset="0"/>
                <a:cs typeface="Times New Roman" pitchFamily="18" charset="0"/>
              </a:rPr>
              <a:t>Від компаній це </a:t>
            </a:r>
            <a:r>
              <a:rPr lang="uk-UA" sz="1700" b="0" dirty="0" smtClean="0">
                <a:latin typeface="Times New Roman" pitchFamily="18" charset="0"/>
                <a:cs typeface="Times New Roman" pitchFamily="18" charset="0"/>
              </a:rPr>
              <a:t>вимагає </a:t>
            </a:r>
            <a:r>
              <a:rPr lang="uk-UA" sz="1700" b="0" dirty="0">
                <a:latin typeface="Times New Roman" pitchFamily="18" charset="0"/>
                <a:cs typeface="Times New Roman" pitchFamily="18" charset="0"/>
              </a:rPr>
              <a:t>активного застосування </a:t>
            </a:r>
            <a:r>
              <a:rPr lang="en-US" sz="1700" b="0" dirty="0" err="1">
                <a:latin typeface="Times New Roman" pitchFamily="18" charset="0"/>
                <a:cs typeface="Times New Roman" pitchFamily="18" charset="0"/>
              </a:rPr>
              <a:t>smm</a:t>
            </a:r>
            <a:r>
              <a:rPr lang="en-US" sz="1700" b="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700" b="0" dirty="0">
                <a:latin typeface="Times New Roman" pitchFamily="18" charset="0"/>
                <a:cs typeface="Times New Roman" pitchFamily="18" charset="0"/>
              </a:rPr>
              <a:t>менеджменту з метою створення для споживачів максимально гнучких умов для вибору продукції та оплати, застосування </a:t>
            </a:r>
            <a:r>
              <a:rPr lang="uk-UA" sz="1700" b="0" dirty="0" err="1">
                <a:latin typeface="Times New Roman" pitchFamily="18" charset="0"/>
                <a:cs typeface="Times New Roman" pitchFamily="18" charset="0"/>
              </a:rPr>
              <a:t>іннова-ційних</a:t>
            </a:r>
            <a:r>
              <a:rPr lang="uk-UA" sz="1700" b="0" dirty="0">
                <a:latin typeface="Times New Roman" pitchFamily="18" charset="0"/>
                <a:cs typeface="Times New Roman" pitchFamily="18" charset="0"/>
              </a:rPr>
              <a:t> сервісів на зразок </a:t>
            </a:r>
            <a:r>
              <a:rPr lang="en-US" sz="1700" b="0" dirty="0">
                <a:latin typeface="Times New Roman" pitchFamily="18" charset="0"/>
                <a:cs typeface="Times New Roman" pitchFamily="18" charset="0"/>
              </a:rPr>
              <a:t>buy now, pay later </a:t>
            </a:r>
            <a:r>
              <a:rPr lang="uk-UA" sz="1700" b="0" dirty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uk-UA" sz="1700" b="0" dirty="0" smtClean="0">
                <a:latin typeface="Times New Roman" pitchFamily="18" charset="0"/>
                <a:cs typeface="Times New Roman" pitchFamily="18" charset="0"/>
              </a:rPr>
              <a:t>ін.</a:t>
            </a:r>
          </a:p>
          <a:p>
            <a:pPr marL="0" indent="342900" algn="just">
              <a:spcBef>
                <a:spcPts val="0"/>
              </a:spcBef>
              <a:buFont typeface="+mj-lt"/>
              <a:buAutoNum type="arabicPeriod"/>
            </a:pPr>
            <a:r>
              <a:rPr lang="uk-UA" sz="1700" b="0" dirty="0" err="1" smtClean="0">
                <a:latin typeface="Times New Roman" pitchFamily="18" charset="0"/>
                <a:cs typeface="Times New Roman" pitchFamily="18" charset="0"/>
              </a:rPr>
              <a:t>Мультиканальність</a:t>
            </a:r>
            <a:r>
              <a:rPr lang="uk-UA" sz="17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700" b="0" dirty="0">
                <a:latin typeface="Times New Roman" pitchFamily="18" charset="0"/>
                <a:cs typeface="Times New Roman" pitchFamily="18" charset="0"/>
              </a:rPr>
              <a:t>комунікацій зі споживачами – застосування різних каналів зв’язку та обслуговування для  споживачів  з  метою  забезпечення  максимальної та  безперервної  доступності.  Міжнародні  компанії налагодили  і  активно  використовують  різні  канали для </a:t>
            </a:r>
            <a:r>
              <a:rPr lang="uk-UA" sz="1700" b="0" dirty="0" err="1">
                <a:latin typeface="Times New Roman" pitchFamily="18" charset="0"/>
                <a:cs typeface="Times New Roman" pitchFamily="18" charset="0"/>
              </a:rPr>
              <a:t>товаропросування</a:t>
            </a:r>
            <a:r>
              <a:rPr lang="uk-UA" sz="1700" b="0" dirty="0">
                <a:latin typeface="Times New Roman" pitchFamily="18" charset="0"/>
                <a:cs typeface="Times New Roman" pitchFamily="18" charset="0"/>
              </a:rPr>
              <a:t> та маркетингових комунікацій, що уможливлює індивідуалізацію роботи зі </a:t>
            </a:r>
            <a:r>
              <a:rPr lang="uk-UA" sz="1700" b="0" dirty="0" smtClean="0">
                <a:latin typeface="Times New Roman" pitchFamily="18" charset="0"/>
                <a:cs typeface="Times New Roman" pitchFamily="18" charset="0"/>
              </a:rPr>
              <a:t>споживачами</a:t>
            </a:r>
            <a:r>
              <a:rPr lang="uk-UA" sz="1700" b="0" dirty="0">
                <a:latin typeface="Times New Roman" pitchFamily="18" charset="0"/>
                <a:cs typeface="Times New Roman" pitchFamily="18" charset="0"/>
              </a:rPr>
              <a:t>, підвищує їх конкурентоспроможність та </a:t>
            </a:r>
            <a:r>
              <a:rPr lang="uk-UA" sz="1700" b="0" dirty="0" smtClean="0">
                <a:latin typeface="Times New Roman" pitchFamily="18" charset="0"/>
                <a:cs typeface="Times New Roman" pitchFamily="18" charset="0"/>
              </a:rPr>
              <a:t>фінансові </a:t>
            </a:r>
            <a:r>
              <a:rPr lang="uk-UA" sz="1700" b="0" dirty="0">
                <a:latin typeface="Times New Roman" pitchFamily="18" charset="0"/>
                <a:cs typeface="Times New Roman" pitchFamily="18" charset="0"/>
              </a:rPr>
              <a:t>результати. Використання різних каналів </a:t>
            </a:r>
            <a:r>
              <a:rPr lang="uk-UA" sz="1700" b="0" dirty="0" err="1"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uk-UA" sz="1700" b="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1700" b="0" dirty="0" err="1">
                <a:latin typeface="Times New Roman" pitchFamily="18" charset="0"/>
                <a:cs typeface="Times New Roman" pitchFamily="18" charset="0"/>
              </a:rPr>
              <a:t>офлайн</a:t>
            </a:r>
            <a:r>
              <a:rPr lang="uk-UA" sz="1700" b="0" dirty="0">
                <a:latin typeface="Times New Roman" pitchFamily="18" charset="0"/>
                <a:cs typeface="Times New Roman" pitchFamily="18" charset="0"/>
              </a:rPr>
              <a:t> продажів спрямовується на утримання </a:t>
            </a:r>
            <a:r>
              <a:rPr lang="uk-UA" sz="1700" b="0" dirty="0" smtClean="0">
                <a:latin typeface="Times New Roman" pitchFamily="18" charset="0"/>
                <a:cs typeface="Times New Roman" pitchFamily="18" charset="0"/>
              </a:rPr>
              <a:t>постійних </a:t>
            </a:r>
            <a:r>
              <a:rPr lang="uk-UA" sz="1700" b="0" dirty="0">
                <a:latin typeface="Times New Roman" pitchFamily="18" charset="0"/>
                <a:cs typeface="Times New Roman" pitchFamily="18" charset="0"/>
              </a:rPr>
              <a:t>та завоювання нових </a:t>
            </a:r>
            <a:r>
              <a:rPr lang="uk-UA" sz="1700" b="0" dirty="0" smtClean="0">
                <a:latin typeface="Times New Roman" pitchFamily="18" charset="0"/>
                <a:cs typeface="Times New Roman" pitchFamily="18" charset="0"/>
              </a:rPr>
              <a:t>клієнтів.</a:t>
            </a:r>
            <a:endParaRPr lang="uk-UA" sz="17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422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52400" y="237067"/>
            <a:ext cx="11704653" cy="5533499"/>
          </a:xfrm>
        </p:spPr>
        <p:txBody>
          <a:bodyPr>
            <a:normAutofit/>
          </a:bodyPr>
          <a:lstStyle/>
          <a:p>
            <a:pPr marL="0" indent="342900" algn="just">
              <a:spcBef>
                <a:spcPts val="0"/>
              </a:spcBef>
              <a:buAutoNum type="arabicPeriod" startAt="5"/>
            </a:pP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Подальша 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зміна  пріоритетів  споживачів  на користь  безпеки  товарів  для  здоров’я  та  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навколишнього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природного середовища, що активно стимулює бізнес  до  підвищення  соціальної  відповідальності  та збільшення інвестицій у стійкий розвиток. За даними </a:t>
            </a:r>
            <a:r>
              <a:rPr lang="en-US" sz="1800" b="0" dirty="0">
                <a:latin typeface="Times New Roman" pitchFamily="18" charset="0"/>
                <a:cs typeface="Times New Roman" pitchFamily="18" charset="0"/>
              </a:rPr>
              <a:t>SDG Action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на початок 2023 р. понад 18000 компаній у всьому світі приєдналися до Глобального договору ООН і взяли на себе зобов’язання щодо впровадження корпоративних принципів в рамках глобальних цілей сталого розвитку (ЦСР). Компанії із сукупним 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капіталом 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у  1,7  трлн  дол.  США  зобов’язалися  інвестувати понад 500 </a:t>
            </a:r>
            <a:r>
              <a:rPr lang="uk-UA" sz="1800" b="0" dirty="0" err="1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 дол. США у досягнення ЦСР, а також розробити принципи, рамки та рекомендації для 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інтеграції 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ЦСР  у  корпоративні  фінанси,  створити  ринок для основних інвестицій у 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ЦСР.</a:t>
            </a:r>
          </a:p>
          <a:p>
            <a:pPr marL="0" indent="342900" algn="just">
              <a:spcBef>
                <a:spcPts val="0"/>
              </a:spcBef>
              <a:buAutoNum type="arabicPeriod" startAt="5"/>
            </a:pP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Зростання  цінності  людського  капіталу,  що  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обумовлює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потребу перманентної модернізації усіх 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функціональних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складових </a:t>
            </a:r>
            <a:r>
              <a:rPr lang="en-US" sz="1800" b="0" dirty="0">
                <a:latin typeface="Times New Roman" pitchFamily="18" charset="0"/>
                <a:cs typeface="Times New Roman" pitchFamily="18" charset="0"/>
              </a:rPr>
              <a:t>HR-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менеджменту (</a:t>
            </a:r>
            <a:r>
              <a:rPr lang="en-US" sz="1800" b="0" dirty="0">
                <a:latin typeface="Times New Roman" pitchFamily="18" charset="0"/>
                <a:cs typeface="Times New Roman" pitchFamily="18" charset="0"/>
              </a:rPr>
              <a:t>HR-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маркетингу та </a:t>
            </a:r>
            <a:r>
              <a:rPr lang="uk-UA" sz="1800" b="0" dirty="0" err="1">
                <a:latin typeface="Times New Roman" pitchFamily="18" charset="0"/>
                <a:cs typeface="Times New Roman" pitchFamily="18" charset="0"/>
              </a:rPr>
              <a:t>брендингу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800" b="0" dirty="0" err="1">
                <a:latin typeface="Times New Roman" pitchFamily="18" charset="0"/>
                <a:cs typeface="Times New Roman" pitchFamily="18" charset="0"/>
              </a:rPr>
              <a:t>онбордингу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, менеджменту талантів, 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корпоративної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культури та ін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.).</a:t>
            </a:r>
          </a:p>
          <a:p>
            <a:pPr marL="0" indent="342900" algn="just">
              <a:spcBef>
                <a:spcPts val="0"/>
              </a:spcBef>
              <a:buAutoNum type="arabicPeriod" startAt="5"/>
            </a:pP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Зниження 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темпів  масштабування  міжнародного бізнесу через руйнування глобальних ланцюгів 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формування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вартості та кризові процеси в національних 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економіках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країн, що спричинили скорочення купівельної спроможності  споживачів  та  попиту.  За  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дослідженнями </a:t>
            </a:r>
            <a:r>
              <a:rPr lang="en-US" sz="1800" b="0" dirty="0">
                <a:latin typeface="Times New Roman" pitchFamily="18" charset="0"/>
                <a:cs typeface="Times New Roman" pitchFamily="18" charset="0"/>
              </a:rPr>
              <a:t>Deloitte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у 2022 р. міжнародні компанії практично усіх сфер бізнесу не досягли запланованих показників масштабування (за кількістю зайнятих). Найвищий 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відсоток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недовиконання планів засвідчили представники ТОП-менеджменту  сфер  «медіа  та  розваги»  (-72%), фінанси (-62%), електроніка (-48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%).</a:t>
            </a:r>
            <a:endParaRPr lang="uk-UA" sz="18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80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10067" y="228601"/>
            <a:ext cx="11746986" cy="5541966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Подальші  перспективи  універсалізації  та  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масштабування 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у  міжнародному  бізнесі  пов’язані  з  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використанням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штучного інтелекту (ШІ), інтеграція якого в  різні  аспекти  ділових  операцій  відкриває  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безпрецедентні 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можливості  для  підвищення  ефективності, покращення  процесу  прийняття  рішень  і  акселерації економічного  зростанням  бізнесу.  Аналіз  торгових даних, оптимізація ланцюгів постачання, аналіз ринку, лінгвістичний супровід та відповідність торговельним вимогам є типовими сферами трансформаційних змін, які досягаються завдяки використанню ШІ. Особливий інтерес для бізнесу становить так звана «генеративна» здатність  ШІ  –  спроможність  ідентифікувати  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закономірності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у величезних наборах даних і генерувати на їх основі новий зміст – здатність, яку часто вважали виключно людською. Проте, повноцінне використання потенціалу ШІ для міжнародного бізнесу потребує 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врегулювання 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юридичних,  нормативних,  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інфраструктурних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та інституційних проблем. Нині імплементація можливостей ШІ в економіку різних країн веде до модифікації ринків праці. Так, за оцінками Глобального інституту </a:t>
            </a:r>
            <a:r>
              <a:rPr lang="en-US" sz="1800" b="0" dirty="0" err="1">
                <a:latin typeface="Times New Roman" pitchFamily="18" charset="0"/>
                <a:cs typeface="Times New Roman" pitchFamily="18" charset="0"/>
              </a:rPr>
              <a:t>MacKincey</a:t>
            </a:r>
            <a:r>
              <a:rPr lang="en-US" sz="18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економіці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США до 2030 р. може бути автоматизовано спектр видів діяльності, на які зараз припадає до 30% 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робочого часу.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Екосистема  європейського  бізнесу  також  націлена на імплементацію можливостей ШІ у власну практику. Так, 7% підприємств у країнах-членах ЄС з кількістю працівників понад 10 осіб застосовують технології ШІ, зокрема, 2% – для аналізу великих масивів даних, 2% – через використання чат-ботів та віртуальних агентів для реагування на запити клієнтів, 2% – завдяки </a:t>
            </a:r>
            <a:r>
              <a:rPr lang="uk-UA" sz="1800" b="0" dirty="0" err="1">
                <a:latin typeface="Times New Roman" pitchFamily="18" charset="0"/>
                <a:cs typeface="Times New Roman" pitchFamily="18" charset="0"/>
              </a:rPr>
              <a:t>викорис-танню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 роботів, 1% – шляхом аналізу великих масивів даних  за  допомогою  природної  обробки  мови,  її  </a:t>
            </a:r>
            <a:r>
              <a:rPr lang="uk-UA" sz="1800" b="0" dirty="0" err="1">
                <a:latin typeface="Times New Roman" pitchFamily="18" charset="0"/>
                <a:cs typeface="Times New Roman" pitchFamily="18" charset="0"/>
              </a:rPr>
              <a:t>роз-пізнавання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 та генерацію. На теренах ЄС найбільш </a:t>
            </a:r>
            <a:r>
              <a:rPr lang="uk-UA" sz="1800" b="0" dirty="0" err="1">
                <a:latin typeface="Times New Roman" pitchFamily="18" charset="0"/>
                <a:cs typeface="Times New Roman" pitchFamily="18" charset="0"/>
              </a:rPr>
              <a:t>про-гресивними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 у питаннях експлуатації можливостей ШІ є Ірландія (23% підприємств застосовують штучний </a:t>
            </a:r>
            <a:r>
              <a:rPr lang="uk-UA" sz="1800" b="0" dirty="0" err="1">
                <a:latin typeface="Times New Roman" pitchFamily="18" charset="0"/>
                <a:cs typeface="Times New Roman" pitchFamily="18" charset="0"/>
              </a:rPr>
              <a:t>інте-лект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), Мальта (19%), Фінляндія (13%), найменш </a:t>
            </a:r>
            <a:r>
              <a:rPr lang="uk-UA" sz="1800" b="0" dirty="0" err="1">
                <a:latin typeface="Times New Roman" pitchFamily="18" charset="0"/>
                <a:cs typeface="Times New Roman" pitchFamily="18" charset="0"/>
              </a:rPr>
              <a:t>актив-ними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 – Кіпр, Угорщина, Словенія (3%) та Латвія (2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%).</a:t>
            </a:r>
            <a:endParaRPr lang="uk-UA" sz="18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104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211667" y="211667"/>
            <a:ext cx="11645386" cy="5558899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uk-UA" sz="1900" b="0" dirty="0">
                <a:latin typeface="Times New Roman" pitchFamily="18" charset="0"/>
                <a:cs typeface="Times New Roman" pitchFamily="18" charset="0"/>
              </a:rPr>
              <a:t>Підсумовуючи,  необхідно  відмітити, що економічна та політична турбулентність викликала припущення про </a:t>
            </a:r>
            <a:r>
              <a:rPr lang="uk-UA" sz="1900" b="0" dirty="0" err="1">
                <a:latin typeface="Times New Roman" pitchFamily="18" charset="0"/>
                <a:cs typeface="Times New Roman" pitchFamily="18" charset="0"/>
              </a:rPr>
              <a:t>деглобалізаційні</a:t>
            </a:r>
            <a:r>
              <a:rPr lang="uk-UA" sz="1900" b="0" dirty="0">
                <a:latin typeface="Times New Roman" pitchFamily="18" charset="0"/>
                <a:cs typeface="Times New Roman" pitchFamily="18" charset="0"/>
              </a:rPr>
              <a:t> тенденції розвитку світу, але він зберігає перманентну взаємопов’язаність країн  та  стійкість  циркулюючих  потоків  товарів, послуг, капіталу та технологій, оскільки жоден з </a:t>
            </a:r>
            <a:r>
              <a:rPr lang="uk-UA" sz="1900" b="0" dirty="0" smtClean="0">
                <a:latin typeface="Times New Roman" pitchFamily="18" charset="0"/>
                <a:cs typeface="Times New Roman" pitchFamily="18" charset="0"/>
              </a:rPr>
              <a:t>регіонів  </a:t>
            </a:r>
            <a:r>
              <a:rPr lang="uk-UA" sz="1900" b="0" dirty="0">
                <a:latin typeface="Times New Roman" pitchFamily="18" charset="0"/>
                <a:cs typeface="Times New Roman" pitchFamily="18" charset="0"/>
              </a:rPr>
              <a:t>не  є  самодостатнім.  </a:t>
            </a:r>
            <a:endParaRPr lang="uk-UA" sz="19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1900" b="0" dirty="0" smtClean="0">
                <a:latin typeface="Times New Roman" pitchFamily="18" charset="0"/>
                <a:cs typeface="Times New Roman" pitchFamily="18" charset="0"/>
              </a:rPr>
              <a:t>Міжнародний  </a:t>
            </a:r>
            <a:r>
              <a:rPr lang="uk-UA" sz="1900" b="0" dirty="0">
                <a:latin typeface="Times New Roman" pitchFamily="18" charset="0"/>
                <a:cs typeface="Times New Roman" pitchFamily="18" charset="0"/>
              </a:rPr>
              <a:t>бізнес  </a:t>
            </a:r>
            <a:r>
              <a:rPr lang="uk-UA" sz="1900" b="0" dirty="0" smtClean="0">
                <a:latin typeface="Times New Roman" pitchFamily="18" charset="0"/>
                <a:cs typeface="Times New Roman" pitchFamily="18" charset="0"/>
              </a:rPr>
              <a:t>функціонує </a:t>
            </a:r>
            <a:r>
              <a:rPr lang="uk-UA" sz="1900" b="0" dirty="0">
                <a:latin typeface="Times New Roman" pitchFamily="18" charset="0"/>
                <a:cs typeface="Times New Roman" pitchFamily="18" charset="0"/>
              </a:rPr>
              <a:t>в системі глобальної економіки і визначається тенденціями  її  розвитку.  Індукція  сучасних  трендів розвитку  міжнародного  бізнесу  сформувала  підстави для  обґрунтування  інструментів  адаптації  компаній до  глобальних  потенційних  можливостей  та  </a:t>
            </a:r>
            <a:r>
              <a:rPr lang="uk-UA" sz="1900" b="0" dirty="0" smtClean="0">
                <a:latin typeface="Times New Roman" pitchFamily="18" charset="0"/>
                <a:cs typeface="Times New Roman" pitchFamily="18" charset="0"/>
              </a:rPr>
              <a:t>викликів</a:t>
            </a:r>
            <a:r>
              <a:rPr lang="uk-UA" sz="1900" b="0" dirty="0">
                <a:latin typeface="Times New Roman" pitchFamily="18" charset="0"/>
                <a:cs typeface="Times New Roman" pitchFamily="18" charset="0"/>
              </a:rPr>
              <a:t>,  основними  з  яких  визначено: </a:t>
            </a:r>
            <a:r>
              <a:rPr lang="uk-UA" sz="19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1900" b="0" dirty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1900" b="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uk-UA" sz="1900" b="0" dirty="0" err="1" smtClean="0">
                <a:latin typeface="Times New Roman" pitchFamily="18" charset="0"/>
                <a:cs typeface="Times New Roman" pitchFamily="18" charset="0"/>
              </a:rPr>
              <a:t>діджиталізація</a:t>
            </a:r>
            <a:r>
              <a:rPr lang="uk-UA" sz="19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900" b="0" dirty="0">
                <a:latin typeface="Times New Roman" pitchFamily="18" charset="0"/>
                <a:cs typeface="Times New Roman" pitchFamily="18" charset="0"/>
              </a:rPr>
              <a:t>усіх  складових  бізнес-процесу,  що  дозволяє  індивідуалізувати  та  підвищити  ефективність  задоволення потреб  споживача,  мінімізує  бар’єри  доступу  навіть на важкодоступні сегменти світового ринку; </a:t>
            </a:r>
            <a:endParaRPr lang="uk-UA" sz="19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1900" b="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900" b="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1900" b="0" dirty="0" smtClean="0">
                <a:latin typeface="Times New Roman" pitchFamily="18" charset="0"/>
                <a:cs typeface="Times New Roman" pitchFamily="18" charset="0"/>
              </a:rPr>
              <a:t>активізація  </a:t>
            </a:r>
            <a:r>
              <a:rPr lang="uk-UA" sz="1900" b="0" dirty="0">
                <a:latin typeface="Times New Roman" pitchFamily="18" charset="0"/>
                <a:cs typeface="Times New Roman" pitchFamily="18" charset="0"/>
              </a:rPr>
              <a:t>механізмів  стійкості  до  макроекономічних  та глобальних викликів (для прикладу розробка </a:t>
            </a:r>
            <a:r>
              <a:rPr lang="uk-UA" sz="1900" b="0" dirty="0" smtClean="0">
                <a:latin typeface="Times New Roman" pitchFamily="18" charset="0"/>
                <a:cs typeface="Times New Roman" pitchFamily="18" charset="0"/>
              </a:rPr>
              <a:t>альтернативних </a:t>
            </a:r>
            <a:r>
              <a:rPr lang="uk-UA" sz="1900" b="0" dirty="0">
                <a:latin typeface="Times New Roman" pitchFamily="18" charset="0"/>
                <a:cs typeface="Times New Roman" pitchFamily="18" charset="0"/>
              </a:rPr>
              <a:t>логістичних маршрутів, формування набору потенційних постачальників); </a:t>
            </a:r>
            <a:endParaRPr lang="uk-UA" sz="19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1900" b="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1900" b="0" dirty="0">
                <a:latin typeface="Times New Roman" pitchFamily="18" charset="0"/>
                <a:cs typeface="Times New Roman" pitchFamily="18" charset="0"/>
              </a:rPr>
              <a:t>) підвищення </a:t>
            </a:r>
            <a:r>
              <a:rPr lang="uk-UA" sz="1900" b="0" dirty="0" smtClean="0">
                <a:latin typeface="Times New Roman" pitchFamily="18" charset="0"/>
                <a:cs typeface="Times New Roman" pitchFamily="18" charset="0"/>
              </a:rPr>
              <a:t>соціальної </a:t>
            </a:r>
            <a:r>
              <a:rPr lang="uk-UA" sz="1900" b="0" dirty="0">
                <a:latin typeface="Times New Roman" pitchFamily="18" charset="0"/>
                <a:cs typeface="Times New Roman" pitchFamily="18" charset="0"/>
              </a:rPr>
              <a:t>відповідальності бізнесу, що зміцнить конкурентні позиції  на  світовому  ринку,  підвищить  міжнародну інвестиційну  привабливість.  Соціальна  та  екологічна свідомість має стати центрової точною корпоративних стратегії ТНК; </a:t>
            </a:r>
            <a:endParaRPr lang="uk-UA" sz="19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1900" b="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1900" b="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1900" b="0" dirty="0" err="1">
                <a:latin typeface="Times New Roman" pitchFamily="18" charset="0"/>
                <a:cs typeface="Times New Roman" pitchFamily="18" charset="0"/>
              </a:rPr>
              <a:t>інтерактивність</a:t>
            </a:r>
            <a:r>
              <a:rPr lang="uk-UA" sz="1900" b="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sz="1900" b="0" dirty="0" err="1">
                <a:latin typeface="Times New Roman" pitchFamily="18" charset="0"/>
                <a:cs typeface="Times New Roman" pitchFamily="18" charset="0"/>
              </a:rPr>
              <a:t>омніканальність</a:t>
            </a:r>
            <a:r>
              <a:rPr lang="uk-UA" sz="1900" b="0" dirty="0">
                <a:latin typeface="Times New Roman" pitchFamily="18" charset="0"/>
                <a:cs typeface="Times New Roman" pitchFamily="18" charset="0"/>
              </a:rPr>
              <a:t> комунікацій зі споживачем, що сприятиме </a:t>
            </a:r>
            <a:r>
              <a:rPr lang="uk-UA" sz="1900" b="0" dirty="0" err="1">
                <a:latin typeface="Times New Roman" pitchFamily="18" charset="0"/>
                <a:cs typeface="Times New Roman" pitchFamily="18" charset="0"/>
              </a:rPr>
              <a:t>індивідуалі-зації</a:t>
            </a:r>
            <a:r>
              <a:rPr lang="uk-UA" sz="1900" b="0" dirty="0">
                <a:latin typeface="Times New Roman" pitchFamily="18" charset="0"/>
                <a:cs typeface="Times New Roman" pitchFamily="18" charset="0"/>
              </a:rPr>
              <a:t> бізнес-пропозицій.</a:t>
            </a:r>
          </a:p>
        </p:txBody>
      </p:sp>
    </p:spTree>
    <p:extLst>
      <p:ext uri="{BB962C8B-B14F-4D97-AF65-F5344CB8AC3E}">
        <p14:creationId xmlns:p14="http://schemas.microsoft.com/office/powerpoint/2010/main" val="2769400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77800" y="270933"/>
            <a:ext cx="11679253" cy="5499633"/>
          </a:xfrm>
        </p:spPr>
        <p:txBody>
          <a:bodyPr>
            <a:noAutofit/>
          </a:bodyPr>
          <a:lstStyle/>
          <a:p>
            <a:pPr marL="457200" indent="-457200" algn="ctr">
              <a:spcBef>
                <a:spcPts val="0"/>
              </a:spcBef>
              <a:buAutoNum type="arabicPeriod"/>
            </a:pPr>
            <a:r>
              <a:rPr lang="uk-UA" sz="2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Рушійні </a:t>
            </a:r>
            <a:r>
              <a:rPr lang="uk-UA" sz="25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 гальмівні фактори розвитку міжнародного бізнесу в умовах глобалізації</a:t>
            </a:r>
            <a:r>
              <a:rPr lang="uk-UA" sz="2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900" b="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9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uk-UA" sz="1900" b="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19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Аналізуючи  тенденції  й  фактори  розвитку  міжнародного бізнесу, можна дійти   висновку,   що   одна   з   основних   тенденцій   сучасної   </a:t>
            </a:r>
            <a:r>
              <a:rPr lang="uk-UA" sz="1900" b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зовнішньоекономічноїдіяльності</a:t>
            </a:r>
            <a:r>
              <a:rPr lang="uk-UA" sz="19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(ЗЕД) — її глобалізація, яка, у свою чергу, є наслідком інтернаціоналізації бізнесу.   Глобалізація   охоплює   всі   сектори   економіки   —   наукові   дослідження,промисловість, сферу послуг, фінанси тощо. Реальна   глобалізація   характеризується   тим,   що   міжнародні   економічні   зв’язки охопили практично всі країни планети і кожна з них залежить від міжнародного бізнесу</a:t>
            </a:r>
            <a:r>
              <a:rPr lang="uk-UA" sz="1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Наслідки цього двоякі: звісно, країна може користуватися всіма благами, які перед </a:t>
            </a:r>
            <a:r>
              <a:rPr lang="uk-UA" sz="19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нею відкриваються</a:t>
            </a:r>
            <a:r>
              <a:rPr lang="uk-UA" sz="1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не відчуваючи негативних наслідків відсутності тих чи інших ресурсів,можливостей тощо. Отже,  </a:t>
            </a:r>
            <a:r>
              <a:rPr lang="uk-UA" sz="1900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глобалізація</a:t>
            </a:r>
            <a:r>
              <a:rPr lang="uk-UA" sz="1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—   це   посилення   взаємозалежності   національних   економік,переплетення соціально-економічних процесів, що відбуваються у різних регіонах </a:t>
            </a:r>
            <a:r>
              <a:rPr lang="uk-UA" sz="19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світуі</a:t>
            </a:r>
            <a:r>
              <a:rPr lang="uk-UA" sz="1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спонукають фірми до пошуку кращих умов </a:t>
            </a:r>
            <a:r>
              <a:rPr lang="uk-UA" sz="19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діяльності.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uk-UA" sz="1900" b="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886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52400" y="203201"/>
            <a:ext cx="11704653" cy="55673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900" i="1" u="sng" dirty="0">
                <a:latin typeface="Times New Roman" pitchFamily="18" charset="0"/>
                <a:cs typeface="Times New Roman" pitchFamily="18" charset="0"/>
              </a:rPr>
              <a:t>Основні рушійні сили глобалізації</a:t>
            </a:r>
            <a:r>
              <a:rPr lang="uk-UA" sz="1900" i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uk-UA" sz="1900" b="0" dirty="0" smtClean="0">
                <a:latin typeface="Times New Roman" pitchFamily="18" charset="0"/>
                <a:cs typeface="Times New Roman" pitchFamily="18" charset="0"/>
              </a:rPr>
              <a:t>подолання </a:t>
            </a:r>
            <a:r>
              <a:rPr lang="uk-UA" sz="1900" b="0" dirty="0">
                <a:latin typeface="Times New Roman" pitchFamily="18" charset="0"/>
                <a:cs typeface="Times New Roman" pitchFamily="18" charset="0"/>
              </a:rPr>
              <a:t>нерівномірного розміщення сировинних та енергетичних ресурсів </a:t>
            </a:r>
            <a:r>
              <a:rPr lang="uk-UA" sz="1900" b="0" dirty="0" err="1">
                <a:latin typeface="Times New Roman" pitchFamily="18" charset="0"/>
                <a:cs typeface="Times New Roman" pitchFamily="18" charset="0"/>
              </a:rPr>
              <a:t>натериторії</a:t>
            </a:r>
            <a:r>
              <a:rPr lang="uk-UA" sz="1900" b="0" dirty="0">
                <a:latin typeface="Times New Roman" pitchFamily="18" charset="0"/>
                <a:cs typeface="Times New Roman" pitchFamily="18" charset="0"/>
              </a:rPr>
              <a:t> планети</a:t>
            </a:r>
            <a:r>
              <a:rPr lang="uk-UA" sz="1900" b="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sz="1900" b="0" dirty="0" smtClean="0">
                <a:latin typeface="Times New Roman" pitchFamily="18" charset="0"/>
                <a:cs typeface="Times New Roman" pitchFamily="18" charset="0"/>
              </a:rPr>
              <a:t>природно-кліматичні   </a:t>
            </a:r>
            <a:r>
              <a:rPr lang="uk-UA" sz="1900" b="0" dirty="0">
                <a:latin typeface="Times New Roman" pitchFamily="18" charset="0"/>
                <a:cs typeface="Times New Roman" pitchFamily="18" charset="0"/>
              </a:rPr>
              <a:t>та   економіко-географічні   відмінності,   що   </a:t>
            </a:r>
            <a:r>
              <a:rPr lang="uk-UA" sz="1900" b="0" dirty="0" err="1">
                <a:latin typeface="Times New Roman" pitchFamily="18" charset="0"/>
                <a:cs typeface="Times New Roman" pitchFamily="18" charset="0"/>
              </a:rPr>
              <a:t>зумовлюютьтериторіальний</a:t>
            </a:r>
            <a:r>
              <a:rPr lang="uk-UA" sz="1900" b="0" dirty="0">
                <a:latin typeface="Times New Roman" pitchFamily="18" charset="0"/>
                <a:cs typeface="Times New Roman" pitchFamily="18" charset="0"/>
              </a:rPr>
              <a:t>   поділ   праці,   спеціалізацію   країн,   а   також   розвиток   і   </a:t>
            </a:r>
            <a:r>
              <a:rPr lang="uk-UA" sz="1900" b="0" dirty="0" err="1">
                <a:latin typeface="Times New Roman" pitchFamily="18" charset="0"/>
                <a:cs typeface="Times New Roman" pitchFamily="18" charset="0"/>
              </a:rPr>
              <a:t>поглибленнявзаємозв’язків</a:t>
            </a:r>
            <a:r>
              <a:rPr lang="uk-UA" sz="1900" b="0" dirty="0">
                <a:latin typeface="Times New Roman" pitchFamily="18" charset="0"/>
                <a:cs typeface="Times New Roman" pitchFamily="18" charset="0"/>
              </a:rPr>
              <a:t> між ними</a:t>
            </a:r>
            <a:r>
              <a:rPr lang="uk-UA" sz="1900" b="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sz="1900" b="0" dirty="0" smtClean="0">
                <a:latin typeface="Times New Roman" pitchFamily="18" charset="0"/>
                <a:cs typeface="Times New Roman" pitchFamily="18" charset="0"/>
              </a:rPr>
              <a:t>досягнення </a:t>
            </a:r>
            <a:r>
              <a:rPr lang="uk-UA" sz="1900" b="0" dirty="0">
                <a:latin typeface="Times New Roman" pitchFamily="18" charset="0"/>
                <a:cs typeface="Times New Roman" pitchFamily="18" charset="0"/>
              </a:rPr>
              <a:t>транспорту і комунікацій</a:t>
            </a:r>
            <a:r>
              <a:rPr lang="uk-UA" sz="1900" b="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sz="1900" b="0" dirty="0" smtClean="0">
                <a:latin typeface="Times New Roman" pitchFamily="18" charset="0"/>
                <a:cs typeface="Times New Roman" pitchFamily="18" charset="0"/>
              </a:rPr>
              <a:t>наростання </a:t>
            </a:r>
            <a:r>
              <a:rPr lang="uk-UA" sz="1900" b="0" dirty="0">
                <a:latin typeface="Times New Roman" pitchFamily="18" charset="0"/>
                <a:cs typeface="Times New Roman" pitchFamily="18" charset="0"/>
              </a:rPr>
              <a:t>відкритості ринків і міжнародних відносин</a:t>
            </a:r>
            <a:r>
              <a:rPr lang="uk-UA" sz="1900" b="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sz="1900" b="0" dirty="0" smtClean="0">
                <a:latin typeface="Times New Roman" pitchFamily="18" charset="0"/>
                <a:cs typeface="Times New Roman" pitchFamily="18" charset="0"/>
              </a:rPr>
              <a:t>прискорення   </a:t>
            </a:r>
            <a:r>
              <a:rPr lang="uk-UA" sz="1900" b="0" dirty="0">
                <a:latin typeface="Times New Roman" pitchFamily="18" charset="0"/>
                <a:cs typeface="Times New Roman" pitchFamily="18" charset="0"/>
              </a:rPr>
              <a:t>темпів   запровадження   технологічних   досягнень   і   </a:t>
            </a:r>
            <a:r>
              <a:rPr lang="uk-UA" sz="1900" b="0" dirty="0" err="1">
                <a:latin typeface="Times New Roman" pitchFamily="18" charset="0"/>
                <a:cs typeface="Times New Roman" pitchFamily="18" charset="0"/>
              </a:rPr>
              <a:t>виведеннявинаходів</a:t>
            </a:r>
            <a:r>
              <a:rPr lang="uk-UA" sz="1900" b="0" dirty="0">
                <a:latin typeface="Times New Roman" pitchFamily="18" charset="0"/>
                <a:cs typeface="Times New Roman" pitchFamily="18" charset="0"/>
              </a:rPr>
              <a:t> на ринок</a:t>
            </a:r>
            <a:r>
              <a:rPr lang="uk-UA" sz="1900" b="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sz="1900" b="0" dirty="0" smtClean="0">
                <a:latin typeface="Times New Roman" pitchFamily="18" charset="0"/>
                <a:cs typeface="Times New Roman" pitchFamily="18" charset="0"/>
              </a:rPr>
              <a:t>кооперація  </a:t>
            </a:r>
            <a:r>
              <a:rPr lang="uk-UA" sz="1900" b="0" dirty="0">
                <a:latin typeface="Times New Roman" pitchFamily="18" charset="0"/>
                <a:cs typeface="Times New Roman" pitchFamily="18" charset="0"/>
              </a:rPr>
              <a:t>зусиль багатьох держав  у  екологічній сфері. </a:t>
            </a:r>
            <a:endParaRPr lang="uk-UA" sz="19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19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900" i="1" u="sng" dirty="0">
                <a:latin typeface="Times New Roman" pitchFamily="18" charset="0"/>
                <a:cs typeface="Times New Roman" pitchFamily="18" charset="0"/>
              </a:rPr>
              <a:t>Водночас  існують  </a:t>
            </a:r>
            <a:r>
              <a:rPr lang="uk-UA" sz="1900" i="1" u="sng" dirty="0" smtClean="0">
                <a:latin typeface="Times New Roman" pitchFamily="18" charset="0"/>
                <a:cs typeface="Times New Roman" pitchFamily="18" charset="0"/>
              </a:rPr>
              <a:t>і гальмівні </a:t>
            </a:r>
            <a:r>
              <a:rPr lang="uk-UA" sz="1900" i="1" u="sng" dirty="0">
                <a:latin typeface="Times New Roman" pitchFamily="18" charset="0"/>
                <a:cs typeface="Times New Roman" pitchFamily="18" charset="0"/>
              </a:rPr>
              <a:t>фактори глобалізації</a:t>
            </a:r>
            <a:r>
              <a:rPr lang="uk-UA" sz="1900" b="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uk-UA" sz="1900" b="0" dirty="0" smtClean="0">
                <a:latin typeface="Times New Roman" pitchFamily="18" charset="0"/>
                <a:cs typeface="Times New Roman" pitchFamily="18" charset="0"/>
              </a:rPr>
              <a:t>відмінності </a:t>
            </a:r>
            <a:r>
              <a:rPr lang="uk-UA" sz="1900" b="0" dirty="0">
                <a:latin typeface="Times New Roman" pitchFamily="18" charset="0"/>
                <a:cs typeface="Times New Roman" pitchFamily="18" charset="0"/>
              </a:rPr>
              <a:t>соціально-економічних систем</a:t>
            </a:r>
            <a:r>
              <a:rPr lang="uk-UA" sz="1900" b="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sz="1900" b="0" dirty="0" smtClean="0">
                <a:latin typeface="Times New Roman" pitchFamily="18" charset="0"/>
                <a:cs typeface="Times New Roman" pitchFamily="18" charset="0"/>
              </a:rPr>
              <a:t>втручання </a:t>
            </a:r>
            <a:r>
              <a:rPr lang="uk-UA" sz="1900" b="0" dirty="0">
                <a:latin typeface="Times New Roman" pitchFamily="18" charset="0"/>
                <a:cs typeface="Times New Roman" pitchFamily="18" charset="0"/>
              </a:rPr>
              <a:t>держав у економіку й політика протекціонізму</a:t>
            </a:r>
            <a:r>
              <a:rPr lang="uk-UA" sz="1900" b="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sz="1900" b="0" dirty="0" smtClean="0">
                <a:latin typeface="Times New Roman" pitchFamily="18" charset="0"/>
                <a:cs typeface="Times New Roman" pitchFamily="18" charset="0"/>
              </a:rPr>
              <a:t>коливання </a:t>
            </a:r>
            <a:r>
              <a:rPr lang="uk-UA" sz="1900" b="0" dirty="0">
                <a:latin typeface="Times New Roman" pitchFamily="18" charset="0"/>
                <a:cs typeface="Times New Roman" pitchFamily="18" charset="0"/>
              </a:rPr>
              <a:t>обмінних </a:t>
            </a:r>
            <a:r>
              <a:rPr lang="uk-UA" sz="1900" b="0" dirty="0" smtClean="0">
                <a:latin typeface="Times New Roman" pitchFamily="18" charset="0"/>
                <a:cs typeface="Times New Roman" pitchFamily="18" charset="0"/>
              </a:rPr>
              <a:t>курсів;</a:t>
            </a:r>
          </a:p>
          <a:p>
            <a:r>
              <a:rPr lang="uk-UA" sz="1900" b="0" dirty="0" smtClean="0">
                <a:latin typeface="Times New Roman" pitchFamily="18" charset="0"/>
                <a:cs typeface="Times New Roman" pitchFamily="18" charset="0"/>
              </a:rPr>
              <a:t>традиційні </a:t>
            </a:r>
            <a:r>
              <a:rPr lang="uk-UA" sz="1900" b="0" dirty="0">
                <a:latin typeface="Times New Roman" pitchFamily="18" charset="0"/>
                <a:cs typeface="Times New Roman" pitchFamily="18" charset="0"/>
              </a:rPr>
              <a:t>конфлікти</a:t>
            </a:r>
            <a:r>
              <a:rPr lang="uk-UA" sz="1900" b="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sz="1900" b="0" dirty="0" smtClean="0">
                <a:latin typeface="Times New Roman" pitchFamily="18" charset="0"/>
                <a:cs typeface="Times New Roman" pitchFamily="18" charset="0"/>
              </a:rPr>
              <a:t>ідеологічні </a:t>
            </a:r>
            <a:r>
              <a:rPr lang="uk-UA" sz="1900" b="0" dirty="0">
                <a:latin typeface="Times New Roman" pitchFamily="18" charset="0"/>
                <a:cs typeface="Times New Roman" pitchFamily="18" charset="0"/>
              </a:rPr>
              <a:t>розбіжності</a:t>
            </a:r>
            <a:r>
              <a:rPr lang="uk-UA" sz="1900" b="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sz="1900" b="0" dirty="0" smtClean="0">
                <a:latin typeface="Times New Roman" pitchFamily="18" charset="0"/>
                <a:cs typeface="Times New Roman" pitchFamily="18" charset="0"/>
              </a:rPr>
              <a:t>релігійні </a:t>
            </a:r>
            <a:r>
              <a:rPr lang="uk-UA" sz="1900" b="0" dirty="0">
                <a:latin typeface="Times New Roman" pitchFamily="18" charset="0"/>
                <a:cs typeface="Times New Roman" pitchFamily="18" charset="0"/>
              </a:rPr>
              <a:t>обмеження.</a:t>
            </a:r>
          </a:p>
        </p:txBody>
      </p:sp>
    </p:spTree>
    <p:extLst>
      <p:ext uri="{BB962C8B-B14F-4D97-AF65-F5344CB8AC3E}">
        <p14:creationId xmlns:p14="http://schemas.microsoft.com/office/powerpoint/2010/main" val="3516193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77800" y="364067"/>
            <a:ext cx="11679253" cy="5406499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Компанія буде успішною у глобальному бізнесі, якщо дотримуватиметься 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таких вимог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до поведінки на світових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ринках: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1) володіти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глобальним баченням ринків і конкуренції (з огляду на її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спроможність швидко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реагувати на зміни умов виробництва і збуту за кордоном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) добре знати своїх суперників (глобальні ринки зазвичай мають </a:t>
            </a:r>
            <a:r>
              <a:rPr lang="uk-UA" sz="2000" b="0" dirty="0" err="1" smtClean="0">
                <a:latin typeface="Times New Roman" pitchFamily="18" charset="0"/>
                <a:cs typeface="Times New Roman" pitchFamily="18" charset="0"/>
              </a:rPr>
              <a:t>олігополістичну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 структуру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, і кількість їхніх учасників невелика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) контролювати  свої   операції  в   загальносвітовому   масштабі  або   принаймні 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в масштабі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так званої тріади країн — США, ЄС і Японії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) швидко  змінювати  стиль  роботи   в умовах  виникнення загрози  витіснення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з ринків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конкурентами, тобто бути глобальним гравцем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5) оперувати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насамперед у високотехнологічних промислових галузях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6) розміщувати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своє виробництво там, де воно є найбільш рентабельним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7) координувати  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маркетингову   діяльність   за   допомогою   гнучкої  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інформаційної технології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і гнучких організаційних форм,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уникати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цінової конкуренції між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філіями.</a:t>
            </a:r>
            <a:endParaRPr lang="uk-UA" sz="20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162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203200" y="262467"/>
            <a:ext cx="11653853" cy="5508099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4400" i="1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Нові риси міжнародного бізнесу в умовах глобалізації.</a:t>
            </a:r>
            <a:endParaRPr lang="uk-UA" sz="4200" i="1" u="sng" dirty="0" smtClean="0">
              <a:solidFill>
                <a:schemeClr val="tx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4200" i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Міжнародному </a:t>
            </a:r>
            <a:r>
              <a:rPr lang="uk-UA" sz="4200" i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бізнесу в сучасних умовах притаманні такі характерні риси: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b="0" i="1" dirty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1. Доступність і всеосяжність. </a:t>
            </a:r>
            <a:r>
              <a:rPr lang="uk-UA" b="0" dirty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Хоча міжнародний бізнес і </a:t>
            </a:r>
            <a:r>
              <a:rPr lang="uk-UA" b="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регулюється відповідними </a:t>
            </a:r>
            <a:r>
              <a:rPr lang="uk-UA" b="0" dirty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законодавствами країн, він поступово перетворюється на </a:t>
            </a:r>
            <a:r>
              <a:rPr lang="uk-UA" b="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можливість практично </a:t>
            </a:r>
            <a:r>
              <a:rPr lang="uk-UA" b="0" dirty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для будь-якої фірми і країни принципово змінювати стратегічні й </a:t>
            </a:r>
            <a:r>
              <a:rPr lang="uk-UA" b="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тактичні перспективи </a:t>
            </a:r>
            <a:r>
              <a:rPr lang="uk-UA" b="0" dirty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своєї діяльності та відкривати нові потенційні поля ділової активності.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b="0" i="1" dirty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2. Ступінчастість розвитку. </a:t>
            </a:r>
            <a:r>
              <a:rPr lang="uk-UA" b="0" dirty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Входження фірми в міжнародний бізнес </a:t>
            </a:r>
            <a:r>
              <a:rPr lang="uk-UA" b="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найчастіше розпочинається </a:t>
            </a:r>
            <a:r>
              <a:rPr lang="uk-UA" b="0" dirty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з простих форм звичайної зарубіжної торгівлі і з часом досягає </a:t>
            </a:r>
            <a:r>
              <a:rPr lang="uk-UA" b="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вищої форми </a:t>
            </a:r>
            <a:r>
              <a:rPr lang="uk-UA" b="0" dirty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— МНК. 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b="0" i="1" dirty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3. Технологічна глобалізація. </a:t>
            </a:r>
            <a:r>
              <a:rPr lang="uk-UA" b="0" dirty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Комп’ютеризація, інформатизація і </a:t>
            </a:r>
            <a:r>
              <a:rPr lang="uk-UA" b="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телекомунікації принципово </a:t>
            </a:r>
            <a:r>
              <a:rPr lang="uk-UA" b="0" dirty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змінили характер міжнародного бізнесу, який у сучасних умовах </a:t>
            </a:r>
            <a:r>
              <a:rPr lang="uk-UA" b="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набув таких </a:t>
            </a:r>
            <a:r>
              <a:rPr lang="uk-UA" b="0" dirty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принципово нових рис, як можливість ефективного здійснення “не виходячи </a:t>
            </a:r>
            <a:r>
              <a:rPr lang="uk-UA" b="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з офісу</a:t>
            </a:r>
            <a:r>
              <a:rPr lang="uk-UA" b="0" dirty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” і в режимі реального часу, охоплення всіх важливих для бізнесу ринків </a:t>
            </a:r>
            <a:r>
              <a:rPr lang="uk-UA" b="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товарів, капіталів</a:t>
            </a:r>
            <a:r>
              <a:rPr lang="uk-UA" b="0" dirty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, робочої сили, інформації тощо.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b="0" i="1" dirty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4.Фінансіаризація.</a:t>
            </a:r>
            <a:r>
              <a:rPr lang="uk-UA" b="0" dirty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Цей термін, запропонований зарубіжними </a:t>
            </a:r>
            <a:r>
              <a:rPr lang="uk-UA" b="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фахівцями, відображає </a:t>
            </a:r>
            <a:r>
              <a:rPr lang="uk-UA" b="0" dirty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одну з найважливіших рис глобалізованого міжнародного </a:t>
            </a:r>
            <a:r>
              <a:rPr lang="uk-UA" b="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бізнесу: фінансовий </a:t>
            </a:r>
            <a:r>
              <a:rPr lang="uk-UA" b="0" dirty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зміст міжнародних ділових операцій, починаючи від їхньої ідеї </a:t>
            </a:r>
            <a:r>
              <a:rPr lang="uk-UA" b="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й закінчуючи </a:t>
            </a:r>
            <a:r>
              <a:rPr lang="uk-UA" b="0" dirty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реальним результатом, стає серцевиною міжнародного бізнесу, </a:t>
            </a:r>
            <a:r>
              <a:rPr lang="uk-UA" b="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своєрідним центром</a:t>
            </a:r>
            <a:r>
              <a:rPr lang="uk-UA" b="0" dirty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, навколо якого зосереджуються всі інтереси, рішення, стратегії. 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b="0" i="1" dirty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b="0" i="1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 Взаємозв’язок </a:t>
            </a:r>
            <a:r>
              <a:rPr lang="uk-UA" b="0" i="1" dirty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національного й інтернаціонального. </a:t>
            </a:r>
            <a:r>
              <a:rPr lang="uk-UA" b="0" dirty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З одного боку, </a:t>
            </a:r>
            <a:r>
              <a:rPr lang="uk-UA" b="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глобалізація веде </a:t>
            </a:r>
            <a:r>
              <a:rPr lang="uk-UA" b="0" dirty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до формування мультинаціональної ділової культури, певні принципи і </a:t>
            </a:r>
            <a:r>
              <a:rPr lang="uk-UA" b="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правила якої </a:t>
            </a:r>
            <a:r>
              <a:rPr lang="uk-UA" b="0" dirty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поділяють більшість бізнесменів світу, а з іншого — зростають національна </a:t>
            </a:r>
            <a:r>
              <a:rPr lang="uk-UA" b="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і культурна </a:t>
            </a:r>
            <a:r>
              <a:rPr lang="uk-UA" b="0" dirty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диференціація, прагнення народів та етнічних громад зберегти свої </a:t>
            </a:r>
            <a:r>
              <a:rPr lang="uk-UA" b="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культурні й </a:t>
            </a:r>
            <a:r>
              <a:rPr lang="uk-UA" b="0" dirty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національні цінності, стереотипи поведінки, захистити їх від </a:t>
            </a:r>
            <a:r>
              <a:rPr lang="uk-UA" b="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розмивання “усередненою</a:t>
            </a:r>
            <a:r>
              <a:rPr lang="uk-UA" b="0" dirty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” масовою культурою, що, звичайно, необхідно враховувати </a:t>
            </a:r>
            <a:r>
              <a:rPr lang="uk-UA" b="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суб’єктам міжнародного </a:t>
            </a:r>
            <a:r>
              <a:rPr lang="uk-UA" b="0" dirty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бізнесу.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480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5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Сучасні виклики міжнародного бізнесу в умовах збройних конфліктів. </a:t>
            </a:r>
            <a:r>
              <a:rPr lang="uk-UA" sz="25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5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5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334973" y="787401"/>
            <a:ext cx="11522080" cy="4983166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Цінності  глобального  розвитку,  до  яких  традиційно відносяться  різноманітність,  рівність,  справедливість та інклюзія, поступово зазнають переоцінки та </a:t>
            </a:r>
            <a:r>
              <a:rPr lang="uk-UA" sz="1600" b="0" dirty="0" smtClean="0">
                <a:latin typeface="Times New Roman" pitchFamily="18" charset="0"/>
                <a:cs typeface="Times New Roman" pitchFamily="18" charset="0"/>
              </a:rPr>
              <a:t>доповнення  </a:t>
            </a: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в  умовах  змін,  які  мають  місце  у  соціумі  під впливом загострення геополітичних протиріч та стику соціальних й бізнесових інтересів, поглиблення </a:t>
            </a:r>
            <a:r>
              <a:rPr lang="uk-UA" sz="1600" b="0" dirty="0" smtClean="0">
                <a:latin typeface="Times New Roman" pitchFamily="18" charset="0"/>
                <a:cs typeface="Times New Roman" pitchFamily="18" charset="0"/>
              </a:rPr>
              <a:t>диспропорцій </a:t>
            </a: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у розвитку економік. Можливості та пріоритети їх  дотримання  і  імплементації,  як  і  раніше,  на  жаль, визначаються економічними імперативами, що </a:t>
            </a:r>
            <a:r>
              <a:rPr lang="uk-UA" sz="1600" b="0" dirty="0" smtClean="0">
                <a:latin typeface="Times New Roman" pitchFamily="18" charset="0"/>
                <a:cs typeface="Times New Roman" pitchFamily="18" charset="0"/>
              </a:rPr>
              <a:t>відображається </a:t>
            </a: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на тенденціях розвитку глобальної </a:t>
            </a:r>
            <a:r>
              <a:rPr lang="uk-UA" sz="1600" b="0" dirty="0" smtClean="0">
                <a:latin typeface="Times New Roman" pitchFamily="18" charset="0"/>
                <a:cs typeface="Times New Roman" pitchFamily="18" charset="0"/>
              </a:rPr>
              <a:t>економіки. Світова  </a:t>
            </a: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економіка  нині  перебуває  на  етапі  </a:t>
            </a:r>
            <a:r>
              <a:rPr lang="uk-UA" sz="1600" b="0" dirty="0" smtClean="0">
                <a:latin typeface="Times New Roman" pitchFamily="18" charset="0"/>
                <a:cs typeface="Times New Roman" pitchFamily="18" charset="0"/>
              </a:rPr>
              <a:t>турбулентних  </a:t>
            </a: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коливань,  що  стали  сукупним  результатом прояву викликів динамічної глобалізації, дії </a:t>
            </a:r>
            <a:r>
              <a:rPr lang="uk-UA" sz="1600" b="0" dirty="0" smtClean="0">
                <a:latin typeface="Times New Roman" pitchFamily="18" charset="0"/>
                <a:cs typeface="Times New Roman" pitchFamily="18" charset="0"/>
              </a:rPr>
              <a:t>непередбачуваних </a:t>
            </a: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факторів і прагнення країн до збереження автономії  та  захисту  власних  економічних  інтересів. Її  визначальні  ознаки  практично  стають  полярними до атрибутів економіки минулого </a:t>
            </a:r>
            <a:r>
              <a:rPr lang="uk-UA" sz="1600" b="0" dirty="0" smtClean="0">
                <a:latin typeface="Times New Roman" pitchFamily="18" charset="0"/>
                <a:cs typeface="Times New Roman" pitchFamily="18" charset="0"/>
              </a:rPr>
              <a:t>десятиліття.</a:t>
            </a:r>
          </a:p>
          <a:p>
            <a:pPr marL="0" indent="0">
              <a:buNone/>
            </a:pPr>
            <a:endParaRPr lang="uk-UA" sz="16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513" y="2897150"/>
            <a:ext cx="7141687" cy="324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637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94733" y="186267"/>
            <a:ext cx="11662320" cy="5584299"/>
          </a:xfrm>
        </p:spPr>
        <p:txBody>
          <a:bodyPr>
            <a:normAutofit fontScale="55000" lnSpcReduction="20000"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b="0" dirty="0" smtClean="0">
                <a:latin typeface="Times New Roman" pitchFamily="18" charset="0"/>
                <a:cs typeface="Times New Roman" pitchFamily="18" charset="0"/>
              </a:rPr>
              <a:t>Першим критичним чинником для розвитку світової економіки виявився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Covid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19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0" dirty="0" smtClean="0">
                <a:latin typeface="Times New Roman" pitchFamily="18" charset="0"/>
                <a:cs typeface="Times New Roman" pitchFamily="18" charset="0"/>
              </a:rPr>
              <a:t>який швидко набув масштабного поширення і негативних наслідків – скорочення  обсягів  виробництва,  закриття  логістичних маршрутів  і,  в  результаті,  руйнування  глобальних ланцюгів  формування  вартості.  Вже  у  2021  р.  запас стійкості  забезпечив  спроможність  глобальної  економіки до поступового відновлення тенденцій розвитку.  Новим  чинником  економічної  дестабілізації  на світовому  рівні  став  російсько-український  воєнний конфлікт.  Руйнування  виробничих  потужностей  та логістичних каналів в Україні, </a:t>
            </a:r>
            <a:r>
              <a:rPr lang="uk-UA" b="0" dirty="0" err="1" smtClean="0">
                <a:latin typeface="Times New Roman" pitchFamily="18" charset="0"/>
                <a:cs typeface="Times New Roman" pitchFamily="18" charset="0"/>
              </a:rPr>
              <a:t>санкційний</a:t>
            </a:r>
            <a:r>
              <a:rPr lang="uk-UA" b="0" dirty="0" smtClean="0">
                <a:latin typeface="Times New Roman" pitchFamily="18" charset="0"/>
                <a:cs typeface="Times New Roman" pitchFamily="18" charset="0"/>
              </a:rPr>
              <a:t> тиск на </a:t>
            </a:r>
            <a:r>
              <a:rPr lang="uk-UA" b="0" dirty="0" err="1" smtClean="0">
                <a:latin typeface="Times New Roman" pitchFamily="18" charset="0"/>
                <a:cs typeface="Times New Roman" pitchFamily="18" charset="0"/>
              </a:rPr>
              <a:t>рф</a:t>
            </a:r>
            <a:r>
              <a:rPr lang="uk-UA" b="0" dirty="0" smtClean="0">
                <a:latin typeface="Times New Roman" pitchFamily="18" charset="0"/>
                <a:cs typeface="Times New Roman" pitchFamily="18" charset="0"/>
              </a:rPr>
              <a:t>, високі витрати розвинених країн на підтримку України спровокували кризові процеси в національних економіках країн (економічну рецесію та підвищення інфляції тощо) і на глобальному рівні. Негативні </a:t>
            </a:r>
            <a:r>
              <a:rPr lang="uk-UA" b="0" dirty="0" err="1" smtClean="0">
                <a:latin typeface="Times New Roman" pitchFamily="18" charset="0"/>
                <a:cs typeface="Times New Roman" pitchFamily="18" charset="0"/>
              </a:rPr>
              <a:t>екстерналії</a:t>
            </a:r>
            <a:r>
              <a:rPr lang="uk-UA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0" dirty="0" err="1" smtClean="0">
                <a:latin typeface="Times New Roman" pitchFamily="18" charset="0"/>
                <a:cs typeface="Times New Roman" pitchFamily="18" charset="0"/>
              </a:rPr>
              <a:t>візуалізувалися</a:t>
            </a:r>
            <a:r>
              <a:rPr lang="uk-UA" b="0" dirty="0" smtClean="0">
                <a:latin typeface="Times New Roman" pitchFamily="18" charset="0"/>
                <a:cs typeface="Times New Roman" pitchFamily="18" charset="0"/>
              </a:rPr>
              <a:t> у всіх формах міжнародних економічних відносин</a:t>
            </a:r>
            <a:r>
              <a:rPr lang="uk-UA" b="0" dirty="0">
                <a:latin typeface="Times New Roman" pitchFamily="18" charset="0"/>
                <a:cs typeface="Times New Roman" pitchFamily="18" charset="0"/>
              </a:rPr>
              <a:t>. Первинною  і  ключовою  формою  міжнародних економічних  відносин  є  міжнародний  бізнес,  тому тенденції його розвитку є елементом системи трендів світових  економічних  процесів,  що  визначає  </a:t>
            </a:r>
            <a:r>
              <a:rPr lang="uk-UA" b="0" dirty="0" smtClean="0">
                <a:latin typeface="Times New Roman" pitchFamily="18" charset="0"/>
                <a:cs typeface="Times New Roman" pitchFamily="18" charset="0"/>
              </a:rPr>
              <a:t>раціональність </a:t>
            </a:r>
            <a:r>
              <a:rPr lang="uk-UA" b="0" dirty="0">
                <a:latin typeface="Times New Roman" pitchFamily="18" charset="0"/>
                <a:cs typeface="Times New Roman" pitchFamily="18" charset="0"/>
              </a:rPr>
              <a:t>їх системного моніторингу. Незважаючи на численні дискусії в наукових та експертних колах щодо доцільності внесення змін у систему </a:t>
            </a:r>
            <a:r>
              <a:rPr lang="uk-UA" b="0" dirty="0" smtClean="0">
                <a:latin typeface="Times New Roman" pitchFamily="18" charset="0"/>
                <a:cs typeface="Times New Roman" pitchFamily="18" charset="0"/>
              </a:rPr>
              <a:t>загальноприйнятих </a:t>
            </a:r>
            <a:r>
              <a:rPr lang="uk-UA" b="0" dirty="0">
                <a:latin typeface="Times New Roman" pitchFamily="18" charset="0"/>
                <a:cs typeface="Times New Roman" pitchFamily="18" charset="0"/>
              </a:rPr>
              <a:t>показників розвитку світової економіки на користь соціально інклюзивних, наразі ключовим індикатором залишається ВВП. Для формуванню цілісного </a:t>
            </a:r>
            <a:r>
              <a:rPr lang="uk-UA" b="0" dirty="0" smtClean="0">
                <a:latin typeface="Times New Roman" pitchFamily="18" charset="0"/>
                <a:cs typeface="Times New Roman" pitchFamily="18" charset="0"/>
              </a:rPr>
              <a:t>бачення </a:t>
            </a:r>
            <a:r>
              <a:rPr lang="ru-RU" b="0" dirty="0" err="1">
                <a:latin typeface="Times New Roman" pitchFamily="18" charset="0"/>
                <a:cs typeface="Times New Roman" pitchFamily="18" charset="0"/>
              </a:rPr>
              <a:t>тенденцій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0" dirty="0" err="1">
                <a:latin typeface="Times New Roman" pitchFamily="18" charset="0"/>
                <a:cs typeface="Times New Roman" pitchFamily="18" charset="0"/>
              </a:rPr>
              <a:t>міжнародного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0" dirty="0" err="1"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  в  </a:t>
            </a:r>
            <a:r>
              <a:rPr lang="ru-RU" b="0" dirty="0" err="1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dirty="0" err="1">
                <a:latin typeface="Times New Roman" pitchFamily="18" charset="0"/>
                <a:cs typeface="Times New Roman" pitchFamily="18" charset="0"/>
              </a:rPr>
              <a:t>глобальної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dirty="0" err="1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dirty="0" err="1">
                <a:latin typeface="Times New Roman" pitchFamily="18" charset="0"/>
                <a:cs typeface="Times New Roman" pitchFamily="18" charset="0"/>
              </a:rPr>
              <a:t>доцільним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b="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dirty="0" err="1">
                <a:latin typeface="Times New Roman" pitchFamily="18" charset="0"/>
                <a:cs typeface="Times New Roman" pitchFamily="18" charset="0"/>
              </a:rPr>
              <a:t>осно-вних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dirty="0" err="1"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dirty="0" err="1">
                <a:latin typeface="Times New Roman" pitchFamily="18" charset="0"/>
                <a:cs typeface="Times New Roman" pitchFamily="18" charset="0"/>
              </a:rPr>
              <a:t>потоків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dirty="0" err="1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b="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0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0" dirty="0" err="1" smtClean="0"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192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228600" y="338667"/>
            <a:ext cx="11628453" cy="5431899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За  даними  Світового  банку  критичний  спад 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світового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ВВП був зафіксований у 2020 р. під впливом негативних наслідків пандемії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Covid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(-3,07%).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Однак у 2022 р., незважаючи на песимістичні прогнози,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відбулося 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зростання  індикаторів  розвитку  глобальної економіки  (ВВП  підвищився  на  6,02%).  Джерелом позитивної  тенденції  стали  як  позитивні  (</a:t>
            </a:r>
            <a:r>
              <a:rPr lang="uk-UA" sz="2000" b="0" dirty="0" err="1" smtClean="0">
                <a:latin typeface="Times New Roman" pitchFamily="18" charset="0"/>
                <a:cs typeface="Times New Roman" pitchFamily="18" charset="0"/>
              </a:rPr>
              <a:t>діджиталізація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), так і негативні чинники (зростання чисельності населення та </a:t>
            </a:r>
            <a:r>
              <a:rPr lang="uk-UA" sz="2000" b="0" dirty="0" err="1">
                <a:latin typeface="Times New Roman" pitchFamily="18" charset="0"/>
                <a:cs typeface="Times New Roman" pitchFamily="18" charset="0"/>
              </a:rPr>
              <a:t>конс'юмеризація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 його потреб). У 2022 р. ціною  російсько-української  війни  стала  нова 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економічна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рецесія – приріст світового ВВП скоротився до рівня 3,08%. За прогнозами Міжнародного валютного фонду за результатами 2023 р. очікувана вартість ВВП досягне 105 трлн дол.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США.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У 2024 р. глобальне зростання  сповільниться  до  2,9%,  що  значно  нижче середнього  показника  (3,8%)  історичного  періоду 2000–2019 рр. </a:t>
            </a:r>
            <a:endParaRPr lang="uk-UA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Міжнародний бізнес як фактор і складова </a:t>
            </a:r>
            <a:r>
              <a:rPr lang="uk-UA" sz="2000" b="0" dirty="0" err="1">
                <a:latin typeface="Times New Roman" pitchFamily="18" charset="0"/>
                <a:cs typeface="Times New Roman" pitchFamily="18" charset="0"/>
              </a:rPr>
              <a:t>глобаль-ної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 економіки виявився також чутливим до кризових подій. Найбільш еластичними були міжнародні </a:t>
            </a:r>
            <a:r>
              <a:rPr lang="uk-UA" sz="2000" b="0" dirty="0" err="1">
                <a:latin typeface="Times New Roman" pitchFamily="18" charset="0"/>
                <a:cs typeface="Times New Roman" pitchFamily="18" charset="0"/>
              </a:rPr>
              <a:t>торго-вельні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 потоки, вартість яких у 2020 р. скоротилася на 8,74%  і  продемонструвала  у  2021  р.  найвищий  темп приросту  з  поміж  інших  форм  МЕВ  –  10,2%.  </a:t>
            </a:r>
            <a:r>
              <a:rPr lang="uk-UA" sz="2000" b="0" dirty="0" err="1">
                <a:latin typeface="Times New Roman" pitchFamily="18" charset="0"/>
                <a:cs typeface="Times New Roman" pitchFamily="18" charset="0"/>
              </a:rPr>
              <a:t>Най-менш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 еластичним є міжнародний трансфер технологій. Відсутність залежності від територіальної локалізації та логістики і зростаючий попит на інформаційні </a:t>
            </a:r>
            <a:r>
              <a:rPr lang="uk-UA" sz="2000" b="0" dirty="0" err="1">
                <a:latin typeface="Times New Roman" pitchFamily="18" charset="0"/>
                <a:cs typeface="Times New Roman" pitchFamily="18" charset="0"/>
              </a:rPr>
              <a:t>тех-нології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 забезпечують щорічний приріст вартості </a:t>
            </a:r>
            <a:r>
              <a:rPr lang="uk-UA" sz="2000" b="0" dirty="0" err="1">
                <a:latin typeface="Times New Roman" pitchFamily="18" charset="0"/>
                <a:cs typeface="Times New Roman" pitchFamily="18" charset="0"/>
              </a:rPr>
              <a:t>екс-порту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 технологій на рівні 1% навіть у кризові періоди.</a:t>
            </a:r>
          </a:p>
        </p:txBody>
      </p:sp>
    </p:spTree>
    <p:extLst>
      <p:ext uri="{BB962C8B-B14F-4D97-AF65-F5344CB8AC3E}">
        <p14:creationId xmlns:p14="http://schemas.microsoft.com/office/powerpoint/2010/main" val="2761159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86267" y="270933"/>
            <a:ext cx="11670786" cy="5499633"/>
          </a:xfrm>
        </p:spPr>
        <p:txBody>
          <a:bodyPr>
            <a:normAutofit fontScale="55000" lnSpcReduction="20000"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b="0" dirty="0">
                <a:latin typeface="Times New Roman" pitchFamily="18" charset="0"/>
                <a:cs typeface="Times New Roman" pitchFamily="18" charset="0"/>
              </a:rPr>
              <a:t>Сучасний етап глобального розвитку відбувається в  турбулентних  умовах,  підтримуваних  одночасною протилежністю та синергією трендів: зростання </a:t>
            </a:r>
            <a:r>
              <a:rPr lang="uk-UA" b="0" dirty="0" smtClean="0">
                <a:latin typeface="Times New Roman" pitchFamily="18" charset="0"/>
                <a:cs typeface="Times New Roman" pitchFamily="18" charset="0"/>
              </a:rPr>
              <a:t>видимості </a:t>
            </a:r>
            <a:r>
              <a:rPr lang="uk-UA" b="0" dirty="0">
                <a:latin typeface="Times New Roman" pitchFamily="18" charset="0"/>
                <a:cs typeface="Times New Roman" pitchFamily="18" charset="0"/>
              </a:rPr>
              <a:t>соціальної відповідальності бізнесу та невпинна експансія його кордонів; масштабування можливостей застосування штучного інтелекту й цінність </a:t>
            </a:r>
            <a:r>
              <a:rPr lang="uk-UA" b="0" dirty="0" smtClean="0">
                <a:latin typeface="Times New Roman" pitchFamily="18" charset="0"/>
                <a:cs typeface="Times New Roman" pitchFamily="18" charset="0"/>
              </a:rPr>
              <a:t>креативного  </a:t>
            </a:r>
            <a:r>
              <a:rPr lang="uk-UA" b="0" dirty="0">
                <a:latin typeface="Times New Roman" pitchFamily="18" charset="0"/>
                <a:cs typeface="Times New Roman" pitchFamily="18" charset="0"/>
              </a:rPr>
              <a:t>людського  капіталу;  активізація  міжнародних зусиль задля забезпечення сталого розвитку та посилення розриву між розвиненими та зростаючими </a:t>
            </a:r>
            <a:r>
              <a:rPr lang="uk-UA" b="0" dirty="0" smtClean="0">
                <a:latin typeface="Times New Roman" pitchFamily="18" charset="0"/>
                <a:cs typeface="Times New Roman" pitchFamily="18" charset="0"/>
              </a:rPr>
              <a:t>країнами </a:t>
            </a:r>
            <a:r>
              <a:rPr lang="uk-UA" b="0" dirty="0">
                <a:latin typeface="Times New Roman" pitchFamily="18" charset="0"/>
                <a:cs typeface="Times New Roman" pitchFamily="18" charset="0"/>
              </a:rPr>
              <a:t>та ін. Зазначені тренди відображаються на різних рівнях взаємодії суб’єктів глобальної економіки – від </a:t>
            </a:r>
            <a:r>
              <a:rPr lang="uk-UA" b="0" dirty="0" err="1">
                <a:latin typeface="Times New Roman" pitchFamily="18" charset="0"/>
                <a:cs typeface="Times New Roman" pitchFamily="18" charset="0"/>
              </a:rPr>
              <a:t>гіпер-</a:t>
            </a:r>
            <a:r>
              <a:rPr lang="uk-UA" b="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b="0" dirty="0" err="1">
                <a:latin typeface="Times New Roman" pitchFamily="18" charset="0"/>
                <a:cs typeface="Times New Roman" pitchFamily="18" charset="0"/>
              </a:rPr>
              <a:t>макро-</a:t>
            </a:r>
            <a:r>
              <a:rPr lang="uk-UA" b="0" dirty="0">
                <a:latin typeface="Times New Roman" pitchFamily="18" charset="0"/>
                <a:cs typeface="Times New Roman" pitchFamily="18" charset="0"/>
              </a:rPr>
              <a:t>, до </a:t>
            </a:r>
            <a:r>
              <a:rPr lang="uk-UA" b="0" dirty="0" err="1">
                <a:latin typeface="Times New Roman" pitchFamily="18" charset="0"/>
                <a:cs typeface="Times New Roman" pitchFamily="18" charset="0"/>
              </a:rPr>
              <a:t>мезо-</a:t>
            </a:r>
            <a:r>
              <a:rPr lang="uk-UA" b="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b="0" dirty="0" err="1">
                <a:latin typeface="Times New Roman" pitchFamily="18" charset="0"/>
                <a:cs typeface="Times New Roman" pitchFamily="18" charset="0"/>
              </a:rPr>
              <a:t>мікро</a:t>
            </a:r>
            <a:r>
              <a:rPr lang="uk-UA" b="0" dirty="0">
                <a:latin typeface="Times New Roman" pitchFamily="18" charset="0"/>
                <a:cs typeface="Times New Roman" pitchFamily="18" charset="0"/>
              </a:rPr>
              <a:t>; як наслідок, стають всеосяжними та </a:t>
            </a:r>
            <a:r>
              <a:rPr lang="uk-UA" b="0" dirty="0" err="1">
                <a:latin typeface="Times New Roman" pitchFamily="18" charset="0"/>
                <a:cs typeface="Times New Roman" pitchFamily="18" charset="0"/>
              </a:rPr>
              <a:t>гомогенізуючими</a:t>
            </a:r>
            <a:r>
              <a:rPr lang="uk-UA" b="0" dirty="0">
                <a:latin typeface="Times New Roman" pitchFamily="18" charset="0"/>
                <a:cs typeface="Times New Roman" pitchFamily="18" charset="0"/>
              </a:rPr>
              <a:t> глобальний простір, особливо, його бізнес-складову. Визначальною  тенденцією  міжнародного  бізнесу продовжує  залишатися  динамізм  та  розвиток  в  </a:t>
            </a:r>
            <a:r>
              <a:rPr lang="uk-UA" b="0" dirty="0" smtClean="0">
                <a:latin typeface="Times New Roman" pitchFamily="18" charset="0"/>
                <a:cs typeface="Times New Roman" pitchFamily="18" charset="0"/>
              </a:rPr>
              <a:t>рамках </a:t>
            </a:r>
            <a:r>
              <a:rPr lang="uk-UA" b="0" dirty="0">
                <a:latin typeface="Times New Roman" pitchFamily="18" charset="0"/>
                <a:cs typeface="Times New Roman" pitchFamily="18" charset="0"/>
              </a:rPr>
              <a:t>глобальних ланцюгів формування вартості. Поряд зі  збереженням  окремих  тенденцій  (</a:t>
            </a:r>
            <a:r>
              <a:rPr lang="uk-UA" b="0" dirty="0" err="1">
                <a:latin typeface="Times New Roman" pitchFamily="18" charset="0"/>
                <a:cs typeface="Times New Roman" pitchFamily="18" charset="0"/>
              </a:rPr>
              <a:t>діджиталізація</a:t>
            </a:r>
            <a:r>
              <a:rPr lang="uk-UA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0" dirty="0" err="1">
                <a:latin typeface="Times New Roman" pitchFamily="18" charset="0"/>
                <a:cs typeface="Times New Roman" pitchFamily="18" charset="0"/>
              </a:rPr>
              <a:t>екологізація</a:t>
            </a:r>
            <a:r>
              <a:rPr lang="uk-UA" b="0" dirty="0">
                <a:latin typeface="Times New Roman" pitchFamily="18" charset="0"/>
                <a:cs typeface="Times New Roman" pitchFamily="18" charset="0"/>
              </a:rPr>
              <a:t>), з’являються нові тренди у відповідь на появу глобальних викликів, таких як 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COVID, </a:t>
            </a:r>
            <a:r>
              <a:rPr lang="uk-UA" b="0" dirty="0">
                <a:latin typeface="Times New Roman" pitchFamily="18" charset="0"/>
                <a:cs typeface="Times New Roman" pitchFamily="18" charset="0"/>
              </a:rPr>
              <a:t>збройні конфлікти та їх системні наслідки. Міжнародним </a:t>
            </a:r>
            <a:r>
              <a:rPr lang="uk-UA" b="0" dirty="0" smtClean="0">
                <a:latin typeface="Times New Roman" pitchFamily="18" charset="0"/>
                <a:cs typeface="Times New Roman" pitchFamily="18" charset="0"/>
              </a:rPr>
              <a:t>компаніям  </a:t>
            </a:r>
            <a:r>
              <a:rPr lang="uk-UA" b="0" dirty="0">
                <a:latin typeface="Times New Roman" pitchFamily="18" charset="0"/>
                <a:cs typeface="Times New Roman" pitchFamily="18" charset="0"/>
              </a:rPr>
              <a:t>доводиться  адаптувати  бізнес  до  нових  умов та зростаючих запитів споживачів. При цьому </a:t>
            </a:r>
            <a:r>
              <a:rPr lang="uk-UA" b="0" dirty="0" smtClean="0">
                <a:latin typeface="Times New Roman" pitchFamily="18" charset="0"/>
                <a:cs typeface="Times New Roman" pitchFamily="18" charset="0"/>
              </a:rPr>
              <a:t>трансформаціям </a:t>
            </a:r>
            <a:r>
              <a:rPr lang="uk-UA" b="0" dirty="0">
                <a:latin typeface="Times New Roman" pitchFamily="18" charset="0"/>
                <a:cs typeface="Times New Roman" pitchFamily="18" charset="0"/>
              </a:rPr>
              <a:t>підлягають усі складові бізнес-процесу від виробництва та </a:t>
            </a:r>
            <a:r>
              <a:rPr lang="uk-UA" b="0" dirty="0" err="1">
                <a:latin typeface="Times New Roman" pitchFamily="18" charset="0"/>
                <a:cs typeface="Times New Roman" pitchFamily="18" charset="0"/>
              </a:rPr>
              <a:t>рітейлу</a:t>
            </a:r>
            <a:r>
              <a:rPr lang="uk-UA" b="0" dirty="0">
                <a:latin typeface="Times New Roman" pitchFamily="18" charset="0"/>
                <a:cs typeface="Times New Roman" pitchFamily="18" charset="0"/>
              </a:rPr>
              <a:t> до управління та контрактної діяльності  з  партнерами  по  збуту  та  постачанню. </a:t>
            </a:r>
          </a:p>
        </p:txBody>
      </p:sp>
    </p:spTree>
    <p:extLst>
      <p:ext uri="{BB962C8B-B14F-4D97-AF65-F5344CB8AC3E}">
        <p14:creationId xmlns:p14="http://schemas.microsoft.com/office/powerpoint/2010/main" val="24136989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2046</TotalTime>
  <Words>2368</Words>
  <Application>Microsoft Office PowerPoint</Application>
  <PresentationFormat>Довільний</PresentationFormat>
  <Paragraphs>56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4" baseType="lpstr">
      <vt:lpstr>Тема Office</vt:lpstr>
      <vt:lpstr>МІЖНАРОДНИЙ БІЗНЕС В КРИЗОВИХ УМОВАХ  1. Рушійні та гальмівні фактори розвитку міжнародного бізнесу в умовах глобалізації.  2. Нові риси міжнародного бізнесу в умовах глобалізації. 3. Сучасні виклики міжнародного бізнесу в умовах збройних конфліктів.  </vt:lpstr>
      <vt:lpstr>Презентація PowerPoint</vt:lpstr>
      <vt:lpstr>Презентація PowerPoint</vt:lpstr>
      <vt:lpstr>Презентація PowerPoint</vt:lpstr>
      <vt:lpstr>Презентація PowerPoint</vt:lpstr>
      <vt:lpstr>3. Сучасні виклики міжнародного бізнесу в умовах збройних конфліктів. 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User</cp:lastModifiedBy>
  <cp:revision>125</cp:revision>
  <dcterms:created xsi:type="dcterms:W3CDTF">2023-01-12T09:20:21Z</dcterms:created>
  <dcterms:modified xsi:type="dcterms:W3CDTF">2024-04-11T09:21:33Z</dcterms:modified>
</cp:coreProperties>
</file>