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97"/>
  </p:normalViewPr>
  <p:slideViewPr>
    <p:cSldViewPr snapToGrid="0">
      <p:cViewPr varScale="1">
        <p:scale>
          <a:sx n="113" d="100"/>
          <a:sy n="113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943805-C459-A953-52FC-C62F3AC188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UA" dirty="0"/>
              <a:t>ПРАКТИКА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9D92775-255C-C4F5-4326-A300DAB871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UA" dirty="0"/>
              <a:t>Управління ефективністю бізнесу</a:t>
            </a:r>
          </a:p>
        </p:txBody>
      </p:sp>
    </p:spTree>
    <p:extLst>
      <p:ext uri="{BB962C8B-B14F-4D97-AF65-F5344CB8AC3E}">
        <p14:creationId xmlns:p14="http://schemas.microsoft.com/office/powerpoint/2010/main" val="3445023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34655A1-01D1-CA63-BC58-3575DB760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501" y="289932"/>
            <a:ext cx="11530361" cy="5675970"/>
          </a:xfrm>
        </p:spPr>
        <p:txBody>
          <a:bodyPr/>
          <a:lstStyle/>
          <a:p>
            <a:pPr algn="just"/>
            <a:r>
              <a:rPr lang="uk-UA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Для розрахунку критерію ефективності фінансової стратегії підприємства за допомогою «золотого правила економіки» було обрано 5 поліграфічних підприємств з різних областей України, з різними обсягами випуску і реалізації продукції, але зі схожим асортиментом. Дані для розрахунку критерію ефективності (прибуток –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П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, виручка від реалізації – В та активи підприємства - А) занесені до таблиці 1.</a:t>
            </a:r>
          </a:p>
          <a:p>
            <a:pPr algn="ctr"/>
            <a:r>
              <a:rPr lang="uk-UA" sz="1400" b="1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Вихідні показники для розрахунку критерію ефективності, </a:t>
            </a:r>
            <a:r>
              <a:rPr lang="uk-UA" sz="1400" b="1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тис.грн</a:t>
            </a:r>
            <a:r>
              <a:rPr lang="uk-UA" sz="1400" b="1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.</a:t>
            </a:r>
            <a:endParaRPr lang="ru-UA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1800" dirty="0">
              <a:effectLst/>
              <a:latin typeface="Times New Roman" panose="02020603050405020304" pitchFamily="18" charset="0"/>
              <a:ea typeface="TimesNewRomanPS-BoldMT"/>
              <a:cs typeface="Times New Roman" panose="02020603050405020304" pitchFamily="18" charset="0"/>
            </a:endParaRPr>
          </a:p>
          <a:p>
            <a:endParaRPr lang="uk-UA" sz="1800" dirty="0">
              <a:effectLst/>
              <a:latin typeface="Times New Roman" panose="02020603050405020304" pitchFamily="18" charset="0"/>
              <a:ea typeface="TimesNewRomanPS-BoldMT"/>
              <a:cs typeface="Times New Roman" panose="02020603050405020304" pitchFamily="18" charset="0"/>
            </a:endParaRPr>
          </a:p>
          <a:p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E8EAA19-0050-C4D5-72E3-6B2A3CFC41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434796"/>
              </p:ext>
            </p:extLst>
          </p:nvPr>
        </p:nvGraphicFramePr>
        <p:xfrm>
          <a:off x="858644" y="2014901"/>
          <a:ext cx="8304485" cy="3762065"/>
        </p:xfrm>
        <a:graphic>
          <a:graphicData uri="http://schemas.openxmlformats.org/drawingml/2006/table">
            <a:tbl>
              <a:tblPr firstRow="1" firstCol="1" bandRow="1"/>
              <a:tblGrid>
                <a:gridCol w="1356636">
                  <a:extLst>
                    <a:ext uri="{9D8B030D-6E8A-4147-A177-3AD203B41FA5}">
                      <a16:colId xmlns:a16="http://schemas.microsoft.com/office/drawing/2014/main" val="3986012645"/>
                    </a:ext>
                  </a:extLst>
                </a:gridCol>
                <a:gridCol w="983889">
                  <a:extLst>
                    <a:ext uri="{9D8B030D-6E8A-4147-A177-3AD203B41FA5}">
                      <a16:colId xmlns:a16="http://schemas.microsoft.com/office/drawing/2014/main" val="622346220"/>
                    </a:ext>
                  </a:extLst>
                </a:gridCol>
                <a:gridCol w="745495">
                  <a:extLst>
                    <a:ext uri="{9D8B030D-6E8A-4147-A177-3AD203B41FA5}">
                      <a16:colId xmlns:a16="http://schemas.microsoft.com/office/drawing/2014/main" val="2212825346"/>
                    </a:ext>
                  </a:extLst>
                </a:gridCol>
                <a:gridCol w="745495">
                  <a:extLst>
                    <a:ext uri="{9D8B030D-6E8A-4147-A177-3AD203B41FA5}">
                      <a16:colId xmlns:a16="http://schemas.microsoft.com/office/drawing/2014/main" val="740502786"/>
                    </a:ext>
                  </a:extLst>
                </a:gridCol>
                <a:gridCol w="745495">
                  <a:extLst>
                    <a:ext uri="{9D8B030D-6E8A-4147-A177-3AD203B41FA5}">
                      <a16:colId xmlns:a16="http://schemas.microsoft.com/office/drawing/2014/main" val="1446397022"/>
                    </a:ext>
                  </a:extLst>
                </a:gridCol>
                <a:gridCol w="745495">
                  <a:extLst>
                    <a:ext uri="{9D8B030D-6E8A-4147-A177-3AD203B41FA5}">
                      <a16:colId xmlns:a16="http://schemas.microsoft.com/office/drawing/2014/main" val="2617069967"/>
                    </a:ext>
                  </a:extLst>
                </a:gridCol>
                <a:gridCol w="745495">
                  <a:extLst>
                    <a:ext uri="{9D8B030D-6E8A-4147-A177-3AD203B41FA5}">
                      <a16:colId xmlns:a16="http://schemas.microsoft.com/office/drawing/2014/main" val="313872981"/>
                    </a:ext>
                  </a:extLst>
                </a:gridCol>
                <a:gridCol w="745495">
                  <a:extLst>
                    <a:ext uri="{9D8B030D-6E8A-4147-A177-3AD203B41FA5}">
                      <a16:colId xmlns:a16="http://schemas.microsoft.com/office/drawing/2014/main" val="1516025236"/>
                    </a:ext>
                  </a:extLst>
                </a:gridCol>
                <a:gridCol w="745495">
                  <a:extLst>
                    <a:ext uri="{9D8B030D-6E8A-4147-A177-3AD203B41FA5}">
                      <a16:colId xmlns:a16="http://schemas.microsoft.com/office/drawing/2014/main" val="37688315"/>
                    </a:ext>
                  </a:extLst>
                </a:gridCol>
                <a:gridCol w="745495">
                  <a:extLst>
                    <a:ext uri="{9D8B030D-6E8A-4147-A177-3AD203B41FA5}">
                      <a16:colId xmlns:a16="http://schemas.microsoft.com/office/drawing/2014/main" val="144696431"/>
                    </a:ext>
                  </a:extLst>
                </a:gridCol>
              </a:tblGrid>
              <a:tr h="2074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Підприємство</a:t>
                      </a: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 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Показник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2013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2014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2015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2016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2017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2018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2019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2020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3972251"/>
                  </a:ext>
                </a:extLst>
              </a:tr>
              <a:tr h="20741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1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П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2,5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-1,4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3,9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22,3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7,3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-40,2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-8,7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39,5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5741938"/>
                  </a:ext>
                </a:extLst>
              </a:tr>
              <a:tr h="207411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В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351,7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296,6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347,8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391,3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428,3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333,9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278,4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264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0812258"/>
                  </a:ext>
                </a:extLst>
              </a:tr>
              <a:tr h="207411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А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213,3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181,9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186,5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201,2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248,5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212,2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297,3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226,6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3178392"/>
                  </a:ext>
                </a:extLst>
              </a:tr>
              <a:tr h="20741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П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10,6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7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24,7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251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18,2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-251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-284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45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6451211"/>
                  </a:ext>
                </a:extLst>
              </a:tr>
              <a:tr h="207411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В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872,2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911,3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1428,2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2227,3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1361,2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855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781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531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587153"/>
                  </a:ext>
                </a:extLst>
              </a:tr>
              <a:tr h="207411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А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1220,1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1274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1294,5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1449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1394,4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1291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1360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163,6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5875401"/>
                  </a:ext>
                </a:extLst>
              </a:tr>
              <a:tr h="20741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3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П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4,4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-98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0,6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-40,9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0,6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1,6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-12,1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68,6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2440176"/>
                  </a:ext>
                </a:extLst>
              </a:tr>
              <a:tr h="207411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В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169,4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184,4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238,6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295,9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235,9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391.6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360,6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657,2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7552877"/>
                  </a:ext>
                </a:extLst>
              </a:tr>
              <a:tr h="207411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А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878,8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873,2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802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802,4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791,9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7719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738,5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848,8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950846"/>
                  </a:ext>
                </a:extLst>
              </a:tr>
              <a:tr h="20741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4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П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35,8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23,1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0,6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-28,5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-13,2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120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-2,9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-95,7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9050049"/>
                  </a:ext>
                </a:extLst>
              </a:tr>
              <a:tr h="207411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В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694,5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774,1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889,8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963,4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541,2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796,2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451,7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302,1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4886849"/>
                  </a:ext>
                </a:extLst>
              </a:tr>
              <a:tr h="207411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А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415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347,8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355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365,5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310,5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421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337,7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256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5994451"/>
                  </a:ext>
                </a:extLst>
              </a:tr>
              <a:tr h="20741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5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П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134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172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4275,4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-9044,7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-374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-3446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-478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-190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6771427"/>
                  </a:ext>
                </a:extLst>
              </a:tr>
              <a:tr h="207411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В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3323,7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13260,3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18878,5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19867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3678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8416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3461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3193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3047674"/>
                  </a:ext>
                </a:extLst>
              </a:tr>
              <a:tr h="315920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А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738,2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10042,7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23121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12173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15378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8739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9188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8342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06" marR="620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9867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961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E3AFEF2-AA75-8BFD-EEFD-AFF9D0B38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7" y="278780"/>
            <a:ext cx="11508058" cy="5486400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Розрахувати темпи зростання прибутку (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Тп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), виручки від реалізації продукції (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Тв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) та активів підприємства (ТА) ланцюговим методом, а також середньорічний темп росту (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Тсер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) по зазначеним показникам.</a:t>
            </a:r>
            <a:r>
              <a:rPr lang="ru-UA" sz="1800" dirty="0">
                <a:latin typeface="Calibri" panose="020F0502020204030204" pitchFamily="34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Результати розрахунків занести до таблиці 2.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Темпи зростання прибутку, виручки від реалізації та активів підприємства,%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uk-UA" sz="1800" dirty="0">
              <a:effectLst/>
              <a:latin typeface="Times New Roman" panose="02020603050405020304" pitchFamily="18" charset="0"/>
              <a:ea typeface="TimesNewRomanPS-BoldMT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CAEF7F0-541E-22AA-33BB-C50E12D43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887677"/>
              </p:ext>
            </p:extLst>
          </p:nvPr>
        </p:nvGraphicFramePr>
        <p:xfrm>
          <a:off x="423747" y="2148713"/>
          <a:ext cx="9059344" cy="3184462"/>
        </p:xfrm>
        <a:graphic>
          <a:graphicData uri="http://schemas.openxmlformats.org/drawingml/2006/table">
            <a:tbl>
              <a:tblPr firstRow="1" firstCol="1" bandRow="1"/>
              <a:tblGrid>
                <a:gridCol w="1610965">
                  <a:extLst>
                    <a:ext uri="{9D8B030D-6E8A-4147-A177-3AD203B41FA5}">
                      <a16:colId xmlns:a16="http://schemas.microsoft.com/office/drawing/2014/main" val="1008645304"/>
                    </a:ext>
                  </a:extLst>
                </a:gridCol>
                <a:gridCol w="978690">
                  <a:extLst>
                    <a:ext uri="{9D8B030D-6E8A-4147-A177-3AD203B41FA5}">
                      <a16:colId xmlns:a16="http://schemas.microsoft.com/office/drawing/2014/main" val="1920804701"/>
                    </a:ext>
                  </a:extLst>
                </a:gridCol>
                <a:gridCol w="886966">
                  <a:extLst>
                    <a:ext uri="{9D8B030D-6E8A-4147-A177-3AD203B41FA5}">
                      <a16:colId xmlns:a16="http://schemas.microsoft.com/office/drawing/2014/main" val="62924921"/>
                    </a:ext>
                  </a:extLst>
                </a:gridCol>
                <a:gridCol w="886966">
                  <a:extLst>
                    <a:ext uri="{9D8B030D-6E8A-4147-A177-3AD203B41FA5}">
                      <a16:colId xmlns:a16="http://schemas.microsoft.com/office/drawing/2014/main" val="2177679075"/>
                    </a:ext>
                  </a:extLst>
                </a:gridCol>
                <a:gridCol w="806819">
                  <a:extLst>
                    <a:ext uri="{9D8B030D-6E8A-4147-A177-3AD203B41FA5}">
                      <a16:colId xmlns:a16="http://schemas.microsoft.com/office/drawing/2014/main" val="396410891"/>
                    </a:ext>
                  </a:extLst>
                </a:gridCol>
                <a:gridCol w="806819">
                  <a:extLst>
                    <a:ext uri="{9D8B030D-6E8A-4147-A177-3AD203B41FA5}">
                      <a16:colId xmlns:a16="http://schemas.microsoft.com/office/drawing/2014/main" val="3074788468"/>
                    </a:ext>
                  </a:extLst>
                </a:gridCol>
                <a:gridCol w="793461">
                  <a:extLst>
                    <a:ext uri="{9D8B030D-6E8A-4147-A177-3AD203B41FA5}">
                      <a16:colId xmlns:a16="http://schemas.microsoft.com/office/drawing/2014/main" val="3017620515"/>
                    </a:ext>
                  </a:extLst>
                </a:gridCol>
                <a:gridCol w="793461">
                  <a:extLst>
                    <a:ext uri="{9D8B030D-6E8A-4147-A177-3AD203B41FA5}">
                      <a16:colId xmlns:a16="http://schemas.microsoft.com/office/drawing/2014/main" val="3197522919"/>
                    </a:ext>
                  </a:extLst>
                </a:gridCol>
                <a:gridCol w="761402">
                  <a:extLst>
                    <a:ext uri="{9D8B030D-6E8A-4147-A177-3AD203B41FA5}">
                      <a16:colId xmlns:a16="http://schemas.microsoft.com/office/drawing/2014/main" val="3635303276"/>
                    </a:ext>
                  </a:extLst>
                </a:gridCol>
                <a:gridCol w="733795">
                  <a:extLst>
                    <a:ext uri="{9D8B030D-6E8A-4147-A177-3AD203B41FA5}">
                      <a16:colId xmlns:a16="http://schemas.microsoft.com/office/drawing/2014/main" val="37054393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Підприємство</a:t>
                      </a: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 </a:t>
                      </a:r>
                      <a:endParaRPr lang="ru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Т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2014</a:t>
                      </a:r>
                      <a:endParaRPr lang="ru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2015</a:t>
                      </a:r>
                      <a:endParaRPr lang="ru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2016</a:t>
                      </a:r>
                      <a:endParaRPr lang="ru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2017</a:t>
                      </a:r>
                      <a:endParaRPr lang="ru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2018</a:t>
                      </a:r>
                      <a:endParaRPr lang="ru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2019</a:t>
                      </a:r>
                      <a:endParaRPr lang="ru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2020</a:t>
                      </a:r>
                      <a:endParaRPr lang="ru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Тсер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4446560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1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ТП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0084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ТВ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4867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ТА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7586274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ТП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49953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ТВ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46848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ТА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7539256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3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ТП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521288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ТВ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14206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ТА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893701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4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ТП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237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ТВ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76168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ТА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4413103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5</a:t>
                      </a:r>
                      <a:endParaRPr lang="ru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ТП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342647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ТВ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277159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ТА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367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6166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2CA4DDD-E2DA-2D46-B7A3-3B73196B2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956" y="267629"/>
            <a:ext cx="11140067" cy="5408341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З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отриманих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показників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визначити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чи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вони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задовільняють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критерій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ефективності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. З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цією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метою треба провести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бальну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оцінку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складових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критерію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.</a:t>
            </a:r>
            <a:r>
              <a:rPr lang="ru-UA" sz="1800" dirty="0">
                <a:latin typeface="Calibri" panose="020F0502020204030204" pitchFamily="34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Тобто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показники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підприємства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задовільняють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певну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складову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«золотого правила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економіки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підприємства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присвоїти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1 бал,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задовільняють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– 0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балів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Результати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проведеної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бальної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оцінки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занести до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таблиці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3.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Бальна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оцінка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відповідності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показників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підприємства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критерію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ефективності</a:t>
            </a:r>
            <a:endParaRPr lang="ru-RU" sz="1800" dirty="0">
              <a:effectLst/>
              <a:latin typeface="Times New Roman" panose="02020603050405020304" pitchFamily="18" charset="0"/>
              <a:ea typeface="TimesNewRomanPS-BoldMT"/>
              <a:cs typeface="Times New Roman" panose="02020603050405020304" pitchFamily="18" charset="0"/>
            </a:endParaRPr>
          </a:p>
          <a:p>
            <a:pPr algn="ctr"/>
            <a:endParaRPr lang="ru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1EBC89D-B262-AB1A-3D65-D46885CE07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304595"/>
              </p:ext>
            </p:extLst>
          </p:nvPr>
        </p:nvGraphicFramePr>
        <p:xfrm>
          <a:off x="776044" y="2088379"/>
          <a:ext cx="8808223" cy="2744508"/>
        </p:xfrm>
        <a:graphic>
          <a:graphicData uri="http://schemas.openxmlformats.org/drawingml/2006/table">
            <a:tbl>
              <a:tblPr firstRow="1" firstCol="1" bandRow="1"/>
              <a:tblGrid>
                <a:gridCol w="1112324">
                  <a:extLst>
                    <a:ext uri="{9D8B030D-6E8A-4147-A177-3AD203B41FA5}">
                      <a16:colId xmlns:a16="http://schemas.microsoft.com/office/drawing/2014/main" val="3060981706"/>
                    </a:ext>
                  </a:extLst>
                </a:gridCol>
                <a:gridCol w="2527593">
                  <a:extLst>
                    <a:ext uri="{9D8B030D-6E8A-4147-A177-3AD203B41FA5}">
                      <a16:colId xmlns:a16="http://schemas.microsoft.com/office/drawing/2014/main" val="1735291566"/>
                    </a:ext>
                  </a:extLst>
                </a:gridCol>
                <a:gridCol w="709099">
                  <a:extLst>
                    <a:ext uri="{9D8B030D-6E8A-4147-A177-3AD203B41FA5}">
                      <a16:colId xmlns:a16="http://schemas.microsoft.com/office/drawing/2014/main" val="417493121"/>
                    </a:ext>
                  </a:extLst>
                </a:gridCol>
                <a:gridCol w="789159">
                  <a:extLst>
                    <a:ext uri="{9D8B030D-6E8A-4147-A177-3AD203B41FA5}">
                      <a16:colId xmlns:a16="http://schemas.microsoft.com/office/drawing/2014/main" val="4196928464"/>
                    </a:ext>
                  </a:extLst>
                </a:gridCol>
                <a:gridCol w="731973">
                  <a:extLst>
                    <a:ext uri="{9D8B030D-6E8A-4147-A177-3AD203B41FA5}">
                      <a16:colId xmlns:a16="http://schemas.microsoft.com/office/drawing/2014/main" val="2089459641"/>
                    </a:ext>
                  </a:extLst>
                </a:gridCol>
                <a:gridCol w="651913">
                  <a:extLst>
                    <a:ext uri="{9D8B030D-6E8A-4147-A177-3AD203B41FA5}">
                      <a16:colId xmlns:a16="http://schemas.microsoft.com/office/drawing/2014/main" val="2360023123"/>
                    </a:ext>
                  </a:extLst>
                </a:gridCol>
                <a:gridCol w="686225">
                  <a:extLst>
                    <a:ext uri="{9D8B030D-6E8A-4147-A177-3AD203B41FA5}">
                      <a16:colId xmlns:a16="http://schemas.microsoft.com/office/drawing/2014/main" val="848527572"/>
                    </a:ext>
                  </a:extLst>
                </a:gridCol>
                <a:gridCol w="446045">
                  <a:extLst>
                    <a:ext uri="{9D8B030D-6E8A-4147-A177-3AD203B41FA5}">
                      <a16:colId xmlns:a16="http://schemas.microsoft.com/office/drawing/2014/main" val="2066340411"/>
                    </a:ext>
                  </a:extLst>
                </a:gridCol>
                <a:gridCol w="548980">
                  <a:extLst>
                    <a:ext uri="{9D8B030D-6E8A-4147-A177-3AD203B41FA5}">
                      <a16:colId xmlns:a16="http://schemas.microsoft.com/office/drawing/2014/main" val="3120781637"/>
                    </a:ext>
                  </a:extLst>
                </a:gridCol>
                <a:gridCol w="604912">
                  <a:extLst>
                    <a:ext uri="{9D8B030D-6E8A-4147-A177-3AD203B41FA5}">
                      <a16:colId xmlns:a16="http://schemas.microsoft.com/office/drawing/2014/main" val="3676481694"/>
                    </a:ext>
                  </a:extLst>
                </a:gridCol>
              </a:tblGrid>
              <a:tr h="2822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Підприємство</a:t>
                      </a: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 </a:t>
                      </a:r>
                      <a:endParaRPr lang="ru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Складова частина нерівності</a:t>
                      </a:r>
                      <a:endParaRPr lang="ru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2014</a:t>
                      </a:r>
                      <a:endParaRPr lang="ru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2015</a:t>
                      </a:r>
                      <a:endParaRPr lang="ru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2016</a:t>
                      </a:r>
                      <a:endParaRPr lang="ru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2017</a:t>
                      </a:r>
                      <a:endParaRPr lang="ru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2018</a:t>
                      </a:r>
                      <a:endParaRPr lang="ru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2019</a:t>
                      </a:r>
                      <a:endParaRPr lang="ru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2020</a:t>
                      </a:r>
                      <a:endParaRPr lang="ru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 err="1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Тсер</a:t>
                      </a:r>
                      <a:endParaRPr lang="ru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7771050"/>
                  </a:ext>
                </a:extLst>
              </a:tr>
              <a:tr h="14518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1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ТП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&gt;ТВ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1720843"/>
                  </a:ext>
                </a:extLst>
              </a:tr>
              <a:tr h="145182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ТВ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&gt;ТА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4701818"/>
                  </a:ext>
                </a:extLst>
              </a:tr>
              <a:tr h="145182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&gt;100%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442616"/>
                  </a:ext>
                </a:extLst>
              </a:tr>
              <a:tr h="14518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ТП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&gt;ТВ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0833992"/>
                  </a:ext>
                </a:extLst>
              </a:tr>
              <a:tr h="145182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ТВ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&gt;ТА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763170"/>
                  </a:ext>
                </a:extLst>
              </a:tr>
              <a:tr h="145182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&gt;100%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8527633"/>
                  </a:ext>
                </a:extLst>
              </a:tr>
              <a:tr h="14518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3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ТП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&gt;ТВ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1593609"/>
                  </a:ext>
                </a:extLst>
              </a:tr>
              <a:tr h="145182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ТВ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&gt;ТА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9931135"/>
                  </a:ext>
                </a:extLst>
              </a:tr>
              <a:tr h="145182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&gt;100%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311689"/>
                  </a:ext>
                </a:extLst>
              </a:tr>
              <a:tr h="14518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4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ТП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&gt;ТВ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9392803"/>
                  </a:ext>
                </a:extLst>
              </a:tr>
              <a:tr h="145182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ТВ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&gt;ТА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3389321"/>
                  </a:ext>
                </a:extLst>
              </a:tr>
              <a:tr h="145182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&gt;100%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798743"/>
                  </a:ext>
                </a:extLst>
              </a:tr>
              <a:tr h="14518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5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ТП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&gt;ТВ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6023669"/>
                  </a:ext>
                </a:extLst>
              </a:tr>
              <a:tr h="145182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ТВ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&gt;ТА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3884611"/>
                  </a:ext>
                </a:extLst>
              </a:tr>
              <a:tr h="145182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&gt;100%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5747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179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1F53F2C-7DFA-51DA-B63C-6D6EC9E07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689" y="158044"/>
            <a:ext cx="10637165" cy="5308301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(ТП &gt; ТВ) –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відносне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зниження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витрат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виробництва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обігу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рахунок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того,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прибуток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підприємства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зростає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швидше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ніж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обсяг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реалізації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продукції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сукупний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капітал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;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(ТВ &gt; ТА) –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необхідність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забезпечення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підвищення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ефективності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використання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всіх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наявних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ресурсів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підприємства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;</a:t>
            </a:r>
            <a:endParaRPr lang="ru-UA" sz="1800" dirty="0">
              <a:latin typeface="Calibri" panose="020F0502020204030204" pitchFamily="34" charset="0"/>
              <a:ea typeface="TimesNewRomanPS-BoldMT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(ТА &gt; 100%) –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збільшення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економічного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потенціалу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масштабів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підприємства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Для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визначення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підприємства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найбільш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ефективно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побудованою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фінансовою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стратегією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згрупувати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результати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таблиці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5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сумарну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кількість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балів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по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підприємству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зробити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відповідні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висновки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716601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4C5B72A-A46F-33E0-CEB9-7E6FCE7C5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579" y="293512"/>
            <a:ext cx="10524276" cy="5172834"/>
          </a:xfrm>
        </p:spPr>
        <p:txBody>
          <a:bodyPr/>
          <a:lstStyle/>
          <a:p>
            <a:pPr algn="r"/>
            <a:r>
              <a:rPr lang="ru-UA" dirty="0"/>
              <a:t>Таблиця 4</a:t>
            </a:r>
          </a:p>
          <a:p>
            <a:pPr algn="ctr"/>
            <a:r>
              <a:rPr lang="ru-RU" sz="1800" b="1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Сумарна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кількість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балів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 по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NewRomanPS-BoldMT"/>
                <a:cs typeface="Times New Roman" panose="02020603050405020304" pitchFamily="18" charset="0"/>
              </a:rPr>
              <a:t>підприємствам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UA" dirty="0"/>
          </a:p>
          <a:p>
            <a:endParaRPr lang="ru-UA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CF9B358-25D1-5F4F-436F-DB2DDF9EC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291748"/>
              </p:ext>
            </p:extLst>
          </p:nvPr>
        </p:nvGraphicFramePr>
        <p:xfrm>
          <a:off x="1862667" y="1391654"/>
          <a:ext cx="7620424" cy="2956635"/>
        </p:xfrm>
        <a:graphic>
          <a:graphicData uri="http://schemas.openxmlformats.org/drawingml/2006/table">
            <a:tbl>
              <a:tblPr firstRow="1" firstCol="1" bandRow="1"/>
              <a:tblGrid>
                <a:gridCol w="1350597">
                  <a:extLst>
                    <a:ext uri="{9D8B030D-6E8A-4147-A177-3AD203B41FA5}">
                      <a16:colId xmlns:a16="http://schemas.microsoft.com/office/drawing/2014/main" val="1341808136"/>
                    </a:ext>
                  </a:extLst>
                </a:gridCol>
                <a:gridCol w="879424">
                  <a:extLst>
                    <a:ext uri="{9D8B030D-6E8A-4147-A177-3AD203B41FA5}">
                      <a16:colId xmlns:a16="http://schemas.microsoft.com/office/drawing/2014/main" val="1274503672"/>
                    </a:ext>
                  </a:extLst>
                </a:gridCol>
                <a:gridCol w="737098">
                  <a:extLst>
                    <a:ext uri="{9D8B030D-6E8A-4147-A177-3AD203B41FA5}">
                      <a16:colId xmlns:a16="http://schemas.microsoft.com/office/drawing/2014/main" val="1300004710"/>
                    </a:ext>
                  </a:extLst>
                </a:gridCol>
                <a:gridCol w="737098">
                  <a:extLst>
                    <a:ext uri="{9D8B030D-6E8A-4147-A177-3AD203B41FA5}">
                      <a16:colId xmlns:a16="http://schemas.microsoft.com/office/drawing/2014/main" val="1098535162"/>
                    </a:ext>
                  </a:extLst>
                </a:gridCol>
                <a:gridCol w="671928">
                  <a:extLst>
                    <a:ext uri="{9D8B030D-6E8A-4147-A177-3AD203B41FA5}">
                      <a16:colId xmlns:a16="http://schemas.microsoft.com/office/drawing/2014/main" val="1793107393"/>
                    </a:ext>
                  </a:extLst>
                </a:gridCol>
                <a:gridCol w="671928">
                  <a:extLst>
                    <a:ext uri="{9D8B030D-6E8A-4147-A177-3AD203B41FA5}">
                      <a16:colId xmlns:a16="http://schemas.microsoft.com/office/drawing/2014/main" val="4235370973"/>
                    </a:ext>
                  </a:extLst>
                </a:gridCol>
                <a:gridCol w="661440">
                  <a:extLst>
                    <a:ext uri="{9D8B030D-6E8A-4147-A177-3AD203B41FA5}">
                      <a16:colId xmlns:a16="http://schemas.microsoft.com/office/drawing/2014/main" val="2817870757"/>
                    </a:ext>
                  </a:extLst>
                </a:gridCol>
                <a:gridCol w="661440">
                  <a:extLst>
                    <a:ext uri="{9D8B030D-6E8A-4147-A177-3AD203B41FA5}">
                      <a16:colId xmlns:a16="http://schemas.microsoft.com/office/drawing/2014/main" val="3328875513"/>
                    </a:ext>
                  </a:extLst>
                </a:gridCol>
                <a:gridCol w="635972">
                  <a:extLst>
                    <a:ext uri="{9D8B030D-6E8A-4147-A177-3AD203B41FA5}">
                      <a16:colId xmlns:a16="http://schemas.microsoft.com/office/drawing/2014/main" val="1869900026"/>
                    </a:ext>
                  </a:extLst>
                </a:gridCol>
                <a:gridCol w="613499">
                  <a:extLst>
                    <a:ext uri="{9D8B030D-6E8A-4147-A177-3AD203B41FA5}">
                      <a16:colId xmlns:a16="http://schemas.microsoft.com/office/drawing/2014/main" val="3021632323"/>
                    </a:ext>
                  </a:extLst>
                </a:gridCol>
              </a:tblGrid>
              <a:tr h="5593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Підприємство</a:t>
                      </a: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 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2014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2015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2016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2017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2018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2019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2020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Тсер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Сума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1420752"/>
                  </a:ext>
                </a:extLst>
              </a:tr>
              <a:tr h="479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1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2388865"/>
                  </a:ext>
                </a:extLst>
              </a:tr>
              <a:tr h="479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2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0373607"/>
                  </a:ext>
                </a:extLst>
              </a:tr>
              <a:tr h="479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3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3467815"/>
                  </a:ext>
                </a:extLst>
              </a:tr>
              <a:tr h="479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4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8677153"/>
                  </a:ext>
                </a:extLst>
              </a:tr>
              <a:tr h="479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5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NewRomanPS-BoldMT"/>
                          <a:cs typeface="Times New Roman" panose="02020603050405020304" pitchFamily="18" charset="0"/>
                        </a:rPr>
                        <a:t> </a:t>
                      </a:r>
                      <a:endParaRPr lang="ru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9270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210725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Галерея</Template>
  <TotalTime>18</TotalTime>
  <Words>847</Words>
  <Application>Microsoft Macintosh PowerPoint</Application>
  <PresentationFormat>Широкоэкранный</PresentationFormat>
  <Paragraphs>527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Gill Sans MT</vt:lpstr>
      <vt:lpstr>Times New Roman</vt:lpstr>
      <vt:lpstr>Галерея</vt:lpstr>
      <vt:lpstr>ПРАКТИКА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ПРАКТИКА</dc:title>
  <dc:creator>Александр Ткачук</dc:creator>
  <cp:lastModifiedBy>Александр Ткачук</cp:lastModifiedBy>
  <cp:revision>3</cp:revision>
  <dcterms:created xsi:type="dcterms:W3CDTF">2022-12-04T16:29:30Z</dcterms:created>
  <dcterms:modified xsi:type="dcterms:W3CDTF">2022-12-04T16:47:50Z</dcterms:modified>
</cp:coreProperties>
</file>