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48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4194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3130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33098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9668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0523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0000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1124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41556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5337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5038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9719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88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097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5193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1634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69295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8812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481A142-DA77-4A5F-AD1F-14E6C18F0F5F}" type="datetime1">
              <a:rPr lang="en-US" smtClean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8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0271E4B2-3830-CE73-F46A-B15BAF3694D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3217"/>
          <a:stretch/>
        </p:blipFill>
        <p:spPr>
          <a:xfrm>
            <a:off x="837986" y="10"/>
            <a:ext cx="10615629" cy="6857990"/>
          </a:xfrm>
          <a:custGeom>
            <a:avLst/>
            <a:gdLst/>
            <a:ahLst/>
            <a:cxnLst/>
            <a:rect l="l" t="t" r="r" b="b"/>
            <a:pathLst>
              <a:path w="10615629" h="6858000">
                <a:moveTo>
                  <a:pt x="7169276" y="5665107"/>
                </a:moveTo>
                <a:cubicBezTo>
                  <a:pt x="7360157" y="5665107"/>
                  <a:pt x="7514897" y="5819847"/>
                  <a:pt x="7514897" y="6010728"/>
                </a:cubicBezTo>
                <a:cubicBezTo>
                  <a:pt x="7514897" y="6201609"/>
                  <a:pt x="7360157" y="6356349"/>
                  <a:pt x="7169276" y="6356349"/>
                </a:cubicBezTo>
                <a:cubicBezTo>
                  <a:pt x="6978395" y="6356349"/>
                  <a:pt x="6823655" y="6201609"/>
                  <a:pt x="6823655" y="6010728"/>
                </a:cubicBezTo>
                <a:cubicBezTo>
                  <a:pt x="6823655" y="5819847"/>
                  <a:pt x="6978395" y="5665107"/>
                  <a:pt x="7169276" y="5665107"/>
                </a:cubicBezTo>
                <a:close/>
                <a:moveTo>
                  <a:pt x="10010446" y="2285546"/>
                </a:moveTo>
                <a:cubicBezTo>
                  <a:pt x="10256938" y="2285546"/>
                  <a:pt x="10456760" y="2485368"/>
                  <a:pt x="10456760" y="2731860"/>
                </a:cubicBezTo>
                <a:cubicBezTo>
                  <a:pt x="10456760" y="2978352"/>
                  <a:pt x="10256938" y="3178174"/>
                  <a:pt x="10010446" y="3178174"/>
                </a:cubicBezTo>
                <a:cubicBezTo>
                  <a:pt x="9763954" y="3178174"/>
                  <a:pt x="9564132" y="2978352"/>
                  <a:pt x="9564132" y="2731860"/>
                </a:cubicBezTo>
                <a:cubicBezTo>
                  <a:pt x="9564132" y="2485368"/>
                  <a:pt x="9763954" y="2285546"/>
                  <a:pt x="10010446" y="2285546"/>
                </a:cubicBezTo>
                <a:close/>
                <a:moveTo>
                  <a:pt x="10354145" y="1626054"/>
                </a:moveTo>
                <a:cubicBezTo>
                  <a:pt x="10498559" y="1626054"/>
                  <a:pt x="10615629" y="1743124"/>
                  <a:pt x="10615629" y="1887538"/>
                </a:cubicBezTo>
                <a:cubicBezTo>
                  <a:pt x="10615629" y="2031953"/>
                  <a:pt x="10498559" y="2149022"/>
                  <a:pt x="10354145" y="2149022"/>
                </a:cubicBezTo>
                <a:cubicBezTo>
                  <a:pt x="10209731" y="2149022"/>
                  <a:pt x="10092661" y="2031953"/>
                  <a:pt x="10092661" y="1887538"/>
                </a:cubicBezTo>
                <a:cubicBezTo>
                  <a:pt x="10092661" y="1743124"/>
                  <a:pt x="10209731" y="1626054"/>
                  <a:pt x="10354145" y="1626054"/>
                </a:cubicBezTo>
                <a:close/>
                <a:moveTo>
                  <a:pt x="1458900" y="620485"/>
                </a:moveTo>
                <a:cubicBezTo>
                  <a:pt x="1705392" y="620485"/>
                  <a:pt x="1905214" y="820307"/>
                  <a:pt x="1905214" y="1066799"/>
                </a:cubicBezTo>
                <a:cubicBezTo>
                  <a:pt x="1905214" y="1313291"/>
                  <a:pt x="1705392" y="1513113"/>
                  <a:pt x="1458900" y="1513113"/>
                </a:cubicBezTo>
                <a:cubicBezTo>
                  <a:pt x="1212408" y="1513113"/>
                  <a:pt x="1012586" y="1313291"/>
                  <a:pt x="1012586" y="1066799"/>
                </a:cubicBezTo>
                <a:cubicBezTo>
                  <a:pt x="1012586" y="820307"/>
                  <a:pt x="1212408" y="620485"/>
                  <a:pt x="1458900" y="620485"/>
                </a:cubicBezTo>
                <a:close/>
                <a:moveTo>
                  <a:pt x="6634576" y="0"/>
                </a:moveTo>
                <a:lnTo>
                  <a:pt x="10141834" y="0"/>
                </a:lnTo>
                <a:lnTo>
                  <a:pt x="10200260" y="112226"/>
                </a:lnTo>
                <a:cubicBezTo>
                  <a:pt x="10410239" y="575266"/>
                  <a:pt x="10394872" y="1153565"/>
                  <a:pt x="9914575" y="1675662"/>
                </a:cubicBezTo>
                <a:cubicBezTo>
                  <a:pt x="9716856" y="1890645"/>
                  <a:pt x="9539638" y="2125049"/>
                  <a:pt x="9361609" y="2357294"/>
                </a:cubicBezTo>
                <a:cubicBezTo>
                  <a:pt x="9193292" y="2576998"/>
                  <a:pt x="9188572" y="2830553"/>
                  <a:pt x="9334635" y="3068327"/>
                </a:cubicBezTo>
                <a:cubicBezTo>
                  <a:pt x="9495670" y="3329571"/>
                  <a:pt x="9683004" y="3577866"/>
                  <a:pt x="9815042" y="3852732"/>
                </a:cubicBezTo>
                <a:cubicBezTo>
                  <a:pt x="10050525" y="4342848"/>
                  <a:pt x="9955575" y="4825682"/>
                  <a:pt x="9376176" y="5163127"/>
                </a:cubicBezTo>
                <a:cubicBezTo>
                  <a:pt x="8901029" y="5439880"/>
                  <a:pt x="8396077" y="5450670"/>
                  <a:pt x="7869813" y="5397801"/>
                </a:cubicBezTo>
                <a:cubicBezTo>
                  <a:pt x="7414763" y="5352214"/>
                  <a:pt x="6924916" y="5316879"/>
                  <a:pt x="6545392" y="5591203"/>
                </a:cubicBezTo>
                <a:cubicBezTo>
                  <a:pt x="6238293" y="5813469"/>
                  <a:pt x="6024794" y="6166019"/>
                  <a:pt x="5772723" y="6463272"/>
                </a:cubicBezTo>
                <a:cubicBezTo>
                  <a:pt x="5693284" y="6557074"/>
                  <a:pt x="5618532" y="6655326"/>
                  <a:pt x="5542128" y="6751893"/>
                </a:cubicBezTo>
                <a:lnTo>
                  <a:pt x="5455473" y="6858000"/>
                </a:lnTo>
                <a:lnTo>
                  <a:pt x="3884322" y="6858000"/>
                </a:lnTo>
                <a:lnTo>
                  <a:pt x="3874161" y="6844414"/>
                </a:lnTo>
                <a:cubicBezTo>
                  <a:pt x="3769502" y="6682570"/>
                  <a:pt x="3725804" y="6471499"/>
                  <a:pt x="3692625" y="6276207"/>
                </a:cubicBezTo>
                <a:cubicBezTo>
                  <a:pt x="3594979" y="5704764"/>
                  <a:pt x="2996562" y="5529973"/>
                  <a:pt x="2561203" y="5655806"/>
                </a:cubicBezTo>
                <a:cubicBezTo>
                  <a:pt x="1295584" y="6024675"/>
                  <a:pt x="405173" y="5378783"/>
                  <a:pt x="69617" y="4277706"/>
                </a:cubicBezTo>
                <a:cubicBezTo>
                  <a:pt x="12163" y="4089022"/>
                  <a:pt x="22818" y="3880245"/>
                  <a:pt x="1643" y="3679828"/>
                </a:cubicBezTo>
                <a:cubicBezTo>
                  <a:pt x="-11845" y="3246491"/>
                  <a:pt x="53163" y="2840533"/>
                  <a:pt x="368893" y="2516306"/>
                </a:cubicBezTo>
                <a:cubicBezTo>
                  <a:pt x="570254" y="2309550"/>
                  <a:pt x="826642" y="2227145"/>
                  <a:pt x="1113509" y="2192618"/>
                </a:cubicBezTo>
                <a:cubicBezTo>
                  <a:pt x="1425464" y="2154854"/>
                  <a:pt x="1739171" y="2099963"/>
                  <a:pt x="2037232" y="2005555"/>
                </a:cubicBezTo>
                <a:cubicBezTo>
                  <a:pt x="2313447" y="1917888"/>
                  <a:pt x="2430109" y="1649902"/>
                  <a:pt x="2547311" y="1405114"/>
                </a:cubicBezTo>
                <a:cubicBezTo>
                  <a:pt x="2839303" y="794962"/>
                  <a:pt x="3300289" y="490426"/>
                  <a:pt x="3900864" y="578766"/>
                </a:cubicBezTo>
                <a:cubicBezTo>
                  <a:pt x="4133785" y="613023"/>
                  <a:pt x="4362119" y="739800"/>
                  <a:pt x="4571571" y="860778"/>
                </a:cubicBezTo>
                <a:cubicBezTo>
                  <a:pt x="5133169" y="1185276"/>
                  <a:pt x="5641898" y="1029501"/>
                  <a:pt x="6039226" y="631499"/>
                </a:cubicBezTo>
                <a:cubicBezTo>
                  <a:pt x="6180165" y="489886"/>
                  <a:pt x="6313484" y="339979"/>
                  <a:pt x="6449433" y="193257"/>
                </a:cubicBezTo>
                <a:close/>
              </a:path>
            </a:pathLst>
          </a:cu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8846F-BDED-4D46-A0A8-6058DA03C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710" y="1344594"/>
            <a:ext cx="9624290" cy="2674955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solidFill>
                  <a:schemeClr val="bg1"/>
                </a:solidFill>
              </a:rPr>
              <a:t>Сучасні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підходи</a:t>
            </a:r>
            <a:r>
              <a:rPr lang="ru-RU" dirty="0">
                <a:solidFill>
                  <a:schemeClr val="bg1"/>
                </a:solidFill>
              </a:rPr>
              <a:t> 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до </a:t>
            </a:r>
            <a:r>
              <a:rPr lang="ru-RU" dirty="0" err="1">
                <a:solidFill>
                  <a:schemeClr val="bg1"/>
                </a:solidFill>
              </a:rPr>
              <a:t>розроблення</a:t>
            </a:r>
            <a:r>
              <a:rPr lang="ru-RU" dirty="0">
                <a:solidFill>
                  <a:schemeClr val="bg1"/>
                </a:solidFill>
              </a:rPr>
              <a:t> і </a:t>
            </a:r>
            <a:r>
              <a:rPr lang="ru-RU" dirty="0" err="1">
                <a:solidFill>
                  <a:schemeClr val="bg1"/>
                </a:solidFill>
              </a:rPr>
              <a:t>впровадження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інформаційних</a:t>
            </a:r>
            <a:r>
              <a:rPr lang="ru-RU" dirty="0">
                <a:solidFill>
                  <a:schemeClr val="bg1"/>
                </a:solidFill>
              </a:rPr>
              <a:t> систем</a:t>
            </a:r>
            <a:br>
              <a:rPr lang="ru-RU" dirty="0">
                <a:solidFill>
                  <a:schemeClr val="bg1"/>
                </a:solidFill>
              </a:rPr>
            </a:b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30503E6-6EE4-4496-A8A1-6E63655AA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1743" y="4229100"/>
            <a:ext cx="6458556" cy="1028700"/>
          </a:xfrm>
        </p:spPr>
        <p:txBody>
          <a:bodyPr>
            <a:normAutofit/>
          </a:bodyPr>
          <a:lstStyle/>
          <a:p>
            <a:pPr algn="ctr"/>
            <a:r>
              <a:rPr lang="uk-UA" dirty="0">
                <a:solidFill>
                  <a:schemeClr val="bg1"/>
                </a:solidFill>
              </a:rPr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1588041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C5FB77-D70C-4202-9982-EFFBADC3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624230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Типова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та склад </a:t>
            </a: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</a:t>
            </a:r>
            <a:br>
              <a:rPr lang="ru-RU" dirty="0"/>
            </a:br>
            <a:endParaRPr lang="uk-UA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A96BAFAE-3FAA-4176-A1CB-59B0CA2BB5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09455" y="637309"/>
            <a:ext cx="6871854" cy="6114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369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31883-2284-47A4-9C96-B1637996D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16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функціональними компонентами мають на увазі систему функцій управління — повний набір (комплекс) взаємопов'язаних у часі й просторі робіт з управління, необхідних для досягнення поставлених перед підприємством цілей.</a:t>
            </a:r>
            <a:br>
              <a:rPr lang="uk-UA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84A3AC0-5FD6-47FE-8F92-76DFF72EB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909" y="1145310"/>
            <a:ext cx="11526981" cy="5569526"/>
          </a:xfrm>
        </p:spPr>
        <p:txBody>
          <a:bodyPr>
            <a:normAutofit fontScale="47500" lnSpcReduction="20000"/>
          </a:bodyPr>
          <a:lstStyle/>
          <a:p>
            <a:pPr indent="0">
              <a:spcBef>
                <a:spcPts val="0"/>
              </a:spcBef>
              <a:buNone/>
            </a:pPr>
            <a:endParaRPr lang="uk-UA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uk-UA" sz="29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Залежно від складності конкретного підприємства кількість функціональних підсистем коливається від 10 до 50 найменувань.</a:t>
            </a:r>
          </a:p>
          <a:p>
            <a:pPr indent="0">
              <a:spcBef>
                <a:spcPts val="0"/>
              </a:spcBef>
              <a:buNone/>
            </a:pPr>
            <a:endParaRPr lang="uk-UA" sz="29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uk-UA" sz="29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 складу функціональних задач функціональних підсистем управління здійснюється звичайно з урахуванням основних фаз управління: планування; обліку, контролю й аналізу; регулювання (виконання).</a:t>
            </a:r>
          </a:p>
          <a:p>
            <a:pPr indent="0">
              <a:spcBef>
                <a:spcPts val="0"/>
              </a:spcBef>
              <a:buNone/>
            </a:pPr>
            <a:r>
              <a:rPr lang="uk-UA" sz="29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</a:t>
            </a:r>
            <a:r>
              <a:rPr lang="uk-UA" sz="29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управлінська функція, що забезпечує формування планів, відповідно до яких буде організоване функціонування об'єкта управління. Традиційно виділяють перспективне (5-10 років), річне (1 рік) і оперативне (доба, тиждень, декада, місяць) планування.</a:t>
            </a:r>
          </a:p>
          <a:p>
            <a:pPr indent="0">
              <a:spcBef>
                <a:spcPts val="0"/>
              </a:spcBef>
              <a:buNone/>
            </a:pPr>
            <a:r>
              <a:rPr lang="uk-UA" sz="29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Облік, контроль і аналіз </a:t>
            </a:r>
            <a:r>
              <a:rPr lang="uk-UA" sz="29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функції, що забезпечують одержання даних про стан керованої системи за певний проміжок часу, визначення факту та причини відхилення фактичного стану об'єкта управління від його планованого стану, а також виявлення розмірів цього відхилення. Облік ведеться за показниками плану в обраному діапазоні планування (оперативний, середньостроковий і т. ін.).</a:t>
            </a:r>
          </a:p>
          <a:p>
            <a:pPr indent="0">
              <a:spcBef>
                <a:spcPts val="0"/>
              </a:spcBef>
              <a:buNone/>
            </a:pPr>
            <a:r>
              <a:rPr lang="uk-UA" sz="29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uk-UA" sz="29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(виконання) — це функція, що забезпечує порівняння планованих та фактичних показників функціонування об'єкта управління і реалізацію необхідних керуючих впливів за наявності відхилень від запланованих у заданому діапазоні (відрізку). Відповідно до виділених функціональних підсистем та з урахуванням вимог управління і визначається склад задач функціональних підсистем. Наприклад, інформаційна система управління персоналом підприємства може містити такі функціональні підсистеми:</a:t>
            </a:r>
          </a:p>
          <a:p>
            <a:pPr indent="0">
              <a:spcBef>
                <a:spcPts val="0"/>
              </a:spcBef>
              <a:buNone/>
            </a:pPr>
            <a:endParaRPr lang="uk-UA" sz="25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uk-UA" sz="29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9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чисельності персоналу підприємства;</a:t>
            </a:r>
          </a:p>
          <a:p>
            <a:pPr indent="0">
              <a:spcBef>
                <a:spcPts val="0"/>
              </a:spcBef>
              <a:buNone/>
            </a:pPr>
            <a:endParaRPr lang="uk-UA" sz="29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uk-UA" sz="29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розрахунок фонду заробітної плати персоналу;</a:t>
            </a:r>
          </a:p>
          <a:p>
            <a:pPr indent="0">
              <a:spcBef>
                <a:spcPts val="0"/>
              </a:spcBef>
              <a:buNone/>
            </a:pPr>
            <a:endParaRPr lang="uk-UA" sz="29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uk-UA" sz="29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планування та організація навчання персоналу;</a:t>
            </a:r>
          </a:p>
          <a:p>
            <a:pPr indent="0">
              <a:spcBef>
                <a:spcPts val="0"/>
              </a:spcBef>
              <a:buNone/>
            </a:pPr>
            <a:endParaRPr lang="uk-UA" sz="29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uk-UA" sz="29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управління кадровими переміщеннями;</a:t>
            </a:r>
          </a:p>
          <a:p>
            <a:pPr indent="0">
              <a:spcBef>
                <a:spcPts val="0"/>
              </a:spcBef>
              <a:buNone/>
            </a:pPr>
            <a:endParaRPr lang="uk-UA" sz="29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uk-UA" sz="29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статистичний облік і звітність;</a:t>
            </a:r>
          </a:p>
          <a:p>
            <a:pPr indent="0">
              <a:spcBef>
                <a:spcPts val="0"/>
              </a:spcBef>
              <a:buNone/>
            </a:pPr>
            <a:endParaRPr lang="uk-UA" sz="29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0"/>
              </a:spcBef>
              <a:buNone/>
            </a:pPr>
            <a:r>
              <a:rPr lang="uk-UA" sz="29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довідки за запитом.</a:t>
            </a:r>
          </a:p>
        </p:txBody>
      </p:sp>
    </p:spTree>
    <p:extLst>
      <p:ext uri="{BB962C8B-B14F-4D97-AF65-F5344CB8AC3E}">
        <p14:creationId xmlns:p14="http://schemas.microsoft.com/office/powerpoint/2010/main" val="694597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7AAA8C-4EB9-4CE5-91CF-B5A4535C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799721"/>
          </a:xfrm>
        </p:spPr>
        <p:txBody>
          <a:bodyPr>
            <a:normAutofit fontScale="90000"/>
          </a:bodyPr>
          <a:lstStyle/>
          <a:p>
            <a:r>
              <a:rPr lang="uk-UA" sz="20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опрацювання даних (СОД) призначена для інформаційного обслуговування фахівців різних органів управління підприємства, що приймають управлінські рішення.</a:t>
            </a:r>
            <a:br>
              <a:rPr lang="uk-UA" sz="20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000" b="1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9BEAD37-5E7A-4CF5-B261-E214988B7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136" y="1246910"/>
            <a:ext cx="10554574" cy="535709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Практично всі системи опрацювання даних інформаційних систем незалежно від сфери застосування їх включають один і той самий набір складових (компонентів), що називаються видами забезпечення. Прийнято виділяти інформаційне, програмне, технічне, правове, лінгвістичне забезпечення.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 забезпечення </a:t>
            </a:r>
            <a:r>
              <a:rPr lang="uk-UA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сукупність методів і засобів розміщення й організації інформації, що включають у себе системи класифікації і кодування, уніфіковані системи документації, раціоналізації документообігу та форми документів, методів створення </a:t>
            </a:r>
            <a:r>
              <a:rPr lang="uk-UA" sz="16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внутрішньомашинної</a:t>
            </a:r>
            <a:r>
              <a:rPr lang="uk-UA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інформаційної бази інформаційної системи. Від якості розробленого інформаційного забезпечення значною мірою залежить достовірність і якість прийнятих управлінських рішень.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 забезпечення </a:t>
            </a:r>
            <a:r>
              <a:rPr lang="uk-UA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сукупність правових норм, що регламентують створення і функціонування інформаційної системи. Правове забезпечення розробки інформаційної системи включає нормативні акти договірних взаємовідносин між замовником і розроблювачем ІС, правове регулювання відхилень. Правове забезпечення функціонування СОД включає: умови надання юридичної чинності документам, отриманим із застосуванням обчислювальної техніки; права, обов'язки і відповідальність персоналу, в тому числі за своєчасність і точність опрацювання інформації; правила користування інформацією і порядок вирішення суперечок щодо її достовірності.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Лінгвістичне забезпечення </a:t>
            </a:r>
            <a:r>
              <a:rPr lang="uk-UA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сукупність </a:t>
            </a:r>
            <a:r>
              <a:rPr lang="uk-UA" sz="16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мовних</a:t>
            </a:r>
            <a:r>
              <a:rPr lang="uk-UA" sz="1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засобів, що використовуються на різних стадіях створення та експлуатації СОД для підвищення ефективності розробки й забезпечення спілкування людини і ПК.</a:t>
            </a:r>
          </a:p>
          <a:p>
            <a:pPr marL="0" indent="0">
              <a:buNone/>
            </a:pPr>
            <a:endParaRPr lang="uk-UA" sz="14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56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BC40324-3BCC-4572-9494-0393242BC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757383"/>
            <a:ext cx="10554574" cy="510141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sz="21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 забезпечення </a:t>
            </a:r>
            <a:r>
              <a:rPr lang="uk-UA" sz="21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сукупність програмних засобів для створення та експлуатації СОД засобами обчислювальної техніки. До складу програмного забезпечення входять </a:t>
            </a:r>
            <a:r>
              <a:rPr lang="uk-UA" sz="2100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базові (загальносистемні)</a:t>
            </a:r>
            <a:r>
              <a:rPr lang="uk-UA" sz="21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та </a:t>
            </a:r>
            <a:r>
              <a:rPr lang="uk-UA" sz="2100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прикладні (спеціальні) </a:t>
            </a:r>
            <a:r>
              <a:rPr lang="uk-UA" sz="21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продукти.</a:t>
            </a:r>
          </a:p>
          <a:p>
            <a:pPr marL="0" indent="0" algn="just">
              <a:buNone/>
            </a:pPr>
            <a:r>
              <a:rPr lang="uk-UA" sz="2100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Базові програмні засоби</a:t>
            </a:r>
            <a:r>
              <a:rPr lang="uk-UA" sz="21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служать для автоматизації взаємодії людини і комп'ютера, організації типових процедур опрацювання даних, контролю і діагностики функціонування технічних засобів СОД.</a:t>
            </a:r>
          </a:p>
          <a:p>
            <a:pPr marL="0" indent="0" algn="just">
              <a:buNone/>
            </a:pPr>
            <a:r>
              <a:rPr lang="uk-UA" sz="2100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Прикладне програмне забезпечення - це</a:t>
            </a:r>
            <a:r>
              <a:rPr lang="uk-UA" sz="21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сукупність програмних продуктів, призначених для автоматизації вирішення функціональних задач інформаційної системи. Вони можуть бути розроблені як універсальні засоби (текстові редактори, електронні таблиці, системи управління базами даних) і як спеціалізовані, тобто такі, що реалізують функціональні підсистеми (бізнес-процеси) об'єктів різної природи (економічні, інженерні, технічні тощо).</a:t>
            </a:r>
          </a:p>
          <a:p>
            <a:pPr marL="0" indent="0" algn="just">
              <a:buNone/>
            </a:pPr>
            <a:r>
              <a:rPr lang="uk-UA" sz="21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 забезпечення </a:t>
            </a:r>
            <a:r>
              <a:rPr lang="uk-UA" sz="21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комплекс технічних засобів, що застосовуються для функціонування системи опрацювання даних, і містить у собі пристрої, за допомогою яких виконуються типові операції опрацювання даних як поза ПК (периферійні технічні засоби збору, реєстрації, первинного опрацювання інформації, оргтехніка різного призначення, засоби телекомунікації і зв' </a:t>
            </a:r>
            <a:r>
              <a:rPr lang="uk-UA" sz="21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язку</a:t>
            </a:r>
            <a:r>
              <a:rPr lang="uk-UA" sz="21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на ПК різних класів.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99626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A97368-F421-4518-8EB9-01B08E531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633467"/>
          </a:xfrm>
        </p:spPr>
        <p:txBody>
          <a:bodyPr>
            <a:normAutofit fontScale="90000"/>
          </a:bodyPr>
          <a:lstStyle/>
          <a:p>
            <a:br>
              <a:rPr lang="uk-UA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 та етапи розробки АІС</a:t>
            </a:r>
            <a:br>
              <a:rPr lang="uk-UA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328B91-9CDA-4E99-ABAF-7C9985BC8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1" y="1357745"/>
            <a:ext cx="10874525" cy="535709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 та етапи розробки інформаційних систем визначає відповідний </a:t>
            </a:r>
            <a:r>
              <a:rPr lang="uk-UA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державний стандарт</a:t>
            </a:r>
            <a:r>
              <a:rPr lang="uk-UA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наводиться повний перелік стадій та етапів створення інформаційних систем, причому в конкретних умовах ці стадії та етапи можуть поєднуватись один з одним або не виконуватись. Це залежить від особливостей інформаційних систем, які створюються, та від домовленості між розробником системи та її замовником.</a:t>
            </a:r>
          </a:p>
          <a:p>
            <a:pPr marL="0" indent="0">
              <a:buNone/>
            </a:pPr>
            <a:r>
              <a:rPr lang="uk-UA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державному стандарті виділено вісім стадій створення інформа­ційних систем:</a:t>
            </a:r>
          </a:p>
          <a:p>
            <a:pPr marL="0" indent="0">
              <a:buNone/>
            </a:pPr>
            <a:r>
              <a:rPr lang="uk-UA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вимог до інформаційної (автоматизованої) системи;</a:t>
            </a:r>
          </a:p>
          <a:p>
            <a:pPr marL="0" indent="0">
              <a:buNone/>
            </a:pPr>
            <a:r>
              <a:rPr lang="uk-UA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розробка концепції ІС;</a:t>
            </a:r>
          </a:p>
          <a:p>
            <a:pPr marL="0" indent="0">
              <a:buNone/>
            </a:pPr>
            <a:r>
              <a:rPr lang="uk-UA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технічне завдання;</a:t>
            </a:r>
          </a:p>
          <a:p>
            <a:pPr marL="0" indent="0">
              <a:buNone/>
            </a:pPr>
            <a:r>
              <a:rPr lang="uk-UA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ескізний проект;</a:t>
            </a:r>
          </a:p>
          <a:p>
            <a:pPr marL="0" indent="0">
              <a:buNone/>
            </a:pPr>
            <a:r>
              <a:rPr lang="uk-UA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технічний проект;</a:t>
            </a:r>
          </a:p>
          <a:p>
            <a:pPr marL="0" indent="0">
              <a:buNone/>
            </a:pPr>
            <a:r>
              <a:rPr lang="uk-UA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робоча документація;</a:t>
            </a:r>
          </a:p>
          <a:p>
            <a:pPr marL="0" indent="0">
              <a:buNone/>
            </a:pPr>
            <a:r>
              <a:rPr lang="uk-UA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введення в експлуатацію;</a:t>
            </a:r>
          </a:p>
          <a:p>
            <a:pPr marL="0" indent="0">
              <a:buNone/>
            </a:pPr>
            <a:r>
              <a:rPr lang="uk-UA" sz="3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супроводження ІС</a:t>
            </a:r>
            <a:r>
              <a:rPr lang="uk-UA" sz="3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0155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6FC270-6ED0-4C1D-B1CF-8C254BA18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F781E35-F629-4B74-8719-407FB1592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https://online.budstandart.com/ua/catalog/doc-page.html?id_doc=66703 </a:t>
            </a:r>
            <a:r>
              <a:rPr lang="uk-UA" sz="1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Стандарти розробки інформаційних систем </a:t>
            </a:r>
          </a:p>
          <a:p>
            <a:endParaRPr lang="uk-UA" sz="1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1142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43C47ECB-6159-432C-95E8-E497E0557442}" vid="{26E94ABD-D239-4541-8CF9-E0E38920D3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53</TotalTime>
  <Words>854</Words>
  <Application>Microsoft Office PowerPoint</Application>
  <PresentationFormat>Широкий екран</PresentationFormat>
  <Paragraphs>47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Tw Cen MT</vt:lpstr>
      <vt:lpstr>Тема1</vt:lpstr>
      <vt:lpstr>Сучасні підходи  до розроблення і впровадження інформаційних систем </vt:lpstr>
      <vt:lpstr> Типова структура та склад інформаційних систем </vt:lpstr>
      <vt:lpstr>Під функціональними компонентами мають на увазі систему функцій управління — повний набір (комплекс) взаємопов'язаних у часі й просторі робіт з управління, необхідних для досягнення поставлених перед підприємством цілей. </vt:lpstr>
      <vt:lpstr>Система опрацювання даних (СОД) призначена для інформаційного обслуговування фахівців різних органів управління підприємства, що приймають управлінські рішення. </vt:lpstr>
      <vt:lpstr>Презентація PowerPoint</vt:lpstr>
      <vt:lpstr> Стадії та етапи розробки АІС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підходи  до розроблення і впровадження інформаційних систем </dc:title>
  <dc:creator>Оксана</dc:creator>
  <cp:lastModifiedBy>Оксана</cp:lastModifiedBy>
  <cp:revision>5</cp:revision>
  <dcterms:created xsi:type="dcterms:W3CDTF">2024-09-04T10:43:26Z</dcterms:created>
  <dcterms:modified xsi:type="dcterms:W3CDTF">2024-09-04T11:37:09Z</dcterms:modified>
</cp:coreProperties>
</file>