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877C79A7-37CF-43DF-8746-FB0E7C5E8244}"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381328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77C79A7-37CF-43DF-8746-FB0E7C5E8244}"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90529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77C79A7-37CF-43DF-8746-FB0E7C5E8244}"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73952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77C79A7-37CF-43DF-8746-FB0E7C5E8244}"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275484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77C79A7-37CF-43DF-8746-FB0E7C5E8244}"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378340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77C79A7-37CF-43DF-8746-FB0E7C5E8244}" type="datetimeFigureOut">
              <a:rPr lang="uk-UA" smtClean="0"/>
              <a:t>15.10.2024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421578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877C79A7-37CF-43DF-8746-FB0E7C5E8244}" type="datetimeFigureOut">
              <a:rPr lang="uk-UA" smtClean="0"/>
              <a:t>15.10.2024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296867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877C79A7-37CF-43DF-8746-FB0E7C5E8244}" type="datetimeFigureOut">
              <a:rPr lang="uk-UA" smtClean="0"/>
              <a:t>15.10.2024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28634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C79A7-37CF-43DF-8746-FB0E7C5E8244}" type="datetimeFigureOut">
              <a:rPr lang="uk-UA" smtClean="0"/>
              <a:t>15.10.2024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273629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77C79A7-37CF-43DF-8746-FB0E7C5E8244}" type="datetimeFigureOut">
              <a:rPr lang="uk-UA" smtClean="0"/>
              <a:t>15.10.2024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426145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77C79A7-37CF-43DF-8746-FB0E7C5E8244}" type="datetimeFigureOut">
              <a:rPr lang="uk-UA" smtClean="0"/>
              <a:t>15.10.2024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7B4FC10-B756-4F4B-A433-A97DED34A349}" type="slidenum">
              <a:rPr lang="uk-UA" smtClean="0"/>
              <a:t>‹№›</a:t>
            </a:fld>
            <a:endParaRPr lang="uk-UA"/>
          </a:p>
        </p:txBody>
      </p:sp>
    </p:spTree>
    <p:extLst>
      <p:ext uri="{BB962C8B-B14F-4D97-AF65-F5344CB8AC3E}">
        <p14:creationId xmlns:p14="http://schemas.microsoft.com/office/powerpoint/2010/main" val="133805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C79A7-37CF-43DF-8746-FB0E7C5E8244}" type="datetimeFigureOut">
              <a:rPr lang="uk-UA" smtClean="0"/>
              <a:t>15.10.2024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4FC10-B756-4F4B-A433-A97DED34A349}" type="slidenum">
              <a:rPr lang="uk-UA" smtClean="0"/>
              <a:t>‹№›</a:t>
            </a:fld>
            <a:endParaRPr lang="uk-UA"/>
          </a:p>
        </p:txBody>
      </p:sp>
    </p:spTree>
    <p:extLst>
      <p:ext uri="{BB962C8B-B14F-4D97-AF65-F5344CB8AC3E}">
        <p14:creationId xmlns:p14="http://schemas.microsoft.com/office/powerpoint/2010/main" val="67782882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7A66585-FF02-C436-ED70-4DE9BA373CFA}"/>
              </a:ext>
            </a:extLst>
          </p:cNvPr>
          <p:cNvPicPr>
            <a:picLocks noChangeAspect="1"/>
          </p:cNvPicPr>
          <p:nvPr/>
        </p:nvPicPr>
        <p:blipFill rotWithShape="1">
          <a:blip r:embed="rId2"/>
          <a:srcRect r="13430"/>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Заголовок 1">
            <a:extLst>
              <a:ext uri="{FF2B5EF4-FFF2-40B4-BE49-F238E27FC236}">
                <a16:creationId xmlns:a16="http://schemas.microsoft.com/office/drawing/2014/main" xmlns="" id="{4AC4470D-6806-B9FF-DF10-F765C4D2E4EF}"/>
              </a:ext>
            </a:extLst>
          </p:cNvPr>
          <p:cNvSpPr>
            <a:spLocks noGrp="1"/>
          </p:cNvSpPr>
          <p:nvPr>
            <p:ph type="ctrTitle"/>
          </p:nvPr>
        </p:nvSpPr>
        <p:spPr>
          <a:xfrm>
            <a:off x="661916" y="2852381"/>
            <a:ext cx="3161940" cy="2640247"/>
          </a:xfrm>
        </p:spPr>
        <p:txBody>
          <a:bodyPr>
            <a:normAutofit/>
          </a:bodyPr>
          <a:lstStyle/>
          <a:p>
            <a:pPr algn="l"/>
            <a:r>
              <a:rPr lang="en-US" sz="3600" b="1" dirty="0">
                <a:solidFill>
                  <a:schemeClr val="tx1">
                    <a:lumMod val="85000"/>
                    <a:lumOff val="15000"/>
                  </a:schemeClr>
                </a:solidFill>
                <a:effectLst/>
                <a:latin typeface="Script MT Bold" panose="03040602040607080904" pitchFamily="66" charset="0"/>
                <a:ea typeface="Calibri" panose="020F0502020204030204" pitchFamily="34" charset="0"/>
                <a:cs typeface="Times New Roman" panose="02020603050405020304" pitchFamily="18" charset="0"/>
              </a:rPr>
              <a:t>Emotional Intelligence vs Artificial Intelligence</a:t>
            </a:r>
            <a:r>
              <a:rPr lang="uk-UA" sz="3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uk-UA" sz="3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uk-UA" sz="3600" dirty="0">
              <a:solidFill>
                <a:schemeClr val="tx1">
                  <a:lumMod val="85000"/>
                  <a:lumOff val="15000"/>
                </a:schemeClr>
              </a:solidFill>
            </a:endParaRPr>
          </a:p>
        </p:txBody>
      </p:sp>
    </p:spTree>
    <p:extLst>
      <p:ext uri="{BB962C8B-B14F-4D97-AF65-F5344CB8AC3E}">
        <p14:creationId xmlns:p14="http://schemas.microsoft.com/office/powerpoint/2010/main" val="26413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07D781-0514-B67D-B20D-AE4BE974C62B}"/>
              </a:ext>
            </a:extLst>
          </p:cNvPr>
          <p:cNvSpPr>
            <a:spLocks noGrp="1"/>
          </p:cNvSpPr>
          <p:nvPr>
            <p:ph type="title"/>
          </p:nvPr>
        </p:nvSpPr>
        <p:spPr/>
        <p:txBody>
          <a:bodyPr/>
          <a:lstStyle/>
          <a:p>
            <a:r>
              <a:rPr lang="en-US" sz="4400" b="1" kern="0" spc="-131" dirty="0">
                <a:solidFill>
                  <a:srgbClr val="FFFFFF"/>
                </a:solidFill>
                <a:latin typeface="Inter" pitchFamily="34" charset="0"/>
                <a:ea typeface="Inter" pitchFamily="34" charset="-122"/>
                <a:cs typeface="Inter" pitchFamily="34" charset="-120"/>
              </a:rPr>
              <a:t>What is Emotional Intelligence?</a:t>
            </a:r>
            <a:r>
              <a:rPr lang="en-US" sz="4400" dirty="0"/>
              <a:t/>
            </a:r>
            <a:br>
              <a:rPr lang="en-US" sz="4400" dirty="0"/>
            </a:br>
            <a:endParaRPr lang="uk-UA" dirty="0"/>
          </a:p>
        </p:txBody>
      </p:sp>
      <p:pic>
        <p:nvPicPr>
          <p:cNvPr id="4" name="Рисунок 3" descr="Зображення, що містить знімок екрана, Електрик синій, Барвистість&#10;&#10;Автоматично згенерований опис">
            <a:extLst>
              <a:ext uri="{FF2B5EF4-FFF2-40B4-BE49-F238E27FC236}">
                <a16:creationId xmlns:a16="http://schemas.microsoft.com/office/drawing/2014/main" xmlns="" id="{FE9CD5DB-976F-3328-6E48-00251BAC18AB}"/>
              </a:ext>
            </a:extLst>
          </p:cNvPr>
          <p:cNvPicPr>
            <a:picLocks noChangeAspect="1"/>
          </p:cNvPicPr>
          <p:nvPr/>
        </p:nvPicPr>
        <p:blipFill>
          <a:blip r:embed="rId2"/>
          <a:stretch>
            <a:fillRect/>
          </a:stretch>
        </p:blipFill>
        <p:spPr>
          <a:xfrm flipH="1" flipV="1">
            <a:off x="569929" y="1407025"/>
            <a:ext cx="536542" cy="536542"/>
          </a:xfrm>
          <a:prstGeom prst="rect">
            <a:avLst/>
          </a:prstGeom>
        </p:spPr>
      </p:pic>
      <p:sp>
        <p:nvSpPr>
          <p:cNvPr id="5" name="TextBox 4">
            <a:extLst>
              <a:ext uri="{FF2B5EF4-FFF2-40B4-BE49-F238E27FC236}">
                <a16:creationId xmlns:a16="http://schemas.microsoft.com/office/drawing/2014/main" xmlns="" id="{59E7BBBC-5B64-C2C5-2112-185578DC35BF}"/>
              </a:ext>
            </a:extLst>
          </p:cNvPr>
          <p:cNvSpPr txBox="1"/>
          <p:nvPr/>
        </p:nvSpPr>
        <p:spPr>
          <a:xfrm>
            <a:off x="710938" y="1490630"/>
            <a:ext cx="254524" cy="369332"/>
          </a:xfrm>
          <a:prstGeom prst="rect">
            <a:avLst/>
          </a:prstGeom>
          <a:noFill/>
        </p:spPr>
        <p:txBody>
          <a:bodyPr wrap="square" rtlCol="0">
            <a:spAutoFit/>
          </a:bodyPr>
          <a:lstStyle/>
          <a:p>
            <a:r>
              <a:rPr lang="en-US" dirty="0"/>
              <a:t>1</a:t>
            </a:r>
            <a:endParaRPr lang="uk-UA" dirty="0"/>
          </a:p>
        </p:txBody>
      </p:sp>
      <p:sp>
        <p:nvSpPr>
          <p:cNvPr id="7" name="TextBox 6">
            <a:extLst>
              <a:ext uri="{FF2B5EF4-FFF2-40B4-BE49-F238E27FC236}">
                <a16:creationId xmlns:a16="http://schemas.microsoft.com/office/drawing/2014/main" xmlns="" id="{304056B8-B1C1-D35F-3EA8-E3C329EE7890}"/>
              </a:ext>
            </a:extLst>
          </p:cNvPr>
          <p:cNvSpPr txBox="1"/>
          <p:nvPr/>
        </p:nvSpPr>
        <p:spPr>
          <a:xfrm>
            <a:off x="1233733" y="1447950"/>
            <a:ext cx="2891672" cy="411203"/>
          </a:xfrm>
          <a:prstGeom prst="rect">
            <a:avLst/>
          </a:prstGeom>
          <a:noFill/>
        </p:spPr>
        <p:txBody>
          <a:bodyPr wrap="square">
            <a:spAutoFit/>
          </a:bodyPr>
          <a:lstStyle/>
          <a:p>
            <a:pPr marL="0" indent="0">
              <a:lnSpc>
                <a:spcPts val="2734"/>
              </a:lnSpc>
              <a:buNone/>
            </a:pPr>
            <a:r>
              <a:rPr lang="en-US" sz="1800" b="1" kern="0" spc="-66" dirty="0">
                <a:solidFill>
                  <a:srgbClr val="E5E0DF"/>
                </a:solidFill>
                <a:latin typeface="Inter" pitchFamily="34" charset="0"/>
                <a:ea typeface="Inter" pitchFamily="34" charset="-122"/>
                <a:cs typeface="Inter" pitchFamily="34" charset="-120"/>
              </a:rPr>
              <a:t>Defining Emotional Intelligence</a:t>
            </a:r>
            <a:endParaRPr lang="en-US" sz="1800" dirty="0"/>
          </a:p>
        </p:txBody>
      </p:sp>
      <p:sp>
        <p:nvSpPr>
          <p:cNvPr id="9" name="TextBox 8">
            <a:extLst>
              <a:ext uri="{FF2B5EF4-FFF2-40B4-BE49-F238E27FC236}">
                <a16:creationId xmlns:a16="http://schemas.microsoft.com/office/drawing/2014/main" xmlns="" id="{4D239D5B-35C2-92EE-1046-F082E7C7A637}"/>
              </a:ext>
            </a:extLst>
          </p:cNvPr>
          <p:cNvSpPr txBox="1"/>
          <p:nvPr/>
        </p:nvSpPr>
        <p:spPr>
          <a:xfrm>
            <a:off x="710938" y="2196445"/>
            <a:ext cx="2448612" cy="2576988"/>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Emotional intelligence is the ability to recognize and manage your own emotions, as well as recognize and respond appropriately to the emotions of others.</a:t>
            </a:r>
            <a:endParaRPr lang="en-US" sz="1800" dirty="0"/>
          </a:p>
        </p:txBody>
      </p:sp>
      <p:pic>
        <p:nvPicPr>
          <p:cNvPr id="10" name="Рисунок 9">
            <a:extLst>
              <a:ext uri="{FF2B5EF4-FFF2-40B4-BE49-F238E27FC236}">
                <a16:creationId xmlns:a16="http://schemas.microsoft.com/office/drawing/2014/main" xmlns="" id="{05DC87D3-BB6D-FFD4-F843-5EC3D7E05294}"/>
              </a:ext>
            </a:extLst>
          </p:cNvPr>
          <p:cNvPicPr>
            <a:picLocks noChangeAspect="1"/>
          </p:cNvPicPr>
          <p:nvPr/>
        </p:nvPicPr>
        <p:blipFill>
          <a:blip r:embed="rId2"/>
          <a:stretch>
            <a:fillRect/>
          </a:stretch>
        </p:blipFill>
        <p:spPr>
          <a:xfrm>
            <a:off x="4864394" y="1824687"/>
            <a:ext cx="612743" cy="612743"/>
          </a:xfrm>
          <a:prstGeom prst="rect">
            <a:avLst/>
          </a:prstGeom>
        </p:spPr>
      </p:pic>
      <p:sp>
        <p:nvSpPr>
          <p:cNvPr id="11" name="TextBox 10">
            <a:extLst>
              <a:ext uri="{FF2B5EF4-FFF2-40B4-BE49-F238E27FC236}">
                <a16:creationId xmlns:a16="http://schemas.microsoft.com/office/drawing/2014/main" xmlns="" id="{AF09C07B-35DD-230A-9529-6523BC110172}"/>
              </a:ext>
            </a:extLst>
          </p:cNvPr>
          <p:cNvSpPr txBox="1"/>
          <p:nvPr/>
        </p:nvSpPr>
        <p:spPr>
          <a:xfrm>
            <a:off x="4988515" y="1928211"/>
            <a:ext cx="364503" cy="369332"/>
          </a:xfrm>
          <a:prstGeom prst="rect">
            <a:avLst/>
          </a:prstGeom>
          <a:noFill/>
        </p:spPr>
        <p:txBody>
          <a:bodyPr wrap="square" rtlCol="0">
            <a:spAutoFit/>
          </a:bodyPr>
          <a:lstStyle/>
          <a:p>
            <a:r>
              <a:rPr lang="en-US" dirty="0"/>
              <a:t>2</a:t>
            </a:r>
            <a:endParaRPr lang="uk-UA" dirty="0"/>
          </a:p>
        </p:txBody>
      </p:sp>
      <p:sp>
        <p:nvSpPr>
          <p:cNvPr id="13" name="TextBox 12">
            <a:extLst>
              <a:ext uri="{FF2B5EF4-FFF2-40B4-BE49-F238E27FC236}">
                <a16:creationId xmlns:a16="http://schemas.microsoft.com/office/drawing/2014/main" xmlns="" id="{621229EF-3070-13AC-F385-C8A2BC8E4BE9}"/>
              </a:ext>
            </a:extLst>
          </p:cNvPr>
          <p:cNvSpPr txBox="1"/>
          <p:nvPr/>
        </p:nvSpPr>
        <p:spPr>
          <a:xfrm>
            <a:off x="5490559" y="1884609"/>
            <a:ext cx="2448612" cy="412934"/>
          </a:xfrm>
          <a:prstGeom prst="rect">
            <a:avLst/>
          </a:prstGeom>
          <a:noFill/>
        </p:spPr>
        <p:txBody>
          <a:bodyPr wrap="square">
            <a:spAutoFit/>
          </a:bodyPr>
          <a:lstStyle/>
          <a:p>
            <a:pPr marL="0" indent="0">
              <a:lnSpc>
                <a:spcPts val="2734"/>
              </a:lnSpc>
              <a:buNone/>
            </a:pPr>
            <a:r>
              <a:rPr lang="en-US" sz="1800" b="1" kern="0" spc="-66" dirty="0">
                <a:solidFill>
                  <a:srgbClr val="E5E0DF"/>
                </a:solidFill>
                <a:latin typeface="Inter" pitchFamily="34" charset="0"/>
                <a:ea typeface="Inter" pitchFamily="34" charset="-122"/>
                <a:cs typeface="Inter" pitchFamily="34" charset="-120"/>
              </a:rPr>
              <a:t>Benefits for Restaurants</a:t>
            </a:r>
            <a:endParaRPr lang="en-US" sz="1800" dirty="0"/>
          </a:p>
        </p:txBody>
      </p:sp>
      <p:sp>
        <p:nvSpPr>
          <p:cNvPr id="15" name="TextBox 14">
            <a:extLst>
              <a:ext uri="{FF2B5EF4-FFF2-40B4-BE49-F238E27FC236}">
                <a16:creationId xmlns:a16="http://schemas.microsoft.com/office/drawing/2014/main" xmlns="" id="{F5765B28-5369-9D30-D308-AF41FEE70464}"/>
              </a:ext>
            </a:extLst>
          </p:cNvPr>
          <p:cNvSpPr txBox="1"/>
          <p:nvPr/>
        </p:nvSpPr>
        <p:spPr>
          <a:xfrm>
            <a:off x="4864394" y="2571429"/>
            <a:ext cx="2898039" cy="2576988"/>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Restaurants with emotionally intelligent staff are better equipped to provide quality service, foster positive customer relationships, and create a warm and welcoming atmosphere.</a:t>
            </a:r>
            <a:endParaRPr lang="en-US" sz="1800" dirty="0"/>
          </a:p>
        </p:txBody>
      </p:sp>
      <p:pic>
        <p:nvPicPr>
          <p:cNvPr id="16" name="Рисунок 15">
            <a:extLst>
              <a:ext uri="{FF2B5EF4-FFF2-40B4-BE49-F238E27FC236}">
                <a16:creationId xmlns:a16="http://schemas.microsoft.com/office/drawing/2014/main" xmlns="" id="{BC66BDFB-8532-D13D-1619-7C76BBE2A41E}"/>
              </a:ext>
            </a:extLst>
          </p:cNvPr>
          <p:cNvPicPr>
            <a:picLocks noChangeAspect="1"/>
          </p:cNvPicPr>
          <p:nvPr/>
        </p:nvPicPr>
        <p:blipFill>
          <a:blip r:embed="rId2"/>
          <a:stretch>
            <a:fillRect/>
          </a:stretch>
        </p:blipFill>
        <p:spPr>
          <a:xfrm>
            <a:off x="8517132" y="2114829"/>
            <a:ext cx="612742" cy="612742"/>
          </a:xfrm>
          <a:prstGeom prst="rect">
            <a:avLst/>
          </a:prstGeom>
        </p:spPr>
      </p:pic>
      <p:sp>
        <p:nvSpPr>
          <p:cNvPr id="17" name="TextBox 16">
            <a:extLst>
              <a:ext uri="{FF2B5EF4-FFF2-40B4-BE49-F238E27FC236}">
                <a16:creationId xmlns:a16="http://schemas.microsoft.com/office/drawing/2014/main" xmlns="" id="{C95D8AEF-F7BA-4B73-0B8C-3AE5EED9B94C}"/>
              </a:ext>
            </a:extLst>
          </p:cNvPr>
          <p:cNvSpPr txBox="1"/>
          <p:nvPr/>
        </p:nvSpPr>
        <p:spPr>
          <a:xfrm>
            <a:off x="8689200" y="2236534"/>
            <a:ext cx="358218" cy="369332"/>
          </a:xfrm>
          <a:prstGeom prst="rect">
            <a:avLst/>
          </a:prstGeom>
          <a:noFill/>
        </p:spPr>
        <p:txBody>
          <a:bodyPr wrap="square" rtlCol="0">
            <a:spAutoFit/>
          </a:bodyPr>
          <a:lstStyle/>
          <a:p>
            <a:r>
              <a:rPr lang="en-US" dirty="0"/>
              <a:t>3</a:t>
            </a:r>
            <a:endParaRPr lang="uk-UA" dirty="0"/>
          </a:p>
        </p:txBody>
      </p:sp>
      <p:sp>
        <p:nvSpPr>
          <p:cNvPr id="19" name="TextBox 18">
            <a:extLst>
              <a:ext uri="{FF2B5EF4-FFF2-40B4-BE49-F238E27FC236}">
                <a16:creationId xmlns:a16="http://schemas.microsoft.com/office/drawing/2014/main" xmlns="" id="{CA0E9D2B-7F63-F2F0-D7DE-3F0D0186EB57}"/>
              </a:ext>
            </a:extLst>
          </p:cNvPr>
          <p:cNvSpPr txBox="1"/>
          <p:nvPr/>
        </p:nvSpPr>
        <p:spPr>
          <a:xfrm>
            <a:off x="9197572" y="2218523"/>
            <a:ext cx="2898039" cy="412934"/>
          </a:xfrm>
          <a:prstGeom prst="rect">
            <a:avLst/>
          </a:prstGeom>
          <a:noFill/>
        </p:spPr>
        <p:txBody>
          <a:bodyPr wrap="square">
            <a:spAutoFit/>
          </a:bodyPr>
          <a:lstStyle/>
          <a:p>
            <a:pPr marL="0" indent="0">
              <a:lnSpc>
                <a:spcPts val="2734"/>
              </a:lnSpc>
              <a:buNone/>
            </a:pPr>
            <a:r>
              <a:rPr lang="en-US" sz="1800" b="1" kern="0" spc="-66" dirty="0">
                <a:solidFill>
                  <a:srgbClr val="E5E0DF"/>
                </a:solidFill>
                <a:latin typeface="Inter" pitchFamily="34" charset="0"/>
                <a:ea typeface="Inter" pitchFamily="34" charset="-122"/>
                <a:cs typeface="Inter" pitchFamily="34" charset="-120"/>
              </a:rPr>
              <a:t>Building Emotional Intelligence</a:t>
            </a:r>
            <a:endParaRPr lang="en-US" sz="1800" dirty="0"/>
          </a:p>
        </p:txBody>
      </p:sp>
      <p:sp>
        <p:nvSpPr>
          <p:cNvPr id="21" name="TextBox 20">
            <a:extLst>
              <a:ext uri="{FF2B5EF4-FFF2-40B4-BE49-F238E27FC236}">
                <a16:creationId xmlns:a16="http://schemas.microsoft.com/office/drawing/2014/main" xmlns="" id="{4C62F09D-0A44-C3AA-1907-0F04E06E2BBA}"/>
              </a:ext>
            </a:extLst>
          </p:cNvPr>
          <p:cNvSpPr txBox="1"/>
          <p:nvPr/>
        </p:nvSpPr>
        <p:spPr>
          <a:xfrm>
            <a:off x="8868309" y="2930502"/>
            <a:ext cx="2646575" cy="1858842"/>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Emotional intelligence can be improved through training, self-reflection, and feedback from colleagues and customers.</a:t>
            </a:r>
            <a:endParaRPr lang="en-US" sz="1800" dirty="0"/>
          </a:p>
        </p:txBody>
      </p:sp>
    </p:spTree>
    <p:extLst>
      <p:ext uri="{BB962C8B-B14F-4D97-AF65-F5344CB8AC3E}">
        <p14:creationId xmlns:p14="http://schemas.microsoft.com/office/powerpoint/2010/main" val="296007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5DF145-B827-BA5B-FA22-479B22B43F64}"/>
              </a:ext>
            </a:extLst>
          </p:cNvPr>
          <p:cNvSpPr>
            <a:spLocks noGrp="1"/>
          </p:cNvSpPr>
          <p:nvPr>
            <p:ph type="title"/>
          </p:nvPr>
        </p:nvSpPr>
        <p:spPr>
          <a:xfrm>
            <a:off x="838200" y="263951"/>
            <a:ext cx="10515600" cy="1074655"/>
          </a:xfrm>
        </p:spPr>
        <p:txBody>
          <a:bodyPr>
            <a:normAutofit fontScale="90000"/>
          </a:bodyPr>
          <a:lstStyle/>
          <a:p>
            <a:r>
              <a:rPr lang="en-US" sz="4400" b="1" kern="0" spc="-92" dirty="0">
                <a:solidFill>
                  <a:srgbClr val="FFFFFF"/>
                </a:solidFill>
                <a:latin typeface="Inter" pitchFamily="34" charset="0"/>
                <a:ea typeface="Inter" pitchFamily="34" charset="-122"/>
                <a:cs typeface="Inter" pitchFamily="34" charset="-120"/>
              </a:rPr>
              <a:t>What is Artificial Intelligence?</a:t>
            </a:r>
            <a:r>
              <a:rPr lang="en-US" sz="4400" dirty="0"/>
              <a:t/>
            </a:r>
            <a:br>
              <a:rPr lang="en-US" sz="4400" dirty="0"/>
            </a:br>
            <a:endParaRPr lang="uk-UA" dirty="0"/>
          </a:p>
        </p:txBody>
      </p:sp>
      <p:pic>
        <p:nvPicPr>
          <p:cNvPr id="4" name="Рисунок 3">
            <a:extLst>
              <a:ext uri="{FF2B5EF4-FFF2-40B4-BE49-F238E27FC236}">
                <a16:creationId xmlns:a16="http://schemas.microsoft.com/office/drawing/2014/main" xmlns="" id="{6DCE9C8B-84EA-4CF5-1C10-9ABB3F4E975F}"/>
              </a:ext>
            </a:extLst>
          </p:cNvPr>
          <p:cNvPicPr>
            <a:picLocks noChangeAspect="1"/>
          </p:cNvPicPr>
          <p:nvPr/>
        </p:nvPicPr>
        <p:blipFill>
          <a:blip r:embed="rId2"/>
          <a:stretch>
            <a:fillRect/>
          </a:stretch>
        </p:blipFill>
        <p:spPr>
          <a:xfrm>
            <a:off x="2063090" y="1244158"/>
            <a:ext cx="2539618" cy="1401765"/>
          </a:xfrm>
          <a:prstGeom prst="rect">
            <a:avLst/>
          </a:prstGeom>
        </p:spPr>
      </p:pic>
      <p:pic>
        <p:nvPicPr>
          <p:cNvPr id="5" name="Рисунок 4">
            <a:extLst>
              <a:ext uri="{FF2B5EF4-FFF2-40B4-BE49-F238E27FC236}">
                <a16:creationId xmlns:a16="http://schemas.microsoft.com/office/drawing/2014/main" xmlns="" id="{E176904D-9301-3463-CD1B-089251D4975F}"/>
              </a:ext>
            </a:extLst>
          </p:cNvPr>
          <p:cNvPicPr>
            <a:picLocks noChangeAspect="1"/>
          </p:cNvPicPr>
          <p:nvPr/>
        </p:nvPicPr>
        <p:blipFill>
          <a:blip r:embed="rId3"/>
          <a:stretch>
            <a:fillRect/>
          </a:stretch>
        </p:blipFill>
        <p:spPr>
          <a:xfrm>
            <a:off x="6228564" y="1244158"/>
            <a:ext cx="2750066" cy="1401765"/>
          </a:xfrm>
          <a:prstGeom prst="rect">
            <a:avLst/>
          </a:prstGeom>
        </p:spPr>
      </p:pic>
      <p:sp>
        <p:nvSpPr>
          <p:cNvPr id="7" name="TextBox 6">
            <a:extLst>
              <a:ext uri="{FF2B5EF4-FFF2-40B4-BE49-F238E27FC236}">
                <a16:creationId xmlns:a16="http://schemas.microsoft.com/office/drawing/2014/main" xmlns="" id="{DEA85064-858D-E01B-1511-B44A13AEBA54}"/>
              </a:ext>
            </a:extLst>
          </p:cNvPr>
          <p:cNvSpPr txBox="1"/>
          <p:nvPr/>
        </p:nvSpPr>
        <p:spPr>
          <a:xfrm>
            <a:off x="1910617" y="2808519"/>
            <a:ext cx="2844564" cy="322461"/>
          </a:xfrm>
          <a:prstGeom prst="rect">
            <a:avLst/>
          </a:prstGeom>
          <a:noFill/>
        </p:spPr>
        <p:txBody>
          <a:bodyPr wrap="square">
            <a:spAutoFit/>
          </a:bodyPr>
          <a:lstStyle/>
          <a:p>
            <a:pPr marL="0" indent="0" algn="ctr">
              <a:lnSpc>
                <a:spcPts val="1914"/>
              </a:lnSpc>
              <a:buNone/>
            </a:pPr>
            <a:r>
              <a:rPr lang="en-US" sz="1400" b="1" kern="0" spc="-46" dirty="0">
                <a:solidFill>
                  <a:srgbClr val="FFFFFF"/>
                </a:solidFill>
                <a:latin typeface="Inter" pitchFamily="34" charset="0"/>
                <a:ea typeface="Inter" pitchFamily="34" charset="-122"/>
                <a:cs typeface="Inter" pitchFamily="34" charset="-120"/>
              </a:rPr>
              <a:t>Defining Artificial Intelligence</a:t>
            </a:r>
            <a:endParaRPr lang="en-US" sz="1400" dirty="0"/>
          </a:p>
        </p:txBody>
      </p:sp>
      <p:sp>
        <p:nvSpPr>
          <p:cNvPr id="9" name="TextBox 8">
            <a:extLst>
              <a:ext uri="{FF2B5EF4-FFF2-40B4-BE49-F238E27FC236}">
                <a16:creationId xmlns:a16="http://schemas.microsoft.com/office/drawing/2014/main" xmlns="" id="{4016366B-C4BD-38C0-8654-76D5F30EF653}"/>
              </a:ext>
            </a:extLst>
          </p:cNvPr>
          <p:cNvSpPr txBox="1"/>
          <p:nvPr/>
        </p:nvSpPr>
        <p:spPr>
          <a:xfrm>
            <a:off x="6431138" y="2808518"/>
            <a:ext cx="2344917" cy="322461"/>
          </a:xfrm>
          <a:prstGeom prst="rect">
            <a:avLst/>
          </a:prstGeom>
          <a:noFill/>
        </p:spPr>
        <p:txBody>
          <a:bodyPr wrap="square">
            <a:spAutoFit/>
          </a:bodyPr>
          <a:lstStyle/>
          <a:p>
            <a:pPr marL="0" indent="0" algn="ctr">
              <a:lnSpc>
                <a:spcPts val="1914"/>
              </a:lnSpc>
              <a:buNone/>
            </a:pPr>
            <a:r>
              <a:rPr lang="en-US" sz="1400" b="1" kern="0" spc="-46" dirty="0">
                <a:solidFill>
                  <a:srgbClr val="FFFFFF"/>
                </a:solidFill>
                <a:latin typeface="Inter" pitchFamily="34" charset="0"/>
                <a:ea typeface="Inter" pitchFamily="34" charset="-122"/>
                <a:cs typeface="Inter" pitchFamily="34" charset="-120"/>
              </a:rPr>
              <a:t>Benefits for Restaurants</a:t>
            </a:r>
            <a:endParaRPr lang="en-US" sz="1400" dirty="0"/>
          </a:p>
        </p:txBody>
      </p:sp>
      <p:sp>
        <p:nvSpPr>
          <p:cNvPr id="11" name="TextBox 10">
            <a:extLst>
              <a:ext uri="{FF2B5EF4-FFF2-40B4-BE49-F238E27FC236}">
                <a16:creationId xmlns:a16="http://schemas.microsoft.com/office/drawing/2014/main" xmlns="" id="{0197E63A-356F-BDEE-9A97-34E69462A3FB}"/>
              </a:ext>
            </a:extLst>
          </p:cNvPr>
          <p:cNvSpPr txBox="1"/>
          <p:nvPr/>
        </p:nvSpPr>
        <p:spPr>
          <a:xfrm>
            <a:off x="1774596" y="3239686"/>
            <a:ext cx="3598682" cy="1101520"/>
          </a:xfrm>
          <a:prstGeom prst="rect">
            <a:avLst/>
          </a:prstGeom>
          <a:noFill/>
        </p:spPr>
        <p:txBody>
          <a:bodyPr wrap="square">
            <a:spAutoFit/>
          </a:bodyPr>
          <a:lstStyle/>
          <a:p>
            <a:pPr marL="0" indent="0" algn="l">
              <a:lnSpc>
                <a:spcPts val="1960"/>
              </a:lnSpc>
              <a:buNone/>
            </a:pPr>
            <a:r>
              <a:rPr lang="en-US" sz="1400" kern="0" spc="-24" dirty="0">
                <a:solidFill>
                  <a:srgbClr val="E5E0DF"/>
                </a:solidFill>
                <a:latin typeface="Inter" pitchFamily="34" charset="0"/>
                <a:ea typeface="Inter" pitchFamily="34" charset="-122"/>
                <a:cs typeface="Inter" pitchFamily="34" charset="-120"/>
              </a:rPr>
              <a:t>Artificial intelligence refers to the simulation of human intelligence in machines, enabling them to perform tasks that typically require human-level intelligence or reasoning.</a:t>
            </a:r>
            <a:endParaRPr lang="en-US" sz="1400" dirty="0"/>
          </a:p>
        </p:txBody>
      </p:sp>
      <p:sp>
        <p:nvSpPr>
          <p:cNvPr id="13" name="TextBox 12">
            <a:extLst>
              <a:ext uri="{FF2B5EF4-FFF2-40B4-BE49-F238E27FC236}">
                <a16:creationId xmlns:a16="http://schemas.microsoft.com/office/drawing/2014/main" xmlns="" id="{8C7A3D97-95E8-FD32-1D4B-51DEF928B05D}"/>
              </a:ext>
            </a:extLst>
          </p:cNvPr>
          <p:cNvSpPr txBox="1"/>
          <p:nvPr/>
        </p:nvSpPr>
        <p:spPr>
          <a:xfrm>
            <a:off x="5904324" y="3144507"/>
            <a:ext cx="4031528" cy="1118255"/>
          </a:xfrm>
          <a:prstGeom prst="rect">
            <a:avLst/>
          </a:prstGeom>
          <a:noFill/>
        </p:spPr>
        <p:txBody>
          <a:bodyPr wrap="square">
            <a:spAutoFit/>
          </a:bodyPr>
          <a:lstStyle/>
          <a:p>
            <a:pPr marL="0" indent="0" algn="l">
              <a:lnSpc>
                <a:spcPts val="1960"/>
              </a:lnSpc>
              <a:buNone/>
            </a:pPr>
            <a:r>
              <a:rPr lang="en-US" sz="1400" kern="0" spc="-24" dirty="0">
                <a:solidFill>
                  <a:srgbClr val="E5E0DF"/>
                </a:solidFill>
                <a:latin typeface="Inter" pitchFamily="34" charset="0"/>
                <a:ea typeface="Inter" pitchFamily="34" charset="-122"/>
                <a:cs typeface="Inter" pitchFamily="34" charset="-120"/>
              </a:rPr>
              <a:t>Restaurants can use artificial intelligence to improve efficiency, reduce errors, and personalize the customer experience through features like chatbots, recommendation engines, and predictive analytics.</a:t>
            </a:r>
            <a:endParaRPr lang="en-US" sz="1800" dirty="0"/>
          </a:p>
        </p:txBody>
      </p:sp>
      <p:pic>
        <p:nvPicPr>
          <p:cNvPr id="14" name="Рисунок 13">
            <a:extLst>
              <a:ext uri="{FF2B5EF4-FFF2-40B4-BE49-F238E27FC236}">
                <a16:creationId xmlns:a16="http://schemas.microsoft.com/office/drawing/2014/main" xmlns="" id="{9ED3DD6C-AFF0-6864-6D4E-92FEEAFC809B}"/>
              </a:ext>
            </a:extLst>
          </p:cNvPr>
          <p:cNvPicPr>
            <a:picLocks noChangeAspect="1"/>
          </p:cNvPicPr>
          <p:nvPr/>
        </p:nvPicPr>
        <p:blipFill>
          <a:blip r:embed="rId4"/>
          <a:stretch>
            <a:fillRect/>
          </a:stretch>
        </p:blipFill>
        <p:spPr>
          <a:xfrm>
            <a:off x="2741819" y="4600893"/>
            <a:ext cx="2961562" cy="1831426"/>
          </a:xfrm>
          <a:prstGeom prst="rect">
            <a:avLst/>
          </a:prstGeom>
        </p:spPr>
      </p:pic>
      <p:sp>
        <p:nvSpPr>
          <p:cNvPr id="16" name="TextBox 15">
            <a:extLst>
              <a:ext uri="{FF2B5EF4-FFF2-40B4-BE49-F238E27FC236}">
                <a16:creationId xmlns:a16="http://schemas.microsoft.com/office/drawing/2014/main" xmlns="" id="{B400DF85-1BCA-46A8-7F2B-6A9C8EBDE738}"/>
              </a:ext>
            </a:extLst>
          </p:cNvPr>
          <p:cNvSpPr txBox="1"/>
          <p:nvPr/>
        </p:nvSpPr>
        <p:spPr>
          <a:xfrm>
            <a:off x="6431138" y="4856491"/>
            <a:ext cx="2656166" cy="322461"/>
          </a:xfrm>
          <a:prstGeom prst="rect">
            <a:avLst/>
          </a:prstGeom>
          <a:noFill/>
        </p:spPr>
        <p:txBody>
          <a:bodyPr wrap="square">
            <a:spAutoFit/>
          </a:bodyPr>
          <a:lstStyle/>
          <a:p>
            <a:pPr marL="0" indent="0" algn="ctr">
              <a:lnSpc>
                <a:spcPts val="1914"/>
              </a:lnSpc>
              <a:buNone/>
            </a:pPr>
            <a:r>
              <a:rPr lang="en-US" sz="1400" b="1" kern="0" spc="-46" dirty="0">
                <a:solidFill>
                  <a:srgbClr val="FFFFFF"/>
                </a:solidFill>
                <a:latin typeface="Inter" pitchFamily="34" charset="0"/>
                <a:ea typeface="Inter" pitchFamily="34" charset="-122"/>
                <a:cs typeface="Inter" pitchFamily="34" charset="-120"/>
              </a:rPr>
              <a:t>Future of AI in Restaurants</a:t>
            </a:r>
            <a:endParaRPr lang="en-US" sz="1400" dirty="0"/>
          </a:p>
        </p:txBody>
      </p:sp>
      <p:sp>
        <p:nvSpPr>
          <p:cNvPr id="18" name="TextBox 17">
            <a:extLst>
              <a:ext uri="{FF2B5EF4-FFF2-40B4-BE49-F238E27FC236}">
                <a16:creationId xmlns:a16="http://schemas.microsoft.com/office/drawing/2014/main" xmlns="" id="{0CD6E111-C8B0-DDED-9BF5-43511A2F2F62}"/>
              </a:ext>
            </a:extLst>
          </p:cNvPr>
          <p:cNvSpPr txBox="1"/>
          <p:nvPr/>
        </p:nvSpPr>
        <p:spPr>
          <a:xfrm>
            <a:off x="5904324" y="5330799"/>
            <a:ext cx="4002020" cy="1101520"/>
          </a:xfrm>
          <a:prstGeom prst="rect">
            <a:avLst/>
          </a:prstGeom>
          <a:noFill/>
        </p:spPr>
        <p:txBody>
          <a:bodyPr wrap="square">
            <a:spAutoFit/>
          </a:bodyPr>
          <a:lstStyle/>
          <a:p>
            <a:pPr marL="0" indent="0" algn="just">
              <a:lnSpc>
                <a:spcPts val="1960"/>
              </a:lnSpc>
              <a:buNone/>
            </a:pPr>
            <a:r>
              <a:rPr lang="en-US" sz="1400" kern="0" spc="-24" dirty="0">
                <a:solidFill>
                  <a:srgbClr val="E5E0DF"/>
                </a:solidFill>
                <a:latin typeface="Inter" pitchFamily="34" charset="0"/>
                <a:ea typeface="Inter" pitchFamily="34" charset="-122"/>
                <a:cs typeface="Inter" pitchFamily="34" charset="-120"/>
              </a:rPr>
              <a:t>The use of AI in restaurants is constantly expanding, from automated ordering systems to drone deliveries. It is also gaining popularity for its ability to manage inventory and reduce food waste.</a:t>
            </a:r>
            <a:endParaRPr lang="en-US" sz="1400" dirty="0"/>
          </a:p>
        </p:txBody>
      </p:sp>
    </p:spTree>
    <p:extLst>
      <p:ext uri="{BB962C8B-B14F-4D97-AF65-F5344CB8AC3E}">
        <p14:creationId xmlns:p14="http://schemas.microsoft.com/office/powerpoint/2010/main" val="219176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D2FE5E-304E-1801-508F-EC260C502242}"/>
              </a:ext>
            </a:extLst>
          </p:cNvPr>
          <p:cNvSpPr>
            <a:spLocks noGrp="1"/>
          </p:cNvSpPr>
          <p:nvPr>
            <p:ph type="title"/>
          </p:nvPr>
        </p:nvSpPr>
        <p:spPr/>
        <p:txBody>
          <a:bodyPr/>
          <a:lstStyle/>
          <a:p>
            <a:r>
              <a:rPr lang="en-US" sz="4400" b="1" kern="0" spc="-131" dirty="0">
                <a:solidFill>
                  <a:srgbClr val="FFFFFF"/>
                </a:solidFill>
                <a:latin typeface="Inter" pitchFamily="34" charset="0"/>
                <a:ea typeface="Inter" pitchFamily="34" charset="-122"/>
                <a:cs typeface="Inter" pitchFamily="34" charset="-120"/>
              </a:rPr>
              <a:t>Emotional Intelligence in Marketing</a:t>
            </a:r>
            <a:r>
              <a:rPr lang="en-US" sz="4400" dirty="0"/>
              <a:t/>
            </a:r>
            <a:br>
              <a:rPr lang="en-US" sz="4400" dirty="0"/>
            </a:br>
            <a:endParaRPr lang="uk-UA" dirty="0"/>
          </a:p>
        </p:txBody>
      </p:sp>
      <p:sp>
        <p:nvSpPr>
          <p:cNvPr id="4" name="Стрілка: угору-вниз 3">
            <a:extLst>
              <a:ext uri="{FF2B5EF4-FFF2-40B4-BE49-F238E27FC236}">
                <a16:creationId xmlns:a16="http://schemas.microsoft.com/office/drawing/2014/main" xmlns="" id="{73A5EE0F-7D31-F8B9-2D59-7908F4380D56}"/>
              </a:ext>
            </a:extLst>
          </p:cNvPr>
          <p:cNvSpPr/>
          <p:nvPr/>
        </p:nvSpPr>
        <p:spPr>
          <a:xfrm>
            <a:off x="838200" y="1253765"/>
            <a:ext cx="311870" cy="476053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6" name="Пряма сполучна лінія 5">
            <a:extLst>
              <a:ext uri="{FF2B5EF4-FFF2-40B4-BE49-F238E27FC236}">
                <a16:creationId xmlns:a16="http://schemas.microsoft.com/office/drawing/2014/main" xmlns="" id="{3DAF931C-BD82-3F9F-848F-3E705F064D4A}"/>
              </a:ext>
            </a:extLst>
          </p:cNvPr>
          <p:cNvCxnSpPr/>
          <p:nvPr/>
        </p:nvCxnSpPr>
        <p:spPr>
          <a:xfrm>
            <a:off x="1008668" y="2073897"/>
            <a:ext cx="90497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Пряма сполучна лінія 7">
            <a:extLst>
              <a:ext uri="{FF2B5EF4-FFF2-40B4-BE49-F238E27FC236}">
                <a16:creationId xmlns:a16="http://schemas.microsoft.com/office/drawing/2014/main" xmlns="" id="{C96BCD95-BAFE-5644-22A2-FC6EAFAA8B9B}"/>
              </a:ext>
            </a:extLst>
          </p:cNvPr>
          <p:cNvCxnSpPr/>
          <p:nvPr/>
        </p:nvCxnSpPr>
        <p:spPr>
          <a:xfrm>
            <a:off x="1008668" y="3429000"/>
            <a:ext cx="90497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Пряма сполучна лінія 9">
            <a:extLst>
              <a:ext uri="{FF2B5EF4-FFF2-40B4-BE49-F238E27FC236}">
                <a16:creationId xmlns:a16="http://schemas.microsoft.com/office/drawing/2014/main" xmlns="" id="{9B10C9E7-4D7A-3F7C-4C49-F419E3E84E8D}"/>
              </a:ext>
            </a:extLst>
          </p:cNvPr>
          <p:cNvCxnSpPr>
            <a:cxnSpLocks/>
          </p:cNvCxnSpPr>
          <p:nvPr/>
        </p:nvCxnSpPr>
        <p:spPr>
          <a:xfrm>
            <a:off x="1008668" y="5033913"/>
            <a:ext cx="90497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FCF98231-C5DB-FE98-4E57-B4C40E4E172F}"/>
              </a:ext>
            </a:extLst>
          </p:cNvPr>
          <p:cNvSpPr txBox="1"/>
          <p:nvPr/>
        </p:nvSpPr>
        <p:spPr>
          <a:xfrm>
            <a:off x="1237269" y="1357882"/>
            <a:ext cx="1883004" cy="412934"/>
          </a:xfrm>
          <a:prstGeom prst="rect">
            <a:avLst/>
          </a:prstGeom>
          <a:noFill/>
        </p:spPr>
        <p:txBody>
          <a:bodyPr wrap="square">
            <a:spAutoFit/>
          </a:bodyPr>
          <a:lstStyle/>
          <a:p>
            <a:pPr marL="0" indent="0" algn="l">
              <a:lnSpc>
                <a:spcPts val="2734"/>
              </a:lnSpc>
              <a:buNone/>
            </a:pPr>
            <a:r>
              <a:rPr lang="en-US" sz="1800" b="1" kern="0" spc="-66" dirty="0">
                <a:solidFill>
                  <a:srgbClr val="E5E0DF"/>
                </a:solidFill>
                <a:latin typeface="Inter" pitchFamily="34" charset="0"/>
                <a:ea typeface="Inter" pitchFamily="34" charset="-122"/>
                <a:cs typeface="Inter" pitchFamily="34" charset="-120"/>
              </a:rPr>
              <a:t>Stage 1: Research</a:t>
            </a:r>
            <a:endParaRPr lang="en-US" sz="1800" dirty="0"/>
          </a:p>
        </p:txBody>
      </p:sp>
      <p:sp>
        <p:nvSpPr>
          <p:cNvPr id="15" name="TextBox 14">
            <a:extLst>
              <a:ext uri="{FF2B5EF4-FFF2-40B4-BE49-F238E27FC236}">
                <a16:creationId xmlns:a16="http://schemas.microsoft.com/office/drawing/2014/main" xmlns="" id="{CBF51B05-EB7F-4816-1AB2-4495255DBC54}"/>
              </a:ext>
            </a:extLst>
          </p:cNvPr>
          <p:cNvSpPr txBox="1"/>
          <p:nvPr/>
        </p:nvSpPr>
        <p:spPr>
          <a:xfrm>
            <a:off x="2000840" y="1690688"/>
            <a:ext cx="8136117" cy="781624"/>
          </a:xfrm>
          <a:prstGeom prst="rect">
            <a:avLst/>
          </a:prstGeom>
          <a:noFill/>
        </p:spPr>
        <p:txBody>
          <a:bodyPr wrap="square">
            <a:spAutoFit/>
          </a:bodyPr>
          <a:lstStyle/>
          <a:p>
            <a:pPr marL="0" indent="0" algn="l">
              <a:lnSpc>
                <a:spcPts val="2799"/>
              </a:lnSpc>
              <a:buNone/>
            </a:pPr>
            <a:r>
              <a:rPr lang="en-US" sz="1800" kern="0" spc="-35" dirty="0">
                <a:solidFill>
                  <a:srgbClr val="E5E0DF"/>
                </a:solidFill>
                <a:latin typeface="Inter" pitchFamily="34" charset="0"/>
                <a:ea typeface="Inter" pitchFamily="34" charset="-122"/>
                <a:cs typeface="Inter" pitchFamily="34" charset="-120"/>
              </a:rPr>
              <a:t>Use customer feedback and emotional cues to develop marketing messages that resonate with your target audience.</a:t>
            </a:r>
            <a:endParaRPr lang="en-US" sz="1800" dirty="0"/>
          </a:p>
        </p:txBody>
      </p:sp>
      <p:sp>
        <p:nvSpPr>
          <p:cNvPr id="17" name="TextBox 16">
            <a:extLst>
              <a:ext uri="{FF2B5EF4-FFF2-40B4-BE49-F238E27FC236}">
                <a16:creationId xmlns:a16="http://schemas.microsoft.com/office/drawing/2014/main" xmlns="" id="{1870918E-830C-8091-A6C3-6E9D255F74B1}"/>
              </a:ext>
            </a:extLst>
          </p:cNvPr>
          <p:cNvSpPr txBox="1"/>
          <p:nvPr/>
        </p:nvSpPr>
        <p:spPr>
          <a:xfrm>
            <a:off x="1237269" y="2818024"/>
            <a:ext cx="1939564" cy="412934"/>
          </a:xfrm>
          <a:prstGeom prst="rect">
            <a:avLst/>
          </a:prstGeom>
          <a:noFill/>
        </p:spPr>
        <p:txBody>
          <a:bodyPr wrap="square">
            <a:spAutoFit/>
          </a:bodyPr>
          <a:lstStyle/>
          <a:p>
            <a:pPr marL="0" indent="0" algn="l">
              <a:lnSpc>
                <a:spcPts val="2734"/>
              </a:lnSpc>
              <a:buNone/>
            </a:pPr>
            <a:r>
              <a:rPr lang="en-US" sz="1800" b="1" kern="0" spc="-66" dirty="0">
                <a:solidFill>
                  <a:srgbClr val="E5E0DF"/>
                </a:solidFill>
                <a:latin typeface="Inter" pitchFamily="34" charset="0"/>
                <a:ea typeface="Inter" pitchFamily="34" charset="-122"/>
                <a:cs typeface="Inter" pitchFamily="34" charset="-120"/>
              </a:rPr>
              <a:t>Stage 2: Promotions</a:t>
            </a:r>
            <a:endParaRPr lang="en-US" sz="1800" dirty="0"/>
          </a:p>
        </p:txBody>
      </p:sp>
      <p:sp>
        <p:nvSpPr>
          <p:cNvPr id="19" name="TextBox 18">
            <a:extLst>
              <a:ext uri="{FF2B5EF4-FFF2-40B4-BE49-F238E27FC236}">
                <a16:creationId xmlns:a16="http://schemas.microsoft.com/office/drawing/2014/main" xmlns="" id="{B78A07B7-C586-2DD0-B78F-E0EEFEE374DB}"/>
              </a:ext>
            </a:extLst>
          </p:cNvPr>
          <p:cNvSpPr txBox="1"/>
          <p:nvPr/>
        </p:nvSpPr>
        <p:spPr>
          <a:xfrm>
            <a:off x="1913641" y="3461682"/>
            <a:ext cx="8675803" cy="781624"/>
          </a:xfrm>
          <a:prstGeom prst="rect">
            <a:avLst/>
          </a:prstGeom>
          <a:noFill/>
        </p:spPr>
        <p:txBody>
          <a:bodyPr wrap="square">
            <a:spAutoFit/>
          </a:bodyPr>
          <a:lstStyle/>
          <a:p>
            <a:pPr marL="0" indent="0" algn="l">
              <a:lnSpc>
                <a:spcPts val="2799"/>
              </a:lnSpc>
              <a:buNone/>
            </a:pPr>
            <a:r>
              <a:rPr lang="en-US" sz="1800" kern="0" spc="-35" dirty="0">
                <a:solidFill>
                  <a:srgbClr val="E5E0DF"/>
                </a:solidFill>
                <a:latin typeface="Inter" pitchFamily="34" charset="0"/>
                <a:ea typeface="Inter" pitchFamily="34" charset="-122"/>
                <a:cs typeface="Inter" pitchFamily="34" charset="-120"/>
              </a:rPr>
              <a:t>Engage with customers on a personal level through tailored promotions and marketing campaigns that address their specific needs and desires.</a:t>
            </a:r>
            <a:endParaRPr lang="en-US" sz="1800" dirty="0"/>
          </a:p>
        </p:txBody>
      </p:sp>
      <p:sp>
        <p:nvSpPr>
          <p:cNvPr id="21" name="TextBox 20">
            <a:extLst>
              <a:ext uri="{FF2B5EF4-FFF2-40B4-BE49-F238E27FC236}">
                <a16:creationId xmlns:a16="http://schemas.microsoft.com/office/drawing/2014/main" xmlns="" id="{7EF33F05-DFE0-09AD-9B14-5F3149DC5FC0}"/>
              </a:ext>
            </a:extLst>
          </p:cNvPr>
          <p:cNvSpPr txBox="1"/>
          <p:nvPr/>
        </p:nvSpPr>
        <p:spPr>
          <a:xfrm>
            <a:off x="1264764" y="4454252"/>
            <a:ext cx="1807589" cy="412934"/>
          </a:xfrm>
          <a:prstGeom prst="rect">
            <a:avLst/>
          </a:prstGeom>
          <a:noFill/>
        </p:spPr>
        <p:txBody>
          <a:bodyPr wrap="square">
            <a:spAutoFit/>
          </a:bodyPr>
          <a:lstStyle/>
          <a:p>
            <a:pPr marL="0" indent="0" algn="l">
              <a:lnSpc>
                <a:spcPts val="2734"/>
              </a:lnSpc>
              <a:buNone/>
            </a:pPr>
            <a:r>
              <a:rPr lang="en-US" sz="1800" b="1" kern="0" spc="-66" dirty="0">
                <a:solidFill>
                  <a:srgbClr val="E5E0DF"/>
                </a:solidFill>
                <a:latin typeface="Inter" pitchFamily="34" charset="0"/>
                <a:ea typeface="Inter" pitchFamily="34" charset="-122"/>
                <a:cs typeface="Inter" pitchFamily="34" charset="-120"/>
              </a:rPr>
              <a:t>Stage 3: Follow-up</a:t>
            </a:r>
            <a:endParaRPr lang="en-US" sz="1800" dirty="0"/>
          </a:p>
        </p:txBody>
      </p:sp>
      <p:sp>
        <p:nvSpPr>
          <p:cNvPr id="23" name="TextBox 22">
            <a:extLst>
              <a:ext uri="{FF2B5EF4-FFF2-40B4-BE49-F238E27FC236}">
                <a16:creationId xmlns:a16="http://schemas.microsoft.com/office/drawing/2014/main" xmlns="" id="{182E7BEB-0E58-3679-BD61-1E221D1CE52A}"/>
              </a:ext>
            </a:extLst>
          </p:cNvPr>
          <p:cNvSpPr txBox="1"/>
          <p:nvPr/>
        </p:nvSpPr>
        <p:spPr>
          <a:xfrm>
            <a:off x="2000840" y="5141012"/>
            <a:ext cx="8588604" cy="781624"/>
          </a:xfrm>
          <a:prstGeom prst="rect">
            <a:avLst/>
          </a:prstGeom>
          <a:noFill/>
        </p:spPr>
        <p:txBody>
          <a:bodyPr wrap="square">
            <a:spAutoFit/>
          </a:bodyPr>
          <a:lstStyle/>
          <a:p>
            <a:pPr marL="0" indent="0" algn="l">
              <a:lnSpc>
                <a:spcPts val="2799"/>
              </a:lnSpc>
              <a:buNone/>
            </a:pPr>
            <a:r>
              <a:rPr lang="en-US" sz="1800" kern="0" spc="-35" dirty="0">
                <a:solidFill>
                  <a:srgbClr val="E5E0DF"/>
                </a:solidFill>
                <a:latin typeface="Inter" pitchFamily="34" charset="0"/>
                <a:ea typeface="Inter" pitchFamily="34" charset="-122"/>
                <a:cs typeface="Inter" pitchFamily="34" charset="-120"/>
              </a:rPr>
              <a:t>Use emotional intelligence to craft follow-up strategies that leave customers feeling valued and satisfied, encouraging them to return and refer others to your business.</a:t>
            </a:r>
            <a:endParaRPr lang="en-US" sz="1800" dirty="0"/>
          </a:p>
        </p:txBody>
      </p:sp>
    </p:spTree>
    <p:extLst>
      <p:ext uri="{BB962C8B-B14F-4D97-AF65-F5344CB8AC3E}">
        <p14:creationId xmlns:p14="http://schemas.microsoft.com/office/powerpoint/2010/main" val="42304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42123E-ADD8-A84B-9ACB-5D43673F06EB}"/>
              </a:ext>
            </a:extLst>
          </p:cNvPr>
          <p:cNvSpPr>
            <a:spLocks noGrp="1"/>
          </p:cNvSpPr>
          <p:nvPr>
            <p:ph type="title"/>
          </p:nvPr>
        </p:nvSpPr>
        <p:spPr/>
        <p:txBody>
          <a:bodyPr/>
          <a:lstStyle/>
          <a:p>
            <a:r>
              <a:rPr lang="en-US" sz="4400" b="1" kern="0" spc="-131" dirty="0">
                <a:solidFill>
                  <a:srgbClr val="FFFFFF"/>
                </a:solidFill>
                <a:latin typeface="Inter" pitchFamily="34" charset="0"/>
                <a:ea typeface="Inter" pitchFamily="34" charset="-122"/>
                <a:cs typeface="Inter" pitchFamily="34" charset="-120"/>
              </a:rPr>
              <a:t>Artificial Intelligence in Marketing</a:t>
            </a:r>
            <a:r>
              <a:rPr lang="en-US" sz="4400" dirty="0"/>
              <a:t/>
            </a:r>
            <a:br>
              <a:rPr lang="en-US" sz="4400" dirty="0"/>
            </a:br>
            <a:endParaRPr lang="uk-UA" dirty="0"/>
          </a:p>
        </p:txBody>
      </p:sp>
      <p:pic>
        <p:nvPicPr>
          <p:cNvPr id="5" name="Рисунок 4">
            <a:extLst>
              <a:ext uri="{FF2B5EF4-FFF2-40B4-BE49-F238E27FC236}">
                <a16:creationId xmlns:a16="http://schemas.microsoft.com/office/drawing/2014/main" xmlns="" id="{6EE4A15F-4F77-188C-865F-50325ACF5D8D}"/>
              </a:ext>
            </a:extLst>
          </p:cNvPr>
          <p:cNvPicPr>
            <a:picLocks noChangeAspect="1"/>
          </p:cNvPicPr>
          <p:nvPr/>
        </p:nvPicPr>
        <p:blipFill>
          <a:blip r:embed="rId2"/>
          <a:stretch>
            <a:fillRect/>
          </a:stretch>
        </p:blipFill>
        <p:spPr>
          <a:xfrm>
            <a:off x="1172526" y="1480352"/>
            <a:ext cx="2832494" cy="3440439"/>
          </a:xfrm>
          <a:prstGeom prst="rect">
            <a:avLst/>
          </a:prstGeom>
        </p:spPr>
      </p:pic>
      <p:pic>
        <p:nvPicPr>
          <p:cNvPr id="6" name="Рисунок 5">
            <a:extLst>
              <a:ext uri="{FF2B5EF4-FFF2-40B4-BE49-F238E27FC236}">
                <a16:creationId xmlns:a16="http://schemas.microsoft.com/office/drawing/2014/main" xmlns="" id="{D6302016-8644-49FD-5EB9-B91CA0A7D87C}"/>
              </a:ext>
            </a:extLst>
          </p:cNvPr>
          <p:cNvPicPr>
            <a:picLocks noChangeAspect="1"/>
          </p:cNvPicPr>
          <p:nvPr/>
        </p:nvPicPr>
        <p:blipFill>
          <a:blip r:embed="rId2"/>
          <a:stretch>
            <a:fillRect/>
          </a:stretch>
        </p:blipFill>
        <p:spPr>
          <a:xfrm>
            <a:off x="4499532" y="1480353"/>
            <a:ext cx="2737176" cy="3440438"/>
          </a:xfrm>
          <a:prstGeom prst="rect">
            <a:avLst/>
          </a:prstGeom>
        </p:spPr>
      </p:pic>
      <p:pic>
        <p:nvPicPr>
          <p:cNvPr id="7" name="Рисунок 6">
            <a:extLst>
              <a:ext uri="{FF2B5EF4-FFF2-40B4-BE49-F238E27FC236}">
                <a16:creationId xmlns:a16="http://schemas.microsoft.com/office/drawing/2014/main" xmlns="" id="{DD601162-A084-A026-A68F-5324884656EC}"/>
              </a:ext>
            </a:extLst>
          </p:cNvPr>
          <p:cNvPicPr>
            <a:picLocks noChangeAspect="1"/>
          </p:cNvPicPr>
          <p:nvPr/>
        </p:nvPicPr>
        <p:blipFill>
          <a:blip r:embed="rId2"/>
          <a:stretch>
            <a:fillRect/>
          </a:stretch>
        </p:blipFill>
        <p:spPr>
          <a:xfrm>
            <a:off x="7731221" y="1480353"/>
            <a:ext cx="2864507" cy="3440438"/>
          </a:xfrm>
          <a:prstGeom prst="rect">
            <a:avLst/>
          </a:prstGeom>
        </p:spPr>
      </p:pic>
      <p:sp>
        <p:nvSpPr>
          <p:cNvPr id="9" name="TextBox 8">
            <a:extLst>
              <a:ext uri="{FF2B5EF4-FFF2-40B4-BE49-F238E27FC236}">
                <a16:creationId xmlns:a16="http://schemas.microsoft.com/office/drawing/2014/main" xmlns="" id="{49B3AC94-EE88-5FFD-860F-E287E57D654E}"/>
              </a:ext>
            </a:extLst>
          </p:cNvPr>
          <p:cNvSpPr txBox="1"/>
          <p:nvPr/>
        </p:nvSpPr>
        <p:spPr>
          <a:xfrm>
            <a:off x="1425728" y="1690688"/>
            <a:ext cx="2326089" cy="412934"/>
          </a:xfrm>
          <a:prstGeom prst="rect">
            <a:avLst/>
          </a:prstGeom>
          <a:noFill/>
        </p:spPr>
        <p:txBody>
          <a:bodyPr wrap="square">
            <a:spAutoFit/>
          </a:bodyPr>
          <a:lstStyle/>
          <a:p>
            <a:pPr marL="0" indent="0">
              <a:lnSpc>
                <a:spcPts val="2734"/>
              </a:lnSpc>
              <a:buNone/>
            </a:pPr>
            <a:r>
              <a:rPr lang="en-US" sz="1800" b="1" kern="0" spc="-66" dirty="0">
                <a:solidFill>
                  <a:srgbClr val="E5E0DF"/>
                </a:solidFill>
                <a:latin typeface="Inter" pitchFamily="34" charset="0"/>
                <a:ea typeface="Inter" pitchFamily="34" charset="-122"/>
                <a:cs typeface="Inter" pitchFamily="34" charset="-120"/>
              </a:rPr>
              <a:t>Customer Segmentation</a:t>
            </a:r>
            <a:endParaRPr lang="en-US" sz="1800" dirty="0"/>
          </a:p>
        </p:txBody>
      </p:sp>
      <p:sp>
        <p:nvSpPr>
          <p:cNvPr id="11" name="TextBox 10">
            <a:extLst>
              <a:ext uri="{FF2B5EF4-FFF2-40B4-BE49-F238E27FC236}">
                <a16:creationId xmlns:a16="http://schemas.microsoft.com/office/drawing/2014/main" xmlns="" id="{05E3D550-CC0F-F64F-2526-20B8AA37511F}"/>
              </a:ext>
            </a:extLst>
          </p:cNvPr>
          <p:cNvSpPr txBox="1"/>
          <p:nvPr/>
        </p:nvSpPr>
        <p:spPr>
          <a:xfrm>
            <a:off x="1159957" y="2313957"/>
            <a:ext cx="2783478" cy="2217915"/>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Utilize AI-powered algorithms to segment customer data and identify patterns, which allows for more targeted marketing campaigns.</a:t>
            </a:r>
            <a:endParaRPr lang="en-US" sz="1800" dirty="0"/>
          </a:p>
        </p:txBody>
      </p:sp>
      <p:sp>
        <p:nvSpPr>
          <p:cNvPr id="13" name="TextBox 12">
            <a:extLst>
              <a:ext uri="{FF2B5EF4-FFF2-40B4-BE49-F238E27FC236}">
                <a16:creationId xmlns:a16="http://schemas.microsoft.com/office/drawing/2014/main" xmlns="" id="{790B0E87-A520-EC99-D991-1799E76C3041}"/>
              </a:ext>
            </a:extLst>
          </p:cNvPr>
          <p:cNvSpPr txBox="1"/>
          <p:nvPr/>
        </p:nvSpPr>
        <p:spPr>
          <a:xfrm>
            <a:off x="5101014" y="1734290"/>
            <a:ext cx="1534212" cy="369332"/>
          </a:xfrm>
          <a:prstGeom prst="rect">
            <a:avLst/>
          </a:prstGeom>
          <a:noFill/>
        </p:spPr>
        <p:txBody>
          <a:bodyPr wrap="square">
            <a:spAutoFit/>
          </a:bodyPr>
          <a:lstStyle/>
          <a:p>
            <a:r>
              <a:rPr lang="en-US" sz="1800" b="1" kern="0" spc="-66" dirty="0">
                <a:solidFill>
                  <a:srgbClr val="E5E0DF"/>
                </a:solidFill>
                <a:latin typeface="Inter" pitchFamily="34" charset="0"/>
                <a:ea typeface="Inter" pitchFamily="34" charset="-122"/>
                <a:cs typeface="Inter" pitchFamily="34" charset="-120"/>
              </a:rPr>
              <a:t>Personalization</a:t>
            </a:r>
            <a:endParaRPr lang="uk-UA" dirty="0"/>
          </a:p>
        </p:txBody>
      </p:sp>
      <p:sp>
        <p:nvSpPr>
          <p:cNvPr id="15" name="TextBox 14">
            <a:extLst>
              <a:ext uri="{FF2B5EF4-FFF2-40B4-BE49-F238E27FC236}">
                <a16:creationId xmlns:a16="http://schemas.microsoft.com/office/drawing/2014/main" xmlns="" id="{FA9E1023-7935-040B-30DA-059A2F37DDC7}"/>
              </a:ext>
            </a:extLst>
          </p:cNvPr>
          <p:cNvSpPr txBox="1"/>
          <p:nvPr/>
        </p:nvSpPr>
        <p:spPr>
          <a:xfrm>
            <a:off x="4514719" y="2313956"/>
            <a:ext cx="2640225" cy="2217915"/>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Artificial intelligence can be used to analyze customer preferences and behaviors, resulting in personalized marketing messages and product recommendations.</a:t>
            </a:r>
            <a:endParaRPr lang="en-US" sz="1800" dirty="0"/>
          </a:p>
        </p:txBody>
      </p:sp>
      <p:sp>
        <p:nvSpPr>
          <p:cNvPr id="17" name="TextBox 16">
            <a:extLst>
              <a:ext uri="{FF2B5EF4-FFF2-40B4-BE49-F238E27FC236}">
                <a16:creationId xmlns:a16="http://schemas.microsoft.com/office/drawing/2014/main" xmlns="" id="{1021C7B9-D3EB-6592-38E2-9D27DC065DD9}"/>
              </a:ext>
            </a:extLst>
          </p:cNvPr>
          <p:cNvSpPr txBox="1"/>
          <p:nvPr/>
        </p:nvSpPr>
        <p:spPr>
          <a:xfrm>
            <a:off x="8678287" y="1712489"/>
            <a:ext cx="970374" cy="369332"/>
          </a:xfrm>
          <a:prstGeom prst="rect">
            <a:avLst/>
          </a:prstGeom>
          <a:noFill/>
        </p:spPr>
        <p:txBody>
          <a:bodyPr wrap="square">
            <a:spAutoFit/>
          </a:bodyPr>
          <a:lstStyle/>
          <a:p>
            <a:r>
              <a:rPr lang="en-US" sz="1800" b="1" kern="0" spc="-66" dirty="0">
                <a:solidFill>
                  <a:srgbClr val="E5E0DF"/>
                </a:solidFill>
                <a:latin typeface="Inter" pitchFamily="34" charset="0"/>
                <a:ea typeface="Inter" pitchFamily="34" charset="-122"/>
                <a:cs typeface="Inter" pitchFamily="34" charset="-120"/>
              </a:rPr>
              <a:t>Chatbots</a:t>
            </a:r>
            <a:endParaRPr lang="uk-UA" dirty="0"/>
          </a:p>
        </p:txBody>
      </p:sp>
      <p:sp>
        <p:nvSpPr>
          <p:cNvPr id="19" name="TextBox 18">
            <a:extLst>
              <a:ext uri="{FF2B5EF4-FFF2-40B4-BE49-F238E27FC236}">
                <a16:creationId xmlns:a16="http://schemas.microsoft.com/office/drawing/2014/main" xmlns="" id="{4F4C8175-54B2-4200-54B8-7174A2253935}"/>
              </a:ext>
            </a:extLst>
          </p:cNvPr>
          <p:cNvSpPr txBox="1"/>
          <p:nvPr/>
        </p:nvSpPr>
        <p:spPr>
          <a:xfrm>
            <a:off x="7788437" y="2313956"/>
            <a:ext cx="2864507" cy="2217915"/>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Use AI-powered chatbots to respond to customer inquiries and address their needs in real-time, creating a more efficient and personalized customer experience.</a:t>
            </a:r>
            <a:endParaRPr lang="en-US" sz="1800" dirty="0"/>
          </a:p>
        </p:txBody>
      </p:sp>
    </p:spTree>
    <p:extLst>
      <p:ext uri="{BB962C8B-B14F-4D97-AF65-F5344CB8AC3E}">
        <p14:creationId xmlns:p14="http://schemas.microsoft.com/office/powerpoint/2010/main" val="147157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F106E9-C8EF-346A-2F8B-58F578F8E586}"/>
              </a:ext>
            </a:extLst>
          </p:cNvPr>
          <p:cNvSpPr>
            <a:spLocks noGrp="1"/>
          </p:cNvSpPr>
          <p:nvPr>
            <p:ph type="title"/>
          </p:nvPr>
        </p:nvSpPr>
        <p:spPr/>
        <p:txBody>
          <a:bodyPr>
            <a:normAutofit fontScale="90000"/>
          </a:bodyPr>
          <a:lstStyle/>
          <a:p>
            <a:r>
              <a:rPr lang="en-US" sz="4400" b="1" kern="0" spc="-92" dirty="0">
                <a:solidFill>
                  <a:srgbClr val="FFFFFF"/>
                </a:solidFill>
                <a:latin typeface="Inter" pitchFamily="34" charset="0"/>
                <a:ea typeface="Inter" pitchFamily="34" charset="-122"/>
                <a:cs typeface="Inter" pitchFamily="34" charset="-120"/>
              </a:rPr>
              <a:t>Combining Emotional and Artificial Intelligence</a:t>
            </a:r>
            <a:r>
              <a:rPr lang="en-US" sz="4400" dirty="0"/>
              <a:t/>
            </a:r>
            <a:br>
              <a:rPr lang="en-US" sz="4400" dirty="0"/>
            </a:br>
            <a:endParaRPr lang="uk-UA" dirty="0"/>
          </a:p>
        </p:txBody>
      </p:sp>
      <p:pic>
        <p:nvPicPr>
          <p:cNvPr id="4" name="Рисунок 3">
            <a:extLst>
              <a:ext uri="{FF2B5EF4-FFF2-40B4-BE49-F238E27FC236}">
                <a16:creationId xmlns:a16="http://schemas.microsoft.com/office/drawing/2014/main" xmlns="" id="{69804C2B-CF2F-528B-4F1D-809E5CD6A185}"/>
              </a:ext>
            </a:extLst>
          </p:cNvPr>
          <p:cNvPicPr>
            <a:picLocks noChangeAspect="1"/>
          </p:cNvPicPr>
          <p:nvPr/>
        </p:nvPicPr>
        <p:blipFill>
          <a:blip r:embed="rId2"/>
          <a:stretch>
            <a:fillRect/>
          </a:stretch>
        </p:blipFill>
        <p:spPr>
          <a:xfrm>
            <a:off x="1770858" y="1552529"/>
            <a:ext cx="2537191" cy="1564673"/>
          </a:xfrm>
          <a:prstGeom prst="rect">
            <a:avLst/>
          </a:prstGeom>
        </p:spPr>
      </p:pic>
      <p:pic>
        <p:nvPicPr>
          <p:cNvPr id="5" name="Рисунок 4">
            <a:extLst>
              <a:ext uri="{FF2B5EF4-FFF2-40B4-BE49-F238E27FC236}">
                <a16:creationId xmlns:a16="http://schemas.microsoft.com/office/drawing/2014/main" xmlns="" id="{2E6848F9-A456-F658-E210-1FF3297D1509}"/>
              </a:ext>
            </a:extLst>
          </p:cNvPr>
          <p:cNvPicPr>
            <a:picLocks noChangeAspect="1"/>
          </p:cNvPicPr>
          <p:nvPr/>
        </p:nvPicPr>
        <p:blipFill>
          <a:blip r:embed="rId3"/>
          <a:stretch>
            <a:fillRect/>
          </a:stretch>
        </p:blipFill>
        <p:spPr>
          <a:xfrm>
            <a:off x="7923155" y="1487910"/>
            <a:ext cx="2998102" cy="1564673"/>
          </a:xfrm>
          <a:prstGeom prst="rect">
            <a:avLst/>
          </a:prstGeom>
        </p:spPr>
      </p:pic>
      <p:sp>
        <p:nvSpPr>
          <p:cNvPr id="7" name="TextBox 6">
            <a:extLst>
              <a:ext uri="{FF2B5EF4-FFF2-40B4-BE49-F238E27FC236}">
                <a16:creationId xmlns:a16="http://schemas.microsoft.com/office/drawing/2014/main" xmlns="" id="{4D1BEA1F-0AE3-BA17-691D-98C70C33CA65}"/>
              </a:ext>
            </a:extLst>
          </p:cNvPr>
          <p:cNvSpPr txBox="1"/>
          <p:nvPr/>
        </p:nvSpPr>
        <p:spPr>
          <a:xfrm>
            <a:off x="2319468" y="3233449"/>
            <a:ext cx="1439970" cy="335989"/>
          </a:xfrm>
          <a:prstGeom prst="rect">
            <a:avLst/>
          </a:prstGeom>
          <a:noFill/>
        </p:spPr>
        <p:txBody>
          <a:bodyPr wrap="square">
            <a:spAutoFit/>
          </a:bodyPr>
          <a:lstStyle/>
          <a:p>
            <a:pPr marL="0" indent="0" algn="l">
              <a:lnSpc>
                <a:spcPts val="1914"/>
              </a:lnSpc>
              <a:buNone/>
            </a:pPr>
            <a:r>
              <a:rPr lang="en-US" sz="1800" b="1" kern="0" spc="-46" dirty="0">
                <a:solidFill>
                  <a:srgbClr val="FFFFFF"/>
                </a:solidFill>
                <a:latin typeface="Inter" pitchFamily="34" charset="0"/>
                <a:ea typeface="Inter" pitchFamily="34" charset="-122"/>
                <a:cs typeface="Inter" pitchFamily="34" charset="-120"/>
              </a:rPr>
              <a:t>Staff Training</a:t>
            </a:r>
            <a:endParaRPr lang="en-US" sz="1800" dirty="0"/>
          </a:p>
        </p:txBody>
      </p:sp>
      <p:sp>
        <p:nvSpPr>
          <p:cNvPr id="9" name="TextBox 8">
            <a:extLst>
              <a:ext uri="{FF2B5EF4-FFF2-40B4-BE49-F238E27FC236}">
                <a16:creationId xmlns:a16="http://schemas.microsoft.com/office/drawing/2014/main" xmlns="" id="{EEB138D9-B15B-E941-7A5B-710E5B003053}"/>
              </a:ext>
            </a:extLst>
          </p:cNvPr>
          <p:cNvSpPr txBox="1"/>
          <p:nvPr/>
        </p:nvSpPr>
        <p:spPr>
          <a:xfrm>
            <a:off x="1331537" y="3569438"/>
            <a:ext cx="3975754" cy="845040"/>
          </a:xfrm>
          <a:prstGeom prst="rect">
            <a:avLst/>
          </a:prstGeom>
          <a:noFill/>
        </p:spPr>
        <p:txBody>
          <a:bodyPr wrap="square">
            <a:spAutoFit/>
          </a:bodyPr>
          <a:lstStyle/>
          <a:p>
            <a:pPr marL="0" indent="0" algn="l">
              <a:lnSpc>
                <a:spcPts val="1960"/>
              </a:lnSpc>
              <a:buNone/>
            </a:pPr>
            <a:r>
              <a:rPr lang="en-US" sz="1400" kern="0" spc="-24" dirty="0">
                <a:solidFill>
                  <a:srgbClr val="E5E0DF"/>
                </a:solidFill>
                <a:latin typeface="Inter" pitchFamily="34" charset="0"/>
                <a:ea typeface="Inter" pitchFamily="34" charset="-122"/>
                <a:cs typeface="Inter" pitchFamily="34" charset="-120"/>
              </a:rPr>
              <a:t>Train staff on how to recognize and respond to the emotional needs of customers, while also leveraging AI-powered tools to personalize their experience.</a:t>
            </a:r>
            <a:endParaRPr lang="en-US" sz="1400" dirty="0"/>
          </a:p>
        </p:txBody>
      </p:sp>
      <p:sp>
        <p:nvSpPr>
          <p:cNvPr id="11" name="TextBox 10">
            <a:extLst>
              <a:ext uri="{FF2B5EF4-FFF2-40B4-BE49-F238E27FC236}">
                <a16:creationId xmlns:a16="http://schemas.microsoft.com/office/drawing/2014/main" xmlns="" id="{E8EA88A9-3DC1-1B66-0EFF-E09309E24873}"/>
              </a:ext>
            </a:extLst>
          </p:cNvPr>
          <p:cNvSpPr txBox="1"/>
          <p:nvPr/>
        </p:nvSpPr>
        <p:spPr>
          <a:xfrm>
            <a:off x="8161371" y="3151592"/>
            <a:ext cx="2363771" cy="335989"/>
          </a:xfrm>
          <a:prstGeom prst="rect">
            <a:avLst/>
          </a:prstGeom>
          <a:noFill/>
        </p:spPr>
        <p:txBody>
          <a:bodyPr wrap="square">
            <a:spAutoFit/>
          </a:bodyPr>
          <a:lstStyle/>
          <a:p>
            <a:pPr marL="0" indent="0" algn="l">
              <a:lnSpc>
                <a:spcPts val="1914"/>
              </a:lnSpc>
              <a:buNone/>
            </a:pPr>
            <a:r>
              <a:rPr lang="en-US" sz="1800" b="1" kern="0" spc="-46" dirty="0">
                <a:solidFill>
                  <a:srgbClr val="FFFFFF"/>
                </a:solidFill>
                <a:latin typeface="Inter" pitchFamily="34" charset="0"/>
                <a:ea typeface="Inter" pitchFamily="34" charset="-122"/>
                <a:cs typeface="Inter" pitchFamily="34" charset="-120"/>
              </a:rPr>
              <a:t>Social Media Marketing</a:t>
            </a:r>
            <a:endParaRPr lang="en-US" sz="1800" dirty="0"/>
          </a:p>
        </p:txBody>
      </p:sp>
      <p:sp>
        <p:nvSpPr>
          <p:cNvPr id="13" name="TextBox 12">
            <a:extLst>
              <a:ext uri="{FF2B5EF4-FFF2-40B4-BE49-F238E27FC236}">
                <a16:creationId xmlns:a16="http://schemas.microsoft.com/office/drawing/2014/main" xmlns="" id="{2BDA4F25-4C56-CFFF-3BBC-E1369DEF0959}"/>
              </a:ext>
            </a:extLst>
          </p:cNvPr>
          <p:cNvSpPr txBox="1"/>
          <p:nvPr/>
        </p:nvSpPr>
        <p:spPr>
          <a:xfrm>
            <a:off x="7764267" y="3442862"/>
            <a:ext cx="3315878" cy="1358000"/>
          </a:xfrm>
          <a:prstGeom prst="rect">
            <a:avLst/>
          </a:prstGeom>
          <a:noFill/>
        </p:spPr>
        <p:txBody>
          <a:bodyPr wrap="square">
            <a:spAutoFit/>
          </a:bodyPr>
          <a:lstStyle/>
          <a:p>
            <a:pPr marL="0" indent="0" algn="l">
              <a:lnSpc>
                <a:spcPts val="1960"/>
              </a:lnSpc>
              <a:buNone/>
            </a:pPr>
            <a:r>
              <a:rPr lang="en-US" sz="1400" kern="0" spc="-24" dirty="0">
                <a:solidFill>
                  <a:srgbClr val="E5E0DF"/>
                </a:solidFill>
                <a:latin typeface="Inter" pitchFamily="34" charset="0"/>
                <a:ea typeface="Inter" pitchFamily="34" charset="-122"/>
                <a:cs typeface="Inter" pitchFamily="34" charset="-120"/>
              </a:rPr>
              <a:t>Use AI-powered social media analytics to identify trending topics and customer sentiment, while also crafting emotionally intelligent messaging that resonates with your audience.</a:t>
            </a:r>
            <a:endParaRPr lang="en-US" sz="1400" dirty="0"/>
          </a:p>
        </p:txBody>
      </p:sp>
      <p:pic>
        <p:nvPicPr>
          <p:cNvPr id="14" name="Рисунок 13">
            <a:extLst>
              <a:ext uri="{FF2B5EF4-FFF2-40B4-BE49-F238E27FC236}">
                <a16:creationId xmlns:a16="http://schemas.microsoft.com/office/drawing/2014/main" xmlns="" id="{A4541D75-9E32-5D93-4B9E-7429F98687B2}"/>
              </a:ext>
            </a:extLst>
          </p:cNvPr>
          <p:cNvPicPr>
            <a:picLocks noChangeAspect="1"/>
          </p:cNvPicPr>
          <p:nvPr/>
        </p:nvPicPr>
        <p:blipFill>
          <a:blip r:embed="rId4"/>
          <a:stretch>
            <a:fillRect/>
          </a:stretch>
        </p:blipFill>
        <p:spPr>
          <a:xfrm>
            <a:off x="2319468" y="4883375"/>
            <a:ext cx="2754007" cy="1698382"/>
          </a:xfrm>
          <a:prstGeom prst="rect">
            <a:avLst/>
          </a:prstGeom>
        </p:spPr>
      </p:pic>
      <p:sp>
        <p:nvSpPr>
          <p:cNvPr id="16" name="TextBox 15">
            <a:extLst>
              <a:ext uri="{FF2B5EF4-FFF2-40B4-BE49-F238E27FC236}">
                <a16:creationId xmlns:a16="http://schemas.microsoft.com/office/drawing/2014/main" xmlns="" id="{3B20BB09-E3A1-7AA6-C516-9A1062966525}"/>
              </a:ext>
            </a:extLst>
          </p:cNvPr>
          <p:cNvSpPr txBox="1"/>
          <p:nvPr/>
        </p:nvSpPr>
        <p:spPr>
          <a:xfrm>
            <a:off x="5618465" y="4939395"/>
            <a:ext cx="1439970" cy="335989"/>
          </a:xfrm>
          <a:prstGeom prst="rect">
            <a:avLst/>
          </a:prstGeom>
          <a:noFill/>
        </p:spPr>
        <p:txBody>
          <a:bodyPr wrap="square">
            <a:spAutoFit/>
          </a:bodyPr>
          <a:lstStyle/>
          <a:p>
            <a:pPr marL="0" indent="0" algn="l">
              <a:lnSpc>
                <a:spcPts val="1914"/>
              </a:lnSpc>
              <a:buNone/>
            </a:pPr>
            <a:r>
              <a:rPr lang="en-US" sz="1800" b="1" kern="0" spc="-46" dirty="0">
                <a:solidFill>
                  <a:srgbClr val="FFFFFF"/>
                </a:solidFill>
                <a:latin typeface="Inter" pitchFamily="34" charset="0"/>
                <a:ea typeface="Inter" pitchFamily="34" charset="-122"/>
                <a:cs typeface="Inter" pitchFamily="34" charset="-120"/>
              </a:rPr>
              <a:t>Menu Design</a:t>
            </a:r>
            <a:endParaRPr lang="en-US" sz="1800" dirty="0"/>
          </a:p>
        </p:txBody>
      </p:sp>
      <p:sp>
        <p:nvSpPr>
          <p:cNvPr id="18" name="TextBox 17">
            <a:extLst>
              <a:ext uri="{FF2B5EF4-FFF2-40B4-BE49-F238E27FC236}">
                <a16:creationId xmlns:a16="http://schemas.microsoft.com/office/drawing/2014/main" xmlns="" id="{792FE100-2516-77C1-D2DC-33600E34B4AF}"/>
              </a:ext>
            </a:extLst>
          </p:cNvPr>
          <p:cNvSpPr txBox="1"/>
          <p:nvPr/>
        </p:nvSpPr>
        <p:spPr>
          <a:xfrm>
            <a:off x="5163647" y="5275384"/>
            <a:ext cx="3457280" cy="1358000"/>
          </a:xfrm>
          <a:prstGeom prst="rect">
            <a:avLst/>
          </a:prstGeom>
          <a:noFill/>
        </p:spPr>
        <p:txBody>
          <a:bodyPr wrap="square">
            <a:spAutoFit/>
          </a:bodyPr>
          <a:lstStyle/>
          <a:p>
            <a:pPr marL="0" indent="0" algn="l">
              <a:lnSpc>
                <a:spcPts val="1960"/>
              </a:lnSpc>
              <a:buNone/>
            </a:pPr>
            <a:r>
              <a:rPr lang="en-US" sz="1400" kern="0" spc="-24" dirty="0">
                <a:solidFill>
                  <a:srgbClr val="E5E0DF"/>
                </a:solidFill>
                <a:latin typeface="Inter" pitchFamily="34" charset="0"/>
                <a:ea typeface="Inter" pitchFamily="34" charset="-122"/>
                <a:cs typeface="Inter" pitchFamily="34" charset="-120"/>
              </a:rPr>
              <a:t>Use AI-powered tools to analyze customer preferences and create a menu that is personalized to their taste. Combine this with emotionally intelligent design and descriptions to create an unforgettable dining experience.</a:t>
            </a:r>
            <a:endParaRPr lang="en-US" sz="1400" dirty="0"/>
          </a:p>
        </p:txBody>
      </p:sp>
    </p:spTree>
    <p:extLst>
      <p:ext uri="{BB962C8B-B14F-4D97-AF65-F5344CB8AC3E}">
        <p14:creationId xmlns:p14="http://schemas.microsoft.com/office/powerpoint/2010/main" val="259577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E40BF9-1195-960A-8B5F-2F21E14C4DCA}"/>
              </a:ext>
            </a:extLst>
          </p:cNvPr>
          <p:cNvSpPr>
            <a:spLocks noGrp="1"/>
          </p:cNvSpPr>
          <p:nvPr>
            <p:ph type="title"/>
          </p:nvPr>
        </p:nvSpPr>
        <p:spPr>
          <a:xfrm>
            <a:off x="838200" y="723811"/>
            <a:ext cx="10515600" cy="1325563"/>
          </a:xfrm>
        </p:spPr>
        <p:txBody>
          <a:bodyPr/>
          <a:lstStyle/>
          <a:p>
            <a:r>
              <a:rPr lang="en-US" sz="4400" b="1" kern="0" spc="-131" dirty="0">
                <a:solidFill>
                  <a:srgbClr val="FFFFFF"/>
                </a:solidFill>
                <a:latin typeface="Inter" pitchFamily="34" charset="0"/>
                <a:ea typeface="Inter" pitchFamily="34" charset="-122"/>
                <a:cs typeface="Inter" pitchFamily="34" charset="-120"/>
              </a:rPr>
              <a:t>The Verdict</a:t>
            </a:r>
            <a:r>
              <a:rPr lang="en-US" sz="4400" dirty="0"/>
              <a:t/>
            </a:r>
            <a:br>
              <a:rPr lang="en-US" sz="4400" dirty="0"/>
            </a:br>
            <a:endParaRPr lang="uk-UA" dirty="0"/>
          </a:p>
        </p:txBody>
      </p:sp>
      <p:sp>
        <p:nvSpPr>
          <p:cNvPr id="5" name="TextBox 4">
            <a:extLst>
              <a:ext uri="{FF2B5EF4-FFF2-40B4-BE49-F238E27FC236}">
                <a16:creationId xmlns:a16="http://schemas.microsoft.com/office/drawing/2014/main" xmlns="" id="{28C5552D-950B-9EA9-BFE0-24C60F2B1910}"/>
              </a:ext>
            </a:extLst>
          </p:cNvPr>
          <p:cNvSpPr txBox="1"/>
          <p:nvPr/>
        </p:nvSpPr>
        <p:spPr>
          <a:xfrm>
            <a:off x="1397525" y="2103392"/>
            <a:ext cx="2787976" cy="468911"/>
          </a:xfrm>
          <a:prstGeom prst="rect">
            <a:avLst/>
          </a:prstGeom>
          <a:noFill/>
        </p:spPr>
        <p:txBody>
          <a:bodyPr wrap="square">
            <a:spAutoFit/>
          </a:bodyPr>
          <a:lstStyle/>
          <a:p>
            <a:pPr marL="0" indent="0">
              <a:lnSpc>
                <a:spcPts val="3281"/>
              </a:lnSpc>
              <a:buNone/>
            </a:pPr>
            <a:r>
              <a:rPr lang="en-US" sz="1800" b="1" kern="0" spc="-79" dirty="0">
                <a:solidFill>
                  <a:srgbClr val="FFFFFF"/>
                </a:solidFill>
                <a:latin typeface="Inter" pitchFamily="34" charset="0"/>
                <a:ea typeface="Inter" pitchFamily="34" charset="-122"/>
                <a:cs typeface="Inter" pitchFamily="34" charset="-120"/>
              </a:rPr>
              <a:t>Emotional Intelligence</a:t>
            </a:r>
            <a:endParaRPr lang="en-US" sz="1800" dirty="0"/>
          </a:p>
        </p:txBody>
      </p:sp>
      <p:sp>
        <p:nvSpPr>
          <p:cNvPr id="7" name="TextBox 6">
            <a:extLst>
              <a:ext uri="{FF2B5EF4-FFF2-40B4-BE49-F238E27FC236}">
                <a16:creationId xmlns:a16="http://schemas.microsoft.com/office/drawing/2014/main" xmlns="" id="{60B203FB-A329-C66A-95DE-2F2A96AFC82D}"/>
              </a:ext>
            </a:extLst>
          </p:cNvPr>
          <p:cNvSpPr txBox="1"/>
          <p:nvPr/>
        </p:nvSpPr>
        <p:spPr>
          <a:xfrm>
            <a:off x="1397525" y="2749754"/>
            <a:ext cx="3787218" cy="1499770"/>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Emotional intelligence is critical for providing top-notch customer service, creating a positive customer experience, and fostering customer loyalty.</a:t>
            </a:r>
            <a:endParaRPr lang="en-US" sz="1800" dirty="0"/>
          </a:p>
        </p:txBody>
      </p:sp>
      <p:sp>
        <p:nvSpPr>
          <p:cNvPr id="9" name="TextBox 8">
            <a:extLst>
              <a:ext uri="{FF2B5EF4-FFF2-40B4-BE49-F238E27FC236}">
                <a16:creationId xmlns:a16="http://schemas.microsoft.com/office/drawing/2014/main" xmlns="" id="{2566E496-F03A-E4F4-D014-03452895FD7F}"/>
              </a:ext>
            </a:extLst>
          </p:cNvPr>
          <p:cNvSpPr txBox="1"/>
          <p:nvPr/>
        </p:nvSpPr>
        <p:spPr>
          <a:xfrm>
            <a:off x="7437748" y="2103392"/>
            <a:ext cx="2912883" cy="468911"/>
          </a:xfrm>
          <a:prstGeom prst="rect">
            <a:avLst/>
          </a:prstGeom>
          <a:noFill/>
        </p:spPr>
        <p:txBody>
          <a:bodyPr wrap="square">
            <a:spAutoFit/>
          </a:bodyPr>
          <a:lstStyle/>
          <a:p>
            <a:pPr marL="0" indent="0">
              <a:lnSpc>
                <a:spcPts val="3281"/>
              </a:lnSpc>
              <a:buNone/>
            </a:pPr>
            <a:r>
              <a:rPr lang="en-US" sz="1800" b="1" kern="0" spc="-79" dirty="0">
                <a:solidFill>
                  <a:srgbClr val="FFFFFF"/>
                </a:solidFill>
                <a:latin typeface="Inter" pitchFamily="34" charset="0"/>
                <a:ea typeface="Inter" pitchFamily="34" charset="-122"/>
                <a:cs typeface="Inter" pitchFamily="34" charset="-120"/>
              </a:rPr>
              <a:t>Artificial Intelligence</a:t>
            </a:r>
            <a:endParaRPr lang="en-US" sz="1800" dirty="0"/>
          </a:p>
        </p:txBody>
      </p:sp>
      <p:sp>
        <p:nvSpPr>
          <p:cNvPr id="11" name="TextBox 10">
            <a:extLst>
              <a:ext uri="{FF2B5EF4-FFF2-40B4-BE49-F238E27FC236}">
                <a16:creationId xmlns:a16="http://schemas.microsoft.com/office/drawing/2014/main" xmlns="" id="{61F61798-5260-0DA1-2026-759BD1D8FA75}"/>
              </a:ext>
            </a:extLst>
          </p:cNvPr>
          <p:cNvSpPr txBox="1"/>
          <p:nvPr/>
        </p:nvSpPr>
        <p:spPr>
          <a:xfrm>
            <a:off x="7437748" y="2803084"/>
            <a:ext cx="3419573" cy="1499770"/>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Artificial intelligence is key for streamlining operations, increasing efficiency, and providing personalized customer experiences.</a:t>
            </a:r>
            <a:endParaRPr lang="en-US" sz="1800" dirty="0"/>
          </a:p>
        </p:txBody>
      </p:sp>
      <p:sp>
        <p:nvSpPr>
          <p:cNvPr id="13" name="TextBox 12">
            <a:extLst>
              <a:ext uri="{FF2B5EF4-FFF2-40B4-BE49-F238E27FC236}">
                <a16:creationId xmlns:a16="http://schemas.microsoft.com/office/drawing/2014/main" xmlns="" id="{246225DB-131F-21E4-7821-494E08E811F4}"/>
              </a:ext>
            </a:extLst>
          </p:cNvPr>
          <p:cNvSpPr txBox="1"/>
          <p:nvPr/>
        </p:nvSpPr>
        <p:spPr>
          <a:xfrm>
            <a:off x="1397525" y="5056564"/>
            <a:ext cx="9459796" cy="1140697"/>
          </a:xfrm>
          <a:prstGeom prst="rect">
            <a:avLst/>
          </a:prstGeom>
          <a:noFill/>
        </p:spPr>
        <p:txBody>
          <a:bodyPr wrap="square">
            <a:spAutoFit/>
          </a:bodyPr>
          <a:lstStyle/>
          <a:p>
            <a:pPr marL="0" indent="0">
              <a:lnSpc>
                <a:spcPts val="2799"/>
              </a:lnSpc>
              <a:buNone/>
            </a:pPr>
            <a:r>
              <a:rPr lang="en-US" sz="1800" kern="0" spc="-35" dirty="0">
                <a:solidFill>
                  <a:srgbClr val="E5E0DF"/>
                </a:solidFill>
                <a:latin typeface="Inter" pitchFamily="34" charset="0"/>
                <a:ea typeface="Inter" pitchFamily="34" charset="-122"/>
                <a:cs typeface="Inter" pitchFamily="34" charset="-120"/>
              </a:rPr>
              <a:t>A successful restaurant marketing campaign requires a balance of both emotional and artificial intelligence, with an emphasis on creating a warm and welcoming atmosphere while also leveraging the benefits of technology.</a:t>
            </a:r>
            <a:endParaRPr lang="en-US" sz="1800" dirty="0"/>
          </a:p>
        </p:txBody>
      </p:sp>
    </p:spTree>
    <p:extLst>
      <p:ext uri="{BB962C8B-B14F-4D97-AF65-F5344CB8AC3E}">
        <p14:creationId xmlns:p14="http://schemas.microsoft.com/office/powerpoint/2010/main" val="365449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FA72E0-3D7A-421C-3CEC-3ABA0346D573}"/>
              </a:ext>
            </a:extLst>
          </p:cNvPr>
          <p:cNvSpPr>
            <a:spLocks noGrp="1"/>
          </p:cNvSpPr>
          <p:nvPr>
            <p:ph type="title"/>
          </p:nvPr>
        </p:nvSpPr>
        <p:spPr/>
        <p:txBody>
          <a:bodyPr/>
          <a:lstStyle/>
          <a:p>
            <a:r>
              <a:rPr lang="en-US" sz="4400" b="1" kern="0" spc="-131" dirty="0">
                <a:solidFill>
                  <a:srgbClr val="FFFFFF"/>
                </a:solidFill>
                <a:latin typeface="Inter" pitchFamily="34" charset="0"/>
                <a:ea typeface="Inter" pitchFamily="34" charset="-122"/>
                <a:cs typeface="Inter" pitchFamily="34" charset="-120"/>
              </a:rPr>
              <a:t>Conclusion</a:t>
            </a:r>
            <a:r>
              <a:rPr lang="en-US" sz="4400" dirty="0"/>
              <a:t/>
            </a:r>
            <a:br>
              <a:rPr lang="en-US" sz="4400" dirty="0"/>
            </a:br>
            <a:endParaRPr lang="uk-UA" dirty="0"/>
          </a:p>
        </p:txBody>
      </p:sp>
      <p:pic>
        <p:nvPicPr>
          <p:cNvPr id="4" name="Рисунок 3">
            <a:extLst>
              <a:ext uri="{FF2B5EF4-FFF2-40B4-BE49-F238E27FC236}">
                <a16:creationId xmlns:a16="http://schemas.microsoft.com/office/drawing/2014/main" xmlns="" id="{269D64E8-4DE9-26EA-B451-3E482DE6C38E}"/>
              </a:ext>
            </a:extLst>
          </p:cNvPr>
          <p:cNvPicPr>
            <a:picLocks noChangeAspect="1"/>
          </p:cNvPicPr>
          <p:nvPr/>
        </p:nvPicPr>
        <p:blipFill>
          <a:blip r:embed="rId2"/>
          <a:stretch>
            <a:fillRect/>
          </a:stretch>
        </p:blipFill>
        <p:spPr>
          <a:xfrm>
            <a:off x="1398622" y="1322098"/>
            <a:ext cx="4175328" cy="2577855"/>
          </a:xfrm>
          <a:prstGeom prst="rect">
            <a:avLst/>
          </a:prstGeom>
        </p:spPr>
      </p:pic>
      <p:pic>
        <p:nvPicPr>
          <p:cNvPr id="5" name="Рисунок 4">
            <a:extLst>
              <a:ext uri="{FF2B5EF4-FFF2-40B4-BE49-F238E27FC236}">
                <a16:creationId xmlns:a16="http://schemas.microsoft.com/office/drawing/2014/main" xmlns="" id="{063518EF-58D9-2794-D3B2-362C19082DF4}"/>
              </a:ext>
            </a:extLst>
          </p:cNvPr>
          <p:cNvPicPr>
            <a:picLocks noChangeAspect="1"/>
          </p:cNvPicPr>
          <p:nvPr/>
        </p:nvPicPr>
        <p:blipFill>
          <a:blip r:embed="rId3"/>
          <a:stretch>
            <a:fillRect/>
          </a:stretch>
        </p:blipFill>
        <p:spPr>
          <a:xfrm>
            <a:off x="6789906" y="1322098"/>
            <a:ext cx="4742975" cy="2577855"/>
          </a:xfrm>
          <a:prstGeom prst="rect">
            <a:avLst/>
          </a:prstGeom>
        </p:spPr>
      </p:pic>
      <p:sp>
        <p:nvSpPr>
          <p:cNvPr id="7" name="TextBox 6">
            <a:extLst>
              <a:ext uri="{FF2B5EF4-FFF2-40B4-BE49-F238E27FC236}">
                <a16:creationId xmlns:a16="http://schemas.microsoft.com/office/drawing/2014/main" xmlns="" id="{CA794440-4614-A7EF-3440-FC22FAF8B8D4}"/>
              </a:ext>
            </a:extLst>
          </p:cNvPr>
          <p:cNvSpPr txBox="1"/>
          <p:nvPr/>
        </p:nvSpPr>
        <p:spPr>
          <a:xfrm>
            <a:off x="2434446" y="3899953"/>
            <a:ext cx="1553091" cy="412934"/>
          </a:xfrm>
          <a:prstGeom prst="rect">
            <a:avLst/>
          </a:prstGeom>
          <a:noFill/>
        </p:spPr>
        <p:txBody>
          <a:bodyPr wrap="square">
            <a:spAutoFit/>
          </a:bodyPr>
          <a:lstStyle/>
          <a:p>
            <a:pPr marL="0" indent="0" algn="l">
              <a:lnSpc>
                <a:spcPts val="2734"/>
              </a:lnSpc>
              <a:buNone/>
            </a:pPr>
            <a:r>
              <a:rPr lang="en-US" sz="1800" b="1" kern="0" spc="-66" dirty="0">
                <a:solidFill>
                  <a:srgbClr val="FFFFFF"/>
                </a:solidFill>
                <a:latin typeface="Inter" pitchFamily="34" charset="0"/>
                <a:ea typeface="Inter" pitchFamily="34" charset="-122"/>
                <a:cs typeface="Inter" pitchFamily="34" charset="-120"/>
              </a:rPr>
              <a:t>Key Takeaways</a:t>
            </a:r>
            <a:endParaRPr lang="en-US" sz="1800" dirty="0"/>
          </a:p>
        </p:txBody>
      </p:sp>
      <p:sp>
        <p:nvSpPr>
          <p:cNvPr id="9" name="TextBox 8">
            <a:extLst>
              <a:ext uri="{FF2B5EF4-FFF2-40B4-BE49-F238E27FC236}">
                <a16:creationId xmlns:a16="http://schemas.microsoft.com/office/drawing/2014/main" xmlns="" id="{63A84557-1C2B-420D-1734-5F18C7397104}"/>
              </a:ext>
            </a:extLst>
          </p:cNvPr>
          <p:cNvSpPr txBox="1"/>
          <p:nvPr/>
        </p:nvSpPr>
        <p:spPr>
          <a:xfrm>
            <a:off x="8403714" y="3899953"/>
            <a:ext cx="1515358" cy="412934"/>
          </a:xfrm>
          <a:prstGeom prst="rect">
            <a:avLst/>
          </a:prstGeom>
          <a:noFill/>
        </p:spPr>
        <p:txBody>
          <a:bodyPr wrap="square">
            <a:spAutoFit/>
          </a:bodyPr>
          <a:lstStyle/>
          <a:p>
            <a:pPr marL="0" indent="0" algn="l">
              <a:lnSpc>
                <a:spcPts val="2734"/>
              </a:lnSpc>
              <a:buNone/>
            </a:pPr>
            <a:r>
              <a:rPr lang="en-US" sz="1800" b="1" kern="0" spc="-66" dirty="0">
                <a:solidFill>
                  <a:srgbClr val="FFFFFF"/>
                </a:solidFill>
                <a:latin typeface="Inter" pitchFamily="34" charset="0"/>
                <a:ea typeface="Inter" pitchFamily="34" charset="-122"/>
                <a:cs typeface="Inter" pitchFamily="34" charset="-120"/>
              </a:rPr>
              <a:t>Looking Ahead</a:t>
            </a:r>
            <a:endParaRPr lang="en-US" sz="1800" dirty="0"/>
          </a:p>
        </p:txBody>
      </p:sp>
      <p:sp>
        <p:nvSpPr>
          <p:cNvPr id="11" name="TextBox 10">
            <a:extLst>
              <a:ext uri="{FF2B5EF4-FFF2-40B4-BE49-F238E27FC236}">
                <a16:creationId xmlns:a16="http://schemas.microsoft.com/office/drawing/2014/main" xmlns="" id="{413416E2-9FDF-BC57-3718-B13F88479A97}"/>
              </a:ext>
            </a:extLst>
          </p:cNvPr>
          <p:cNvSpPr txBox="1"/>
          <p:nvPr/>
        </p:nvSpPr>
        <p:spPr>
          <a:xfrm>
            <a:off x="838200" y="4606481"/>
            <a:ext cx="5213023" cy="1858842"/>
          </a:xfrm>
          <a:prstGeom prst="rect">
            <a:avLst/>
          </a:prstGeom>
          <a:noFill/>
        </p:spPr>
        <p:txBody>
          <a:bodyPr wrap="square">
            <a:spAutoFit/>
          </a:bodyPr>
          <a:lstStyle/>
          <a:p>
            <a:pPr marL="0" indent="0" algn="l">
              <a:lnSpc>
                <a:spcPts val="2799"/>
              </a:lnSpc>
              <a:buNone/>
            </a:pPr>
            <a:r>
              <a:rPr lang="en-US" sz="1800" kern="0" spc="-35" dirty="0">
                <a:solidFill>
                  <a:srgbClr val="E5E0DF"/>
                </a:solidFill>
                <a:latin typeface="Inter" pitchFamily="34" charset="0"/>
                <a:ea typeface="Inter" pitchFamily="34" charset="-122"/>
                <a:cs typeface="Inter" pitchFamily="34" charset="-120"/>
              </a:rPr>
              <a:t>Emotional intelligence allows you to connect with customers on a personal level, building lasting relationships and fostering brand loyalty. Artificial intelligence can help you streamline operations, reduce costs, and stay ahead of the competition.</a:t>
            </a:r>
            <a:endParaRPr lang="en-US" sz="1800" dirty="0"/>
          </a:p>
        </p:txBody>
      </p:sp>
      <p:sp>
        <p:nvSpPr>
          <p:cNvPr id="13" name="TextBox 12">
            <a:extLst>
              <a:ext uri="{FF2B5EF4-FFF2-40B4-BE49-F238E27FC236}">
                <a16:creationId xmlns:a16="http://schemas.microsoft.com/office/drawing/2014/main" xmlns="" id="{F13C218F-AAB6-002E-5607-BB7CF17CF44C}"/>
              </a:ext>
            </a:extLst>
          </p:cNvPr>
          <p:cNvSpPr txBox="1"/>
          <p:nvPr/>
        </p:nvSpPr>
        <p:spPr>
          <a:xfrm>
            <a:off x="6655041" y="4606481"/>
            <a:ext cx="5012703" cy="1858842"/>
          </a:xfrm>
          <a:prstGeom prst="rect">
            <a:avLst/>
          </a:prstGeom>
          <a:noFill/>
        </p:spPr>
        <p:txBody>
          <a:bodyPr wrap="square">
            <a:spAutoFit/>
          </a:bodyPr>
          <a:lstStyle/>
          <a:p>
            <a:pPr marL="0" indent="0" algn="l">
              <a:lnSpc>
                <a:spcPts val="2799"/>
              </a:lnSpc>
              <a:buNone/>
            </a:pPr>
            <a:r>
              <a:rPr lang="en-US" sz="1800" kern="0" spc="-35" dirty="0">
                <a:solidFill>
                  <a:srgbClr val="E5E0DF"/>
                </a:solidFill>
                <a:latin typeface="Inter" pitchFamily="34" charset="0"/>
                <a:ea typeface="Inter" pitchFamily="34" charset="-122"/>
                <a:cs typeface="Inter" pitchFamily="34" charset="-120"/>
              </a:rPr>
              <a:t>The future of the restaurant industry lies in a balance of emotional and artificial intelligence, with an emphasis on creating unforgettable dining experiences that keep customers coming back for more.</a:t>
            </a:r>
            <a:endParaRPr lang="en-US" sz="1800" dirty="0"/>
          </a:p>
        </p:txBody>
      </p:sp>
    </p:spTree>
    <p:extLst>
      <p:ext uri="{BB962C8B-B14F-4D97-AF65-F5344CB8AC3E}">
        <p14:creationId xmlns:p14="http://schemas.microsoft.com/office/powerpoint/2010/main" val="196464063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32</TotalTime>
  <Words>595</Words>
  <Application>Microsoft Office PowerPoint</Application>
  <PresentationFormat>Довільний</PresentationFormat>
  <Paragraphs>50</Paragraphs>
  <Slides>8</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8</vt:i4>
      </vt:variant>
    </vt:vector>
  </HeadingPairs>
  <TitlesOfParts>
    <vt:vector size="9" baseType="lpstr">
      <vt:lpstr>Тема Office</vt:lpstr>
      <vt:lpstr>Emotional Intelligence vs Artificial Intelligence </vt:lpstr>
      <vt:lpstr>What is Emotional Intelligence? </vt:lpstr>
      <vt:lpstr>What is Artificial Intelligence? </vt:lpstr>
      <vt:lpstr>Emotional Intelligence in Marketing </vt:lpstr>
      <vt:lpstr>Artificial Intelligence in Marketing </vt:lpstr>
      <vt:lpstr>Combining Emotional and Artificial Intelligence </vt:lpstr>
      <vt:lpstr>The Verdict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 vs Artificial Intelligence</dc:title>
  <dc:creator>georgiy nalyushnichenko</dc:creator>
  <cp:lastModifiedBy>Пользователь</cp:lastModifiedBy>
  <cp:revision>2</cp:revision>
  <dcterms:created xsi:type="dcterms:W3CDTF">2023-10-14T09:14:44Z</dcterms:created>
  <dcterms:modified xsi:type="dcterms:W3CDTF">2024-10-14T23:55:39Z</dcterms:modified>
</cp:coreProperties>
</file>