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B4C71EC6-210F-42DE-9C53-41977AD35B3D}" type="datetimeFigureOut">
              <a:rPr lang="ru-RU" smtClean="0"/>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B4C71EC6-210F-42DE-9C53-41977AD35B3D}" type="datetimeFigureOut">
              <a:rPr lang="ru-RU" smtClean="0"/>
              <a:t>21.01.2024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B4C71EC6-210F-42DE-9C53-41977AD35B3D}" type="datetimeFigureOut">
              <a:rPr lang="ru-RU" smtClean="0"/>
              <a:t>21.01.2024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21.01.2024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21.01.2024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vue.gov.ua/%D0%93%D0%B5%D1%80%D0%B8%D0%BD%D0%BE%D0%B2%D0%B8%D1%87,_%D0%92%D0%BE%D0%BB%D0%BE%D0%B4%D0%B8%D0%BC%D0%B8%D1%80_%D0%9E%D0%BB%D0%B5%D0%BA%D1%81%D0%B0%D0%BD%D0%B4%D1%80%D0%BE%D0%B2%D0%B8%D1%87" TargetMode="External"/><Relationship Id="rId2" Type="http://schemas.openxmlformats.org/officeDocument/2006/relationships/hyperlink" Target="https://vue.gov.ua/%D0%A0%D1%83%D0%B4%D0%BD%D0%B8%D1%86%D1%8C%D0%BA%D0%B8%D0%B9,_%D0%A1%D1%82%D0%B5%D0%BF%D0%B0%D0%BD_%D0%9B%D1%8C%D0%B2%D0%BE%D0%B2%D0%B8%D1%87" TargetMode="External"/><Relationship Id="rId1" Type="http://schemas.openxmlformats.org/officeDocument/2006/relationships/slideLayout" Target="../slideLayouts/slideLayout2.xml"/><Relationship Id="rId6" Type="http://schemas.openxmlformats.org/officeDocument/2006/relationships/hyperlink" Target="https://vue.gov.ua/%D0%90%D0%BD%D1%82%D1%80%D0%BE%D0%BF%D0%BE%D1%86%D0%B5%D0%BD%D1%82%D1%80%D0%B8%D0%B7%D0%BC" TargetMode="External"/><Relationship Id="rId5" Type="http://schemas.openxmlformats.org/officeDocument/2006/relationships/hyperlink" Target="https://vue.gov.ua/%D0%A1%D1%82%D0%B5%D0%BF%D0%B0%D0%BD%D1%96%D0%B2,_%D0%9E%D0%BB%D0%B5%D0%BD%D0%B0_%D0%86%D0%B2%D0%B0%D0%BD%D1%96%D0%B2%D0%BD%D0%B0" TargetMode="External"/><Relationship Id="rId4" Type="http://schemas.openxmlformats.org/officeDocument/2006/relationships/hyperlink" Target="https://vue.gov.ua/%D0%9A%D1%83%D0%B1%D1%96%D0%B9%D0%BE%D0%B2%D0%B8%D1%87,_%D0%92%D0%BE%D0%BB%D0%BE%D0%B4%D0%B8%D0%BC%D0%B8%D1%80_%D0%9C%D0%B8%D1%85%D0%B0%D0%B9%D0%BB%D0%BE%D0%B2%D0%B8%D1%87"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vue.gov.ua/%D0%93%D1%96%D0%BF%D0%BF%D0%BE%D0%BA%D1%80%D0%B0%D1%82" TargetMode="External"/><Relationship Id="rId13" Type="http://schemas.openxmlformats.org/officeDocument/2006/relationships/hyperlink" Target="https://vue.gov.ua/%D0%A0%D1%96%D1%82%D1%82%D0%B5%D1%80,_%D0%9A%D0%B0%D1%80%D0%BB" TargetMode="External"/><Relationship Id="rId3" Type="http://schemas.openxmlformats.org/officeDocument/2006/relationships/hyperlink" Target="https://vue.gov.ua/%D0%93%D0%B5%D0%BE%D0%B3%D1%80%D0%B0%D1%84%D1%96%D1%8F" TargetMode="External"/><Relationship Id="rId7" Type="http://schemas.openxmlformats.org/officeDocument/2006/relationships/hyperlink" Target="https://vue.gov.ua/%D0%93%D0%B5%D0%BE%D0%B3%D1%80%D0%B0%D1%84%D1%96%D1%87%D0%BD%D0%B8%D0%B9_%D0%BD%D0%B0%D0%BF%D1%80%D1%8F%D0%BC_%D1%83_%D1%81%D0%BE%D1%86%D1%96%D0%BE%D0%BB%D0%BE%D0%B3%D1%96%D1%97" TargetMode="External"/><Relationship Id="rId12" Type="http://schemas.openxmlformats.org/officeDocument/2006/relationships/hyperlink" Target="https://vue.gov.ua/%D0%91%D1%8E%D1%84%D1%84%D0%BE%D0%BD,_%D0%96%D0%BE%D1%80%D0%B6-%D0%9B%D1%83%D1%97_%D0%9B%D0%B5%D0%BA%D0%BB%D0%B5%D1%80%D0%BA_%D0%B4%D0%B5" TargetMode="External"/><Relationship Id="rId2" Type="http://schemas.openxmlformats.org/officeDocument/2006/relationships/hyperlink" Target="https://vue.gov.ua/%D0%93%D1%80%D0%B5%D1%86%D1%8C%D0%BA%D0%B0_%D0%BC%D0%BE%D0%B2%D0%B0" TargetMode="External"/><Relationship Id="rId1" Type="http://schemas.openxmlformats.org/officeDocument/2006/relationships/slideLayout" Target="../slideLayouts/slideLayout2.xml"/><Relationship Id="rId6" Type="http://schemas.openxmlformats.org/officeDocument/2006/relationships/hyperlink" Target="https://vue.gov.ua/%D0%94%D0%B5%D1%82%D0%B5%D1%80%D0%BC%D1%96%D0%BD%D1%96%D0%B7%D0%BC" TargetMode="External"/><Relationship Id="rId11" Type="http://schemas.openxmlformats.org/officeDocument/2006/relationships/hyperlink" Target="https://vue.gov.ua/%D0%9C%D0%BE%D0%BD%D1%82%D0%B5%D1%81%D0%BA%E2%80%99%D1%94,_%D0%A8%D0%B0%D1%80%D0%BB%D1%8C_%D0%9B%D1%83%D1%97" TargetMode="External"/><Relationship Id="rId5" Type="http://schemas.openxmlformats.org/officeDocument/2006/relationships/hyperlink" Target="https://vue.gov.ua/%D0%93%D0%B5%D0%BE%D0%B3%D1%80%D0%B0%D1%84%D1%96%D1%8F_%D0%BD%D0%B0%D1%81%D0%B5%D0%BB%D0%B5%D0%BD%D0%BD%D1%8F" TargetMode="External"/><Relationship Id="rId10" Type="http://schemas.openxmlformats.org/officeDocument/2006/relationships/hyperlink" Target="https://vue.gov.ua/%D0%A4%D1%83%D0%BA%D1%96%D0%B4%D1%96%D0%B4" TargetMode="External"/><Relationship Id="rId4" Type="http://schemas.openxmlformats.org/officeDocument/2006/relationships/hyperlink" Target="https://vue.gov.ua/%D0%93%D0%B5%D0%BE%D0%B3%D1%80%D0%B0%D1%84%D1%96%D1%8F_%D1%81%D0%BE%D1%86%D1%96%D0%B0%D0%BB%D1%8C%D0%BD%D0%BE-%D0%B5%D0%BA%D0%BE%D0%BD%D0%BE%D0%BC%D1%96%D1%87%D0%BD%D0%B0" TargetMode="External"/><Relationship Id="rId9" Type="http://schemas.openxmlformats.org/officeDocument/2006/relationships/hyperlink" Target="https://vue.gov.ua/%D0%93%D0%B5%D1%80%D0%BE%D0%B4%D0%BE%D1%82"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vue.gov.ua/%D0%93%D0%B5%D0%BE%D0%B3%D1%80%D0%B0%D1%84%D1%96%D1%8F_%D0%BF%D0%BE%D0%BB%D1%96%D1%82%D0%B8%D1%87%D0%BD%D0%B0" TargetMode="External"/><Relationship Id="rId2" Type="http://schemas.openxmlformats.org/officeDocument/2006/relationships/hyperlink" Target="https://vue.gov.ua/%D0%A0%D0%B0%D1%82%D1%86%D0%B5%D0%BB%D1%8C,_%D0%A4%D1%80%D1%96%D0%B4%D1%80%D1%96%D1%85" TargetMode="External"/><Relationship Id="rId1" Type="http://schemas.openxmlformats.org/officeDocument/2006/relationships/slideLayout" Target="../slideLayouts/slideLayout2.xml"/><Relationship Id="rId6" Type="http://schemas.openxmlformats.org/officeDocument/2006/relationships/hyperlink" Target="https://vue.gov.ua/%D0%86%D0%BD%D0%B2%D0%B0%D0%B9%D1%80%D0%BE%D0%BD%D0%BC%D0%B5%D0%BD%D1%82%D0%B0%D0%BB%D1%96%D0%B7%D0%BC" TargetMode="External"/><Relationship Id="rId5" Type="http://schemas.openxmlformats.org/officeDocument/2006/relationships/hyperlink" Target="https://vue.gov.ua/%D0%92%D0%B8%D1%80%D0%BE%D0%B1%D0%BD%D0%B8%D1%86%D1%82%D0%B2%D0%BE" TargetMode="External"/><Relationship Id="rId4" Type="http://schemas.openxmlformats.org/officeDocument/2006/relationships/hyperlink" Target="https://vue.gov.ua/%D0%93%D0%B5%D0%BE%D0%B3%D1%80%D0%B0%D1%84%D1%96%D1%8F_%D0%B5%D0%BA%D0%BE%D0%BD%D0%BE%D0%BC%D1%96%D1%87%D0%BD%D0%B0"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Основні етапи розвитку країнознавчих знань та </a:t>
            </a:r>
            <a:r>
              <a:rPr lang="uk-UA" dirty="0" err="1"/>
              <a:t>інституціоналізація</a:t>
            </a:r>
            <a:r>
              <a:rPr lang="uk-UA" dirty="0"/>
              <a:t> країнознавства</a:t>
            </a:r>
            <a:endParaRPr lang="ru-RU" dirty="0"/>
          </a:p>
        </p:txBody>
      </p:sp>
      <p:sp>
        <p:nvSpPr>
          <p:cNvPr id="3" name="Подзаголовок 2"/>
          <p:cNvSpPr>
            <a:spLocks noGrp="1"/>
          </p:cNvSpPr>
          <p:nvPr>
            <p:ph type="subTitle" idx="1"/>
          </p:nvPr>
        </p:nvSpPr>
        <p:spPr/>
        <p:txBody>
          <a:bodyPr/>
          <a:lstStyle/>
          <a:p>
            <a:r>
              <a:rPr lang="uk-UA" dirty="0"/>
              <a:t>Лекція 2</a:t>
            </a:r>
          </a:p>
          <a:p>
            <a:r>
              <a:rPr lang="uk-UA" dirty="0"/>
              <a:t> гр. ТЗ-9</a:t>
            </a:r>
            <a:endParaRPr lang="ru-RU" dirty="0"/>
          </a:p>
        </p:txBody>
      </p:sp>
    </p:spTree>
    <p:extLst>
      <p:ext uri="{BB962C8B-B14F-4D97-AF65-F5344CB8AC3E}">
        <p14:creationId xmlns:p14="http://schemas.microsoft.com/office/powerpoint/2010/main" val="1721416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a:t>Антропогеографія</a:t>
            </a:r>
            <a:r>
              <a:rPr lang="uk-UA" dirty="0"/>
              <a:t> в Україні</a:t>
            </a:r>
            <a:endParaRPr lang="ru-RU" dirty="0"/>
          </a:p>
        </p:txBody>
      </p:sp>
      <p:sp>
        <p:nvSpPr>
          <p:cNvPr id="3" name="Объект 2"/>
          <p:cNvSpPr>
            <a:spLocks noGrp="1"/>
          </p:cNvSpPr>
          <p:nvPr>
            <p:ph idx="1"/>
          </p:nvPr>
        </p:nvSpPr>
        <p:spPr/>
        <p:txBody>
          <a:bodyPr>
            <a:normAutofit/>
          </a:bodyPr>
          <a:lstStyle/>
          <a:p>
            <a:pPr algn="just"/>
            <a:r>
              <a:rPr lang="ru-RU" sz="2400" dirty="0">
                <a:latin typeface="Times New Roman" pitchFamily="18" charset="0"/>
                <a:cs typeface="Times New Roman" pitchFamily="18" charset="0"/>
              </a:rPr>
              <a:t>В </a:t>
            </a:r>
            <a:r>
              <a:rPr lang="ru-RU" sz="2400" dirty="0" err="1">
                <a:latin typeface="Times New Roman" pitchFamily="18" charset="0"/>
                <a:cs typeface="Times New Roman" pitchFamily="18" charset="0"/>
              </a:rPr>
              <a:t>Україні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засновником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антропогеографічного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напряму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був</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2" tooltip="Рудницький, Степан Львович"/>
              </a:rPr>
              <a:t>С. </a:t>
            </a:r>
            <a:r>
              <a:rPr lang="ru-RU" sz="2400" dirty="0" err="1">
                <a:latin typeface="Times New Roman" pitchFamily="18" charset="0"/>
                <a:cs typeface="Times New Roman" pitchFamily="18" charset="0"/>
                <a:hlinkClick r:id="rId2" tooltip="Рудницький, Степан Львович"/>
              </a:rPr>
              <a:t>Рудницький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Прихильниками</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послідовниками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антропогеографічного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напряму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розвитку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економічної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географії</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Україні</a:t>
            </a:r>
            <a:r>
              <a:rPr lang="ru-RU" sz="2400" dirty="0">
                <a:latin typeface="Times New Roman" pitchFamily="18" charset="0"/>
                <a:cs typeface="Times New Roman" pitchFamily="18" charset="0"/>
              </a:rPr>
              <a:t> стали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учні</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3" tooltip="Геринович, Володимир Олександрович"/>
              </a:rPr>
              <a:t>В. </a:t>
            </a:r>
            <a:r>
              <a:rPr lang="ru-RU" sz="2400" dirty="0" err="1">
                <a:latin typeface="Times New Roman" pitchFamily="18" charset="0"/>
                <a:cs typeface="Times New Roman" pitchFamily="18" charset="0"/>
                <a:hlinkClick r:id="rId3" tooltip="Геринович, Володимир Олександрович"/>
              </a:rPr>
              <a:t>Геринович</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4" tooltip="Кубійович, Володимир Михайлович"/>
              </a:rPr>
              <a:t>В. </a:t>
            </a:r>
            <a:r>
              <a:rPr lang="ru-RU" sz="2400" dirty="0" err="1">
                <a:latin typeface="Times New Roman" pitchFamily="18" charset="0"/>
                <a:cs typeface="Times New Roman" pitchFamily="18" charset="0"/>
                <a:hlinkClick r:id="rId4" tooltip="Кубійович, Володимир Михайлович"/>
              </a:rPr>
              <a:t>Кубійович</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5" tooltip="Степанів, Олена Іванівна"/>
              </a:rPr>
              <a:t>О. </a:t>
            </a:r>
            <a:r>
              <a:rPr lang="ru-RU" sz="2400" dirty="0" err="1">
                <a:latin typeface="Times New Roman" pitchFamily="18" charset="0"/>
                <a:cs typeface="Times New Roman" pitchFamily="18" charset="0"/>
                <a:hlinkClick r:id="rId5" tooltip="Степанів, Олена Іванівна"/>
              </a:rPr>
              <a:t>Степанів</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інші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центрі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уваги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представників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антропогеографічного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напряму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перебувала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людина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причинні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відношення</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всіх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головних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географічних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явищ</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відміну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західних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антропогеографів</a:t>
            </a:r>
            <a:r>
              <a:rPr lang="ru-RU" sz="2400" dirty="0">
                <a:latin typeface="Times New Roman" pitchFamily="18" charset="0"/>
                <a:cs typeface="Times New Roman" pitchFamily="18" charset="0"/>
              </a:rPr>
              <a:t>, С. </a:t>
            </a:r>
            <a:r>
              <a:rPr lang="ru-RU" sz="2400" dirty="0" err="1">
                <a:latin typeface="Times New Roman" pitchFamily="18" charset="0"/>
                <a:cs typeface="Times New Roman" pitchFamily="18" charset="0"/>
              </a:rPr>
              <a:t>Рудницький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застерігав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абсолютизації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впливів</a:t>
            </a:r>
            <a:r>
              <a:rPr lang="ru-RU" sz="2400" dirty="0">
                <a:latin typeface="Times New Roman" pitchFamily="18" charset="0"/>
                <a:cs typeface="Times New Roman" pitchFamily="18" charset="0"/>
              </a:rPr>
              <a:t> природного </a:t>
            </a:r>
            <a:r>
              <a:rPr lang="ru-RU" sz="2400" dirty="0" err="1">
                <a:latin typeface="Times New Roman" pitchFamily="18" charset="0"/>
                <a:cs typeface="Times New Roman" pitchFamily="18" charset="0"/>
              </a:rPr>
              <a:t>середовища</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високу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духовну</a:t>
            </a:r>
            <a:r>
              <a:rPr lang="ru-RU" sz="2400" dirty="0">
                <a:latin typeface="Times New Roman" pitchFamily="18" charset="0"/>
                <a:cs typeface="Times New Roman" pitchFamily="18" charset="0"/>
              </a:rPr>
              <a:t> культуру (</a:t>
            </a:r>
            <a:r>
              <a:rPr lang="ru-RU" sz="2400" dirty="0" err="1">
                <a:latin typeface="Times New Roman" pitchFamily="18" charset="0"/>
                <a:cs typeface="Times New Roman" pitchFamily="18" charset="0"/>
              </a:rPr>
              <a:t>хоча</a:t>
            </a:r>
            <a:r>
              <a:rPr lang="ru-RU" sz="2400" dirty="0">
                <a:latin typeface="Times New Roman" pitchFamily="18" charset="0"/>
                <a:cs typeface="Times New Roman" pitchFamily="18" charset="0"/>
              </a:rPr>
              <a:t> й не </a:t>
            </a:r>
            <a:r>
              <a:rPr lang="ru-RU" sz="2400" dirty="0" err="1">
                <a:latin typeface="Times New Roman" pitchFamily="18" charset="0"/>
                <a:cs typeface="Times New Roman" pitchFamily="18" charset="0"/>
              </a:rPr>
              <a:t>поділяв</a:t>
            </a:r>
            <a:r>
              <a:rPr lang="ru-RU" sz="2400" dirty="0">
                <a:latin typeface="Times New Roman" pitchFamily="18" charset="0"/>
                <a:cs typeface="Times New Roman" pitchFamily="18" charset="0"/>
              </a:rPr>
              <a:t> принципу </a:t>
            </a:r>
            <a:r>
              <a:rPr lang="ru-RU" sz="2400" dirty="0">
                <a:latin typeface="Times New Roman" pitchFamily="18" charset="0"/>
                <a:cs typeface="Times New Roman" pitchFamily="18" charset="0"/>
                <a:hlinkClick r:id="rId6" tooltip="Антропоцентризм"/>
              </a:rPr>
              <a:t>антропоцентризму</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val="4274860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584" y="1988839"/>
            <a:ext cx="7344816" cy="3168353"/>
          </a:xfrm>
        </p:spPr>
        <p:txBody>
          <a:bodyPr>
            <a:noAutofit/>
          </a:bodyPr>
          <a:lstStyle/>
          <a:p>
            <a:pPr indent="180340" algn="just">
              <a:lnSpc>
                <a:spcPct val="115000"/>
              </a:lnSpc>
              <a:spcAft>
                <a:spcPts val="0"/>
              </a:spcAft>
            </a:pPr>
            <a:r>
              <a:rPr lang="uk-UA" sz="1800" dirty="0">
                <a:latin typeface="Times New Roman" pitchFamily="18" charset="0"/>
                <a:ea typeface="Calibri"/>
                <a:cs typeface="Times New Roman" pitchFamily="18" charset="0"/>
              </a:rPr>
              <a:t>На особливу увагу заслуговує науковий доробок одного з фундаторів української географії – </a:t>
            </a:r>
            <a:r>
              <a:rPr lang="uk-UA" sz="1800" i="1" dirty="0">
                <a:latin typeface="Times New Roman" pitchFamily="18" charset="0"/>
                <a:ea typeface="Calibri"/>
                <a:cs typeface="Times New Roman" pitchFamily="18" charset="0"/>
              </a:rPr>
              <a:t>Степана Рудницького</a:t>
            </a:r>
            <a:r>
              <a:rPr lang="uk-UA" sz="1800" dirty="0">
                <a:latin typeface="Times New Roman" pitchFamily="18" charset="0"/>
                <a:ea typeface="Calibri"/>
                <a:cs typeface="Times New Roman" pitchFamily="18" charset="0"/>
              </a:rPr>
              <a:t>. Його праці («Коротка географія України. </a:t>
            </a:r>
            <a:r>
              <a:rPr lang="uk-UA" sz="1800" dirty="0" err="1">
                <a:latin typeface="Times New Roman" pitchFamily="18" charset="0"/>
                <a:ea typeface="Calibri"/>
                <a:cs typeface="Times New Roman" pitchFamily="18" charset="0"/>
              </a:rPr>
              <a:t>Антропогеографія</a:t>
            </a:r>
            <a:r>
              <a:rPr lang="uk-UA" sz="1800" dirty="0">
                <a:latin typeface="Times New Roman" pitchFamily="18" charset="0"/>
                <a:ea typeface="Calibri"/>
                <a:cs typeface="Times New Roman" pitchFamily="18" charset="0"/>
              </a:rPr>
              <a:t>», 1914; “</a:t>
            </a:r>
            <a:r>
              <a:rPr lang="en-GB" sz="1800" dirty="0" err="1">
                <a:latin typeface="Times New Roman" pitchFamily="18" charset="0"/>
                <a:ea typeface="Calibri"/>
                <a:cs typeface="Times New Roman" pitchFamily="18" charset="0"/>
              </a:rPr>
              <a:t>Ukraina</a:t>
            </a:r>
            <a:r>
              <a:rPr lang="uk-UA" sz="1800" dirty="0">
                <a:latin typeface="Times New Roman" pitchFamily="18" charset="0"/>
                <a:ea typeface="Calibri"/>
                <a:cs typeface="Times New Roman" pitchFamily="18" charset="0"/>
              </a:rPr>
              <a:t>. </a:t>
            </a:r>
            <a:r>
              <a:rPr lang="en-GB" sz="1800" dirty="0">
                <a:latin typeface="Times New Roman" pitchFamily="18" charset="0"/>
                <a:ea typeface="Calibri"/>
                <a:cs typeface="Times New Roman" pitchFamily="18" charset="0"/>
              </a:rPr>
              <a:t>Land und Volk</a:t>
            </a:r>
            <a:r>
              <a:rPr lang="uk-UA" sz="1800" dirty="0">
                <a:latin typeface="Times New Roman" pitchFamily="18" charset="0"/>
                <a:ea typeface="Calibri"/>
                <a:cs typeface="Times New Roman" pitchFamily="18" charset="0"/>
              </a:rPr>
              <a:t>», 1916) були просякнуті «провідними гуманістичними думками про роль і функції географії в культурологічному та народознавчому аспектах як провідної сфери людського знання і культури, як чинника формування духовності українського народу». Погляди Рудницького як гуманіста знайшли вияв у розвитку вчення про «</a:t>
            </a:r>
            <a:r>
              <a:rPr lang="uk-UA" sz="1800" dirty="0" err="1">
                <a:latin typeface="Times New Roman" pitchFamily="18" charset="0"/>
                <a:ea typeface="Calibri"/>
                <a:cs typeface="Times New Roman" pitchFamily="18" charset="0"/>
              </a:rPr>
              <a:t>антропогеографію</a:t>
            </a:r>
            <a:r>
              <a:rPr lang="uk-UA" sz="1800" dirty="0">
                <a:latin typeface="Times New Roman" pitchFamily="18" charset="0"/>
                <a:ea typeface="Calibri"/>
                <a:cs typeface="Times New Roman" pitchFamily="18" charset="0"/>
              </a:rPr>
              <a:t>» як науку, що «досліджує причинні зв’язки людини з усіма головними географічними явищами: твердою поверхнею, водами, атмосферою, підсонням (кліматом), рослинним і тваринним світом». </a:t>
            </a:r>
            <a:endParaRPr lang="ru-RU" sz="1800" dirty="0">
              <a:latin typeface="Times New Roman" pitchFamily="18" charset="0"/>
              <a:cs typeface="Times New Roman"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8815" y="188640"/>
            <a:ext cx="260985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2164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62500" lnSpcReduction="20000"/>
          </a:bodyPr>
          <a:lstStyle/>
          <a:p>
            <a:pPr indent="180340" algn="just">
              <a:lnSpc>
                <a:spcPct val="115000"/>
              </a:lnSpc>
              <a:spcAft>
                <a:spcPts val="0"/>
              </a:spcAft>
            </a:pPr>
            <a:r>
              <a:rPr lang="uk-UA" dirty="0">
                <a:latin typeface="Times New Roman"/>
                <a:ea typeface="Calibri"/>
                <a:cs typeface="Times New Roman"/>
              </a:rPr>
              <a:t>Праці Рудницького заклали підвалини української національної географії і картографії, вивівши її на європейський рівень. 1933 року Рудницького було заарештовано за звинуваченням у належності до контрреволюційної організації, а в 1937 р. розстріляно. Створений ним у Харкові Інститут географії і картографії було ліквідовано.</a:t>
            </a:r>
            <a:endParaRPr lang="ru-RU" sz="2400" dirty="0">
              <a:ea typeface="Calibri"/>
              <a:cs typeface="Times New Roman"/>
            </a:endParaRPr>
          </a:p>
          <a:p>
            <a:pPr indent="180340" algn="just">
              <a:lnSpc>
                <a:spcPct val="115000"/>
              </a:lnSpc>
              <a:spcAft>
                <a:spcPts val="0"/>
              </a:spcAft>
            </a:pPr>
            <a:r>
              <a:rPr lang="uk-UA" dirty="0">
                <a:latin typeface="Times New Roman"/>
                <a:ea typeface="Calibri"/>
                <a:cs typeface="Times New Roman"/>
              </a:rPr>
              <a:t>Продовжувачем справи С. Рудницького став академік </a:t>
            </a:r>
            <a:r>
              <a:rPr lang="uk-UA" b="1" dirty="0">
                <a:latin typeface="Times New Roman"/>
                <a:ea typeface="Calibri"/>
                <a:cs typeface="Times New Roman"/>
              </a:rPr>
              <a:t>Володимир </a:t>
            </a:r>
            <a:r>
              <a:rPr lang="uk-UA" b="1" dirty="0" err="1">
                <a:latin typeface="Times New Roman"/>
                <a:ea typeface="Calibri"/>
                <a:cs typeface="Times New Roman"/>
              </a:rPr>
              <a:t>Кубійович</a:t>
            </a:r>
            <a:r>
              <a:rPr lang="uk-UA" dirty="0">
                <a:latin typeface="Times New Roman"/>
                <a:ea typeface="Calibri"/>
                <a:cs typeface="Times New Roman"/>
              </a:rPr>
              <a:t>. Суть географічної науки він вбачав в «описі окремих земель та їх частин як з природничого, так і з економічного поглядів». Головною країною його вивчення була Україна. За </a:t>
            </a:r>
            <a:r>
              <a:rPr lang="uk-UA" dirty="0" err="1">
                <a:latin typeface="Times New Roman"/>
                <a:ea typeface="Calibri"/>
                <a:cs typeface="Times New Roman"/>
              </a:rPr>
              <a:t>Кубійовичем</a:t>
            </a:r>
            <a:r>
              <a:rPr lang="uk-UA" dirty="0">
                <a:latin typeface="Times New Roman"/>
                <a:ea typeface="Calibri"/>
                <a:cs typeface="Times New Roman"/>
              </a:rPr>
              <a:t>, географічна наука передбачає аналіз «природних феноменів, промисловості, сільського господарства, лісового господарства, транспорту, торгівлі, людності й селищ людських». </a:t>
            </a:r>
            <a:r>
              <a:rPr lang="uk-UA" dirty="0" err="1">
                <a:latin typeface="Times New Roman"/>
                <a:ea typeface="Calibri"/>
                <a:cs typeface="Times New Roman"/>
              </a:rPr>
              <a:t>Кубійович</a:t>
            </a:r>
            <a:r>
              <a:rPr lang="uk-UA" dirty="0">
                <a:latin typeface="Times New Roman"/>
                <a:ea typeface="Calibri"/>
                <a:cs typeface="Times New Roman"/>
              </a:rPr>
              <a:t> активно працював над створенням окремих карт українських земель. У 1937 р. у Львові зусиллями членів Наукового товариства імені Шевченка під керівництвом </a:t>
            </a:r>
            <a:r>
              <a:rPr lang="uk-UA" dirty="0" err="1">
                <a:latin typeface="Times New Roman"/>
                <a:ea typeface="Calibri"/>
                <a:cs typeface="Times New Roman"/>
              </a:rPr>
              <a:t>Кубійовича</a:t>
            </a:r>
            <a:r>
              <a:rPr lang="uk-UA" dirty="0">
                <a:latin typeface="Times New Roman"/>
                <a:ea typeface="Calibri"/>
                <a:cs typeface="Times New Roman"/>
              </a:rPr>
              <a:t> виходить «Атлас українських і суміжних країв», а в 1938 р. – «Атлас українських і суміжних земель». Після встановлення радянської влади в Західній Україні в 1939 р. діяльність НТШ була заборонена. Розпочати свою роботу товариство змогло лише в 1947 р. в Мюнхені.</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2443029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Володимир </a:t>
            </a:r>
            <a:r>
              <a:rPr lang="uk-UA" dirty="0" err="1"/>
              <a:t>Кубійович</a:t>
            </a:r>
            <a:endParaRPr lang="ru-RU" dirty="0"/>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1444677"/>
            <a:ext cx="4176464" cy="4608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2040" y="1412776"/>
            <a:ext cx="3676625" cy="48245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50309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Микола </a:t>
            </a:r>
            <a:r>
              <a:rPr lang="uk-UA" dirty="0" err="1"/>
              <a:t>Баранський</a:t>
            </a:r>
            <a:endParaRPr lang="ru-RU" dirty="0"/>
          </a:p>
        </p:txBody>
      </p:sp>
      <p:sp>
        <p:nvSpPr>
          <p:cNvPr id="3" name="Объект 2"/>
          <p:cNvSpPr>
            <a:spLocks noGrp="1"/>
          </p:cNvSpPr>
          <p:nvPr>
            <p:ph idx="1"/>
          </p:nvPr>
        </p:nvSpPr>
        <p:spPr/>
        <p:txBody>
          <a:bodyPr>
            <a:normAutofit fontScale="70000" lnSpcReduction="20000"/>
          </a:bodyPr>
          <a:lstStyle/>
          <a:p>
            <a:pPr indent="180340" algn="just">
              <a:lnSpc>
                <a:spcPct val="115000"/>
              </a:lnSpc>
              <a:spcAft>
                <a:spcPts val="0"/>
              </a:spcAft>
            </a:pPr>
            <a:r>
              <a:rPr lang="uk-UA" dirty="0">
                <a:latin typeface="Times New Roman"/>
                <a:ea typeface="Calibri"/>
                <a:cs typeface="Times New Roman"/>
              </a:rPr>
              <a:t>Водночас у радянському країнознавстві, починаючи з 1920-х рр., поступово утверджується т. </a:t>
            </a:r>
            <a:r>
              <a:rPr lang="uk-UA" dirty="0" err="1">
                <a:latin typeface="Times New Roman"/>
                <a:ea typeface="Calibri"/>
                <a:cs typeface="Times New Roman"/>
              </a:rPr>
              <a:t>зв</a:t>
            </a:r>
            <a:r>
              <a:rPr lang="uk-UA" dirty="0">
                <a:latin typeface="Times New Roman"/>
                <a:ea typeface="Calibri"/>
                <a:cs typeface="Times New Roman"/>
              </a:rPr>
              <a:t>. економіко-географічний напрям. Дискусія з приводу наукових засад розвитку країнознавства, що відбулася на зламі 1920-1930-х рр., закінчилася перемогою районного напряму. Найбільш відомим його представником вважається </a:t>
            </a:r>
            <a:r>
              <a:rPr lang="uk-UA" i="1" dirty="0">
                <a:latin typeface="Times New Roman"/>
                <a:ea typeface="Calibri"/>
                <a:cs typeface="Times New Roman"/>
              </a:rPr>
              <a:t>Микола </a:t>
            </a:r>
            <a:r>
              <a:rPr lang="uk-UA" i="1" dirty="0" err="1">
                <a:latin typeface="Times New Roman"/>
                <a:ea typeface="Calibri"/>
                <a:cs typeface="Times New Roman"/>
              </a:rPr>
              <a:t>Баранський</a:t>
            </a:r>
            <a:r>
              <a:rPr lang="uk-UA" i="1" dirty="0">
                <a:latin typeface="Times New Roman"/>
                <a:ea typeface="Calibri"/>
                <a:cs typeface="Times New Roman"/>
              </a:rPr>
              <a:t>. </a:t>
            </a:r>
            <a:r>
              <a:rPr lang="uk-UA" dirty="0">
                <a:latin typeface="Times New Roman"/>
                <a:ea typeface="Calibri"/>
                <a:cs typeface="Times New Roman"/>
              </a:rPr>
              <a:t>В центрі його методологічних побудов постала проблема районування. Складену </a:t>
            </a:r>
            <a:r>
              <a:rPr lang="uk-UA" dirty="0" err="1">
                <a:latin typeface="Times New Roman"/>
                <a:ea typeface="Calibri"/>
                <a:cs typeface="Times New Roman"/>
              </a:rPr>
              <a:t>Баранським</a:t>
            </a:r>
            <a:r>
              <a:rPr lang="uk-UA" dirty="0">
                <a:latin typeface="Times New Roman"/>
                <a:ea typeface="Calibri"/>
                <a:cs typeface="Times New Roman"/>
              </a:rPr>
              <a:t> програму-схему дослідження </a:t>
            </a:r>
            <a:r>
              <a:rPr lang="uk-UA" dirty="0" err="1">
                <a:latin typeface="Times New Roman"/>
                <a:ea typeface="Calibri"/>
                <a:cs typeface="Times New Roman"/>
              </a:rPr>
              <a:t>держпланівських</a:t>
            </a:r>
            <a:r>
              <a:rPr lang="uk-UA" dirty="0">
                <a:latin typeface="Times New Roman"/>
                <a:ea typeface="Calibri"/>
                <a:cs typeface="Times New Roman"/>
              </a:rPr>
              <a:t> областей СРСР було екстрапольовано й на країнознавчі дослідження. Її основні дослідницькі прийоми тривалий час використовувалися в радянському країнознавстві, а сам </a:t>
            </a:r>
            <a:r>
              <a:rPr lang="uk-UA" dirty="0" err="1">
                <a:latin typeface="Times New Roman"/>
                <a:ea typeface="Calibri"/>
                <a:cs typeface="Times New Roman"/>
              </a:rPr>
              <a:t>Баранський</a:t>
            </a:r>
            <a:r>
              <a:rPr lang="uk-UA" dirty="0">
                <a:latin typeface="Times New Roman"/>
                <a:ea typeface="Calibri"/>
                <a:cs typeface="Times New Roman"/>
              </a:rPr>
              <a:t> вважається одним з теоретиків радянської економічної географії та країнознавства.</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344713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67544" y="404664"/>
            <a:ext cx="1944216"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Прямоугольник 3"/>
          <p:cNvSpPr/>
          <p:nvPr/>
        </p:nvSpPr>
        <p:spPr>
          <a:xfrm>
            <a:off x="2627784" y="515895"/>
            <a:ext cx="5904656" cy="4552015"/>
          </a:xfrm>
          <a:prstGeom prst="rect">
            <a:avLst/>
          </a:prstGeom>
        </p:spPr>
        <p:txBody>
          <a:bodyPr wrap="square">
            <a:spAutoFit/>
          </a:bodyPr>
          <a:lstStyle/>
          <a:p>
            <a:pPr indent="180340" algn="just">
              <a:lnSpc>
                <a:spcPct val="115000"/>
              </a:lnSpc>
              <a:spcAft>
                <a:spcPts val="0"/>
              </a:spcAft>
            </a:pPr>
            <a:r>
              <a:rPr lang="uk-UA" dirty="0">
                <a:latin typeface="Times New Roman"/>
                <a:ea typeface="Calibri"/>
                <a:cs typeface="Times New Roman"/>
              </a:rPr>
              <a:t>Схема </a:t>
            </a:r>
            <a:r>
              <a:rPr lang="uk-UA" dirty="0" err="1">
                <a:latin typeface="Times New Roman"/>
                <a:ea typeface="Calibri"/>
                <a:cs typeface="Times New Roman"/>
              </a:rPr>
              <a:t>Баранського</a:t>
            </a:r>
            <a:r>
              <a:rPr lang="uk-UA" dirty="0">
                <a:latin typeface="Times New Roman"/>
                <a:ea typeface="Calibri"/>
                <a:cs typeface="Times New Roman"/>
              </a:rPr>
              <a:t> й донині застосовується в наукових дослідженнях і в навчальному процесі. Вона складається з таких елементів:</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Територія;</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Природа та природні ресурси країни;</a:t>
            </a:r>
            <a:endParaRPr lang="ru-RU" sz="1400" dirty="0">
              <a:ea typeface="Calibri"/>
              <a:cs typeface="Times New Roman"/>
            </a:endParaRPr>
          </a:p>
          <a:p>
            <a:pPr marL="342900" lvl="0" indent="-342900" algn="just">
              <a:lnSpc>
                <a:spcPct val="115000"/>
              </a:lnSpc>
              <a:spcAft>
                <a:spcPts val="0"/>
              </a:spcAft>
              <a:buFont typeface="Symbol"/>
              <a:buChar char=""/>
            </a:pPr>
            <a:r>
              <a:rPr lang="uk-UA" dirty="0" err="1">
                <a:latin typeface="Times New Roman"/>
                <a:ea typeface="Calibri"/>
                <a:cs typeface="Times New Roman"/>
              </a:rPr>
              <a:t>Історико-географічний</a:t>
            </a:r>
            <a:r>
              <a:rPr lang="uk-UA" dirty="0">
                <a:latin typeface="Times New Roman"/>
                <a:ea typeface="Calibri"/>
                <a:cs typeface="Times New Roman"/>
              </a:rPr>
              <a:t> нарис господарського розвитку;</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Народонаселення країни й основні ознаки його розміщення;</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Культура й основні етнокультурні особливості та проблеми народонаселення;</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Господарство країни й закономірності розміщення окремих галузей господарства;</a:t>
            </a:r>
            <a:endParaRPr lang="ru-RU" sz="1400" dirty="0">
              <a:ea typeface="Calibri"/>
              <a:cs typeface="Times New Roman"/>
            </a:endParaRPr>
          </a:p>
          <a:p>
            <a:pPr marL="342900" lvl="0" indent="-342900" algn="just">
              <a:lnSpc>
                <a:spcPct val="115000"/>
              </a:lnSpc>
              <a:spcAft>
                <a:spcPts val="0"/>
              </a:spcAft>
              <a:buFont typeface="Symbol"/>
              <a:buChar char=""/>
            </a:pPr>
            <a:r>
              <a:rPr lang="uk-UA" dirty="0">
                <a:latin typeface="Times New Roman"/>
                <a:ea typeface="Calibri"/>
                <a:cs typeface="Times New Roman"/>
              </a:rPr>
              <a:t>Райони. Економічні райони країни та їхні типи.</a:t>
            </a:r>
            <a:endParaRPr lang="ru-RU" sz="1400" dirty="0">
              <a:ea typeface="Calibri"/>
              <a:cs typeface="Times New Roman"/>
            </a:endParaRPr>
          </a:p>
        </p:txBody>
      </p:sp>
    </p:spTree>
    <p:extLst>
      <p:ext uri="{BB962C8B-B14F-4D97-AF65-F5344CB8AC3E}">
        <p14:creationId xmlns:p14="http://schemas.microsoft.com/office/powerpoint/2010/main" val="2316744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332656"/>
            <a:ext cx="8219256" cy="5793507"/>
          </a:xfrm>
        </p:spPr>
        <p:txBody>
          <a:bodyPr>
            <a:normAutofit fontScale="62500" lnSpcReduction="20000"/>
          </a:bodyPr>
          <a:lstStyle/>
          <a:p>
            <a:pPr indent="180340" algn="just">
              <a:lnSpc>
                <a:spcPct val="115000"/>
              </a:lnSpc>
              <a:spcAft>
                <a:spcPts val="0"/>
              </a:spcAft>
            </a:pPr>
            <a:r>
              <a:rPr lang="uk-UA" dirty="0">
                <a:latin typeface="Times New Roman"/>
                <a:ea typeface="Calibri"/>
                <a:cs typeface="Times New Roman"/>
              </a:rPr>
              <a:t>На переконання </a:t>
            </a:r>
            <a:r>
              <a:rPr lang="uk-UA" dirty="0" err="1">
                <a:latin typeface="Times New Roman"/>
                <a:ea typeface="Calibri"/>
                <a:cs typeface="Times New Roman"/>
              </a:rPr>
              <a:t>Баранського</a:t>
            </a:r>
            <a:r>
              <a:rPr lang="uk-UA" dirty="0">
                <a:latin typeface="Times New Roman"/>
                <a:ea typeface="Calibri"/>
                <a:cs typeface="Times New Roman"/>
              </a:rPr>
              <a:t>, основу країнознавства має становити дослідницький синтез, що поєднував би різноманітні характеристики країни. Він акцентував увагу на проблемі комплексності у країнознавстві. Він вважав, що для виконання таких досліджень не достатньо базової освіти з фізичної чи економічної географії. М. </a:t>
            </a:r>
            <a:r>
              <a:rPr lang="uk-UA" dirty="0" err="1">
                <a:latin typeface="Times New Roman"/>
                <a:ea typeface="Calibri"/>
                <a:cs typeface="Times New Roman"/>
              </a:rPr>
              <a:t>Баранський</a:t>
            </a:r>
            <a:r>
              <a:rPr lang="uk-UA" dirty="0">
                <a:latin typeface="Times New Roman"/>
                <a:ea typeface="Calibri"/>
                <a:cs typeface="Times New Roman"/>
              </a:rPr>
              <a:t> переконував у необхідності підготовки окремих </a:t>
            </a:r>
            <a:r>
              <a:rPr lang="uk-UA" dirty="0" err="1">
                <a:latin typeface="Times New Roman"/>
                <a:ea typeface="Calibri"/>
                <a:cs typeface="Times New Roman"/>
              </a:rPr>
              <a:t>фахівців-країнознавців</a:t>
            </a:r>
            <a:r>
              <a:rPr lang="uk-UA" dirty="0">
                <a:latin typeface="Times New Roman"/>
                <a:ea typeface="Calibri"/>
                <a:cs typeface="Times New Roman"/>
              </a:rPr>
              <a:t> з широким горизонтом наукового світогляду, які б мали поглиблені знання з етнографії, історії, державознавства.</a:t>
            </a:r>
            <a:endParaRPr lang="ru-RU" sz="2400" dirty="0">
              <a:ea typeface="Calibri"/>
              <a:cs typeface="Times New Roman"/>
            </a:endParaRPr>
          </a:p>
          <a:p>
            <a:pPr indent="180340" algn="just">
              <a:lnSpc>
                <a:spcPct val="115000"/>
              </a:lnSpc>
              <a:spcAft>
                <a:spcPts val="0"/>
              </a:spcAft>
            </a:pPr>
            <a:r>
              <a:rPr lang="uk-UA" dirty="0">
                <a:latin typeface="Times New Roman"/>
                <a:ea typeface="Calibri"/>
                <a:cs typeface="Times New Roman"/>
              </a:rPr>
              <a:t>Починаючи з 1930-х рр. вивчення «соціокультурних ландшафтів» усе більше відходить у минуле. На перший план висуваються проблеми дослідження економічного середовища районів, країн та регіонів. Згодом і сам </a:t>
            </a:r>
            <a:r>
              <a:rPr lang="uk-UA" dirty="0" err="1">
                <a:latin typeface="Times New Roman"/>
                <a:ea typeface="Calibri"/>
                <a:cs typeface="Times New Roman"/>
              </a:rPr>
              <a:t>Баранський</a:t>
            </a:r>
            <a:r>
              <a:rPr lang="uk-UA" dirty="0">
                <a:latin typeface="Times New Roman"/>
                <a:ea typeface="Calibri"/>
                <a:cs typeface="Times New Roman"/>
              </a:rPr>
              <a:t>, згадуючи цей період, зазначав, що людина фактично випала з дослідницького об’єктива географа.</a:t>
            </a:r>
            <a:endParaRPr lang="ru-RU" sz="2400" dirty="0">
              <a:ea typeface="Calibri"/>
              <a:cs typeface="Times New Roman"/>
            </a:endParaRPr>
          </a:p>
          <a:p>
            <a:pPr indent="180340" algn="just">
              <a:lnSpc>
                <a:spcPct val="115000"/>
              </a:lnSpc>
              <a:spcAft>
                <a:spcPts val="0"/>
              </a:spcAft>
            </a:pPr>
            <a:r>
              <a:rPr lang="uk-UA" dirty="0">
                <a:latin typeface="Times New Roman"/>
                <a:ea typeface="Calibri"/>
                <a:cs typeface="Times New Roman"/>
              </a:rPr>
              <a:t>«Залізна завіса» та біполярний розвиток світу позначилися й на дослідницьких підходах країнознавства. Зокрема, утворилися соціалістичний і капіталістичний напрями у країнознавстві. У провідних ВНЗ СРСР країнознавча підготовка здійснювалася за типами країн, регіонами та </a:t>
            </a:r>
            <a:r>
              <a:rPr lang="uk-UA" dirty="0" err="1">
                <a:latin typeface="Times New Roman"/>
                <a:ea typeface="Calibri"/>
                <a:cs typeface="Times New Roman"/>
              </a:rPr>
              <a:t>субрегіонами</a:t>
            </a:r>
            <a:r>
              <a:rPr lang="uk-UA" dirty="0">
                <a:latin typeface="Times New Roman"/>
                <a:ea typeface="Calibri"/>
                <a:cs typeface="Times New Roman"/>
              </a:rPr>
              <a:t> і передбачала неабияку політико-ідеологічну складову.</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2483306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err="1"/>
              <a:t>Концепціїї</a:t>
            </a:r>
            <a:r>
              <a:rPr lang="uk-UA" dirty="0"/>
              <a:t> країнознавчих досліджень</a:t>
            </a:r>
            <a:endParaRPr lang="ru-RU" dirty="0"/>
          </a:p>
        </p:txBody>
      </p:sp>
      <p:sp>
        <p:nvSpPr>
          <p:cNvPr id="3" name="Объект 2"/>
          <p:cNvSpPr>
            <a:spLocks noGrp="1"/>
          </p:cNvSpPr>
          <p:nvPr>
            <p:ph idx="1"/>
          </p:nvPr>
        </p:nvSpPr>
        <p:spPr/>
        <p:txBody>
          <a:bodyPr>
            <a:normAutofit fontScale="55000" lnSpcReduction="20000"/>
          </a:bodyPr>
          <a:lstStyle/>
          <a:p>
            <a:pPr lvl="0" algn="just">
              <a:lnSpc>
                <a:spcPct val="115000"/>
              </a:lnSpc>
              <a:buFont typeface="+mj-lt"/>
              <a:buAutoNum type="arabicPeriod"/>
            </a:pPr>
            <a:r>
              <a:rPr lang="uk-UA" sz="3800" i="1" dirty="0">
                <a:latin typeface="Times New Roman" pitchFamily="18" charset="0"/>
                <a:ea typeface="Calibri"/>
                <a:cs typeface="Times New Roman" pitchFamily="18" charset="0"/>
              </a:rPr>
              <a:t>Концепція проблемного країнознавства </a:t>
            </a:r>
            <a:r>
              <a:rPr lang="uk-UA" sz="3800" dirty="0">
                <a:latin typeface="Times New Roman" pitchFamily="18" charset="0"/>
                <a:ea typeface="Calibri"/>
                <a:cs typeface="Times New Roman" pitchFamily="18" charset="0"/>
              </a:rPr>
              <a:t>(В. М. </a:t>
            </a:r>
            <a:r>
              <a:rPr lang="uk-UA" sz="3800" dirty="0" err="1">
                <a:latin typeface="Times New Roman" pitchFamily="18" charset="0"/>
                <a:ea typeface="Calibri"/>
                <a:cs typeface="Times New Roman" pitchFamily="18" charset="0"/>
              </a:rPr>
              <a:t>Гохман</a:t>
            </a:r>
            <a:r>
              <a:rPr lang="uk-UA" sz="3800" dirty="0">
                <a:latin typeface="Times New Roman" pitchFamily="18" charset="0"/>
                <a:ea typeface="Calibri"/>
                <a:cs typeface="Times New Roman" pitchFamily="18" charset="0"/>
              </a:rPr>
              <a:t>, Я. С. </a:t>
            </a:r>
            <a:r>
              <a:rPr lang="uk-UA" sz="3800" dirty="0" err="1">
                <a:latin typeface="Times New Roman" pitchFamily="18" charset="0"/>
                <a:ea typeface="Calibri"/>
                <a:cs typeface="Times New Roman" pitchFamily="18" charset="0"/>
              </a:rPr>
              <a:t>Машбіц</a:t>
            </a:r>
            <a:r>
              <a:rPr lang="uk-UA" sz="3800" dirty="0">
                <a:latin typeface="Times New Roman" pitchFamily="18" charset="0"/>
                <a:ea typeface="Calibri"/>
                <a:cs typeface="Times New Roman" pitchFamily="18" charset="0"/>
              </a:rPr>
              <a:t>). У середині 1980-х рр. було висловлено думку, що К. має продукувати не комплексні країнознавчі описи, які висвітлюють упорядковані компоненти всього територіального комплексу, а аналітичні характеристики певних ключових проблем.</a:t>
            </a:r>
            <a:endParaRPr lang="ru-RU" sz="3800" dirty="0">
              <a:latin typeface="Times New Roman" pitchFamily="18" charset="0"/>
              <a:ea typeface="Calibri"/>
              <a:cs typeface="Times New Roman" pitchFamily="18" charset="0"/>
            </a:endParaRPr>
          </a:p>
          <a:p>
            <a:pPr lvl="0" algn="just">
              <a:lnSpc>
                <a:spcPct val="115000"/>
              </a:lnSpc>
              <a:buFont typeface="+mj-lt"/>
              <a:buAutoNum type="arabicPeriod"/>
            </a:pPr>
            <a:r>
              <a:rPr lang="uk-UA" sz="3800" i="1" dirty="0">
                <a:latin typeface="Times New Roman" pitchFamily="18" charset="0"/>
                <a:ea typeface="Calibri"/>
                <a:cs typeface="Times New Roman" pitchFamily="18" charset="0"/>
              </a:rPr>
              <a:t>Концепція поєднання країнознавства з вирішенням глобальних проблем людства </a:t>
            </a:r>
            <a:r>
              <a:rPr lang="uk-UA" sz="3800" dirty="0">
                <a:latin typeface="Times New Roman" pitchFamily="18" charset="0"/>
                <a:ea typeface="Calibri"/>
                <a:cs typeface="Times New Roman" pitchFamily="18" charset="0"/>
              </a:rPr>
              <a:t>(Є. Б. </a:t>
            </a:r>
            <a:r>
              <a:rPr lang="uk-UA" sz="3800" dirty="0" err="1">
                <a:latin typeface="Times New Roman" pitchFamily="18" charset="0"/>
                <a:ea typeface="Calibri"/>
                <a:cs typeface="Times New Roman" pitchFamily="18" charset="0"/>
              </a:rPr>
              <a:t>Алаєв</a:t>
            </a:r>
            <a:r>
              <a:rPr lang="uk-UA" sz="3800" dirty="0">
                <a:latin typeface="Times New Roman" pitchFamily="18" charset="0"/>
                <a:ea typeface="Calibri"/>
                <a:cs typeface="Times New Roman" pitchFamily="18" charset="0"/>
              </a:rPr>
              <a:t>, Г. В. </a:t>
            </a:r>
            <a:r>
              <a:rPr lang="uk-UA" sz="3800" dirty="0" err="1">
                <a:latin typeface="Times New Roman" pitchFamily="18" charset="0"/>
                <a:ea typeface="Calibri"/>
                <a:cs typeface="Times New Roman" pitchFamily="18" charset="0"/>
              </a:rPr>
              <a:t>Сдасюк</a:t>
            </a:r>
            <a:r>
              <a:rPr lang="uk-UA" sz="3800" dirty="0">
                <a:latin typeface="Times New Roman" pitchFamily="18" charset="0"/>
                <a:ea typeface="Calibri"/>
                <a:cs typeface="Times New Roman" pitchFamily="18" charset="0"/>
              </a:rPr>
              <a:t>, С. Б. Лавров). Глобалізація світу продукує його неабияку взаємозалежність і цілий спектр «глобальних проблем» - зміну клімату, нестачу продовольства, енергоносіїв. Глобальний підхід зорієнтований на порівняльні дослідження країн з метою виявлення сутності та особливостей вияву зазначених проблем на регіональному рівні.</a:t>
            </a:r>
          </a:p>
          <a:p>
            <a:pPr lvl="0" algn="just">
              <a:lnSpc>
                <a:spcPct val="115000"/>
              </a:lnSpc>
              <a:buFont typeface="+mj-lt"/>
              <a:buAutoNum type="arabicPeriod"/>
            </a:pPr>
            <a:endParaRPr lang="ru-RU" sz="24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4030735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Концепції країнознавчих досліджень</a:t>
            </a:r>
            <a:endParaRPr lang="ru-RU" dirty="0"/>
          </a:p>
        </p:txBody>
      </p:sp>
      <p:sp>
        <p:nvSpPr>
          <p:cNvPr id="3" name="Объект 2"/>
          <p:cNvSpPr>
            <a:spLocks noGrp="1"/>
          </p:cNvSpPr>
          <p:nvPr>
            <p:ph idx="1"/>
          </p:nvPr>
        </p:nvSpPr>
        <p:spPr/>
        <p:txBody>
          <a:bodyPr>
            <a:normAutofit fontScale="47500" lnSpcReduction="20000"/>
          </a:bodyPr>
          <a:lstStyle/>
          <a:p>
            <a:pPr marL="0" lvl="0" indent="0" algn="just">
              <a:lnSpc>
                <a:spcPct val="115000"/>
              </a:lnSpc>
              <a:buNone/>
            </a:pPr>
            <a:r>
              <a:rPr lang="uk-UA" dirty="0">
                <a:latin typeface="Times New Roman"/>
                <a:ea typeface="Calibri"/>
                <a:cs typeface="Times New Roman"/>
              </a:rPr>
              <a:t>3. </a:t>
            </a:r>
            <a:r>
              <a:rPr lang="uk-UA" i="1" dirty="0">
                <a:latin typeface="Times New Roman"/>
                <a:ea typeface="Calibri"/>
              </a:rPr>
              <a:t>Концепція економіко-географічного країнознавства, що ґрунтується на ідеї про </a:t>
            </a:r>
            <a:r>
              <a:rPr lang="uk-UA" i="1" dirty="0">
                <a:latin typeface="Times New Roman"/>
                <a:ea typeface="Calibri"/>
                <a:cs typeface="Times New Roman"/>
              </a:rPr>
              <a:t>територіальну структуру господарства країни </a:t>
            </a:r>
            <a:r>
              <a:rPr lang="uk-UA" dirty="0">
                <a:latin typeface="Times New Roman"/>
                <a:ea typeface="Calibri"/>
                <a:cs typeface="Times New Roman"/>
              </a:rPr>
              <a:t>(І. М. </a:t>
            </a:r>
            <a:r>
              <a:rPr lang="uk-UA" dirty="0" err="1">
                <a:latin typeface="Times New Roman"/>
                <a:ea typeface="Calibri"/>
                <a:cs typeface="Times New Roman"/>
              </a:rPr>
              <a:t>Маєргойз</a:t>
            </a:r>
            <a:r>
              <a:rPr lang="uk-UA" dirty="0">
                <a:latin typeface="Times New Roman"/>
                <a:ea typeface="Calibri"/>
                <a:cs typeface="Times New Roman"/>
              </a:rPr>
              <a:t>). Господарство уявляється як </a:t>
            </a:r>
            <a:r>
              <a:rPr lang="uk-UA" dirty="0">
                <a:latin typeface="Times New Roman" pitchFamily="18" charset="0"/>
                <a:ea typeface="Calibri"/>
                <a:cs typeface="Times New Roman" pitchFamily="18" charset="0"/>
              </a:rPr>
              <a:t>складна структура, що має багато взаємопов’язаних структур. Однією зі структур є територіальна. Її аналіз означає розгляд господарства з позицій </a:t>
            </a:r>
            <a:r>
              <a:rPr lang="uk-UA" dirty="0" err="1">
                <a:latin typeface="Times New Roman" pitchFamily="18" charset="0"/>
                <a:ea typeface="Calibri"/>
                <a:cs typeface="Times New Roman" pitchFamily="18" charset="0"/>
              </a:rPr>
              <a:t>територіальності</a:t>
            </a:r>
            <a:r>
              <a:rPr lang="uk-UA" dirty="0">
                <a:latin typeface="Times New Roman" pitchFamily="18" charset="0"/>
                <a:ea typeface="Calibri"/>
                <a:cs typeface="Times New Roman" pitchFamily="18" charset="0"/>
              </a:rPr>
              <a:t>, вивчення територіального аспекту побудови, функціонування й розвитку господарської системи. Відповідно, предмет постає як територіальна структура господарства країни.</a:t>
            </a:r>
          </a:p>
          <a:p>
            <a:pPr marL="0" lvl="0" indent="0" algn="just">
              <a:lnSpc>
                <a:spcPct val="115000"/>
              </a:lnSpc>
              <a:buNone/>
            </a:pPr>
            <a:r>
              <a:rPr lang="uk-UA" i="1" dirty="0">
                <a:latin typeface="Times New Roman" pitchFamily="18" charset="0"/>
                <a:ea typeface="Calibri"/>
                <a:cs typeface="Times New Roman" pitchFamily="18" charset="0"/>
              </a:rPr>
              <a:t>4. Концепція середовища суспільного розвитку як предмета країнознавства, що розглядається в межах усієї географії на території, яка окреслена державними або </a:t>
            </a:r>
            <a:r>
              <a:rPr lang="uk-UA" i="1" dirty="0" err="1">
                <a:latin typeface="Times New Roman" pitchFamily="18" charset="0"/>
                <a:ea typeface="Calibri"/>
                <a:cs typeface="Times New Roman" pitchFamily="18" charset="0"/>
              </a:rPr>
              <a:t>історико-географічними</a:t>
            </a:r>
            <a:r>
              <a:rPr lang="uk-UA" i="1" dirty="0">
                <a:latin typeface="Times New Roman" pitchFamily="18" charset="0"/>
                <a:ea typeface="Calibri"/>
                <a:cs typeface="Times New Roman" pitchFamily="18" charset="0"/>
              </a:rPr>
              <a:t> кордонами (В. А. </a:t>
            </a:r>
            <a:r>
              <a:rPr lang="uk-UA" i="1" dirty="0" err="1">
                <a:latin typeface="Times New Roman" pitchFamily="18" charset="0"/>
                <a:ea typeface="Calibri"/>
                <a:cs typeface="Times New Roman" pitchFamily="18" charset="0"/>
              </a:rPr>
              <a:t>Анучін</a:t>
            </a:r>
            <a:r>
              <a:rPr lang="uk-UA" i="1" dirty="0">
                <a:latin typeface="Times New Roman" pitchFamily="18" charset="0"/>
                <a:ea typeface="Calibri"/>
                <a:cs typeface="Times New Roman" pitchFamily="18" charset="0"/>
              </a:rPr>
              <a:t>, Ю. К. Єфремов). </a:t>
            </a:r>
            <a:r>
              <a:rPr lang="uk-UA" dirty="0">
                <a:latin typeface="Times New Roman" pitchFamily="18" charset="0"/>
                <a:ea typeface="Calibri"/>
                <a:cs typeface="Times New Roman" pitchFamily="18" charset="0"/>
              </a:rPr>
              <a:t>Ця концепція сприяє комплексним дослідженням, де відбувається взаємодія фізичної і соціальної географії, об’єднаної географічним середовищем. При цьому останнє включає лише природні умови та антропогенні елементи (канали, насипи, греблі), тоді як соціальні процеси залишаються поза межами географічного середовища. Вплив географічного середовища на життя суспільства виявляється через спосіб виробництва матеріальних благ.</a:t>
            </a:r>
          </a:p>
          <a:p>
            <a:pPr marL="0" lvl="0" indent="0" algn="just">
              <a:lnSpc>
                <a:spcPct val="115000"/>
              </a:lnSpc>
              <a:buNone/>
            </a:pPr>
            <a:r>
              <a:rPr lang="uk-UA" i="1" dirty="0">
                <a:latin typeface="Times New Roman" pitchFamily="18" charset="0"/>
                <a:ea typeface="Calibri"/>
                <a:cs typeface="Times New Roman" pitchFamily="18" charset="0"/>
              </a:rPr>
              <a:t>5. Концепція географічного </a:t>
            </a:r>
            <a:r>
              <a:rPr lang="uk-UA" i="1" dirty="0" err="1">
                <a:latin typeface="Times New Roman" pitchFamily="18" charset="0"/>
                <a:ea typeface="Calibri"/>
                <a:cs typeface="Times New Roman" pitchFamily="18" charset="0"/>
              </a:rPr>
              <a:t>країновлаштування</a:t>
            </a:r>
            <a:r>
              <a:rPr lang="uk-UA" i="1" dirty="0">
                <a:latin typeface="Times New Roman" pitchFamily="18" charset="0"/>
                <a:ea typeface="Calibri"/>
                <a:cs typeface="Times New Roman" pitchFamily="18" charset="0"/>
              </a:rPr>
              <a:t>.</a:t>
            </a:r>
            <a:r>
              <a:rPr lang="uk-UA" dirty="0">
                <a:latin typeface="Times New Roman" pitchFamily="18" charset="0"/>
                <a:ea typeface="Calibri"/>
                <a:cs typeface="Times New Roman" pitchFamily="18" charset="0"/>
              </a:rPr>
              <a:t> Передбачає пошук загальних структур «влаштування» країни з метою оптимізації розміщення виробничих сил, створення оптимального середовища перебування. Ця концепція передбачає два підходи: 1)</a:t>
            </a:r>
            <a:r>
              <a:rPr lang="uk-UA" dirty="0" err="1">
                <a:latin typeface="Times New Roman" pitchFamily="18" charset="0"/>
                <a:ea typeface="Calibri"/>
                <a:cs typeface="Times New Roman" pitchFamily="18" charset="0"/>
              </a:rPr>
              <a:t> зʻясуванн</a:t>
            </a:r>
            <a:r>
              <a:rPr lang="uk-UA" dirty="0">
                <a:latin typeface="Times New Roman" pitchFamily="18" charset="0"/>
                <a:ea typeface="Calibri"/>
                <a:cs typeface="Times New Roman" pitchFamily="18" charset="0"/>
              </a:rPr>
              <a:t>я відповідності політики освоєння країни існуючій системі ландшафтів (ідея А. Б. </a:t>
            </a:r>
            <a:r>
              <a:rPr lang="uk-UA" dirty="0" err="1">
                <a:latin typeface="Times New Roman" pitchFamily="18" charset="0"/>
                <a:ea typeface="Calibri"/>
                <a:cs typeface="Times New Roman" pitchFamily="18" charset="0"/>
              </a:rPr>
              <a:t>Басалікаса</a:t>
            </a:r>
            <a:r>
              <a:rPr lang="uk-UA" dirty="0">
                <a:latin typeface="Times New Roman" pitchFamily="18" charset="0"/>
                <a:ea typeface="Calibri"/>
                <a:cs typeface="Times New Roman" pitchFamily="18" charset="0"/>
              </a:rPr>
              <a:t>); 2) вивчення цілісної територіальної структури господарства країни (ідея І. М. </a:t>
            </a:r>
            <a:r>
              <a:rPr lang="uk-UA" dirty="0" err="1">
                <a:latin typeface="Times New Roman" pitchFamily="18" charset="0"/>
                <a:ea typeface="Calibri"/>
                <a:cs typeface="Times New Roman" pitchFamily="18" charset="0"/>
              </a:rPr>
              <a:t>Маєргойз</a:t>
            </a:r>
            <a:r>
              <a:rPr lang="uk-UA" dirty="0">
                <a:latin typeface="Times New Roman" pitchFamily="18" charset="0"/>
                <a:ea typeface="Calibri"/>
                <a:cs typeface="Times New Roman" pitchFamily="18" charset="0"/>
              </a:rPr>
              <a:t>).</a:t>
            </a:r>
            <a:endParaRPr lang="ru-RU" sz="24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567803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Концепції країнознавчих досліджень</a:t>
            </a:r>
            <a:endParaRPr lang="ru-RU" dirty="0"/>
          </a:p>
        </p:txBody>
      </p:sp>
      <p:sp>
        <p:nvSpPr>
          <p:cNvPr id="3" name="Объект 2"/>
          <p:cNvSpPr>
            <a:spLocks noGrp="1"/>
          </p:cNvSpPr>
          <p:nvPr>
            <p:ph idx="1"/>
          </p:nvPr>
        </p:nvSpPr>
        <p:spPr/>
        <p:txBody>
          <a:bodyPr>
            <a:normAutofit fontScale="62500" lnSpcReduction="20000"/>
          </a:bodyPr>
          <a:lstStyle/>
          <a:p>
            <a:pPr marL="0" lvl="0" indent="0" algn="just">
              <a:lnSpc>
                <a:spcPct val="115000"/>
              </a:lnSpc>
              <a:buNone/>
            </a:pPr>
            <a:r>
              <a:rPr lang="uk-UA" sz="2500" dirty="0">
                <a:latin typeface="Times New Roman"/>
                <a:ea typeface="Calibri"/>
                <a:cs typeface="Times New Roman"/>
              </a:rPr>
              <a:t>6. </a:t>
            </a:r>
            <a:r>
              <a:rPr lang="uk-UA" sz="2500" i="1" dirty="0">
                <a:latin typeface="Times New Roman"/>
                <a:ea typeface="Calibri"/>
                <a:cs typeface="Times New Roman"/>
              </a:rPr>
              <a:t>К</a:t>
            </a:r>
            <a:r>
              <a:rPr lang="uk-UA" sz="2500" i="1" dirty="0">
                <a:latin typeface="Times New Roman" pitchFamily="18" charset="0"/>
                <a:ea typeface="Calibri"/>
                <a:cs typeface="Times New Roman" pitchFamily="18" charset="0"/>
              </a:rPr>
              <a:t>онцепція культурно-образного країнознавства</a:t>
            </a:r>
            <a:r>
              <a:rPr lang="uk-UA" sz="2500" dirty="0">
                <a:latin typeface="Times New Roman" pitchFamily="18" charset="0"/>
                <a:ea typeface="Calibri"/>
                <a:cs typeface="Times New Roman" pitchFamily="18" charset="0"/>
              </a:rPr>
              <a:t>. Це традиція вивчення образів місць у К. Нині він досить поширений серед науковців, хоч інтерес до такої проблематики виявлявся вже в 19 ст. Фактично цей підхід знаменує міждисциплінарну взаємодію географію й наук соціально-гуманітарного циклу, передбачає провідну роль гуманітарного начала: історії, художньої літератури, мистецтва. Ідея «образу місця» - країни, регіону, міста, вулиці перетинає межі традиційного для географії його природно-морфологічного розуміння, провідна роль у ній відводиться культурно-символічній складовій – комплексу культурних, історичних, естетичних та інших «ідеальних» значень.</a:t>
            </a:r>
          </a:p>
          <a:p>
            <a:pPr marL="0" lvl="0" indent="0" algn="just">
              <a:lnSpc>
                <a:spcPct val="115000"/>
              </a:lnSpc>
              <a:buNone/>
            </a:pPr>
            <a:r>
              <a:rPr lang="uk-UA" sz="2500" i="1" dirty="0">
                <a:latin typeface="Times New Roman" pitchFamily="18" charset="0"/>
                <a:ea typeface="Calibri"/>
                <a:cs typeface="Times New Roman" pitchFamily="18" charset="0"/>
              </a:rPr>
              <a:t>7. Концепція множини структур суспільного життя країни </a:t>
            </a:r>
            <a:r>
              <a:rPr lang="uk-UA" sz="2500" dirty="0">
                <a:latin typeface="Times New Roman" pitchFamily="18" charset="0"/>
                <a:ea typeface="Calibri"/>
                <a:cs typeface="Times New Roman" pitchFamily="18" charset="0"/>
              </a:rPr>
              <a:t>(Б. П. Яценко, В. К. </a:t>
            </a:r>
            <a:r>
              <a:rPr lang="uk-UA" sz="2500" dirty="0" err="1">
                <a:latin typeface="Times New Roman" pitchFamily="18" charset="0"/>
                <a:ea typeface="Calibri"/>
                <a:cs typeface="Times New Roman" pitchFamily="18" charset="0"/>
              </a:rPr>
              <a:t>Бабарицький</a:t>
            </a:r>
            <a:r>
              <a:rPr lang="uk-UA" sz="2500" dirty="0">
                <a:latin typeface="Times New Roman" pitchFamily="18" charset="0"/>
                <a:ea typeface="Calibri"/>
                <a:cs typeface="Times New Roman" pitchFamily="18" charset="0"/>
              </a:rPr>
              <a:t>). Застосована в цьому разі схема дослідження випливає з побудов згаданих вище сучасних концепцій економіко-географічного та </a:t>
            </a:r>
            <a:r>
              <a:rPr lang="uk-UA" sz="2500" dirty="0" err="1">
                <a:latin typeface="Times New Roman" pitchFamily="18" charset="0"/>
                <a:ea typeface="Calibri"/>
                <a:cs typeface="Times New Roman" pitchFamily="18" charset="0"/>
              </a:rPr>
              <a:t>глобалістично-проблемного</a:t>
            </a:r>
            <a:r>
              <a:rPr lang="uk-UA" sz="2500" dirty="0">
                <a:latin typeface="Times New Roman" pitchFamily="18" charset="0"/>
                <a:ea typeface="Calibri"/>
                <a:cs typeface="Times New Roman" pitchFamily="18" charset="0"/>
              </a:rPr>
              <a:t> країнознавства і розвиває їхні основні положення. Вона побудована на таких міркуваннях: підґрунтям концепції є </a:t>
            </a:r>
            <a:r>
              <a:rPr lang="uk-UA" sz="2500" dirty="0" err="1">
                <a:latin typeface="Times New Roman" pitchFamily="18" charset="0"/>
                <a:ea typeface="Calibri"/>
                <a:cs typeface="Times New Roman" pitchFamily="18" charset="0"/>
              </a:rPr>
              <a:t>світосистемна</a:t>
            </a:r>
            <a:r>
              <a:rPr lang="uk-UA" sz="2500" dirty="0">
                <a:latin typeface="Times New Roman" pitchFamily="18" charset="0"/>
                <a:ea typeface="Calibri"/>
                <a:cs typeface="Times New Roman" pitchFamily="18" charset="0"/>
              </a:rPr>
              <a:t> парадигма й урахування сучасних </a:t>
            </a:r>
            <a:r>
              <a:rPr lang="uk-UA" sz="2500" dirty="0" err="1">
                <a:latin typeface="Times New Roman" pitchFamily="18" charset="0"/>
                <a:ea typeface="Calibri"/>
                <a:cs typeface="Times New Roman" pitchFamily="18" charset="0"/>
              </a:rPr>
              <a:t>глобалізаційних</a:t>
            </a:r>
            <a:r>
              <a:rPr lang="uk-UA" sz="2500" dirty="0">
                <a:latin typeface="Times New Roman" pitchFamily="18" charset="0"/>
                <a:ea typeface="Calibri"/>
                <a:cs typeface="Times New Roman" pitchFamily="18" charset="0"/>
              </a:rPr>
              <a:t> процесів; дослідження структур суспільного життя країн провадиться в контексті цивілізаційних процесів; світове господарство і господарство окремої країни становлять діалектичну єдність (перебувають у взаємозв’язку). При цьому чинники, що визначають закономірності світового господарства, є визначальними також у розвитку господарства окремої країни.</a:t>
            </a:r>
            <a:endParaRPr lang="ru-RU" sz="25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1511985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2800" dirty="0"/>
              <a:t>Періоди в історії формування комплексного країнознавства (за А.Ю.</a:t>
            </a:r>
            <a:r>
              <a:rPr lang="uk-UA" sz="2800" dirty="0" err="1"/>
              <a:t>Парфіненком</a:t>
            </a:r>
            <a:r>
              <a:rPr lang="uk-UA" sz="2800" dirty="0"/>
              <a:t>)</a:t>
            </a:r>
            <a:endParaRPr lang="ru-RU" sz="2800" dirty="0"/>
          </a:p>
        </p:txBody>
      </p:sp>
      <p:sp>
        <p:nvSpPr>
          <p:cNvPr id="3" name="Объект 2"/>
          <p:cNvSpPr>
            <a:spLocks noGrp="1"/>
          </p:cNvSpPr>
          <p:nvPr>
            <p:ph idx="1"/>
          </p:nvPr>
        </p:nvSpPr>
        <p:spPr/>
        <p:txBody>
          <a:bodyPr/>
          <a:lstStyle/>
          <a:p>
            <a:pPr indent="180340" algn="just">
              <a:lnSpc>
                <a:spcPct val="115000"/>
              </a:lnSpc>
              <a:spcAft>
                <a:spcPts val="0"/>
              </a:spcAft>
            </a:pPr>
            <a:r>
              <a:rPr lang="uk-UA" sz="2400" u="sng" dirty="0">
                <a:latin typeface="Times New Roman"/>
                <a:ea typeface="Calibri"/>
                <a:cs typeface="Times New Roman"/>
              </a:rPr>
              <a:t>1. Стихійно-описовий період</a:t>
            </a:r>
            <a:r>
              <a:rPr lang="uk-UA" sz="2400" dirty="0">
                <a:latin typeface="Times New Roman"/>
                <a:ea typeface="Calibri"/>
                <a:cs typeface="Times New Roman"/>
              </a:rPr>
              <a:t>. Докладні </a:t>
            </a:r>
            <a:r>
              <a:rPr lang="uk-UA" sz="2400" dirty="0" err="1">
                <a:latin typeface="Times New Roman"/>
                <a:ea typeface="Calibri"/>
                <a:cs typeface="Times New Roman"/>
              </a:rPr>
              <a:t>історико-</a:t>
            </a:r>
            <a:r>
              <a:rPr lang="uk-UA" sz="2400" dirty="0">
                <a:latin typeface="Times New Roman"/>
                <a:ea typeface="Calibri"/>
                <a:cs typeface="Times New Roman"/>
              </a:rPr>
              <a:t> та </a:t>
            </a:r>
            <a:r>
              <a:rPr lang="uk-UA" sz="2400" dirty="0" err="1">
                <a:latin typeface="Times New Roman"/>
                <a:ea typeface="Calibri"/>
                <a:cs typeface="Times New Roman"/>
              </a:rPr>
              <a:t>географо-країнознавчі</a:t>
            </a:r>
            <a:r>
              <a:rPr lang="uk-UA" sz="2400" dirty="0">
                <a:latin typeface="Times New Roman"/>
                <a:ea typeface="Calibri"/>
                <a:cs typeface="Times New Roman"/>
              </a:rPr>
              <a:t> описи </a:t>
            </a:r>
            <a:r>
              <a:rPr lang="uk-UA" sz="2400" dirty="0">
                <a:latin typeface="Times New Roman" pitchFamily="18" charset="0"/>
                <a:ea typeface="Calibri"/>
                <a:cs typeface="Times New Roman" pitchFamily="18" charset="0"/>
              </a:rPr>
              <a:t>зустрічаються вже в працях античних авторів Геродота, </a:t>
            </a:r>
            <a:r>
              <a:rPr lang="uk-UA" sz="2400" dirty="0" err="1">
                <a:latin typeface="Times New Roman" pitchFamily="18" charset="0"/>
                <a:ea typeface="Calibri"/>
                <a:cs typeface="Times New Roman" pitchFamily="18" charset="0"/>
              </a:rPr>
              <a:t>Птолемея</a:t>
            </a:r>
            <a:r>
              <a:rPr lang="uk-UA" sz="2400" dirty="0">
                <a:latin typeface="Times New Roman" pitchFamily="18" charset="0"/>
                <a:ea typeface="Calibri"/>
                <a:cs typeface="Times New Roman" pitchFamily="18" charset="0"/>
              </a:rPr>
              <a:t>, </a:t>
            </a:r>
            <a:r>
              <a:rPr lang="uk-UA" sz="2400" dirty="0" err="1">
                <a:latin typeface="Times New Roman" pitchFamily="18" charset="0"/>
                <a:ea typeface="Calibri"/>
                <a:cs typeface="Times New Roman" pitchFamily="18" charset="0"/>
              </a:rPr>
              <a:t>Страбона</a:t>
            </a:r>
            <a:r>
              <a:rPr lang="uk-UA" sz="2400" dirty="0">
                <a:latin typeface="Times New Roman" pitchFamily="18" charset="0"/>
                <a:ea typeface="Calibri"/>
                <a:cs typeface="Times New Roman" pitchFamily="18" charset="0"/>
              </a:rPr>
              <a:t>, </a:t>
            </a:r>
            <a:r>
              <a:rPr lang="uk-UA" sz="2400" dirty="0" err="1">
                <a:latin typeface="Times New Roman" pitchFamily="18" charset="0"/>
                <a:ea typeface="Calibri"/>
                <a:cs typeface="Times New Roman" pitchFamily="18" charset="0"/>
              </a:rPr>
              <a:t>Фукідіда</a:t>
            </a:r>
            <a:r>
              <a:rPr lang="uk-UA" sz="2400" dirty="0">
                <a:latin typeface="Times New Roman" pitchFamily="18" charset="0"/>
                <a:ea typeface="Calibri"/>
                <a:cs typeface="Times New Roman" pitchFamily="18" charset="0"/>
              </a:rPr>
              <a:t>. Неабиякого практичного значення набуло країнознавство в епоху Великих географічних відкриттів.</a:t>
            </a:r>
            <a:endParaRPr lang="ru-RU" sz="2400" dirty="0">
              <a:latin typeface="Times New Roman" pitchFamily="18" charset="0"/>
              <a:ea typeface="Calibri"/>
              <a:cs typeface="Times New Roman" pitchFamily="18" charset="0"/>
            </a:endParaRP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417" y="4006755"/>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34045" y="3886394"/>
            <a:ext cx="19431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55516" y="3886394"/>
            <a:ext cx="1943100" cy="2352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98616" y="3789040"/>
            <a:ext cx="2019300" cy="2266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3259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Опорні елементи схеми сучасного країнознавчого дослідження</a:t>
            </a:r>
            <a:endParaRPr lang="ru-RU" dirty="0"/>
          </a:p>
        </p:txBody>
      </p:sp>
      <p:sp>
        <p:nvSpPr>
          <p:cNvPr id="3" name="Объект 2"/>
          <p:cNvSpPr>
            <a:spLocks noGrp="1"/>
          </p:cNvSpPr>
          <p:nvPr>
            <p:ph idx="1"/>
          </p:nvPr>
        </p:nvSpPr>
        <p:spPr/>
        <p:txBody>
          <a:bodyPr>
            <a:normAutofit fontScale="77500" lnSpcReduction="20000"/>
          </a:bodyPr>
          <a:lstStyle/>
          <a:p>
            <a:pPr marL="0" indent="0" algn="ctr">
              <a:lnSpc>
                <a:spcPct val="115000"/>
              </a:lnSpc>
              <a:spcAft>
                <a:spcPts val="0"/>
              </a:spcAft>
              <a:buNone/>
            </a:pPr>
            <a:endParaRPr lang="ru-RU" sz="2400" dirty="0">
              <a:ea typeface="Calibri"/>
              <a:cs typeface="Times New Roman"/>
            </a:endParaRPr>
          </a:p>
          <a:p>
            <a:pPr lvl="0" algn="just">
              <a:lnSpc>
                <a:spcPct val="115000"/>
              </a:lnSpc>
              <a:buFont typeface="+mj-lt"/>
              <a:buAutoNum type="arabicPeriod"/>
            </a:pPr>
            <a:r>
              <a:rPr lang="uk-UA" dirty="0" err="1">
                <a:latin typeface="Times New Roman"/>
                <a:ea typeface="Calibri"/>
                <a:cs typeface="Times New Roman"/>
              </a:rPr>
              <a:t>Геопростір</a:t>
            </a:r>
            <a:r>
              <a:rPr lang="uk-UA" dirty="0">
                <a:latin typeface="Times New Roman"/>
                <a:ea typeface="Calibri"/>
                <a:cs typeface="Times New Roman"/>
              </a:rPr>
              <a:t> і територія.</a:t>
            </a:r>
            <a:endParaRPr lang="ru-RU" sz="2400" dirty="0">
              <a:ea typeface="Calibri"/>
              <a:cs typeface="Times New Roman"/>
            </a:endParaRPr>
          </a:p>
          <a:p>
            <a:pPr lvl="0" algn="just">
              <a:lnSpc>
                <a:spcPct val="115000"/>
              </a:lnSpc>
              <a:buFont typeface="+mj-lt"/>
              <a:buAutoNum type="arabicPeriod"/>
            </a:pPr>
            <a:r>
              <a:rPr lang="uk-UA" dirty="0">
                <a:latin typeface="Times New Roman"/>
                <a:ea typeface="Calibri"/>
                <a:cs typeface="Times New Roman"/>
              </a:rPr>
              <a:t>Географічне середовище і природні ресурси розвитку.</a:t>
            </a:r>
            <a:endParaRPr lang="ru-RU" sz="2400" dirty="0">
              <a:ea typeface="Calibri"/>
              <a:cs typeface="Times New Roman"/>
            </a:endParaRPr>
          </a:p>
          <a:p>
            <a:pPr lvl="0" algn="just">
              <a:lnSpc>
                <a:spcPct val="115000"/>
              </a:lnSpc>
              <a:buFont typeface="+mj-lt"/>
              <a:buAutoNum type="arabicPeriod"/>
            </a:pPr>
            <a:r>
              <a:rPr lang="uk-UA" dirty="0" err="1">
                <a:latin typeface="Times New Roman"/>
                <a:ea typeface="Calibri"/>
                <a:cs typeface="Times New Roman"/>
              </a:rPr>
              <a:t>Соціосфера</a:t>
            </a:r>
            <a:r>
              <a:rPr lang="uk-UA" dirty="0">
                <a:latin typeface="Times New Roman"/>
                <a:ea typeface="Calibri"/>
                <a:cs typeface="Times New Roman"/>
              </a:rPr>
              <a:t>: населення і розселення країни.</a:t>
            </a:r>
            <a:endParaRPr lang="ru-RU" sz="2400" dirty="0">
              <a:ea typeface="Calibri"/>
              <a:cs typeface="Times New Roman"/>
            </a:endParaRPr>
          </a:p>
          <a:p>
            <a:pPr lvl="0" algn="just">
              <a:lnSpc>
                <a:spcPct val="115000"/>
              </a:lnSpc>
              <a:buFont typeface="+mj-lt"/>
              <a:buAutoNum type="arabicPeriod"/>
            </a:pPr>
            <a:r>
              <a:rPr lang="uk-UA" dirty="0" err="1">
                <a:latin typeface="Times New Roman"/>
                <a:ea typeface="Calibri"/>
                <a:cs typeface="Times New Roman"/>
              </a:rPr>
              <a:t>Культуросфера</a:t>
            </a:r>
            <a:r>
              <a:rPr lang="uk-UA" dirty="0">
                <a:latin typeface="Times New Roman"/>
                <a:ea typeface="Calibri"/>
                <a:cs typeface="Times New Roman"/>
              </a:rPr>
              <a:t>. </a:t>
            </a:r>
            <a:endParaRPr lang="ru-RU" sz="2400" dirty="0">
              <a:ea typeface="Calibri"/>
              <a:cs typeface="Times New Roman"/>
            </a:endParaRPr>
          </a:p>
          <a:p>
            <a:pPr lvl="0" algn="just">
              <a:lnSpc>
                <a:spcPct val="115000"/>
              </a:lnSpc>
              <a:buFont typeface="+mj-lt"/>
              <a:buAutoNum type="arabicPeriod"/>
            </a:pPr>
            <a:r>
              <a:rPr lang="uk-UA" dirty="0" err="1">
                <a:latin typeface="Times New Roman"/>
                <a:ea typeface="Calibri"/>
                <a:cs typeface="Times New Roman"/>
              </a:rPr>
              <a:t>Еконосфера</a:t>
            </a:r>
            <a:r>
              <a:rPr lang="uk-UA" dirty="0">
                <a:latin typeface="Times New Roman"/>
                <a:ea typeface="Calibri"/>
                <a:cs typeface="Times New Roman"/>
              </a:rPr>
              <a:t>.</a:t>
            </a:r>
            <a:endParaRPr lang="ru-RU" sz="2400" dirty="0">
              <a:ea typeface="Calibri"/>
              <a:cs typeface="Times New Roman"/>
            </a:endParaRPr>
          </a:p>
          <a:p>
            <a:pPr lvl="0" algn="just">
              <a:lnSpc>
                <a:spcPct val="115000"/>
              </a:lnSpc>
              <a:buFont typeface="+mj-lt"/>
              <a:buAutoNum type="arabicPeriod"/>
            </a:pPr>
            <a:r>
              <a:rPr lang="uk-UA" dirty="0">
                <a:latin typeface="Times New Roman"/>
                <a:ea typeface="Calibri"/>
                <a:cs typeface="Times New Roman"/>
              </a:rPr>
              <a:t>Техносфера.</a:t>
            </a:r>
            <a:endParaRPr lang="ru-RU" sz="2400" dirty="0">
              <a:ea typeface="Calibri"/>
              <a:cs typeface="Times New Roman"/>
            </a:endParaRPr>
          </a:p>
          <a:p>
            <a:pPr lvl="0" algn="just">
              <a:lnSpc>
                <a:spcPct val="115000"/>
              </a:lnSpc>
              <a:buFont typeface="+mj-lt"/>
              <a:buAutoNum type="arabicPeriod"/>
            </a:pPr>
            <a:r>
              <a:rPr lang="uk-UA" dirty="0" err="1">
                <a:latin typeface="Times New Roman"/>
                <a:ea typeface="Calibri"/>
                <a:cs typeface="Times New Roman"/>
              </a:rPr>
              <a:t>Політосфера</a:t>
            </a:r>
            <a:r>
              <a:rPr lang="uk-UA" dirty="0">
                <a:latin typeface="Times New Roman"/>
                <a:ea typeface="Calibri"/>
                <a:cs typeface="Times New Roman"/>
              </a:rPr>
              <a:t>.</a:t>
            </a:r>
            <a:endParaRPr lang="ru-RU" sz="2400" dirty="0">
              <a:ea typeface="Calibri"/>
              <a:cs typeface="Times New Roman"/>
            </a:endParaRPr>
          </a:p>
          <a:p>
            <a:pPr lvl="0" algn="just">
              <a:lnSpc>
                <a:spcPct val="115000"/>
              </a:lnSpc>
              <a:buFont typeface="+mj-lt"/>
              <a:buAutoNum type="arabicPeriod"/>
            </a:pPr>
            <a:r>
              <a:rPr lang="uk-UA" dirty="0">
                <a:latin typeface="Times New Roman"/>
                <a:ea typeface="Calibri"/>
                <a:cs typeface="Times New Roman"/>
              </a:rPr>
              <a:t>Райони.</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1508197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291264" cy="5649491"/>
          </a:xfrm>
        </p:spPr>
        <p:txBody>
          <a:bodyPr>
            <a:normAutofit fontScale="77500" lnSpcReduction="20000"/>
          </a:bodyPr>
          <a:lstStyle/>
          <a:p>
            <a:pPr indent="180340" algn="just">
              <a:lnSpc>
                <a:spcPct val="115000"/>
              </a:lnSpc>
              <a:spcAft>
                <a:spcPts val="0"/>
              </a:spcAft>
            </a:pPr>
            <a:r>
              <a:rPr lang="uk-UA" sz="3100" u="sng" dirty="0">
                <a:latin typeface="Times New Roman" pitchFamily="18" charset="0"/>
                <a:ea typeface="Calibri"/>
                <a:cs typeface="Times New Roman" pitchFamily="18" charset="0"/>
              </a:rPr>
              <a:t>Період формування основ класичного країнознавства (17 – перша половина 19 ст.). </a:t>
            </a:r>
            <a:r>
              <a:rPr lang="uk-UA" sz="3100" dirty="0">
                <a:latin typeface="Times New Roman" pitchFamily="18" charset="0"/>
                <a:ea typeface="Calibri"/>
                <a:cs typeface="Times New Roman" pitchFamily="18" charset="0"/>
              </a:rPr>
              <a:t>17–18 століття – час оформлення емпіричного природознавства в Європі, коли спостерігається швидке зростання й диференціація науки нового періоду, дослідники відносять появу наукових дисциплін. У 17 ст. нідерландський географ </a:t>
            </a:r>
            <a:r>
              <a:rPr lang="uk-UA" sz="3100" i="1" dirty="0">
                <a:latin typeface="Times New Roman" pitchFamily="18" charset="0"/>
                <a:ea typeface="Calibri"/>
                <a:cs typeface="Times New Roman" pitchFamily="18" charset="0"/>
              </a:rPr>
              <a:t>Бернард </a:t>
            </a:r>
            <a:r>
              <a:rPr lang="uk-UA" sz="3100" i="1" dirty="0" err="1">
                <a:latin typeface="Times New Roman" pitchFamily="18" charset="0"/>
                <a:ea typeface="Calibri"/>
                <a:cs typeface="Times New Roman" pitchFamily="18" charset="0"/>
              </a:rPr>
              <a:t>Варен</a:t>
            </a:r>
            <a:r>
              <a:rPr lang="uk-UA" sz="3100" i="1" dirty="0">
                <a:latin typeface="Times New Roman" pitchFamily="18" charset="0"/>
                <a:ea typeface="Calibri"/>
                <a:cs typeface="Times New Roman" pitchFamily="18" charset="0"/>
              </a:rPr>
              <a:t> (</a:t>
            </a:r>
            <a:r>
              <a:rPr lang="uk-UA" sz="3100" i="1" dirty="0" err="1">
                <a:latin typeface="Times New Roman" pitchFamily="18" charset="0"/>
                <a:ea typeface="Calibri"/>
                <a:cs typeface="Times New Roman" pitchFamily="18" charset="0"/>
              </a:rPr>
              <a:t>Вареніус</a:t>
            </a:r>
            <a:r>
              <a:rPr lang="uk-UA" sz="3100" i="1" dirty="0">
                <a:latin typeface="Times New Roman" pitchFamily="18" charset="0"/>
                <a:ea typeface="Calibri"/>
                <a:cs typeface="Times New Roman" pitchFamily="18" charset="0"/>
              </a:rPr>
              <a:t>) </a:t>
            </a:r>
            <a:r>
              <a:rPr lang="uk-UA" sz="3100" dirty="0">
                <a:latin typeface="Times New Roman" pitchFamily="18" charset="0"/>
                <a:ea typeface="Calibri"/>
                <a:cs typeface="Times New Roman" pitchFamily="18" charset="0"/>
              </a:rPr>
              <a:t>запропонував поділ географії на загальну й регіональну. Остання фактично означала «народження» «класичного країнознавства», оскільки передбачала багаторівневе дослідження особливостей різних країн світу.</a:t>
            </a:r>
            <a:endParaRPr lang="ru-RU" sz="3100" dirty="0">
              <a:latin typeface="Times New Roman" pitchFamily="18" charset="0"/>
              <a:ea typeface="Calibri"/>
              <a:cs typeface="Times New Roman" pitchFamily="18" charset="0"/>
            </a:endParaRPr>
          </a:p>
          <a:p>
            <a:pPr indent="180340" algn="just">
              <a:lnSpc>
                <a:spcPct val="115000"/>
              </a:lnSpc>
              <a:spcAft>
                <a:spcPts val="0"/>
              </a:spcAft>
            </a:pPr>
            <a:r>
              <a:rPr lang="uk-UA" sz="3100" dirty="0">
                <a:latin typeface="Times New Roman" pitchFamily="18" charset="0"/>
                <a:ea typeface="Calibri"/>
                <a:cs typeface="Times New Roman" pitchFamily="18" charset="0"/>
              </a:rPr>
              <a:t>В деяких університетах Німеччини набуває поширення т. </a:t>
            </a:r>
            <a:r>
              <a:rPr lang="uk-UA" sz="3100" dirty="0" err="1">
                <a:latin typeface="Times New Roman" pitchFamily="18" charset="0"/>
                <a:ea typeface="Calibri"/>
                <a:cs typeface="Times New Roman" pitchFamily="18" charset="0"/>
              </a:rPr>
              <a:t>зв</a:t>
            </a:r>
            <a:r>
              <a:rPr lang="uk-UA" sz="3100" dirty="0">
                <a:latin typeface="Times New Roman" pitchFamily="18" charset="0"/>
                <a:ea typeface="Calibri"/>
                <a:cs typeface="Times New Roman" pitchFamily="18" charset="0"/>
              </a:rPr>
              <a:t>. «описове державознавство», де увага акцентується на вивченні території, населення, державного устрою, економіки, армії.</a:t>
            </a:r>
            <a:endParaRPr lang="ru-RU" sz="31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3074498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476672"/>
            <a:ext cx="8147248" cy="5649491"/>
          </a:xfrm>
        </p:spPr>
        <p:txBody>
          <a:bodyPr>
            <a:normAutofit fontScale="77500" lnSpcReduction="20000"/>
          </a:bodyPr>
          <a:lstStyle/>
          <a:p>
            <a:pPr indent="180340" algn="just">
              <a:lnSpc>
                <a:spcPct val="115000"/>
              </a:lnSpc>
              <a:spcAft>
                <a:spcPts val="0"/>
              </a:spcAft>
            </a:pPr>
            <a:r>
              <a:rPr lang="uk-UA" sz="3100" u="sng" dirty="0">
                <a:latin typeface="Times New Roman" pitchFamily="18" charset="0"/>
                <a:ea typeface="Calibri"/>
                <a:cs typeface="Times New Roman" pitchFamily="18" charset="0"/>
              </a:rPr>
              <a:t>3. Період «університетського країнознавства». </a:t>
            </a:r>
            <a:r>
              <a:rPr lang="uk-UA" sz="3100" dirty="0">
                <a:latin typeface="Times New Roman" pitchFamily="18" charset="0"/>
                <a:ea typeface="Calibri"/>
                <a:cs typeface="Times New Roman" pitchFamily="18" charset="0"/>
              </a:rPr>
              <a:t>Із середини 19 ст. в Німеччині зароджується т. </a:t>
            </a:r>
            <a:r>
              <a:rPr lang="uk-UA" sz="3100" dirty="0" err="1">
                <a:latin typeface="Times New Roman" pitchFamily="18" charset="0"/>
                <a:ea typeface="Calibri"/>
                <a:cs typeface="Times New Roman" pitchFamily="18" charset="0"/>
              </a:rPr>
              <a:t>зв</a:t>
            </a:r>
            <a:r>
              <a:rPr lang="uk-UA" sz="3100" dirty="0">
                <a:latin typeface="Times New Roman" pitchFamily="18" charset="0"/>
                <a:ea typeface="Calibri"/>
                <a:cs typeface="Times New Roman" pitchFamily="18" charset="0"/>
              </a:rPr>
              <a:t>. </a:t>
            </a:r>
            <a:r>
              <a:rPr lang="uk-UA" sz="3100" i="1" dirty="0">
                <a:latin typeface="Times New Roman" pitchFamily="18" charset="0"/>
                <a:ea typeface="Calibri"/>
                <a:cs typeface="Times New Roman" pitchFamily="18" charset="0"/>
              </a:rPr>
              <a:t>«</a:t>
            </a:r>
            <a:r>
              <a:rPr lang="uk-UA" sz="3100" i="1" dirty="0" err="1">
                <a:latin typeface="Times New Roman" pitchFamily="18" charset="0"/>
                <a:ea typeface="Calibri"/>
                <a:cs typeface="Times New Roman" pitchFamily="18" charset="0"/>
              </a:rPr>
              <a:t>антропогеографічна</a:t>
            </a:r>
            <a:r>
              <a:rPr lang="uk-UA" sz="3100" i="1" dirty="0">
                <a:latin typeface="Times New Roman" pitchFamily="18" charset="0"/>
                <a:ea typeface="Calibri"/>
                <a:cs typeface="Times New Roman" pitchFamily="18" charset="0"/>
              </a:rPr>
              <a:t> країнознавча школа»</a:t>
            </a:r>
            <a:r>
              <a:rPr lang="uk-UA" sz="3100" dirty="0">
                <a:latin typeface="Times New Roman" pitchFamily="18" charset="0"/>
                <a:ea typeface="Calibri"/>
                <a:cs typeface="Times New Roman" pitchFamily="18" charset="0"/>
              </a:rPr>
              <a:t>, одним із засновників якої був професор Лейпцизького університету </a:t>
            </a:r>
            <a:r>
              <a:rPr lang="uk-UA" sz="3100" i="1" dirty="0">
                <a:latin typeface="Times New Roman" pitchFamily="18" charset="0"/>
                <a:ea typeface="Calibri"/>
                <a:cs typeface="Times New Roman" pitchFamily="18" charset="0"/>
              </a:rPr>
              <a:t>Фрідріх Вільгельм </a:t>
            </a:r>
            <a:r>
              <a:rPr lang="uk-UA" sz="3100" i="1" dirty="0" err="1">
                <a:latin typeface="Times New Roman" pitchFamily="18" charset="0"/>
                <a:ea typeface="Calibri"/>
                <a:cs typeface="Times New Roman" pitchFamily="18" charset="0"/>
              </a:rPr>
              <a:t>Ратцель</a:t>
            </a:r>
            <a:r>
              <a:rPr lang="uk-UA" sz="3100" dirty="0">
                <a:latin typeface="Times New Roman" pitchFamily="18" charset="0"/>
                <a:ea typeface="Calibri"/>
                <a:cs typeface="Times New Roman" pitchFamily="18" charset="0"/>
              </a:rPr>
              <a:t>. </a:t>
            </a:r>
          </a:p>
          <a:p>
            <a:pPr indent="180340" algn="just">
              <a:lnSpc>
                <a:spcPct val="115000"/>
              </a:lnSpc>
              <a:spcAft>
                <a:spcPts val="0"/>
              </a:spcAft>
            </a:pPr>
            <a:r>
              <a:rPr lang="uk-UA" sz="3100" dirty="0">
                <a:latin typeface="Times New Roman" pitchFamily="18" charset="0"/>
                <a:ea typeface="Calibri"/>
                <a:cs typeface="Times New Roman" pitchFamily="18" charset="0"/>
              </a:rPr>
              <a:t>Представники цієї школи досягли значних успіхів у створенні синтетичних країнознавчих описів. Один з основних принципів </a:t>
            </a:r>
            <a:r>
              <a:rPr lang="uk-UA" sz="3100" dirty="0" err="1">
                <a:latin typeface="Times New Roman" pitchFamily="18" charset="0"/>
                <a:ea typeface="Calibri"/>
                <a:cs typeface="Times New Roman" pitchFamily="18" charset="0"/>
              </a:rPr>
              <a:t>антропогеографії</a:t>
            </a:r>
            <a:r>
              <a:rPr lang="uk-UA" sz="3100" dirty="0">
                <a:latin typeface="Times New Roman" pitchFamily="18" charset="0"/>
                <a:ea typeface="Calibri"/>
                <a:cs typeface="Times New Roman" pitchFamily="18" charset="0"/>
              </a:rPr>
              <a:t> полягав в абсолютизації впливу природи на формування культури і соціально-політичних відносин. При цьому в центрі уваги представників цієї школи завжди перебувала людина, а точніше – людина в умовах певного географічного середовища, зокрема його вплив на формування соціальних інституцій і способу життя людей.</a:t>
            </a:r>
            <a:endParaRPr lang="ru-RU" sz="3100" dirty="0">
              <a:latin typeface="Times New Roman" pitchFamily="18" charset="0"/>
              <a:ea typeface="Calibri"/>
              <a:cs typeface="Times New Roman" pitchFamily="18" charset="0"/>
            </a:endParaRPr>
          </a:p>
          <a:p>
            <a:endParaRPr lang="ru-RU" dirty="0"/>
          </a:p>
        </p:txBody>
      </p:sp>
    </p:spTree>
    <p:extLst>
      <p:ext uri="{BB962C8B-B14F-4D97-AF65-F5344CB8AC3E}">
        <p14:creationId xmlns:p14="http://schemas.microsoft.com/office/powerpoint/2010/main" val="259229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Фрідріх </a:t>
            </a:r>
            <a:r>
              <a:rPr lang="uk-UA" dirty="0" err="1"/>
              <a:t>Ратцель</a:t>
            </a:r>
            <a:endParaRPr lang="ru-RU"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56389" y="1340768"/>
            <a:ext cx="2596674" cy="381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6025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291264" cy="5649491"/>
          </a:xfrm>
        </p:spPr>
        <p:txBody>
          <a:bodyPr>
            <a:normAutofit fontScale="92500"/>
          </a:bodyPr>
          <a:lstStyle/>
          <a:p>
            <a:pPr algn="just"/>
            <a:r>
              <a:rPr lang="vi-VN" sz="2400" b="1" dirty="0">
                <a:solidFill>
                  <a:srgbClr val="222222"/>
                </a:solidFill>
                <a:latin typeface="+mj-lt"/>
              </a:rPr>
              <a:t>Антропогеогра́фія</a:t>
            </a:r>
            <a:r>
              <a:rPr lang="vi-VN" sz="2400" dirty="0">
                <a:solidFill>
                  <a:srgbClr val="222222"/>
                </a:solidFill>
                <a:latin typeface="+mj-lt"/>
              </a:rPr>
              <a:t> </a:t>
            </a:r>
            <a:r>
              <a:rPr lang="vi-VN" sz="2400" dirty="0">
                <a:latin typeface="+mj-lt"/>
              </a:rPr>
              <a:t>(від </a:t>
            </a:r>
            <a:r>
              <a:rPr lang="vi-VN" sz="2400" dirty="0">
                <a:latin typeface="+mj-lt"/>
                <a:hlinkClick r:id="rId2" tooltip="Грецька мова"/>
              </a:rPr>
              <a:t>грец.</a:t>
            </a:r>
            <a:r>
              <a:rPr lang="vi-VN" sz="2400" dirty="0">
                <a:latin typeface="+mj-lt"/>
              </a:rPr>
              <a:t> </a:t>
            </a:r>
            <a:r>
              <a:rPr lang="el-GR" sz="2400" i="1" dirty="0">
                <a:latin typeface="+mj-lt"/>
              </a:rPr>
              <a:t>ανθρωπος</a:t>
            </a:r>
            <a:r>
              <a:rPr lang="el-GR" sz="2400" dirty="0">
                <a:latin typeface="+mj-lt"/>
              </a:rPr>
              <a:t> — </a:t>
            </a:r>
            <a:r>
              <a:rPr lang="vi-VN" sz="2400" dirty="0">
                <a:latin typeface="+mj-lt"/>
              </a:rPr>
              <a:t>людина і </a:t>
            </a:r>
            <a:r>
              <a:rPr lang="vi-VN" sz="2400" dirty="0">
                <a:latin typeface="+mj-lt"/>
                <a:hlinkClick r:id="rId3" tooltip="Географія"/>
              </a:rPr>
              <a:t>географія</a:t>
            </a:r>
            <a:r>
              <a:rPr lang="vi-VN" sz="2400" dirty="0">
                <a:latin typeface="+mj-lt"/>
              </a:rPr>
              <a:t>) — наукова школа в </a:t>
            </a:r>
            <a:r>
              <a:rPr lang="vi-VN" sz="2400" dirty="0">
                <a:latin typeface="+mj-lt"/>
                <a:hlinkClick r:id="rId4" tooltip="Географія соціально-економічна"/>
              </a:rPr>
              <a:t>географії соціально-економічній</a:t>
            </a:r>
            <a:r>
              <a:rPr lang="vi-VN" sz="2400" dirty="0">
                <a:latin typeface="+mj-lt"/>
              </a:rPr>
              <a:t> (особливо в </a:t>
            </a:r>
            <a:r>
              <a:rPr lang="vi-VN" sz="2400" dirty="0">
                <a:latin typeface="+mj-lt"/>
                <a:hlinkClick r:id="rId5" tooltip="Географія населення"/>
              </a:rPr>
              <a:t>географії населення</a:t>
            </a:r>
            <a:r>
              <a:rPr lang="vi-VN" sz="2400" dirty="0">
                <a:latin typeface="+mj-lt"/>
              </a:rPr>
              <a:t>), що розглядає місце людського суспільства в комплексі географічних явищ і його взаємодії з природним середовищем в основному з позиції географічного </a:t>
            </a:r>
            <a:r>
              <a:rPr lang="vi-VN" sz="2400" dirty="0">
                <a:latin typeface="+mj-lt"/>
                <a:hlinkClick r:id="rId6" tooltip="Детермінізм"/>
              </a:rPr>
              <a:t>детермінізму</a:t>
            </a:r>
            <a:r>
              <a:rPr lang="vi-VN" sz="2400" dirty="0">
                <a:latin typeface="+mj-lt"/>
              </a:rPr>
              <a:t>. У своїх спробах пояснення суспільних явищ антропогеографія слідує ідеї </a:t>
            </a:r>
            <a:r>
              <a:rPr lang="vi-VN" sz="2400" dirty="0">
                <a:latin typeface="+mj-lt"/>
                <a:hlinkClick r:id="rId7" tooltip="Географічний напрям у соціології"/>
              </a:rPr>
              <a:t>географічного напряму в соціології</a:t>
            </a:r>
            <a:r>
              <a:rPr lang="vi-VN" sz="2400" dirty="0">
                <a:latin typeface="+mj-lt"/>
              </a:rPr>
              <a:t>.</a:t>
            </a:r>
            <a:endParaRPr lang="uk-UA" sz="2400" dirty="0">
              <a:latin typeface="+mj-lt"/>
            </a:endParaRPr>
          </a:p>
          <a:p>
            <a:pPr algn="just"/>
            <a:r>
              <a:rPr lang="ru-RU" sz="2400" dirty="0">
                <a:latin typeface="Times New Roman" pitchFamily="18" charset="0"/>
                <a:cs typeface="Times New Roman" pitchFamily="18" charset="0"/>
              </a:rPr>
              <a:t>Думку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впливу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географічного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положення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особливостей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клімату</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ґрунту</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побут</a:t>
            </a:r>
            <a:r>
              <a:rPr lang="ru-RU" sz="2400" dirty="0">
                <a:latin typeface="Times New Roman" pitchFamily="18" charset="0"/>
                <a:cs typeface="Times New Roman" pitchFamily="18" charset="0"/>
              </a:rPr>
              <a:t> людей, </a:t>
            </a:r>
            <a:r>
              <a:rPr lang="ru-RU" sz="2400" dirty="0" err="1">
                <a:latin typeface="Times New Roman" pitchFamily="18" charset="0"/>
                <a:cs typeface="Times New Roman" pitchFamily="18" charset="0"/>
              </a:rPr>
              <a:t>їхній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психічний</a:t>
            </a:r>
            <a:r>
              <a:rPr lang="ru-RU" sz="2400" dirty="0">
                <a:latin typeface="Times New Roman" pitchFamily="18" charset="0"/>
                <a:cs typeface="Times New Roman" pitchFamily="18" charset="0"/>
              </a:rPr>
              <a:t> склад </a:t>
            </a:r>
            <a:r>
              <a:rPr lang="ru-RU" sz="2400" dirty="0" err="1">
                <a:latin typeface="Times New Roman" pitchFamily="18" charset="0"/>
                <a:cs typeface="Times New Roman" pitchFamily="18" charset="0"/>
              </a:rPr>
              <a:t>висловлювали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античні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філософи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8" tooltip="Гіппократ"/>
              </a:rPr>
              <a:t>Гіппократ</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9" tooltip="Геродот"/>
              </a:rPr>
              <a:t>Геродот</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hlinkClick r:id="rId10" tooltip="Фукідід"/>
              </a:rPr>
              <a:t>Фукідід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тощо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Витоки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ідей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антропогеографії</a:t>
            </a:r>
            <a:r>
              <a:rPr lang="ru-RU" sz="2400" dirty="0">
                <a:latin typeface="Times New Roman" pitchFamily="18" charset="0"/>
                <a:cs typeface="Times New Roman" pitchFamily="18" charset="0"/>
              </a:rPr>
              <a:t> — у </a:t>
            </a:r>
            <a:r>
              <a:rPr lang="ru-RU" sz="2400" dirty="0" err="1">
                <a:latin typeface="Times New Roman" pitchFamily="18" charset="0"/>
                <a:cs typeface="Times New Roman" pitchFamily="18" charset="0"/>
              </a:rPr>
              <a:t>працях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філософів</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соціологів</a:t>
            </a:r>
            <a:r>
              <a:rPr lang="ru-RU" sz="2400" dirty="0">
                <a:latin typeface="Times New Roman" pitchFamily="18" charset="0"/>
                <a:cs typeface="Times New Roman" pitchFamily="18" charset="0"/>
              </a:rPr>
              <a:t> 18 ст. (</a:t>
            </a:r>
            <a:r>
              <a:rPr lang="ru-RU" sz="2400" dirty="0">
                <a:latin typeface="Times New Roman" pitchFamily="18" charset="0"/>
                <a:cs typeface="Times New Roman" pitchFamily="18" charset="0"/>
                <a:hlinkClick r:id="rId11" tooltip="Монтеск’є, Шарль Луї"/>
              </a:rPr>
              <a:t>Ш. </a:t>
            </a:r>
            <a:r>
              <a:rPr lang="ru-RU" sz="2400" dirty="0" err="1">
                <a:latin typeface="Times New Roman" pitchFamily="18" charset="0"/>
                <a:cs typeface="Times New Roman" pitchFamily="18" charset="0"/>
                <a:hlinkClick r:id="rId11" tooltip="Монтеск’є, Шарль Луї"/>
              </a:rPr>
              <a:t>Монтеск’є</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12" tooltip="Бюффон, Жорж-Луї Леклерк де"/>
              </a:rPr>
              <a:t>Ж. Бюффон</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прагнули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вивести</a:t>
            </a:r>
            <a:r>
              <a:rPr lang="ru-RU" sz="2400" dirty="0">
                <a:latin typeface="Times New Roman" pitchFamily="18" charset="0"/>
                <a:cs typeface="Times New Roman" pitchFamily="18" charset="0"/>
              </a:rPr>
              <a:t> «дух </a:t>
            </a:r>
            <a:r>
              <a:rPr lang="ru-RU" sz="2400" dirty="0" err="1">
                <a:latin typeface="Times New Roman" pitchFamily="18" charset="0"/>
                <a:cs typeface="Times New Roman" pitchFamily="18" charset="0"/>
              </a:rPr>
              <a:t>законів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суспільного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розвитку</a:t>
            </a:r>
            <a:r>
              <a:rPr lang="ru-RU" sz="2400" dirty="0">
                <a:latin typeface="Times New Roman" pitchFamily="18" charset="0"/>
                <a:cs typeface="Times New Roman" pitchFamily="18" charset="0"/>
              </a:rPr>
              <a:t>» з </a:t>
            </a:r>
            <a:r>
              <a:rPr lang="ru-RU" sz="2400" dirty="0" err="1">
                <a:latin typeface="Times New Roman" pitchFamily="18" charset="0"/>
                <a:cs typeface="Times New Roman" pitchFamily="18" charset="0"/>
              </a:rPr>
              <a:t>природних</a:t>
            </a:r>
            <a:r>
              <a:rPr lang="ru-RU" sz="2400" dirty="0">
                <a:latin typeface="Times New Roman" pitchFamily="18" charset="0"/>
                <a:cs typeface="Times New Roman" pitchFamily="18" charset="0"/>
              </a:rPr>
              <a:t> умов, </a:t>
            </a:r>
            <a:r>
              <a:rPr lang="ru-RU" sz="2400" dirty="0" err="1">
                <a:latin typeface="Times New Roman" pitchFamily="18" charset="0"/>
                <a:cs typeface="Times New Roman" pitchFamily="18" charset="0"/>
              </a:rPr>
              <a:t>зокрема</a:t>
            </a:r>
            <a:r>
              <a:rPr lang="ru-RU" sz="2400" dirty="0">
                <a:latin typeface="Times New Roman" pitchFamily="18" charset="0"/>
                <a:cs typeface="Times New Roman" pitchFamily="18" charset="0"/>
              </a:rPr>
              <a:t> з </a:t>
            </a:r>
            <a:r>
              <a:rPr lang="ru-RU" sz="2400" dirty="0" err="1">
                <a:latin typeface="Times New Roman" pitchFamily="18" charset="0"/>
                <a:cs typeface="Times New Roman" pitchFamily="18" charset="0"/>
              </a:rPr>
              <a:t>клімату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Велику</a:t>
            </a:r>
            <a:r>
              <a:rPr lang="ru-RU" sz="2400" dirty="0">
                <a:latin typeface="Times New Roman" pitchFamily="18" charset="0"/>
                <a:cs typeface="Times New Roman" pitchFamily="18" charset="0"/>
              </a:rPr>
              <a:t> роль у </a:t>
            </a:r>
            <a:r>
              <a:rPr lang="ru-RU" sz="2400" dirty="0" err="1">
                <a:latin typeface="Times New Roman" pitchFamily="18" charset="0"/>
                <a:cs typeface="Times New Roman" pitchFamily="18" charset="0"/>
              </a:rPr>
              <a:t>зародженні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антропогеографії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відіграв</a:t>
            </a:r>
            <a:r>
              <a:rPr lang="ru-RU" sz="2400" dirty="0">
                <a:latin typeface="Times New Roman" pitchFamily="18" charset="0"/>
                <a:cs typeface="Times New Roman" pitchFamily="18" charset="0"/>
              </a:rPr>
              <a:t> </a:t>
            </a:r>
            <a:r>
              <a:rPr lang="ru-RU" sz="2400" dirty="0">
                <a:latin typeface="Times New Roman" pitchFamily="18" charset="0"/>
                <a:cs typeface="Times New Roman" pitchFamily="18" charset="0"/>
                <a:hlinkClick r:id="rId13" tooltip="Ріттер, Карл"/>
              </a:rPr>
              <a:t>К. </a:t>
            </a:r>
            <a:r>
              <a:rPr lang="ru-RU" sz="2400" dirty="0" err="1">
                <a:latin typeface="Times New Roman" pitchFamily="18" charset="0"/>
                <a:cs typeface="Times New Roman" pitchFamily="18" charset="0"/>
                <a:hlinkClick r:id="rId13" tooltip="Ріттер, Карл"/>
              </a:rPr>
              <a:t>Ріттер</a:t>
            </a:r>
            <a:r>
              <a:rPr lang="ru-RU" sz="2400" dirty="0">
                <a:latin typeface="Times New Roman" pitchFamily="18" charset="0"/>
                <a:cs typeface="Times New Roman" pitchFamily="18" charset="0"/>
              </a:rPr>
              <a:t>.</a:t>
            </a:r>
          </a:p>
        </p:txBody>
      </p:sp>
    </p:spTree>
    <p:extLst>
      <p:ext uri="{BB962C8B-B14F-4D97-AF65-F5344CB8AC3E}">
        <p14:creationId xmlns:p14="http://schemas.microsoft.com/office/powerpoint/2010/main" val="1730577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40000" lnSpcReduction="20000"/>
          </a:bodyPr>
          <a:lstStyle/>
          <a:p>
            <a:pPr algn="just"/>
            <a:r>
              <a:rPr lang="ru-RU" sz="5100" dirty="0">
                <a:latin typeface="Times New Roman" pitchFamily="18" charset="0"/>
                <a:cs typeface="Times New Roman" pitchFamily="18" charset="0"/>
              </a:rPr>
              <a:t>У </a:t>
            </a:r>
            <a:r>
              <a:rPr lang="ru-RU" sz="5100" dirty="0" err="1">
                <a:latin typeface="Times New Roman" pitchFamily="18" charset="0"/>
                <a:cs typeface="Times New Roman" pitchFamily="18" charset="0"/>
              </a:rPr>
              <a:t>найзавершенішому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вигляді</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антропогеографія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була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розроблена</a:t>
            </a:r>
            <a:r>
              <a:rPr lang="ru-RU" sz="5100" dirty="0">
                <a:latin typeface="Times New Roman" pitchFamily="18" charset="0"/>
                <a:cs typeface="Times New Roman" pitchFamily="18" charset="0"/>
              </a:rPr>
              <a:t> </a:t>
            </a:r>
            <a:r>
              <a:rPr lang="ru-RU" sz="5100" dirty="0">
                <a:latin typeface="Times New Roman" pitchFamily="18" charset="0"/>
                <a:cs typeface="Times New Roman" pitchFamily="18" charset="0"/>
                <a:hlinkClick r:id="rId2" tooltip="Ратцель, Фрідріх"/>
              </a:rPr>
              <a:t>Ф. </a:t>
            </a:r>
            <a:r>
              <a:rPr lang="ru-RU" sz="5100" dirty="0" err="1">
                <a:latin typeface="Times New Roman" pitchFamily="18" charset="0"/>
                <a:cs typeface="Times New Roman" pitchFamily="18" charset="0"/>
                <a:hlinkClick r:id="rId2" tooltip="Ратцель, Фрідріх"/>
              </a:rPr>
              <a:t>Ратцелем</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який</a:t>
            </a:r>
            <a:r>
              <a:rPr lang="ru-RU" sz="5100" dirty="0">
                <a:latin typeface="Times New Roman" pitchFamily="18" charset="0"/>
                <a:cs typeface="Times New Roman" pitchFamily="18" charset="0"/>
              </a:rPr>
              <a:t> у </a:t>
            </a:r>
            <a:r>
              <a:rPr lang="ru-RU" sz="5100" dirty="0" err="1">
                <a:latin typeface="Times New Roman" pitchFamily="18" charset="0"/>
                <a:cs typeface="Times New Roman" pitchFamily="18" charset="0"/>
              </a:rPr>
              <a:t>фундаментальній</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праці</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Антропогеографія</a:t>
            </a:r>
            <a:r>
              <a:rPr lang="ru-RU" sz="5100" dirty="0">
                <a:latin typeface="Times New Roman" pitchFamily="18" charset="0"/>
                <a:cs typeface="Times New Roman" pitchFamily="18" charset="0"/>
              </a:rPr>
              <a:t>» (1882) </a:t>
            </a:r>
            <a:r>
              <a:rPr lang="ru-RU" sz="5100" dirty="0" err="1">
                <a:latin typeface="Times New Roman" pitchFamily="18" charset="0"/>
                <a:cs typeface="Times New Roman" pitchFamily="18" charset="0"/>
              </a:rPr>
              <a:t>обґрунтував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її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теоретичні</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принципи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напрями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досліджень</a:t>
            </a:r>
            <a:r>
              <a:rPr lang="ru-RU" sz="5100" dirty="0">
                <a:latin typeface="Times New Roman" pitchFamily="18" charset="0"/>
                <a:cs typeface="Times New Roman" pitchFamily="18" charset="0"/>
              </a:rPr>
              <a:t> і </a:t>
            </a:r>
            <a:r>
              <a:rPr lang="ru-RU" sz="5100" dirty="0" err="1">
                <a:latin typeface="Times New Roman" pitchFamily="18" charset="0"/>
                <a:cs typeface="Times New Roman" pitchFamily="18" charset="0"/>
              </a:rPr>
              <a:t>завдання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Він</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виявив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складність</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зв’язків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людини</a:t>
            </a:r>
            <a:r>
              <a:rPr lang="ru-RU" sz="5100" dirty="0">
                <a:latin typeface="Times New Roman" pitchFamily="18" charset="0"/>
                <a:cs typeface="Times New Roman" pitchFamily="18" charset="0"/>
              </a:rPr>
              <a:t> з </a:t>
            </a:r>
            <a:r>
              <a:rPr lang="ru-RU" sz="5100" dirty="0" err="1">
                <a:latin typeface="Times New Roman" pitchFamily="18" charset="0"/>
                <a:cs typeface="Times New Roman" pitchFamily="18" charset="0"/>
              </a:rPr>
              <a:t>довкіллям</a:t>
            </a:r>
            <a:r>
              <a:rPr lang="ru-RU" sz="5100" dirty="0">
                <a:latin typeface="Times New Roman" pitchFamily="18" charset="0"/>
                <a:cs typeface="Times New Roman" pitchFamily="18" charset="0"/>
              </a:rPr>
              <a:t>. Ф. </a:t>
            </a:r>
            <a:r>
              <a:rPr lang="ru-RU" sz="5100" dirty="0" err="1">
                <a:latin typeface="Times New Roman" pitchFamily="18" charset="0"/>
                <a:cs typeface="Times New Roman" pitchFamily="18" charset="0"/>
              </a:rPr>
              <a:t>Ратцель</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оголосив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завданням</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антропогеографії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з’ясування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впливу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природи</a:t>
            </a:r>
            <a:r>
              <a:rPr lang="ru-RU" sz="5100" dirty="0">
                <a:latin typeface="Times New Roman" pitchFamily="18" charset="0"/>
                <a:cs typeface="Times New Roman" pitchFamily="18" charset="0"/>
              </a:rPr>
              <a:t> на дух і </a:t>
            </a:r>
            <a:r>
              <a:rPr lang="ru-RU" sz="5100" dirty="0" err="1">
                <a:latin typeface="Times New Roman" pitchFamily="18" charset="0"/>
                <a:cs typeface="Times New Roman" pitchFamily="18" charset="0"/>
              </a:rPr>
              <a:t>тіло</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індивідів</a:t>
            </a:r>
            <a:r>
              <a:rPr lang="ru-RU" sz="5100" dirty="0">
                <a:latin typeface="Times New Roman" pitchFamily="18" charset="0"/>
                <a:cs typeface="Times New Roman" pitchFamily="18" charset="0"/>
              </a:rPr>
              <a:t> і </a:t>
            </a:r>
            <a:r>
              <a:rPr lang="ru-RU" sz="5100" dirty="0" err="1">
                <a:latin typeface="Times New Roman" pitchFamily="18" charset="0"/>
                <a:cs typeface="Times New Roman" pitchFamily="18" charset="0"/>
              </a:rPr>
              <a:t>народів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Пов’язував</a:t>
            </a:r>
            <a:r>
              <a:rPr lang="ru-RU" sz="5100" dirty="0">
                <a:latin typeface="Times New Roman" pitchFamily="18" charset="0"/>
                <a:cs typeface="Times New Roman" pitchFamily="18" charset="0"/>
              </a:rPr>
              <a:t> з </a:t>
            </a:r>
            <a:r>
              <a:rPr lang="ru-RU" sz="5100" dirty="0" err="1">
                <a:latin typeface="Times New Roman" pitchFamily="18" charset="0"/>
                <a:cs typeface="Times New Roman" pitchFamily="18" charset="0"/>
              </a:rPr>
              <a:t>антропогеографією</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поняття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hlinkClick r:id="rId3" tooltip="Географія політична"/>
              </a:rPr>
              <a:t>географії</a:t>
            </a:r>
            <a:r>
              <a:rPr lang="ru-RU" sz="5100" dirty="0">
                <a:latin typeface="Times New Roman" pitchFamily="18" charset="0"/>
                <a:cs typeface="Times New Roman" pitchFamily="18" charset="0"/>
                <a:hlinkClick r:id="rId3" tooltip="Географія політична"/>
              </a:rPr>
              <a:t> </a:t>
            </a:r>
            <a:r>
              <a:rPr lang="ru-RU" sz="5100" dirty="0" err="1">
                <a:latin typeface="Times New Roman" pitchFamily="18" charset="0"/>
                <a:cs typeface="Times New Roman" pitchFamily="18" charset="0"/>
                <a:hlinkClick r:id="rId3" tooltip="Географія політична"/>
              </a:rPr>
              <a:t>політичної</a:t>
            </a:r>
            <a:r>
              <a:rPr lang="ru-RU" sz="5100" dirty="0">
                <a:latin typeface="Times New Roman" pitchFamily="18" charset="0"/>
                <a:cs typeface="Times New Roman" pitchFamily="18" charset="0"/>
              </a:rPr>
              <a:t> і </a:t>
            </a:r>
            <a:r>
              <a:rPr lang="ru-RU" sz="5100" dirty="0" err="1">
                <a:latin typeface="Times New Roman" pitchFamily="18" charset="0"/>
                <a:cs typeface="Times New Roman" pitchFamily="18" charset="0"/>
              </a:rPr>
              <a:t>національної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психології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народів</a:t>
            </a:r>
            <a:r>
              <a:rPr lang="ru-RU" sz="5100" dirty="0">
                <a:latin typeface="Times New Roman" pitchFamily="18" charset="0"/>
                <a:cs typeface="Times New Roman" pitchFamily="18" charset="0"/>
              </a:rPr>
              <a:t>. </a:t>
            </a:r>
          </a:p>
          <a:p>
            <a:pPr algn="just"/>
            <a:r>
              <a:rPr lang="ru-RU" sz="5100" dirty="0">
                <a:latin typeface="Times New Roman" pitchFamily="18" charset="0"/>
                <a:cs typeface="Times New Roman" pitchFamily="18" charset="0"/>
              </a:rPr>
              <a:t>На початку 1900-х </a:t>
            </a:r>
            <a:r>
              <a:rPr lang="ru-RU" sz="5100" dirty="0" err="1">
                <a:latin typeface="Times New Roman" pitchFamily="18" charset="0"/>
                <a:cs typeface="Times New Roman" pitchFamily="18" charset="0"/>
              </a:rPr>
              <a:t>антропогеографія</a:t>
            </a:r>
            <a:r>
              <a:rPr lang="ru-RU" sz="5100" dirty="0">
                <a:latin typeface="Times New Roman" pitchFamily="18" charset="0"/>
                <a:cs typeface="Times New Roman" pitchFamily="18" charset="0"/>
              </a:rPr>
              <a:t>, яка </a:t>
            </a:r>
            <a:r>
              <a:rPr lang="ru-RU" sz="5100" dirty="0" err="1">
                <a:latin typeface="Times New Roman" pitchFamily="18" charset="0"/>
                <a:cs typeface="Times New Roman" pitchFamily="18" charset="0"/>
              </a:rPr>
              <a:t>була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провідною</a:t>
            </a:r>
            <a:r>
              <a:rPr lang="ru-RU" sz="5100" dirty="0">
                <a:latin typeface="Times New Roman" pitchFamily="18" charset="0"/>
                <a:cs typeface="Times New Roman" pitchFamily="18" charset="0"/>
              </a:rPr>
              <a:t> школою в </a:t>
            </a:r>
            <a:r>
              <a:rPr lang="ru-RU" sz="5100" dirty="0" err="1">
                <a:latin typeface="Times New Roman" pitchFamily="18" charset="0"/>
                <a:cs typeface="Times New Roman" pitchFamily="18" charset="0"/>
              </a:rPr>
              <a:t>німецькій</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hlinkClick r:id="rId4" tooltip="Географія економічна"/>
              </a:rPr>
              <a:t>економічній</a:t>
            </a:r>
            <a:r>
              <a:rPr lang="ru-RU" sz="5100" dirty="0">
                <a:latin typeface="Times New Roman" pitchFamily="18" charset="0"/>
                <a:cs typeface="Times New Roman" pitchFamily="18" charset="0"/>
                <a:hlinkClick r:id="rId4" tooltip="Географія економічна"/>
              </a:rPr>
              <a:t> </a:t>
            </a:r>
            <a:r>
              <a:rPr lang="ru-RU" sz="5100" dirty="0" err="1">
                <a:latin typeface="Times New Roman" pitchFamily="18" charset="0"/>
                <a:cs typeface="Times New Roman" pitchFamily="18" charset="0"/>
                <a:hlinkClick r:id="rId4" tooltip="Географія економічна"/>
              </a:rPr>
              <a:t>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майже</a:t>
            </a:r>
            <a:r>
              <a:rPr lang="ru-RU" sz="5100" dirty="0">
                <a:latin typeface="Times New Roman" pitchFamily="18" charset="0"/>
                <a:cs typeface="Times New Roman" pitchFamily="18" charset="0"/>
              </a:rPr>
              <a:t> не надавала </a:t>
            </a:r>
            <a:r>
              <a:rPr lang="ru-RU" sz="5100" dirty="0" err="1">
                <a:latin typeface="Times New Roman" pitchFamily="18" charset="0"/>
                <a:cs typeface="Times New Roman" pitchFamily="18" charset="0"/>
              </a:rPr>
              <a:t>уваги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hlinkClick r:id="rId5" tooltip="Виробництво"/>
              </a:rPr>
              <a:t>виробництву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тлумачила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його</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лише</a:t>
            </a:r>
            <a:r>
              <a:rPr lang="ru-RU" sz="5100" dirty="0">
                <a:latin typeface="Times New Roman" pitchFamily="18" charset="0"/>
                <a:cs typeface="Times New Roman" pitchFamily="18" charset="0"/>
              </a:rPr>
              <a:t> з </a:t>
            </a:r>
            <a:r>
              <a:rPr lang="ru-RU" sz="5100" dirty="0" err="1">
                <a:latin typeface="Times New Roman" pitchFamily="18" charset="0"/>
                <a:cs typeface="Times New Roman" pitchFamily="18" charset="0"/>
              </a:rPr>
              <a:t>погляду</a:t>
            </a:r>
            <a:r>
              <a:rPr lang="ru-RU" sz="5100" dirty="0">
                <a:latin typeface="Times New Roman" pitchFamily="18" charset="0"/>
                <a:cs typeface="Times New Roman" pitchFamily="18" charset="0"/>
              </a:rPr>
              <a:t> «занять </a:t>
            </a:r>
            <a:r>
              <a:rPr lang="ru-RU" sz="5100" dirty="0" err="1">
                <a:latin typeface="Times New Roman" pitchFamily="18" charset="0"/>
                <a:cs typeface="Times New Roman" pitchFamily="18" charset="0"/>
              </a:rPr>
              <a:t>населення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Французька</a:t>
            </a:r>
            <a:r>
              <a:rPr lang="ru-RU" sz="5100" dirty="0">
                <a:latin typeface="Times New Roman" pitchFamily="18" charset="0"/>
                <a:cs typeface="Times New Roman" pitchFamily="18" charset="0"/>
              </a:rPr>
              <a:t> школа </a:t>
            </a:r>
            <a:r>
              <a:rPr lang="ru-RU" sz="5100" dirty="0" err="1">
                <a:latin typeface="Times New Roman" pitchFamily="18" charset="0"/>
                <a:cs typeface="Times New Roman" pitchFamily="18" charset="0"/>
              </a:rPr>
              <a:t>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людини</a:t>
            </a:r>
            <a:r>
              <a:rPr lang="ru-RU" sz="5100" dirty="0">
                <a:latin typeface="Times New Roman" pitchFamily="18" charset="0"/>
                <a:cs typeface="Times New Roman" pitchFamily="18" charset="0"/>
              </a:rPr>
              <a:t> [основоположник — </a:t>
            </a:r>
            <a:r>
              <a:rPr lang="ru-RU" sz="5100" b="1" dirty="0">
                <a:latin typeface="Times New Roman" pitchFamily="18" charset="0"/>
                <a:cs typeface="Times New Roman" pitchFamily="18" charset="0"/>
              </a:rPr>
              <a:t>П. </a:t>
            </a:r>
            <a:r>
              <a:rPr lang="ru-RU" sz="5100" b="1" dirty="0" err="1">
                <a:latin typeface="Times New Roman" pitchFamily="18" charset="0"/>
                <a:cs typeface="Times New Roman" pitchFamily="18" charset="0"/>
              </a:rPr>
              <a:t>Відаль</a:t>
            </a:r>
            <a:r>
              <a:rPr lang="ru-RU" sz="5100" b="1" dirty="0">
                <a:latin typeface="Times New Roman" pitchFamily="18" charset="0"/>
                <a:cs typeface="Times New Roman" pitchFamily="18" charset="0"/>
              </a:rPr>
              <a:t> де ла </a:t>
            </a:r>
            <a:r>
              <a:rPr lang="ru-RU" sz="5100" b="1" dirty="0" err="1">
                <a:latin typeface="Times New Roman" pitchFamily="18" charset="0"/>
                <a:cs typeface="Times New Roman" pitchFamily="18" charset="0"/>
              </a:rPr>
              <a:t>Бланш</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представники</a:t>
            </a:r>
            <a:r>
              <a:rPr lang="ru-RU" sz="5100" dirty="0">
                <a:latin typeface="Times New Roman" pitchFamily="18" charset="0"/>
                <a:cs typeface="Times New Roman" pitchFamily="18" charset="0"/>
              </a:rPr>
              <a:t> — Ж. </a:t>
            </a:r>
            <a:r>
              <a:rPr lang="ru-RU" sz="5100" dirty="0" err="1">
                <a:latin typeface="Times New Roman" pitchFamily="18" charset="0"/>
                <a:cs typeface="Times New Roman" pitchFamily="18" charset="0"/>
              </a:rPr>
              <a:t>Брюн</a:t>
            </a:r>
            <a:r>
              <a:rPr lang="ru-RU" sz="5100" dirty="0">
                <a:latin typeface="Times New Roman" pitchFamily="18" charset="0"/>
                <a:cs typeface="Times New Roman" pitchFamily="18" charset="0"/>
              </a:rPr>
              <a:t> (1869–1930), А. </a:t>
            </a:r>
            <a:r>
              <a:rPr lang="ru-RU" sz="5100" dirty="0" err="1">
                <a:latin typeface="Times New Roman" pitchFamily="18" charset="0"/>
                <a:cs typeface="Times New Roman" pitchFamily="18" charset="0"/>
              </a:rPr>
              <a:t>Деманжон</a:t>
            </a:r>
            <a:r>
              <a:rPr lang="ru-RU" sz="5100" dirty="0">
                <a:latin typeface="Times New Roman" pitchFamily="18" charset="0"/>
                <a:cs typeface="Times New Roman" pitchFamily="18" charset="0"/>
              </a:rPr>
              <a:t> (1872–1940), М. </a:t>
            </a:r>
            <a:r>
              <a:rPr lang="ru-RU" sz="5100" dirty="0" err="1">
                <a:latin typeface="Times New Roman" pitchFamily="18" charset="0"/>
                <a:cs typeface="Times New Roman" pitchFamily="18" charset="0"/>
              </a:rPr>
              <a:t>Сорр</a:t>
            </a:r>
            <a:r>
              <a:rPr lang="ru-RU" sz="5100" dirty="0">
                <a:latin typeface="Times New Roman" pitchFamily="18" charset="0"/>
                <a:cs typeface="Times New Roman" pitchFamily="18" charset="0"/>
              </a:rPr>
              <a:t> (1880–1962)] </a:t>
            </a:r>
            <a:r>
              <a:rPr lang="ru-RU" sz="5100" dirty="0" err="1">
                <a:latin typeface="Times New Roman" pitchFamily="18" charset="0"/>
                <a:cs typeface="Times New Roman" pitchFamily="18" charset="0"/>
              </a:rPr>
              <a:t>наприкінці</a:t>
            </a:r>
            <a:r>
              <a:rPr lang="ru-RU" sz="5100" dirty="0">
                <a:latin typeface="Times New Roman" pitchFamily="18" charset="0"/>
                <a:cs typeface="Times New Roman" pitchFamily="18" charset="0"/>
              </a:rPr>
              <a:t> 19 — на </a:t>
            </a:r>
            <a:r>
              <a:rPr lang="ru-RU" sz="5100" dirty="0" err="1">
                <a:latin typeface="Times New Roman" pitchFamily="18" charset="0"/>
                <a:cs typeface="Times New Roman" pitchFamily="18" charset="0"/>
              </a:rPr>
              <a:t>поч</a:t>
            </a:r>
            <a:r>
              <a:rPr lang="ru-RU" sz="5100" dirty="0">
                <a:latin typeface="Times New Roman" pitchFamily="18" charset="0"/>
                <a:cs typeface="Times New Roman" pitchFamily="18" charset="0"/>
              </a:rPr>
              <a:t>. 20 ст. </a:t>
            </a:r>
            <a:r>
              <a:rPr lang="ru-RU" sz="5100" dirty="0" err="1">
                <a:latin typeface="Times New Roman" pitchFamily="18" charset="0"/>
                <a:cs typeface="Times New Roman" pitchFamily="18" charset="0"/>
              </a:rPr>
              <a:t>вважала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своїм</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завданням</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вивчення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взаємних</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відносин</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взаємовпливів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природи</a:t>
            </a:r>
            <a:r>
              <a:rPr lang="ru-RU" sz="5100" dirty="0">
                <a:latin typeface="Times New Roman" pitchFamily="18" charset="0"/>
                <a:cs typeface="Times New Roman" pitchFamily="18" charset="0"/>
              </a:rPr>
              <a:t> й </a:t>
            </a:r>
            <a:r>
              <a:rPr lang="ru-RU" sz="5100" dirty="0" err="1">
                <a:latin typeface="Times New Roman" pitchFamily="18" charset="0"/>
                <a:cs typeface="Times New Roman" pitchFamily="18" charset="0"/>
              </a:rPr>
              <a:t>суспільства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визнавши</a:t>
            </a:r>
            <a:r>
              <a:rPr lang="ru-RU" sz="5100" dirty="0">
                <a:latin typeface="Times New Roman" pitchFamily="18" charset="0"/>
                <a:cs typeface="Times New Roman" pitchFamily="18" charset="0"/>
              </a:rPr>
              <a:t> при </a:t>
            </a:r>
            <a:r>
              <a:rPr lang="ru-RU" sz="5100" dirty="0" err="1">
                <a:latin typeface="Times New Roman" pitchFamily="18" charset="0"/>
                <a:cs typeface="Times New Roman" pitchFamily="18" charset="0"/>
              </a:rPr>
              <a:t>цьому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що</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пояснення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багатьох</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явищ</a:t>
            </a:r>
            <a:r>
              <a:rPr lang="ru-RU" sz="5100" dirty="0">
                <a:latin typeface="Times New Roman" pitchFamily="18" charset="0"/>
                <a:cs typeface="Times New Roman" pitchFamily="18" charset="0"/>
              </a:rPr>
              <a:t> у </a:t>
            </a:r>
            <a:r>
              <a:rPr lang="ru-RU" sz="5100" dirty="0" err="1">
                <a:latin typeface="Times New Roman" pitchFamily="18" charset="0"/>
                <a:cs typeface="Times New Roman" pitchFamily="18" charset="0"/>
              </a:rPr>
              <a:t>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населення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необхідно</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шукати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зовсім</a:t>
            </a:r>
            <a:r>
              <a:rPr lang="ru-RU" sz="5100" dirty="0">
                <a:latin typeface="Times New Roman" pitchFamily="18" charset="0"/>
                <a:cs typeface="Times New Roman" pitchFamily="18" charset="0"/>
              </a:rPr>
              <a:t> не в </a:t>
            </a:r>
            <a:r>
              <a:rPr lang="ru-RU" sz="5100" dirty="0" err="1">
                <a:latin typeface="Times New Roman" pitchFamily="18" charset="0"/>
                <a:cs typeface="Times New Roman" pitchFamily="18" charset="0"/>
              </a:rPr>
              <a:t>діях</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природніх</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чинників</a:t>
            </a:r>
            <a:r>
              <a:rPr lang="ru-RU" sz="5100" dirty="0">
                <a:latin typeface="Times New Roman" pitchFamily="18" charset="0"/>
                <a:cs typeface="Times New Roman" pitchFamily="18" charset="0"/>
              </a:rPr>
              <a:t>. У 1900-х </a:t>
            </a:r>
            <a:r>
              <a:rPr lang="ru-RU" sz="5100" dirty="0" err="1">
                <a:latin typeface="Times New Roman" pitchFamily="18" charset="0"/>
                <a:cs typeface="Times New Roman" pitchFamily="18" charset="0"/>
              </a:rPr>
              <a:t>ідеї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антропогеографії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лягли</a:t>
            </a:r>
            <a:r>
              <a:rPr lang="ru-RU" sz="5100" dirty="0">
                <a:latin typeface="Times New Roman" pitchFamily="18" charset="0"/>
                <a:cs typeface="Times New Roman" pitchFamily="18" charset="0"/>
              </a:rPr>
              <a:t> в основу </a:t>
            </a:r>
            <a:r>
              <a:rPr lang="ru-RU" sz="5100" dirty="0" err="1">
                <a:latin typeface="Times New Roman" pitchFamily="18" charset="0"/>
                <a:cs typeface="Times New Roman" pitchFamily="18" charset="0"/>
              </a:rPr>
              <a:t>американської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школи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hlinkClick r:id="rId6" tooltip="Інвайронменталізм"/>
              </a:rPr>
              <a:t>інвайронменталізму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головна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представниця</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якої</a:t>
            </a:r>
            <a:r>
              <a:rPr lang="ru-RU" sz="5100" dirty="0">
                <a:latin typeface="Times New Roman" pitchFamily="18" charset="0"/>
                <a:cs typeface="Times New Roman" pitchFamily="18" charset="0"/>
              </a:rPr>
              <a:t> Е. Семпл (1863–1932) </a:t>
            </a:r>
            <a:r>
              <a:rPr lang="ru-RU" sz="5100" dirty="0" err="1">
                <a:latin typeface="Times New Roman" pitchFamily="18" charset="0"/>
                <a:cs typeface="Times New Roman" pitchFamily="18" charset="0"/>
              </a:rPr>
              <a:t>зробила</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спробу</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викласти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під</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упливом</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ратцельської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антропогеографії</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історико-географічний</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розвиток</a:t>
            </a:r>
            <a:r>
              <a:rPr lang="ru-RU" sz="5100" dirty="0">
                <a:latin typeface="Times New Roman" pitchFamily="18" charset="0"/>
                <a:cs typeface="Times New Roman" pitchFamily="18" charset="0"/>
              </a:rPr>
              <a:t> США. </a:t>
            </a:r>
            <a:r>
              <a:rPr lang="ru-RU" sz="5100" dirty="0" err="1">
                <a:latin typeface="Times New Roman" pitchFamily="18" charset="0"/>
                <a:cs typeface="Times New Roman" pitchFamily="18" charset="0"/>
              </a:rPr>
              <a:t>Також</a:t>
            </a:r>
            <a:r>
              <a:rPr lang="ru-RU" sz="5100" dirty="0">
                <a:latin typeface="Times New Roman" pitchFamily="18" charset="0"/>
                <a:cs typeface="Times New Roman" pitchFamily="18" charset="0"/>
              </a:rPr>
              <a:t> Е. </a:t>
            </a:r>
            <a:r>
              <a:rPr lang="ru-RU" sz="5100" dirty="0" err="1">
                <a:latin typeface="Times New Roman" pitchFamily="18" charset="0"/>
                <a:cs typeface="Times New Roman" pitchFamily="18" charset="0"/>
              </a:rPr>
              <a:t>Хантінгтон</a:t>
            </a:r>
            <a:r>
              <a:rPr lang="ru-RU" sz="5100" dirty="0">
                <a:latin typeface="Times New Roman" pitchFamily="18" charset="0"/>
                <a:cs typeface="Times New Roman" pitchFamily="18" charset="0"/>
              </a:rPr>
              <a:t> (1876–1947) </a:t>
            </a:r>
            <a:r>
              <a:rPr lang="ru-RU" sz="5100" dirty="0" err="1">
                <a:latin typeface="Times New Roman" pitchFamily="18" charset="0"/>
                <a:cs typeface="Times New Roman" pitchFamily="18" charset="0"/>
              </a:rPr>
              <a:t>пояснював</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історичний</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розвиток</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країн</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їхніми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кліматичними</a:t>
            </a:r>
            <a:r>
              <a:rPr lang="ru-RU" sz="5100" dirty="0">
                <a:latin typeface="Times New Roman" pitchFamily="18" charset="0"/>
                <a:cs typeface="Times New Roman" pitchFamily="18" charset="0"/>
              </a:rPr>
              <a:t> </a:t>
            </a:r>
            <a:r>
              <a:rPr lang="ru-RU" sz="5100" dirty="0" err="1">
                <a:latin typeface="Times New Roman" pitchFamily="18" charset="0"/>
                <a:cs typeface="Times New Roman" pitchFamily="18" charset="0"/>
              </a:rPr>
              <a:t>умовами</a:t>
            </a:r>
            <a:r>
              <a:rPr lang="ru-RU" sz="5100" dirty="0">
                <a:latin typeface="Times New Roman" pitchFamily="18" charset="0"/>
                <a:cs typeface="Times New Roman" pitchFamily="18" charset="0"/>
              </a:rPr>
              <a:t>.</a:t>
            </a:r>
          </a:p>
          <a:p>
            <a:endParaRPr lang="ru-RU" dirty="0"/>
          </a:p>
        </p:txBody>
      </p:sp>
    </p:spTree>
    <p:extLst>
      <p:ext uri="{BB962C8B-B14F-4D97-AF65-F5344CB8AC3E}">
        <p14:creationId xmlns:p14="http://schemas.microsoft.com/office/powerpoint/2010/main" val="836736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77500" lnSpcReduction="20000"/>
          </a:bodyPr>
          <a:lstStyle/>
          <a:p>
            <a:pPr indent="180340" algn="just">
              <a:lnSpc>
                <a:spcPct val="115000"/>
              </a:lnSpc>
              <a:spcAft>
                <a:spcPts val="0"/>
              </a:spcAft>
            </a:pPr>
            <a:r>
              <a:rPr lang="uk-UA" dirty="0">
                <a:latin typeface="Times New Roman"/>
                <a:ea typeface="Calibri"/>
                <a:cs typeface="Times New Roman"/>
              </a:rPr>
              <a:t>Наприкінці 19 – на початку 20 ст. досить популярними стають ідеї </a:t>
            </a:r>
            <a:r>
              <a:rPr lang="uk-UA" i="1" dirty="0">
                <a:latin typeface="Times New Roman"/>
                <a:ea typeface="Calibri"/>
                <a:cs typeface="Times New Roman"/>
              </a:rPr>
              <a:t>французької школи країнознавства</a:t>
            </a:r>
            <a:r>
              <a:rPr lang="uk-UA" dirty="0">
                <a:latin typeface="Times New Roman"/>
                <a:ea typeface="Calibri"/>
                <a:cs typeface="Times New Roman"/>
              </a:rPr>
              <a:t>, один із засновників якої був </a:t>
            </a:r>
            <a:r>
              <a:rPr lang="uk-UA" i="1" dirty="0" err="1">
                <a:latin typeface="Times New Roman"/>
                <a:ea typeface="Calibri"/>
                <a:cs typeface="Times New Roman"/>
              </a:rPr>
              <a:t>Відаль</a:t>
            </a:r>
            <a:r>
              <a:rPr lang="uk-UA" i="1" dirty="0">
                <a:latin typeface="Times New Roman"/>
                <a:ea typeface="Calibri"/>
                <a:cs typeface="Times New Roman"/>
              </a:rPr>
              <a:t> де </a:t>
            </a:r>
            <a:r>
              <a:rPr lang="uk-UA" i="1" dirty="0" err="1">
                <a:latin typeface="Times New Roman"/>
                <a:ea typeface="Calibri"/>
                <a:cs typeface="Times New Roman"/>
              </a:rPr>
              <a:t>ла</a:t>
            </a:r>
            <a:r>
              <a:rPr lang="uk-UA" i="1" dirty="0">
                <a:latin typeface="Times New Roman"/>
                <a:ea typeface="Calibri"/>
                <a:cs typeface="Times New Roman"/>
              </a:rPr>
              <a:t> </a:t>
            </a:r>
            <a:r>
              <a:rPr lang="uk-UA" i="1" dirty="0" err="1">
                <a:latin typeface="Times New Roman"/>
                <a:ea typeface="Calibri"/>
                <a:cs typeface="Times New Roman"/>
              </a:rPr>
              <a:t>Бланш</a:t>
            </a:r>
            <a:r>
              <a:rPr lang="uk-UA" dirty="0">
                <a:latin typeface="Times New Roman"/>
                <a:ea typeface="Calibri"/>
                <a:cs typeface="Times New Roman"/>
              </a:rPr>
              <a:t>. Свого часу він захопився ідеями Ф. </a:t>
            </a:r>
            <a:r>
              <a:rPr lang="uk-UA" dirty="0" err="1">
                <a:latin typeface="Times New Roman"/>
                <a:ea typeface="Calibri"/>
                <a:cs typeface="Times New Roman"/>
              </a:rPr>
              <a:t>Ратцеля</a:t>
            </a:r>
            <a:r>
              <a:rPr lang="uk-UA" dirty="0">
                <a:latin typeface="Times New Roman"/>
                <a:ea typeface="Calibri"/>
                <a:cs typeface="Times New Roman"/>
              </a:rPr>
              <a:t> і створив на їх основі свою наукову школу, що також мала </a:t>
            </a:r>
            <a:r>
              <a:rPr lang="uk-UA" dirty="0" err="1">
                <a:latin typeface="Times New Roman"/>
                <a:ea typeface="Calibri"/>
                <a:cs typeface="Times New Roman"/>
              </a:rPr>
              <a:t>антропологічно</a:t>
            </a:r>
            <a:r>
              <a:rPr lang="uk-UA" dirty="0">
                <a:latin typeface="Times New Roman"/>
                <a:ea typeface="Calibri"/>
                <a:cs typeface="Times New Roman"/>
              </a:rPr>
              <a:t> орієнтоване спрямування, але </a:t>
            </a:r>
            <a:r>
              <a:rPr lang="uk-UA" dirty="0" err="1">
                <a:latin typeface="Times New Roman"/>
                <a:ea typeface="Calibri"/>
                <a:cs typeface="Times New Roman"/>
              </a:rPr>
              <a:t>Відаль</a:t>
            </a:r>
            <a:r>
              <a:rPr lang="uk-UA" dirty="0">
                <a:latin typeface="Times New Roman"/>
                <a:ea typeface="Calibri"/>
                <a:cs typeface="Times New Roman"/>
              </a:rPr>
              <a:t> де </a:t>
            </a:r>
            <a:r>
              <a:rPr lang="uk-UA" dirty="0" err="1">
                <a:latin typeface="Times New Roman"/>
                <a:ea typeface="Calibri"/>
                <a:cs typeface="Times New Roman"/>
              </a:rPr>
              <a:t>ла</a:t>
            </a:r>
            <a:r>
              <a:rPr lang="uk-UA" dirty="0">
                <a:latin typeface="Times New Roman"/>
                <a:ea typeface="Calibri"/>
                <a:cs typeface="Times New Roman"/>
              </a:rPr>
              <a:t> </a:t>
            </a:r>
            <a:r>
              <a:rPr lang="uk-UA" dirty="0" err="1">
                <a:latin typeface="Times New Roman"/>
                <a:ea typeface="Calibri"/>
                <a:cs typeface="Times New Roman"/>
              </a:rPr>
              <a:t>Бланш</a:t>
            </a:r>
            <a:r>
              <a:rPr lang="uk-UA" dirty="0">
                <a:latin typeface="Times New Roman"/>
                <a:ea typeface="Calibri"/>
                <a:cs typeface="Times New Roman"/>
              </a:rPr>
              <a:t> розкритикував деякі ключові положення німецької школи. Якщо основу концепції Ф. </a:t>
            </a:r>
            <a:r>
              <a:rPr lang="uk-UA" dirty="0" err="1">
                <a:latin typeface="Times New Roman"/>
                <a:ea typeface="Calibri"/>
                <a:cs typeface="Times New Roman"/>
              </a:rPr>
              <a:t>Ратцеля</a:t>
            </a:r>
            <a:r>
              <a:rPr lang="uk-UA" dirty="0">
                <a:latin typeface="Times New Roman"/>
                <a:ea typeface="Calibri"/>
                <a:cs typeface="Times New Roman"/>
              </a:rPr>
              <a:t> становили різні категорії простору, то в центрі уваги де </a:t>
            </a:r>
            <a:r>
              <a:rPr lang="uk-UA" dirty="0" err="1">
                <a:latin typeface="Times New Roman"/>
                <a:ea typeface="Calibri"/>
                <a:cs typeface="Times New Roman"/>
              </a:rPr>
              <a:t>ла</a:t>
            </a:r>
            <a:r>
              <a:rPr lang="uk-UA" dirty="0">
                <a:latin typeface="Times New Roman"/>
                <a:ea typeface="Calibri"/>
                <a:cs typeface="Times New Roman"/>
              </a:rPr>
              <a:t> </a:t>
            </a:r>
            <a:r>
              <a:rPr lang="uk-UA" dirty="0" err="1">
                <a:latin typeface="Times New Roman"/>
                <a:ea typeface="Calibri"/>
                <a:cs typeface="Times New Roman"/>
              </a:rPr>
              <a:t>Бланша</a:t>
            </a:r>
            <a:r>
              <a:rPr lang="uk-UA" dirty="0">
                <a:latin typeface="Times New Roman"/>
                <a:ea typeface="Calibri"/>
                <a:cs typeface="Times New Roman"/>
              </a:rPr>
              <a:t> була людина. Однак французька школа мала й суттєві недоліки. Вони виявлялися у відсутності чітких дослідницьких програм. Значна увага приділялася вишуканим літературним описам, що продукувалися з метою створення яскравих вражень про певну місцевість.</a:t>
            </a:r>
            <a:endParaRPr lang="ru-RU" sz="2400" dirty="0">
              <a:ea typeface="Calibri"/>
              <a:cs typeface="Times New Roman"/>
            </a:endParaRPr>
          </a:p>
          <a:p>
            <a:endParaRPr lang="ru-RU" dirty="0"/>
          </a:p>
        </p:txBody>
      </p:sp>
    </p:spTree>
    <p:extLst>
      <p:ext uri="{BB962C8B-B14F-4D97-AF65-F5344CB8AC3E}">
        <p14:creationId xmlns:p14="http://schemas.microsoft.com/office/powerpoint/2010/main" val="2802061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err="1"/>
              <a:t>Відаль</a:t>
            </a:r>
            <a:r>
              <a:rPr lang="uk-UA" dirty="0"/>
              <a:t> де </a:t>
            </a:r>
            <a:r>
              <a:rPr lang="uk-UA" dirty="0" err="1"/>
              <a:t>ла</a:t>
            </a:r>
            <a:r>
              <a:rPr lang="uk-UA" dirty="0"/>
              <a:t> </a:t>
            </a:r>
            <a:r>
              <a:rPr lang="uk-UA" dirty="0" err="1"/>
              <a:t>Бланш</a:t>
            </a:r>
            <a:endParaRPr lang="ru-RU"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915817" y="1319430"/>
            <a:ext cx="2518196" cy="38677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8990893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TotalTime>
  <Words>2066</Words>
  <Application>Microsoft Office PowerPoint</Application>
  <PresentationFormat>Екран (4:3)</PresentationFormat>
  <Paragraphs>55</Paragraphs>
  <Slides>20</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20</vt:i4>
      </vt:variant>
    </vt:vector>
  </HeadingPairs>
  <TitlesOfParts>
    <vt:vector size="25" baseType="lpstr">
      <vt:lpstr>Arial</vt:lpstr>
      <vt:lpstr>Calibri</vt:lpstr>
      <vt:lpstr>Symbol</vt:lpstr>
      <vt:lpstr>Times New Roman</vt:lpstr>
      <vt:lpstr>Тема Office</vt:lpstr>
      <vt:lpstr>Основні етапи розвитку країнознавчих знань та інституціоналізація країнознавства</vt:lpstr>
      <vt:lpstr>Періоди в історії формування комплексного країнознавства (за А.Ю.Парфіненком)</vt:lpstr>
      <vt:lpstr>Презентація PowerPoint</vt:lpstr>
      <vt:lpstr>Презентація PowerPoint</vt:lpstr>
      <vt:lpstr>Фрідріх Ратцель</vt:lpstr>
      <vt:lpstr>Презентація PowerPoint</vt:lpstr>
      <vt:lpstr>Презентація PowerPoint</vt:lpstr>
      <vt:lpstr>Презентація PowerPoint</vt:lpstr>
      <vt:lpstr>Відаль де ла Бланш</vt:lpstr>
      <vt:lpstr>Антропогеографія в Україні</vt:lpstr>
      <vt:lpstr>Презентація PowerPoint</vt:lpstr>
      <vt:lpstr>Презентація PowerPoint</vt:lpstr>
      <vt:lpstr>Володимир Кубійович</vt:lpstr>
      <vt:lpstr>Микола Баранський</vt:lpstr>
      <vt:lpstr>Презентація PowerPoint</vt:lpstr>
      <vt:lpstr>Презентація PowerPoint</vt:lpstr>
      <vt:lpstr>Концепціїї країнознавчих досліджень</vt:lpstr>
      <vt:lpstr>Концепції країнознавчих досліджень</vt:lpstr>
      <vt:lpstr>Концепції країнознавчих досліджень</vt:lpstr>
      <vt:lpstr>Опорні елементи схеми сучасного країнознавчого дослідження</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Основні етапи розвитку країнознавчих знань та інституціоналізація країнознавства</dc:title>
  <dc:creator>Маришка</dc:creator>
  <cp:lastModifiedBy>Валентина Любченко</cp:lastModifiedBy>
  <cp:revision>8</cp:revision>
  <dcterms:created xsi:type="dcterms:W3CDTF">2022-09-12T10:39:47Z</dcterms:created>
  <dcterms:modified xsi:type="dcterms:W3CDTF">2024-01-21T11:07:05Z</dcterms:modified>
</cp:coreProperties>
</file>