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9" r:id="rId2"/>
    <p:sldId id="257" r:id="rId3"/>
    <p:sldId id="298" r:id="rId4"/>
    <p:sldId id="308" r:id="rId5"/>
    <p:sldId id="307" r:id="rId6"/>
    <p:sldId id="300" r:id="rId7"/>
    <p:sldId id="301" r:id="rId8"/>
    <p:sldId id="309" r:id="rId9"/>
    <p:sldId id="310" r:id="rId10"/>
    <p:sldId id="299" r:id="rId11"/>
    <p:sldId id="304" r:id="rId12"/>
    <p:sldId id="302" r:id="rId13"/>
    <p:sldId id="303" r:id="rId14"/>
    <p:sldId id="305" r:id="rId15"/>
    <p:sldId id="306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29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6" d="100"/>
          <a:sy n="76" d="100"/>
        </p:scale>
        <p:origin x="-1570" y="-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58D43-CC2C-490D-A0DF-0D38F2A81689}" type="datetimeFigureOut">
              <a:rPr lang="uk-UA" smtClean="0"/>
              <a:pPr/>
              <a:t>16.02.2024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978BB-B78B-4C97-947D-CFAAC39D324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5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35377-1327-45DF-8C75-EAB7EEEF2523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677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78BB-B78B-4C97-947D-CFAAC39D324D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149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ata0.eklablog.com/liledekahlan/mod_article1626661_1.png?6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19116"/>
            <a:ext cx="2251929" cy="226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280089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/>
              <a:t>Історіографія літературознавства у </a:t>
            </a:r>
            <a:r>
              <a:rPr lang="uk-UA" sz="5400" b="1" dirty="0" smtClean="0"/>
              <a:t>зарубіжному </a:t>
            </a:r>
            <a:r>
              <a:rPr lang="uk-UA" sz="5400" b="1" dirty="0"/>
              <a:t>та вітчизняному контекстах.</a:t>
            </a:r>
            <a:endParaRPr lang="ru-RU" sz="5400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338074" cy="2227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27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Літературознавчі </a:t>
            </a:r>
            <a:r>
              <a:rPr lang="uk-UA" sz="2800" b="1" i="1" dirty="0" smtClean="0"/>
              <a:t>школи * 4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0375" y="1052736"/>
            <a:ext cx="8288089" cy="53245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</a:rPr>
              <a:t>Порівняльне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літературознавство</a:t>
            </a:r>
            <a:r>
              <a:rPr lang="ru-RU" sz="2000" dirty="0">
                <a:solidFill>
                  <a:srgbClr val="FF0000"/>
                </a:solidFill>
              </a:rPr>
              <a:t> (</a:t>
            </a:r>
            <a:r>
              <a:rPr lang="ru-RU" sz="2000" dirty="0" err="1">
                <a:solidFill>
                  <a:srgbClr val="FF0000"/>
                </a:solidFill>
              </a:rPr>
              <a:t>компаративістика</a:t>
            </a:r>
            <a:r>
              <a:rPr lang="ru-RU" sz="2000" dirty="0">
                <a:solidFill>
                  <a:srgbClr val="FF0000"/>
                </a:solidFill>
              </a:rPr>
              <a:t>) </a:t>
            </a:r>
            <a:r>
              <a:rPr lang="ru-RU" sz="2000" dirty="0"/>
              <a:t>– </a:t>
            </a:r>
            <a:r>
              <a:rPr lang="ru-RU" sz="2000" dirty="0" err="1"/>
              <a:t>напрям</a:t>
            </a:r>
            <a:r>
              <a:rPr lang="ru-RU" sz="2000" dirty="0"/>
              <a:t> і метод у </a:t>
            </a:r>
            <a:r>
              <a:rPr lang="ru-RU" sz="2000" dirty="0" err="1"/>
              <a:t>літературознавстві</a:t>
            </a:r>
            <a:r>
              <a:rPr lang="ru-RU" sz="2000" dirty="0"/>
              <a:t> ХІХ </a:t>
            </a:r>
            <a:r>
              <a:rPr lang="ru-RU" sz="2000" dirty="0" err="1"/>
              <a:t>століття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у ХХ-</a:t>
            </a:r>
            <a:r>
              <a:rPr lang="ru-RU" sz="2000" dirty="0" err="1"/>
              <a:t>му</a:t>
            </a:r>
            <a:r>
              <a:rPr lang="ru-RU" sz="2000" dirty="0"/>
              <a:t> </a:t>
            </a:r>
            <a:r>
              <a:rPr lang="ru-RU" sz="2000" dirty="0" err="1"/>
              <a:t>виокремився</a:t>
            </a:r>
            <a:r>
              <a:rPr lang="ru-RU" sz="2000" dirty="0"/>
              <a:t> і став </a:t>
            </a:r>
            <a:r>
              <a:rPr lang="ru-RU" sz="2000" dirty="0" err="1"/>
              <a:t>самостійною</a:t>
            </a:r>
            <a:r>
              <a:rPr lang="ru-RU" sz="2000" dirty="0"/>
              <a:t> наукою. </a:t>
            </a:r>
            <a:r>
              <a:rPr lang="ru-RU" sz="2000" dirty="0" err="1"/>
              <a:t>Ідея</a:t>
            </a:r>
            <a:r>
              <a:rPr lang="ru-RU" sz="2000" dirty="0"/>
              <a:t> </a:t>
            </a:r>
            <a:r>
              <a:rPr lang="ru-RU" sz="2000" dirty="0" err="1"/>
              <a:t>порівнювати</a:t>
            </a:r>
            <a:r>
              <a:rPr lang="ru-RU" sz="2000" dirty="0"/>
              <a:t> </a:t>
            </a:r>
            <a:r>
              <a:rPr lang="ru-RU" sz="2000" dirty="0" err="1"/>
              <a:t>літератури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народів</a:t>
            </a:r>
            <a:r>
              <a:rPr lang="ru-RU" sz="2000" dirty="0"/>
              <a:t> і </a:t>
            </a:r>
            <a:r>
              <a:rPr lang="ru-RU" sz="2000" dirty="0" err="1"/>
              <a:t>шукати</a:t>
            </a:r>
            <a:r>
              <a:rPr lang="ru-RU" sz="2000" dirty="0"/>
              <a:t> </a:t>
            </a:r>
            <a:r>
              <a:rPr lang="ru-RU" sz="2000" dirty="0" err="1"/>
              <a:t>типологію</a:t>
            </a:r>
            <a:r>
              <a:rPr lang="ru-RU" sz="2000" dirty="0"/>
              <a:t> тих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явищ</a:t>
            </a:r>
            <a:r>
              <a:rPr lang="ru-RU" sz="2000" dirty="0"/>
              <a:t> </a:t>
            </a:r>
            <a:r>
              <a:rPr lang="ru-RU" sz="2000" dirty="0" err="1"/>
              <a:t>виникла</a:t>
            </a:r>
            <a:r>
              <a:rPr lang="ru-RU" sz="2000" dirty="0"/>
              <a:t> </a:t>
            </a:r>
            <a:r>
              <a:rPr lang="ru-RU" sz="2000" dirty="0" err="1"/>
              <a:t>завдяки</a:t>
            </a:r>
            <a:r>
              <a:rPr lang="ru-RU" sz="2000" dirty="0"/>
              <a:t> фольклористам,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вивчали</a:t>
            </a:r>
            <a:r>
              <a:rPr lang="ru-RU" sz="2000" dirty="0"/>
              <a:t> так </a:t>
            </a:r>
            <a:r>
              <a:rPr lang="ru-RU" sz="2000" dirty="0" err="1"/>
              <a:t>звані</a:t>
            </a:r>
            <a:r>
              <a:rPr lang="ru-RU" sz="2000" dirty="0"/>
              <a:t> </a:t>
            </a:r>
            <a:r>
              <a:rPr lang="ru-RU" sz="2000" dirty="0" err="1"/>
              <a:t>міграційні</a:t>
            </a:r>
            <a:r>
              <a:rPr lang="ru-RU" sz="2000" dirty="0"/>
              <a:t> </a:t>
            </a:r>
            <a:r>
              <a:rPr lang="ru-RU" sz="2000" dirty="0" err="1"/>
              <a:t>сюжети</a:t>
            </a:r>
            <a:r>
              <a:rPr lang="ru-RU" sz="2000" dirty="0"/>
              <a:t> в </a:t>
            </a:r>
            <a:r>
              <a:rPr lang="ru-RU" sz="2000" dirty="0" err="1"/>
              <a:t>казках</a:t>
            </a:r>
            <a:r>
              <a:rPr lang="ru-RU" sz="2000" dirty="0"/>
              <a:t> і </a:t>
            </a:r>
            <a:r>
              <a:rPr lang="ru-RU" sz="2000" dirty="0" err="1"/>
              <a:t>міфах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народів</a:t>
            </a:r>
            <a:r>
              <a:rPr lang="ru-RU" sz="2000" dirty="0"/>
              <a:t>. Перш </a:t>
            </a:r>
            <a:r>
              <a:rPr lang="ru-RU" sz="2000" dirty="0" err="1"/>
              <a:t>фольклористи</a:t>
            </a:r>
            <a:r>
              <a:rPr lang="ru-RU" sz="2000" dirty="0"/>
              <a:t> </a:t>
            </a:r>
            <a:r>
              <a:rPr lang="ru-RU" sz="2000" dirty="0" err="1"/>
              <a:t>вийшли</a:t>
            </a:r>
            <a:r>
              <a:rPr lang="ru-RU" sz="2000" dirty="0"/>
              <a:t> на </a:t>
            </a:r>
            <a:r>
              <a:rPr lang="ru-RU" sz="2000" dirty="0" err="1"/>
              <a:t>розуміння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r>
              <a:rPr lang="ru-RU" sz="2000" dirty="0"/>
              <a:t>,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віддалені</a:t>
            </a:r>
            <a:r>
              <a:rPr lang="ru-RU" sz="2000" dirty="0"/>
              <a:t>, </a:t>
            </a:r>
            <a:r>
              <a:rPr lang="ru-RU" sz="2000" dirty="0" err="1"/>
              <a:t>якимось</a:t>
            </a:r>
            <a:r>
              <a:rPr lang="ru-RU" sz="2000" dirty="0"/>
              <a:t> чином </a:t>
            </a:r>
            <a:r>
              <a:rPr lang="ru-RU" sz="2000" dirty="0" err="1"/>
              <a:t>пов’язані</a:t>
            </a:r>
            <a:r>
              <a:rPr lang="ru-RU" sz="2000" dirty="0"/>
              <a:t> одна з одною. За ними і </a:t>
            </a:r>
            <a:r>
              <a:rPr lang="ru-RU" sz="2000" dirty="0" err="1"/>
              <a:t>літературознавці</a:t>
            </a:r>
            <a:r>
              <a:rPr lang="ru-RU" sz="2000" dirty="0"/>
              <a:t> почали </a:t>
            </a:r>
            <a:r>
              <a:rPr lang="ru-RU" sz="2000" dirty="0" err="1"/>
              <a:t>шукати</a:t>
            </a:r>
            <a:r>
              <a:rPr lang="ru-RU" sz="2000" dirty="0"/>
              <a:t> </a:t>
            </a:r>
            <a:r>
              <a:rPr lang="ru-RU" sz="2000" dirty="0" err="1"/>
              <a:t>ті</a:t>
            </a:r>
            <a:r>
              <a:rPr lang="ru-RU" sz="2000" dirty="0"/>
              <a:t> </a:t>
            </a:r>
            <a:r>
              <a:rPr lang="ru-RU" sz="2000" dirty="0" err="1"/>
              <a:t>основи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визначають</a:t>
            </a:r>
            <a:r>
              <a:rPr lang="ru-RU" sz="2000" dirty="0"/>
              <a:t> </a:t>
            </a:r>
            <a:r>
              <a:rPr lang="ru-RU" sz="2000" dirty="0" err="1"/>
              <a:t>перегуки</a:t>
            </a:r>
            <a:r>
              <a:rPr lang="ru-RU" sz="2000" dirty="0"/>
              <a:t>, </a:t>
            </a:r>
            <a:r>
              <a:rPr lang="ru-RU" sz="2000" dirty="0" err="1"/>
              <a:t>подібні</a:t>
            </a:r>
            <a:r>
              <a:rPr lang="ru-RU" sz="2000" dirty="0"/>
              <a:t> </a:t>
            </a:r>
            <a:r>
              <a:rPr lang="ru-RU" sz="2000" dirty="0" err="1"/>
              <a:t>явища</a:t>
            </a:r>
            <a:r>
              <a:rPr lang="ru-RU" sz="2000" dirty="0"/>
              <a:t> і </a:t>
            </a:r>
            <a:r>
              <a:rPr lang="ru-RU" sz="2000" dirty="0" err="1"/>
              <a:t>тенденції</a:t>
            </a:r>
            <a:r>
              <a:rPr lang="ru-RU" sz="2000" dirty="0"/>
              <a:t>.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європейські</a:t>
            </a:r>
            <a:r>
              <a:rPr lang="ru-RU" sz="2000" dirty="0"/>
              <a:t> </a:t>
            </a:r>
            <a:r>
              <a:rPr lang="ru-RU" sz="2000" dirty="0" err="1"/>
              <a:t>літератури</a:t>
            </a:r>
            <a:r>
              <a:rPr lang="ru-RU" sz="2000" dirty="0"/>
              <a:t> </a:t>
            </a:r>
            <a:r>
              <a:rPr lang="ru-RU" sz="2000" dirty="0" err="1"/>
              <a:t>пройшли</a:t>
            </a:r>
            <a:r>
              <a:rPr lang="ru-RU" sz="2000" dirty="0"/>
              <a:t> через </a:t>
            </a:r>
            <a:r>
              <a:rPr lang="ru-RU" sz="2000" dirty="0" err="1"/>
              <a:t>однакові</a:t>
            </a:r>
            <a:r>
              <a:rPr lang="ru-RU" sz="2000" dirty="0"/>
              <a:t> </a:t>
            </a:r>
            <a:r>
              <a:rPr lang="ru-RU" sz="2000" dirty="0" err="1"/>
              <a:t>сходинки</a:t>
            </a:r>
            <a:r>
              <a:rPr lang="ru-RU" sz="2000" dirty="0"/>
              <a:t>: </a:t>
            </a:r>
            <a:r>
              <a:rPr lang="ru-RU" sz="2000" dirty="0" err="1"/>
              <a:t>Бароко</a:t>
            </a:r>
            <a:r>
              <a:rPr lang="ru-RU" sz="2000" dirty="0"/>
              <a:t>, </a:t>
            </a:r>
            <a:r>
              <a:rPr lang="ru-RU" sz="2000" dirty="0" err="1"/>
              <a:t>Класицизм</a:t>
            </a:r>
            <a:r>
              <a:rPr lang="ru-RU" sz="2000" dirty="0"/>
              <a:t>, </a:t>
            </a:r>
            <a:r>
              <a:rPr lang="ru-RU" sz="2000" dirty="0" err="1"/>
              <a:t>Просвітництво</a:t>
            </a:r>
            <a:r>
              <a:rPr lang="ru-RU" sz="2000" dirty="0"/>
              <a:t>, </a:t>
            </a:r>
            <a:r>
              <a:rPr lang="ru-RU" sz="2000" dirty="0" err="1"/>
              <a:t>Сентименталізм</a:t>
            </a:r>
            <a:r>
              <a:rPr lang="ru-RU" sz="2000" dirty="0"/>
              <a:t>, Романтизм, </a:t>
            </a:r>
            <a:r>
              <a:rPr lang="ru-RU" sz="2000" dirty="0" err="1"/>
              <a:t>Реалізм</a:t>
            </a:r>
            <a:r>
              <a:rPr lang="ru-RU" sz="2000" dirty="0" smtClean="0"/>
              <a:t>.</a:t>
            </a:r>
          </a:p>
          <a:p>
            <a:r>
              <a:rPr lang="ru-RU" sz="2000" dirty="0" err="1"/>
              <a:t>Вишукуючи</a:t>
            </a:r>
            <a:r>
              <a:rPr lang="ru-RU" sz="2000" dirty="0"/>
              <a:t> на </a:t>
            </a:r>
            <a:r>
              <a:rPr lang="ru-RU" sz="2000" dirty="0" err="1"/>
              <a:t>літературній</a:t>
            </a:r>
            <a:r>
              <a:rPr lang="ru-RU" sz="2000" dirty="0"/>
              <a:t> </a:t>
            </a:r>
            <a:r>
              <a:rPr lang="ru-RU" sz="2000" dirty="0" err="1"/>
              <a:t>поверхні</a:t>
            </a:r>
            <a:r>
              <a:rPr lang="ru-RU" sz="2000" dirty="0"/>
              <a:t> </a:t>
            </a:r>
            <a:r>
              <a:rPr lang="ru-RU" sz="2000" dirty="0" err="1"/>
              <a:t>збіги</a:t>
            </a:r>
            <a:r>
              <a:rPr lang="ru-RU" sz="2000" dirty="0"/>
              <a:t> і </a:t>
            </a:r>
            <a:r>
              <a:rPr lang="ru-RU" sz="2000" dirty="0" err="1"/>
              <a:t>перегуки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митцями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країн</a:t>
            </a:r>
            <a:r>
              <a:rPr lang="ru-RU" sz="2000" dirty="0"/>
              <a:t>, </a:t>
            </a:r>
            <a:r>
              <a:rPr lang="ru-RU" sz="2000" dirty="0" err="1"/>
              <a:t>науковці</a:t>
            </a:r>
            <a:r>
              <a:rPr lang="ru-RU" sz="2000" dirty="0"/>
              <a:t>, </a:t>
            </a:r>
            <a:r>
              <a:rPr lang="ru-RU" sz="2000" dirty="0" err="1"/>
              <a:t>отже</a:t>
            </a:r>
            <a:r>
              <a:rPr lang="ru-RU" sz="2000" dirty="0"/>
              <a:t>, і </a:t>
            </a:r>
            <a:r>
              <a:rPr lang="ru-RU" sz="2000" dirty="0" err="1"/>
              <a:t>виходили</a:t>
            </a:r>
            <a:r>
              <a:rPr lang="ru-RU" sz="2000" dirty="0"/>
              <a:t> на </a:t>
            </a:r>
            <a:r>
              <a:rPr lang="ru-RU" sz="2000" dirty="0" err="1"/>
              <a:t>важливі</a:t>
            </a:r>
            <a:r>
              <a:rPr lang="ru-RU" sz="2000" dirty="0"/>
              <a:t> </a:t>
            </a:r>
            <a:r>
              <a:rPr lang="ru-RU" sz="2000" dirty="0" err="1"/>
              <a:t>узагальнення</a:t>
            </a:r>
            <a:r>
              <a:rPr lang="ru-RU" sz="2000" dirty="0"/>
              <a:t>. </a:t>
            </a:r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порівняльному</a:t>
            </a:r>
            <a:r>
              <a:rPr lang="ru-RU" sz="2000" dirty="0"/>
              <a:t> </a:t>
            </a:r>
            <a:r>
              <a:rPr lang="ru-RU" sz="2000" dirty="0" err="1"/>
              <a:t>літературознавству</a:t>
            </a:r>
            <a:r>
              <a:rPr lang="ru-RU" sz="2000" dirty="0"/>
              <a:t> </a:t>
            </a:r>
            <a:r>
              <a:rPr lang="ru-RU" sz="2000" dirty="0" err="1"/>
              <a:t>сформувалося</a:t>
            </a:r>
            <a:r>
              <a:rPr lang="ru-RU" sz="2000" dirty="0"/>
              <a:t> </a:t>
            </a:r>
            <a:r>
              <a:rPr lang="ru-RU" sz="2000" dirty="0" err="1"/>
              <a:t>розуміння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існує</a:t>
            </a:r>
            <a:r>
              <a:rPr lang="ru-RU" sz="2000" dirty="0"/>
              <a:t> </a:t>
            </a:r>
            <a:r>
              <a:rPr lang="ru-RU" sz="2000" dirty="0" err="1"/>
              <a:t>така</a:t>
            </a:r>
            <a:r>
              <a:rPr lang="ru-RU" sz="2000" dirty="0"/>
              <a:t> </a:t>
            </a:r>
            <a:r>
              <a:rPr lang="ru-RU" sz="2000" dirty="0" err="1"/>
              <a:t>єдність</a:t>
            </a:r>
            <a:r>
              <a:rPr lang="ru-RU" sz="2000" dirty="0"/>
              <a:t>, як </a:t>
            </a:r>
            <a:r>
              <a:rPr lang="ru-RU" sz="2000" dirty="0" err="1"/>
              <a:t>європейська</a:t>
            </a:r>
            <a:r>
              <a:rPr lang="ru-RU" sz="2000" dirty="0"/>
              <a:t> культура, </a:t>
            </a:r>
            <a:r>
              <a:rPr lang="ru-RU" sz="2000" dirty="0" err="1"/>
              <a:t>відбувається</a:t>
            </a:r>
            <a:r>
              <a:rPr lang="ru-RU" sz="2000" dirty="0"/>
              <a:t> </a:t>
            </a:r>
            <a:r>
              <a:rPr lang="ru-RU" sz="2000" dirty="0" err="1"/>
              <a:t>осягнення</a:t>
            </a:r>
            <a:r>
              <a:rPr lang="ru-RU" sz="2000" dirty="0"/>
              <a:t> таких </a:t>
            </a:r>
            <a:r>
              <a:rPr lang="ru-RU" sz="2000" dirty="0" err="1"/>
              <a:t>феноменів</a:t>
            </a:r>
            <a:r>
              <a:rPr lang="ru-RU" sz="2000" dirty="0"/>
              <a:t>, як </a:t>
            </a:r>
            <a:r>
              <a:rPr lang="ru-RU" sz="2000" dirty="0" err="1"/>
              <a:t>Західна</a:t>
            </a:r>
            <a:r>
              <a:rPr lang="ru-RU" sz="2000" dirty="0"/>
              <a:t> і </a:t>
            </a:r>
            <a:r>
              <a:rPr lang="ru-RU" sz="2000" dirty="0" err="1"/>
              <a:t>Східна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8802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Літературознавчі </a:t>
            </a:r>
            <a:r>
              <a:rPr lang="uk-UA" sz="2800" b="1" i="1" dirty="0" smtClean="0"/>
              <a:t>школи * 5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8424936" cy="53245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</a:rPr>
              <a:t>Психоаналіз</a:t>
            </a:r>
            <a:r>
              <a:rPr lang="ru-RU" sz="2000" b="1" dirty="0">
                <a:solidFill>
                  <a:srgbClr val="FF0000"/>
                </a:solidFill>
              </a:rPr>
              <a:t> у </a:t>
            </a:r>
            <a:r>
              <a:rPr lang="ru-RU" sz="2000" b="1" dirty="0" err="1">
                <a:solidFill>
                  <a:srgbClr val="FF0000"/>
                </a:solidFill>
              </a:rPr>
              <a:t>літературознавстві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– метод </a:t>
            </a:r>
            <a:r>
              <a:rPr lang="ru-RU" sz="2000" dirty="0" err="1"/>
              <a:t>аналізу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передбачає</a:t>
            </a:r>
            <a:r>
              <a:rPr lang="ru-RU" sz="2000" dirty="0"/>
              <a:t> </a:t>
            </a:r>
            <a:r>
              <a:rPr lang="ru-RU" sz="2000" dirty="0" err="1"/>
              <a:t>пошук</a:t>
            </a:r>
            <a:r>
              <a:rPr lang="ru-RU" sz="2000" dirty="0"/>
              <a:t> </a:t>
            </a:r>
            <a:r>
              <a:rPr lang="ru-RU" sz="2000" dirty="0" err="1"/>
              <a:t>психологічних</a:t>
            </a:r>
            <a:r>
              <a:rPr lang="ru-RU" sz="2000" dirty="0"/>
              <a:t> </a:t>
            </a:r>
            <a:r>
              <a:rPr lang="ru-RU" sz="2000" dirty="0" err="1"/>
              <a:t>витоків</a:t>
            </a:r>
            <a:r>
              <a:rPr lang="ru-RU" sz="2000" dirty="0"/>
              <a:t> тих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якостей</a:t>
            </a:r>
            <a:r>
              <a:rPr lang="ru-RU" sz="2000" dirty="0"/>
              <a:t> </a:t>
            </a:r>
            <a:r>
              <a:rPr lang="ru-RU" sz="2000" dirty="0" err="1"/>
              <a:t>твору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творчості</a:t>
            </a:r>
            <a:r>
              <a:rPr lang="ru-RU" sz="2000" dirty="0"/>
              <a:t>.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популярним</a:t>
            </a:r>
            <a:r>
              <a:rPr lang="ru-RU" sz="2000" dirty="0"/>
              <a:t> у ХХ </a:t>
            </a:r>
            <a:r>
              <a:rPr lang="ru-RU" sz="2000" dirty="0" err="1"/>
              <a:t>столітті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метод </a:t>
            </a:r>
            <a:r>
              <a:rPr lang="ru-RU" sz="2000" dirty="0" err="1"/>
              <a:t>психоаналізу</a:t>
            </a:r>
            <a:r>
              <a:rPr lang="ru-RU" sz="2000" dirty="0"/>
              <a:t> за методикою </a:t>
            </a:r>
            <a:r>
              <a:rPr lang="ru-RU" sz="2000" dirty="0" err="1"/>
              <a:t>Зіґмунда</a:t>
            </a:r>
            <a:r>
              <a:rPr lang="ru-RU" sz="2000" dirty="0"/>
              <a:t> </a:t>
            </a:r>
            <a:r>
              <a:rPr lang="ru-RU" sz="2000" dirty="0" err="1"/>
              <a:t>Фройда</a:t>
            </a:r>
            <a:r>
              <a:rPr lang="ru-RU" sz="2000" dirty="0"/>
              <a:t>: </a:t>
            </a:r>
            <a:r>
              <a:rPr lang="ru-RU" sz="2000" dirty="0" err="1"/>
              <a:t>літературознавці</a:t>
            </a:r>
            <a:r>
              <a:rPr lang="ru-RU" sz="2000" dirty="0"/>
              <a:t> </a:t>
            </a:r>
            <a:r>
              <a:rPr lang="ru-RU" sz="2000" dirty="0" err="1"/>
              <a:t>шукали</a:t>
            </a:r>
            <a:r>
              <a:rPr lang="ru-RU" sz="2000" dirty="0"/>
              <a:t> </a:t>
            </a:r>
            <a:r>
              <a:rPr lang="ru-RU" sz="2000" dirty="0" err="1"/>
              <a:t>витоки</a:t>
            </a:r>
            <a:r>
              <a:rPr lang="ru-RU" sz="2000" dirty="0"/>
              <a:t> кожного </a:t>
            </a:r>
            <a:r>
              <a:rPr lang="ru-RU" sz="2000" dirty="0" err="1"/>
              <a:t>провідного</a:t>
            </a:r>
            <a:r>
              <a:rPr lang="ru-RU" sz="2000" dirty="0"/>
              <a:t> мотиву </a:t>
            </a:r>
            <a:r>
              <a:rPr lang="ru-RU" sz="2000" dirty="0" err="1"/>
              <a:t>чи</a:t>
            </a:r>
            <a:r>
              <a:rPr lang="ru-RU" sz="2000" dirty="0"/>
              <a:t> образу </a:t>
            </a:r>
            <a:r>
              <a:rPr lang="ru-RU" sz="2000" dirty="0" err="1"/>
              <a:t>творчості</a:t>
            </a:r>
            <a:r>
              <a:rPr lang="ru-RU" sz="2000" dirty="0"/>
              <a:t> </a:t>
            </a:r>
            <a:r>
              <a:rPr lang="ru-RU" sz="2000" dirty="0" err="1"/>
              <a:t>митця</a:t>
            </a:r>
            <a:r>
              <a:rPr lang="ru-RU" sz="2000" dirty="0"/>
              <a:t> в </a:t>
            </a:r>
            <a:r>
              <a:rPr lang="ru-RU" sz="2000" dirty="0" err="1"/>
              <a:t>дитячих</a:t>
            </a:r>
            <a:r>
              <a:rPr lang="ru-RU" sz="2000" dirty="0"/>
              <a:t> </a:t>
            </a:r>
            <a:r>
              <a:rPr lang="ru-RU" sz="2000" dirty="0" err="1"/>
              <a:t>психічних</a:t>
            </a:r>
            <a:r>
              <a:rPr lang="ru-RU" sz="2000" dirty="0"/>
              <a:t> </a:t>
            </a:r>
            <a:r>
              <a:rPr lang="ru-RU" sz="2000" dirty="0" err="1"/>
              <a:t>розладах</a:t>
            </a:r>
            <a:r>
              <a:rPr lang="ru-RU" sz="2000" dirty="0"/>
              <a:t>, комплексах і неврозах.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поміркований</a:t>
            </a:r>
            <a:r>
              <a:rPr lang="ru-RU" sz="2000" dirty="0"/>
              <a:t> </a:t>
            </a:r>
            <a:r>
              <a:rPr lang="ru-RU" sz="2000" dirty="0" err="1"/>
              <a:t>варіант</a:t>
            </a:r>
            <a:r>
              <a:rPr lang="ru-RU" sz="2000" dirty="0"/>
              <a:t> </a:t>
            </a:r>
            <a:r>
              <a:rPr lang="ru-RU" sz="2000" dirty="0" err="1"/>
              <a:t>психоаналізу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пошук</a:t>
            </a:r>
            <a:r>
              <a:rPr lang="ru-RU" sz="2000" dirty="0"/>
              <a:t> </a:t>
            </a:r>
            <a:r>
              <a:rPr lang="ru-RU" sz="2000" dirty="0" err="1"/>
              <a:t>відповіді</a:t>
            </a:r>
            <a:r>
              <a:rPr lang="ru-RU" sz="2000" dirty="0"/>
              <a:t> на </a:t>
            </a:r>
            <a:r>
              <a:rPr lang="ru-RU" sz="2000" dirty="0" err="1"/>
              <a:t>питання</a:t>
            </a:r>
            <a:r>
              <a:rPr lang="ru-RU" sz="2000" dirty="0"/>
              <a:t>, </a:t>
            </a:r>
            <a:r>
              <a:rPr lang="ru-RU" sz="2000" dirty="0" err="1"/>
              <a:t>звідки</a:t>
            </a:r>
            <a:r>
              <a:rPr lang="ru-RU" sz="2000" dirty="0"/>
              <a:t> у </a:t>
            </a:r>
            <a:r>
              <a:rPr lang="ru-RU" sz="2000" dirty="0" err="1"/>
              <a:t>творчості</a:t>
            </a:r>
            <a:r>
              <a:rPr lang="ru-RU" sz="2000" dirty="0"/>
              <a:t> </a:t>
            </a:r>
            <a:r>
              <a:rPr lang="ru-RU" sz="2000" dirty="0" err="1"/>
              <a:t>беруться</a:t>
            </a:r>
            <a:r>
              <a:rPr lang="ru-RU" sz="2000" dirty="0"/>
              <a:t> </a:t>
            </a:r>
            <a:r>
              <a:rPr lang="ru-RU" sz="2000" dirty="0" err="1"/>
              <a:t>постійні</a:t>
            </a:r>
            <a:r>
              <a:rPr lang="ru-RU" sz="2000" dirty="0"/>
              <a:t>, </a:t>
            </a:r>
            <a:r>
              <a:rPr lang="ru-RU" sz="2000" dirty="0" err="1"/>
              <a:t>усталені</a:t>
            </a:r>
            <a:r>
              <a:rPr lang="ru-RU" sz="2000" dirty="0"/>
              <a:t> (часом </a:t>
            </a:r>
            <a:r>
              <a:rPr lang="ru-RU" sz="2000" dirty="0" err="1"/>
              <a:t>настирливі</a:t>
            </a:r>
            <a:r>
              <a:rPr lang="ru-RU" sz="2000" dirty="0"/>
              <a:t>) </a:t>
            </a:r>
            <a:r>
              <a:rPr lang="ru-RU" sz="2000" dirty="0" err="1"/>
              <a:t>мотиви</a:t>
            </a:r>
            <a:r>
              <a:rPr lang="ru-RU" sz="2000" dirty="0"/>
              <a:t> й </a:t>
            </a:r>
            <a:r>
              <a:rPr lang="ru-RU" sz="2000" dirty="0" err="1"/>
              <a:t>образи</a:t>
            </a:r>
            <a:r>
              <a:rPr lang="ru-RU" sz="2000" dirty="0"/>
              <a:t>. </a:t>
            </a:r>
            <a:r>
              <a:rPr lang="ru-RU" sz="2000" dirty="0" err="1"/>
              <a:t>Зазвичай</a:t>
            </a:r>
            <a:r>
              <a:rPr lang="ru-RU" sz="2000" dirty="0"/>
              <a:t>, за </a:t>
            </a:r>
            <a:r>
              <a:rPr lang="ru-RU" sz="2000" dirty="0" err="1"/>
              <a:t>кожним</a:t>
            </a:r>
            <a:r>
              <a:rPr lang="ru-RU" sz="2000" dirty="0"/>
              <a:t> таким образом – </a:t>
            </a:r>
            <a:r>
              <a:rPr lang="ru-RU" sz="2000" dirty="0" err="1"/>
              <a:t>важлива</a:t>
            </a:r>
            <a:r>
              <a:rPr lang="ru-RU" sz="2000" dirty="0"/>
              <a:t> </a:t>
            </a:r>
            <a:r>
              <a:rPr lang="ru-RU" sz="2000" dirty="0" err="1"/>
              <a:t>сторінка</a:t>
            </a:r>
            <a:r>
              <a:rPr lang="ru-RU" sz="2000" dirty="0"/>
              <a:t> </a:t>
            </a:r>
            <a:r>
              <a:rPr lang="ru-RU" sz="2000" dirty="0" err="1"/>
              <a:t>особистого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автора, часто </a:t>
            </a:r>
            <a:r>
              <a:rPr lang="ru-RU" sz="2000" dirty="0" err="1"/>
              <a:t>якесь</a:t>
            </a:r>
            <a:r>
              <a:rPr lang="ru-RU" sz="2000" dirty="0"/>
              <a:t> </a:t>
            </a:r>
            <a:r>
              <a:rPr lang="ru-RU" sz="2000" dirty="0" err="1"/>
              <a:t>велике</a:t>
            </a:r>
            <a:r>
              <a:rPr lang="ru-RU" sz="2000" dirty="0"/>
              <a:t> </a:t>
            </a:r>
            <a:r>
              <a:rPr lang="ru-RU" sz="2000" dirty="0" err="1"/>
              <a:t>прикре</a:t>
            </a:r>
            <a:r>
              <a:rPr lang="ru-RU" sz="2000" dirty="0"/>
              <a:t> </a:t>
            </a:r>
            <a:r>
              <a:rPr lang="ru-RU" sz="2000" dirty="0" err="1"/>
              <a:t>враження</a:t>
            </a:r>
            <a:r>
              <a:rPr lang="ru-RU" sz="2000" dirty="0"/>
              <a:t> </a:t>
            </a:r>
            <a:r>
              <a:rPr lang="ru-RU" sz="2000" dirty="0" err="1"/>
              <a:t>дитинства</a:t>
            </a:r>
            <a:r>
              <a:rPr lang="ru-RU" sz="2000" dirty="0"/>
              <a:t>, </a:t>
            </a:r>
            <a:r>
              <a:rPr lang="ru-RU" sz="2000" dirty="0" err="1"/>
              <a:t>взаємини</a:t>
            </a:r>
            <a:r>
              <a:rPr lang="ru-RU" sz="2000" dirty="0"/>
              <a:t> з батьками, </a:t>
            </a:r>
            <a:r>
              <a:rPr lang="ru-RU" sz="2000" dirty="0" err="1"/>
              <a:t>рідними</a:t>
            </a:r>
            <a:r>
              <a:rPr lang="ru-RU" sz="2000" dirty="0"/>
              <a:t>. При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дослідники</a:t>
            </a:r>
            <a:r>
              <a:rPr lang="ru-RU" sz="2000" dirty="0"/>
              <a:t> </a:t>
            </a:r>
            <a:r>
              <a:rPr lang="ru-RU" sz="2000" dirty="0" err="1"/>
              <a:t>повинні</a:t>
            </a:r>
            <a:r>
              <a:rPr lang="ru-RU" sz="2000" dirty="0"/>
              <a:t> </a:t>
            </a:r>
            <a:r>
              <a:rPr lang="ru-RU" sz="2000" dirty="0" err="1"/>
              <a:t>послуговуватись</a:t>
            </a:r>
            <a:r>
              <a:rPr lang="ru-RU" sz="2000" dirty="0"/>
              <a:t> не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літературознавчими</a:t>
            </a:r>
            <a:r>
              <a:rPr lang="ru-RU" sz="2000" dirty="0"/>
              <a:t> </a:t>
            </a:r>
            <a:r>
              <a:rPr lang="ru-RU" sz="2000" dirty="0" err="1"/>
              <a:t>поняттями</a:t>
            </a:r>
            <a:r>
              <a:rPr lang="ru-RU" sz="2000" dirty="0"/>
              <a:t>, а й широко </a:t>
            </a:r>
            <a:r>
              <a:rPr lang="ru-RU" sz="2000" dirty="0" err="1"/>
              <a:t>залучати</a:t>
            </a:r>
            <a:r>
              <a:rPr lang="ru-RU" sz="2000" dirty="0"/>
              <a:t> </a:t>
            </a:r>
            <a:r>
              <a:rPr lang="ru-RU" sz="2000" dirty="0" err="1"/>
              <a:t>психологію</a:t>
            </a:r>
            <a:r>
              <a:rPr lang="ru-RU" sz="2000" dirty="0"/>
              <a:t>, </a:t>
            </a:r>
            <a:r>
              <a:rPr lang="ru-RU" sz="2000" dirty="0" err="1"/>
              <a:t>зокрема</a:t>
            </a:r>
            <a:r>
              <a:rPr lang="ru-RU" sz="2000" dirty="0"/>
              <a:t> </a:t>
            </a:r>
            <a:r>
              <a:rPr lang="ru-RU" sz="2000" dirty="0" err="1"/>
              <a:t>психоаналіз</a:t>
            </a:r>
            <a:r>
              <a:rPr lang="ru-RU" sz="2000" dirty="0"/>
              <a:t> </a:t>
            </a:r>
            <a:r>
              <a:rPr lang="ru-RU" sz="2000" dirty="0" err="1"/>
              <a:t>особистості</a:t>
            </a:r>
            <a:r>
              <a:rPr lang="ru-RU" sz="2000" dirty="0"/>
              <a:t>. </a:t>
            </a:r>
            <a:r>
              <a:rPr lang="ru-RU" sz="2000" dirty="0" err="1"/>
              <a:t>Крім</a:t>
            </a:r>
            <a:r>
              <a:rPr lang="ru-RU" sz="2000" dirty="0"/>
              <a:t> того, </a:t>
            </a:r>
            <a:r>
              <a:rPr lang="ru-RU" sz="2000" dirty="0" err="1"/>
              <a:t>потрібно</a:t>
            </a:r>
            <a:r>
              <a:rPr lang="ru-RU" sz="2000" dirty="0"/>
              <a:t> </a:t>
            </a:r>
            <a:r>
              <a:rPr lang="ru-RU" sz="2000" dirty="0" err="1"/>
              <a:t>ґрунтуватися</a:t>
            </a:r>
            <a:r>
              <a:rPr lang="ru-RU" sz="2000" dirty="0"/>
              <a:t> на </a:t>
            </a:r>
            <a:r>
              <a:rPr lang="ru-RU" sz="2000" dirty="0" err="1"/>
              <a:t>біографічних</a:t>
            </a:r>
            <a:r>
              <a:rPr lang="ru-RU" sz="2000" dirty="0"/>
              <a:t> </a:t>
            </a:r>
            <a:r>
              <a:rPr lang="ru-RU" sz="2000" dirty="0" err="1"/>
              <a:t>матеріалах</a:t>
            </a:r>
            <a:r>
              <a:rPr lang="ru-RU" sz="2000" dirty="0"/>
              <a:t>, </a:t>
            </a:r>
            <a:r>
              <a:rPr lang="ru-RU" sz="2000" dirty="0" err="1"/>
              <a:t>спогадах</a:t>
            </a:r>
            <a:r>
              <a:rPr lang="ru-RU" sz="2000" dirty="0"/>
              <a:t>, листах, </a:t>
            </a:r>
            <a:r>
              <a:rPr lang="ru-RU" sz="2000" dirty="0" err="1"/>
              <a:t>щоденниках</a:t>
            </a:r>
            <a:r>
              <a:rPr lang="ru-RU" sz="2000" dirty="0"/>
              <a:t> – на </a:t>
            </a:r>
            <a:r>
              <a:rPr lang="ru-RU" sz="2000" dirty="0" err="1"/>
              <a:t>всьому</a:t>
            </a:r>
            <a:r>
              <a:rPr lang="ru-RU" sz="2000" dirty="0"/>
              <a:t> тому,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дати</a:t>
            </a:r>
            <a:r>
              <a:rPr lang="ru-RU" sz="2000" dirty="0"/>
              <a:t> ключ до </a:t>
            </a:r>
            <a:r>
              <a:rPr lang="ru-RU" sz="2000" dirty="0" err="1"/>
              <a:t>таємниць</a:t>
            </a:r>
            <a:r>
              <a:rPr lang="ru-RU" sz="2000" dirty="0"/>
              <a:t> </a:t>
            </a:r>
            <a:r>
              <a:rPr lang="ru-RU" sz="2000" dirty="0" err="1"/>
              <a:t>внутрішнього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r>
              <a:rPr lang="ru-RU" sz="2000" dirty="0"/>
              <a:t> автора.</a:t>
            </a:r>
          </a:p>
        </p:txBody>
      </p:sp>
    </p:spTree>
    <p:extLst>
      <p:ext uri="{BB962C8B-B14F-4D97-AF65-F5344CB8AC3E}">
        <p14:creationId xmlns:p14="http://schemas.microsoft.com/office/powerpoint/2010/main" val="369621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Літературознавчі </a:t>
            </a:r>
            <a:r>
              <a:rPr lang="uk-UA" sz="2800" b="1" i="1" dirty="0" smtClean="0"/>
              <a:t>школи * 6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7975" y="908720"/>
            <a:ext cx="8656513" cy="5078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На </a:t>
            </a:r>
            <a:r>
              <a:rPr lang="ru-RU" dirty="0" err="1"/>
              <a:t>рубежі</a:t>
            </a:r>
            <a:r>
              <a:rPr lang="ru-RU" dirty="0"/>
              <a:t> ХІХ–ХХ </a:t>
            </a:r>
            <a:r>
              <a:rPr lang="ru-RU" dirty="0" err="1"/>
              <a:t>століть</a:t>
            </a:r>
            <a:r>
              <a:rPr lang="ru-RU" dirty="0"/>
              <a:t> у </a:t>
            </a:r>
            <a:r>
              <a:rPr lang="ru-RU" dirty="0" err="1"/>
              <a:t>філософії</a:t>
            </a:r>
            <a:r>
              <a:rPr lang="ru-RU" dirty="0"/>
              <a:t> </a:t>
            </a:r>
            <a:r>
              <a:rPr lang="ru-RU" dirty="0" err="1"/>
              <a:t>посів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напрям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називався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інтуїтивізмом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r>
              <a:rPr lang="ru-RU" dirty="0"/>
              <a:t> </a:t>
            </a:r>
            <a:r>
              <a:rPr lang="ru-RU" dirty="0" err="1"/>
              <a:t>Найяскравіше</a:t>
            </a:r>
            <a:r>
              <a:rPr lang="ru-RU" dirty="0"/>
              <a:t> </a:t>
            </a:r>
            <a:r>
              <a:rPr lang="ru-RU" dirty="0" err="1"/>
              <a:t>ім’я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напряму</a:t>
            </a:r>
            <a:r>
              <a:rPr lang="ru-RU" dirty="0"/>
              <a:t> – </a:t>
            </a:r>
            <a:r>
              <a:rPr lang="ru-RU" dirty="0" err="1"/>
              <a:t>французький</a:t>
            </a:r>
            <a:r>
              <a:rPr lang="ru-RU" dirty="0"/>
              <a:t> </a:t>
            </a:r>
            <a:r>
              <a:rPr lang="ru-RU" dirty="0" err="1"/>
              <a:t>філософ</a:t>
            </a:r>
            <a:r>
              <a:rPr lang="ru-RU" dirty="0"/>
              <a:t> </a:t>
            </a:r>
            <a:r>
              <a:rPr lang="ru-RU" dirty="0" err="1"/>
              <a:t>Анрі</a:t>
            </a:r>
            <a:r>
              <a:rPr lang="ru-RU" dirty="0"/>
              <a:t> </a:t>
            </a:r>
            <a:r>
              <a:rPr lang="ru-RU" dirty="0" err="1"/>
              <a:t>Берґсон</a:t>
            </a:r>
            <a:r>
              <a:rPr lang="ru-RU" dirty="0"/>
              <a:t>. </a:t>
            </a:r>
            <a:r>
              <a:rPr lang="ru-RU" dirty="0" err="1"/>
              <a:t>Берґсон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противником </a:t>
            </a:r>
            <a:r>
              <a:rPr lang="ru-RU" dirty="0" err="1"/>
              <a:t>матеріалізму</a:t>
            </a:r>
            <a:r>
              <a:rPr lang="ru-RU" dirty="0"/>
              <a:t>, </a:t>
            </a:r>
            <a:r>
              <a:rPr lang="ru-RU" dirty="0" err="1"/>
              <a:t>позитивізму</a:t>
            </a:r>
            <a:r>
              <a:rPr lang="ru-RU" dirty="0"/>
              <a:t> і </a:t>
            </a:r>
            <a:r>
              <a:rPr lang="ru-RU" dirty="0" err="1" smtClean="0"/>
              <a:t>раціоналізму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доводив,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цивілізація</a:t>
            </a:r>
            <a:r>
              <a:rPr lang="ru-RU" dirty="0"/>
              <a:t>, яка </a:t>
            </a:r>
            <a:r>
              <a:rPr lang="ru-RU" dirty="0" err="1"/>
              <a:t>вибрала</a:t>
            </a:r>
            <a:r>
              <a:rPr lang="ru-RU" dirty="0"/>
              <a:t> шлях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втрачає</a:t>
            </a:r>
            <a:r>
              <a:rPr lang="ru-RU" dirty="0"/>
              <a:t> </a:t>
            </a:r>
            <a:r>
              <a:rPr lang="ru-RU" dirty="0" err="1"/>
              <a:t>життєдайні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 з природою, 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згубним</a:t>
            </a:r>
            <a:r>
              <a:rPr lang="ru-RU" dirty="0"/>
              <a:t> для </a:t>
            </a:r>
            <a:r>
              <a:rPr lang="ru-RU" dirty="0" err="1"/>
              <a:t>окремої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і для </a:t>
            </a:r>
            <a:r>
              <a:rPr lang="ru-RU" dirty="0" err="1"/>
              <a:t>людства</a:t>
            </a:r>
            <a:r>
              <a:rPr lang="ru-RU" dirty="0"/>
              <a:t> </a:t>
            </a:r>
            <a:r>
              <a:rPr lang="ru-RU" dirty="0" err="1"/>
              <a:t>загалом</a:t>
            </a:r>
            <a:r>
              <a:rPr lang="ru-RU" dirty="0"/>
              <a:t>. Людина –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істота</a:t>
            </a:r>
            <a:r>
              <a:rPr lang="ru-RU" dirty="0"/>
              <a:t>, а й </a:t>
            </a:r>
            <a:r>
              <a:rPr lang="ru-RU" dirty="0" err="1"/>
              <a:t>природна</a:t>
            </a:r>
            <a:r>
              <a:rPr lang="ru-RU" dirty="0"/>
              <a:t>, </a:t>
            </a:r>
            <a:r>
              <a:rPr lang="ru-RU" dirty="0" err="1"/>
              <a:t>біологічна</a:t>
            </a:r>
            <a:r>
              <a:rPr lang="ru-RU" dirty="0"/>
              <a:t>, вона </a:t>
            </a:r>
            <a:r>
              <a:rPr lang="ru-RU" dirty="0" err="1"/>
              <a:t>підпорядковується</a:t>
            </a:r>
            <a:r>
              <a:rPr lang="ru-RU" dirty="0"/>
              <a:t> законам </a:t>
            </a:r>
            <a:r>
              <a:rPr lang="ru-RU" dirty="0" err="1"/>
              <a:t>природи</a:t>
            </a:r>
            <a:r>
              <a:rPr lang="ru-RU" dirty="0"/>
              <a:t> так само, як усе </a:t>
            </a:r>
            <a:r>
              <a:rPr lang="ru-RU" dirty="0" err="1"/>
              <a:t>живе</a:t>
            </a:r>
            <a:r>
              <a:rPr lang="ru-RU" dirty="0"/>
              <a:t> на </a:t>
            </a:r>
            <a:r>
              <a:rPr lang="ru-RU" dirty="0" err="1"/>
              <a:t>планеті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/>
              <a:t>Інтуїтивізм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великий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літературу</a:t>
            </a:r>
            <a:r>
              <a:rPr lang="ru-RU" dirty="0"/>
              <a:t> і </a:t>
            </a:r>
            <a:r>
              <a:rPr lang="ru-RU" dirty="0" err="1" smtClean="0"/>
              <a:t>літературознавство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інтуїтивізму</a:t>
            </a:r>
            <a:r>
              <a:rPr lang="ru-RU" dirty="0"/>
              <a:t> </a:t>
            </a:r>
            <a:r>
              <a:rPr lang="ru-RU" dirty="0" err="1"/>
              <a:t>дослідники</a:t>
            </a:r>
            <a:r>
              <a:rPr lang="ru-RU" dirty="0"/>
              <a:t> почали </a:t>
            </a:r>
            <a:r>
              <a:rPr lang="ru-RU" dirty="0" err="1"/>
              <a:t>наголошувати</a:t>
            </a:r>
            <a:r>
              <a:rPr lang="ru-RU" dirty="0"/>
              <a:t> на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інтуїції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 smtClean="0"/>
              <a:t>підкреслювали</a:t>
            </a:r>
            <a:r>
              <a:rPr lang="ru-RU" dirty="0" smtClean="0"/>
              <a:t> </a:t>
            </a:r>
            <a:r>
              <a:rPr lang="ru-RU" dirty="0" err="1"/>
              <a:t>важливість</a:t>
            </a:r>
            <a:r>
              <a:rPr lang="ru-RU" dirty="0"/>
              <a:t> </a:t>
            </a:r>
            <a:r>
              <a:rPr lang="ru-RU" dirty="0" err="1"/>
              <a:t>інтуїтивного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 </a:t>
            </a:r>
            <a:r>
              <a:rPr lang="ru-RU" dirty="0" err="1" smtClean="0"/>
              <a:t>реципієнтом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читачем</a:t>
            </a:r>
            <a:r>
              <a:rPr lang="ru-RU" dirty="0"/>
              <a:t>, </a:t>
            </a:r>
            <a:r>
              <a:rPr lang="ru-RU" dirty="0" err="1"/>
              <a:t>слухачем</a:t>
            </a:r>
            <a:r>
              <a:rPr lang="ru-RU" dirty="0"/>
              <a:t>, </a:t>
            </a:r>
            <a:r>
              <a:rPr lang="ru-RU" dirty="0" err="1"/>
              <a:t>глядачем</a:t>
            </a:r>
            <a:r>
              <a:rPr lang="ru-RU" dirty="0"/>
              <a:t>). </a:t>
            </a:r>
            <a:r>
              <a:rPr lang="ru-RU" dirty="0" err="1"/>
              <a:t>Справді</a:t>
            </a:r>
            <a:r>
              <a:rPr lang="ru-RU" dirty="0"/>
              <a:t>, </a:t>
            </a:r>
            <a:r>
              <a:rPr lang="ru-RU" dirty="0" err="1"/>
              <a:t>художню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 часто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(а часом і </a:t>
            </a:r>
            <a:r>
              <a:rPr lang="ru-RU" dirty="0" err="1"/>
              <a:t>неможливо</a:t>
            </a:r>
            <a:r>
              <a:rPr lang="ru-RU" dirty="0"/>
              <a:t>) довести шляхом </a:t>
            </a:r>
            <a:r>
              <a:rPr lang="ru-RU" dirty="0" err="1"/>
              <a:t>логічних</a:t>
            </a:r>
            <a:r>
              <a:rPr lang="ru-RU" dirty="0"/>
              <a:t> </a:t>
            </a:r>
            <a:r>
              <a:rPr lang="ru-RU" dirty="0" err="1"/>
              <a:t>міркувань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інтуїція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вловити</a:t>
            </a:r>
            <a:r>
              <a:rPr lang="ru-RU" dirty="0"/>
              <a:t> </a:t>
            </a:r>
            <a:r>
              <a:rPr lang="ru-RU" dirty="0" err="1"/>
              <a:t>найглибший</a:t>
            </a:r>
            <a:r>
              <a:rPr lang="ru-RU" dirty="0"/>
              <a:t> </a:t>
            </a:r>
            <a:r>
              <a:rPr lang="ru-RU" dirty="0" err="1"/>
              <a:t>підтекст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, </a:t>
            </a:r>
            <a:r>
              <a:rPr lang="ru-RU" dirty="0" err="1"/>
              <a:t>відчути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естетичну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інтуїтивізму</a:t>
            </a:r>
            <a:r>
              <a:rPr lang="ru-RU" dirty="0"/>
              <a:t> </a:t>
            </a:r>
            <a:r>
              <a:rPr lang="ru-RU" dirty="0" err="1"/>
              <a:t>літературознавці</a:t>
            </a:r>
            <a:r>
              <a:rPr lang="ru-RU" dirty="0"/>
              <a:t> почали </a:t>
            </a:r>
            <a:r>
              <a:rPr lang="ru-RU" dirty="0" err="1"/>
              <a:t>схилятися</a:t>
            </a:r>
            <a:r>
              <a:rPr lang="ru-RU" dirty="0"/>
              <a:t> до думки, яку в </a:t>
            </a:r>
            <a:r>
              <a:rPr lang="ru-RU" dirty="0" err="1"/>
              <a:t>свій</a:t>
            </a:r>
            <a:r>
              <a:rPr lang="ru-RU" dirty="0"/>
              <a:t> час </a:t>
            </a:r>
            <a:r>
              <a:rPr lang="ru-RU" dirty="0" err="1"/>
              <a:t>висунули</a:t>
            </a:r>
            <a:r>
              <a:rPr lang="ru-RU" dirty="0"/>
              <a:t> романтики, але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заперечили</a:t>
            </a:r>
            <a:r>
              <a:rPr lang="ru-RU" dirty="0"/>
              <a:t> </a:t>
            </a:r>
            <a:r>
              <a:rPr lang="ru-RU" dirty="0" err="1"/>
              <a:t>позитивісти</a:t>
            </a:r>
            <a:r>
              <a:rPr lang="ru-RU" dirty="0"/>
              <a:t> і </a:t>
            </a:r>
            <a:r>
              <a:rPr lang="ru-RU" dirty="0" err="1"/>
              <a:t>реалісти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 </a:t>
            </a:r>
            <a:r>
              <a:rPr lang="ru-RU" dirty="0" err="1"/>
              <a:t>найглибші</a:t>
            </a:r>
            <a:r>
              <a:rPr lang="ru-RU" dirty="0"/>
              <a:t> </a:t>
            </a:r>
            <a:r>
              <a:rPr lang="ru-RU" dirty="0" err="1"/>
              <a:t>витоки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– </a:t>
            </a:r>
            <a:r>
              <a:rPr lang="ru-RU" dirty="0" err="1"/>
              <a:t>ірраціональні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32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Літературознавчі </a:t>
            </a:r>
            <a:r>
              <a:rPr lang="uk-UA" sz="2800" b="1" i="1" dirty="0" smtClean="0"/>
              <a:t>школи * 7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7975" y="908720"/>
            <a:ext cx="8512497" cy="3477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</a:rPr>
              <a:t>Фройдизм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– </a:t>
            </a:r>
            <a:r>
              <a:rPr lang="ru-RU" sz="2000" dirty="0" err="1"/>
              <a:t>напрям</a:t>
            </a:r>
            <a:r>
              <a:rPr lang="ru-RU" sz="2000" dirty="0"/>
              <a:t> у </a:t>
            </a:r>
            <a:r>
              <a:rPr lang="ru-RU" sz="2000" dirty="0" err="1"/>
              <a:t>літературознавстві</a:t>
            </a:r>
            <a:r>
              <a:rPr lang="ru-RU" sz="2000" dirty="0"/>
              <a:t> ХХ </a:t>
            </a:r>
            <a:r>
              <a:rPr lang="ru-RU" sz="2000" dirty="0" err="1"/>
              <a:t>століття</a:t>
            </a:r>
            <a:r>
              <a:rPr lang="ru-RU" sz="2000" dirty="0"/>
              <a:t>, в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лежать </a:t>
            </a:r>
            <a:r>
              <a:rPr lang="ru-RU" sz="2000" dirty="0" err="1"/>
              <a:t>ідеї</a:t>
            </a:r>
            <a:r>
              <a:rPr lang="ru-RU" sz="2000" dirty="0"/>
              <a:t> </a:t>
            </a:r>
            <a:r>
              <a:rPr lang="ru-RU" sz="2000" dirty="0" err="1"/>
              <a:t>психоаналізу</a:t>
            </a:r>
            <a:r>
              <a:rPr lang="ru-RU" sz="2000" dirty="0"/>
              <a:t> </a:t>
            </a:r>
            <a:r>
              <a:rPr lang="ru-RU" sz="2000" dirty="0" err="1"/>
              <a:t>Зіґмунда</a:t>
            </a:r>
            <a:r>
              <a:rPr lang="ru-RU" sz="2000" dirty="0"/>
              <a:t> </a:t>
            </a:r>
            <a:r>
              <a:rPr lang="ru-RU" sz="2000" dirty="0" err="1"/>
              <a:t>Фройда</a:t>
            </a:r>
            <a:r>
              <a:rPr lang="ru-RU" sz="2000" dirty="0"/>
              <a:t>. </a:t>
            </a:r>
            <a:r>
              <a:rPr lang="ru-RU" sz="2000" dirty="0" smtClean="0"/>
              <a:t>Головна </a:t>
            </a:r>
            <a:r>
              <a:rPr lang="ru-RU" sz="2000" dirty="0" err="1"/>
              <a:t>ідея</a:t>
            </a:r>
            <a:r>
              <a:rPr lang="ru-RU" sz="2000" dirty="0"/>
              <a:t> </a:t>
            </a:r>
            <a:r>
              <a:rPr lang="ru-RU" sz="2000" dirty="0" err="1"/>
              <a:t>фройдизму</a:t>
            </a:r>
            <a:r>
              <a:rPr lang="ru-RU" sz="2000" dirty="0"/>
              <a:t> </a:t>
            </a:r>
            <a:r>
              <a:rPr lang="ru-RU" sz="2000" dirty="0" err="1"/>
              <a:t>ґрунтується</a:t>
            </a:r>
            <a:r>
              <a:rPr lang="ru-RU" sz="2000" dirty="0"/>
              <a:t> на </a:t>
            </a:r>
            <a:r>
              <a:rPr lang="ru-RU" sz="2000" dirty="0" err="1"/>
              <a:t>фройдівському</a:t>
            </a:r>
            <a:r>
              <a:rPr lang="ru-RU" sz="2000" dirty="0"/>
              <a:t> </a:t>
            </a:r>
            <a:r>
              <a:rPr lang="ru-RU" sz="2000" dirty="0" err="1"/>
              <a:t>розумінні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 </a:t>
            </a:r>
            <a:r>
              <a:rPr lang="ru-RU" sz="2000" dirty="0" err="1"/>
              <a:t>творчості</a:t>
            </a:r>
            <a:r>
              <a:rPr lang="ru-RU" sz="2000" dirty="0"/>
              <a:t>, яку </a:t>
            </a:r>
            <a:r>
              <a:rPr lang="ru-RU" sz="2000" dirty="0" err="1"/>
              <a:t>психоаналітик</a:t>
            </a:r>
            <a:r>
              <a:rPr lang="ru-RU" sz="2000" dirty="0"/>
              <a:t> назвав </a:t>
            </a:r>
            <a:r>
              <a:rPr lang="ru-RU" sz="2000" dirty="0" err="1"/>
              <a:t>сублімацією</a:t>
            </a:r>
            <a:r>
              <a:rPr lang="ru-RU" sz="2000" dirty="0"/>
              <a:t>. </a:t>
            </a:r>
            <a:r>
              <a:rPr lang="ru-RU" sz="2000" b="1" i="1" dirty="0" err="1"/>
              <a:t>Сублімація</a:t>
            </a:r>
            <a:r>
              <a:rPr lang="ru-RU" sz="2000" b="1" i="1" dirty="0"/>
              <a:t> </a:t>
            </a:r>
            <a:r>
              <a:rPr lang="ru-RU" sz="2000" dirty="0"/>
              <a:t>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втілення</a:t>
            </a:r>
            <a:r>
              <a:rPr lang="ru-RU" sz="2000" dirty="0"/>
              <a:t> у </a:t>
            </a:r>
            <a:r>
              <a:rPr lang="ru-RU" sz="2000" dirty="0" err="1"/>
              <a:t>процесі</a:t>
            </a:r>
            <a:r>
              <a:rPr lang="ru-RU" sz="2000" dirty="0"/>
              <a:t> </a:t>
            </a:r>
            <a:r>
              <a:rPr lang="ru-RU" sz="2000" dirty="0" err="1"/>
              <a:t>творчості</a:t>
            </a:r>
            <a:r>
              <a:rPr lang="ru-RU" sz="2000" dirty="0"/>
              <a:t> </a:t>
            </a:r>
            <a:r>
              <a:rPr lang="ru-RU" sz="2000" dirty="0" err="1"/>
              <a:t>витіснених</a:t>
            </a:r>
            <a:r>
              <a:rPr lang="ru-RU" sz="2000" dirty="0"/>
              <a:t> у </a:t>
            </a:r>
            <a:r>
              <a:rPr lang="ru-RU" sz="2000" dirty="0" err="1"/>
              <a:t>підсвідомість</a:t>
            </a:r>
            <a:r>
              <a:rPr lang="ru-RU" sz="2000" dirty="0"/>
              <a:t> </a:t>
            </a:r>
            <a:r>
              <a:rPr lang="ru-RU" sz="2000" dirty="0" err="1"/>
              <a:t>бажань</a:t>
            </a:r>
            <a:r>
              <a:rPr lang="ru-RU" sz="2000" dirty="0"/>
              <a:t> і </a:t>
            </a:r>
            <a:r>
              <a:rPr lang="ru-RU" sz="2000" dirty="0" err="1"/>
              <a:t>потягів</a:t>
            </a:r>
            <a:r>
              <a:rPr lang="ru-RU" sz="2000" dirty="0"/>
              <a:t>. </a:t>
            </a:r>
            <a:r>
              <a:rPr lang="ru-RU" sz="2000" dirty="0" err="1"/>
              <a:t>Аналізувати</a:t>
            </a:r>
            <a:r>
              <a:rPr lang="ru-RU" sz="2000" dirty="0"/>
              <a:t> </a:t>
            </a:r>
            <a:r>
              <a:rPr lang="ru-RU" sz="2000" dirty="0" err="1"/>
              <a:t>творчість</a:t>
            </a:r>
            <a:r>
              <a:rPr lang="ru-RU" sz="2000" dirty="0"/>
              <a:t> і твори в </a:t>
            </a:r>
            <a:r>
              <a:rPr lang="ru-RU" sz="2000" dirty="0" err="1"/>
              <a:t>аспекті</a:t>
            </a:r>
            <a:r>
              <a:rPr lang="ru-RU" sz="2000" dirty="0"/>
              <a:t> </a:t>
            </a:r>
            <a:r>
              <a:rPr lang="ru-RU" sz="2000" dirty="0" err="1"/>
              <a:t>фройдизму</a:t>
            </a:r>
            <a:r>
              <a:rPr lang="ru-RU" sz="2000" dirty="0"/>
              <a:t> </a:t>
            </a:r>
            <a:r>
              <a:rPr lang="ru-RU" sz="2000" dirty="0" err="1"/>
              <a:t>означає</a:t>
            </a:r>
            <a:r>
              <a:rPr lang="ru-RU" sz="2000" dirty="0"/>
              <a:t> </a:t>
            </a:r>
            <a:r>
              <a:rPr lang="ru-RU" sz="2000" dirty="0" err="1"/>
              <a:t>знаходити</a:t>
            </a:r>
            <a:r>
              <a:rPr lang="ru-RU" sz="2000" dirty="0"/>
              <a:t> </a:t>
            </a:r>
            <a:r>
              <a:rPr lang="ru-RU" sz="2000" dirty="0" err="1"/>
              <a:t>приховані</a:t>
            </a:r>
            <a:r>
              <a:rPr lang="ru-RU" sz="2000" dirty="0"/>
              <a:t> </a:t>
            </a:r>
            <a:r>
              <a:rPr lang="ru-RU" sz="2000" dirty="0" err="1"/>
              <a:t>психологічні</a:t>
            </a:r>
            <a:r>
              <a:rPr lang="ru-RU" sz="2000" dirty="0"/>
              <a:t> </a:t>
            </a:r>
            <a:r>
              <a:rPr lang="ru-RU" sz="2000" dirty="0" err="1"/>
              <a:t>стимули</a:t>
            </a:r>
            <a:r>
              <a:rPr lang="ru-RU" sz="2000" dirty="0"/>
              <a:t> у </a:t>
            </a:r>
            <a:r>
              <a:rPr lang="ru-RU" sz="2000" dirty="0" err="1"/>
              <a:t>внутрішньому</a:t>
            </a:r>
            <a:r>
              <a:rPr lang="ru-RU" sz="2000" dirty="0"/>
              <a:t> </a:t>
            </a:r>
            <a:r>
              <a:rPr lang="ru-RU" sz="2000" dirty="0" err="1"/>
              <a:t>світі</a:t>
            </a:r>
            <a:r>
              <a:rPr lang="ru-RU" sz="2000" dirty="0"/>
              <a:t> автора. </a:t>
            </a:r>
            <a:r>
              <a:rPr lang="ru-RU" sz="2000" dirty="0" err="1"/>
              <a:t>Зазвичай</a:t>
            </a:r>
            <a:r>
              <a:rPr lang="ru-RU" sz="2000" dirty="0"/>
              <a:t>, </a:t>
            </a:r>
            <a:r>
              <a:rPr lang="ru-RU" sz="2000" dirty="0" err="1"/>
              <a:t>витоки</a:t>
            </a:r>
            <a:r>
              <a:rPr lang="ru-RU" sz="2000" dirty="0"/>
              <a:t>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стимулів</a:t>
            </a:r>
            <a:r>
              <a:rPr lang="ru-RU" sz="2000" dirty="0"/>
              <a:t> – у </a:t>
            </a:r>
            <a:r>
              <a:rPr lang="ru-RU" sz="2000" dirty="0" err="1"/>
              <a:t>дитинстві</a:t>
            </a:r>
            <a:r>
              <a:rPr lang="ru-RU" sz="2000" dirty="0"/>
              <a:t>, у </a:t>
            </a:r>
            <a:r>
              <a:rPr lang="ru-RU" sz="2000" dirty="0" err="1"/>
              <a:t>взаєминах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батьками. </a:t>
            </a:r>
            <a:r>
              <a:rPr lang="ru-RU" sz="2000" dirty="0" err="1" smtClean="0"/>
              <a:t>Різноманітні</a:t>
            </a:r>
            <a:r>
              <a:rPr lang="ru-RU" sz="2000" dirty="0" smtClean="0"/>
              <a:t> </a:t>
            </a:r>
            <a:r>
              <a:rPr lang="ru-RU" sz="2000" dirty="0"/>
              <a:t>заборони, </a:t>
            </a:r>
            <a:r>
              <a:rPr lang="ru-RU" sz="2000" dirty="0" err="1"/>
              <a:t>зроблені</a:t>
            </a:r>
            <a:r>
              <a:rPr lang="ru-RU" sz="2000" dirty="0"/>
              <a:t> батьками в </a:t>
            </a:r>
            <a:r>
              <a:rPr lang="ru-RU" sz="2000" dirty="0" err="1"/>
              <a:t>дитинстві</a:t>
            </a:r>
            <a:r>
              <a:rPr lang="ru-RU" sz="2000" dirty="0"/>
              <a:t>,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сформувати</a:t>
            </a:r>
            <a:r>
              <a:rPr lang="ru-RU" sz="2000" dirty="0"/>
              <a:t> </a:t>
            </a:r>
            <a:r>
              <a:rPr lang="ru-RU" sz="2000" dirty="0" err="1"/>
              <a:t>комплекси</a:t>
            </a:r>
            <a:r>
              <a:rPr lang="ru-RU" sz="2000" dirty="0"/>
              <a:t> і </a:t>
            </a:r>
            <a:r>
              <a:rPr lang="ru-RU" sz="2000" dirty="0" err="1"/>
              <a:t>неврози</a:t>
            </a:r>
            <a:r>
              <a:rPr lang="ru-RU" sz="2000" dirty="0"/>
              <a:t>, </a:t>
            </a:r>
            <a:r>
              <a:rPr lang="ru-RU" sz="2000" dirty="0" err="1"/>
              <a:t>вимагають</a:t>
            </a:r>
            <a:r>
              <a:rPr lang="ru-RU" sz="2000" dirty="0"/>
              <a:t> </a:t>
            </a:r>
            <a:r>
              <a:rPr lang="ru-RU" sz="2000" dirty="0" err="1"/>
              <a:t>компенсації</a:t>
            </a:r>
            <a:r>
              <a:rPr lang="ru-RU" sz="2000" dirty="0"/>
              <a:t> в </a:t>
            </a:r>
            <a:r>
              <a:rPr lang="ru-RU" sz="2000" dirty="0" err="1"/>
              <a:t>дорослому</a:t>
            </a:r>
            <a:r>
              <a:rPr lang="ru-RU" sz="2000" dirty="0"/>
              <a:t> </a:t>
            </a:r>
            <a:r>
              <a:rPr lang="ru-RU" sz="2000" dirty="0" err="1"/>
              <a:t>віці</a:t>
            </a:r>
            <a:r>
              <a:rPr lang="ru-RU" sz="2000" dirty="0"/>
              <a:t> через </a:t>
            </a:r>
            <a:r>
              <a:rPr lang="ru-RU" sz="2000" dirty="0" err="1"/>
              <a:t>художню</a:t>
            </a:r>
            <a:r>
              <a:rPr lang="ru-RU" sz="2000" dirty="0"/>
              <a:t> </a:t>
            </a:r>
            <a:r>
              <a:rPr lang="ru-RU" sz="2000" dirty="0" err="1"/>
              <a:t>творчість</a:t>
            </a:r>
            <a:r>
              <a:rPr lang="ru-RU" sz="2000" dirty="0"/>
              <a:t>.</a:t>
            </a:r>
          </a:p>
        </p:txBody>
      </p:sp>
      <p:sp>
        <p:nvSpPr>
          <p:cNvPr id="6" name="AutoShape 2" descr="Отцу психоанализа» 165 лет! Так все-таки Фрейд или Фройд? | Журнал  Calend.ru | Дзе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4653136"/>
            <a:ext cx="23717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 descr="Мій друг Зиґмунд Фройд: кілька маловідомих фактів | Vogue U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07155"/>
            <a:ext cx="1603251" cy="22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Літературознавчі </a:t>
            </a:r>
            <a:r>
              <a:rPr lang="uk-UA" sz="2800" b="1" i="1" dirty="0" smtClean="0"/>
              <a:t>школи * 8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908720"/>
            <a:ext cx="8664897" cy="47089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На початку 1910-х </a:t>
            </a:r>
            <a:r>
              <a:rPr lang="ru-RU" sz="2000" dirty="0" err="1"/>
              <a:t>років</a:t>
            </a:r>
            <a:r>
              <a:rPr lang="ru-RU" sz="2000" dirty="0"/>
              <a:t> </a:t>
            </a:r>
            <a:r>
              <a:rPr lang="ru-RU" sz="2000" dirty="0" err="1"/>
              <a:t>кілька</a:t>
            </a:r>
            <a:r>
              <a:rPr lang="ru-RU" sz="2000" dirty="0"/>
              <a:t> </a:t>
            </a:r>
            <a:r>
              <a:rPr lang="ru-RU" sz="2000" dirty="0" err="1"/>
              <a:t>російських</a:t>
            </a:r>
            <a:r>
              <a:rPr lang="ru-RU" sz="2000" dirty="0"/>
              <a:t> </a:t>
            </a:r>
            <a:r>
              <a:rPr lang="ru-RU" sz="2000" dirty="0" err="1"/>
              <a:t>літературознавців</a:t>
            </a:r>
            <a:r>
              <a:rPr lang="ru-RU" sz="2000" dirty="0"/>
              <a:t>, </a:t>
            </a:r>
            <a:r>
              <a:rPr lang="ru-RU" sz="2000" dirty="0" err="1"/>
              <a:t>молодих</a:t>
            </a:r>
            <a:r>
              <a:rPr lang="ru-RU" sz="2000" dirty="0"/>
              <a:t> і </a:t>
            </a:r>
            <a:r>
              <a:rPr lang="ru-RU" sz="2000" dirty="0" err="1"/>
              <a:t>дієвих</a:t>
            </a:r>
            <a:r>
              <a:rPr lang="ru-RU" sz="2000" dirty="0"/>
              <a:t>, </a:t>
            </a:r>
            <a:r>
              <a:rPr lang="ru-RU" sz="2000" dirty="0" err="1"/>
              <a:t>здійснили</a:t>
            </a:r>
            <a:r>
              <a:rPr lang="ru-RU" sz="2000" dirty="0"/>
              <a:t> переворот у </a:t>
            </a:r>
            <a:r>
              <a:rPr lang="ru-RU" sz="2000" dirty="0" err="1"/>
              <a:t>традиційній</a:t>
            </a:r>
            <a:r>
              <a:rPr lang="ru-RU" sz="2000" dirty="0"/>
              <a:t> </a:t>
            </a:r>
            <a:r>
              <a:rPr lang="ru-RU" sz="2000" dirty="0" err="1"/>
              <a:t>науці</a:t>
            </a:r>
            <a:r>
              <a:rPr lang="ru-RU" sz="2000" dirty="0"/>
              <a:t> про </a:t>
            </a:r>
            <a:r>
              <a:rPr lang="ru-RU" sz="2000" dirty="0" err="1"/>
              <a:t>літературу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Борис </a:t>
            </a:r>
            <a:r>
              <a:rPr lang="ru-RU" sz="2000" dirty="0" err="1"/>
              <a:t>Ейхенбаум</a:t>
            </a:r>
            <a:r>
              <a:rPr lang="ru-RU" sz="2000" dirty="0"/>
              <a:t>, </a:t>
            </a:r>
            <a:r>
              <a:rPr lang="ru-RU" sz="2000" dirty="0" err="1"/>
              <a:t>Віктор</a:t>
            </a:r>
            <a:r>
              <a:rPr lang="ru-RU" sz="2000" dirty="0"/>
              <a:t> </a:t>
            </a:r>
            <a:r>
              <a:rPr lang="ru-RU" sz="2000" dirty="0" err="1"/>
              <a:t>Шкловський</a:t>
            </a:r>
            <a:r>
              <a:rPr lang="ru-RU" sz="2000" dirty="0"/>
              <a:t>, </a:t>
            </a:r>
            <a:r>
              <a:rPr lang="ru-RU" sz="2000" dirty="0" err="1"/>
              <a:t>Віктор</a:t>
            </a:r>
            <a:r>
              <a:rPr lang="ru-RU" sz="2000" dirty="0"/>
              <a:t> </a:t>
            </a:r>
            <a:r>
              <a:rPr lang="ru-RU" sz="2000" dirty="0" err="1"/>
              <a:t>Жирмунський</a:t>
            </a:r>
            <a:r>
              <a:rPr lang="ru-RU" sz="2000" dirty="0"/>
              <a:t>, Борис </a:t>
            </a:r>
            <a:r>
              <a:rPr lang="ru-RU" sz="2000" dirty="0" err="1"/>
              <a:t>Томашевський</a:t>
            </a:r>
            <a:r>
              <a:rPr lang="ru-RU" sz="2000" dirty="0"/>
              <a:t>, </a:t>
            </a:r>
            <a:r>
              <a:rPr lang="ru-RU" sz="2000" dirty="0" err="1"/>
              <a:t>Юрій</a:t>
            </a:r>
            <a:r>
              <a:rPr lang="ru-RU" sz="2000" dirty="0"/>
              <a:t> </a:t>
            </a:r>
            <a:r>
              <a:rPr lang="ru-RU" sz="2000" dirty="0" err="1"/>
              <a:t>Тинянов</a:t>
            </a:r>
            <a:r>
              <a:rPr lang="ru-RU" sz="2000" dirty="0"/>
              <a:t>, Роман Якобсон, </a:t>
            </a:r>
            <a:r>
              <a:rPr lang="ru-RU" sz="2000" dirty="0" err="1"/>
              <a:t>автори</a:t>
            </a:r>
            <a:r>
              <a:rPr lang="ru-RU" sz="2000" dirty="0"/>
              <a:t>, </a:t>
            </a:r>
            <a:r>
              <a:rPr lang="ru-RU" sz="2000" dirty="0" err="1"/>
              <a:t>чиї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 </a:t>
            </a:r>
            <a:r>
              <a:rPr lang="ru-RU" sz="2000" dirty="0" err="1"/>
              <a:t>російської</a:t>
            </a:r>
            <a:r>
              <a:rPr lang="ru-RU" sz="2000" dirty="0"/>
              <a:t> і </a:t>
            </a:r>
            <a:r>
              <a:rPr lang="ru-RU" sz="2000" dirty="0" err="1"/>
              <a:t>зарубіжної</a:t>
            </a:r>
            <a:r>
              <a:rPr lang="ru-RU" sz="2000" dirty="0"/>
              <a:t> </a:t>
            </a:r>
            <a:r>
              <a:rPr lang="ru-RU" sz="2000" dirty="0" err="1"/>
              <a:t>літератури</a:t>
            </a:r>
            <a:r>
              <a:rPr lang="ru-RU" sz="2000" dirty="0"/>
              <a:t> й </a:t>
            </a:r>
            <a:r>
              <a:rPr lang="ru-RU" sz="2000" dirty="0" err="1"/>
              <a:t>досі</a:t>
            </a:r>
            <a:r>
              <a:rPr lang="ru-RU" sz="2000" dirty="0"/>
              <a:t> не </a:t>
            </a:r>
            <a:r>
              <a:rPr lang="ru-RU" sz="2000" dirty="0" err="1"/>
              <a:t>втратили</a:t>
            </a:r>
            <a:r>
              <a:rPr lang="ru-RU" sz="2000" dirty="0"/>
              <a:t> </a:t>
            </a:r>
            <a:r>
              <a:rPr lang="ru-RU" sz="2000" dirty="0" err="1"/>
              <a:t>своєї</a:t>
            </a:r>
            <a:r>
              <a:rPr lang="ru-RU" sz="2000" dirty="0"/>
              <a:t> </a:t>
            </a:r>
            <a:r>
              <a:rPr lang="ru-RU" sz="2000" dirty="0" err="1" smtClean="0"/>
              <a:t>актуальності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засновники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формальної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школи</a:t>
            </a:r>
            <a:r>
              <a:rPr lang="ru-RU" sz="2000" b="1" dirty="0">
                <a:solidFill>
                  <a:srgbClr val="FF0000"/>
                </a:solidFill>
              </a:rPr>
              <a:t> і </a:t>
            </a:r>
            <a:r>
              <a:rPr lang="ru-RU" sz="2000" b="1" dirty="0" err="1">
                <a:solidFill>
                  <a:srgbClr val="FF0000"/>
                </a:solidFill>
              </a:rPr>
              <a:t>формалізму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як методу </a:t>
            </a:r>
            <a:r>
              <a:rPr lang="ru-RU" sz="2000" dirty="0" err="1"/>
              <a:t>вивчення</a:t>
            </a:r>
            <a:r>
              <a:rPr lang="ru-RU" sz="2000" dirty="0"/>
              <a:t> </a:t>
            </a:r>
            <a:r>
              <a:rPr lang="ru-RU" sz="2000" dirty="0" err="1"/>
              <a:t>літератури</a:t>
            </a:r>
            <a:r>
              <a:rPr lang="ru-RU" sz="2000" dirty="0"/>
              <a:t>. Вони першими </a:t>
            </a:r>
            <a:r>
              <a:rPr lang="ru-RU" sz="2000" dirty="0" err="1"/>
              <a:t>усвідомили</a:t>
            </a:r>
            <a:r>
              <a:rPr lang="ru-RU" sz="2000" dirty="0"/>
              <a:t> </a:t>
            </a:r>
            <a:r>
              <a:rPr lang="ru-RU" sz="2000" dirty="0" err="1"/>
              <a:t>необхідність</a:t>
            </a:r>
            <a:r>
              <a:rPr lang="ru-RU" sz="2000" dirty="0"/>
              <a:t> </a:t>
            </a:r>
            <a:r>
              <a:rPr lang="ru-RU" sz="2000" dirty="0" err="1"/>
              <a:t>чітко</a:t>
            </a:r>
            <a:r>
              <a:rPr lang="ru-RU" sz="2000" dirty="0"/>
              <a:t> </a:t>
            </a:r>
            <a:r>
              <a:rPr lang="ru-RU" sz="2000" dirty="0" err="1"/>
              <a:t>окреслити</a:t>
            </a:r>
            <a:r>
              <a:rPr lang="ru-RU" sz="2000" dirty="0"/>
              <a:t> </a:t>
            </a:r>
            <a:r>
              <a:rPr lang="ru-RU" sz="2000" dirty="0" err="1"/>
              <a:t>об’єкт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 для </a:t>
            </a:r>
            <a:r>
              <a:rPr lang="ru-RU" sz="2000" dirty="0" err="1"/>
              <a:t>літературознавства</a:t>
            </a:r>
            <a:r>
              <a:rPr lang="ru-RU" sz="2000" dirty="0"/>
              <a:t>, </a:t>
            </a:r>
            <a:r>
              <a:rPr lang="ru-RU" sz="2000" dirty="0" err="1"/>
              <a:t>помітили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традиційне</a:t>
            </a:r>
            <a:r>
              <a:rPr lang="ru-RU" sz="2000" dirty="0"/>
              <a:t> на той час </a:t>
            </a:r>
            <a:r>
              <a:rPr lang="ru-RU" sz="2000" dirty="0" err="1"/>
              <a:t>літературознавство</a:t>
            </a:r>
            <a:r>
              <a:rPr lang="ru-RU" sz="2000" dirty="0"/>
              <a:t> </a:t>
            </a:r>
            <a:r>
              <a:rPr lang="ru-RU" sz="2000" dirty="0" err="1"/>
              <a:t>надто</a:t>
            </a:r>
            <a:r>
              <a:rPr lang="ru-RU" sz="2000" dirty="0"/>
              <a:t> легко </a:t>
            </a:r>
            <a:r>
              <a:rPr lang="ru-RU" sz="2000" dirty="0" err="1"/>
              <a:t>відходить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художнього</a:t>
            </a:r>
            <a:r>
              <a:rPr lang="ru-RU" sz="2000" dirty="0"/>
              <a:t> </a:t>
            </a:r>
            <a:r>
              <a:rPr lang="ru-RU" sz="2000" dirty="0" err="1"/>
              <a:t>твору</a:t>
            </a:r>
            <a:r>
              <a:rPr lang="ru-RU" sz="2000" dirty="0"/>
              <a:t> до </a:t>
            </a:r>
            <a:r>
              <a:rPr lang="ru-RU" sz="2000" dirty="0" err="1"/>
              <a:t>суспільно-політичних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морально-</a:t>
            </a:r>
            <a:r>
              <a:rPr lang="ru-RU" sz="2000" dirty="0" err="1"/>
              <a:t>етичних</a:t>
            </a:r>
            <a:r>
              <a:rPr lang="ru-RU" sz="2000" dirty="0"/>
              <a:t> проблем. </a:t>
            </a:r>
            <a:r>
              <a:rPr lang="ru-RU" sz="2000" dirty="0" err="1"/>
              <a:t>Власне</a:t>
            </a:r>
            <a:r>
              <a:rPr lang="ru-RU" sz="2000" dirty="0"/>
              <a:t>, </a:t>
            </a:r>
            <a:r>
              <a:rPr lang="ru-RU" sz="2000" dirty="0" err="1"/>
              <a:t>позитивний</a:t>
            </a:r>
            <a:r>
              <a:rPr lang="ru-RU" sz="2000" dirty="0"/>
              <a:t> </a:t>
            </a:r>
            <a:r>
              <a:rPr lang="ru-RU" sz="2000" dirty="0" err="1"/>
              <a:t>імідж</a:t>
            </a:r>
            <a:r>
              <a:rPr lang="ru-RU" sz="2000" dirty="0"/>
              <a:t> </a:t>
            </a:r>
            <a:r>
              <a:rPr lang="ru-RU" sz="2000" dirty="0" err="1"/>
              <a:t>письменника</a:t>
            </a:r>
            <a:r>
              <a:rPr lang="ru-RU" sz="2000" dirty="0"/>
              <a:t> </a:t>
            </a:r>
            <a:r>
              <a:rPr lang="ru-RU" sz="2000" dirty="0" err="1"/>
              <a:t>утверджувався</a:t>
            </a:r>
            <a:r>
              <a:rPr lang="ru-RU" sz="2000" dirty="0"/>
              <a:t> в </a:t>
            </a:r>
            <a:r>
              <a:rPr lang="ru-RU" sz="2000" dirty="0" err="1"/>
              <a:t>царині</a:t>
            </a:r>
            <a:r>
              <a:rPr lang="ru-RU" sz="2000" dirty="0"/>
              <a:t> </a:t>
            </a:r>
            <a:r>
              <a:rPr lang="ru-RU" sz="2000" dirty="0" err="1"/>
              <a:t>формулювання</a:t>
            </a:r>
            <a:r>
              <a:rPr lang="ru-RU" sz="2000" dirty="0"/>
              <a:t> </a:t>
            </a:r>
            <a:r>
              <a:rPr lang="ru-RU" sz="2000" dirty="0" err="1"/>
              <a:t>злободенних</a:t>
            </a:r>
            <a:r>
              <a:rPr lang="ru-RU" sz="2000" dirty="0"/>
              <a:t> </a:t>
            </a:r>
            <a:r>
              <a:rPr lang="ru-RU" sz="2000" dirty="0" err="1"/>
              <a:t>питань</a:t>
            </a:r>
            <a:r>
              <a:rPr lang="ru-RU" sz="2000" dirty="0"/>
              <a:t>. Головне – </a:t>
            </a:r>
            <a:r>
              <a:rPr lang="ru-RU" sz="2000" dirty="0" err="1"/>
              <a:t>підняти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, </a:t>
            </a:r>
            <a:r>
              <a:rPr lang="ru-RU" sz="2000" dirty="0" err="1"/>
              <a:t>поставити</a:t>
            </a:r>
            <a:r>
              <a:rPr lang="ru-RU" sz="2000" dirty="0"/>
              <a:t> </a:t>
            </a:r>
            <a:r>
              <a:rPr lang="ru-RU" sz="2000" dirty="0" err="1"/>
              <a:t>питання</a:t>
            </a:r>
            <a:r>
              <a:rPr lang="ru-RU" sz="2000" dirty="0"/>
              <a:t>, </a:t>
            </a:r>
            <a:r>
              <a:rPr lang="ru-RU" sz="2000" dirty="0" err="1"/>
              <a:t>закликати</a:t>
            </a:r>
            <a:r>
              <a:rPr lang="ru-RU" sz="2000" dirty="0"/>
              <a:t> </a:t>
            </a:r>
            <a:r>
              <a:rPr lang="ru-RU" sz="2000" dirty="0" err="1"/>
              <a:t>суспільство</a:t>
            </a:r>
            <a:r>
              <a:rPr lang="ru-RU" sz="2000" dirty="0"/>
              <a:t> </a:t>
            </a:r>
            <a:r>
              <a:rPr lang="ru-RU" sz="2000" dirty="0" err="1"/>
              <a:t>поліпшувати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, </a:t>
            </a:r>
            <a:r>
              <a:rPr lang="ru-RU" sz="2000" dirty="0" err="1"/>
              <a:t>щось</a:t>
            </a:r>
            <a:r>
              <a:rPr lang="ru-RU" sz="2000" dirty="0"/>
              <a:t> </a:t>
            </a:r>
            <a:r>
              <a:rPr lang="ru-RU" sz="2000" dirty="0" err="1"/>
              <a:t>змінювати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20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Літературознавчі </a:t>
            </a:r>
            <a:r>
              <a:rPr lang="uk-UA" sz="2800" b="1" i="1" dirty="0" smtClean="0"/>
              <a:t>школи * 9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08720"/>
            <a:ext cx="8568952" cy="5940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/>
              <a:t>Відстоюваний</a:t>
            </a:r>
            <a:r>
              <a:rPr lang="ru-RU" sz="2000" dirty="0"/>
              <a:t> ними </a:t>
            </a:r>
            <a:r>
              <a:rPr lang="ru-RU" sz="2000" dirty="0" err="1"/>
              <a:t>напрям</a:t>
            </a:r>
            <a:r>
              <a:rPr lang="ru-RU" sz="2000" dirty="0"/>
              <a:t> </a:t>
            </a:r>
            <a:r>
              <a:rPr lang="ru-RU" sz="2000" dirty="0" err="1"/>
              <a:t>наукового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виявився</a:t>
            </a:r>
            <a:r>
              <a:rPr lang="ru-RU" sz="2000" dirty="0"/>
              <a:t> </a:t>
            </a:r>
            <a:r>
              <a:rPr lang="ru-RU" sz="2000" dirty="0" err="1"/>
              <a:t>небезпечним</a:t>
            </a:r>
            <a:r>
              <a:rPr lang="ru-RU" sz="2000" dirty="0"/>
              <a:t> для </a:t>
            </a:r>
            <a:r>
              <a:rPr lang="ru-RU" sz="2000" dirty="0" err="1"/>
              <a:t>нової</a:t>
            </a:r>
            <a:r>
              <a:rPr lang="ru-RU" sz="2000" dirty="0"/>
              <a:t> </a:t>
            </a:r>
            <a:r>
              <a:rPr lang="ru-RU" sz="2000" dirty="0" err="1"/>
              <a:t>влади</a:t>
            </a:r>
            <a:r>
              <a:rPr lang="ru-RU" sz="2000" dirty="0"/>
              <a:t>. Слово “</a:t>
            </a:r>
            <a:r>
              <a:rPr lang="ru-RU" sz="2000" dirty="0" err="1"/>
              <a:t>формаліст</a:t>
            </a:r>
            <a:r>
              <a:rPr lang="ru-RU" sz="2000" dirty="0"/>
              <a:t>” </a:t>
            </a:r>
            <a:r>
              <a:rPr lang="ru-RU" sz="2000" dirty="0" err="1"/>
              <a:t>невдовзі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революції</a:t>
            </a:r>
            <a:r>
              <a:rPr lang="ru-RU" sz="2000" dirty="0"/>
              <a:t> стало лайкою і означало </a:t>
            </a:r>
            <a:r>
              <a:rPr lang="ru-RU" sz="2000" dirty="0" err="1"/>
              <a:t>належність</a:t>
            </a:r>
            <a:r>
              <a:rPr lang="ru-RU" sz="2000" dirty="0"/>
              <a:t> до так званого </a:t>
            </a:r>
            <a:r>
              <a:rPr lang="ru-RU" sz="2000" dirty="0" err="1"/>
              <a:t>буржуазного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науки. На </a:t>
            </a:r>
            <a:r>
              <a:rPr lang="ru-RU" sz="2000" dirty="0" err="1"/>
              <a:t>щастя</a:t>
            </a:r>
            <a:r>
              <a:rPr lang="ru-RU" sz="2000" dirty="0"/>
              <a:t>, один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формалістів</a:t>
            </a:r>
            <a:r>
              <a:rPr lang="ru-RU" sz="2000" dirty="0"/>
              <a:t>, Роман Якобсон, </a:t>
            </a:r>
            <a:r>
              <a:rPr lang="ru-RU" sz="2000" dirty="0" err="1"/>
              <a:t>вчасно</a:t>
            </a:r>
            <a:r>
              <a:rPr lang="ru-RU" sz="2000" dirty="0"/>
              <a:t> </a:t>
            </a:r>
            <a:r>
              <a:rPr lang="ru-RU" sz="2000" dirty="0" err="1"/>
              <a:t>емігрував</a:t>
            </a:r>
            <a:r>
              <a:rPr lang="ru-RU" sz="2000" dirty="0"/>
              <a:t>. У </a:t>
            </a:r>
            <a:r>
              <a:rPr lang="ru-RU" sz="2000" dirty="0" err="1"/>
              <a:t>Празі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зміг</a:t>
            </a:r>
            <a:r>
              <a:rPr lang="ru-RU" sz="2000" dirty="0"/>
              <a:t> </a:t>
            </a:r>
            <a:r>
              <a:rPr lang="ru-RU" sz="2000" dirty="0" err="1"/>
              <a:t>захопити</a:t>
            </a:r>
            <a:r>
              <a:rPr lang="ru-RU" sz="2000" dirty="0"/>
              <a:t> </a:t>
            </a:r>
            <a:r>
              <a:rPr lang="ru-RU" sz="2000" dirty="0" err="1"/>
              <a:t>ідеями</a:t>
            </a:r>
            <a:r>
              <a:rPr lang="ru-RU" sz="2000" dirty="0"/>
              <a:t> </a:t>
            </a:r>
            <a:r>
              <a:rPr lang="ru-RU" sz="2000" dirty="0" err="1"/>
              <a:t>формальної</a:t>
            </a:r>
            <a:r>
              <a:rPr lang="ru-RU" sz="2000" dirty="0"/>
              <a:t> </a:t>
            </a:r>
            <a:r>
              <a:rPr lang="ru-RU" sz="2000" dirty="0" err="1"/>
              <a:t>школи</a:t>
            </a:r>
            <a:r>
              <a:rPr lang="ru-RU" sz="2000" dirty="0"/>
              <a:t>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філологів</a:t>
            </a:r>
            <a:r>
              <a:rPr lang="ru-RU" sz="2000" dirty="0"/>
              <a:t>, </a:t>
            </a:r>
            <a:r>
              <a:rPr lang="ru-RU" sz="2000" dirty="0" err="1"/>
              <a:t>унаслідок</a:t>
            </a:r>
            <a:r>
              <a:rPr lang="ru-RU" sz="2000" dirty="0"/>
              <a:t> </a:t>
            </a:r>
            <a:r>
              <a:rPr lang="ru-RU" sz="2000" dirty="0" err="1"/>
              <a:t>чого</a:t>
            </a:r>
            <a:r>
              <a:rPr lang="ru-RU" sz="2000" dirty="0"/>
              <a:t> </a:t>
            </a:r>
            <a:r>
              <a:rPr lang="ru-RU" sz="2000" dirty="0" err="1"/>
              <a:t>утворився</a:t>
            </a:r>
            <a:r>
              <a:rPr lang="ru-RU" sz="2000" dirty="0"/>
              <a:t> </a:t>
            </a:r>
            <a:r>
              <a:rPr lang="ru-RU" sz="2000" dirty="0" err="1"/>
              <a:t>знаменитий</a:t>
            </a:r>
            <a:r>
              <a:rPr lang="ru-RU" sz="2000" dirty="0"/>
              <a:t> в </a:t>
            </a:r>
            <a:r>
              <a:rPr lang="ru-RU" sz="2000" dirty="0" err="1"/>
              <a:t>історії</a:t>
            </a:r>
            <a:r>
              <a:rPr lang="ru-RU" sz="2000" dirty="0"/>
              <a:t> </a:t>
            </a:r>
            <a:r>
              <a:rPr lang="ru-RU" sz="2000" dirty="0" err="1"/>
              <a:t>філології</a:t>
            </a:r>
            <a:r>
              <a:rPr lang="ru-RU" sz="2000" dirty="0"/>
              <a:t> </a:t>
            </a:r>
            <a:r>
              <a:rPr lang="ru-RU" sz="2000" dirty="0" err="1"/>
              <a:t>Празький</a:t>
            </a:r>
            <a:r>
              <a:rPr lang="ru-RU" sz="2000" dirty="0"/>
              <a:t> </a:t>
            </a:r>
            <a:r>
              <a:rPr lang="ru-RU" sz="2000" dirty="0" err="1" smtClean="0"/>
              <a:t>лінгвістичний</a:t>
            </a:r>
            <a:r>
              <a:rPr lang="ru-RU" sz="2000" dirty="0" smtClean="0"/>
              <a:t> </a:t>
            </a:r>
            <a:r>
              <a:rPr lang="ru-RU" sz="2000" dirty="0" err="1"/>
              <a:t>гурток</a:t>
            </a:r>
            <a:r>
              <a:rPr lang="ru-RU" sz="2000" dirty="0"/>
              <a:t>. </a:t>
            </a:r>
            <a:r>
              <a:rPr lang="ru-RU" sz="2000" dirty="0" err="1"/>
              <a:t>Гнаний</a:t>
            </a:r>
            <a:r>
              <a:rPr lang="ru-RU" sz="2000" dirty="0"/>
              <a:t> </a:t>
            </a:r>
            <a:r>
              <a:rPr lang="ru-RU" sz="2000" dirty="0" err="1"/>
              <a:t>подіями</a:t>
            </a:r>
            <a:r>
              <a:rPr lang="ru-RU" sz="2000" dirty="0"/>
              <a:t> </a:t>
            </a:r>
            <a:r>
              <a:rPr lang="ru-RU" sz="2000" dirty="0" err="1"/>
              <a:t>Другої</a:t>
            </a:r>
            <a:r>
              <a:rPr lang="ru-RU" sz="2000" dirty="0"/>
              <a:t> </a:t>
            </a:r>
            <a:r>
              <a:rPr lang="ru-RU" sz="2000" dirty="0" err="1"/>
              <a:t>світової</a:t>
            </a:r>
            <a:r>
              <a:rPr lang="ru-RU" sz="2000" dirty="0"/>
              <a:t> </a:t>
            </a:r>
            <a:r>
              <a:rPr lang="ru-RU" sz="2000" dirty="0" err="1"/>
              <a:t>війни</a:t>
            </a:r>
            <a:r>
              <a:rPr lang="ru-RU" sz="2000" dirty="0"/>
              <a:t>, Якобсон в 30-ті роки </a:t>
            </a:r>
            <a:r>
              <a:rPr lang="ru-RU" sz="2000" dirty="0" err="1"/>
              <a:t>змушений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переїхати</a:t>
            </a:r>
            <a:r>
              <a:rPr lang="ru-RU" sz="2000" dirty="0"/>
              <a:t> в Америку. </a:t>
            </a:r>
            <a:r>
              <a:rPr lang="ru-RU" sz="2000" dirty="0" err="1"/>
              <a:t>Працюючи</a:t>
            </a:r>
            <a:r>
              <a:rPr lang="ru-RU" sz="2000" dirty="0"/>
              <a:t> </a:t>
            </a:r>
            <a:r>
              <a:rPr lang="ru-RU" sz="2000" dirty="0" err="1"/>
              <a:t>професором</a:t>
            </a:r>
            <a:r>
              <a:rPr lang="ru-RU" sz="2000" dirty="0"/>
              <a:t> Нью-</a:t>
            </a:r>
            <a:r>
              <a:rPr lang="ru-RU" sz="2000" dirty="0" err="1"/>
              <a:t>Йоркського</a:t>
            </a:r>
            <a:r>
              <a:rPr lang="ru-RU" sz="2000" dirty="0"/>
              <a:t> </a:t>
            </a:r>
            <a:r>
              <a:rPr lang="ru-RU" sz="2000" dirty="0" err="1"/>
              <a:t>університету</a:t>
            </a:r>
            <a:r>
              <a:rPr lang="ru-RU" sz="2000" dirty="0"/>
              <a:t>, на початку 40-х </a:t>
            </a:r>
            <a:r>
              <a:rPr lang="ru-RU" sz="2000" dirty="0" err="1"/>
              <a:t>років</a:t>
            </a:r>
            <a:r>
              <a:rPr lang="ru-RU" sz="2000" dirty="0"/>
              <a:t> </a:t>
            </a:r>
            <a:r>
              <a:rPr lang="ru-RU" sz="2000" dirty="0" err="1"/>
              <a:t>познайомився</a:t>
            </a:r>
            <a:r>
              <a:rPr lang="ru-RU" sz="2000" dirty="0"/>
              <a:t> і </a:t>
            </a:r>
            <a:r>
              <a:rPr lang="ru-RU" sz="2000" dirty="0" err="1"/>
              <a:t>заприятелював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колегою</a:t>
            </a:r>
            <a:r>
              <a:rPr lang="ru-RU" sz="2000" dirty="0"/>
              <a:t>, </a:t>
            </a:r>
            <a:r>
              <a:rPr lang="ru-RU" sz="2000" dirty="0" err="1"/>
              <a:t>відомим</a:t>
            </a:r>
            <a:r>
              <a:rPr lang="ru-RU" sz="2000" dirty="0"/>
              <a:t> </a:t>
            </a:r>
            <a:r>
              <a:rPr lang="ru-RU" sz="2000" dirty="0" err="1"/>
              <a:t>етнологом</a:t>
            </a:r>
            <a:r>
              <a:rPr lang="ru-RU" sz="2000" dirty="0"/>
              <a:t> Клодом </a:t>
            </a:r>
            <a:r>
              <a:rPr lang="ru-RU" sz="2000" dirty="0" err="1"/>
              <a:t>Леві-Стросом</a:t>
            </a:r>
            <a:r>
              <a:rPr lang="ru-RU" sz="2000" dirty="0"/>
              <a:t> (</a:t>
            </a:r>
            <a:r>
              <a:rPr lang="ru-RU" sz="2000" dirty="0" err="1"/>
              <a:t>його</a:t>
            </a:r>
            <a:r>
              <a:rPr lang="ru-RU" sz="2000" dirty="0"/>
              <a:t> знаменита </a:t>
            </a:r>
            <a:r>
              <a:rPr lang="ru-RU" sz="2000" dirty="0" err="1"/>
              <a:t>праця</a:t>
            </a:r>
            <a:r>
              <a:rPr lang="ru-RU" sz="2000" dirty="0"/>
              <a:t> “Структурна </a:t>
            </a:r>
            <a:r>
              <a:rPr lang="ru-RU" sz="2000" dirty="0" err="1"/>
              <a:t>антропологія</a:t>
            </a:r>
            <a:r>
              <a:rPr lang="ru-RU" sz="2000" dirty="0"/>
              <a:t>” видана в </a:t>
            </a:r>
            <a:r>
              <a:rPr lang="ru-RU" sz="2000" dirty="0" err="1"/>
              <a:t>Києві</a:t>
            </a:r>
            <a:r>
              <a:rPr lang="ru-RU" sz="2000" dirty="0"/>
              <a:t> </a:t>
            </a:r>
            <a:r>
              <a:rPr lang="ru-RU" sz="2000" dirty="0" err="1"/>
              <a:t>українською</a:t>
            </a:r>
            <a:r>
              <a:rPr lang="ru-RU" sz="2000" dirty="0"/>
              <a:t> </a:t>
            </a:r>
            <a:r>
              <a:rPr lang="ru-RU" sz="2000" dirty="0" err="1"/>
              <a:t>мовою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1997 року, </a:t>
            </a:r>
            <a:r>
              <a:rPr lang="ru-RU" sz="2000" dirty="0" err="1"/>
              <a:t>тобто</a:t>
            </a:r>
            <a:r>
              <a:rPr lang="ru-RU" sz="2000" dirty="0"/>
              <a:t> через сорок </a:t>
            </a:r>
            <a:r>
              <a:rPr lang="ru-RU" sz="2000" dirty="0" err="1"/>
              <a:t>років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виходу</a:t>
            </a:r>
            <a:r>
              <a:rPr lang="ru-RU" sz="2000" dirty="0"/>
              <a:t> на </a:t>
            </a:r>
            <a:r>
              <a:rPr lang="ru-RU" sz="2000" dirty="0" err="1"/>
              <a:t>Заході</a:t>
            </a:r>
            <a:r>
              <a:rPr lang="ru-RU" sz="2000" dirty="0"/>
              <a:t>). З </a:t>
            </a:r>
            <a:r>
              <a:rPr lang="ru-RU" sz="2000" dirty="0" err="1"/>
              <a:t>їхньої</a:t>
            </a:r>
            <a:r>
              <a:rPr lang="ru-RU" sz="2000" dirty="0"/>
              <a:t> </a:t>
            </a:r>
            <a:r>
              <a:rPr lang="ru-RU" sz="2000" dirty="0" err="1"/>
              <a:t>наукової</a:t>
            </a:r>
            <a:r>
              <a:rPr lang="ru-RU" sz="2000" dirty="0"/>
              <a:t> </a:t>
            </a:r>
            <a:r>
              <a:rPr lang="ru-RU" sz="2000" dirty="0" err="1"/>
              <a:t>співпраці</a:t>
            </a:r>
            <a:r>
              <a:rPr lang="ru-RU" sz="2000" dirty="0"/>
              <a:t> </a:t>
            </a:r>
            <a:r>
              <a:rPr lang="ru-RU" sz="2000" dirty="0" err="1"/>
              <a:t>поступово</a:t>
            </a:r>
            <a:r>
              <a:rPr lang="ru-RU" sz="2000" dirty="0"/>
              <a:t> </a:t>
            </a:r>
            <a:r>
              <a:rPr lang="ru-RU" sz="2000" dirty="0" err="1" smtClean="0"/>
              <a:t>сформувались</a:t>
            </a:r>
            <a:r>
              <a:rPr lang="ru-RU" sz="2000" dirty="0" smtClean="0"/>
              <a:t> </a:t>
            </a:r>
            <a:r>
              <a:rPr lang="ru-RU" sz="2000" dirty="0" err="1"/>
              <a:t>ідеї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в </a:t>
            </a:r>
            <a:r>
              <a:rPr lang="ru-RU" sz="2000" dirty="0" err="1"/>
              <a:t>повоєнні</a:t>
            </a:r>
            <a:r>
              <a:rPr lang="ru-RU" sz="2000" dirty="0"/>
              <a:t> </a:t>
            </a:r>
            <a:r>
              <a:rPr lang="ru-RU" sz="2000" dirty="0" err="1"/>
              <a:t>часи</a:t>
            </a:r>
            <a:r>
              <a:rPr lang="ru-RU" sz="2000" dirty="0"/>
              <a:t> </a:t>
            </a:r>
            <a:r>
              <a:rPr lang="ru-RU" sz="2000" dirty="0" err="1"/>
              <a:t>лягли</a:t>
            </a:r>
            <a:r>
              <a:rPr lang="ru-RU" sz="2000" dirty="0"/>
              <a:t> в </a:t>
            </a:r>
            <a:r>
              <a:rPr lang="ru-RU" sz="2000" b="1" dirty="0">
                <a:solidFill>
                  <a:srgbClr val="FF0000"/>
                </a:solidFill>
              </a:rPr>
              <a:t>основу </a:t>
            </a:r>
            <a:r>
              <a:rPr lang="ru-RU" sz="2000" b="1" dirty="0" err="1">
                <a:solidFill>
                  <a:srgbClr val="FF0000"/>
                </a:solidFill>
              </a:rPr>
              <a:t>структуралізму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r>
              <a:rPr lang="ru-RU" sz="2000" dirty="0" err="1"/>
              <a:t>спочатку</a:t>
            </a:r>
            <a:r>
              <a:rPr lang="ru-RU" sz="2000" dirty="0"/>
              <a:t> як </a:t>
            </a:r>
            <a:r>
              <a:rPr lang="ru-RU" sz="2000" dirty="0" err="1"/>
              <a:t>напряму</a:t>
            </a:r>
            <a:r>
              <a:rPr lang="ru-RU" sz="2000" dirty="0"/>
              <a:t> в </a:t>
            </a:r>
            <a:r>
              <a:rPr lang="ru-RU" sz="2000" dirty="0" err="1"/>
              <a:t>філології</a:t>
            </a:r>
            <a:r>
              <a:rPr lang="ru-RU" sz="2000" dirty="0"/>
              <a:t>, а </a:t>
            </a:r>
            <a:r>
              <a:rPr lang="ru-RU" sz="2000" dirty="0" err="1"/>
              <a:t>потім</a:t>
            </a:r>
            <a:r>
              <a:rPr lang="ru-RU" sz="2000" dirty="0"/>
              <a:t> і методу,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використовувати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вивчення</a:t>
            </a:r>
            <a:r>
              <a:rPr lang="ru-RU" sz="2000" dirty="0"/>
              <a:t> будь-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явищ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. Якобсон і </a:t>
            </a:r>
            <a:r>
              <a:rPr lang="ru-RU" sz="2000" dirty="0" err="1"/>
              <a:t>Леві-Строс</a:t>
            </a:r>
            <a:r>
              <a:rPr lang="ru-RU" sz="2000" dirty="0"/>
              <a:t>, </a:t>
            </a:r>
            <a:r>
              <a:rPr lang="ru-RU" sz="2000" dirty="0" err="1"/>
              <a:t>представники</a:t>
            </a:r>
            <a:r>
              <a:rPr lang="ru-RU" sz="2000" dirty="0"/>
              <a:t> </a:t>
            </a:r>
            <a:r>
              <a:rPr lang="ru-RU" sz="2000" dirty="0" err="1"/>
              <a:t>надто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наукових</a:t>
            </a:r>
            <a:r>
              <a:rPr lang="ru-RU" sz="2000" dirty="0"/>
              <a:t> сфер, </a:t>
            </a:r>
            <a:r>
              <a:rPr lang="ru-RU" sz="2000" dirty="0" err="1"/>
              <a:t>несподівано</a:t>
            </a:r>
            <a:r>
              <a:rPr lang="ru-RU" sz="2000" dirty="0"/>
              <a:t> для себе </a:t>
            </a:r>
            <a:r>
              <a:rPr lang="ru-RU" sz="2000" dirty="0" err="1"/>
              <a:t>відкрили</a:t>
            </a:r>
            <a:r>
              <a:rPr lang="ru-RU" sz="2000" dirty="0"/>
              <a:t> </a:t>
            </a:r>
            <a:r>
              <a:rPr lang="ru-RU" sz="2000" dirty="0" err="1"/>
              <a:t>закономірності</a:t>
            </a:r>
            <a:r>
              <a:rPr lang="ru-RU" sz="2000" dirty="0"/>
              <a:t>, </a:t>
            </a:r>
            <a:r>
              <a:rPr lang="ru-RU" sz="2000" dirty="0" err="1"/>
              <a:t>спільні</a:t>
            </a:r>
            <a:r>
              <a:rPr lang="ru-RU" sz="2000" dirty="0"/>
              <a:t> для </a:t>
            </a:r>
            <a:r>
              <a:rPr lang="ru-RU" sz="2000" dirty="0" err="1"/>
              <a:t>обох</a:t>
            </a:r>
            <a:r>
              <a:rPr lang="ru-RU" sz="2000" dirty="0"/>
              <a:t> наук. </a:t>
            </a:r>
          </a:p>
        </p:txBody>
      </p:sp>
    </p:spTree>
    <p:extLst>
      <p:ext uri="{BB962C8B-B14F-4D97-AF65-F5344CB8AC3E}">
        <p14:creationId xmlns:p14="http://schemas.microsoft.com/office/powerpoint/2010/main" val="37849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-15960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Новітні напрями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620688"/>
            <a:ext cx="8880921" cy="6001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 err="1">
                <a:solidFill>
                  <a:srgbClr val="FF0000"/>
                </a:solidFill>
              </a:rPr>
              <a:t>Постструктуралізм</a:t>
            </a:r>
            <a:r>
              <a:rPr lang="ru-RU" sz="1600" b="1" i="1" dirty="0">
                <a:solidFill>
                  <a:srgbClr val="FF0000"/>
                </a:solidFill>
              </a:rPr>
              <a:t>.</a:t>
            </a:r>
            <a:r>
              <a:rPr lang="ru-RU" sz="1600" dirty="0"/>
              <a:t> </a:t>
            </a:r>
            <a:r>
              <a:rPr lang="ru-RU" sz="1600" dirty="0" err="1"/>
              <a:t>Термін</a:t>
            </a:r>
            <a:r>
              <a:rPr lang="ru-RU" sz="1600" dirty="0"/>
              <a:t> «</a:t>
            </a:r>
            <a:r>
              <a:rPr lang="ru-RU" sz="1600" dirty="0" err="1"/>
              <a:t>постструктуралізм</a:t>
            </a:r>
            <a:r>
              <a:rPr lang="ru-RU" sz="1600" dirty="0"/>
              <a:t>» </a:t>
            </a:r>
            <a:r>
              <a:rPr lang="ru-RU" sz="1600" dirty="0" err="1"/>
              <a:t>увійшов</a:t>
            </a:r>
            <a:r>
              <a:rPr lang="ru-RU" sz="1600" dirty="0"/>
              <a:t> до активного теоретико-</a:t>
            </a:r>
            <a:r>
              <a:rPr lang="ru-RU" sz="1600" dirty="0" err="1"/>
              <a:t>літературного</a:t>
            </a:r>
            <a:r>
              <a:rPr lang="ru-RU" sz="1600" dirty="0"/>
              <a:t> </a:t>
            </a:r>
            <a:r>
              <a:rPr lang="ru-RU" sz="1600" dirty="0" err="1"/>
              <a:t>обігу</a:t>
            </a:r>
            <a:r>
              <a:rPr lang="ru-RU" sz="1600" dirty="0"/>
              <a:t> в 70-ті роки </a:t>
            </a:r>
            <a:r>
              <a:rPr lang="en-US" sz="1600" dirty="0"/>
              <a:t>XX </a:t>
            </a:r>
            <a:r>
              <a:rPr lang="ru-RU" sz="1600" dirty="0" err="1"/>
              <a:t>століття</a:t>
            </a:r>
            <a:r>
              <a:rPr lang="ru-RU" sz="1600" dirty="0"/>
              <a:t>. </a:t>
            </a:r>
            <a:r>
              <a:rPr lang="ru-RU" sz="1600" dirty="0" err="1"/>
              <a:t>Постструктуралізм</a:t>
            </a:r>
            <a:r>
              <a:rPr lang="ru-RU" sz="1600" dirty="0"/>
              <a:t> як </a:t>
            </a:r>
            <a:r>
              <a:rPr lang="ru-RU" sz="1600" dirty="0" err="1"/>
              <a:t>напрям</a:t>
            </a:r>
            <a:r>
              <a:rPr lang="ru-RU" sz="1600" dirty="0"/>
              <a:t> </a:t>
            </a:r>
            <a:r>
              <a:rPr lang="ru-RU" sz="1600" dirty="0" err="1"/>
              <a:t>світового</a:t>
            </a:r>
            <a:r>
              <a:rPr lang="ru-RU" sz="1600" dirty="0"/>
              <a:t> </a:t>
            </a:r>
            <a:r>
              <a:rPr lang="ru-RU" sz="1600" dirty="0" err="1"/>
              <a:t>літературознавства</a:t>
            </a:r>
            <a:r>
              <a:rPr lang="ru-RU" sz="1600" dirty="0"/>
              <a:t> є </a:t>
            </a:r>
            <a:r>
              <a:rPr lang="ru-RU" sz="1600" dirty="0" err="1"/>
              <a:t>своєрідною</a:t>
            </a:r>
            <a:r>
              <a:rPr lang="ru-RU" sz="1600" dirty="0"/>
              <a:t> </a:t>
            </a:r>
            <a:r>
              <a:rPr lang="ru-RU" sz="1600" dirty="0" err="1"/>
              <a:t>реакцією</a:t>
            </a:r>
            <a:r>
              <a:rPr lang="ru-RU" sz="1600" dirty="0"/>
              <a:t> </a:t>
            </a:r>
            <a:r>
              <a:rPr lang="ru-RU" sz="1600" dirty="0" err="1"/>
              <a:t>науковців</a:t>
            </a:r>
            <a:r>
              <a:rPr lang="ru-RU" sz="1600" dirty="0"/>
              <a:t> на </a:t>
            </a:r>
            <a:r>
              <a:rPr lang="ru-RU" sz="1600" dirty="0" err="1"/>
              <a:t>теоретичні</a:t>
            </a:r>
            <a:r>
              <a:rPr lang="ru-RU" sz="1600" dirty="0"/>
              <a:t> </a:t>
            </a:r>
            <a:r>
              <a:rPr lang="ru-RU" sz="1600" dirty="0" err="1"/>
              <a:t>здобутки</a:t>
            </a:r>
            <a:r>
              <a:rPr lang="ru-RU" sz="1600" dirty="0"/>
              <a:t> </a:t>
            </a:r>
            <a:r>
              <a:rPr lang="ru-RU" sz="1600" dirty="0" err="1"/>
              <a:t>структуралізму</a:t>
            </a:r>
            <a:r>
              <a:rPr lang="ru-RU" sz="1600" dirty="0"/>
              <a:t>. Одним з перших </a:t>
            </a:r>
            <a:r>
              <a:rPr lang="ru-RU" sz="1600" dirty="0" err="1"/>
              <a:t>проти</a:t>
            </a:r>
            <a:r>
              <a:rPr lang="ru-RU" sz="1600" dirty="0"/>
              <a:t> </a:t>
            </a:r>
            <a:r>
              <a:rPr lang="ru-RU" sz="1600" dirty="0" err="1"/>
              <a:t>концепції</a:t>
            </a:r>
            <a:r>
              <a:rPr lang="ru-RU" sz="1600" dirty="0"/>
              <a:t> знака,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домінувала</a:t>
            </a:r>
            <a:r>
              <a:rPr lang="ru-RU" sz="1600" dirty="0"/>
              <a:t> в </a:t>
            </a:r>
            <a:r>
              <a:rPr lang="ru-RU" sz="1600" dirty="0" err="1"/>
              <a:t>структуралізмі</a:t>
            </a:r>
            <a:r>
              <a:rPr lang="ru-RU" sz="1600" dirty="0"/>
              <a:t>, </a:t>
            </a:r>
            <a:r>
              <a:rPr lang="ru-RU" sz="1600" dirty="0" err="1"/>
              <a:t>виступив</a:t>
            </a:r>
            <a:r>
              <a:rPr lang="ru-RU" sz="1600" dirty="0"/>
              <a:t> </a:t>
            </a:r>
            <a:r>
              <a:rPr lang="ru-RU" sz="1600" dirty="0" err="1"/>
              <a:t>французький</a:t>
            </a:r>
            <a:r>
              <a:rPr lang="ru-RU" sz="1600" dirty="0"/>
              <a:t> культуролог </a:t>
            </a:r>
            <a:r>
              <a:rPr lang="ru-RU" sz="1600" b="1" i="1" u="sng" dirty="0" err="1"/>
              <a:t>Мішель</a:t>
            </a:r>
            <a:r>
              <a:rPr lang="ru-RU" sz="1600" b="1" i="1" u="sng" dirty="0"/>
              <a:t> Фуко</a:t>
            </a:r>
            <a:r>
              <a:rPr lang="ru-RU" sz="1600" dirty="0"/>
              <a:t> (1926—1984 </a:t>
            </a:r>
            <a:r>
              <a:rPr lang="en-US" sz="1600" dirty="0"/>
              <a:t>pp.), </a:t>
            </a:r>
            <a:r>
              <a:rPr lang="ru-RU" sz="1600" dirty="0"/>
              <a:t>автор </a:t>
            </a:r>
            <a:r>
              <a:rPr lang="ru-RU" sz="1600" dirty="0" err="1"/>
              <a:t>відомих</a:t>
            </a:r>
            <a:r>
              <a:rPr lang="ru-RU" sz="1600" dirty="0"/>
              <a:t> на </a:t>
            </a:r>
            <a:r>
              <a:rPr lang="ru-RU" sz="1600" dirty="0" err="1"/>
              <a:t>Заході</a:t>
            </a:r>
            <a:r>
              <a:rPr lang="ru-RU" sz="1600" dirty="0"/>
              <a:t> </a:t>
            </a:r>
            <a:r>
              <a:rPr lang="ru-RU" sz="1600" dirty="0" err="1"/>
              <a:t>праць</a:t>
            </a:r>
            <a:r>
              <a:rPr lang="ru-RU" sz="1600" dirty="0"/>
              <a:t> «</a:t>
            </a:r>
            <a:r>
              <a:rPr lang="ru-RU" sz="1600" dirty="0" err="1"/>
              <a:t>Божевілля</a:t>
            </a:r>
            <a:r>
              <a:rPr lang="ru-RU" sz="1600" dirty="0"/>
              <a:t> і культура: </a:t>
            </a:r>
            <a:r>
              <a:rPr lang="ru-RU" sz="1600" dirty="0" err="1"/>
              <a:t>історія</a:t>
            </a:r>
            <a:r>
              <a:rPr lang="ru-RU" sz="1600" dirty="0"/>
              <a:t> </a:t>
            </a:r>
            <a:r>
              <a:rPr lang="ru-RU" sz="1600" dirty="0" err="1"/>
              <a:t>божевілля</a:t>
            </a:r>
            <a:r>
              <a:rPr lang="ru-RU" sz="1600" dirty="0"/>
              <a:t> в </a:t>
            </a:r>
            <a:r>
              <a:rPr lang="ru-RU" sz="1600" dirty="0" err="1"/>
              <a:t>епоху</a:t>
            </a:r>
            <a:r>
              <a:rPr lang="ru-RU" sz="1600" dirty="0"/>
              <a:t> </a:t>
            </a:r>
            <a:r>
              <a:rPr lang="ru-RU" sz="1600" dirty="0" err="1"/>
              <a:t>класицизму</a:t>
            </a:r>
            <a:r>
              <a:rPr lang="ru-RU" sz="1600" dirty="0"/>
              <a:t>» (1961 </a:t>
            </a:r>
            <a:r>
              <a:rPr lang="en-US" sz="1600" dirty="0"/>
              <a:t>p.), «</a:t>
            </a:r>
            <a:r>
              <a:rPr lang="ru-RU" sz="1600" dirty="0" err="1"/>
              <a:t>Народження</a:t>
            </a:r>
            <a:r>
              <a:rPr lang="ru-RU" sz="1600" dirty="0"/>
              <a:t> </a:t>
            </a:r>
            <a:r>
              <a:rPr lang="ru-RU" sz="1600" dirty="0" err="1"/>
              <a:t>клі­ніки</a:t>
            </a:r>
            <a:r>
              <a:rPr lang="ru-RU" sz="1600" dirty="0"/>
              <a:t>» (1963 </a:t>
            </a:r>
            <a:r>
              <a:rPr lang="en-US" sz="1600" dirty="0"/>
              <a:t>p.), «</a:t>
            </a:r>
            <a:r>
              <a:rPr lang="ru-RU" sz="1600" dirty="0"/>
              <a:t>Слова і </a:t>
            </a:r>
            <a:r>
              <a:rPr lang="ru-RU" sz="1600" dirty="0" err="1"/>
              <a:t>речі</a:t>
            </a:r>
            <a:r>
              <a:rPr lang="ru-RU" sz="1600" dirty="0"/>
              <a:t>» (1966 </a:t>
            </a:r>
            <a:r>
              <a:rPr lang="en-US" sz="1600" dirty="0"/>
              <a:t>p.), «</a:t>
            </a:r>
            <a:r>
              <a:rPr lang="ru-RU" sz="1600" dirty="0" err="1"/>
              <a:t>Археологія</a:t>
            </a:r>
            <a:r>
              <a:rPr lang="ru-RU" sz="1600" dirty="0"/>
              <a:t> </a:t>
            </a:r>
            <a:r>
              <a:rPr lang="ru-RU" sz="1600" dirty="0" err="1"/>
              <a:t>знання</a:t>
            </a:r>
            <a:r>
              <a:rPr lang="ru-RU" sz="1600" dirty="0"/>
              <a:t>» (1969 </a:t>
            </a:r>
            <a:r>
              <a:rPr lang="en-US" sz="1600" dirty="0"/>
              <a:t>p.), «</a:t>
            </a:r>
            <a:r>
              <a:rPr lang="ru-RU" sz="1600" dirty="0" err="1"/>
              <a:t>Нагляд</a:t>
            </a:r>
            <a:r>
              <a:rPr lang="ru-RU" sz="1600" dirty="0"/>
              <a:t> і кара: </a:t>
            </a:r>
            <a:r>
              <a:rPr lang="ru-RU" sz="1600" dirty="0" err="1"/>
              <a:t>народження</a:t>
            </a:r>
            <a:r>
              <a:rPr lang="ru-RU" sz="1600" dirty="0"/>
              <a:t> </a:t>
            </a:r>
            <a:r>
              <a:rPr lang="ru-RU" sz="1600" dirty="0" err="1"/>
              <a:t>в'язниці</a:t>
            </a:r>
            <a:r>
              <a:rPr lang="ru-RU" sz="1600" dirty="0"/>
              <a:t>» (1975 </a:t>
            </a:r>
            <a:r>
              <a:rPr lang="en-US" sz="1600" dirty="0"/>
              <a:t>p.), «</a:t>
            </a:r>
            <a:r>
              <a:rPr lang="ru-RU" sz="1600" dirty="0" err="1"/>
              <a:t>Історія</a:t>
            </a:r>
            <a:r>
              <a:rPr lang="ru-RU" sz="1600" dirty="0"/>
              <a:t> </a:t>
            </a:r>
            <a:r>
              <a:rPr lang="ru-RU" sz="1600" dirty="0" err="1"/>
              <a:t>сексуальності</a:t>
            </a:r>
            <a:r>
              <a:rPr lang="ru-RU" sz="1600" dirty="0"/>
              <a:t>» (1975—1984 </a:t>
            </a:r>
            <a:r>
              <a:rPr lang="en-US" sz="1600" dirty="0"/>
              <a:t>pp.). </a:t>
            </a:r>
            <a:r>
              <a:rPr lang="ru-RU" sz="1600" dirty="0"/>
              <a:t>На </a:t>
            </a:r>
            <a:r>
              <a:rPr lang="ru-RU" sz="1600" dirty="0" err="1"/>
              <a:t>його</a:t>
            </a:r>
            <a:r>
              <a:rPr lang="ru-RU" sz="1600" dirty="0"/>
              <a:t> думку, </a:t>
            </a:r>
            <a:r>
              <a:rPr lang="ru-RU" sz="1600" dirty="0" err="1"/>
              <a:t>письменник</a:t>
            </a:r>
            <a:r>
              <a:rPr lang="ru-RU" sz="1600" dirty="0"/>
              <a:t> не </a:t>
            </a:r>
            <a:r>
              <a:rPr lang="ru-RU" sz="1600" dirty="0" err="1"/>
              <a:t>виражає</a:t>
            </a:r>
            <a:r>
              <a:rPr lang="ru-RU" sz="1600" dirty="0"/>
              <a:t> себе у </a:t>
            </a:r>
            <a:r>
              <a:rPr lang="ru-RU" sz="1600" dirty="0" err="1"/>
              <a:t>творі</a:t>
            </a:r>
            <a:r>
              <a:rPr lang="ru-RU" sz="1600" dirty="0"/>
              <a:t>. </a:t>
            </a:r>
            <a:r>
              <a:rPr lang="ru-RU" sz="1600" dirty="0" err="1"/>
              <a:t>Розвиваючи</a:t>
            </a:r>
            <a:r>
              <a:rPr lang="ru-RU" sz="1600" dirty="0"/>
              <a:t> </a:t>
            </a:r>
            <a:r>
              <a:rPr lang="ru-RU" sz="1600" dirty="0" err="1"/>
              <a:t>ідеї</a:t>
            </a:r>
            <a:r>
              <a:rPr lang="ru-RU" sz="1600" dirty="0"/>
              <a:t> </a:t>
            </a:r>
            <a:r>
              <a:rPr lang="ru-RU" sz="1600" i="1" dirty="0"/>
              <a:t>Ролана Барта</a:t>
            </a:r>
            <a:r>
              <a:rPr lang="ru-RU" sz="1600" dirty="0"/>
              <a:t> (1915—1980 </a:t>
            </a:r>
            <a:r>
              <a:rPr lang="en-US" sz="1600" dirty="0"/>
              <a:t>pp.), </a:t>
            </a:r>
            <a:r>
              <a:rPr lang="el-GR" sz="1600" dirty="0"/>
              <a:t>Μ. </a:t>
            </a:r>
            <a:r>
              <a:rPr lang="ru-RU" sz="1600" dirty="0"/>
              <a:t>Фуко в </a:t>
            </a:r>
            <a:r>
              <a:rPr lang="ru-RU" sz="1600" dirty="0" err="1"/>
              <a:t>праці</a:t>
            </a:r>
            <a:r>
              <a:rPr lang="ru-RU" sz="1600" dirty="0"/>
              <a:t> «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таке</a:t>
            </a:r>
            <a:r>
              <a:rPr lang="ru-RU" sz="1600" dirty="0"/>
              <a:t> автор?» </a:t>
            </a:r>
            <a:r>
              <a:rPr lang="ru-RU" sz="1600" dirty="0" err="1"/>
              <a:t>трактує</a:t>
            </a:r>
            <a:r>
              <a:rPr lang="ru-RU" sz="1600" dirty="0"/>
              <a:t> </a:t>
            </a:r>
            <a:r>
              <a:rPr lang="ru-RU" sz="1600" dirty="0" err="1"/>
              <a:t>письменника</a:t>
            </a:r>
            <a:r>
              <a:rPr lang="ru-RU" sz="1600" dirty="0"/>
              <a:t> як </a:t>
            </a:r>
            <a:r>
              <a:rPr lang="ru-RU" sz="1600" dirty="0" err="1"/>
              <a:t>мертву</a:t>
            </a:r>
            <a:r>
              <a:rPr lang="ru-RU" sz="1600" dirty="0"/>
              <a:t> </a:t>
            </a:r>
            <a:r>
              <a:rPr lang="ru-RU" sz="1600" dirty="0" err="1"/>
              <a:t>особистість</a:t>
            </a:r>
            <a:r>
              <a:rPr lang="ru-RU" sz="1600" dirty="0"/>
              <a:t>: для </a:t>
            </a:r>
            <a:r>
              <a:rPr lang="ru-RU" sz="1600" dirty="0" err="1"/>
              <a:t>нього</a:t>
            </a:r>
            <a:r>
              <a:rPr lang="ru-RU" sz="1600" dirty="0"/>
              <a:t> автор — </a:t>
            </a:r>
            <a:r>
              <a:rPr lang="ru-RU" sz="1600" dirty="0" err="1"/>
              <a:t>це</a:t>
            </a:r>
            <a:r>
              <a:rPr lang="ru-RU" sz="1600" dirty="0"/>
              <a:t> «</a:t>
            </a:r>
            <a:r>
              <a:rPr lang="ru-RU" sz="1600" dirty="0" err="1"/>
              <a:t>що</a:t>
            </a:r>
            <a:r>
              <a:rPr lang="ru-RU" sz="1600" dirty="0"/>
              <a:t>», а не «</a:t>
            </a:r>
            <a:r>
              <a:rPr lang="ru-RU" sz="1600" dirty="0" err="1"/>
              <a:t>хто</a:t>
            </a:r>
            <a:r>
              <a:rPr lang="ru-RU" sz="1600" dirty="0"/>
              <a:t>». Автора </a:t>
            </a:r>
            <a:r>
              <a:rPr lang="ru-RU" sz="1600" dirty="0" err="1"/>
              <a:t>вбиває</a:t>
            </a:r>
            <a:r>
              <a:rPr lang="ru-RU" sz="1600" dirty="0"/>
              <a:t> </a:t>
            </a:r>
            <a:r>
              <a:rPr lang="ru-RU" sz="1600" dirty="0" err="1"/>
              <a:t>власний</a:t>
            </a:r>
            <a:r>
              <a:rPr lang="ru-RU" sz="1600" dirty="0"/>
              <a:t> </a:t>
            </a:r>
            <a:r>
              <a:rPr lang="ru-RU" sz="1600" dirty="0" err="1"/>
              <a:t>твір</a:t>
            </a:r>
            <a:r>
              <a:rPr lang="ru-RU" sz="1600" dirty="0"/>
              <a:t>, в </a:t>
            </a:r>
            <a:r>
              <a:rPr lang="ru-RU" sz="1600" dirty="0" err="1"/>
              <a:t>якому</a:t>
            </a:r>
            <a:r>
              <a:rPr lang="ru-RU" sz="1600" dirty="0"/>
              <a:t> </a:t>
            </a:r>
            <a:r>
              <a:rPr lang="ru-RU" sz="1600" dirty="0" err="1"/>
              <a:t>розчиняється</a:t>
            </a:r>
            <a:r>
              <a:rPr lang="ru-RU" sz="1600" dirty="0"/>
              <a:t> </a:t>
            </a:r>
            <a:r>
              <a:rPr lang="ru-RU" sz="1600" dirty="0" err="1"/>
              <a:t>письменницька</a:t>
            </a:r>
            <a:r>
              <a:rPr lang="ru-RU" sz="1600" dirty="0"/>
              <a:t> </a:t>
            </a:r>
            <a:r>
              <a:rPr lang="ru-RU" sz="1600" dirty="0" err="1"/>
              <a:t>індивідуальність</a:t>
            </a:r>
            <a:r>
              <a:rPr lang="ru-RU" sz="1600" dirty="0"/>
              <a:t>. </a:t>
            </a:r>
            <a:r>
              <a:rPr lang="ru-RU" sz="1600" dirty="0" err="1"/>
              <a:t>Сучасний</a:t>
            </a:r>
            <a:r>
              <a:rPr lang="ru-RU" sz="1600" dirty="0"/>
              <a:t> </a:t>
            </a:r>
            <a:r>
              <a:rPr lang="ru-RU" sz="1600" dirty="0" err="1"/>
              <a:t>англійський</a:t>
            </a:r>
            <a:r>
              <a:rPr lang="ru-RU" sz="1600" dirty="0"/>
              <a:t> </a:t>
            </a:r>
            <a:r>
              <a:rPr lang="ru-RU" sz="1600" dirty="0" err="1"/>
              <a:t>письменник</a:t>
            </a:r>
            <a:r>
              <a:rPr lang="ru-RU" sz="1600" dirty="0"/>
              <a:t> Джон Фаулз </a:t>
            </a:r>
            <a:r>
              <a:rPr lang="ru-RU" sz="1600" dirty="0" err="1"/>
              <a:t>вкладає</a:t>
            </a:r>
            <a:r>
              <a:rPr lang="ru-RU" sz="1600" dirty="0"/>
              <a:t> в уста </a:t>
            </a:r>
            <a:r>
              <a:rPr lang="ru-RU" sz="1600" dirty="0" err="1"/>
              <a:t>свого</a:t>
            </a:r>
            <a:r>
              <a:rPr lang="ru-RU" sz="1600" dirty="0"/>
              <a:t> героя з «</a:t>
            </a:r>
            <a:r>
              <a:rPr lang="ru-RU" sz="1600" dirty="0" err="1"/>
              <a:t>Мантиси</a:t>
            </a:r>
            <a:r>
              <a:rPr lang="ru-RU" sz="1600" dirty="0"/>
              <a:t>» </a:t>
            </a:r>
            <a:r>
              <a:rPr lang="ru-RU" sz="1600" dirty="0" err="1"/>
              <a:t>такі</a:t>
            </a:r>
            <a:r>
              <a:rPr lang="ru-RU" sz="1600" dirty="0"/>
              <a:t> слова: «Роль автора чисто </a:t>
            </a:r>
            <a:r>
              <a:rPr lang="ru-RU" sz="1600" dirty="0" err="1"/>
              <a:t>випадкова</a:t>
            </a:r>
            <a:r>
              <a:rPr lang="ru-RU" sz="1600" dirty="0"/>
              <a:t>, </a:t>
            </a:r>
            <a:r>
              <a:rPr lang="ru-RU" sz="1600" dirty="0" err="1"/>
              <a:t>він</a:t>
            </a:r>
            <a:r>
              <a:rPr lang="ru-RU" sz="1600" dirty="0"/>
              <a:t> — </a:t>
            </a:r>
            <a:r>
              <a:rPr lang="ru-RU" sz="1600" dirty="0" err="1"/>
              <a:t>посередник</a:t>
            </a:r>
            <a:r>
              <a:rPr lang="ru-RU" sz="1600" dirty="0"/>
              <a:t>, </a:t>
            </a:r>
            <a:r>
              <a:rPr lang="ru-RU" sz="1600" dirty="0" err="1"/>
              <a:t>його</a:t>
            </a:r>
            <a:r>
              <a:rPr lang="ru-RU" sz="1600" dirty="0"/>
              <a:t> статус </a:t>
            </a:r>
            <a:r>
              <a:rPr lang="ru-RU" sz="1600" dirty="0" err="1"/>
              <a:t>має</a:t>
            </a:r>
            <a:r>
              <a:rPr lang="ru-RU" sz="1600" dirty="0"/>
              <a:t> не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значення</a:t>
            </a:r>
            <a:r>
              <a:rPr lang="ru-RU" sz="1600" dirty="0"/>
              <a:t>, </a:t>
            </a:r>
            <a:r>
              <a:rPr lang="ru-RU" sz="1600" dirty="0" err="1"/>
              <a:t>ніж</a:t>
            </a:r>
            <a:r>
              <a:rPr lang="ru-RU" sz="1600" dirty="0"/>
              <a:t> статус </a:t>
            </a:r>
            <a:r>
              <a:rPr lang="ru-RU" sz="1600" dirty="0" err="1"/>
              <a:t>помічника</a:t>
            </a:r>
            <a:r>
              <a:rPr lang="ru-RU" sz="1600" dirty="0"/>
              <a:t> </a:t>
            </a:r>
            <a:r>
              <a:rPr lang="ru-RU" sz="1600" dirty="0" err="1"/>
              <a:t>бібліотекаря</a:t>
            </a:r>
            <a:r>
              <a:rPr lang="ru-RU" sz="1600" dirty="0"/>
              <a:t>, </a:t>
            </a:r>
            <a:r>
              <a:rPr lang="ru-RU" sz="1600" dirty="0" err="1"/>
              <a:t>котрий</a:t>
            </a:r>
            <a:r>
              <a:rPr lang="ru-RU" sz="1600" dirty="0"/>
              <a:t> </a:t>
            </a:r>
            <a:r>
              <a:rPr lang="ru-RU" sz="1600" dirty="0" err="1"/>
              <a:t>передає</a:t>
            </a:r>
            <a:r>
              <a:rPr lang="ru-RU" sz="1600" dirty="0"/>
              <a:t> </a:t>
            </a:r>
            <a:r>
              <a:rPr lang="ru-RU" sz="1600" dirty="0" err="1"/>
              <a:t>читачеві</a:t>
            </a:r>
            <a:r>
              <a:rPr lang="ru-RU" sz="1600" dirty="0"/>
              <a:t> текст». Автор —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своєрідна</a:t>
            </a:r>
            <a:r>
              <a:rPr lang="ru-RU" sz="1600" dirty="0"/>
              <a:t> </a:t>
            </a:r>
            <a:r>
              <a:rPr lang="ru-RU" sz="1600" dirty="0" err="1"/>
              <a:t>функція</a:t>
            </a:r>
            <a:r>
              <a:rPr lang="ru-RU" sz="1600" dirty="0"/>
              <a:t>, а не </a:t>
            </a:r>
            <a:r>
              <a:rPr lang="ru-RU" sz="1600" dirty="0" err="1"/>
              <a:t>творець</a:t>
            </a:r>
            <a:r>
              <a:rPr lang="ru-RU" sz="1600" dirty="0"/>
              <a:t>. У </a:t>
            </a:r>
            <a:r>
              <a:rPr lang="ru-RU" sz="1600" dirty="0" err="1"/>
              <a:t>пошуках</a:t>
            </a:r>
            <a:r>
              <a:rPr lang="ru-RU" sz="1600" dirty="0"/>
              <a:t> </a:t>
            </a:r>
            <a:r>
              <a:rPr lang="ru-RU" sz="1600" dirty="0" err="1"/>
              <a:t>фундаментальних</a:t>
            </a:r>
            <a:r>
              <a:rPr lang="ru-RU" sz="1600" dirty="0"/>
              <a:t> структур </a:t>
            </a:r>
            <a:r>
              <a:rPr lang="ru-RU" sz="1600" dirty="0" err="1"/>
              <a:t>мислення</a:t>
            </a:r>
            <a:r>
              <a:rPr lang="ru-RU" sz="1600" dirty="0"/>
              <a:t> М. Фуко </a:t>
            </a:r>
            <a:r>
              <a:rPr lang="ru-RU" sz="1600" dirty="0" err="1"/>
              <a:t>прийшов</a:t>
            </a:r>
            <a:r>
              <a:rPr lang="ru-RU" sz="1600" dirty="0"/>
              <a:t> до </a:t>
            </a:r>
            <a:r>
              <a:rPr lang="ru-RU" sz="1600" dirty="0" err="1"/>
              <a:t>розуміння</a:t>
            </a:r>
            <a:r>
              <a:rPr lang="ru-RU" sz="1600" dirty="0"/>
              <a:t> </a:t>
            </a:r>
            <a:r>
              <a:rPr lang="ru-RU" sz="1600" dirty="0" err="1"/>
              <a:t>поняття</a:t>
            </a:r>
            <a:r>
              <a:rPr lang="ru-RU" sz="1600" dirty="0"/>
              <a:t> </a:t>
            </a:r>
            <a:r>
              <a:rPr lang="ru-RU" sz="1600" i="1" dirty="0"/>
              <a:t>дискурс,</a:t>
            </a:r>
            <a:r>
              <a:rPr lang="ru-RU" sz="1600" dirty="0"/>
              <a:t> яке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вважав</a:t>
            </a:r>
            <a:r>
              <a:rPr lang="ru-RU" sz="1600" dirty="0"/>
              <a:t> системою </a:t>
            </a:r>
            <a:r>
              <a:rPr lang="ru-RU" sz="1600" dirty="0" err="1"/>
              <a:t>висловлювань</a:t>
            </a:r>
            <a:r>
              <a:rPr lang="ru-RU" sz="1600" dirty="0"/>
              <a:t>, </a:t>
            </a:r>
            <a:r>
              <a:rPr lang="ru-RU" sz="1600" dirty="0" err="1"/>
              <a:t>обсягу</a:t>
            </a:r>
            <a:r>
              <a:rPr lang="ru-RU" sz="1600" dirty="0"/>
              <a:t> того, </a:t>
            </a:r>
            <a:r>
              <a:rPr lang="ru-RU" sz="1600" dirty="0" err="1"/>
              <a:t>що</a:t>
            </a:r>
            <a:r>
              <a:rPr lang="ru-RU" sz="1600" dirty="0"/>
              <a:t> за будь-</a:t>
            </a:r>
            <a:r>
              <a:rPr lang="ru-RU" sz="1600" dirty="0" err="1"/>
              <a:t>якої</a:t>
            </a:r>
            <a:r>
              <a:rPr lang="ru-RU" sz="1600" dirty="0"/>
              <a:t> </a:t>
            </a:r>
            <a:r>
              <a:rPr lang="ru-RU" sz="1600" dirty="0" err="1"/>
              <a:t>доби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стати </a:t>
            </a:r>
            <a:r>
              <a:rPr lang="ru-RU" sz="1600" dirty="0" err="1"/>
              <a:t>зрозумілим</a:t>
            </a:r>
            <a:r>
              <a:rPr lang="ru-RU" sz="1600" dirty="0"/>
              <a:t>, а </a:t>
            </a:r>
            <a:r>
              <a:rPr lang="ru-RU" sz="1600" dirty="0" err="1"/>
              <a:t>отже</a:t>
            </a:r>
            <a:r>
              <a:rPr lang="ru-RU" sz="1600" dirty="0"/>
              <a:t> </a:t>
            </a:r>
            <a:r>
              <a:rPr lang="ru-RU" sz="1600" dirty="0" err="1"/>
              <a:t>сказаним</a:t>
            </a:r>
            <a:r>
              <a:rPr lang="ru-RU" sz="1600" dirty="0"/>
              <a:t>. Дис­курс — вертикаль, </a:t>
            </a:r>
            <a:r>
              <a:rPr lang="ru-RU" sz="1600" dirty="0" err="1"/>
              <a:t>навколо</a:t>
            </a:r>
            <a:r>
              <a:rPr lang="ru-RU" sz="1600" dirty="0"/>
              <a:t> </a:t>
            </a:r>
            <a:r>
              <a:rPr lang="ru-RU" sz="1600" dirty="0" err="1"/>
              <a:t>осі</a:t>
            </a:r>
            <a:r>
              <a:rPr lang="ru-RU" sz="1600" dirty="0"/>
              <a:t> </a:t>
            </a:r>
            <a:r>
              <a:rPr lang="ru-RU" sz="1600" dirty="0" err="1"/>
              <a:t>якої</a:t>
            </a:r>
            <a:r>
              <a:rPr lang="ru-RU" sz="1600" dirty="0"/>
              <a:t> </a:t>
            </a:r>
            <a:r>
              <a:rPr lang="ru-RU" sz="1600" dirty="0" err="1"/>
              <a:t>обертаються</a:t>
            </a:r>
            <a:r>
              <a:rPr lang="ru-RU" sz="1600" dirty="0"/>
              <a:t> </a:t>
            </a:r>
            <a:r>
              <a:rPr lang="ru-RU" sz="1600" dirty="0" err="1"/>
              <a:t>різні</a:t>
            </a:r>
            <a:r>
              <a:rPr lang="ru-RU" sz="1600" dirty="0"/>
              <a:t> </a:t>
            </a:r>
            <a:r>
              <a:rPr lang="ru-RU" sz="1600" dirty="0" err="1"/>
              <a:t>культурні</a:t>
            </a:r>
            <a:r>
              <a:rPr lang="ru-RU" sz="1600" dirty="0"/>
              <a:t> </a:t>
            </a:r>
            <a:r>
              <a:rPr lang="ru-RU" sz="1600" dirty="0" err="1"/>
              <a:t>коди</a:t>
            </a:r>
            <a:r>
              <a:rPr lang="ru-RU" sz="1600" dirty="0"/>
              <a:t>, </a:t>
            </a:r>
            <a:r>
              <a:rPr lang="ru-RU" sz="1600" dirty="0" err="1"/>
              <a:t>скупчення</a:t>
            </a:r>
            <a:r>
              <a:rPr lang="ru-RU" sz="1600" dirty="0"/>
              <a:t> </a:t>
            </a:r>
            <a:r>
              <a:rPr lang="ru-RU" sz="1600" dirty="0" err="1"/>
              <a:t>цих</a:t>
            </a:r>
            <a:r>
              <a:rPr lang="ru-RU" sz="1600" dirty="0"/>
              <a:t> </a:t>
            </a:r>
            <a:r>
              <a:rPr lang="ru-RU" sz="1600" dirty="0" err="1"/>
              <a:t>кодів</a:t>
            </a:r>
            <a:r>
              <a:rPr lang="ru-RU" sz="1600" dirty="0"/>
              <a:t> з </a:t>
            </a:r>
            <a:r>
              <a:rPr lang="ru-RU" sz="1600" dirty="0" err="1"/>
              <a:t>окремих</a:t>
            </a:r>
            <a:r>
              <a:rPr lang="ru-RU" sz="1600" dirty="0"/>
              <a:t> </a:t>
            </a:r>
            <a:r>
              <a:rPr lang="ru-RU" sz="1600" dirty="0" err="1"/>
              <a:t>висловлю­вань</a:t>
            </a:r>
            <a:r>
              <a:rPr lang="ru-RU" sz="1600" dirty="0"/>
              <a:t> і є дискурсом. </a:t>
            </a:r>
            <a:r>
              <a:rPr lang="ru-RU" sz="1600" dirty="0" err="1"/>
              <a:t>Суб'єкт</a:t>
            </a:r>
            <a:r>
              <a:rPr lang="ru-RU" sz="1600" dirty="0"/>
              <a:t> </a:t>
            </a:r>
            <a:r>
              <a:rPr lang="ru-RU" sz="1600" dirty="0" err="1"/>
              <a:t>висловлювання</a:t>
            </a:r>
            <a:r>
              <a:rPr lang="ru-RU" sz="1600" dirty="0"/>
              <a:t> не </a:t>
            </a:r>
            <a:r>
              <a:rPr lang="ru-RU" sz="1600" dirty="0" err="1"/>
              <a:t>дорівнює</a:t>
            </a:r>
            <a:r>
              <a:rPr lang="ru-RU" sz="1600" dirty="0"/>
              <a:t> </a:t>
            </a:r>
            <a:r>
              <a:rPr lang="ru-RU" sz="1600" dirty="0" err="1"/>
              <a:t>поняттю</a:t>
            </a:r>
            <a:r>
              <a:rPr lang="ru-RU" sz="1600" dirty="0"/>
              <a:t> </a:t>
            </a:r>
            <a:r>
              <a:rPr lang="ru-RU" sz="1600" i="1" dirty="0"/>
              <a:t>автор.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Погляди М. Фуко </a:t>
            </a:r>
            <a:r>
              <a:rPr lang="ru-RU" sz="1600" dirty="0" err="1"/>
              <a:t>суттєво</a:t>
            </a:r>
            <a:r>
              <a:rPr lang="ru-RU" sz="1600" dirty="0"/>
              <a:t> </a:t>
            </a:r>
            <a:r>
              <a:rPr lang="ru-RU" sz="1600" dirty="0" err="1"/>
              <a:t>вплинули</a:t>
            </a:r>
            <a:r>
              <a:rPr lang="ru-RU" sz="1600" dirty="0"/>
              <a:t> на </a:t>
            </a:r>
            <a:r>
              <a:rPr lang="ru-RU" sz="1600" dirty="0" err="1"/>
              <a:t>розвиток</a:t>
            </a:r>
            <a:r>
              <a:rPr lang="ru-RU" sz="1600" dirty="0"/>
              <a:t> пост-</a:t>
            </a:r>
            <a:r>
              <a:rPr lang="ru-RU" sz="1600" dirty="0" err="1"/>
              <a:t>структуралізму</a:t>
            </a:r>
            <a:r>
              <a:rPr lang="ru-RU" sz="1600" dirty="0"/>
              <a:t> </a:t>
            </a:r>
            <a:r>
              <a:rPr lang="ru-RU" sz="1600" dirty="0" err="1"/>
              <a:t>передусім</a:t>
            </a:r>
            <a:r>
              <a:rPr lang="ru-RU" sz="1600" dirty="0"/>
              <a:t> у </a:t>
            </a:r>
            <a:r>
              <a:rPr lang="ru-RU" sz="1600" dirty="0" err="1"/>
              <a:t>Франції</a:t>
            </a:r>
            <a:r>
              <a:rPr lang="ru-RU" sz="1600" dirty="0"/>
              <a:t> та США. </a:t>
            </a:r>
            <a:r>
              <a:rPr lang="ru-RU" sz="1600" dirty="0" err="1"/>
              <a:t>Французький</a:t>
            </a:r>
            <a:r>
              <a:rPr lang="ru-RU" sz="1600" dirty="0"/>
              <a:t> </a:t>
            </a:r>
            <a:r>
              <a:rPr lang="ru-RU" sz="1600" dirty="0" err="1"/>
              <a:t>постструктуралізм</a:t>
            </a:r>
            <a:r>
              <a:rPr lang="ru-RU" sz="1600" dirty="0"/>
              <a:t> </a:t>
            </a:r>
            <a:r>
              <a:rPr lang="ru-RU" sz="1600" dirty="0" err="1"/>
              <a:t>виходить</a:t>
            </a:r>
            <a:r>
              <a:rPr lang="ru-RU" sz="1600" dirty="0"/>
              <a:t> з </a:t>
            </a:r>
            <a:r>
              <a:rPr lang="ru-RU" sz="1600" dirty="0" err="1"/>
              <a:t>ідеї</a:t>
            </a:r>
            <a:r>
              <a:rPr lang="ru-RU" sz="1600" dirty="0"/>
              <a:t> </a:t>
            </a:r>
            <a:r>
              <a:rPr lang="ru-RU" sz="1600" dirty="0" err="1"/>
              <a:t>декомпозиції</a:t>
            </a:r>
            <a:r>
              <a:rPr lang="ru-RU" sz="1600" dirty="0"/>
              <a:t> тексту, </a:t>
            </a:r>
            <a:r>
              <a:rPr lang="ru-RU" sz="1600" dirty="0" err="1"/>
              <a:t>тобто</a:t>
            </a:r>
            <a:r>
              <a:rPr lang="ru-RU" sz="1600" dirty="0"/>
              <a:t> </a:t>
            </a:r>
            <a:r>
              <a:rPr lang="ru-RU" sz="1600" dirty="0" err="1"/>
              <a:t>розкладу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на </a:t>
            </a:r>
            <a:r>
              <a:rPr lang="ru-RU" sz="1600" dirty="0" err="1"/>
              <a:t>складові</a:t>
            </a:r>
            <a:r>
              <a:rPr lang="ru-RU" sz="1600" dirty="0"/>
              <a:t> </a:t>
            </a:r>
            <a:r>
              <a:rPr lang="ru-RU" sz="1600" dirty="0" err="1"/>
              <a:t>елементи</a:t>
            </a:r>
            <a:r>
              <a:rPr lang="ru-RU" sz="1600" dirty="0"/>
              <a:t>, з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«</a:t>
            </a:r>
            <a:r>
              <a:rPr lang="ru-RU" sz="1600" dirty="0" err="1"/>
              <a:t>витканий</a:t>
            </a:r>
            <a:r>
              <a:rPr lang="ru-RU" sz="1600" dirty="0"/>
              <a:t>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1127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-15960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Новітні напрями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620688"/>
            <a:ext cx="8880921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FF0000"/>
                </a:solidFill>
              </a:rPr>
              <a:t>Деконструктивізм</a:t>
            </a:r>
            <a:r>
              <a:rPr lang="ru-RU" i="1" dirty="0"/>
              <a:t>.</a:t>
            </a:r>
            <a:r>
              <a:rPr lang="ru-RU" dirty="0"/>
              <a:t> 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напрям</a:t>
            </a:r>
            <a:r>
              <a:rPr lang="ru-RU" dirty="0"/>
              <a:t> </a:t>
            </a:r>
            <a:r>
              <a:rPr lang="ru-RU" dirty="0" err="1"/>
              <a:t>літературознавства</a:t>
            </a:r>
            <a:r>
              <a:rPr lang="ru-RU" dirty="0"/>
              <a:t> </a:t>
            </a:r>
            <a:r>
              <a:rPr lang="ru-RU" dirty="0" err="1"/>
              <a:t>виник</a:t>
            </a:r>
            <a:r>
              <a:rPr lang="ru-RU" dirty="0"/>
              <a:t> у </a:t>
            </a:r>
            <a:r>
              <a:rPr lang="ru-RU" dirty="0" err="1"/>
              <a:t>Франції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1960-х </a:t>
            </a:r>
            <a:r>
              <a:rPr lang="ru-RU" dirty="0" err="1"/>
              <a:t>років</a:t>
            </a:r>
            <a:r>
              <a:rPr lang="ru-RU" dirty="0"/>
              <a:t> і є </a:t>
            </a:r>
            <a:r>
              <a:rPr lang="ru-RU" dirty="0" err="1"/>
              <a:t>реакцією</a:t>
            </a:r>
            <a:r>
              <a:rPr lang="ru-RU" dirty="0"/>
              <a:t> на </a:t>
            </a:r>
            <a:r>
              <a:rPr lang="ru-RU" dirty="0" err="1"/>
              <a:t>новітні</a:t>
            </a:r>
            <a:r>
              <a:rPr lang="ru-RU" dirty="0"/>
              <a:t> </a:t>
            </a:r>
            <a:r>
              <a:rPr lang="ru-RU" dirty="0" err="1"/>
              <a:t>філософські</a:t>
            </a:r>
            <a:r>
              <a:rPr lang="ru-RU" dirty="0"/>
              <a:t> та </a:t>
            </a:r>
            <a:r>
              <a:rPr lang="ru-RU" dirty="0" err="1"/>
              <a:t>філологічні</a:t>
            </a:r>
            <a:r>
              <a:rPr lang="ru-RU" dirty="0"/>
              <a:t> </a:t>
            </a:r>
            <a:r>
              <a:rPr lang="ru-RU" dirty="0" err="1"/>
              <a:t>доктрини</a:t>
            </a:r>
            <a:r>
              <a:rPr lang="ru-RU" dirty="0"/>
              <a:t>, перш за все </a:t>
            </a:r>
            <a:r>
              <a:rPr lang="ru-RU" dirty="0" err="1"/>
              <a:t>такі</a:t>
            </a:r>
            <a:r>
              <a:rPr lang="ru-RU" dirty="0"/>
              <a:t>, як </a:t>
            </a:r>
            <a:r>
              <a:rPr lang="ru-RU" dirty="0" err="1"/>
              <a:t>феноменологія</a:t>
            </a:r>
            <a:r>
              <a:rPr lang="ru-RU" dirty="0"/>
              <a:t> </a:t>
            </a:r>
            <a:r>
              <a:rPr lang="ru-RU" dirty="0" err="1"/>
              <a:t>Ґуссерля</a:t>
            </a:r>
            <a:r>
              <a:rPr lang="ru-RU" dirty="0"/>
              <a:t>, </a:t>
            </a:r>
            <a:r>
              <a:rPr lang="ru-RU" dirty="0" err="1"/>
              <a:t>лінгвістична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 де Соссюра,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структуралістів</a:t>
            </a:r>
            <a:r>
              <a:rPr lang="ru-RU" dirty="0"/>
              <a:t> і </a:t>
            </a:r>
            <a:r>
              <a:rPr lang="ru-RU" dirty="0" err="1"/>
              <a:t>психоаналітиків</a:t>
            </a:r>
            <a:r>
              <a:rPr lang="ru-RU" dirty="0"/>
              <a:t>. </a:t>
            </a:r>
            <a:r>
              <a:rPr lang="ru-RU" dirty="0" err="1"/>
              <a:t>Найвидатнішим</a:t>
            </a:r>
            <a:r>
              <a:rPr lang="ru-RU" dirty="0"/>
              <a:t> </a:t>
            </a:r>
            <a:r>
              <a:rPr lang="ru-RU" dirty="0" err="1"/>
              <a:t>представником</a:t>
            </a:r>
            <a:r>
              <a:rPr lang="ru-RU" dirty="0"/>
              <a:t> </a:t>
            </a:r>
            <a:r>
              <a:rPr lang="ru-RU" dirty="0" err="1"/>
              <a:t>деконструктивізму</a:t>
            </a:r>
            <a:r>
              <a:rPr lang="ru-RU" dirty="0"/>
              <a:t> є </a:t>
            </a:r>
            <a:r>
              <a:rPr lang="ru-RU" i="1" dirty="0"/>
              <a:t>Жак</a:t>
            </a:r>
            <a:r>
              <a:rPr lang="ru-RU" dirty="0"/>
              <a:t> </a:t>
            </a:r>
            <a:r>
              <a:rPr lang="ru-RU" i="1" dirty="0" err="1"/>
              <a:t>Дерріда</a:t>
            </a:r>
            <a:r>
              <a:rPr lang="ru-RU" dirty="0"/>
              <a:t> (нар. 1930 </a:t>
            </a:r>
            <a:r>
              <a:rPr lang="en-US" dirty="0"/>
              <a:t>p.), </a:t>
            </a:r>
            <a:r>
              <a:rPr lang="ru-RU" dirty="0"/>
              <a:t>автор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праць</a:t>
            </a:r>
            <a:r>
              <a:rPr lang="ru-RU" dirty="0"/>
              <a:t> «Про </a:t>
            </a:r>
            <a:r>
              <a:rPr lang="ru-RU" dirty="0" err="1"/>
              <a:t>грама­тологію</a:t>
            </a:r>
            <a:r>
              <a:rPr lang="ru-RU" dirty="0"/>
              <a:t>» (1967 </a:t>
            </a:r>
            <a:r>
              <a:rPr lang="en-US" dirty="0"/>
              <a:t>p.), «</a:t>
            </a:r>
            <a:r>
              <a:rPr lang="ru-RU" dirty="0"/>
              <a:t>Письмо і </a:t>
            </a:r>
            <a:r>
              <a:rPr lang="ru-RU" dirty="0" err="1"/>
              <a:t>різниця</a:t>
            </a:r>
            <a:r>
              <a:rPr lang="ru-RU" dirty="0"/>
              <a:t>» (1967 </a:t>
            </a:r>
            <a:r>
              <a:rPr lang="en-US" dirty="0"/>
              <a:t>p.), «</a:t>
            </a:r>
            <a:r>
              <a:rPr lang="ru-RU" dirty="0" err="1"/>
              <a:t>Роз­сіювання</a:t>
            </a:r>
            <a:r>
              <a:rPr lang="ru-RU" dirty="0"/>
              <a:t>» (1972 </a:t>
            </a:r>
            <a:r>
              <a:rPr lang="en-US" dirty="0"/>
              <a:t>p.), «</a:t>
            </a:r>
            <a:r>
              <a:rPr lang="ru-RU" dirty="0" err="1"/>
              <a:t>Маргінеси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» (1972 </a:t>
            </a:r>
            <a:r>
              <a:rPr lang="en-US" dirty="0"/>
              <a:t>p.), «</a:t>
            </a:r>
            <a:r>
              <a:rPr lang="ru-RU" dirty="0" err="1"/>
              <a:t>Поштова</a:t>
            </a:r>
            <a:r>
              <a:rPr lang="ru-RU" dirty="0"/>
              <a:t> </a:t>
            </a:r>
            <a:r>
              <a:rPr lang="ru-RU" dirty="0" err="1"/>
              <a:t>картка</a:t>
            </a:r>
            <a:r>
              <a:rPr lang="ru-RU" dirty="0"/>
              <a:t>: </a:t>
            </a:r>
            <a:r>
              <a:rPr lang="ru-RU" dirty="0" err="1"/>
              <a:t>від</a:t>
            </a:r>
            <a:r>
              <a:rPr lang="ru-RU" dirty="0"/>
              <a:t> Сократа до </a:t>
            </a:r>
            <a:r>
              <a:rPr lang="ru-RU" dirty="0" err="1"/>
              <a:t>Фройда</a:t>
            </a:r>
            <a:r>
              <a:rPr lang="ru-RU" dirty="0"/>
              <a:t>» (1980 </a:t>
            </a:r>
            <a:r>
              <a:rPr lang="en-US" dirty="0"/>
              <a:t>p.), «</a:t>
            </a:r>
            <a:r>
              <a:rPr lang="ru-RU" dirty="0"/>
              <a:t>Психея: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» (1987 р.), «Жак </a:t>
            </a:r>
            <a:r>
              <a:rPr lang="ru-RU" dirty="0" err="1"/>
              <a:t>Дерріда</a:t>
            </a:r>
            <a:r>
              <a:rPr lang="ru-RU" dirty="0"/>
              <a:t>» (1991 </a:t>
            </a:r>
            <a:r>
              <a:rPr lang="en-US" dirty="0"/>
              <a:t>p.). </a:t>
            </a:r>
            <a:r>
              <a:rPr lang="ru-RU" dirty="0" err="1"/>
              <a:t>Головним</a:t>
            </a:r>
            <a:r>
              <a:rPr lang="ru-RU" dirty="0"/>
              <a:t>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є </a:t>
            </a:r>
            <a:r>
              <a:rPr lang="ru-RU" dirty="0" err="1"/>
              <a:t>децентрування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вчення</a:t>
            </a:r>
            <a:r>
              <a:rPr lang="ru-RU" dirty="0"/>
              <a:t> про </a:t>
            </a:r>
            <a:r>
              <a:rPr lang="ru-RU" dirty="0" err="1"/>
              <a:t>відсутність</a:t>
            </a:r>
            <a:r>
              <a:rPr lang="ru-RU" dirty="0"/>
              <a:t> центру. Будь-</a:t>
            </a:r>
            <a:r>
              <a:rPr lang="ru-RU" dirty="0" err="1"/>
              <a:t>який</a:t>
            </a:r>
            <a:r>
              <a:rPr lang="ru-RU" dirty="0"/>
              <a:t> текст, у тому </a:t>
            </a:r>
            <a:r>
              <a:rPr lang="ru-RU" dirty="0" err="1"/>
              <a:t>числі</a:t>
            </a:r>
            <a:r>
              <a:rPr lang="ru-RU" dirty="0"/>
              <a:t> й </a:t>
            </a:r>
            <a:r>
              <a:rPr lang="ru-RU" dirty="0" err="1"/>
              <a:t>художній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написати</a:t>
            </a:r>
            <a:r>
              <a:rPr lang="ru-RU" dirty="0"/>
              <a:t>, а й </a:t>
            </a:r>
            <a:r>
              <a:rPr lang="ru-RU" dirty="0" err="1"/>
              <a:t>конструювати</a:t>
            </a:r>
            <a:r>
              <a:rPr lang="ru-RU" dirty="0"/>
              <a:t> й </a:t>
            </a:r>
            <a:r>
              <a:rPr lang="ru-RU" dirty="0" err="1"/>
              <a:t>деконструювати</a:t>
            </a:r>
            <a:r>
              <a:rPr lang="ru-RU" dirty="0"/>
              <a:t>, </a:t>
            </a:r>
            <a:r>
              <a:rPr lang="ru-RU" dirty="0" err="1"/>
              <a:t>складати</a:t>
            </a:r>
            <a:r>
              <a:rPr lang="ru-RU" dirty="0"/>
              <a:t> й </a:t>
            </a:r>
            <a:r>
              <a:rPr lang="ru-RU" dirty="0" err="1"/>
              <a:t>розкладати</a:t>
            </a:r>
            <a:r>
              <a:rPr lang="ru-RU" dirty="0"/>
              <a:t>, </a:t>
            </a:r>
            <a:r>
              <a:rPr lang="ru-RU" dirty="0" err="1"/>
              <a:t>дописувати</a:t>
            </a:r>
            <a:r>
              <a:rPr lang="ru-RU" dirty="0"/>
              <a:t> й </a:t>
            </a:r>
            <a:r>
              <a:rPr lang="ru-RU" dirty="0" err="1"/>
              <a:t>переписувати</a:t>
            </a:r>
            <a:r>
              <a:rPr lang="ru-RU" dirty="0"/>
              <a:t>, </a:t>
            </a:r>
            <a:r>
              <a:rPr lang="ru-RU" dirty="0" err="1"/>
              <a:t>розписувати</a:t>
            </a:r>
            <a:r>
              <a:rPr lang="ru-RU" dirty="0"/>
              <a:t> й </a:t>
            </a:r>
            <a:r>
              <a:rPr lang="ru-RU" dirty="0" err="1"/>
              <a:t>описувати</a:t>
            </a:r>
            <a:r>
              <a:rPr lang="ru-RU" dirty="0"/>
              <a:t>. </a:t>
            </a:r>
            <a:r>
              <a:rPr lang="ru-RU" dirty="0" err="1"/>
              <a:t>Твердячи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поза текстом </a:t>
            </a:r>
            <a:r>
              <a:rPr lang="ru-RU" dirty="0" err="1"/>
              <a:t>нічого</a:t>
            </a:r>
            <a:r>
              <a:rPr lang="ru-RU" dirty="0"/>
              <a:t> не </a:t>
            </a:r>
            <a:r>
              <a:rPr lang="ru-RU" dirty="0" err="1"/>
              <a:t>існує</a:t>
            </a:r>
            <a:r>
              <a:rPr lang="ru-RU" dirty="0"/>
              <a:t>, Ж. </a:t>
            </a:r>
            <a:r>
              <a:rPr lang="ru-RU" dirty="0" err="1"/>
              <a:t>Дерріда</a:t>
            </a:r>
            <a:r>
              <a:rPr lang="ru-RU" dirty="0"/>
              <a:t> </a:t>
            </a:r>
            <a:r>
              <a:rPr lang="ru-RU" dirty="0" err="1"/>
              <a:t>обстоює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тексту,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позбавленого</a:t>
            </a:r>
            <a:r>
              <a:rPr lang="ru-RU" dirty="0"/>
              <a:t> контексту.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Погляди </a:t>
            </a:r>
            <a:r>
              <a:rPr lang="ru-RU" dirty="0" err="1"/>
              <a:t>французького</a:t>
            </a:r>
            <a:r>
              <a:rPr lang="ru-RU" dirty="0"/>
              <a:t> </a:t>
            </a:r>
            <a:r>
              <a:rPr lang="ru-RU" dirty="0" err="1"/>
              <a:t>вченого</a:t>
            </a:r>
            <a:r>
              <a:rPr lang="ru-RU" dirty="0"/>
              <a:t>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вплину­ли</a:t>
            </a:r>
            <a:r>
              <a:rPr lang="ru-RU" dirty="0"/>
              <a:t>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деконструктивізму</a:t>
            </a:r>
            <a:r>
              <a:rPr lang="ru-RU" dirty="0"/>
              <a:t> в США, де </a:t>
            </a:r>
            <a:r>
              <a:rPr lang="ru-RU" dirty="0" err="1"/>
              <a:t>утворилася</a:t>
            </a:r>
            <a:r>
              <a:rPr lang="ru-RU" dirty="0"/>
              <a:t> </a:t>
            </a:r>
            <a:r>
              <a:rPr lang="ru-RU" dirty="0" err="1"/>
              <a:t>Йєльська</a:t>
            </a:r>
            <a:r>
              <a:rPr lang="ru-RU" dirty="0"/>
              <a:t> школа (П. де </a:t>
            </a:r>
            <a:r>
              <a:rPr lang="ru-RU" dirty="0" err="1"/>
              <a:t>Ман</a:t>
            </a:r>
            <a:r>
              <a:rPr lang="ru-RU" dirty="0"/>
              <a:t>, Дж. </a:t>
            </a:r>
            <a:r>
              <a:rPr lang="ru-RU" dirty="0" err="1"/>
              <a:t>Міллер</a:t>
            </a:r>
            <a:r>
              <a:rPr lang="ru-RU" dirty="0"/>
              <a:t>, Б. Джонсон). У </a:t>
            </a:r>
            <a:r>
              <a:rPr lang="ru-RU" dirty="0" err="1"/>
              <a:t>Франції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Ж. </a:t>
            </a:r>
            <a:r>
              <a:rPr lang="ru-RU" dirty="0" err="1"/>
              <a:t>Дерріди</a:t>
            </a:r>
            <a:r>
              <a:rPr lang="ru-RU" dirty="0"/>
              <a:t> </a:t>
            </a:r>
            <a:r>
              <a:rPr lang="ru-RU" dirty="0" err="1"/>
              <a:t>поділяли</a:t>
            </a:r>
            <a:r>
              <a:rPr lang="ru-RU" dirty="0"/>
              <a:t> М. Фуко, Р. Барт.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дали </a:t>
            </a:r>
            <a:r>
              <a:rPr lang="ru-RU" dirty="0" err="1"/>
              <a:t>поштовх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таких </a:t>
            </a:r>
            <a:r>
              <a:rPr lang="ru-RU" dirty="0" err="1"/>
              <a:t>новітніх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 </a:t>
            </a:r>
            <a:r>
              <a:rPr lang="ru-RU" dirty="0" err="1"/>
              <a:t>літературознавства</a:t>
            </a:r>
            <a:r>
              <a:rPr lang="ru-RU" dirty="0"/>
              <a:t>, як </a:t>
            </a:r>
            <a:r>
              <a:rPr lang="ru-RU" i="1" dirty="0" err="1"/>
              <a:t>фемінізм</a:t>
            </a:r>
            <a:r>
              <a:rPr lang="ru-RU" dirty="0"/>
              <a:t> (С. де Бовуар, Л. </a:t>
            </a:r>
            <a:r>
              <a:rPr lang="ru-RU" dirty="0" err="1"/>
              <a:t>Іригірей</a:t>
            </a:r>
            <a:r>
              <a:rPr lang="ru-RU" dirty="0"/>
              <a:t>, Г. </a:t>
            </a:r>
            <a:r>
              <a:rPr lang="ru-RU" dirty="0" err="1"/>
              <a:t>Сіксу</a:t>
            </a:r>
            <a:r>
              <a:rPr lang="ru-RU" dirty="0"/>
              <a:t>, К. </a:t>
            </a:r>
            <a:r>
              <a:rPr lang="ru-RU" dirty="0" err="1"/>
              <a:t>Міллет</a:t>
            </a:r>
            <a:r>
              <a:rPr lang="ru-RU" dirty="0"/>
              <a:t>, Е. </a:t>
            </a:r>
            <a:r>
              <a:rPr lang="ru-RU" dirty="0" err="1"/>
              <a:t>Шовалтер</a:t>
            </a:r>
            <a:r>
              <a:rPr lang="ru-RU" dirty="0"/>
              <a:t>) та </a:t>
            </a:r>
            <a:r>
              <a:rPr lang="ru-RU" b="1" i="1" dirty="0" err="1"/>
              <a:t>постколоніалізм</a:t>
            </a:r>
            <a:r>
              <a:rPr lang="ru-RU" dirty="0"/>
              <a:t> (Е. </a:t>
            </a:r>
            <a:r>
              <a:rPr lang="ru-RU" dirty="0" err="1"/>
              <a:t>Саїд</a:t>
            </a:r>
            <a:r>
              <a:rPr lang="ru-RU" dirty="0"/>
              <a:t>, Г. </a:t>
            </a:r>
            <a:r>
              <a:rPr lang="ru-RU" dirty="0" err="1"/>
              <a:t>Співак</a:t>
            </a:r>
            <a:r>
              <a:rPr lang="ru-RU" dirty="0"/>
              <a:t>, Г. </a:t>
            </a:r>
            <a:r>
              <a:rPr lang="ru-RU" dirty="0" err="1"/>
              <a:t>Бгабга</a:t>
            </a:r>
            <a:r>
              <a:rPr lang="ru-RU" dirty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57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-15960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Новітні напрями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620688"/>
            <a:ext cx="8880921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FF0000"/>
                </a:solidFill>
              </a:rPr>
              <a:t>Ф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емінізм</a:t>
            </a:r>
            <a:r>
              <a:rPr lang="ru-RU" sz="2000" b="1" i="1" dirty="0">
                <a:solidFill>
                  <a:srgbClr val="FF0000"/>
                </a:solidFill>
              </a:rPr>
              <a:t>.</a:t>
            </a:r>
            <a:r>
              <a:rPr lang="ru-RU" sz="2000" b="1" dirty="0">
                <a:solidFill>
                  <a:srgbClr val="FF0000"/>
                </a:solidFill>
              </a:rPr>
              <a:t> </a:t>
            </a:r>
            <a:r>
              <a:rPr lang="ru-RU" sz="2000" dirty="0" err="1"/>
              <a:t>Сучасна</a:t>
            </a:r>
            <a:r>
              <a:rPr lang="ru-RU" sz="2000" dirty="0"/>
              <a:t> </a:t>
            </a:r>
            <a:r>
              <a:rPr lang="ru-RU" sz="2000" dirty="0" err="1"/>
              <a:t>феміністична</a:t>
            </a:r>
            <a:r>
              <a:rPr lang="ru-RU" sz="2000" dirty="0"/>
              <a:t> критика </a:t>
            </a:r>
            <a:r>
              <a:rPr lang="ru-RU" sz="2000" dirty="0" err="1"/>
              <a:t>розвивається</a:t>
            </a:r>
            <a:r>
              <a:rPr lang="ru-RU" sz="2000" dirty="0"/>
              <a:t> </a:t>
            </a:r>
            <a:r>
              <a:rPr lang="ru-RU" sz="2000" dirty="0" err="1"/>
              <a:t>двома</a:t>
            </a:r>
            <a:r>
              <a:rPr lang="ru-RU" sz="2000" dirty="0"/>
              <a:t> потоками: один з них </a:t>
            </a:r>
            <a:r>
              <a:rPr lang="ru-RU" sz="2000" dirty="0" err="1"/>
              <a:t>зародився</a:t>
            </a:r>
            <a:r>
              <a:rPr lang="ru-RU" sz="2000" dirty="0"/>
              <a:t> у </a:t>
            </a:r>
            <a:r>
              <a:rPr lang="ru-RU" sz="2000" dirty="0" err="1"/>
              <a:t>Франції</a:t>
            </a:r>
            <a:r>
              <a:rPr lang="ru-RU" sz="2000" dirty="0"/>
              <a:t> (Ю. </a:t>
            </a:r>
            <a:r>
              <a:rPr lang="ru-RU" sz="2000" dirty="0" err="1" smtClean="0"/>
              <a:t>Крістева</a:t>
            </a:r>
            <a:r>
              <a:rPr lang="ru-RU" sz="2000" dirty="0"/>
              <a:t>, Л. </a:t>
            </a:r>
            <a:r>
              <a:rPr lang="ru-RU" sz="2000" dirty="0" err="1"/>
              <a:t>Іригірей</a:t>
            </a:r>
            <a:r>
              <a:rPr lang="ru-RU" sz="2000" dirty="0"/>
              <a:t>, Г. </a:t>
            </a:r>
            <a:r>
              <a:rPr lang="ru-RU" sz="2000" dirty="0" err="1"/>
              <a:t>Сіксу</a:t>
            </a:r>
            <a:r>
              <a:rPr lang="ru-RU" sz="2000" dirty="0"/>
              <a:t>, Ш. </a:t>
            </a:r>
            <a:r>
              <a:rPr lang="ru-RU" sz="2000" dirty="0" err="1"/>
              <a:t>Готьє</a:t>
            </a:r>
            <a:r>
              <a:rPr lang="ru-RU" sz="2000" dirty="0"/>
              <a:t>), </a:t>
            </a:r>
            <a:r>
              <a:rPr lang="ru-RU" sz="2000" dirty="0" err="1"/>
              <a:t>інший</a:t>
            </a:r>
            <a:r>
              <a:rPr lang="ru-RU" sz="2000" dirty="0"/>
              <a:t> — у </a:t>
            </a:r>
            <a:r>
              <a:rPr lang="ru-RU" sz="2000" dirty="0" err="1"/>
              <a:t>Сполучених</a:t>
            </a:r>
            <a:r>
              <a:rPr lang="ru-RU" sz="2000" dirty="0"/>
              <a:t> Штатах Америки (В. Вульф, К. </a:t>
            </a:r>
            <a:r>
              <a:rPr lang="ru-RU" sz="2000" dirty="0" err="1"/>
              <a:t>Міллет</a:t>
            </a:r>
            <a:r>
              <a:rPr lang="ru-RU" sz="2000" dirty="0"/>
              <a:t>). </a:t>
            </a:r>
            <a:r>
              <a:rPr lang="ru-RU" sz="2000" dirty="0" err="1"/>
              <a:t>Фундатор</a:t>
            </a:r>
            <a:r>
              <a:rPr lang="ru-RU" sz="2000" dirty="0"/>
              <a:t> </a:t>
            </a:r>
            <a:r>
              <a:rPr lang="ru-RU" sz="2000" dirty="0" err="1"/>
              <a:t>фран­цузької</a:t>
            </a:r>
            <a:r>
              <a:rPr lang="ru-RU" sz="2000" dirty="0"/>
              <a:t> </a:t>
            </a:r>
            <a:r>
              <a:rPr lang="ru-RU" sz="2000" dirty="0" err="1"/>
              <a:t>феміністичної</a:t>
            </a:r>
            <a:r>
              <a:rPr lang="ru-RU" sz="2000" dirty="0"/>
              <a:t> </a:t>
            </a:r>
            <a:r>
              <a:rPr lang="ru-RU" sz="2000" dirty="0" err="1"/>
              <a:t>теорії</a:t>
            </a:r>
            <a:r>
              <a:rPr lang="ru-RU" sz="2000" dirty="0"/>
              <a:t> та критики — </a:t>
            </a:r>
            <a:r>
              <a:rPr lang="ru-RU" sz="2000" b="1" i="1" u="sng" dirty="0" err="1"/>
              <a:t>Юлія</a:t>
            </a:r>
            <a:r>
              <a:rPr lang="ru-RU" sz="2000" b="1" i="1" u="sng" dirty="0"/>
              <a:t> </a:t>
            </a:r>
            <a:r>
              <a:rPr lang="ru-RU" sz="2000" b="1" i="1" u="sng" dirty="0" err="1"/>
              <a:t>Крістева</a:t>
            </a:r>
            <a:r>
              <a:rPr lang="ru-RU" sz="2000" dirty="0"/>
              <a:t> (нар. 1941 </a:t>
            </a:r>
            <a:r>
              <a:rPr lang="en-US" sz="2000" dirty="0"/>
              <a:t>p.), </a:t>
            </a:r>
            <a:r>
              <a:rPr lang="ru-RU" sz="2000" dirty="0" err="1"/>
              <a:t>учениця</a:t>
            </a:r>
            <a:r>
              <a:rPr lang="ru-RU" sz="2000" dirty="0"/>
              <a:t> Р. </a:t>
            </a:r>
            <a:r>
              <a:rPr lang="ru-RU" sz="2000" dirty="0" err="1"/>
              <a:t>Варта</a:t>
            </a:r>
            <a:r>
              <a:rPr lang="ru-RU" sz="2000" dirty="0"/>
              <a:t>, автор низки </a:t>
            </a:r>
            <a:r>
              <a:rPr lang="ru-RU" sz="2000" dirty="0" err="1"/>
              <a:t>фундаменталь­них</a:t>
            </a:r>
            <a:r>
              <a:rPr lang="ru-RU" sz="2000" dirty="0"/>
              <a:t> </a:t>
            </a:r>
            <a:r>
              <a:rPr lang="ru-RU" sz="2000" dirty="0" err="1"/>
              <a:t>праць</a:t>
            </a:r>
            <a:r>
              <a:rPr lang="ru-RU" sz="2000" dirty="0"/>
              <a:t>, таких як «</a:t>
            </a:r>
            <a:r>
              <a:rPr lang="ru-RU" sz="2000" dirty="0" err="1"/>
              <a:t>Есе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семіотики</a:t>
            </a:r>
            <a:r>
              <a:rPr lang="ru-RU" sz="2000" dirty="0"/>
              <a:t>» (1971 р.), «Про </a:t>
            </a:r>
            <a:r>
              <a:rPr lang="ru-RU" sz="2000" dirty="0" err="1"/>
              <a:t>китайських</a:t>
            </a:r>
            <a:r>
              <a:rPr lang="ru-RU" sz="2000" dirty="0"/>
              <a:t> </a:t>
            </a:r>
            <a:r>
              <a:rPr lang="ru-RU" sz="2000" dirty="0" err="1"/>
              <a:t>жінок</a:t>
            </a:r>
            <a:r>
              <a:rPr lang="ru-RU" sz="2000" dirty="0"/>
              <a:t>» (1974 </a:t>
            </a:r>
            <a:r>
              <a:rPr lang="en-US" sz="2000" dirty="0"/>
              <a:t>p.), «</a:t>
            </a:r>
            <a:r>
              <a:rPr lang="ru-RU" sz="2000" dirty="0"/>
              <a:t>Влада страху: </a:t>
            </a:r>
            <a:r>
              <a:rPr lang="ru-RU" sz="2000" dirty="0" err="1"/>
              <a:t>есе</a:t>
            </a:r>
            <a:r>
              <a:rPr lang="ru-RU" sz="2000" dirty="0"/>
              <a:t> про </a:t>
            </a:r>
            <a:r>
              <a:rPr lang="ru-RU" sz="2000" dirty="0" err="1"/>
              <a:t>прини­ження</a:t>
            </a:r>
            <a:r>
              <a:rPr lang="ru-RU" sz="2000" dirty="0"/>
              <a:t>» (1980 </a:t>
            </a:r>
            <a:r>
              <a:rPr lang="en-US" sz="2000" dirty="0"/>
              <a:t>p.), «</a:t>
            </a:r>
            <a:r>
              <a:rPr lang="ru-RU" sz="2000" dirty="0" err="1"/>
              <a:t>Спочатку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любов</a:t>
            </a:r>
            <a:r>
              <a:rPr lang="ru-RU" sz="2000" dirty="0"/>
              <a:t>: </a:t>
            </a:r>
            <a:r>
              <a:rPr lang="ru-RU" sz="2000" dirty="0" err="1"/>
              <a:t>психоаналіз</a:t>
            </a:r>
            <a:r>
              <a:rPr lang="ru-RU" sz="2000" dirty="0"/>
              <a:t> і </a:t>
            </a:r>
            <a:r>
              <a:rPr lang="ru-RU" sz="2000" dirty="0" err="1"/>
              <a:t>віра</a:t>
            </a:r>
            <a:r>
              <a:rPr lang="ru-RU" sz="2000" dirty="0"/>
              <a:t>» (1987 </a:t>
            </a:r>
            <a:r>
              <a:rPr lang="en-US" sz="2000" dirty="0"/>
              <a:t>p.), «</a:t>
            </a:r>
            <a:r>
              <a:rPr lang="ru-RU" sz="2000" dirty="0" err="1"/>
              <a:t>Чужинці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себе» (1988 р.). На </a:t>
            </a:r>
            <a:r>
              <a:rPr lang="ru-RU" sz="2000" dirty="0" err="1"/>
              <a:t>формування</a:t>
            </a:r>
            <a:r>
              <a:rPr lang="ru-RU" sz="2000" dirty="0"/>
              <a:t> </a:t>
            </a:r>
            <a:r>
              <a:rPr lang="ru-RU" sz="2000" dirty="0" err="1"/>
              <a:t>літературознавчих</a:t>
            </a:r>
            <a:r>
              <a:rPr lang="ru-RU" sz="2000" dirty="0"/>
              <a:t> </a:t>
            </a:r>
            <a:r>
              <a:rPr lang="ru-RU" sz="2000" dirty="0" err="1"/>
              <a:t>поглядів</a:t>
            </a:r>
            <a:r>
              <a:rPr lang="ru-RU" sz="2000" dirty="0"/>
              <a:t> Ю. </a:t>
            </a:r>
            <a:r>
              <a:rPr lang="ru-RU" sz="2000" dirty="0" err="1"/>
              <a:t>Крістевої</a:t>
            </a:r>
            <a:r>
              <a:rPr lang="ru-RU" sz="2000" dirty="0"/>
              <a:t> </a:t>
            </a:r>
            <a:r>
              <a:rPr lang="ru-RU" sz="2000" dirty="0" err="1"/>
              <a:t>значний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 </a:t>
            </a:r>
            <a:r>
              <a:rPr lang="ru-RU" sz="2000" dirty="0" err="1"/>
              <a:t>мали</a:t>
            </a:r>
            <a:r>
              <a:rPr lang="ru-RU" sz="2000" dirty="0"/>
              <a:t> </a:t>
            </a:r>
            <a:r>
              <a:rPr lang="ru-RU" sz="2000" dirty="0" err="1"/>
              <a:t>ідеї</a:t>
            </a:r>
            <a:r>
              <a:rPr lang="ru-RU" sz="2000" dirty="0"/>
              <a:t> </a:t>
            </a:r>
            <a:r>
              <a:rPr lang="ru-RU" sz="2000" dirty="0" err="1"/>
              <a:t>відомих</a:t>
            </a:r>
            <a:r>
              <a:rPr lang="ru-RU" sz="2000" dirty="0"/>
              <a:t> </a:t>
            </a:r>
            <a:r>
              <a:rPr lang="ru-RU" sz="2000" dirty="0" err="1"/>
              <a:t>літературознавців</a:t>
            </a:r>
            <a:r>
              <a:rPr lang="ru-RU" sz="2000" dirty="0"/>
              <a:t> </a:t>
            </a:r>
            <a:r>
              <a:rPr lang="ru-RU" sz="2000" dirty="0" err="1"/>
              <a:t>радянської</a:t>
            </a:r>
            <a:r>
              <a:rPr lang="ru-RU" sz="2000" dirty="0"/>
              <a:t> </a:t>
            </a:r>
            <a:r>
              <a:rPr lang="ru-RU" sz="2000" dirty="0" err="1"/>
              <a:t>доби</a:t>
            </a:r>
            <a:r>
              <a:rPr lang="ru-RU" sz="2000" dirty="0"/>
              <a:t> М. Ба-</a:t>
            </a:r>
            <a:r>
              <a:rPr lang="ru-RU" sz="2000" dirty="0" err="1"/>
              <a:t>хтіна</a:t>
            </a:r>
            <a:r>
              <a:rPr lang="ru-RU" sz="2000" dirty="0"/>
              <a:t> та Ю. Лотмана, а </a:t>
            </a:r>
            <a:r>
              <a:rPr lang="ru-RU" sz="2000" dirty="0" err="1"/>
              <a:t>також</a:t>
            </a:r>
            <a:r>
              <a:rPr lang="ru-RU" sz="2000" dirty="0"/>
              <a:t> Ж. </a:t>
            </a:r>
            <a:r>
              <a:rPr lang="ru-RU" sz="2000" dirty="0" err="1"/>
              <a:t>Лякана</a:t>
            </a:r>
            <a:r>
              <a:rPr lang="ru-RU" sz="2000" dirty="0"/>
              <a:t>, Ж. </a:t>
            </a:r>
            <a:r>
              <a:rPr lang="ru-RU" sz="2000" dirty="0" err="1"/>
              <a:t>Дерріди</a:t>
            </a:r>
            <a:r>
              <a:rPr lang="ru-RU" sz="2000" dirty="0"/>
              <a:t> та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французьких</a:t>
            </a:r>
            <a:r>
              <a:rPr lang="ru-RU" sz="2000" dirty="0"/>
              <a:t> </a:t>
            </a:r>
            <a:r>
              <a:rPr lang="ru-RU" sz="2000" dirty="0" err="1"/>
              <a:t>мислителів</a:t>
            </a:r>
            <a:r>
              <a:rPr lang="ru-RU" sz="2000" dirty="0"/>
              <a:t> </a:t>
            </a:r>
            <a:r>
              <a:rPr lang="en-US" sz="2000" dirty="0"/>
              <a:t>XX </a:t>
            </a:r>
            <a:r>
              <a:rPr lang="ru-RU" sz="2000" dirty="0" err="1"/>
              <a:t>століття</a:t>
            </a:r>
            <a:r>
              <a:rPr lang="ru-RU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6649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-15960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Новітні напрями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620688"/>
            <a:ext cx="8880921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збірнику</a:t>
            </a:r>
            <a:r>
              <a:rPr lang="ru-RU" dirty="0"/>
              <a:t> </a:t>
            </a:r>
            <a:r>
              <a:rPr lang="ru-RU" dirty="0" err="1"/>
              <a:t>есе</a:t>
            </a:r>
            <a:r>
              <a:rPr lang="ru-RU" dirty="0"/>
              <a:t> «</a:t>
            </a:r>
            <a:r>
              <a:rPr lang="ru-RU" dirty="0" err="1"/>
              <a:t>Полігон</a:t>
            </a:r>
            <a:r>
              <a:rPr lang="ru-RU" dirty="0"/>
              <a:t>» (1977 р.) </a:t>
            </a:r>
            <a:r>
              <a:rPr lang="ru-RU" dirty="0" err="1"/>
              <a:t>дослідниця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порушує</a:t>
            </a:r>
            <a:r>
              <a:rPr lang="ru-RU" dirty="0"/>
              <a:t> проблему «</a:t>
            </a:r>
            <a:r>
              <a:rPr lang="ru-RU" dirty="0" err="1"/>
              <a:t>жіночої</a:t>
            </a:r>
            <a:r>
              <a:rPr lang="ru-RU" dirty="0"/>
              <a:t> </a:t>
            </a:r>
            <a:r>
              <a:rPr lang="ru-RU" dirty="0" err="1"/>
              <a:t>ідентичності</a:t>
            </a:r>
            <a:r>
              <a:rPr lang="ru-RU" dirty="0"/>
              <a:t>», </a:t>
            </a:r>
            <a:r>
              <a:rPr lang="ru-RU" dirty="0" err="1"/>
              <a:t>пробує</a:t>
            </a:r>
            <a:r>
              <a:rPr lang="ru-RU" dirty="0"/>
              <a:t> </a:t>
            </a:r>
            <a:r>
              <a:rPr lang="ru-RU" dirty="0" err="1"/>
              <a:t>про­стежити</a:t>
            </a:r>
            <a:r>
              <a:rPr lang="ru-RU" dirty="0"/>
              <a:t> в </a:t>
            </a:r>
            <a:r>
              <a:rPr lang="ru-RU" dirty="0" err="1"/>
              <a:t>історичному</a:t>
            </a:r>
            <a:r>
              <a:rPr lang="ru-RU" dirty="0"/>
              <a:t> </a:t>
            </a:r>
            <a:r>
              <a:rPr lang="ru-RU" dirty="0" err="1"/>
              <a:t>аспекті</a:t>
            </a:r>
            <a:r>
              <a:rPr lang="ru-RU" dirty="0"/>
              <a:t> систему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кате­горії</a:t>
            </a:r>
            <a:r>
              <a:rPr lang="ru-RU" dirty="0"/>
              <a:t> «</a:t>
            </a:r>
            <a:r>
              <a:rPr lang="ru-RU" dirty="0" err="1"/>
              <a:t>жіночності</a:t>
            </a:r>
            <a:r>
              <a:rPr lang="ru-RU" dirty="0"/>
              <a:t>».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працях</a:t>
            </a:r>
            <a:r>
              <a:rPr lang="ru-RU" dirty="0"/>
              <a:t> </a:t>
            </a:r>
            <a:r>
              <a:rPr lang="ru-RU" b="1" dirty="0"/>
              <a:t>Ю. </a:t>
            </a:r>
            <a:r>
              <a:rPr lang="ru-RU" b="1" dirty="0" err="1"/>
              <a:t>Крістева</a:t>
            </a:r>
            <a:r>
              <a:rPr lang="ru-RU" b="1" dirty="0"/>
              <a:t> </a:t>
            </a:r>
            <a:r>
              <a:rPr lang="ru-RU" dirty="0"/>
              <a:t>детально </a:t>
            </a:r>
            <a:r>
              <a:rPr lang="ru-RU" dirty="0" err="1"/>
              <a:t>розглядає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приниження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 в </a:t>
            </a:r>
            <a:r>
              <a:rPr lang="ru-RU" dirty="0" err="1"/>
              <a:t>суспільстві</a:t>
            </a:r>
            <a:r>
              <a:rPr lang="ru-RU" dirty="0"/>
              <a:t>. </a:t>
            </a:r>
            <a:r>
              <a:rPr lang="ru-RU" dirty="0" err="1"/>
              <a:t>Пере­осмислює</a:t>
            </a:r>
            <a:r>
              <a:rPr lang="ru-RU" dirty="0"/>
              <a:t> </a:t>
            </a:r>
            <a:r>
              <a:rPr lang="ru-RU" dirty="0" err="1"/>
              <a:t>міфічні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любов</a:t>
            </a:r>
            <a:r>
              <a:rPr lang="ru-RU" dirty="0"/>
              <a:t>, </a:t>
            </a:r>
            <a:r>
              <a:rPr lang="ru-RU" dirty="0" err="1"/>
              <a:t>порівнює</a:t>
            </a:r>
            <a:r>
              <a:rPr lang="ru-RU" dirty="0"/>
              <a:t> </a:t>
            </a:r>
            <a:r>
              <a:rPr lang="ru-RU" dirty="0" err="1"/>
              <a:t>психо­аналітичне</a:t>
            </a:r>
            <a:r>
              <a:rPr lang="ru-RU" dirty="0"/>
              <a:t> й </a:t>
            </a:r>
            <a:r>
              <a:rPr lang="ru-RU" dirty="0" err="1"/>
              <a:t>релігійне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; </a:t>
            </a:r>
            <a:r>
              <a:rPr lang="ru-RU" dirty="0" err="1"/>
              <a:t>аналізує</a:t>
            </a:r>
            <a:r>
              <a:rPr lang="ru-RU" dirty="0"/>
              <a:t> образ «</a:t>
            </a:r>
            <a:r>
              <a:rPr lang="ru-RU" dirty="0" err="1"/>
              <a:t>чужинця</a:t>
            </a:r>
            <a:r>
              <a:rPr lang="ru-RU" dirty="0"/>
              <a:t>» у </a:t>
            </a:r>
            <a:r>
              <a:rPr lang="ru-RU" dirty="0" err="1"/>
              <a:t>філософії</a:t>
            </a:r>
            <a:r>
              <a:rPr lang="ru-RU" dirty="0"/>
              <a:t> та </a:t>
            </a:r>
            <a:r>
              <a:rPr lang="ru-RU" dirty="0" err="1"/>
              <a:t>літературі</a:t>
            </a:r>
            <a:r>
              <a:rPr lang="ru-RU" dirty="0"/>
              <a:t>, проблему </a:t>
            </a:r>
            <a:r>
              <a:rPr lang="ru-RU" dirty="0" err="1"/>
              <a:t>не­подібності</a:t>
            </a:r>
            <a:r>
              <a:rPr lang="ru-RU" dirty="0"/>
              <a:t> як </a:t>
            </a:r>
            <a:r>
              <a:rPr lang="ru-RU" dirty="0" err="1"/>
              <a:t>органічного</a:t>
            </a:r>
            <a:r>
              <a:rPr lang="ru-RU" dirty="0"/>
              <a:t> </a:t>
            </a:r>
            <a:r>
              <a:rPr lang="ru-RU" dirty="0" err="1"/>
              <a:t>елементу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. В </a:t>
            </a:r>
            <a:r>
              <a:rPr lang="ru-RU" dirty="0" err="1"/>
              <a:t>есе</a:t>
            </a:r>
            <a:r>
              <a:rPr lang="ru-RU" dirty="0"/>
              <a:t> «</a:t>
            </a:r>
            <a:r>
              <a:rPr lang="en-US" dirty="0" err="1"/>
              <a:t>Stabat</a:t>
            </a:r>
            <a:r>
              <a:rPr lang="en-US" dirty="0"/>
              <a:t> Mater» (1974 </a:t>
            </a:r>
            <a:r>
              <a:rPr lang="ru-RU" dirty="0"/>
              <a:t>р.) Ю. </a:t>
            </a:r>
            <a:r>
              <a:rPr lang="ru-RU" dirty="0" err="1"/>
              <a:t>Крістева</a:t>
            </a:r>
            <a:r>
              <a:rPr lang="ru-RU" dirty="0"/>
              <a:t> писала: «</a:t>
            </a:r>
            <a:r>
              <a:rPr lang="ru-RU" dirty="0" err="1"/>
              <a:t>Якщо</a:t>
            </a:r>
            <a:r>
              <a:rPr lang="ru-RU" dirty="0"/>
              <a:t> говоримо про </a:t>
            </a:r>
            <a:r>
              <a:rPr lang="ru-RU" dirty="0" err="1"/>
              <a:t>жінку</a:t>
            </a:r>
            <a:r>
              <a:rPr lang="ru-RU" dirty="0"/>
              <a:t> і не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, ким вона є.., то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інакше</a:t>
            </a:r>
            <a:r>
              <a:rPr lang="ru-RU" dirty="0"/>
              <a:t> буде і з </a:t>
            </a:r>
            <a:r>
              <a:rPr lang="ru-RU" dirty="0" err="1"/>
              <a:t>матір'ю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мате­ринство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r>
              <a:rPr lang="ru-RU" dirty="0"/>
              <a:t> „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статі</a:t>
            </a:r>
            <a:r>
              <a:rPr lang="ru-RU" dirty="0"/>
              <a:t>",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приписати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? Але тут ми </a:t>
            </a:r>
            <a:r>
              <a:rPr lang="ru-RU" dirty="0" err="1"/>
              <a:t>знов</a:t>
            </a:r>
            <a:r>
              <a:rPr lang="ru-RU" dirty="0"/>
              <a:t> </a:t>
            </a:r>
            <a:r>
              <a:rPr lang="ru-RU" dirty="0" err="1"/>
              <a:t>наштовхуємося</a:t>
            </a:r>
            <a:r>
              <a:rPr lang="ru-RU" dirty="0"/>
              <a:t> на парадокс. </a:t>
            </a:r>
            <a:endParaRPr lang="ru-RU" dirty="0" smtClean="0"/>
          </a:p>
          <a:p>
            <a:pPr algn="just"/>
            <a:r>
              <a:rPr lang="ru-RU" dirty="0"/>
              <a:t>Ж. </a:t>
            </a:r>
            <a:r>
              <a:rPr lang="ru-RU" dirty="0" err="1"/>
              <a:t>Лякан</a:t>
            </a:r>
            <a:r>
              <a:rPr lang="ru-RU" dirty="0"/>
              <a:t> у </a:t>
            </a:r>
            <a:r>
              <a:rPr lang="ru-RU" dirty="0" err="1"/>
              <a:t>праці</a:t>
            </a:r>
            <a:r>
              <a:rPr lang="ru-RU" dirty="0"/>
              <a:t> «</a:t>
            </a:r>
            <a:r>
              <a:rPr lang="ru-RU" dirty="0" err="1"/>
              <a:t>Жіноча</a:t>
            </a:r>
            <a:r>
              <a:rPr lang="ru-RU" dirty="0"/>
              <a:t> </a:t>
            </a:r>
            <a:r>
              <a:rPr lang="ru-RU" dirty="0" err="1"/>
              <a:t>сексуальність</a:t>
            </a:r>
            <a:r>
              <a:rPr lang="ru-RU" dirty="0"/>
              <a:t>» (1982 p.) по­рушив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душі</a:t>
            </a:r>
            <a:r>
              <a:rPr lang="ru-RU" dirty="0"/>
              <a:t> й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На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фемінізм</a:t>
            </a:r>
            <a:r>
              <a:rPr lang="ru-RU" dirty="0"/>
              <a:t>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вплинула</a:t>
            </a:r>
            <a:r>
              <a:rPr lang="ru-RU" dirty="0"/>
              <a:t> </a:t>
            </a:r>
            <a:r>
              <a:rPr lang="ru-RU" dirty="0" err="1"/>
              <a:t>праця</a:t>
            </a:r>
            <a:r>
              <a:rPr lang="ru-RU" dirty="0"/>
              <a:t> </a:t>
            </a:r>
            <a:r>
              <a:rPr lang="ru-RU" b="1" i="1" dirty="0" err="1"/>
              <a:t>Сімони</a:t>
            </a:r>
            <a:r>
              <a:rPr lang="ru-RU" b="1" i="1" dirty="0"/>
              <a:t> де Бовуар</a:t>
            </a:r>
            <a:r>
              <a:rPr lang="ru-RU" b="1" dirty="0"/>
              <a:t> (1908—1986 </a:t>
            </a:r>
            <a:r>
              <a:rPr lang="en-US" b="1" dirty="0"/>
              <a:t>pp.) </a:t>
            </a:r>
            <a:r>
              <a:rPr lang="en-US" dirty="0"/>
              <a:t>«</a:t>
            </a:r>
            <a:r>
              <a:rPr lang="ru-RU" dirty="0"/>
              <a:t>Друга стать», в </a:t>
            </a:r>
            <a:r>
              <a:rPr lang="ru-RU" dirty="0" err="1"/>
              <a:t>якій</a:t>
            </a:r>
            <a:r>
              <a:rPr lang="ru-RU" dirty="0"/>
              <a:t> француженка </a:t>
            </a:r>
            <a:r>
              <a:rPr lang="ru-RU" dirty="0" err="1"/>
              <a:t>розуміє</a:t>
            </a:r>
            <a:r>
              <a:rPr lang="ru-RU" dirty="0"/>
              <a:t> стать не в </a:t>
            </a:r>
            <a:r>
              <a:rPr lang="ru-RU" dirty="0" err="1"/>
              <a:t>біологічному</a:t>
            </a:r>
            <a:r>
              <a:rPr lang="ru-RU" dirty="0"/>
              <a:t>, а в куль­турному </a:t>
            </a:r>
            <a:r>
              <a:rPr lang="ru-RU" dirty="0" err="1"/>
              <a:t>плані</a:t>
            </a:r>
            <a:r>
              <a:rPr lang="ru-RU" dirty="0"/>
              <a:t>, </a:t>
            </a:r>
            <a:r>
              <a:rPr lang="ru-RU" dirty="0" err="1"/>
              <a:t>зосереджуючись</a:t>
            </a:r>
            <a:r>
              <a:rPr lang="ru-RU" dirty="0"/>
              <a:t> на </a:t>
            </a:r>
            <a:r>
              <a:rPr lang="ru-RU" dirty="0" err="1"/>
              <a:t>фундаментальних</a:t>
            </a:r>
            <a:r>
              <a:rPr lang="ru-RU" dirty="0"/>
              <a:t> </a:t>
            </a:r>
            <a:r>
              <a:rPr lang="ru-RU" dirty="0" err="1"/>
              <a:t>від­мінностях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чоловіка</a:t>
            </a:r>
            <a:r>
              <a:rPr lang="ru-RU" dirty="0"/>
              <a:t>. </a:t>
            </a:r>
            <a:r>
              <a:rPr lang="ru-RU" dirty="0" err="1"/>
              <a:t>Ідеї</a:t>
            </a:r>
            <a:r>
              <a:rPr lang="ru-RU" dirty="0"/>
              <a:t> С. де Бовуар </a:t>
            </a:r>
            <a:r>
              <a:rPr lang="ru-RU" dirty="0" err="1"/>
              <a:t>знайшли</a:t>
            </a:r>
            <a:r>
              <a:rPr lang="ru-RU" dirty="0"/>
              <a:t> </a:t>
            </a:r>
            <a:r>
              <a:rPr lang="ru-RU" dirty="0" err="1"/>
              <a:t>продовження</a:t>
            </a:r>
            <a:r>
              <a:rPr lang="ru-RU" dirty="0"/>
              <a:t> й </a:t>
            </a:r>
            <a:r>
              <a:rPr lang="ru-RU" dirty="0" err="1"/>
              <a:t>розвиток</a:t>
            </a:r>
            <a:r>
              <a:rPr lang="ru-RU" dirty="0"/>
              <a:t> у </a:t>
            </a:r>
            <a:r>
              <a:rPr lang="ru-RU" dirty="0" err="1"/>
              <a:t>книзі</a:t>
            </a:r>
            <a:r>
              <a:rPr lang="ru-RU" dirty="0"/>
              <a:t> К. </a:t>
            </a:r>
            <a:r>
              <a:rPr lang="ru-RU" dirty="0" err="1"/>
              <a:t>Міллет</a:t>
            </a:r>
            <a:r>
              <a:rPr lang="ru-RU" dirty="0"/>
              <a:t> «Сексуаль­на </a:t>
            </a:r>
            <a:r>
              <a:rPr lang="ru-RU" dirty="0" err="1"/>
              <a:t>політика</a:t>
            </a:r>
            <a:r>
              <a:rPr lang="ru-RU" dirty="0"/>
              <a:t>» (1969 </a:t>
            </a:r>
            <a:r>
              <a:rPr lang="en-US" dirty="0"/>
              <a:t>p.). </a:t>
            </a:r>
            <a:r>
              <a:rPr lang="ru-RU" dirty="0"/>
              <a:t>Американка </a:t>
            </a:r>
            <a:r>
              <a:rPr lang="ru-RU" dirty="0" err="1"/>
              <a:t>розрізняє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«стать» і «</a:t>
            </a:r>
            <a:r>
              <a:rPr lang="ru-RU" dirty="0" err="1"/>
              <a:t>рід</a:t>
            </a:r>
            <a:r>
              <a:rPr lang="ru-RU" dirty="0"/>
              <a:t>». Перше з них є </a:t>
            </a:r>
            <a:r>
              <a:rPr lang="ru-RU" dirty="0" err="1"/>
              <a:t>суто</a:t>
            </a:r>
            <a:r>
              <a:rPr lang="ru-RU" dirty="0"/>
              <a:t> </a:t>
            </a:r>
            <a:r>
              <a:rPr lang="ru-RU" dirty="0" err="1"/>
              <a:t>біологічним</a:t>
            </a:r>
            <a:r>
              <a:rPr lang="ru-RU" dirty="0"/>
              <a:t>, а друге — </a:t>
            </a:r>
            <a:r>
              <a:rPr lang="ru-RU" dirty="0" err="1"/>
              <a:t>психологічним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44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452792" cy="49685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dirty="0">
                <a:effectLst/>
              </a:rPr>
              <a:t>Міфологічна школа ХІХ століття. </a:t>
            </a:r>
            <a:r>
              <a:rPr lang="uk-UA" dirty="0" err="1">
                <a:effectLst/>
              </a:rPr>
              <a:t>Неоміфологічна</a:t>
            </a:r>
            <a:r>
              <a:rPr lang="uk-UA" dirty="0">
                <a:effectLst/>
              </a:rPr>
              <a:t> школа ХХ століття. </a:t>
            </a:r>
            <a:endParaRPr lang="ru-RU" dirty="0">
              <a:effectLst/>
            </a:endParaRPr>
          </a:p>
          <a:p>
            <a:r>
              <a:rPr lang="uk-UA" dirty="0">
                <a:effectLst/>
              </a:rPr>
              <a:t>Біографічний метод. Культурно-історична школа в зарубіжному й вітчизняному літературознавстві. </a:t>
            </a:r>
            <a:endParaRPr lang="ru-RU" dirty="0">
              <a:effectLst/>
            </a:endParaRPr>
          </a:p>
          <a:p>
            <a:r>
              <a:rPr lang="uk-UA" dirty="0">
                <a:effectLst/>
              </a:rPr>
              <a:t>Порівняльно-історична школа (компаративізм). </a:t>
            </a:r>
            <a:endParaRPr lang="ru-RU" dirty="0">
              <a:effectLst/>
            </a:endParaRPr>
          </a:p>
          <a:p>
            <a:r>
              <a:rPr lang="uk-UA" dirty="0">
                <a:effectLst/>
              </a:rPr>
              <a:t>Психологічна школа. </a:t>
            </a:r>
            <a:endParaRPr lang="ru-RU" dirty="0">
              <a:effectLst/>
            </a:endParaRPr>
          </a:p>
          <a:p>
            <a:r>
              <a:rPr lang="uk-UA" dirty="0">
                <a:effectLst/>
              </a:rPr>
              <a:t>Аналітична психологія у контексті літератури ХХ століття. </a:t>
            </a:r>
            <a:endParaRPr lang="ru-RU" dirty="0">
              <a:effectLst/>
            </a:endParaRPr>
          </a:p>
          <a:p>
            <a:r>
              <a:rPr lang="uk-UA" dirty="0">
                <a:effectLst/>
              </a:rPr>
              <a:t>Новітні напрями та течії у літературознавстві. </a:t>
            </a:r>
            <a:endParaRPr lang="ru-RU" dirty="0">
              <a:effectLst/>
            </a:endParaRPr>
          </a:p>
          <a:p>
            <a:r>
              <a:rPr lang="uk-UA" dirty="0">
                <a:effectLst/>
              </a:rPr>
              <a:t>Постмодернізм. Фемінізм. </a:t>
            </a:r>
            <a:endParaRPr lang="ru-RU" dirty="0">
              <a:effectLst/>
            </a:endParaRPr>
          </a:p>
          <a:p>
            <a:r>
              <a:rPr lang="uk-UA" dirty="0" err="1">
                <a:effectLst/>
              </a:rPr>
              <a:t>Постструктуралізм</a:t>
            </a:r>
            <a:r>
              <a:rPr lang="uk-UA" dirty="0">
                <a:effectLst/>
              </a:rPr>
              <a:t> як ідейна течія західноєвропейської естетики. </a:t>
            </a:r>
            <a:endParaRPr lang="ru-RU" dirty="0">
              <a:effectLst/>
            </a:endParaRPr>
          </a:p>
          <a:p>
            <a:r>
              <a:rPr lang="uk-UA" dirty="0" err="1">
                <a:effectLst/>
              </a:rPr>
              <a:t>Деконструктивізм</a:t>
            </a:r>
            <a:r>
              <a:rPr lang="uk-UA" dirty="0">
                <a:effectLst/>
              </a:rPr>
              <a:t> як реакція на новітні філософські та філологічні доктрини. </a:t>
            </a:r>
            <a:endParaRPr lang="ru-RU" dirty="0">
              <a:effectLst/>
            </a:endParaRPr>
          </a:p>
          <a:p>
            <a:r>
              <a:rPr lang="uk-UA" dirty="0">
                <a:effectLst/>
              </a:rPr>
              <a:t>Постколоніальна критика. Характеристика формальної школи. </a:t>
            </a:r>
            <a:endParaRPr lang="ru-RU" dirty="0">
              <a:effectLst/>
            </a:endParaRPr>
          </a:p>
          <a:p>
            <a:endParaRPr lang="ru-RU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315200" cy="654021"/>
          </a:xfrm>
        </p:spPr>
        <p:txBody>
          <a:bodyPr/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477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-15960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Новітні напрями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620688"/>
            <a:ext cx="8880921" cy="59093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u="sng" dirty="0" err="1"/>
              <a:t>Постколоніальна</a:t>
            </a:r>
            <a:r>
              <a:rPr lang="ru-RU" b="1" i="1" u="sng" dirty="0"/>
              <a:t> критика. 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напрям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літературознавства</a:t>
            </a:r>
            <a:r>
              <a:rPr lang="ru-RU" dirty="0"/>
              <a:t> </a:t>
            </a:r>
            <a:r>
              <a:rPr lang="ru-RU" dirty="0" err="1"/>
              <a:t>виник</a:t>
            </a:r>
            <a:r>
              <a:rPr lang="ru-RU" dirty="0"/>
              <a:t> у </a:t>
            </a:r>
            <a:r>
              <a:rPr lang="ru-RU" dirty="0" err="1"/>
              <a:t>англомовному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напри­кінці</a:t>
            </a:r>
            <a:r>
              <a:rPr lang="ru-RU" dirty="0"/>
              <a:t> 70-х </a:t>
            </a:r>
            <a:r>
              <a:rPr lang="ru-RU" dirty="0" err="1"/>
              <a:t>років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кращих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</a:t>
            </a:r>
            <a:r>
              <a:rPr lang="ru-RU" dirty="0" err="1"/>
              <a:t>деконструктивізму</a:t>
            </a:r>
            <a:r>
              <a:rPr lang="ru-RU" dirty="0"/>
              <a:t>, </a:t>
            </a:r>
            <a:r>
              <a:rPr lang="ru-RU" dirty="0" err="1"/>
              <a:t>психоаналізу</a:t>
            </a:r>
            <a:r>
              <a:rPr lang="ru-RU" dirty="0"/>
              <a:t>, марксизму, нового </a:t>
            </a:r>
            <a:r>
              <a:rPr lang="ru-RU" dirty="0" err="1"/>
              <a:t>істо­ризму</a:t>
            </a:r>
            <a:r>
              <a:rPr lang="ru-RU" dirty="0"/>
              <a:t>, </a:t>
            </a:r>
            <a:r>
              <a:rPr lang="ru-RU" dirty="0" err="1"/>
              <a:t>фемінізму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історичних</a:t>
            </a:r>
            <a:r>
              <a:rPr lang="ru-RU" dirty="0"/>
              <a:t> і </a:t>
            </a:r>
            <a:r>
              <a:rPr lang="ru-RU" dirty="0" err="1"/>
              <a:t>культуро­логічних</a:t>
            </a:r>
            <a:r>
              <a:rPr lang="ru-RU" dirty="0"/>
              <a:t> моделей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звільнилися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колоніального</a:t>
            </a:r>
            <a:r>
              <a:rPr lang="ru-RU" dirty="0"/>
              <a:t> ярма. </a:t>
            </a:r>
            <a:r>
              <a:rPr lang="ru-RU" dirty="0" err="1"/>
              <a:t>Вирішальну</a:t>
            </a:r>
            <a:r>
              <a:rPr lang="ru-RU" dirty="0"/>
              <a:t> роль у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 smtClean="0"/>
              <a:t>постколоніальної</a:t>
            </a:r>
            <a:r>
              <a:rPr lang="ru-RU" dirty="0" smtClean="0"/>
              <a:t> </a:t>
            </a:r>
            <a:r>
              <a:rPr lang="ru-RU" dirty="0"/>
              <a:t>критики </a:t>
            </a:r>
            <a:r>
              <a:rPr lang="ru-RU" dirty="0" err="1"/>
              <a:t>відіграла</a:t>
            </a:r>
            <a:r>
              <a:rPr lang="ru-RU" dirty="0"/>
              <a:t> </a:t>
            </a:r>
            <a:r>
              <a:rPr lang="ru-RU" dirty="0" err="1"/>
              <a:t>праця</a:t>
            </a:r>
            <a:r>
              <a:rPr lang="ru-RU" dirty="0"/>
              <a:t> </a:t>
            </a:r>
            <a:r>
              <a:rPr lang="ru-RU" dirty="0" err="1"/>
              <a:t>американця</a:t>
            </a:r>
            <a:r>
              <a:rPr lang="ru-RU" dirty="0"/>
              <a:t> </a:t>
            </a:r>
            <a:r>
              <a:rPr lang="ru-RU" b="1" i="1" u="sng" dirty="0" err="1"/>
              <a:t>Едварда</a:t>
            </a:r>
            <a:r>
              <a:rPr lang="ru-RU" b="1" i="1" u="sng" dirty="0"/>
              <a:t> </a:t>
            </a:r>
            <a:r>
              <a:rPr lang="ru-RU" b="1" i="1" u="sng" dirty="0" err="1"/>
              <a:t>Саїда</a:t>
            </a:r>
            <a:r>
              <a:rPr lang="ru-RU" dirty="0"/>
              <a:t> (1935 </a:t>
            </a:r>
            <a:r>
              <a:rPr lang="en-US" dirty="0"/>
              <a:t>p.). </a:t>
            </a:r>
            <a:r>
              <a:rPr lang="ru-RU" dirty="0" err="1"/>
              <a:t>Орієнталізм</a:t>
            </a:r>
            <a:r>
              <a:rPr lang="ru-RU" dirty="0"/>
              <a:t> як наука </a:t>
            </a:r>
            <a:r>
              <a:rPr lang="ru-RU" dirty="0" err="1"/>
              <a:t>виник</a:t>
            </a:r>
            <a:r>
              <a:rPr lang="ru-RU" dirty="0"/>
              <a:t> на </a:t>
            </a:r>
            <a:r>
              <a:rPr lang="ru-RU" dirty="0" err="1"/>
              <a:t>Заході</a:t>
            </a:r>
            <a:r>
              <a:rPr lang="ru-RU" dirty="0"/>
              <a:t> й </a:t>
            </a:r>
            <a:r>
              <a:rPr lang="ru-RU" dirty="0" err="1"/>
              <a:t>визначив</a:t>
            </a:r>
            <a:r>
              <a:rPr lang="ru-RU" dirty="0"/>
              <a:t> для </a:t>
            </a:r>
            <a:r>
              <a:rPr lang="ru-RU" dirty="0" err="1"/>
              <a:t>нього</a:t>
            </a:r>
            <a:r>
              <a:rPr lang="ru-RU" dirty="0"/>
              <a:t> коло </a:t>
            </a:r>
            <a:r>
              <a:rPr lang="ru-RU" dirty="0" err="1"/>
              <a:t>знань</a:t>
            </a:r>
            <a:r>
              <a:rPr lang="ru-RU" dirty="0"/>
              <a:t> про </a:t>
            </a:r>
            <a:r>
              <a:rPr lang="ru-RU" dirty="0" err="1"/>
              <a:t>Схід</a:t>
            </a:r>
            <a:r>
              <a:rPr lang="ru-RU" dirty="0"/>
              <a:t>. </a:t>
            </a:r>
            <a:r>
              <a:rPr lang="ru-RU" dirty="0" err="1"/>
              <a:t>Сходознавство</a:t>
            </a:r>
            <a:r>
              <a:rPr lang="ru-RU" dirty="0"/>
              <a:t> </a:t>
            </a:r>
            <a:r>
              <a:rPr lang="ru-RU" dirty="0" err="1"/>
              <a:t>народилося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панування</a:t>
            </a:r>
            <a:r>
              <a:rPr lang="ru-RU" dirty="0"/>
              <a:t> Заходу над Сходом. </a:t>
            </a:r>
            <a:r>
              <a:rPr lang="ru-RU" dirty="0" err="1"/>
              <a:t>Саїд</a:t>
            </a:r>
            <a:r>
              <a:rPr lang="ru-RU" dirty="0"/>
              <a:t> </a:t>
            </a:r>
            <a:r>
              <a:rPr lang="ru-RU" dirty="0" err="1"/>
              <a:t>започатку­вав</a:t>
            </a:r>
            <a:r>
              <a:rPr lang="ru-RU" dirty="0"/>
              <a:t> </a:t>
            </a:r>
            <a:r>
              <a:rPr lang="ru-RU" dirty="0" err="1"/>
              <a:t>цілий</a:t>
            </a:r>
            <a:r>
              <a:rPr lang="ru-RU" dirty="0"/>
              <a:t> </a:t>
            </a:r>
            <a:r>
              <a:rPr lang="ru-RU" dirty="0" err="1"/>
              <a:t>напрям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деконструюють</a:t>
            </a:r>
            <a:r>
              <a:rPr lang="ru-RU" dirty="0"/>
              <a:t> </a:t>
            </a:r>
            <a:r>
              <a:rPr lang="ru-RU" dirty="0" err="1"/>
              <a:t>тексти</a:t>
            </a:r>
            <a:r>
              <a:rPr lang="ru-RU" dirty="0"/>
              <a:t> </a:t>
            </a:r>
            <a:r>
              <a:rPr lang="ru-RU" dirty="0" err="1"/>
              <a:t>колишніх</a:t>
            </a:r>
            <a:r>
              <a:rPr lang="ru-RU" dirty="0"/>
              <a:t> </a:t>
            </a:r>
            <a:r>
              <a:rPr lang="ru-RU" dirty="0" err="1"/>
              <a:t>метрополій</a:t>
            </a:r>
            <a:r>
              <a:rPr lang="ru-RU" dirty="0"/>
              <a:t>, </a:t>
            </a:r>
            <a:r>
              <a:rPr lang="ru-RU" dirty="0" err="1"/>
              <a:t>вказуючи</a:t>
            </a:r>
            <a:r>
              <a:rPr lang="ru-RU" dirty="0"/>
              <a:t>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інте­ресів</a:t>
            </a:r>
            <a:r>
              <a:rPr lang="ru-RU" dirty="0"/>
              <a:t> </a:t>
            </a:r>
            <a:r>
              <a:rPr lang="ru-RU" dirty="0" err="1"/>
              <a:t>правлячих</a:t>
            </a:r>
            <a:r>
              <a:rPr lang="ru-RU" dirty="0"/>
              <a:t> </a:t>
            </a:r>
            <a:r>
              <a:rPr lang="ru-RU" dirty="0" err="1"/>
              <a:t>кіл</a:t>
            </a:r>
            <a:r>
              <a:rPr lang="ru-RU" dirty="0"/>
              <a:t> </a:t>
            </a:r>
            <a:r>
              <a:rPr lang="ru-RU" dirty="0" err="1"/>
              <a:t>світових</a:t>
            </a:r>
            <a:r>
              <a:rPr lang="ru-RU" dirty="0"/>
              <a:t> </a:t>
            </a:r>
            <a:r>
              <a:rPr lang="ru-RU" dirty="0" err="1"/>
              <a:t>лідерів</a:t>
            </a:r>
            <a:r>
              <a:rPr lang="ru-RU" dirty="0"/>
              <a:t>. </a:t>
            </a:r>
            <a:r>
              <a:rPr lang="ru-RU" dirty="0" err="1"/>
              <a:t>Марксистське</a:t>
            </a:r>
            <a:r>
              <a:rPr lang="ru-RU" dirty="0"/>
              <a:t> </a:t>
            </a:r>
            <a:r>
              <a:rPr lang="ru-RU" dirty="0" err="1"/>
              <a:t>крило</a:t>
            </a:r>
            <a:r>
              <a:rPr lang="ru-RU" dirty="0"/>
              <a:t> </a:t>
            </a:r>
            <a:r>
              <a:rPr lang="ru-RU" dirty="0" err="1"/>
              <a:t>постколоніалізму</a:t>
            </a:r>
            <a:r>
              <a:rPr lang="ru-RU" dirty="0"/>
              <a:t> </a:t>
            </a:r>
            <a:r>
              <a:rPr lang="ru-RU" dirty="0" err="1"/>
              <a:t>розглядає</a:t>
            </a:r>
            <a:r>
              <a:rPr lang="ru-RU" dirty="0"/>
              <a:t> </a:t>
            </a:r>
            <a:r>
              <a:rPr lang="ru-RU" dirty="0" err="1"/>
              <a:t>постколоніальність</a:t>
            </a:r>
            <a:r>
              <a:rPr lang="ru-RU" dirty="0"/>
              <a:t> у </a:t>
            </a:r>
            <a:r>
              <a:rPr lang="ru-RU" dirty="0" err="1"/>
              <a:t>літературі</a:t>
            </a:r>
            <a:r>
              <a:rPr lang="ru-RU" dirty="0"/>
              <a:t> як </a:t>
            </a:r>
            <a:r>
              <a:rPr lang="ru-RU" dirty="0" err="1"/>
              <a:t>спробу</a:t>
            </a:r>
            <a:r>
              <a:rPr lang="ru-RU" dirty="0"/>
              <a:t> </a:t>
            </a:r>
            <a:r>
              <a:rPr lang="ru-RU" dirty="0" err="1"/>
              <a:t>протистояти</a:t>
            </a:r>
            <a:r>
              <a:rPr lang="ru-RU" dirty="0"/>
              <a:t>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 90-х роках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постколоніальної</a:t>
            </a:r>
            <a:r>
              <a:rPr lang="ru-RU" dirty="0"/>
              <a:t>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стало </a:t>
            </a:r>
            <a:r>
              <a:rPr lang="ru-RU" dirty="0" err="1"/>
              <a:t>обов'язковим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англомовних</a:t>
            </a:r>
            <a:r>
              <a:rPr lang="ru-RU" dirty="0"/>
              <a:t> </a:t>
            </a:r>
            <a:r>
              <a:rPr lang="ru-RU" dirty="0" err="1"/>
              <a:t>навчаль­них</a:t>
            </a:r>
            <a:r>
              <a:rPr lang="ru-RU" dirty="0"/>
              <a:t> закладах. Характерною </a:t>
            </a:r>
            <a:r>
              <a:rPr lang="ru-RU" dirty="0" err="1"/>
              <a:t>особливістю</a:t>
            </a:r>
            <a:r>
              <a:rPr lang="ru-RU" dirty="0"/>
              <a:t> </a:t>
            </a:r>
            <a:r>
              <a:rPr lang="ru-RU" dirty="0" err="1"/>
              <a:t>постколоніальних</a:t>
            </a:r>
            <a:r>
              <a:rPr lang="ru-RU" dirty="0"/>
              <a:t> </a:t>
            </a:r>
            <a:r>
              <a:rPr lang="ru-RU" dirty="0" err="1"/>
              <a:t>студій</a:t>
            </a:r>
            <a:r>
              <a:rPr lang="ru-RU" dirty="0"/>
              <a:t> є той факт,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вони </a:t>
            </a:r>
            <a:r>
              <a:rPr lang="ru-RU" dirty="0" err="1"/>
              <a:t>написані</a:t>
            </a:r>
            <a:r>
              <a:rPr lang="ru-RU" dirty="0"/>
              <a:t> </a:t>
            </a:r>
            <a:r>
              <a:rPr lang="ru-RU" dirty="0" err="1"/>
              <a:t>англійською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французькою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, </a:t>
            </a:r>
            <a:r>
              <a:rPr lang="ru-RU" dirty="0" err="1"/>
              <a:t>вихідцями</a:t>
            </a:r>
            <a:r>
              <a:rPr lang="ru-RU" dirty="0"/>
              <a:t> з </a:t>
            </a:r>
            <a:r>
              <a:rPr lang="ru-RU" dirty="0" err="1"/>
              <a:t>колишніх</a:t>
            </a:r>
            <a:r>
              <a:rPr lang="ru-RU" dirty="0"/>
              <a:t> </a:t>
            </a:r>
            <a:r>
              <a:rPr lang="ru-RU" dirty="0" err="1"/>
              <a:t>колоній</a:t>
            </a:r>
            <a:r>
              <a:rPr lang="ru-RU" dirty="0"/>
              <a:t>, до того ж </a:t>
            </a:r>
            <a:r>
              <a:rPr lang="ru-RU" dirty="0" err="1"/>
              <a:t>більшість</a:t>
            </a:r>
            <a:r>
              <a:rPr lang="ru-RU" dirty="0"/>
              <a:t> з них не </a:t>
            </a:r>
            <a:r>
              <a:rPr lang="ru-RU" dirty="0" err="1"/>
              <a:t>знає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автохтонних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дало </a:t>
            </a:r>
            <a:r>
              <a:rPr lang="ru-RU" dirty="0" err="1"/>
              <a:t>підставу</a:t>
            </a:r>
            <a:r>
              <a:rPr lang="ru-RU" dirty="0"/>
              <a:t> Марку </a:t>
            </a:r>
            <a:r>
              <a:rPr lang="ru-RU" dirty="0" err="1"/>
              <a:t>Павлишину</a:t>
            </a:r>
            <a:r>
              <a:rPr lang="ru-RU" dirty="0"/>
              <a:t> </a:t>
            </a:r>
            <a:r>
              <a:rPr lang="ru-RU" dirty="0" err="1"/>
              <a:t>зіронізувати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«</a:t>
            </a:r>
            <a:r>
              <a:rPr lang="ru-RU" dirty="0" err="1"/>
              <a:t>авто­ритетний</a:t>
            </a:r>
            <a:r>
              <a:rPr lang="ru-RU" dirty="0"/>
              <a:t> </a:t>
            </a:r>
            <a:r>
              <a:rPr lang="ru-RU" dirty="0" err="1"/>
              <a:t>метадискурс</a:t>
            </a:r>
            <a:r>
              <a:rPr lang="ru-RU" dirty="0"/>
              <a:t> про «</a:t>
            </a:r>
            <a:r>
              <a:rPr lang="ru-RU" dirty="0" err="1"/>
              <a:t>третій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»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«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», а </a:t>
            </a:r>
            <a:r>
              <a:rPr lang="ru-RU" dirty="0" err="1"/>
              <a:t>постколоніальні</a:t>
            </a:r>
            <a:r>
              <a:rPr lang="ru-RU" dirty="0"/>
              <a:t> </a:t>
            </a:r>
            <a:r>
              <a:rPr lang="ru-RU" dirty="0" err="1"/>
              <a:t>студії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наукою Заходу про себе».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8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-15960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Новітні напрями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620688"/>
            <a:ext cx="8880921" cy="6001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u="sng" dirty="0" err="1"/>
              <a:t>Постмодернізм</a:t>
            </a:r>
            <a:r>
              <a:rPr lang="ru-RU" sz="1600" b="1" i="1" u="sng" dirty="0"/>
              <a:t>.</a:t>
            </a:r>
            <a:r>
              <a:rPr lang="ru-RU" sz="1600" dirty="0"/>
              <a:t> </a:t>
            </a:r>
            <a:r>
              <a:rPr lang="ru-RU" sz="1600" dirty="0" err="1"/>
              <a:t>Цей</a:t>
            </a:r>
            <a:r>
              <a:rPr lang="ru-RU" sz="1600" dirty="0"/>
              <a:t> </a:t>
            </a:r>
            <a:r>
              <a:rPr lang="ru-RU" sz="1600" dirty="0" err="1"/>
              <a:t>напрям</a:t>
            </a:r>
            <a:r>
              <a:rPr lang="ru-RU" sz="1600" dirty="0"/>
              <a:t> </a:t>
            </a:r>
            <a:r>
              <a:rPr lang="ru-RU" sz="1600" dirty="0" err="1"/>
              <a:t>виник</a:t>
            </a:r>
            <a:r>
              <a:rPr lang="ru-RU" sz="1600" dirty="0"/>
              <a:t> на </a:t>
            </a:r>
            <a:r>
              <a:rPr lang="ru-RU" sz="1600" dirty="0" err="1"/>
              <a:t>Заході</a:t>
            </a:r>
            <a:r>
              <a:rPr lang="ru-RU" sz="1600" dirty="0"/>
              <a:t> у </a:t>
            </a:r>
            <a:r>
              <a:rPr lang="ru-RU" sz="1600" dirty="0" err="1"/>
              <a:t>другій</a:t>
            </a:r>
            <a:r>
              <a:rPr lang="ru-RU" sz="1600" dirty="0"/>
              <a:t> </a:t>
            </a:r>
            <a:r>
              <a:rPr lang="ru-RU" sz="1600" dirty="0" err="1"/>
              <a:t>половині</a:t>
            </a:r>
            <a:r>
              <a:rPr lang="ru-RU" sz="1600" dirty="0"/>
              <a:t> </a:t>
            </a:r>
            <a:r>
              <a:rPr lang="en-US" sz="1600" dirty="0"/>
              <a:t>XX </a:t>
            </a:r>
            <a:r>
              <a:rPr lang="ru-RU" sz="1600" dirty="0" err="1"/>
              <a:t>століття</a:t>
            </a:r>
            <a:r>
              <a:rPr lang="ru-RU" sz="1600" dirty="0"/>
              <a:t>. На думку Карена Степаняна, </a:t>
            </a:r>
            <a:r>
              <a:rPr lang="ru-RU" sz="1600" dirty="0" err="1"/>
              <a:t>це</a:t>
            </a:r>
            <a:r>
              <a:rPr lang="ru-RU" sz="1600" dirty="0"/>
              <a:t> — «один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провідних</a:t>
            </a:r>
            <a:r>
              <a:rPr lang="ru-RU" sz="1600" dirty="0"/>
              <a:t> (</a:t>
            </a:r>
            <a:r>
              <a:rPr lang="ru-RU" sz="1600" dirty="0" err="1"/>
              <a:t>якщо</a:t>
            </a:r>
            <a:r>
              <a:rPr lang="ru-RU" sz="1600" dirty="0"/>
              <a:t> не </a:t>
            </a:r>
            <a:r>
              <a:rPr lang="ru-RU" sz="1600" dirty="0" err="1"/>
              <a:t>головний</a:t>
            </a:r>
            <a:r>
              <a:rPr lang="ru-RU" sz="1600" dirty="0"/>
              <a:t>) </a:t>
            </a:r>
            <a:r>
              <a:rPr lang="ru-RU" sz="1600" dirty="0" err="1"/>
              <a:t>напрям</a:t>
            </a:r>
            <a:r>
              <a:rPr lang="ru-RU" sz="1600" dirty="0"/>
              <a:t> у </a:t>
            </a:r>
            <a:r>
              <a:rPr lang="ru-RU" sz="1600" dirty="0" err="1"/>
              <a:t>світовій</a:t>
            </a:r>
            <a:r>
              <a:rPr lang="ru-RU" sz="1600" dirty="0"/>
              <a:t> </a:t>
            </a:r>
            <a:r>
              <a:rPr lang="ru-RU" sz="1600" dirty="0" err="1"/>
              <a:t>літературі</a:t>
            </a:r>
            <a:r>
              <a:rPr lang="ru-RU" sz="1600" dirty="0"/>
              <a:t> та </a:t>
            </a:r>
            <a:r>
              <a:rPr lang="ru-RU" sz="1600" dirty="0" err="1"/>
              <a:t>культурі</a:t>
            </a:r>
            <a:r>
              <a:rPr lang="ru-RU" sz="1600" dirty="0"/>
              <a:t> </a:t>
            </a:r>
            <a:r>
              <a:rPr lang="ru-RU" sz="1600" dirty="0" err="1"/>
              <a:t>останньої</a:t>
            </a:r>
            <a:r>
              <a:rPr lang="ru-RU" sz="1600" dirty="0"/>
              <a:t> </a:t>
            </a:r>
            <a:r>
              <a:rPr lang="ru-RU" sz="1600" dirty="0" err="1"/>
              <a:t>третини</a:t>
            </a:r>
            <a:r>
              <a:rPr lang="ru-RU" sz="1600" dirty="0"/>
              <a:t> </a:t>
            </a:r>
            <a:r>
              <a:rPr lang="en-US" sz="1600" dirty="0"/>
              <a:t>XX </a:t>
            </a:r>
            <a:r>
              <a:rPr lang="ru-RU" sz="1600" dirty="0" err="1"/>
              <a:t>століття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відтворив</a:t>
            </a:r>
            <a:r>
              <a:rPr lang="ru-RU" sz="1600" dirty="0"/>
              <a:t> </a:t>
            </a:r>
            <a:r>
              <a:rPr lang="ru-RU" sz="1600" dirty="0" err="1"/>
              <a:t>важливий</a:t>
            </a:r>
            <a:r>
              <a:rPr lang="ru-RU" sz="1600" dirty="0"/>
              <a:t> </a:t>
            </a:r>
            <a:r>
              <a:rPr lang="ru-RU" sz="1600" dirty="0" err="1"/>
              <a:t>етап</a:t>
            </a:r>
            <a:r>
              <a:rPr lang="ru-RU" sz="1600" dirty="0"/>
              <a:t> </a:t>
            </a:r>
            <a:r>
              <a:rPr lang="ru-RU" sz="1600" dirty="0" err="1"/>
              <a:t>релігійного</a:t>
            </a:r>
            <a:r>
              <a:rPr lang="ru-RU" sz="1600" dirty="0"/>
              <a:t>, </a:t>
            </a:r>
            <a:r>
              <a:rPr lang="ru-RU" sz="1600" dirty="0" err="1"/>
              <a:t>філософського</a:t>
            </a:r>
            <a:r>
              <a:rPr lang="ru-RU" sz="1600" dirty="0"/>
              <a:t> й </a:t>
            </a:r>
            <a:r>
              <a:rPr lang="ru-RU" sz="1600" dirty="0" err="1"/>
              <a:t>есте­тичного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людської</a:t>
            </a:r>
            <a:r>
              <a:rPr lang="ru-RU" sz="1600" dirty="0"/>
              <a:t> думки, давши </a:t>
            </a:r>
            <a:r>
              <a:rPr lang="ru-RU" sz="1600" dirty="0" err="1"/>
              <a:t>чимало</a:t>
            </a:r>
            <a:r>
              <a:rPr lang="ru-RU" sz="1600" dirty="0"/>
              <a:t> </a:t>
            </a:r>
            <a:r>
              <a:rPr lang="ru-RU" sz="1600" dirty="0" err="1"/>
              <a:t>блис­кучих</a:t>
            </a:r>
            <a:r>
              <a:rPr lang="ru-RU" sz="1600" dirty="0"/>
              <a:t> </a:t>
            </a:r>
            <a:r>
              <a:rPr lang="ru-RU" sz="1600" dirty="0" err="1"/>
              <a:t>імен</a:t>
            </a:r>
            <a:r>
              <a:rPr lang="ru-RU" sz="1600" dirty="0"/>
              <a:t> і </a:t>
            </a:r>
            <a:r>
              <a:rPr lang="ru-RU" sz="1600" dirty="0" err="1"/>
              <a:t>творів</a:t>
            </a:r>
            <a:r>
              <a:rPr lang="ru-RU" sz="1600" dirty="0"/>
              <a:t>». Сам </a:t>
            </a:r>
            <a:r>
              <a:rPr lang="ru-RU" sz="1600" dirty="0" err="1"/>
              <a:t>термін</a:t>
            </a:r>
            <a:r>
              <a:rPr lang="ru-RU" sz="1600" dirty="0"/>
              <a:t> «</a:t>
            </a:r>
            <a:r>
              <a:rPr lang="ru-RU" sz="1600" dirty="0" err="1"/>
              <a:t>постмодернізм</a:t>
            </a:r>
            <a:r>
              <a:rPr lang="ru-RU" sz="1600" dirty="0"/>
              <a:t>» </a:t>
            </a:r>
            <a:r>
              <a:rPr lang="ru-RU" sz="1600" dirty="0" err="1"/>
              <a:t>уперше</a:t>
            </a:r>
            <a:r>
              <a:rPr lang="ru-RU" sz="1600" dirty="0"/>
              <a:t> почали </a:t>
            </a:r>
            <a:r>
              <a:rPr lang="ru-RU" sz="1600" dirty="0" err="1"/>
              <a:t>вживати</a:t>
            </a:r>
            <a:r>
              <a:rPr lang="ru-RU" sz="1600" dirty="0"/>
              <a:t> у США </a:t>
            </a:r>
            <a:r>
              <a:rPr lang="ru-RU" sz="1600" dirty="0" err="1"/>
              <a:t>наприкінці</a:t>
            </a:r>
            <a:r>
              <a:rPr lang="ru-RU" sz="1600" dirty="0"/>
              <a:t> 50-х </a:t>
            </a:r>
            <a:r>
              <a:rPr lang="ru-RU" sz="1600" dirty="0" err="1"/>
              <a:t>років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/>
              <a:t> «</a:t>
            </a:r>
            <a:r>
              <a:rPr lang="ru-RU" sz="1600" dirty="0" err="1"/>
              <a:t>нової</a:t>
            </a:r>
            <a:r>
              <a:rPr lang="ru-RU" sz="1600" dirty="0"/>
              <a:t> </a:t>
            </a:r>
            <a:r>
              <a:rPr lang="ru-RU" sz="1600" dirty="0" err="1"/>
              <a:t>поезії</a:t>
            </a:r>
            <a:r>
              <a:rPr lang="ru-RU" sz="1600" dirty="0"/>
              <a:t>». </a:t>
            </a:r>
            <a:r>
              <a:rPr lang="ru-RU" sz="1600" dirty="0" err="1"/>
              <a:t>Пізніше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стали </a:t>
            </a:r>
            <a:r>
              <a:rPr lang="ru-RU" sz="1600" dirty="0" err="1"/>
              <a:t>застосовувати</a:t>
            </a:r>
            <a:r>
              <a:rPr lang="ru-RU" sz="1600" dirty="0"/>
              <a:t>, </a:t>
            </a:r>
            <a:r>
              <a:rPr lang="ru-RU" sz="1600" dirty="0" err="1"/>
              <a:t>характеризуючи</a:t>
            </a:r>
            <a:r>
              <a:rPr lang="ru-RU" sz="1600" dirty="0"/>
              <a:t> </a:t>
            </a:r>
            <a:r>
              <a:rPr lang="ru-RU" sz="1600" dirty="0" err="1"/>
              <a:t>творчість</a:t>
            </a:r>
            <a:r>
              <a:rPr lang="ru-RU" sz="1600" dirty="0"/>
              <a:t> </a:t>
            </a:r>
            <a:r>
              <a:rPr lang="ru-RU" sz="1600" dirty="0" err="1"/>
              <a:t>представників</a:t>
            </a:r>
            <a:r>
              <a:rPr lang="ru-RU" sz="1600" dirty="0"/>
              <a:t> </a:t>
            </a:r>
            <a:r>
              <a:rPr lang="ru-RU" sz="1600" dirty="0" err="1"/>
              <a:t>школи</a:t>
            </a:r>
            <a:r>
              <a:rPr lang="ru-RU" sz="1600" dirty="0"/>
              <a:t> «</a:t>
            </a:r>
            <a:r>
              <a:rPr lang="ru-RU" sz="1600" dirty="0" err="1"/>
              <a:t>чорного</a:t>
            </a:r>
            <a:r>
              <a:rPr lang="ru-RU" sz="1600" dirty="0"/>
              <a:t> </a:t>
            </a:r>
            <a:r>
              <a:rPr lang="ru-RU" sz="1600" dirty="0" err="1"/>
              <a:t>гумору</a:t>
            </a:r>
            <a:r>
              <a:rPr lang="ru-RU" sz="1600" dirty="0"/>
              <a:t>» (К. </a:t>
            </a:r>
            <a:r>
              <a:rPr lang="ru-RU" sz="1600" dirty="0" err="1"/>
              <a:t>Кізі</a:t>
            </a:r>
            <a:r>
              <a:rPr lang="ru-RU" sz="1600" dirty="0"/>
              <a:t>, К. Воннегута, У. Берроуза, Д. Геллера),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називали</a:t>
            </a:r>
            <a:r>
              <a:rPr lang="ru-RU" sz="1600" dirty="0"/>
              <a:t> </a:t>
            </a:r>
            <a:r>
              <a:rPr lang="ru-RU" sz="1600" dirty="0" err="1"/>
              <a:t>іроністами</a:t>
            </a:r>
            <a:r>
              <a:rPr lang="ru-RU" sz="1600" dirty="0"/>
              <a:t> </a:t>
            </a:r>
            <a:r>
              <a:rPr lang="ru-RU" sz="1600" dirty="0" err="1"/>
              <a:t>історії</a:t>
            </a:r>
            <a:r>
              <a:rPr lang="ru-RU" sz="1600" dirty="0"/>
              <a:t>, </a:t>
            </a:r>
            <a:r>
              <a:rPr lang="ru-RU" sz="1600" dirty="0" err="1"/>
              <a:t>оскільки</a:t>
            </a:r>
            <a:r>
              <a:rPr lang="ru-RU" sz="1600" dirty="0"/>
              <a:t> в </a:t>
            </a:r>
            <a:r>
              <a:rPr lang="ru-RU" sz="1600" dirty="0" err="1"/>
              <a:t>їхньому</a:t>
            </a:r>
            <a:r>
              <a:rPr lang="ru-RU" sz="1600" dirty="0"/>
              <a:t> </a:t>
            </a:r>
            <a:r>
              <a:rPr lang="ru-RU" sz="1600" dirty="0" err="1"/>
              <a:t>до­робку</a:t>
            </a:r>
            <a:r>
              <a:rPr lang="ru-RU" sz="1600" dirty="0"/>
              <a:t>, як </a:t>
            </a:r>
            <a:r>
              <a:rPr lang="ru-RU" sz="1600" dirty="0" err="1"/>
              <a:t>зазначає</a:t>
            </a:r>
            <a:r>
              <a:rPr lang="ru-RU" sz="1600" dirty="0"/>
              <a:t> Т. Денисова, «</a:t>
            </a:r>
            <a:r>
              <a:rPr lang="ru-RU" sz="1600" dirty="0" err="1"/>
              <a:t>світ</a:t>
            </a:r>
            <a:r>
              <a:rPr lang="ru-RU" sz="1600" dirty="0"/>
              <a:t> і </a:t>
            </a:r>
            <a:r>
              <a:rPr lang="ru-RU" sz="1600" dirty="0" err="1"/>
              <a:t>людина</a:t>
            </a:r>
            <a:r>
              <a:rPr lang="ru-RU" sz="1600" dirty="0"/>
              <a:t> </a:t>
            </a:r>
            <a:r>
              <a:rPr lang="ru-RU" sz="1600" dirty="0" err="1"/>
              <a:t>втратили</a:t>
            </a:r>
            <a:r>
              <a:rPr lang="ru-RU" sz="1600" dirty="0"/>
              <a:t> </a:t>
            </a:r>
            <a:r>
              <a:rPr lang="ru-RU" sz="1600" dirty="0" err="1"/>
              <a:t>зміст</a:t>
            </a:r>
            <a:r>
              <a:rPr lang="ru-RU" sz="1600" dirty="0"/>
              <a:t>, </a:t>
            </a:r>
            <a:r>
              <a:rPr lang="ru-RU" sz="1600" dirty="0" err="1"/>
              <a:t>залишилась</a:t>
            </a:r>
            <a:r>
              <a:rPr lang="ru-RU" sz="1600" dirty="0"/>
              <a:t> </a:t>
            </a:r>
            <a:r>
              <a:rPr lang="ru-RU" sz="1600" dirty="0" err="1"/>
              <a:t>лише</a:t>
            </a:r>
            <a:r>
              <a:rPr lang="ru-RU" sz="1600" dirty="0"/>
              <a:t> </a:t>
            </a:r>
            <a:r>
              <a:rPr lang="ru-RU" sz="1600" dirty="0" err="1"/>
              <a:t>какофонія</a:t>
            </a:r>
            <a:r>
              <a:rPr lang="ru-RU" sz="1600" dirty="0"/>
              <a:t> </a:t>
            </a:r>
            <a:r>
              <a:rPr lang="ru-RU" sz="1600" dirty="0" err="1"/>
              <a:t>сміху</a:t>
            </a:r>
            <a:r>
              <a:rPr lang="ru-RU" sz="1600" dirty="0"/>
              <a:t>, </a:t>
            </a:r>
            <a:r>
              <a:rPr lang="ru-RU" sz="1600" dirty="0" err="1"/>
              <a:t>фантасмагорія</a:t>
            </a:r>
            <a:r>
              <a:rPr lang="ru-RU" sz="1600" dirty="0"/>
              <a:t>, </a:t>
            </a:r>
            <a:r>
              <a:rPr lang="ru-RU" sz="1600" dirty="0" err="1"/>
              <a:t>чудернацька</a:t>
            </a:r>
            <a:r>
              <a:rPr lang="ru-RU" sz="1600" dirty="0"/>
              <a:t> </a:t>
            </a:r>
            <a:r>
              <a:rPr lang="ru-RU" sz="1600" dirty="0" err="1"/>
              <a:t>суміш</a:t>
            </a:r>
            <a:r>
              <a:rPr lang="ru-RU" sz="1600" dirty="0"/>
              <a:t> </a:t>
            </a:r>
            <a:r>
              <a:rPr lang="ru-RU" sz="1600" dirty="0" err="1"/>
              <a:t>трагічного</a:t>
            </a:r>
            <a:r>
              <a:rPr lang="ru-RU" sz="1600" dirty="0"/>
              <a:t> й </a:t>
            </a:r>
            <a:r>
              <a:rPr lang="ru-RU" sz="1600" dirty="0" err="1"/>
              <a:t>комічного</a:t>
            </a:r>
            <a:r>
              <a:rPr lang="ru-RU" sz="1600" dirty="0"/>
              <a:t>, </a:t>
            </a:r>
            <a:r>
              <a:rPr lang="ru-RU" sz="1600" dirty="0" err="1"/>
              <a:t>якась</a:t>
            </a:r>
            <a:r>
              <a:rPr lang="ru-RU" sz="1600" dirty="0"/>
              <a:t> </a:t>
            </a:r>
            <a:r>
              <a:rPr lang="ru-RU" sz="1600" dirty="0" err="1"/>
              <a:t>буфонада</a:t>
            </a:r>
            <a:r>
              <a:rPr lang="ru-RU" sz="1600" dirty="0"/>
              <a:t>, фарс».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err="1"/>
              <a:t>Естетичні</a:t>
            </a:r>
            <a:r>
              <a:rPr lang="ru-RU" sz="1600" dirty="0"/>
              <a:t> засади </a:t>
            </a:r>
            <a:r>
              <a:rPr lang="ru-RU" sz="1600" dirty="0" err="1"/>
              <a:t>постмодернізму</a:t>
            </a:r>
            <a:r>
              <a:rPr lang="ru-RU" sz="1600" dirty="0"/>
              <a:t> </a:t>
            </a:r>
            <a:r>
              <a:rPr lang="ru-RU" sz="1600" dirty="0" err="1"/>
              <a:t>обгрунтували</a:t>
            </a:r>
            <a:r>
              <a:rPr lang="ru-RU" sz="1600" dirty="0"/>
              <a:t> Л. </a:t>
            </a:r>
            <a:r>
              <a:rPr lang="ru-RU" sz="1600" dirty="0" err="1" smtClean="0"/>
              <a:t>Фідлер</a:t>
            </a:r>
            <a:r>
              <a:rPr lang="ru-RU" sz="1600" dirty="0"/>
              <a:t>, І. </a:t>
            </a:r>
            <a:r>
              <a:rPr lang="ru-RU" sz="1600" dirty="0" err="1"/>
              <a:t>Гассан</a:t>
            </a:r>
            <a:r>
              <a:rPr lang="ru-RU" sz="1600" dirty="0"/>
              <a:t>, С. </a:t>
            </a:r>
            <a:r>
              <a:rPr lang="ru-RU" sz="1600" dirty="0" err="1"/>
              <a:t>Зонтаґ</a:t>
            </a:r>
            <a:r>
              <a:rPr lang="ru-RU" sz="1600" dirty="0"/>
              <a:t>. Вони </a:t>
            </a:r>
            <a:r>
              <a:rPr lang="ru-RU" sz="1600" dirty="0" err="1"/>
              <a:t>вважають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основна</a:t>
            </a:r>
            <a:r>
              <a:rPr lang="ru-RU" sz="1600" dirty="0"/>
              <a:t> </a:t>
            </a:r>
            <a:r>
              <a:rPr lang="ru-RU" sz="1600" dirty="0" err="1"/>
              <a:t>ідея</a:t>
            </a:r>
            <a:r>
              <a:rPr lang="ru-RU" sz="1600" dirty="0"/>
              <a:t> </a:t>
            </a:r>
            <a:r>
              <a:rPr lang="ru-RU" sz="1600" dirty="0" err="1"/>
              <a:t>напряму</a:t>
            </a:r>
            <a:r>
              <a:rPr lang="ru-RU" sz="1600" dirty="0"/>
              <a:t> </a:t>
            </a:r>
            <a:r>
              <a:rPr lang="ru-RU" sz="1600" dirty="0" err="1"/>
              <a:t>полягає</a:t>
            </a:r>
            <a:r>
              <a:rPr lang="ru-RU" sz="1600" dirty="0"/>
              <a:t> в </a:t>
            </a:r>
            <a:r>
              <a:rPr lang="ru-RU" sz="1600" dirty="0" err="1"/>
              <a:t>спробі</a:t>
            </a:r>
            <a:r>
              <a:rPr lang="ru-RU" sz="1600" dirty="0"/>
              <a:t> </a:t>
            </a:r>
            <a:r>
              <a:rPr lang="ru-RU" sz="1600" dirty="0" err="1"/>
              <a:t>уникнути</a:t>
            </a:r>
            <a:r>
              <a:rPr lang="ru-RU" sz="1600" dirty="0"/>
              <a:t> </a:t>
            </a:r>
            <a:r>
              <a:rPr lang="ru-RU" sz="1600" dirty="0" err="1"/>
              <a:t>розриву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високим</a:t>
            </a:r>
            <a:r>
              <a:rPr lang="ru-RU" sz="1600" dirty="0"/>
              <a:t> і </a:t>
            </a:r>
            <a:r>
              <a:rPr lang="ru-RU" sz="1600" dirty="0" err="1"/>
              <a:t>низьким</a:t>
            </a:r>
            <a:r>
              <a:rPr lang="ru-RU" sz="1600" dirty="0"/>
              <a:t> </a:t>
            </a:r>
            <a:r>
              <a:rPr lang="ru-RU" sz="1600" dirty="0" err="1"/>
              <a:t>мистецтвом</a:t>
            </a:r>
            <a:r>
              <a:rPr lang="ru-RU" sz="1600" dirty="0"/>
              <a:t>, </a:t>
            </a:r>
            <a:r>
              <a:rPr lang="ru-RU" sz="1600" dirty="0" err="1"/>
              <a:t>оскільки</a:t>
            </a:r>
            <a:r>
              <a:rPr lang="ru-RU" sz="1600" dirty="0"/>
              <a:t> </a:t>
            </a:r>
            <a:r>
              <a:rPr lang="ru-RU" sz="1600" dirty="0" err="1"/>
              <a:t>розрив</a:t>
            </a:r>
            <a:r>
              <a:rPr lang="ru-RU" sz="1600" dirty="0"/>
              <a:t> є </a:t>
            </a:r>
            <a:r>
              <a:rPr lang="ru-RU" sz="1600" dirty="0" err="1"/>
              <a:t>останнім</a:t>
            </a:r>
            <a:r>
              <a:rPr lang="ru-RU" sz="1600" dirty="0"/>
              <a:t> пережит­ком </a:t>
            </a:r>
            <a:r>
              <a:rPr lang="ru-RU" sz="1600" dirty="0" err="1"/>
              <a:t>класової</a:t>
            </a:r>
            <a:r>
              <a:rPr lang="ru-RU" sz="1600" dirty="0"/>
              <a:t> </a:t>
            </a:r>
            <a:r>
              <a:rPr lang="ru-RU" sz="1600" dirty="0" err="1"/>
              <a:t>структури</a:t>
            </a:r>
            <a:r>
              <a:rPr lang="ru-RU" sz="1600" dirty="0"/>
              <a:t> </a:t>
            </a:r>
            <a:r>
              <a:rPr lang="ru-RU" sz="1600" dirty="0" err="1"/>
              <a:t>індустріального</a:t>
            </a:r>
            <a:r>
              <a:rPr lang="ru-RU" sz="1600" dirty="0"/>
              <a:t> </a:t>
            </a:r>
            <a:r>
              <a:rPr lang="ru-RU" sz="1600" dirty="0" err="1"/>
              <a:t>суспільства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несе</a:t>
            </a:r>
            <a:r>
              <a:rPr lang="ru-RU" sz="1600" dirty="0"/>
              <a:t> в </a:t>
            </a:r>
            <a:r>
              <a:rPr lang="ru-RU" sz="1600" dirty="0" err="1"/>
              <a:t>собі</a:t>
            </a:r>
            <a:r>
              <a:rPr lang="ru-RU" sz="1600" dirty="0"/>
              <a:t> </a:t>
            </a:r>
            <a:r>
              <a:rPr lang="ru-RU" sz="1600" dirty="0" err="1"/>
              <a:t>поділ</a:t>
            </a:r>
            <a:r>
              <a:rPr lang="ru-RU" sz="1600" dirty="0"/>
              <a:t> </a:t>
            </a:r>
            <a:r>
              <a:rPr lang="ru-RU" sz="1600" dirty="0" err="1"/>
              <a:t>літератури</a:t>
            </a:r>
            <a:r>
              <a:rPr lang="ru-RU" sz="1600" dirty="0"/>
              <a:t> на </a:t>
            </a:r>
            <a:r>
              <a:rPr lang="ru-RU" sz="1600" dirty="0" err="1"/>
              <a:t>елітарну</a:t>
            </a:r>
            <a:r>
              <a:rPr lang="ru-RU" sz="1600" dirty="0"/>
              <a:t> й </a:t>
            </a:r>
            <a:r>
              <a:rPr lang="ru-RU" sz="1600" dirty="0" err="1"/>
              <a:t>літературу</a:t>
            </a:r>
            <a:r>
              <a:rPr lang="ru-RU" sz="1600" dirty="0"/>
              <a:t> для </a:t>
            </a:r>
            <a:r>
              <a:rPr lang="ru-RU" sz="1600" dirty="0" err="1"/>
              <a:t>маси</a:t>
            </a:r>
            <a:r>
              <a:rPr lang="ru-RU" sz="1600" dirty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err="1"/>
              <a:t>Світ</a:t>
            </a:r>
            <a:r>
              <a:rPr lang="ru-RU" sz="1600" dirty="0"/>
              <a:t> в </a:t>
            </a:r>
            <a:r>
              <a:rPr lang="ru-RU" sz="1600" dirty="0" err="1"/>
              <a:t>уяві</a:t>
            </a:r>
            <a:r>
              <a:rPr lang="ru-RU" sz="1600" dirty="0"/>
              <a:t> </a:t>
            </a:r>
            <a:r>
              <a:rPr lang="ru-RU" sz="1600" dirty="0" err="1"/>
              <a:t>постмодерністів</a:t>
            </a:r>
            <a:r>
              <a:rPr lang="ru-RU" sz="1600" dirty="0"/>
              <a:t> </a:t>
            </a:r>
            <a:r>
              <a:rPr lang="ru-RU" sz="1600" dirty="0" err="1"/>
              <a:t>постає</a:t>
            </a:r>
            <a:r>
              <a:rPr lang="ru-RU" sz="1600" dirty="0"/>
              <a:t> як </a:t>
            </a:r>
            <a:r>
              <a:rPr lang="ru-RU" sz="1600" dirty="0" err="1"/>
              <a:t>щось</a:t>
            </a:r>
            <a:r>
              <a:rPr lang="ru-RU" sz="1600" dirty="0"/>
              <a:t> </a:t>
            </a:r>
            <a:r>
              <a:rPr lang="ru-RU" sz="1600" dirty="0" err="1"/>
              <a:t>аморфне</a:t>
            </a:r>
            <a:r>
              <a:rPr lang="ru-RU" sz="1600" dirty="0"/>
              <a:t>, </a:t>
            </a:r>
            <a:r>
              <a:rPr lang="ru-RU" sz="1600" dirty="0" err="1"/>
              <a:t>розпливчасте</a:t>
            </a:r>
            <a:r>
              <a:rPr lang="ru-RU" sz="1600" dirty="0"/>
              <a:t>, до </a:t>
            </a:r>
            <a:r>
              <a:rPr lang="ru-RU" sz="1600" dirty="0" err="1"/>
              <a:t>кінця</a:t>
            </a:r>
            <a:r>
              <a:rPr lang="ru-RU" sz="1600" dirty="0"/>
              <a:t> не </a:t>
            </a:r>
            <a:r>
              <a:rPr lang="ru-RU" sz="1600" dirty="0" err="1"/>
              <a:t>визначене</a:t>
            </a:r>
            <a:r>
              <a:rPr lang="ru-RU" sz="1600" dirty="0"/>
              <a:t>, а </a:t>
            </a:r>
            <a:r>
              <a:rPr lang="ru-RU" sz="1600" dirty="0" err="1"/>
              <a:t>отже</a:t>
            </a:r>
            <a:r>
              <a:rPr lang="ru-RU" sz="1600" dirty="0"/>
              <a:t>, </a:t>
            </a:r>
            <a:r>
              <a:rPr lang="ru-RU" sz="1600" dirty="0" err="1"/>
              <a:t>незрозуміле</a:t>
            </a:r>
            <a:r>
              <a:rPr lang="ru-RU" sz="1600" dirty="0"/>
              <a:t> й </a:t>
            </a:r>
            <a:r>
              <a:rPr lang="ru-RU" sz="1600" dirty="0" err="1"/>
              <a:t>ірреальне</a:t>
            </a:r>
            <a:r>
              <a:rPr lang="ru-RU" sz="1600" dirty="0"/>
              <a:t>. Автор, </a:t>
            </a:r>
            <a:r>
              <a:rPr lang="ru-RU" sz="1600" dirty="0" err="1"/>
              <a:t>однак</a:t>
            </a:r>
            <a:r>
              <a:rPr lang="ru-RU" sz="1600" dirty="0"/>
              <a:t>, і не повинен </a:t>
            </a:r>
            <a:r>
              <a:rPr lang="ru-RU" sz="1600" dirty="0" err="1"/>
              <a:t>шукати</a:t>
            </a:r>
            <a:r>
              <a:rPr lang="ru-RU" sz="1600" dirty="0"/>
              <a:t> </a:t>
            </a:r>
            <a:r>
              <a:rPr lang="ru-RU" sz="1600" dirty="0" err="1"/>
              <a:t>сенс</a:t>
            </a:r>
            <a:r>
              <a:rPr lang="ru-RU" sz="1600" dirty="0"/>
              <a:t> </a:t>
            </a:r>
            <a:r>
              <a:rPr lang="ru-RU" sz="1600" dirty="0" err="1"/>
              <a:t>людського</a:t>
            </a:r>
            <a:r>
              <a:rPr lang="ru-RU" sz="1600" dirty="0"/>
              <a:t> </a:t>
            </a:r>
            <a:r>
              <a:rPr lang="ru-RU" sz="1600" dirty="0" err="1"/>
              <a:t>буття</a:t>
            </a:r>
            <a:r>
              <a:rPr lang="ru-RU" sz="1600" dirty="0"/>
              <a:t>,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мусить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створювати</a:t>
            </a:r>
            <a:r>
              <a:rPr lang="ru-RU" sz="1600" dirty="0"/>
              <a:t>, а для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згодитися</a:t>
            </a:r>
            <a:r>
              <a:rPr lang="ru-RU" sz="1600" dirty="0"/>
              <a:t> </a:t>
            </a:r>
            <a:r>
              <a:rPr lang="ru-RU" sz="1600" dirty="0" err="1"/>
              <a:t>вже</a:t>
            </a:r>
            <a:r>
              <a:rPr lang="ru-RU" sz="1600" dirty="0"/>
              <a:t> </a:t>
            </a:r>
            <a:r>
              <a:rPr lang="ru-RU" sz="1600" dirty="0" err="1"/>
              <a:t>написані</a:t>
            </a:r>
            <a:r>
              <a:rPr lang="ru-RU" sz="1600" dirty="0"/>
              <a:t> </a:t>
            </a:r>
            <a:r>
              <a:rPr lang="ru-RU" sz="1600" dirty="0" err="1"/>
              <a:t>раніше</a:t>
            </a:r>
            <a:r>
              <a:rPr lang="ru-RU" sz="1600" dirty="0"/>
              <a:t> твори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письменників</a:t>
            </a:r>
            <a:r>
              <a:rPr lang="ru-RU" sz="1600" dirty="0"/>
              <a:t>. Автор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занурити</a:t>
            </a:r>
            <a:r>
              <a:rPr lang="ru-RU" sz="1600" dirty="0"/>
              <a:t> </a:t>
            </a:r>
            <a:r>
              <a:rPr lang="ru-RU" sz="1600" dirty="0" err="1"/>
              <a:t>читача</a:t>
            </a:r>
            <a:r>
              <a:rPr lang="ru-RU" sz="1600" dirty="0"/>
              <a:t> в </a:t>
            </a:r>
            <a:r>
              <a:rPr lang="ru-RU" sz="1600" dirty="0" err="1"/>
              <a:t>написане</a:t>
            </a:r>
            <a:r>
              <a:rPr lang="ru-RU" sz="1600" dirty="0"/>
              <a:t> </a:t>
            </a:r>
            <a:r>
              <a:rPr lang="ru-RU" sz="1600" dirty="0" err="1"/>
              <a:t>іншими</a:t>
            </a:r>
            <a:r>
              <a:rPr lang="ru-RU" sz="1600" dirty="0"/>
              <a:t>, </a:t>
            </a:r>
            <a:r>
              <a:rPr lang="ru-RU" sz="1600" dirty="0" err="1"/>
              <a:t>пере­осмисливши</a:t>
            </a:r>
            <a:r>
              <a:rPr lang="ru-RU" sz="1600" dirty="0"/>
              <a:t> </a:t>
            </a:r>
            <a:r>
              <a:rPr lang="ru-RU" sz="1600" dirty="0" err="1"/>
              <a:t>цитати</a:t>
            </a:r>
            <a:r>
              <a:rPr lang="ru-RU" sz="1600" dirty="0"/>
              <a:t>, </a:t>
            </a:r>
            <a:r>
              <a:rPr lang="ru-RU" sz="1600" dirty="0" err="1"/>
              <a:t>фрагменти</a:t>
            </a:r>
            <a:r>
              <a:rPr lang="ru-RU" sz="1600" dirty="0"/>
              <a:t>, </a:t>
            </a:r>
            <a:r>
              <a:rPr lang="ru-RU" sz="1600" dirty="0" err="1"/>
              <a:t>уривки</a:t>
            </a:r>
            <a:r>
              <a:rPr lang="ru-RU" sz="1600" dirty="0"/>
              <a:t>, </a:t>
            </a:r>
            <a:r>
              <a:rPr lang="ru-RU" sz="1600" dirty="0" err="1"/>
              <a:t>фабули</a:t>
            </a:r>
            <a:r>
              <a:rPr lang="ru-RU" sz="1600" dirty="0"/>
              <a:t> з </a:t>
            </a:r>
            <a:r>
              <a:rPr lang="ru-RU" sz="1600" dirty="0" err="1"/>
              <a:t>їхніх</a:t>
            </a:r>
            <a:r>
              <a:rPr lang="ru-RU" sz="1600" dirty="0"/>
              <a:t> </a:t>
            </a:r>
            <a:r>
              <a:rPr lang="ru-RU" sz="1600" dirty="0" err="1"/>
              <a:t>романів</a:t>
            </a:r>
            <a:r>
              <a:rPr lang="ru-RU" sz="1600" dirty="0"/>
              <a:t>, </a:t>
            </a:r>
            <a:r>
              <a:rPr lang="ru-RU" sz="1600" dirty="0" err="1"/>
              <a:t>повістей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драм. На думку Т. Кравченко, </a:t>
            </a:r>
            <a:r>
              <a:rPr lang="ru-RU" sz="1600" dirty="0" err="1"/>
              <a:t>робиться</a:t>
            </a:r>
            <a:r>
              <a:rPr lang="ru-RU" sz="1600" dirty="0"/>
              <a:t> </a:t>
            </a:r>
            <a:r>
              <a:rPr lang="ru-RU" sz="1600" dirty="0" err="1"/>
              <a:t>це</a:t>
            </a:r>
            <a:r>
              <a:rPr lang="ru-RU" sz="1600" dirty="0"/>
              <a:t> для того,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зрозумів</a:t>
            </a:r>
            <a:r>
              <a:rPr lang="ru-RU" sz="1600" dirty="0"/>
              <a:t> «всю </a:t>
            </a:r>
            <a:r>
              <a:rPr lang="ru-RU" sz="1600" dirty="0" err="1"/>
              <a:t>безпідставність</a:t>
            </a:r>
            <a:r>
              <a:rPr lang="ru-RU" sz="1600" dirty="0"/>
              <a:t> </a:t>
            </a:r>
            <a:r>
              <a:rPr lang="ru-RU" sz="1600" dirty="0" err="1"/>
              <a:t>претензій</a:t>
            </a:r>
            <a:r>
              <a:rPr lang="ru-RU" sz="1600" dirty="0"/>
              <a:t> на </a:t>
            </a:r>
            <a:r>
              <a:rPr lang="ru-RU" sz="1600" dirty="0" err="1"/>
              <a:t>оригінальність</a:t>
            </a:r>
            <a:r>
              <a:rPr lang="ru-RU" sz="1600" dirty="0"/>
              <a:t> </a:t>
            </a:r>
            <a:r>
              <a:rPr lang="ru-RU" sz="1600" dirty="0" err="1"/>
              <a:t>індивідуальної</a:t>
            </a:r>
            <a:r>
              <a:rPr lang="ru-RU" sz="1600" dirty="0"/>
              <a:t> </a:t>
            </a:r>
            <a:r>
              <a:rPr lang="ru-RU" sz="1600" dirty="0" err="1"/>
              <a:t>творчості</a:t>
            </a:r>
            <a:r>
              <a:rPr lang="ru-RU" sz="1600" dirty="0"/>
              <a:t>» будь-</a:t>
            </a:r>
            <a:r>
              <a:rPr lang="ru-RU" sz="1600" dirty="0" err="1"/>
              <a:t>якого</a:t>
            </a:r>
            <a:r>
              <a:rPr lang="ru-RU" sz="1600" dirty="0"/>
              <a:t> </a:t>
            </a:r>
            <a:r>
              <a:rPr lang="ru-RU" sz="1600" dirty="0" err="1"/>
              <a:t>письменника</a:t>
            </a:r>
            <a:r>
              <a:rPr lang="ru-RU" sz="1600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00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-15960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Новітні напрями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620688"/>
            <a:ext cx="8880921" cy="5355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u="sng" dirty="0" err="1"/>
              <a:t>Мультикультуралізм</a:t>
            </a:r>
            <a:r>
              <a:rPr lang="ru-RU" b="1" i="1" u="sng" dirty="0"/>
              <a:t>.</a:t>
            </a:r>
            <a:r>
              <a:rPr lang="ru-RU" dirty="0"/>
              <a:t> Даний </a:t>
            </a:r>
            <a:r>
              <a:rPr lang="ru-RU" dirty="0" err="1"/>
              <a:t>напрям</a:t>
            </a:r>
            <a:r>
              <a:rPr lang="ru-RU" dirty="0"/>
              <a:t> </a:t>
            </a:r>
            <a:r>
              <a:rPr lang="ru-RU" dirty="0" err="1"/>
              <a:t>літературознав­ства</a:t>
            </a:r>
            <a:r>
              <a:rPr lang="ru-RU" dirty="0"/>
              <a:t> </a:t>
            </a:r>
            <a:r>
              <a:rPr lang="ru-RU" dirty="0" err="1"/>
              <a:t>з'явився</a:t>
            </a:r>
            <a:r>
              <a:rPr lang="ru-RU" dirty="0"/>
              <a:t> у США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 err="1"/>
              <a:t>століття</a:t>
            </a:r>
            <a:r>
              <a:rPr lang="ru-RU" dirty="0"/>
              <a:t>. Теоретично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осмислений</a:t>
            </a:r>
            <a:r>
              <a:rPr lang="ru-RU" dirty="0"/>
              <a:t> </a:t>
            </a:r>
            <a:r>
              <a:rPr lang="ru-RU" dirty="0" err="1"/>
              <a:t>недостатньо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багату</a:t>
            </a:r>
            <a:r>
              <a:rPr lang="ru-RU" dirty="0"/>
              <a:t> </a:t>
            </a:r>
            <a:r>
              <a:rPr lang="ru-RU" dirty="0" err="1"/>
              <a:t>літературну</a:t>
            </a:r>
            <a:r>
              <a:rPr lang="ru-RU" dirty="0"/>
              <a:t> практику. Як </a:t>
            </a:r>
            <a:r>
              <a:rPr lang="ru-RU" dirty="0" err="1"/>
              <a:t>свідчать</a:t>
            </a:r>
            <a:r>
              <a:rPr lang="ru-RU" dirty="0"/>
              <a:t> Т. Денисова та Г. Сиваченко, «неорди­нарна </a:t>
            </a:r>
            <a:r>
              <a:rPr lang="ru-RU" dirty="0" err="1"/>
              <a:t>багатоскладова</a:t>
            </a:r>
            <a:r>
              <a:rPr lang="ru-RU" dirty="0"/>
              <a:t> </a:t>
            </a:r>
            <a:r>
              <a:rPr lang="ru-RU" dirty="0" err="1"/>
              <a:t>американська</a:t>
            </a:r>
            <a:r>
              <a:rPr lang="ru-RU" dirty="0"/>
              <a:t> </a:t>
            </a:r>
            <a:r>
              <a:rPr lang="ru-RU" dirty="0" err="1"/>
              <a:t>нація</a:t>
            </a:r>
            <a:r>
              <a:rPr lang="ru-RU" dirty="0"/>
              <a:t> </a:t>
            </a:r>
            <a:r>
              <a:rPr lang="ru-RU" dirty="0" err="1"/>
              <a:t>природно</a:t>
            </a:r>
            <a:r>
              <a:rPr lang="ru-RU" dirty="0"/>
              <a:t> </a:t>
            </a:r>
            <a:r>
              <a:rPr lang="ru-RU" dirty="0" err="1"/>
              <a:t>реалізу­вала</a:t>
            </a:r>
            <a:r>
              <a:rPr lang="ru-RU" dirty="0"/>
              <a:t> </a:t>
            </a:r>
            <a:r>
              <a:rPr lang="ru-RU" dirty="0" err="1"/>
              <a:t>хистку</a:t>
            </a:r>
            <a:r>
              <a:rPr lang="ru-RU" dirty="0"/>
              <a:t> </a:t>
            </a:r>
            <a:r>
              <a:rPr lang="ru-RU" dirty="0" err="1"/>
              <a:t>невизначеність</a:t>
            </a:r>
            <a:r>
              <a:rPr lang="ru-RU" dirty="0"/>
              <a:t> </a:t>
            </a:r>
            <a:r>
              <a:rPr lang="ru-RU" dirty="0" err="1"/>
              <a:t>постмодернізму</a:t>
            </a:r>
            <a:r>
              <a:rPr lang="ru-RU" dirty="0"/>
              <a:t> через </a:t>
            </a:r>
            <a:r>
              <a:rPr lang="ru-RU" dirty="0" err="1"/>
              <a:t>більш</a:t>
            </a:r>
            <a:r>
              <a:rPr lang="ru-RU" dirty="0"/>
              <a:t> заземлений </a:t>
            </a:r>
            <a:r>
              <a:rPr lang="ru-RU" dirty="0" err="1"/>
              <a:t>мультикультуралізм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„озвучив"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, </a:t>
            </a:r>
            <a:r>
              <a:rPr lang="ru-RU" dirty="0" err="1"/>
              <a:t>неповторних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голосів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расових</a:t>
            </a:r>
            <a:r>
              <a:rPr lang="ru-RU" dirty="0"/>
              <a:t>, </a:t>
            </a:r>
            <a:r>
              <a:rPr lang="ru-RU" dirty="0" err="1"/>
              <a:t>етнічних</a:t>
            </a:r>
            <a:r>
              <a:rPr lang="ru-RU" dirty="0"/>
              <a:t>, </a:t>
            </a:r>
            <a:r>
              <a:rPr lang="ru-RU" dirty="0" err="1"/>
              <a:t>джендерних</a:t>
            </a:r>
            <a:r>
              <a:rPr lang="ru-RU" dirty="0"/>
              <a:t>, </a:t>
            </a:r>
            <a:r>
              <a:rPr lang="ru-RU" dirty="0" err="1"/>
              <a:t>локаль­них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струменів</a:t>
            </a:r>
            <a:r>
              <a:rPr lang="ru-RU" dirty="0"/>
              <a:t>». </a:t>
            </a:r>
            <a:r>
              <a:rPr lang="ru-RU" dirty="0" err="1"/>
              <a:t>Мульти­культуралізм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свою базу в </a:t>
            </a:r>
            <a:r>
              <a:rPr lang="ru-RU" dirty="0" err="1"/>
              <a:t>літературі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етносів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населяють</a:t>
            </a:r>
            <a:r>
              <a:rPr lang="ru-RU" dirty="0"/>
              <a:t> Америку (</a:t>
            </a:r>
            <a:r>
              <a:rPr lang="ru-RU" dirty="0" err="1"/>
              <a:t>афроамериканці</a:t>
            </a:r>
            <a:r>
              <a:rPr lang="ru-RU" dirty="0"/>
              <a:t>, </a:t>
            </a:r>
            <a:r>
              <a:rPr lang="ru-RU" dirty="0" err="1"/>
              <a:t>індіанці</a:t>
            </a:r>
            <a:r>
              <a:rPr lang="ru-RU" dirty="0"/>
              <a:t>, </a:t>
            </a:r>
            <a:r>
              <a:rPr lang="ru-RU" dirty="0" err="1"/>
              <a:t>чіканос</a:t>
            </a:r>
            <a:r>
              <a:rPr lang="ru-RU" dirty="0"/>
              <a:t> — </a:t>
            </a:r>
            <a:r>
              <a:rPr lang="ru-RU" dirty="0" err="1"/>
              <a:t>латиноамериканці</a:t>
            </a:r>
            <a:r>
              <a:rPr lang="ru-RU" dirty="0"/>
              <a:t>, </a:t>
            </a:r>
            <a:r>
              <a:rPr lang="ru-RU" dirty="0" err="1"/>
              <a:t>українці</a:t>
            </a:r>
            <a:r>
              <a:rPr lang="ru-RU" dirty="0"/>
              <a:t>, </a:t>
            </a:r>
            <a:r>
              <a:rPr lang="ru-RU" dirty="0" err="1"/>
              <a:t>євреї</a:t>
            </a:r>
            <a:r>
              <a:rPr lang="ru-RU" dirty="0"/>
              <a:t>, </a:t>
            </a:r>
            <a:r>
              <a:rPr lang="ru-RU" dirty="0" err="1"/>
              <a:t>вихідці</a:t>
            </a:r>
            <a:r>
              <a:rPr lang="ru-RU" dirty="0"/>
              <a:t> з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регіонів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).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, </a:t>
            </a:r>
            <a:r>
              <a:rPr lang="ru-RU" dirty="0" err="1"/>
              <a:t>течій</a:t>
            </a:r>
            <a:r>
              <a:rPr lang="ru-RU" dirty="0"/>
              <a:t>, </a:t>
            </a:r>
            <a:r>
              <a:rPr lang="ru-RU" dirty="0" err="1"/>
              <a:t>шкіл</a:t>
            </a:r>
            <a:r>
              <a:rPr lang="ru-RU" dirty="0"/>
              <a:t> для </a:t>
            </a:r>
            <a:r>
              <a:rPr lang="ru-RU" dirty="0" err="1"/>
              <a:t>багатонаціональної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якою</a:t>
            </a:r>
            <a:r>
              <a:rPr lang="ru-RU" dirty="0"/>
              <a:t> є СІЛА, — </a:t>
            </a:r>
            <a:r>
              <a:rPr lang="ru-RU" dirty="0" err="1"/>
              <a:t>здавна</a:t>
            </a:r>
            <a:r>
              <a:rPr lang="ru-RU" dirty="0"/>
              <a:t> норма, «феномен </a:t>
            </a:r>
            <a:r>
              <a:rPr lang="ru-RU" dirty="0" err="1"/>
              <a:t>мультикультуралізму</a:t>
            </a:r>
            <a:r>
              <a:rPr lang="ru-RU" dirty="0"/>
              <a:t>, — </a:t>
            </a:r>
            <a:r>
              <a:rPr lang="ru-RU" dirty="0" err="1"/>
              <a:t>зазначають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науковці</a:t>
            </a:r>
            <a:r>
              <a:rPr lang="ru-RU" dirty="0"/>
              <a:t>, — </a:t>
            </a:r>
            <a:r>
              <a:rPr lang="ru-RU" dirty="0" err="1"/>
              <a:t>виявив</a:t>
            </a:r>
            <a:r>
              <a:rPr lang="ru-RU" dirty="0"/>
              <a:t> </a:t>
            </a:r>
            <a:r>
              <a:rPr lang="ru-RU" dirty="0" err="1"/>
              <a:t>структуротворчі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плюралізму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притаманний</a:t>
            </a:r>
            <a:r>
              <a:rPr lang="ru-RU" dirty="0"/>
              <a:t> </a:t>
            </a:r>
            <a:r>
              <a:rPr lang="ru-RU" dirty="0" err="1"/>
              <a:t>американській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початків</a:t>
            </a:r>
            <a:r>
              <a:rPr lang="ru-RU" dirty="0"/>
              <a:t> і, </a:t>
            </a:r>
            <a:r>
              <a:rPr lang="ru-RU" dirty="0" err="1"/>
              <a:t>безперечно</a:t>
            </a:r>
            <a:r>
              <a:rPr lang="ru-RU" dirty="0"/>
              <a:t>,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 та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самосвідомості</a:t>
            </a:r>
            <a:r>
              <a:rPr lang="ru-RU" dirty="0"/>
              <a:t>, але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відчувався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видимим</a:t>
            </a:r>
            <a:r>
              <a:rPr lang="ru-RU" dirty="0"/>
              <a:t>. </a:t>
            </a:r>
            <a:r>
              <a:rPr lang="ru-RU" dirty="0" err="1"/>
              <a:t>Тепер</a:t>
            </a:r>
            <a:r>
              <a:rPr lang="ru-RU" dirty="0"/>
              <a:t> же </a:t>
            </a:r>
            <a:r>
              <a:rPr lang="ru-RU" dirty="0" err="1"/>
              <a:t>він</a:t>
            </a:r>
            <a:r>
              <a:rPr lang="ru-RU" dirty="0"/>
              <a:t> став </a:t>
            </a:r>
            <a:r>
              <a:rPr lang="ru-RU" dirty="0" err="1"/>
              <a:t>її</a:t>
            </a:r>
            <a:r>
              <a:rPr lang="ru-RU" dirty="0"/>
              <a:t>, </a:t>
            </a:r>
            <a:r>
              <a:rPr lang="ru-RU" dirty="0" err="1"/>
              <a:t>сказати</a:t>
            </a:r>
            <a:r>
              <a:rPr lang="ru-RU" dirty="0"/>
              <a:t> б, „</a:t>
            </a:r>
            <a:r>
              <a:rPr lang="ru-RU" dirty="0" err="1"/>
              <a:t>тілом</a:t>
            </a:r>
            <a:r>
              <a:rPr lang="ru-RU" dirty="0"/>
              <a:t>". Усе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багатство</a:t>
            </a:r>
            <a:r>
              <a:rPr lang="ru-RU" dirty="0"/>
              <a:t> і </a:t>
            </a:r>
            <a:r>
              <a:rPr lang="ru-RU" dirty="0" err="1"/>
              <a:t>розмаїття</a:t>
            </a:r>
            <a:r>
              <a:rPr lang="ru-RU" dirty="0"/>
              <a:t>; вся </a:t>
            </a:r>
            <a:r>
              <a:rPr lang="ru-RU" dirty="0" err="1"/>
              <a:t>поліглосія</a:t>
            </a:r>
            <a:r>
              <a:rPr lang="ru-RU" dirty="0"/>
              <a:t> </a:t>
            </a:r>
            <a:r>
              <a:rPr lang="ru-RU" dirty="0" err="1"/>
              <a:t>поєднується</a:t>
            </a:r>
            <a:r>
              <a:rPr lang="ru-RU" dirty="0"/>
              <a:t> з </a:t>
            </a:r>
            <a:r>
              <a:rPr lang="ru-RU" dirty="0" err="1"/>
              <a:t>ідеєю</a:t>
            </a:r>
            <a:r>
              <a:rPr lang="ru-RU" dirty="0"/>
              <a:t> </a:t>
            </a:r>
            <a:r>
              <a:rPr lang="ru-RU" dirty="0" err="1"/>
              <a:t>індивідуалізму</a:t>
            </a:r>
            <a:r>
              <a:rPr lang="ru-RU" dirty="0"/>
              <a:t> як </a:t>
            </a:r>
            <a:r>
              <a:rPr lang="ru-RU" dirty="0" err="1"/>
              <a:t>провідного</a:t>
            </a:r>
            <a:r>
              <a:rPr lang="ru-RU" dirty="0"/>
              <a:t> концепту </a:t>
            </a:r>
            <a:r>
              <a:rPr lang="ru-RU" dirty="0" err="1"/>
              <a:t>американської</a:t>
            </a:r>
            <a:r>
              <a:rPr lang="ru-RU" dirty="0"/>
              <a:t> </a:t>
            </a:r>
            <a:r>
              <a:rPr lang="ru-RU" dirty="0" err="1"/>
              <a:t>ментальності</a:t>
            </a:r>
            <a:r>
              <a:rPr lang="ru-RU" dirty="0"/>
              <a:t> та </a:t>
            </a:r>
            <a:r>
              <a:rPr lang="ru-RU" dirty="0" err="1"/>
              <a:t>літератури</a:t>
            </a:r>
            <a:r>
              <a:rPr lang="ru-RU" dirty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8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-15960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Новітні напрями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620688"/>
            <a:ext cx="8880921" cy="61863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u="sng" dirty="0" err="1"/>
              <a:t>Рецептивна</a:t>
            </a:r>
            <a:r>
              <a:rPr lang="ru-RU" b="1" i="1" u="sng" dirty="0"/>
              <a:t> </a:t>
            </a:r>
            <a:r>
              <a:rPr lang="ru-RU" b="1" i="1" u="sng" dirty="0" err="1"/>
              <a:t>естетика</a:t>
            </a:r>
            <a:r>
              <a:rPr lang="ru-RU" b="1" i="1" u="sng" dirty="0"/>
              <a:t>.</a:t>
            </a:r>
            <a:r>
              <a:rPr lang="ru-RU" dirty="0"/>
              <a:t> Даний </a:t>
            </a:r>
            <a:r>
              <a:rPr lang="ru-RU" dirty="0" err="1"/>
              <a:t>напрям</a:t>
            </a:r>
            <a:r>
              <a:rPr lang="ru-RU" dirty="0"/>
              <a:t> </a:t>
            </a:r>
            <a:r>
              <a:rPr lang="ru-RU" dirty="0" err="1"/>
              <a:t>літературо­знавства</a:t>
            </a:r>
            <a:r>
              <a:rPr lang="ru-RU" dirty="0"/>
              <a:t> </a:t>
            </a:r>
            <a:r>
              <a:rPr lang="ru-RU" dirty="0" err="1"/>
              <a:t>заснували</a:t>
            </a:r>
            <a:r>
              <a:rPr lang="ru-RU" dirty="0"/>
              <a:t> </a:t>
            </a:r>
            <a:r>
              <a:rPr lang="ru-RU" dirty="0" err="1"/>
              <a:t>німецькі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 з </a:t>
            </a:r>
            <a:r>
              <a:rPr lang="ru-RU" dirty="0" err="1"/>
              <a:t>Констанського</a:t>
            </a:r>
            <a:r>
              <a:rPr lang="ru-RU" dirty="0"/>
              <a:t> </a:t>
            </a:r>
            <a:r>
              <a:rPr lang="ru-RU" dirty="0" err="1"/>
              <a:t>універ­ситету</a:t>
            </a:r>
            <a:r>
              <a:rPr lang="ru-RU" dirty="0"/>
              <a:t> </a:t>
            </a:r>
            <a:r>
              <a:rPr lang="ru-RU" i="1" dirty="0"/>
              <a:t>Роберт </a:t>
            </a:r>
            <a:r>
              <a:rPr lang="ru-RU" i="1" dirty="0" err="1"/>
              <a:t>Яусс</a:t>
            </a:r>
            <a:r>
              <a:rPr lang="ru-RU" dirty="0"/>
              <a:t> (нар. 1921 р.) — автор </a:t>
            </a:r>
            <a:r>
              <a:rPr lang="ru-RU" dirty="0" err="1"/>
              <a:t>праць</a:t>
            </a:r>
            <a:r>
              <a:rPr lang="ru-RU" dirty="0"/>
              <a:t> «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як </a:t>
            </a:r>
            <a:r>
              <a:rPr lang="ru-RU" dirty="0" err="1"/>
              <a:t>провокація</a:t>
            </a:r>
            <a:r>
              <a:rPr lang="ru-RU" dirty="0"/>
              <a:t> для </a:t>
            </a:r>
            <a:r>
              <a:rPr lang="ru-RU" dirty="0" err="1"/>
              <a:t>літературознавця</a:t>
            </a:r>
            <a:r>
              <a:rPr lang="ru-RU" dirty="0"/>
              <a:t>» (1970 </a:t>
            </a:r>
            <a:r>
              <a:rPr lang="en-US" dirty="0"/>
              <a:t>p.), «</a:t>
            </a:r>
            <a:r>
              <a:rPr lang="ru-RU" dirty="0" err="1"/>
              <a:t>Маленька</a:t>
            </a:r>
            <a:r>
              <a:rPr lang="ru-RU" dirty="0"/>
              <a:t> </a:t>
            </a:r>
            <a:r>
              <a:rPr lang="ru-RU" dirty="0" err="1"/>
              <a:t>апологія</a:t>
            </a:r>
            <a:r>
              <a:rPr lang="ru-RU" dirty="0"/>
              <a:t> для </a:t>
            </a:r>
            <a:r>
              <a:rPr lang="ru-RU" dirty="0" err="1"/>
              <a:t>естетичного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» (1972 </a:t>
            </a:r>
            <a:r>
              <a:rPr lang="en-US" dirty="0"/>
              <a:t>p.), «</a:t>
            </a:r>
            <a:r>
              <a:rPr lang="ru-RU" dirty="0" err="1"/>
              <a:t>Естетичний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і </a:t>
            </a:r>
            <a:r>
              <a:rPr lang="ru-RU" dirty="0" err="1"/>
              <a:t>літературна</a:t>
            </a:r>
            <a:r>
              <a:rPr lang="ru-RU" dirty="0"/>
              <a:t> герменевтика» (1977 </a:t>
            </a:r>
            <a:r>
              <a:rPr lang="en-US" dirty="0"/>
              <a:t>p.), </a:t>
            </a:r>
            <a:r>
              <a:rPr lang="ru-RU" i="1" dirty="0"/>
              <a:t>Вольфганг</a:t>
            </a:r>
            <a:r>
              <a:rPr lang="ru-RU" dirty="0"/>
              <a:t> </a:t>
            </a:r>
            <a:r>
              <a:rPr lang="en-US" i="1" dirty="0" err="1"/>
              <a:t>hep</a:t>
            </a:r>
            <a:r>
              <a:rPr lang="en-US" dirty="0"/>
              <a:t>(</a:t>
            </a:r>
            <a:r>
              <a:rPr lang="ru-RU" dirty="0"/>
              <a:t>нар. 1926 </a:t>
            </a:r>
            <a:r>
              <a:rPr lang="en-US" dirty="0"/>
              <a:t>p.) — </a:t>
            </a:r>
            <a:r>
              <a:rPr lang="ru-RU" dirty="0"/>
              <a:t>автор </a:t>
            </a:r>
            <a:r>
              <a:rPr lang="ru-RU" dirty="0" err="1"/>
              <a:t>праць</a:t>
            </a:r>
            <a:r>
              <a:rPr lang="ru-RU" dirty="0"/>
              <a:t> «</a:t>
            </a:r>
            <a:r>
              <a:rPr lang="ru-RU" dirty="0" err="1"/>
              <a:t>Імпліцит-ний</a:t>
            </a:r>
            <a:r>
              <a:rPr lang="ru-RU" dirty="0"/>
              <a:t> </a:t>
            </a:r>
            <a:r>
              <a:rPr lang="ru-RU" dirty="0" err="1"/>
              <a:t>читач</a:t>
            </a:r>
            <a:r>
              <a:rPr lang="ru-RU" dirty="0"/>
              <a:t>: </a:t>
            </a:r>
            <a:r>
              <a:rPr lang="ru-RU" dirty="0" err="1"/>
              <a:t>зразки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у </a:t>
            </a:r>
            <a:r>
              <a:rPr lang="ru-RU" dirty="0" err="1"/>
              <a:t>прозі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Буньяна</a:t>
            </a:r>
            <a:r>
              <a:rPr lang="ru-RU" dirty="0"/>
              <a:t> до Бек-кета» (1972 р.), «Акт </a:t>
            </a:r>
            <a:r>
              <a:rPr lang="ru-RU" dirty="0" err="1"/>
              <a:t>читання</a:t>
            </a:r>
            <a:r>
              <a:rPr lang="ru-RU" dirty="0"/>
              <a:t>: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естетичної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» (1976 р.), «Лоуренс Стерн: </a:t>
            </a:r>
            <a:r>
              <a:rPr lang="ru-RU" dirty="0" err="1"/>
              <a:t>Трістан</a:t>
            </a:r>
            <a:r>
              <a:rPr lang="ru-RU" dirty="0"/>
              <a:t> </a:t>
            </a:r>
            <a:r>
              <a:rPr lang="ru-RU" dirty="0" err="1"/>
              <a:t>Шенді</a:t>
            </a:r>
            <a:r>
              <a:rPr lang="ru-RU" dirty="0"/>
              <a:t>» (1988 р.) — та </a:t>
            </a:r>
            <a:r>
              <a:rPr lang="ru-RU" dirty="0" err="1"/>
              <a:t>американці</a:t>
            </a:r>
            <a:r>
              <a:rPr lang="ru-RU" dirty="0"/>
              <a:t> Дж. </a:t>
            </a:r>
            <a:r>
              <a:rPr lang="ru-RU" dirty="0" err="1"/>
              <a:t>Куллер</a:t>
            </a:r>
            <a:r>
              <a:rPr lang="ru-RU" dirty="0"/>
              <a:t>, Е. Герш, С. </a:t>
            </a:r>
            <a:r>
              <a:rPr lang="ru-RU" dirty="0" err="1"/>
              <a:t>Фіш</a:t>
            </a:r>
            <a:r>
              <a:rPr lang="ru-RU" dirty="0"/>
              <a:t>.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варіанти</a:t>
            </a:r>
            <a:r>
              <a:rPr lang="ru-RU" dirty="0"/>
              <a:t> </a:t>
            </a:r>
            <a:r>
              <a:rPr lang="ru-RU" dirty="0" err="1"/>
              <a:t>рецептивної</a:t>
            </a:r>
            <a:r>
              <a:rPr lang="ru-RU" dirty="0"/>
              <a:t> </a:t>
            </a:r>
            <a:r>
              <a:rPr lang="ru-RU" dirty="0" err="1"/>
              <a:t>естетики</a:t>
            </a:r>
            <a:r>
              <a:rPr lang="ru-RU" dirty="0"/>
              <a:t> стали </a:t>
            </a:r>
            <a:r>
              <a:rPr lang="ru-RU" dirty="0" err="1"/>
              <a:t>популярними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70-ті роки.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естетика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, а </a:t>
            </a:r>
            <a:r>
              <a:rPr lang="ru-RU" dirty="0" err="1"/>
              <a:t>естетика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. </a:t>
            </a:r>
            <a:r>
              <a:rPr lang="ru-RU" dirty="0" err="1"/>
              <a:t>Об'єктивна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(і </a:t>
            </a:r>
            <a:r>
              <a:rPr lang="ru-RU" dirty="0" err="1"/>
              <a:t>літератури</a:t>
            </a:r>
            <a:r>
              <a:rPr lang="ru-RU" dirty="0"/>
              <a:t>) </a:t>
            </a:r>
            <a:r>
              <a:rPr lang="ru-RU" dirty="0" err="1"/>
              <a:t>минулого</a:t>
            </a:r>
            <a:r>
              <a:rPr lang="ru-RU" dirty="0"/>
              <a:t> не </a:t>
            </a:r>
            <a:r>
              <a:rPr lang="ru-RU" dirty="0" err="1"/>
              <a:t>являє</a:t>
            </a:r>
            <a:r>
              <a:rPr lang="ru-RU" dirty="0"/>
              <a:t> для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інтересу</a:t>
            </a:r>
            <a:r>
              <a:rPr lang="ru-RU" dirty="0"/>
              <a:t>. </a:t>
            </a:r>
            <a:r>
              <a:rPr lang="ru-RU" dirty="0" err="1"/>
              <a:t>Рецептивна</a:t>
            </a:r>
            <a:r>
              <a:rPr lang="ru-RU" dirty="0"/>
              <a:t> </a:t>
            </a:r>
            <a:r>
              <a:rPr lang="ru-RU" dirty="0" err="1"/>
              <a:t>естетика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зосереджена</a:t>
            </a:r>
            <a:r>
              <a:rPr lang="ru-RU" dirty="0"/>
              <a:t> на </a:t>
            </a:r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. Все,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остільки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звернена</a:t>
            </a:r>
            <a:r>
              <a:rPr lang="ru-RU" dirty="0"/>
              <a:t> </a:t>
            </a:r>
            <a:r>
              <a:rPr lang="ru-RU" dirty="0" err="1"/>
              <a:t>свідомість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сучасника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Рецептивна</a:t>
            </a:r>
            <a:r>
              <a:rPr lang="ru-RU" dirty="0"/>
              <a:t> </a:t>
            </a:r>
            <a:r>
              <a:rPr lang="ru-RU" dirty="0" err="1"/>
              <a:t>естетика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читачеві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для </a:t>
            </a:r>
            <a:r>
              <a:rPr lang="ru-RU" dirty="0" err="1"/>
              <a:t>творення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тексту з </a:t>
            </a:r>
            <a:r>
              <a:rPr lang="ru-RU" dirty="0" err="1"/>
              <a:t>даного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літературний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подразнювач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збуджує</a:t>
            </a:r>
            <a:r>
              <a:rPr lang="ru-RU" dirty="0"/>
              <a:t>, </a:t>
            </a:r>
            <a:r>
              <a:rPr lang="ru-RU" dirty="0" err="1"/>
              <a:t>викликає</a:t>
            </a:r>
            <a:r>
              <a:rPr lang="ru-RU" dirty="0"/>
              <a:t> до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ціле</a:t>
            </a:r>
            <a:r>
              <a:rPr lang="ru-RU" dirty="0"/>
              <a:t> море думок, </a:t>
            </a:r>
            <a:r>
              <a:rPr lang="ru-RU" dirty="0" err="1"/>
              <a:t>емоцій</a:t>
            </a:r>
            <a:r>
              <a:rPr lang="ru-RU" dirty="0"/>
              <a:t>, </a:t>
            </a:r>
            <a:r>
              <a:rPr lang="ru-RU" dirty="0" err="1"/>
              <a:t>уявлень</a:t>
            </a:r>
            <a:r>
              <a:rPr lang="ru-RU" dirty="0"/>
              <a:t> </a:t>
            </a:r>
            <a:r>
              <a:rPr lang="ru-RU" dirty="0" err="1"/>
              <a:t>читача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власним</a:t>
            </a:r>
            <a:r>
              <a:rPr lang="ru-RU" dirty="0"/>
              <a:t>, а не </a:t>
            </a:r>
            <a:r>
              <a:rPr lang="ru-RU" dirty="0" err="1"/>
              <a:t>письменницьким</a:t>
            </a:r>
            <a:r>
              <a:rPr lang="ru-RU" dirty="0"/>
              <a:t>, </a:t>
            </a:r>
            <a:r>
              <a:rPr lang="ru-RU" dirty="0" err="1"/>
              <a:t>досвідом</a:t>
            </a:r>
            <a:r>
              <a:rPr lang="ru-RU" dirty="0"/>
              <a:t>. В </a:t>
            </a:r>
            <a:r>
              <a:rPr lang="ru-RU" dirty="0" err="1"/>
              <a:t>уяві</a:t>
            </a:r>
            <a:r>
              <a:rPr lang="ru-RU" dirty="0"/>
              <a:t> </a:t>
            </a:r>
            <a:r>
              <a:rPr lang="ru-RU" dirty="0" err="1"/>
              <a:t>чи­тача</a:t>
            </a:r>
            <a:r>
              <a:rPr lang="ru-RU" dirty="0"/>
              <a:t> </a:t>
            </a:r>
            <a:r>
              <a:rPr lang="ru-RU" dirty="0" err="1"/>
              <a:t>з'являються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, </a:t>
            </a:r>
            <a:r>
              <a:rPr lang="ru-RU" dirty="0" err="1"/>
              <a:t>поняття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первісно</a:t>
            </a:r>
            <a:r>
              <a:rPr lang="ru-RU" dirty="0"/>
              <a:t> не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закладені</a:t>
            </a:r>
            <a:r>
              <a:rPr lang="ru-RU" dirty="0"/>
              <a:t> автором, і, </a:t>
            </a:r>
            <a:r>
              <a:rPr lang="ru-RU" dirty="0" err="1"/>
              <a:t>навпаки</a:t>
            </a:r>
            <a:r>
              <a:rPr lang="ru-RU" dirty="0"/>
              <a:t>, </a:t>
            </a:r>
            <a:r>
              <a:rPr lang="ru-RU" dirty="0" err="1"/>
              <a:t>чимало</a:t>
            </a:r>
            <a:r>
              <a:rPr lang="ru-RU" dirty="0"/>
              <a:t> з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хотів</a:t>
            </a:r>
            <a:r>
              <a:rPr lang="ru-RU" dirty="0"/>
              <a:t> би </a:t>
            </a:r>
            <a:r>
              <a:rPr lang="ru-RU" dirty="0" err="1"/>
              <a:t>вкласти</a:t>
            </a:r>
            <a:r>
              <a:rPr lang="ru-RU" dirty="0"/>
              <a:t> автор у </a:t>
            </a:r>
            <a:r>
              <a:rPr lang="ru-RU" dirty="0" err="1"/>
              <a:t>свідомість</a:t>
            </a:r>
            <a:r>
              <a:rPr lang="ru-RU" dirty="0"/>
              <a:t> </a:t>
            </a:r>
            <a:r>
              <a:rPr lang="ru-RU" dirty="0" err="1"/>
              <a:t>читача</a:t>
            </a:r>
            <a:r>
              <a:rPr lang="ru-RU" dirty="0"/>
              <a:t>, </a:t>
            </a:r>
            <a:r>
              <a:rPr lang="ru-RU" dirty="0" err="1"/>
              <a:t>лишається</a:t>
            </a:r>
            <a:r>
              <a:rPr lang="ru-RU" dirty="0"/>
              <a:t> поза </a:t>
            </a:r>
            <a:r>
              <a:rPr lang="ru-RU" dirty="0" err="1"/>
              <a:t>увагою</a:t>
            </a:r>
            <a:r>
              <a:rPr lang="ru-RU" dirty="0"/>
              <a:t>. </a:t>
            </a:r>
            <a:r>
              <a:rPr lang="ru-RU" dirty="0" err="1"/>
              <a:t>Двох</a:t>
            </a:r>
            <a:r>
              <a:rPr lang="ru-RU" dirty="0"/>
              <a:t> схожих думок про </a:t>
            </a:r>
            <a:r>
              <a:rPr lang="ru-RU" dirty="0" err="1"/>
              <a:t>твір</a:t>
            </a:r>
            <a:r>
              <a:rPr lang="ru-RU" dirty="0"/>
              <a:t>,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теорією</a:t>
            </a:r>
            <a:r>
              <a:rPr lang="ru-RU" dirty="0"/>
              <a:t> </a:t>
            </a:r>
            <a:r>
              <a:rPr lang="ru-RU" dirty="0" err="1"/>
              <a:t>рецептивної</a:t>
            </a:r>
            <a:r>
              <a:rPr lang="ru-RU" dirty="0"/>
              <a:t> </a:t>
            </a:r>
            <a:r>
              <a:rPr lang="ru-RU" dirty="0" err="1"/>
              <a:t>есте­тики</a:t>
            </a:r>
            <a:r>
              <a:rPr lang="ru-RU" dirty="0"/>
              <a:t>, бути не </a:t>
            </a:r>
            <a:r>
              <a:rPr lang="ru-RU" dirty="0" err="1"/>
              <a:t>може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r>
              <a:rPr lang="ru-RU" dirty="0"/>
              <a:t> вносить </a:t>
            </a:r>
            <a:r>
              <a:rPr lang="ru-RU" dirty="0" err="1"/>
              <a:t>суб'єктив­ний</a:t>
            </a:r>
            <a:r>
              <a:rPr lang="ru-RU" dirty="0"/>
              <a:t> момент.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46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ЛІТЕРАТУРА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28" y="908720"/>
            <a:ext cx="8086746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18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ЛІТЕРАТУРА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190625"/>
            <a:ext cx="7441294" cy="5190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46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3140968"/>
            <a:ext cx="73152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8800" b="1" i="1" dirty="0" smtClean="0"/>
              <a:t>ДЯКУЮ </a:t>
            </a:r>
            <a:br>
              <a:rPr lang="uk-UA" sz="8800" b="1" i="1" dirty="0" smtClean="0"/>
            </a:br>
            <a:r>
              <a:rPr lang="uk-UA" sz="8800" b="1" i="1" dirty="0" smtClean="0"/>
              <a:t>ЗА </a:t>
            </a:r>
            <a:br>
              <a:rPr lang="uk-UA" sz="8800" b="1" i="1" dirty="0" smtClean="0"/>
            </a:br>
            <a:r>
              <a:rPr lang="uk-UA" sz="8800" b="1" i="1" dirty="0" smtClean="0"/>
              <a:t>УВАГУ!</a:t>
            </a:r>
            <a:endParaRPr lang="ru-RU" sz="8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Література на літо 10 клас 2023 рі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4876800" cy="2505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5407" y="404664"/>
            <a:ext cx="8378825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Літературознавчі </a:t>
            </a:r>
            <a:r>
              <a:rPr lang="uk-UA" sz="2800" b="1" i="1" dirty="0" smtClean="0"/>
              <a:t>школи</a:t>
            </a:r>
            <a:br>
              <a:rPr lang="uk-UA" sz="2800" b="1" i="1" dirty="0" smtClean="0"/>
            </a:br>
            <a:r>
              <a:rPr lang="uk-UA" sz="2800" b="1" i="1" dirty="0" smtClean="0"/>
              <a:t>1.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2775" y="1052736"/>
            <a:ext cx="8135689" cy="53245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</a:rPr>
              <a:t>Міфологічна</a:t>
            </a:r>
            <a:r>
              <a:rPr lang="ru-RU" sz="2000" dirty="0">
                <a:solidFill>
                  <a:srgbClr val="FF0000"/>
                </a:solidFill>
              </a:rPr>
              <a:t> школа</a:t>
            </a:r>
            <a:r>
              <a:rPr lang="ru-RU" sz="2000" dirty="0"/>
              <a:t>, </a:t>
            </a:r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дослідженням</a:t>
            </a:r>
            <a:r>
              <a:rPr lang="ru-RU" sz="2000" dirty="0"/>
              <a:t> фольклору, </a:t>
            </a:r>
            <a:r>
              <a:rPr lang="ru-RU" sz="2000" dirty="0" err="1"/>
              <a:t>відкрила</a:t>
            </a:r>
            <a:r>
              <a:rPr lang="ru-RU" sz="2000" dirty="0"/>
              <a:t> </a:t>
            </a:r>
            <a:r>
              <a:rPr lang="ru-RU" sz="2000" dirty="0" err="1"/>
              <a:t>величезне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міфів</a:t>
            </a:r>
            <a:r>
              <a:rPr lang="ru-RU" sz="2000" dirty="0"/>
              <a:t> для </a:t>
            </a:r>
            <a:r>
              <a:rPr lang="ru-RU" sz="2000" dirty="0" err="1"/>
              <a:t>художньої</a:t>
            </a:r>
            <a:r>
              <a:rPr lang="ru-RU" sz="2000" dirty="0"/>
              <a:t> </a:t>
            </a:r>
            <a:r>
              <a:rPr lang="ru-RU" sz="2000" dirty="0" err="1"/>
              <a:t>творчості</a:t>
            </a:r>
            <a:r>
              <a:rPr lang="ru-RU" sz="2000" dirty="0"/>
              <a:t>. </a:t>
            </a:r>
            <a:r>
              <a:rPr lang="ru-RU" sz="2000" dirty="0" err="1"/>
              <a:t>Виявилось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вся </a:t>
            </a:r>
            <a:r>
              <a:rPr lang="ru-RU" sz="2000" dirty="0" err="1"/>
              <a:t>світова</a:t>
            </a:r>
            <a:r>
              <a:rPr lang="ru-RU" sz="2000" dirty="0"/>
              <a:t> </a:t>
            </a:r>
            <a:r>
              <a:rPr lang="ru-RU" sz="2000" dirty="0" err="1"/>
              <a:t>література</a:t>
            </a:r>
            <a:r>
              <a:rPr lang="ru-RU" sz="2000" dirty="0"/>
              <a:t> </a:t>
            </a:r>
            <a:r>
              <a:rPr lang="ru-RU" sz="2000" dirty="0" err="1"/>
              <a:t>вщерть</a:t>
            </a:r>
            <a:r>
              <a:rPr lang="ru-RU" sz="2000" dirty="0"/>
              <a:t> </a:t>
            </a:r>
            <a:r>
              <a:rPr lang="ru-RU" sz="2000" dirty="0" err="1"/>
              <a:t>наповнена</a:t>
            </a:r>
            <a:r>
              <a:rPr lang="ru-RU" sz="2000" dirty="0"/>
              <a:t> </a:t>
            </a:r>
            <a:r>
              <a:rPr lang="ru-RU" sz="2000" dirty="0" err="1"/>
              <a:t>різноманітними</a:t>
            </a:r>
            <a:r>
              <a:rPr lang="ru-RU" sz="2000" dirty="0"/>
              <a:t> </a:t>
            </a:r>
            <a:r>
              <a:rPr lang="ru-RU" sz="2000" dirty="0" err="1"/>
              <a:t>міфами</a:t>
            </a:r>
            <a:r>
              <a:rPr lang="ru-RU" sz="2000" dirty="0"/>
              <a:t>: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національними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античними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міфами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пов’язані</a:t>
            </a:r>
            <a:r>
              <a:rPr lang="ru-RU" sz="2000" dirty="0"/>
              <a:t> з великими </a:t>
            </a:r>
            <a:r>
              <a:rPr lang="ru-RU" sz="2000" dirty="0" err="1"/>
              <a:t>світовими</a:t>
            </a:r>
            <a:r>
              <a:rPr lang="ru-RU" sz="2000" dirty="0"/>
              <a:t> </a:t>
            </a:r>
            <a:r>
              <a:rPr lang="ru-RU" sz="2000" dirty="0" err="1"/>
              <a:t>релігіями</a:t>
            </a:r>
            <a:r>
              <a:rPr lang="ru-RU" sz="2000" dirty="0"/>
              <a:t>: </a:t>
            </a:r>
            <a:r>
              <a:rPr lang="ru-RU" sz="2000" dirty="0" err="1"/>
              <a:t>християнством</a:t>
            </a:r>
            <a:r>
              <a:rPr lang="ru-RU" sz="2000" dirty="0"/>
              <a:t>, </a:t>
            </a:r>
            <a:r>
              <a:rPr lang="ru-RU" sz="2000" dirty="0" err="1"/>
              <a:t>ісламом</a:t>
            </a:r>
            <a:r>
              <a:rPr lang="ru-RU" sz="2000" dirty="0"/>
              <a:t>, буддизмом та </a:t>
            </a:r>
            <a:r>
              <a:rPr lang="ru-RU" sz="2000" dirty="0" err="1"/>
              <a:t>іншими</a:t>
            </a:r>
            <a:r>
              <a:rPr lang="ru-RU" sz="2000" dirty="0"/>
              <a:t>. </a:t>
            </a:r>
            <a:r>
              <a:rPr lang="ru-RU" sz="2000" dirty="0" err="1"/>
              <a:t>Здалося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вивчати</a:t>
            </a:r>
            <a:r>
              <a:rPr lang="ru-RU" sz="2000" dirty="0"/>
              <a:t> </a:t>
            </a:r>
            <a:r>
              <a:rPr lang="ru-RU" sz="2000" dirty="0" err="1"/>
              <a:t>літературу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й </a:t>
            </a:r>
            <a:r>
              <a:rPr lang="ru-RU" sz="2000" dirty="0" err="1"/>
              <a:t>означає</a:t>
            </a:r>
            <a:r>
              <a:rPr lang="ru-RU" sz="2000" dirty="0"/>
              <a:t> </a:t>
            </a:r>
            <a:r>
              <a:rPr lang="ru-RU" sz="2000" dirty="0" err="1"/>
              <a:t>вивчати</a:t>
            </a:r>
            <a:r>
              <a:rPr lang="ru-RU" sz="2000" dirty="0"/>
              <a:t> </a:t>
            </a:r>
            <a:r>
              <a:rPr lang="ru-RU" sz="2000" dirty="0" err="1"/>
              <a:t>міфи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наповнюють</a:t>
            </a:r>
            <a:r>
              <a:rPr lang="ru-RU" sz="2000" dirty="0"/>
              <a:t>. </a:t>
            </a:r>
            <a:r>
              <a:rPr lang="ru-RU" sz="2000" dirty="0" err="1"/>
              <a:t>Засновниками</a:t>
            </a:r>
            <a:r>
              <a:rPr lang="ru-RU" sz="2000" dirty="0"/>
              <a:t> </a:t>
            </a:r>
            <a:r>
              <a:rPr lang="ru-RU" sz="2000" dirty="0" err="1"/>
              <a:t>міфологічної</a:t>
            </a:r>
            <a:r>
              <a:rPr lang="ru-RU" sz="2000" dirty="0"/>
              <a:t> </a:t>
            </a:r>
            <a:r>
              <a:rPr lang="ru-RU" sz="2000" dirty="0" err="1"/>
              <a:t>школи</a:t>
            </a:r>
            <a:r>
              <a:rPr lang="ru-RU" sz="2000" dirty="0"/>
              <a:t> </a:t>
            </a:r>
            <a:r>
              <a:rPr lang="ru-RU" sz="2000" dirty="0" err="1"/>
              <a:t>вважать</a:t>
            </a:r>
            <a:r>
              <a:rPr lang="ru-RU" sz="2000" dirty="0"/>
              <a:t> </a:t>
            </a:r>
            <a:r>
              <a:rPr lang="ru-RU" sz="2000" dirty="0" err="1"/>
              <a:t>німецьких</a:t>
            </a:r>
            <a:r>
              <a:rPr lang="ru-RU" sz="2000" dirty="0"/>
              <a:t> </a:t>
            </a:r>
            <a:r>
              <a:rPr lang="ru-RU" sz="2000" dirty="0" err="1"/>
              <a:t>фольклористів</a:t>
            </a:r>
            <a:r>
              <a:rPr lang="ru-RU" sz="2000" dirty="0"/>
              <a:t> </a:t>
            </a:r>
            <a:r>
              <a:rPr lang="ru-RU" sz="2000" dirty="0" err="1"/>
              <a:t>братів</a:t>
            </a:r>
            <a:r>
              <a:rPr lang="ru-RU" sz="2000" dirty="0"/>
              <a:t> </a:t>
            </a:r>
            <a:r>
              <a:rPr lang="ru-RU" sz="2000" dirty="0" err="1"/>
              <a:t>Ґрімм</a:t>
            </a:r>
            <a:r>
              <a:rPr lang="ru-RU" sz="2000" dirty="0"/>
              <a:t>, </a:t>
            </a:r>
            <a:r>
              <a:rPr lang="ru-RU" sz="2000" dirty="0" err="1"/>
              <a:t>Вільгельма</a:t>
            </a:r>
            <a:r>
              <a:rPr lang="ru-RU" sz="2000" dirty="0"/>
              <a:t> та Якоба, тих самих </a:t>
            </a:r>
            <a:r>
              <a:rPr lang="ru-RU" sz="2000" dirty="0" err="1"/>
              <a:t>братів</a:t>
            </a:r>
            <a:r>
              <a:rPr lang="ru-RU" sz="2000" dirty="0"/>
              <a:t> </a:t>
            </a:r>
            <a:r>
              <a:rPr lang="ru-RU" sz="2000" dirty="0" err="1"/>
              <a:t>Ґрімм</a:t>
            </a:r>
            <a:r>
              <a:rPr lang="ru-RU" sz="2000" dirty="0"/>
              <a:t>, </a:t>
            </a:r>
            <a:r>
              <a:rPr lang="ru-RU" sz="2000" dirty="0" err="1"/>
              <a:t>чиїми</a:t>
            </a:r>
            <a:r>
              <a:rPr lang="ru-RU" sz="2000" dirty="0"/>
              <a:t> </a:t>
            </a:r>
            <a:r>
              <a:rPr lang="ru-RU" sz="2000" dirty="0" err="1"/>
              <a:t>збірниками</a:t>
            </a:r>
            <a:r>
              <a:rPr lang="ru-RU" sz="2000" dirty="0"/>
              <a:t> </a:t>
            </a:r>
            <a:r>
              <a:rPr lang="ru-RU" sz="2000" dirty="0" err="1"/>
              <a:t>казок</a:t>
            </a:r>
            <a:r>
              <a:rPr lang="ru-RU" sz="2000" dirty="0"/>
              <a:t> </a:t>
            </a:r>
            <a:r>
              <a:rPr lang="ru-RU" sz="2000" dirty="0" err="1"/>
              <a:t>досі</a:t>
            </a:r>
            <a:r>
              <a:rPr lang="ru-RU" sz="2000" dirty="0"/>
              <a:t> </a:t>
            </a:r>
            <a:r>
              <a:rPr lang="ru-RU" sz="2000" dirty="0" err="1"/>
              <a:t>зачитуються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діти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r>
              <a:rPr lang="ru-RU" sz="2000" dirty="0"/>
              <a:t>. Але вони </a:t>
            </a:r>
            <a:r>
              <a:rPr lang="ru-RU" sz="2000" dirty="0" err="1"/>
              <a:t>були</a:t>
            </a:r>
            <a:r>
              <a:rPr lang="ru-RU" sz="2000" dirty="0"/>
              <a:t> не </a:t>
            </a:r>
            <a:r>
              <a:rPr lang="ru-RU" sz="2000" dirty="0" err="1"/>
              <a:t>казкарями</a:t>
            </a:r>
            <a:r>
              <a:rPr lang="ru-RU" sz="2000" dirty="0"/>
              <a:t>, а </a:t>
            </a:r>
            <a:r>
              <a:rPr lang="ru-RU" sz="2000" dirty="0" err="1"/>
              <a:t>найперше</a:t>
            </a:r>
            <a:r>
              <a:rPr lang="ru-RU" sz="2000" dirty="0"/>
              <a:t> </a:t>
            </a:r>
            <a:r>
              <a:rPr lang="ru-RU" sz="2000" dirty="0" err="1"/>
              <a:t>вченими</a:t>
            </a:r>
            <a:r>
              <a:rPr lang="ru-RU" sz="2000" dirty="0"/>
              <a:t>, </a:t>
            </a:r>
            <a:r>
              <a:rPr lang="ru-RU" sz="2000" dirty="0" err="1"/>
              <a:t>дослідниками</a:t>
            </a:r>
            <a:r>
              <a:rPr lang="ru-RU" sz="2000" dirty="0"/>
              <a:t> фольклору (вони не </a:t>
            </a:r>
            <a:r>
              <a:rPr lang="ru-RU" sz="2000" dirty="0" err="1"/>
              <a:t>складали</a:t>
            </a:r>
            <a:r>
              <a:rPr lang="ru-RU" sz="2000" dirty="0"/>
              <a:t> </a:t>
            </a:r>
            <a:r>
              <a:rPr lang="ru-RU" sz="2000" dirty="0" err="1"/>
              <a:t>казки</a:t>
            </a:r>
            <a:r>
              <a:rPr lang="ru-RU" sz="2000" dirty="0"/>
              <a:t>, а </a:t>
            </a:r>
            <a:r>
              <a:rPr lang="ru-RU" sz="2000" dirty="0" err="1"/>
              <a:t>записували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народних</a:t>
            </a:r>
            <a:r>
              <a:rPr lang="ru-RU" sz="2000" dirty="0"/>
              <a:t> </a:t>
            </a:r>
            <a:r>
              <a:rPr lang="ru-RU" sz="2000" dirty="0" err="1"/>
              <a:t>вуст</a:t>
            </a:r>
            <a:r>
              <a:rPr lang="ru-RU" sz="2000" dirty="0"/>
              <a:t>). Вони </a:t>
            </a:r>
            <a:r>
              <a:rPr lang="ru-RU" sz="2000" dirty="0" err="1"/>
              <a:t>відкрили</a:t>
            </a:r>
            <a:r>
              <a:rPr lang="ru-RU" sz="2000" dirty="0"/>
              <a:t> в </a:t>
            </a:r>
            <a:r>
              <a:rPr lang="ru-RU" sz="2000" dirty="0" err="1"/>
              <a:t>казках</a:t>
            </a:r>
            <a:r>
              <a:rPr lang="ru-RU" sz="2000" dirty="0"/>
              <a:t> </a:t>
            </a:r>
            <a:r>
              <a:rPr lang="ru-RU" sz="2000" dirty="0" err="1"/>
              <a:t>подвійне</a:t>
            </a:r>
            <a:r>
              <a:rPr lang="ru-RU" sz="2000" dirty="0"/>
              <a:t> дно, показали, як </a:t>
            </a:r>
            <a:r>
              <a:rPr lang="ru-RU" sz="2000" dirty="0" err="1"/>
              <a:t>прості</a:t>
            </a:r>
            <a:r>
              <a:rPr lang="ru-RU" sz="2000" dirty="0"/>
              <a:t>,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дитячі</a:t>
            </a:r>
            <a:r>
              <a:rPr lang="ru-RU" sz="2000" dirty="0"/>
              <a:t> </a:t>
            </a:r>
            <a:r>
              <a:rPr lang="ru-RU" sz="2000" dirty="0" err="1"/>
              <a:t>образи</a:t>
            </a:r>
            <a:r>
              <a:rPr lang="ru-RU" sz="2000" dirty="0"/>
              <a:t> </a:t>
            </a:r>
            <a:r>
              <a:rPr lang="ru-RU" sz="2000" dirty="0" err="1"/>
              <a:t>відкривають</a:t>
            </a:r>
            <a:r>
              <a:rPr lang="ru-RU" sz="2000" dirty="0"/>
              <a:t> </a:t>
            </a:r>
            <a:r>
              <a:rPr lang="ru-RU" sz="2000" dirty="0" err="1"/>
              <a:t>вікно</a:t>
            </a:r>
            <a:r>
              <a:rPr lang="ru-RU" sz="2000" dirty="0"/>
              <a:t> у </a:t>
            </a:r>
            <a:r>
              <a:rPr lang="ru-RU" sz="2000" dirty="0" err="1"/>
              <a:t>світ</a:t>
            </a:r>
            <a:r>
              <a:rPr lang="ru-RU" sz="2000" dirty="0"/>
              <a:t> </a:t>
            </a:r>
            <a:r>
              <a:rPr lang="ru-RU" sz="2000" dirty="0" err="1"/>
              <a:t>архаїчний</a:t>
            </a:r>
            <a:r>
              <a:rPr lang="ru-RU" sz="2000" dirty="0"/>
              <a:t>, давно </a:t>
            </a:r>
            <a:r>
              <a:rPr lang="ru-RU" sz="2000" dirty="0" err="1"/>
              <a:t>минулий</a:t>
            </a:r>
            <a:r>
              <a:rPr lang="ru-RU" sz="2000" dirty="0"/>
              <a:t>, у </a:t>
            </a:r>
            <a:r>
              <a:rPr lang="ru-RU" sz="2000" dirty="0" err="1"/>
              <a:t>світ</a:t>
            </a:r>
            <a:r>
              <a:rPr lang="ru-RU" sz="2000" dirty="0"/>
              <a:t> </a:t>
            </a:r>
            <a:r>
              <a:rPr lang="ru-RU" sz="2000" dirty="0" err="1"/>
              <a:t>національної</a:t>
            </a:r>
            <a:r>
              <a:rPr lang="ru-RU" sz="2000" dirty="0"/>
              <a:t> </a:t>
            </a:r>
            <a:r>
              <a:rPr lang="ru-RU" sz="2000" dirty="0" err="1"/>
              <a:t>міфології</a:t>
            </a:r>
            <a:r>
              <a:rPr lang="ru-RU" sz="2000" dirty="0"/>
              <a:t>. </a:t>
            </a:r>
            <a:r>
              <a:rPr lang="ru-RU" sz="2000" dirty="0" err="1"/>
              <a:t>Відтоді</a:t>
            </a:r>
            <a:r>
              <a:rPr lang="ru-RU" sz="2000" dirty="0"/>
              <a:t> </a:t>
            </a:r>
            <a:r>
              <a:rPr lang="ru-RU" sz="2000" dirty="0" err="1"/>
              <a:t>міф</a:t>
            </a:r>
            <a:r>
              <a:rPr lang="ru-RU" sz="2000" dirty="0"/>
              <a:t> </a:t>
            </a:r>
            <a:r>
              <a:rPr lang="ru-RU" sz="2000" dirty="0" err="1"/>
              <a:t>перебуває</a:t>
            </a:r>
            <a:r>
              <a:rPr lang="ru-RU" sz="2000" dirty="0"/>
              <a:t> в </a:t>
            </a:r>
            <a:r>
              <a:rPr lang="ru-RU" sz="2000" dirty="0" err="1"/>
              <a:t>полі</a:t>
            </a:r>
            <a:r>
              <a:rPr lang="ru-RU" sz="2000" dirty="0"/>
              <a:t> </a:t>
            </a:r>
            <a:r>
              <a:rPr lang="ru-RU" sz="2000" dirty="0" err="1"/>
              <a:t>зору</a:t>
            </a:r>
            <a:r>
              <a:rPr lang="ru-RU" sz="2000" dirty="0"/>
              <a:t>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гуманітарних</a:t>
            </a:r>
            <a:r>
              <a:rPr lang="ru-RU" sz="2000" dirty="0"/>
              <a:t> наук (про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поняття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ru-RU" sz="2000" dirty="0" err="1"/>
              <a:t>йшлося</a:t>
            </a:r>
            <a:r>
              <a:rPr lang="ru-RU" sz="2000" dirty="0"/>
              <a:t> в </a:t>
            </a:r>
            <a:r>
              <a:rPr lang="ru-RU" sz="2000" dirty="0" err="1"/>
              <a:t>першому</a:t>
            </a:r>
            <a:r>
              <a:rPr lang="ru-RU" sz="2000" dirty="0"/>
              <a:t> </a:t>
            </a:r>
            <a:r>
              <a:rPr lang="ru-RU" sz="2000" dirty="0" err="1"/>
              <a:t>розділі</a:t>
            </a:r>
            <a:r>
              <a:rPr lang="ru-RU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200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5407" y="404664"/>
            <a:ext cx="8378825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Літературознавчі </a:t>
            </a:r>
            <a:r>
              <a:rPr lang="uk-UA" sz="2800" b="1" i="1" dirty="0" smtClean="0"/>
              <a:t>школи</a:t>
            </a:r>
            <a:br>
              <a:rPr lang="uk-UA" sz="2800" b="1" i="1" dirty="0" smtClean="0"/>
            </a:br>
            <a:r>
              <a:rPr lang="uk-UA" sz="2800" b="1" i="1" dirty="0" smtClean="0"/>
              <a:t>1.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2775" y="1052736"/>
            <a:ext cx="8135689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</a:rPr>
              <a:t>Неоміфологічні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студії</a:t>
            </a:r>
            <a:r>
              <a:rPr lang="ru-RU" sz="2000" b="1" dirty="0">
                <a:solidFill>
                  <a:srgbClr val="FF0000"/>
                </a:solidFill>
              </a:rPr>
              <a:t> в </a:t>
            </a:r>
            <a:r>
              <a:rPr lang="ru-RU" sz="2000" b="1" dirty="0" err="1">
                <a:solidFill>
                  <a:srgbClr val="FF0000"/>
                </a:solidFill>
              </a:rPr>
              <a:t>Україні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dirty="0"/>
          </a:p>
          <a:p>
            <a:r>
              <a:rPr lang="ru-RU" sz="2000" dirty="0" err="1" smtClean="0"/>
              <a:t>Розвиток</a:t>
            </a:r>
            <a:r>
              <a:rPr lang="ru-RU" sz="2000" dirty="0" smtClean="0"/>
              <a:t> </a:t>
            </a:r>
            <a:r>
              <a:rPr lang="ru-RU" sz="2000" dirty="0" err="1"/>
              <a:t>неоміфологічних</a:t>
            </a:r>
            <a:r>
              <a:rPr lang="ru-RU" sz="2000" dirty="0"/>
              <a:t> </a:t>
            </a:r>
            <a:r>
              <a:rPr lang="ru-RU" sz="2000" dirty="0" err="1"/>
              <a:t>досліджень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. Характеристика </a:t>
            </a:r>
            <a:r>
              <a:rPr lang="ru-RU" sz="2000" dirty="0" err="1"/>
              <a:t>праць</a:t>
            </a:r>
            <a:r>
              <a:rPr lang="ru-RU" sz="2000" dirty="0"/>
              <a:t> </a:t>
            </a:r>
            <a:r>
              <a:rPr lang="ru-RU" sz="2000" dirty="0" err="1"/>
              <a:t>В.Антофійчука</a:t>
            </a:r>
            <a:r>
              <a:rPr lang="ru-RU" sz="2000" dirty="0"/>
              <a:t>, </a:t>
            </a:r>
            <a:r>
              <a:rPr lang="ru-RU" sz="2000" dirty="0" err="1"/>
              <a:t>І.Бетко</a:t>
            </a:r>
            <a:r>
              <a:rPr lang="ru-RU" sz="2000" dirty="0"/>
              <a:t>, </a:t>
            </a:r>
            <a:r>
              <a:rPr lang="ru-RU" sz="2000" dirty="0" err="1"/>
              <a:t>І.Борисюк</a:t>
            </a:r>
            <a:r>
              <a:rPr lang="ru-RU" sz="2000" dirty="0"/>
              <a:t>, </a:t>
            </a:r>
            <a:r>
              <a:rPr lang="ru-RU" sz="2000" dirty="0" err="1"/>
              <a:t>Г.Грабовича</a:t>
            </a:r>
            <a:r>
              <a:rPr lang="ru-RU" sz="2000" dirty="0"/>
              <a:t>, </a:t>
            </a:r>
            <a:r>
              <a:rPr lang="ru-RU" sz="2000" dirty="0" err="1"/>
              <a:t>О.Забужко</a:t>
            </a:r>
            <a:r>
              <a:rPr lang="ru-RU" sz="2000" dirty="0"/>
              <a:t>, </a:t>
            </a:r>
            <a:r>
              <a:rPr lang="ru-RU" sz="2000" dirty="0" err="1"/>
              <a:t>Н.Зборовської</a:t>
            </a:r>
            <a:r>
              <a:rPr lang="ru-RU" sz="2000" dirty="0"/>
              <a:t>, </a:t>
            </a:r>
            <a:r>
              <a:rPr lang="ru-RU" sz="2000" dirty="0" err="1"/>
              <a:t>О.Козлова</a:t>
            </a:r>
            <a:r>
              <a:rPr lang="ru-RU" sz="2000" dirty="0"/>
              <a:t>, </a:t>
            </a:r>
            <a:r>
              <a:rPr lang="ru-RU" sz="2000" dirty="0" err="1"/>
              <a:t>А.Нямцу</a:t>
            </a:r>
            <a:r>
              <a:rPr lang="ru-RU" sz="2000" dirty="0"/>
              <a:t>, </a:t>
            </a:r>
            <a:r>
              <a:rPr lang="ru-RU" sz="2000" dirty="0" err="1"/>
              <a:t>С.Павличко</a:t>
            </a:r>
            <a:r>
              <a:rPr lang="ru-RU" sz="2000" dirty="0"/>
              <a:t>, </a:t>
            </a:r>
            <a:r>
              <a:rPr lang="ru-RU" sz="2000" dirty="0" err="1"/>
              <a:t>В.Пахаренка</a:t>
            </a:r>
            <a:r>
              <a:rPr lang="ru-RU" sz="2000" dirty="0"/>
              <a:t>, </a:t>
            </a:r>
            <a:r>
              <a:rPr lang="ru-RU" sz="2000" dirty="0" err="1"/>
              <a:t>Р.Піхманця</a:t>
            </a:r>
            <a:r>
              <a:rPr lang="ru-RU" sz="2000" dirty="0"/>
              <a:t>, </a:t>
            </a:r>
            <a:r>
              <a:rPr lang="ru-RU" sz="2000" dirty="0" err="1"/>
              <a:t>Л.Скупейка</a:t>
            </a:r>
            <a:r>
              <a:rPr lang="ru-RU" sz="2000" dirty="0"/>
              <a:t>, </a:t>
            </a:r>
            <a:r>
              <a:rPr lang="ru-RU" sz="2000" dirty="0" err="1"/>
              <a:t>В.Сулими</a:t>
            </a:r>
            <a:r>
              <a:rPr lang="ru-RU" sz="2000" dirty="0"/>
              <a:t>, </a:t>
            </a:r>
            <a:r>
              <a:rPr lang="ru-RU" sz="2000" dirty="0" err="1"/>
              <a:t>Л.Тарнашинської</a:t>
            </a:r>
            <a:r>
              <a:rPr lang="ru-RU" sz="2000" dirty="0"/>
              <a:t>, </a:t>
            </a:r>
            <a:r>
              <a:rPr lang="ru-RU" sz="2000" dirty="0" err="1"/>
              <a:t>О.Турган</a:t>
            </a:r>
            <a:r>
              <a:rPr lang="ru-RU" sz="2000" dirty="0"/>
              <a:t> та </a:t>
            </a:r>
            <a:r>
              <a:rPr lang="ru-RU" sz="2000" dirty="0" err="1"/>
              <a:t>ін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! </a:t>
            </a:r>
            <a:r>
              <a:rPr lang="ru-RU" sz="2000" i="1" dirty="0" err="1" smtClean="0"/>
              <a:t>Огляд</a:t>
            </a:r>
            <a:r>
              <a:rPr lang="ru-RU" sz="2000" i="1" dirty="0" smtClean="0"/>
              <a:t> </a:t>
            </a:r>
            <a:r>
              <a:rPr lang="ru-RU" sz="2000" i="1" dirty="0" err="1"/>
              <a:t>найновіших</a:t>
            </a:r>
            <a:r>
              <a:rPr lang="ru-RU" sz="2000" i="1" dirty="0"/>
              <a:t> </a:t>
            </a:r>
            <a:r>
              <a:rPr lang="ru-RU" sz="2000" i="1" dirty="0" err="1"/>
              <a:t>публікацій</a:t>
            </a:r>
            <a:r>
              <a:rPr lang="ru-RU" sz="2000" i="1" dirty="0"/>
              <a:t> з проблем </a:t>
            </a:r>
            <a:r>
              <a:rPr lang="ru-RU" sz="2000" i="1" dirty="0" err="1"/>
              <a:t>неоміфологізму</a:t>
            </a:r>
            <a:r>
              <a:rPr lang="ru-RU" sz="2000" i="1" dirty="0"/>
              <a:t>. </a:t>
            </a:r>
            <a:endParaRPr lang="ru-RU" sz="2000" i="1" dirty="0"/>
          </a:p>
        </p:txBody>
      </p:sp>
      <p:sp>
        <p:nvSpPr>
          <p:cNvPr id="6" name="AutoShape 2" descr="Галерея - Категория: Неомифологизм-археоарт - Файл: Времена далекие ,46х60,  2009г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Галерея - Категория: Неомифологизм-археоарт - Файл: Времена далекие ,46х60,  2009г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861048"/>
            <a:ext cx="3456384" cy="25789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7" descr="Галерея - Категория: Неомифологизм-археоарт - Файл: Состояние души, 52х64,  1999г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5"/>
          <a:stretch/>
        </p:blipFill>
        <p:spPr bwMode="auto">
          <a:xfrm>
            <a:off x="5508104" y="3926931"/>
            <a:ext cx="3438128" cy="25131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11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5407" y="404664"/>
            <a:ext cx="8378825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Літературознавчі </a:t>
            </a:r>
            <a:r>
              <a:rPr lang="uk-UA" sz="2800" b="1" i="1" dirty="0" smtClean="0"/>
              <a:t>школи</a:t>
            </a:r>
            <a:br>
              <a:rPr lang="uk-UA" sz="2800" b="1" i="1" dirty="0" smtClean="0"/>
            </a:br>
            <a:r>
              <a:rPr lang="uk-UA" sz="2800" b="1" i="1" dirty="0" smtClean="0"/>
              <a:t>1.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2775" y="1052736"/>
            <a:ext cx="8135689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Розвиток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неоміфологічного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напряму</a:t>
            </a:r>
            <a:r>
              <a:rPr lang="ru-RU" b="1" dirty="0">
                <a:solidFill>
                  <a:srgbClr val="FF0000"/>
                </a:solidFill>
              </a:rPr>
              <a:t> в </a:t>
            </a:r>
            <a:r>
              <a:rPr lang="ru-RU" b="1" dirty="0" err="1">
                <a:solidFill>
                  <a:srgbClr val="FF0000"/>
                </a:solidFill>
              </a:rPr>
              <a:t>зарубіжному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літературознавстві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Специфіка</a:t>
            </a:r>
            <a:r>
              <a:rPr lang="ru-RU" dirty="0" smtClean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міфів</a:t>
            </a:r>
            <a:r>
              <a:rPr lang="ru-RU" dirty="0"/>
              <a:t> та «</a:t>
            </a:r>
            <a:r>
              <a:rPr lang="ru-RU" dirty="0" err="1"/>
              <a:t>авторська</a:t>
            </a:r>
            <a:r>
              <a:rPr lang="ru-RU" dirty="0"/>
              <a:t> </a:t>
            </a:r>
            <a:r>
              <a:rPr lang="ru-RU" dirty="0" err="1"/>
              <a:t>міфотворчість</a:t>
            </a:r>
            <a:r>
              <a:rPr lang="ru-RU" dirty="0"/>
              <a:t>» у </a:t>
            </a:r>
            <a:r>
              <a:rPr lang="ru-RU" dirty="0" err="1"/>
              <a:t>новітніх</a:t>
            </a:r>
            <a:r>
              <a:rPr lang="ru-RU" dirty="0"/>
              <a:t> </a:t>
            </a:r>
            <a:r>
              <a:rPr lang="ru-RU" dirty="0" err="1"/>
              <a:t>літературах</a:t>
            </a:r>
            <a:r>
              <a:rPr lang="ru-RU" dirty="0"/>
              <a:t>. </a:t>
            </a:r>
            <a:r>
              <a:rPr lang="ru-RU" dirty="0" err="1"/>
              <a:t>Теоретичні</a:t>
            </a:r>
            <a:r>
              <a:rPr lang="ru-RU" dirty="0"/>
              <a:t> засади </a:t>
            </a:r>
            <a:r>
              <a:rPr lang="ru-RU" dirty="0" err="1"/>
              <a:t>неоміфологічного</a:t>
            </a:r>
            <a:r>
              <a:rPr lang="ru-RU" dirty="0"/>
              <a:t> </a:t>
            </a:r>
            <a:r>
              <a:rPr lang="ru-RU" dirty="0" err="1"/>
              <a:t>напряму</a:t>
            </a:r>
            <a:r>
              <a:rPr lang="ru-RU" dirty="0"/>
              <a:t> (</a:t>
            </a:r>
            <a:r>
              <a:rPr lang="ru-RU" dirty="0" err="1"/>
              <a:t>концепції</a:t>
            </a:r>
            <a:r>
              <a:rPr lang="ru-RU" dirty="0"/>
              <a:t> Карла-Густава Юнга, </a:t>
            </a:r>
            <a:r>
              <a:rPr lang="ru-RU" dirty="0" err="1"/>
              <a:t>Дж.Фрезера</a:t>
            </a:r>
            <a:r>
              <a:rPr lang="ru-RU" dirty="0"/>
              <a:t>, </a:t>
            </a:r>
            <a:r>
              <a:rPr lang="ru-RU" dirty="0" err="1"/>
              <a:t>Е.Б.Тейлора</a:t>
            </a:r>
            <a:r>
              <a:rPr lang="ru-RU" dirty="0"/>
              <a:t>, </a:t>
            </a:r>
            <a:r>
              <a:rPr lang="ru-RU" dirty="0" err="1"/>
              <a:t>К.Леві-Строса</a:t>
            </a:r>
            <a:r>
              <a:rPr lang="ru-RU" dirty="0"/>
              <a:t>, </a:t>
            </a:r>
            <a:r>
              <a:rPr lang="ru-RU" dirty="0" err="1"/>
              <a:t>Н.Фрая</a:t>
            </a:r>
            <a:r>
              <a:rPr lang="ru-RU" dirty="0"/>
              <a:t>, </a:t>
            </a:r>
            <a:r>
              <a:rPr lang="ru-RU" dirty="0" err="1"/>
              <a:t>Ю.Крістевої</a:t>
            </a:r>
            <a:r>
              <a:rPr lang="ru-RU" dirty="0"/>
              <a:t>). </a:t>
            </a:r>
            <a:r>
              <a:rPr lang="ru-RU" b="1" dirty="0"/>
              <a:t>Ритуально-</a:t>
            </a:r>
            <a:r>
              <a:rPr lang="ru-RU" b="1" dirty="0" err="1"/>
              <a:t>міфологічна</a:t>
            </a:r>
            <a:r>
              <a:rPr lang="ru-RU" b="1" dirty="0"/>
              <a:t> школа й </a:t>
            </a:r>
            <a:r>
              <a:rPr lang="ru-RU" b="1" dirty="0" err="1"/>
              <a:t>архетипна</a:t>
            </a:r>
            <a:r>
              <a:rPr lang="ru-RU" b="1" dirty="0"/>
              <a:t> критика. </a:t>
            </a:r>
            <a:r>
              <a:rPr lang="ru-RU" dirty="0" err="1"/>
              <a:t>Здобутки</a:t>
            </a:r>
            <a:r>
              <a:rPr lang="ru-RU" dirty="0"/>
              <a:t> </a:t>
            </a:r>
            <a:r>
              <a:rPr lang="ru-RU" dirty="0" err="1"/>
              <a:t>Кембріджської</a:t>
            </a:r>
            <a:r>
              <a:rPr lang="ru-RU" dirty="0"/>
              <a:t> ритуально-</a:t>
            </a:r>
            <a:r>
              <a:rPr lang="ru-RU" dirty="0" err="1"/>
              <a:t>міфологічної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(«</a:t>
            </a:r>
            <a:r>
              <a:rPr lang="ru-RU" dirty="0" err="1"/>
              <a:t>Давнє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та ритуал» Джейн </a:t>
            </a:r>
            <a:r>
              <a:rPr lang="ru-RU" dirty="0" err="1"/>
              <a:t>Гаррісон</a:t>
            </a:r>
            <a:r>
              <a:rPr lang="ru-RU" dirty="0"/>
              <a:t>, «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античної</a:t>
            </a:r>
            <a:r>
              <a:rPr lang="ru-RU" dirty="0"/>
              <a:t> </a:t>
            </a:r>
            <a:r>
              <a:rPr lang="ru-RU" dirty="0" err="1"/>
              <a:t>комедії</a:t>
            </a:r>
            <a:r>
              <a:rPr lang="ru-RU" dirty="0"/>
              <a:t>» </a:t>
            </a:r>
            <a:r>
              <a:rPr lang="ru-RU" dirty="0" err="1"/>
              <a:t>Френсіса</a:t>
            </a:r>
            <a:r>
              <a:rPr lang="ru-RU" dirty="0"/>
              <a:t> </a:t>
            </a:r>
            <a:r>
              <a:rPr lang="ru-RU" dirty="0" err="1"/>
              <a:t>Конфорда</a:t>
            </a:r>
            <a:r>
              <a:rPr lang="ru-RU" dirty="0"/>
              <a:t>, «</a:t>
            </a:r>
            <a:r>
              <a:rPr lang="ru-RU" dirty="0" err="1"/>
              <a:t>Від</a:t>
            </a:r>
            <a:r>
              <a:rPr lang="ru-RU" dirty="0"/>
              <a:t> ритуалу до роману» </a:t>
            </a:r>
            <a:r>
              <a:rPr lang="ru-RU" dirty="0" err="1"/>
              <a:t>Джессі</a:t>
            </a:r>
            <a:r>
              <a:rPr lang="ru-RU" dirty="0"/>
              <a:t> </a:t>
            </a:r>
            <a:r>
              <a:rPr lang="ru-RU" dirty="0" err="1"/>
              <a:t>Ветсон</a:t>
            </a:r>
            <a:r>
              <a:rPr lang="ru-RU" dirty="0"/>
              <a:t>, «</a:t>
            </a:r>
            <a:r>
              <a:rPr lang="ru-RU" dirty="0" err="1"/>
              <a:t>Класична</a:t>
            </a:r>
            <a:r>
              <a:rPr lang="ru-RU" dirty="0"/>
              <a:t> </a:t>
            </a:r>
            <a:r>
              <a:rPr lang="ru-RU" dirty="0" err="1"/>
              <a:t>традиція</a:t>
            </a:r>
            <a:r>
              <a:rPr lang="ru-RU" dirty="0"/>
              <a:t> в </a:t>
            </a:r>
            <a:r>
              <a:rPr lang="ru-RU" dirty="0" err="1"/>
              <a:t>поезії</a:t>
            </a:r>
            <a:r>
              <a:rPr lang="ru-RU" dirty="0"/>
              <a:t>» </a:t>
            </a:r>
            <a:r>
              <a:rPr lang="ru-RU" dirty="0" err="1"/>
              <a:t>Джільберта</a:t>
            </a:r>
            <a:r>
              <a:rPr lang="ru-RU" dirty="0"/>
              <a:t> </a:t>
            </a:r>
            <a:r>
              <a:rPr lang="ru-RU" dirty="0" err="1"/>
              <a:t>Мюррея</a:t>
            </a:r>
            <a:r>
              <a:rPr lang="ru-RU" dirty="0"/>
              <a:t>) та </a:t>
            </a:r>
            <a:r>
              <a:rPr lang="ru-RU" b="1" dirty="0" err="1"/>
              <a:t>юнгіанського</a:t>
            </a:r>
            <a:r>
              <a:rPr lang="ru-RU" b="1" dirty="0"/>
              <a:t> </a:t>
            </a:r>
            <a:r>
              <a:rPr lang="ru-RU" b="1" dirty="0" err="1"/>
              <a:t>напрямку</a:t>
            </a:r>
            <a:r>
              <a:rPr lang="ru-RU" b="1" dirty="0"/>
              <a:t> </a:t>
            </a:r>
            <a:r>
              <a:rPr lang="ru-RU" dirty="0"/>
              <a:t>(«</a:t>
            </a:r>
            <a:r>
              <a:rPr lang="ru-RU" dirty="0" err="1"/>
              <a:t>Архетипи</a:t>
            </a:r>
            <a:r>
              <a:rPr lang="ru-RU" dirty="0"/>
              <a:t> в </a:t>
            </a:r>
            <a:r>
              <a:rPr lang="ru-RU" dirty="0" err="1"/>
              <a:t>поезії</a:t>
            </a:r>
            <a:r>
              <a:rPr lang="ru-RU" dirty="0"/>
              <a:t>» Мод </a:t>
            </a:r>
            <a:r>
              <a:rPr lang="ru-RU" dirty="0" err="1"/>
              <a:t>Бодкін</a:t>
            </a:r>
            <a:r>
              <a:rPr lang="ru-RU" dirty="0"/>
              <a:t>, «</a:t>
            </a:r>
            <a:r>
              <a:rPr lang="ru-RU" dirty="0" err="1"/>
              <a:t>Вічна</a:t>
            </a:r>
            <a:r>
              <a:rPr lang="ru-RU" dirty="0"/>
              <a:t> тема» </a:t>
            </a:r>
            <a:r>
              <a:rPr lang="ru-RU" dirty="0" err="1"/>
              <a:t>К.Стілла</a:t>
            </a:r>
            <a:r>
              <a:rPr lang="ru-RU" dirty="0"/>
              <a:t>, «</a:t>
            </a:r>
            <a:r>
              <a:rPr lang="ru-RU" dirty="0" err="1"/>
              <a:t>Міф</a:t>
            </a:r>
            <a:r>
              <a:rPr lang="ru-RU" dirty="0"/>
              <a:t>, метод та </a:t>
            </a:r>
            <a:r>
              <a:rPr lang="ru-RU" dirty="0" err="1"/>
              <a:t>майбутнє</a:t>
            </a:r>
            <a:r>
              <a:rPr lang="ru-RU" dirty="0"/>
              <a:t>» </a:t>
            </a:r>
            <a:r>
              <a:rPr lang="ru-RU" dirty="0" err="1"/>
              <a:t>У.Трой</a:t>
            </a:r>
            <a:r>
              <a:rPr lang="ru-RU" dirty="0"/>
              <a:t>, «</a:t>
            </a:r>
            <a:r>
              <a:rPr lang="ru-RU" dirty="0" err="1"/>
              <a:t>Міф</a:t>
            </a:r>
            <a:r>
              <a:rPr lang="ru-RU" dirty="0"/>
              <a:t> і </a:t>
            </a:r>
            <a:r>
              <a:rPr lang="ru-RU" dirty="0" err="1"/>
              <a:t>письменство</a:t>
            </a:r>
            <a:r>
              <a:rPr lang="ru-RU" dirty="0"/>
              <a:t>», «</a:t>
            </a:r>
            <a:r>
              <a:rPr lang="ru-RU" dirty="0" err="1"/>
              <a:t>Анатомія</a:t>
            </a:r>
            <a:r>
              <a:rPr lang="ru-RU" dirty="0"/>
              <a:t> критики» </a:t>
            </a:r>
            <a:r>
              <a:rPr lang="ru-RU" dirty="0" err="1"/>
              <a:t>Н.Фрая</a:t>
            </a:r>
            <a:r>
              <a:rPr lang="ru-RU" dirty="0"/>
              <a:t> , «</a:t>
            </a:r>
            <a:r>
              <a:rPr lang="ru-RU" dirty="0" err="1"/>
              <a:t>Жінка</a:t>
            </a:r>
            <a:r>
              <a:rPr lang="ru-RU" dirty="0"/>
              <a:t>, яка </a:t>
            </a:r>
            <a:r>
              <a:rPr lang="ru-RU" dirty="0" err="1"/>
              <a:t>біжить</a:t>
            </a:r>
            <a:r>
              <a:rPr lang="ru-RU" dirty="0"/>
              <a:t> з </a:t>
            </a:r>
            <a:r>
              <a:rPr lang="ru-RU" dirty="0" err="1"/>
              <a:t>вовками</a:t>
            </a:r>
            <a:r>
              <a:rPr lang="ru-RU" dirty="0"/>
              <a:t>» </a:t>
            </a:r>
            <a:r>
              <a:rPr lang="ru-RU" dirty="0" err="1"/>
              <a:t>Клариси</a:t>
            </a:r>
            <a:r>
              <a:rPr lang="ru-RU" dirty="0"/>
              <a:t> </a:t>
            </a:r>
            <a:r>
              <a:rPr lang="ru-RU" dirty="0" err="1"/>
              <a:t>Пінколи</a:t>
            </a:r>
            <a:r>
              <a:rPr lang="ru-RU" dirty="0"/>
              <a:t> </a:t>
            </a:r>
            <a:r>
              <a:rPr lang="ru-RU" dirty="0" err="1"/>
              <a:t>Естес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.). </a:t>
            </a:r>
            <a:r>
              <a:rPr lang="ru-RU" b="1" dirty="0"/>
              <a:t>Структурно-</a:t>
            </a:r>
            <a:r>
              <a:rPr lang="ru-RU" b="1" dirty="0" err="1"/>
              <a:t>міфологічна</a:t>
            </a:r>
            <a:r>
              <a:rPr lang="ru-RU" b="1" dirty="0"/>
              <a:t> школа Клода </a:t>
            </a:r>
            <a:r>
              <a:rPr lang="ru-RU" b="1" dirty="0" err="1"/>
              <a:t>Леві-Строса</a:t>
            </a:r>
            <a:r>
              <a:rPr lang="ru-RU" b="1" dirty="0"/>
              <a:t>. </a:t>
            </a:r>
            <a:r>
              <a:rPr lang="ru-RU" dirty="0" err="1"/>
              <a:t>Основні</a:t>
            </a:r>
            <a:r>
              <a:rPr lang="ru-RU" dirty="0"/>
              <a:t> напрямки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американської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міфокритики</a:t>
            </a:r>
            <a:r>
              <a:rPr lang="ru-RU" dirty="0"/>
              <a:t> (</a:t>
            </a:r>
            <a:r>
              <a:rPr lang="ru-RU" dirty="0" err="1"/>
              <a:t>Р.Чейз</a:t>
            </a:r>
            <a:r>
              <a:rPr lang="ru-RU" dirty="0"/>
              <a:t>, </a:t>
            </a:r>
            <a:r>
              <a:rPr lang="ru-RU" dirty="0" err="1"/>
              <a:t>Л.Фідлер</a:t>
            </a:r>
            <a:r>
              <a:rPr lang="ru-RU" dirty="0"/>
              <a:t>, </a:t>
            </a:r>
            <a:r>
              <a:rPr lang="ru-RU" dirty="0" err="1"/>
              <a:t>Ф.Янг</a:t>
            </a:r>
            <a:r>
              <a:rPr lang="ru-RU" dirty="0"/>
              <a:t>, </a:t>
            </a:r>
            <a:r>
              <a:rPr lang="ru-RU" dirty="0" err="1"/>
              <a:t>Л.Федер</a:t>
            </a:r>
            <a:r>
              <a:rPr lang="ru-RU" dirty="0"/>
              <a:t>, </a:t>
            </a:r>
            <a:r>
              <a:rPr lang="ru-RU" dirty="0" err="1"/>
              <a:t>Дж.Вайт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.). </a:t>
            </a:r>
            <a:r>
              <a:rPr lang="ru-RU" dirty="0" err="1"/>
              <a:t>Здобутки</a:t>
            </a:r>
            <a:r>
              <a:rPr lang="ru-RU" dirty="0"/>
              <a:t>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 </a:t>
            </a:r>
            <a:r>
              <a:rPr lang="ru-RU" dirty="0" err="1"/>
              <a:t>міфокритики</a:t>
            </a:r>
            <a:r>
              <a:rPr lang="ru-RU" dirty="0"/>
              <a:t> («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та </a:t>
            </a:r>
            <a:r>
              <a:rPr lang="ru-RU" dirty="0" err="1"/>
              <a:t>міфологія</a:t>
            </a:r>
            <a:r>
              <a:rPr lang="ru-RU" dirty="0"/>
              <a:t>» Роберта Ваймана, «</a:t>
            </a:r>
            <a:r>
              <a:rPr lang="ru-RU" dirty="0" err="1"/>
              <a:t>Відсутня</a:t>
            </a:r>
            <a:r>
              <a:rPr lang="ru-RU" dirty="0"/>
              <a:t> структура», «</a:t>
            </a:r>
            <a:r>
              <a:rPr lang="ru-RU" dirty="0" err="1"/>
              <a:t>Надінтерпретація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» Умберто </a:t>
            </a:r>
            <a:r>
              <a:rPr lang="ru-RU" dirty="0" err="1"/>
              <a:t>Еко</a:t>
            </a:r>
            <a:r>
              <a:rPr lang="ru-RU" dirty="0"/>
              <a:t>, «</a:t>
            </a:r>
            <a:r>
              <a:rPr lang="en-US" dirty="0" err="1"/>
              <a:t>Stabat</a:t>
            </a:r>
            <a:r>
              <a:rPr lang="en-US" dirty="0"/>
              <a:t> Mater» </a:t>
            </a:r>
            <a:r>
              <a:rPr lang="ru-RU" dirty="0" err="1"/>
              <a:t>Ю.Крістевої</a:t>
            </a:r>
            <a:r>
              <a:rPr lang="ru-RU" dirty="0"/>
              <a:t>, «</a:t>
            </a:r>
            <a:r>
              <a:rPr lang="ru-RU" dirty="0" err="1"/>
              <a:t>Вступ</a:t>
            </a:r>
            <a:r>
              <a:rPr lang="ru-RU" dirty="0"/>
              <a:t> до </a:t>
            </a:r>
            <a:r>
              <a:rPr lang="ru-RU" dirty="0" err="1"/>
              <a:t>фантастичної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» </a:t>
            </a:r>
            <a:r>
              <a:rPr lang="ru-RU" dirty="0" err="1"/>
              <a:t>Цветана</a:t>
            </a:r>
            <a:r>
              <a:rPr lang="ru-RU" dirty="0"/>
              <a:t> Тодорова та </a:t>
            </a:r>
            <a:r>
              <a:rPr lang="ru-RU" dirty="0" err="1"/>
              <a:t>ін</a:t>
            </a:r>
            <a:r>
              <a:rPr lang="ru-RU" dirty="0"/>
              <a:t>.).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5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Літературознавчі </a:t>
            </a:r>
            <a:r>
              <a:rPr lang="uk-UA" sz="2800" b="1" i="1" dirty="0" smtClean="0"/>
              <a:t>школи * 2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764704"/>
            <a:ext cx="8640960" cy="5940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</a:rPr>
              <a:t>Біографічний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метод (школа) </a:t>
            </a:r>
            <a:r>
              <a:rPr lang="ru-RU" sz="2000" dirty="0"/>
              <a:t>– </a:t>
            </a:r>
            <a:r>
              <a:rPr lang="ru-RU" sz="2000" dirty="0" err="1"/>
              <a:t>літературознавчий</a:t>
            </a:r>
            <a:r>
              <a:rPr lang="ru-RU" sz="2000" dirty="0"/>
              <a:t> метод, </a:t>
            </a:r>
            <a:r>
              <a:rPr lang="ru-RU" sz="2000" dirty="0" err="1" smtClean="0"/>
              <a:t>започаткований</a:t>
            </a:r>
            <a:r>
              <a:rPr lang="ru-RU" sz="2000" dirty="0" smtClean="0"/>
              <a:t> </a:t>
            </a:r>
            <a:r>
              <a:rPr lang="ru-RU" sz="2000" dirty="0"/>
              <a:t>у ХІХ </a:t>
            </a:r>
            <a:r>
              <a:rPr lang="ru-RU" sz="2000" dirty="0" err="1"/>
              <a:t>столітті</a:t>
            </a:r>
            <a:r>
              <a:rPr lang="ru-RU" sz="2000" dirty="0"/>
              <a:t> Шарлем </a:t>
            </a:r>
            <a:r>
              <a:rPr lang="ru-RU" sz="2000" dirty="0" err="1"/>
              <a:t>Сент-Бевом</a:t>
            </a:r>
            <a:r>
              <a:rPr lang="ru-RU" sz="2000" dirty="0"/>
              <a:t>, автором книги “</a:t>
            </a:r>
            <a:r>
              <a:rPr lang="ru-RU" sz="2000" dirty="0" err="1"/>
              <a:t>Літературні</a:t>
            </a:r>
            <a:r>
              <a:rPr lang="ru-RU" sz="2000" dirty="0"/>
              <a:t> </a:t>
            </a:r>
            <a:r>
              <a:rPr lang="ru-RU" sz="2000" dirty="0" err="1"/>
              <a:t>портрети</a:t>
            </a:r>
            <a:r>
              <a:rPr lang="ru-RU" sz="2000" dirty="0"/>
              <a:t>”. </a:t>
            </a:r>
            <a:r>
              <a:rPr lang="ru-RU" sz="2000" dirty="0" err="1"/>
              <a:t>Сент-Бев</a:t>
            </a:r>
            <a:r>
              <a:rPr lang="ru-RU" sz="2000" dirty="0"/>
              <a:t> </a:t>
            </a:r>
            <a:r>
              <a:rPr lang="ru-RU" sz="2000" dirty="0" err="1"/>
              <a:t>запропонував</a:t>
            </a:r>
            <a:r>
              <a:rPr lang="ru-RU" sz="2000" dirty="0"/>
              <a:t> </a:t>
            </a:r>
            <a:r>
              <a:rPr lang="ru-RU" sz="2000" dirty="0" err="1"/>
              <a:t>новий</a:t>
            </a:r>
            <a:r>
              <a:rPr lang="ru-RU" sz="2000" dirty="0"/>
              <a:t> </a:t>
            </a:r>
            <a:r>
              <a:rPr lang="ru-RU" sz="2000" dirty="0" err="1"/>
              <a:t>підхід</a:t>
            </a:r>
            <a:r>
              <a:rPr lang="ru-RU" sz="2000" dirty="0"/>
              <a:t> до </a:t>
            </a:r>
            <a:r>
              <a:rPr lang="ru-RU" sz="2000" dirty="0" err="1"/>
              <a:t>аналізу</a:t>
            </a:r>
            <a:r>
              <a:rPr lang="ru-RU" sz="2000" dirty="0"/>
              <a:t> </a:t>
            </a:r>
            <a:r>
              <a:rPr lang="ru-RU" sz="2000" dirty="0" err="1"/>
              <a:t>творчості</a:t>
            </a:r>
            <a:r>
              <a:rPr lang="ru-RU" sz="2000" dirty="0"/>
              <a:t> </a:t>
            </a:r>
            <a:r>
              <a:rPr lang="ru-RU" sz="2000" dirty="0" err="1"/>
              <a:t>письменника</a:t>
            </a:r>
            <a:r>
              <a:rPr lang="ru-RU" sz="2000" dirty="0"/>
              <a:t>: треба </a:t>
            </a:r>
            <a:r>
              <a:rPr lang="ru-RU" sz="2000" dirty="0" err="1"/>
              <a:t>пов’язувати</a:t>
            </a:r>
            <a:r>
              <a:rPr lang="ru-RU" sz="2000" dirty="0"/>
              <a:t> </a:t>
            </a:r>
            <a:r>
              <a:rPr lang="ru-RU" sz="2000" dirty="0" err="1"/>
              <a:t>кожен</a:t>
            </a:r>
            <a:r>
              <a:rPr lang="ru-RU" sz="2000" dirty="0"/>
              <a:t> </a:t>
            </a:r>
            <a:r>
              <a:rPr lang="ru-RU" sz="2000" dirty="0" err="1"/>
              <a:t>твір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біографічним</a:t>
            </a:r>
            <a:r>
              <a:rPr lang="ru-RU" sz="2000" dirty="0"/>
              <a:t> фактом, </a:t>
            </a:r>
            <a:r>
              <a:rPr lang="ru-RU" sz="2000" dirty="0" err="1"/>
              <a:t>оскільки</a:t>
            </a:r>
            <a:r>
              <a:rPr lang="ru-RU" sz="2000" dirty="0"/>
              <a:t> </a:t>
            </a:r>
            <a:r>
              <a:rPr lang="ru-RU" sz="2000" dirty="0" err="1"/>
              <a:t>біографія</a:t>
            </a:r>
            <a:r>
              <a:rPr lang="ru-RU" sz="2000" dirty="0"/>
              <a:t> автора та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внутрішнє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так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інакше</a:t>
            </a:r>
            <a:r>
              <a:rPr lang="ru-RU" sz="2000" dirty="0"/>
              <a:t> </a:t>
            </a:r>
            <a:r>
              <a:rPr lang="ru-RU" sz="2000" dirty="0" err="1"/>
              <a:t>відбивається</a:t>
            </a:r>
            <a:r>
              <a:rPr lang="ru-RU" sz="2000" dirty="0"/>
              <a:t> в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 smtClean="0"/>
              <a:t>творчості</a:t>
            </a:r>
            <a:r>
              <a:rPr lang="ru-RU" sz="2000" dirty="0"/>
              <a:t>,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письменник</a:t>
            </a:r>
            <a:r>
              <a:rPr lang="ru-RU" sz="2000" dirty="0"/>
              <a:t> </a:t>
            </a:r>
            <a:r>
              <a:rPr lang="ru-RU" sz="2000" dirty="0" err="1"/>
              <a:t>фантазує</a:t>
            </a:r>
            <a:r>
              <a:rPr lang="ru-RU" sz="2000" dirty="0"/>
              <a:t>, </a:t>
            </a:r>
            <a:r>
              <a:rPr lang="ru-RU" sz="2000" dirty="0" err="1"/>
              <a:t>вигадує</a:t>
            </a:r>
            <a:r>
              <a:rPr lang="ru-RU" sz="2000" dirty="0"/>
              <a:t> </a:t>
            </a:r>
            <a:r>
              <a:rPr lang="ru-RU" sz="2000" dirty="0" err="1"/>
              <a:t>сюжети</a:t>
            </a:r>
            <a:r>
              <a:rPr lang="ru-RU" sz="2000" dirty="0"/>
              <a:t>, не </a:t>
            </a:r>
            <a:r>
              <a:rPr lang="ru-RU" sz="2000" dirty="0" err="1"/>
              <a:t>пов’язані</a:t>
            </a:r>
            <a:r>
              <a:rPr lang="ru-RU" sz="2000" dirty="0"/>
              <a:t> з </a:t>
            </a:r>
            <a:r>
              <a:rPr lang="ru-RU" sz="2000" dirty="0" err="1"/>
              <a:t>біографією</a:t>
            </a:r>
            <a:r>
              <a:rPr lang="ru-RU" sz="2000" dirty="0"/>
              <a:t> автора. </a:t>
            </a:r>
            <a:r>
              <a:rPr lang="ru-RU" sz="2000" dirty="0" err="1"/>
              <a:t>Встановити</a:t>
            </a:r>
            <a:r>
              <a:rPr lang="ru-RU" sz="2000" dirty="0"/>
              <a:t> </a:t>
            </a:r>
            <a:r>
              <a:rPr lang="ru-RU" sz="2000" dirty="0" err="1"/>
              <a:t>глибинний</a:t>
            </a:r>
            <a:r>
              <a:rPr lang="ru-RU" sz="2000" dirty="0"/>
              <a:t> </a:t>
            </a:r>
            <a:r>
              <a:rPr lang="ru-RU" sz="2000" dirty="0" err="1"/>
              <a:t>зв’язок</a:t>
            </a:r>
            <a:r>
              <a:rPr lang="ru-RU" sz="2000" dirty="0"/>
              <a:t> </a:t>
            </a:r>
            <a:r>
              <a:rPr lang="ru-RU" sz="2000" dirty="0" err="1"/>
              <a:t>творчості</a:t>
            </a:r>
            <a:r>
              <a:rPr lang="ru-RU" sz="2000" dirty="0"/>
              <a:t> та </a:t>
            </a:r>
            <a:r>
              <a:rPr lang="ru-RU" sz="2000" dirty="0" err="1"/>
              <a:t>біографії</a:t>
            </a:r>
            <a:r>
              <a:rPr lang="ru-RU" sz="2000" dirty="0"/>
              <a:t> </a:t>
            </a:r>
            <a:r>
              <a:rPr lang="ru-RU" sz="2000" dirty="0" err="1"/>
              <a:t>означає</a:t>
            </a:r>
            <a:r>
              <a:rPr lang="ru-RU" sz="2000" dirty="0"/>
              <a:t> </a:t>
            </a:r>
            <a:r>
              <a:rPr lang="ru-RU" sz="2000" dirty="0" err="1"/>
              <a:t>поглибити</a:t>
            </a:r>
            <a:r>
              <a:rPr lang="ru-RU" sz="2000" dirty="0"/>
              <a:t> </a:t>
            </a:r>
            <a:r>
              <a:rPr lang="ru-RU" sz="2000" dirty="0" err="1"/>
              <a:t>розуміння</a:t>
            </a:r>
            <a:r>
              <a:rPr lang="ru-RU" sz="2000" dirty="0"/>
              <a:t> і самих </a:t>
            </a:r>
            <a:r>
              <a:rPr lang="ru-RU" sz="2000" dirty="0" err="1"/>
              <a:t>творів</a:t>
            </a:r>
            <a:r>
              <a:rPr lang="ru-RU" sz="2000" dirty="0"/>
              <a:t>, і </a:t>
            </a:r>
            <a:r>
              <a:rPr lang="ru-RU" sz="2000" dirty="0" err="1"/>
              <a:t>процесу</a:t>
            </a:r>
            <a:r>
              <a:rPr lang="ru-RU" sz="2000" dirty="0"/>
              <a:t> </a:t>
            </a:r>
            <a:r>
              <a:rPr lang="ru-RU" sz="2000" dirty="0" err="1"/>
              <a:t>творчості</a:t>
            </a:r>
            <a:r>
              <a:rPr lang="ru-RU" sz="2000" dirty="0"/>
              <a:t>, </a:t>
            </a:r>
            <a:r>
              <a:rPr lang="ru-RU" sz="2000" dirty="0" err="1"/>
              <a:t>зазирнути</a:t>
            </a:r>
            <a:r>
              <a:rPr lang="ru-RU" sz="2000" dirty="0"/>
              <a:t> у </a:t>
            </a:r>
            <a:r>
              <a:rPr lang="ru-RU" sz="2000" dirty="0" err="1"/>
              <a:t>внутрішній</a:t>
            </a:r>
            <a:r>
              <a:rPr lang="ru-RU" sz="2000" dirty="0"/>
              <a:t> </a:t>
            </a:r>
            <a:r>
              <a:rPr lang="ru-RU" sz="2000" dirty="0" err="1"/>
              <a:t>світ</a:t>
            </a:r>
            <a:r>
              <a:rPr lang="ru-RU" sz="2000" dirty="0"/>
              <a:t> </a:t>
            </a:r>
            <a:r>
              <a:rPr lang="ru-RU" sz="2000" dirty="0" err="1"/>
              <a:t>митця</a:t>
            </a:r>
            <a:r>
              <a:rPr lang="ru-RU" sz="2000" dirty="0"/>
              <a:t>, </a:t>
            </a:r>
            <a:r>
              <a:rPr lang="ru-RU" sz="2000" dirty="0" err="1"/>
              <a:t>збагнути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мотивацію</a:t>
            </a:r>
            <a:r>
              <a:rPr lang="ru-RU" sz="2000" dirty="0"/>
              <a:t> та </a:t>
            </a:r>
            <a:r>
              <a:rPr lang="ru-RU" sz="2000" dirty="0" err="1"/>
              <a:t>простежити</a:t>
            </a:r>
            <a:r>
              <a:rPr lang="ru-RU" sz="2000" dirty="0"/>
              <a:t> </a:t>
            </a:r>
            <a:r>
              <a:rPr lang="ru-RU" sz="2000" dirty="0" err="1"/>
              <a:t>історію</a:t>
            </a:r>
            <a:r>
              <a:rPr lang="ru-RU" sz="2000" dirty="0"/>
              <a:t> </a:t>
            </a:r>
            <a:r>
              <a:rPr lang="ru-RU" sz="2000" dirty="0" err="1" smtClean="0"/>
              <a:t>виникнення</a:t>
            </a:r>
            <a:r>
              <a:rPr lang="ru-RU" sz="2000" dirty="0" smtClean="0"/>
              <a:t> </a:t>
            </a:r>
            <a:r>
              <a:rPr lang="ru-RU" sz="2000" dirty="0" err="1"/>
              <a:t>твору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самих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витоків</a:t>
            </a:r>
            <a:r>
              <a:rPr lang="ru-RU" sz="2000" dirty="0"/>
              <a:t>. </a:t>
            </a:r>
            <a:r>
              <a:rPr lang="ru-RU" sz="2000" dirty="0" err="1"/>
              <a:t>Сент-Бев</a:t>
            </a:r>
            <a:r>
              <a:rPr lang="ru-RU" sz="2000" dirty="0"/>
              <a:t> – </a:t>
            </a:r>
            <a:r>
              <a:rPr lang="ru-RU" sz="2000" dirty="0" err="1"/>
              <a:t>попередник</a:t>
            </a:r>
            <a:r>
              <a:rPr lang="ru-RU" sz="2000" dirty="0"/>
              <a:t> </a:t>
            </a:r>
            <a:r>
              <a:rPr lang="ru-RU" sz="2000" dirty="0" err="1"/>
              <a:t>психологічного</a:t>
            </a:r>
            <a:r>
              <a:rPr lang="ru-RU" sz="2000" dirty="0"/>
              <a:t> </a:t>
            </a:r>
            <a:r>
              <a:rPr lang="ru-RU" sz="2000" dirty="0" err="1"/>
              <a:t>аналізу</a:t>
            </a:r>
            <a:r>
              <a:rPr lang="ru-RU" sz="2000" dirty="0"/>
              <a:t> </a:t>
            </a:r>
            <a:r>
              <a:rPr lang="ru-RU" sz="2000" dirty="0" err="1"/>
              <a:t>творчості</a:t>
            </a:r>
            <a:r>
              <a:rPr lang="ru-RU" sz="2000" dirty="0"/>
              <a:t> в </a:t>
            </a:r>
            <a:r>
              <a:rPr lang="ru-RU" sz="2000" dirty="0" err="1"/>
              <a:t>зарубіжному</a:t>
            </a:r>
            <a:r>
              <a:rPr lang="ru-RU" sz="2000" dirty="0"/>
              <a:t> </a:t>
            </a:r>
            <a:r>
              <a:rPr lang="ru-RU" sz="2000" dirty="0" err="1"/>
              <a:t>літературознавстві</a:t>
            </a:r>
            <a:r>
              <a:rPr lang="ru-RU" sz="2000" dirty="0"/>
              <a:t> ХХ </a:t>
            </a:r>
            <a:r>
              <a:rPr lang="ru-RU" sz="2000" dirty="0" err="1"/>
              <a:t>століття</a:t>
            </a:r>
            <a:r>
              <a:rPr lang="ru-RU" sz="2000" dirty="0"/>
              <a:t>. У </a:t>
            </a:r>
            <a:r>
              <a:rPr lang="ru-RU" sz="2000" dirty="0" err="1"/>
              <a:t>радянському</a:t>
            </a:r>
            <a:r>
              <a:rPr lang="ru-RU" sz="2000" dirty="0"/>
              <a:t> </a:t>
            </a:r>
            <a:r>
              <a:rPr lang="ru-RU" sz="2000" dirty="0" err="1"/>
              <a:t>літературознавстві</a:t>
            </a:r>
            <a:r>
              <a:rPr lang="ru-RU" sz="2000" dirty="0"/>
              <a:t> </a:t>
            </a:r>
            <a:r>
              <a:rPr lang="ru-RU" sz="2000" dirty="0" err="1" smtClean="0"/>
              <a:t>біографічний</a:t>
            </a:r>
            <a:r>
              <a:rPr lang="ru-RU" sz="2000" dirty="0" smtClean="0"/>
              <a:t> </a:t>
            </a:r>
            <a:r>
              <a:rPr lang="ru-RU" sz="2000" dirty="0"/>
              <a:t>метод (часом у </a:t>
            </a:r>
            <a:r>
              <a:rPr lang="ru-RU" sz="2000" dirty="0" err="1"/>
              <a:t>дещо</a:t>
            </a:r>
            <a:r>
              <a:rPr lang="ru-RU" sz="2000" dirty="0"/>
              <a:t> </a:t>
            </a:r>
            <a:r>
              <a:rPr lang="ru-RU" sz="2000" dirty="0" err="1"/>
              <a:t>спрощеному</a:t>
            </a:r>
            <a:r>
              <a:rPr lang="ru-RU" sz="2000" dirty="0"/>
              <a:t> і </a:t>
            </a:r>
            <a:r>
              <a:rPr lang="ru-RU" sz="2000" dirty="0" err="1"/>
              <a:t>соціологізованому</a:t>
            </a:r>
            <a:r>
              <a:rPr lang="ru-RU" sz="2000" dirty="0"/>
              <a:t> </a:t>
            </a:r>
            <a:r>
              <a:rPr lang="ru-RU" sz="2000" dirty="0" err="1"/>
              <a:t>варіанті</a:t>
            </a:r>
            <a:r>
              <a:rPr lang="ru-RU" sz="2000" dirty="0"/>
              <a:t>) </a:t>
            </a:r>
            <a:r>
              <a:rPr lang="ru-RU" sz="2000" dirty="0" err="1"/>
              <a:t>виявляється</a:t>
            </a:r>
            <a:r>
              <a:rPr lang="ru-RU" sz="2000" dirty="0"/>
              <a:t> в такому популярному </a:t>
            </a:r>
            <a:r>
              <a:rPr lang="ru-RU" sz="2000" dirty="0" err="1"/>
              <a:t>жанрі</a:t>
            </a:r>
            <a:r>
              <a:rPr lang="ru-RU" sz="2000" dirty="0"/>
              <a:t>, як </a:t>
            </a:r>
            <a:r>
              <a:rPr lang="ru-RU" sz="2000" dirty="0" err="1"/>
              <a:t>нарис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і </a:t>
            </a:r>
            <a:r>
              <a:rPr lang="ru-RU" sz="2000" dirty="0" err="1"/>
              <a:t>творчості</a:t>
            </a:r>
            <a:r>
              <a:rPr lang="ru-RU" sz="2000" dirty="0"/>
              <a:t> </a:t>
            </a:r>
            <a:r>
              <a:rPr lang="ru-RU" sz="2000" dirty="0" err="1"/>
              <a:t>письменника</a:t>
            </a:r>
            <a:r>
              <a:rPr lang="ru-RU" sz="2000" dirty="0"/>
              <a:t>. </a:t>
            </a:r>
            <a:r>
              <a:rPr lang="ru-RU" sz="2000" dirty="0" err="1"/>
              <a:t>Розуміння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 smtClean="0"/>
              <a:t>біографія</a:t>
            </a: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/>
              <a:t>творчість</a:t>
            </a:r>
            <a:r>
              <a:rPr lang="ru-RU" sz="2000" dirty="0"/>
              <a:t> </a:t>
            </a:r>
            <a:r>
              <a:rPr lang="ru-RU" sz="2000" dirty="0" err="1"/>
              <a:t>митця</a:t>
            </a:r>
            <a:r>
              <a:rPr lang="ru-RU" sz="2000" dirty="0"/>
              <a:t> </a:t>
            </a:r>
            <a:r>
              <a:rPr lang="ru-RU" sz="2000" dirty="0" err="1"/>
              <a:t>тісно</a:t>
            </a:r>
            <a:r>
              <a:rPr lang="ru-RU" sz="2000" dirty="0"/>
              <a:t> </a:t>
            </a:r>
            <a:r>
              <a:rPr lang="ru-RU" sz="2000" dirty="0" err="1"/>
              <a:t>переплітаються</a:t>
            </a:r>
            <a:r>
              <a:rPr lang="ru-RU" sz="2000" dirty="0"/>
              <a:t>, </a:t>
            </a:r>
            <a:r>
              <a:rPr lang="ru-RU" sz="2000" dirty="0" err="1"/>
              <a:t>натепер</a:t>
            </a:r>
            <a:r>
              <a:rPr lang="ru-RU" sz="2000" dirty="0"/>
              <a:t> стало </a:t>
            </a:r>
            <a:r>
              <a:rPr lang="ru-RU" sz="2000" dirty="0" err="1"/>
              <a:t>аксіоматичним</a:t>
            </a:r>
            <a:r>
              <a:rPr lang="ru-RU" sz="2000" dirty="0"/>
              <a:t>, а </a:t>
            </a:r>
            <a:r>
              <a:rPr lang="ru-RU" sz="2000" dirty="0" err="1"/>
              <a:t>вивчення</a:t>
            </a:r>
            <a:r>
              <a:rPr lang="ru-RU" sz="2000" dirty="0"/>
              <a:t> </a:t>
            </a:r>
            <a:r>
              <a:rPr lang="ru-RU" sz="2000" dirty="0" err="1"/>
              <a:t>біографій</a:t>
            </a:r>
            <a:r>
              <a:rPr lang="ru-RU" sz="2000" dirty="0"/>
              <a:t> </a:t>
            </a:r>
            <a:r>
              <a:rPr lang="ru-RU" sz="2000" dirty="0" err="1"/>
              <a:t>письменників</a:t>
            </a:r>
            <a:r>
              <a:rPr lang="ru-RU" sz="2000" dirty="0"/>
              <a:t> – потужною </a:t>
            </a:r>
            <a:r>
              <a:rPr lang="ru-RU" sz="2000" dirty="0" err="1"/>
              <a:t>частиною</a:t>
            </a:r>
            <a:r>
              <a:rPr lang="ru-RU" sz="2000" dirty="0"/>
              <a:t> </a:t>
            </a:r>
            <a:r>
              <a:rPr lang="ru-RU" sz="2000" dirty="0" err="1"/>
              <a:t>національного</a:t>
            </a:r>
            <a:r>
              <a:rPr lang="ru-RU" sz="2000" dirty="0"/>
              <a:t> і </a:t>
            </a:r>
            <a:r>
              <a:rPr lang="ru-RU" sz="2000" dirty="0" err="1"/>
              <a:t>світового</a:t>
            </a:r>
            <a:r>
              <a:rPr lang="ru-RU" sz="2000" dirty="0"/>
              <a:t> </a:t>
            </a:r>
            <a:r>
              <a:rPr lang="ru-RU" sz="2000" dirty="0" err="1" smtClean="0"/>
              <a:t>літературознавства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7961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Літературознавчі </a:t>
            </a:r>
            <a:r>
              <a:rPr lang="uk-UA" sz="2800" b="1" i="1" dirty="0" smtClean="0"/>
              <a:t>школи* 3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7975" y="1124744"/>
            <a:ext cx="8656513" cy="47089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Культурно-</a:t>
            </a:r>
            <a:r>
              <a:rPr lang="ru-RU" sz="2000" b="1" dirty="0" err="1">
                <a:solidFill>
                  <a:srgbClr val="FF0000"/>
                </a:solidFill>
              </a:rPr>
              <a:t>історична</a:t>
            </a:r>
            <a:r>
              <a:rPr lang="ru-RU" sz="2000" b="1" dirty="0">
                <a:solidFill>
                  <a:srgbClr val="FF0000"/>
                </a:solidFill>
              </a:rPr>
              <a:t> школа </a:t>
            </a:r>
            <a:r>
              <a:rPr lang="ru-RU" sz="2000" dirty="0"/>
              <a:t>– </a:t>
            </a:r>
            <a:r>
              <a:rPr lang="ru-RU" sz="2000" dirty="0" err="1"/>
              <a:t>літературознавча</a:t>
            </a:r>
            <a:r>
              <a:rPr lang="ru-RU" sz="2000" dirty="0"/>
              <a:t> школа і метод у </a:t>
            </a:r>
            <a:r>
              <a:rPr lang="ru-RU" sz="2000" dirty="0" err="1"/>
              <a:t>літературознавстві</a:t>
            </a:r>
            <a:r>
              <a:rPr lang="ru-RU" sz="2000" dirty="0"/>
              <a:t> ХІХ </a:t>
            </a:r>
            <a:r>
              <a:rPr lang="ru-RU" sz="2000" dirty="0" err="1"/>
              <a:t>століття</a:t>
            </a:r>
            <a:r>
              <a:rPr lang="ru-RU" sz="2000" dirty="0"/>
              <a:t>, </a:t>
            </a:r>
            <a:r>
              <a:rPr lang="ru-RU" sz="2000" dirty="0" err="1"/>
              <a:t>засновник</a:t>
            </a:r>
            <a:r>
              <a:rPr lang="ru-RU" sz="2000" dirty="0"/>
              <a:t> – </a:t>
            </a:r>
            <a:r>
              <a:rPr lang="ru-RU" sz="2000" dirty="0" err="1" smtClean="0"/>
              <a:t>французький</a:t>
            </a:r>
            <a:r>
              <a:rPr lang="ru-RU" sz="2000" dirty="0" smtClean="0"/>
              <a:t> </a:t>
            </a:r>
            <a:r>
              <a:rPr lang="ru-RU" sz="2000" dirty="0" err="1"/>
              <a:t>науковець</a:t>
            </a:r>
            <a:r>
              <a:rPr lang="ru-RU" sz="2000" dirty="0"/>
              <a:t> </a:t>
            </a:r>
            <a:r>
              <a:rPr lang="ru-RU" sz="2000" dirty="0" err="1"/>
              <a:t>Іпполіт</a:t>
            </a:r>
            <a:r>
              <a:rPr lang="ru-RU" sz="2000" dirty="0"/>
              <a:t> </a:t>
            </a:r>
            <a:r>
              <a:rPr lang="ru-RU" sz="2000" dirty="0" err="1"/>
              <a:t>Тен</a:t>
            </a:r>
            <a:r>
              <a:rPr lang="ru-RU" sz="2000" dirty="0"/>
              <a:t>, автор книг “</a:t>
            </a:r>
            <a:r>
              <a:rPr lang="ru-RU" sz="2000" dirty="0" err="1"/>
              <a:t>Філософія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” й “</a:t>
            </a:r>
            <a:r>
              <a:rPr lang="ru-RU" sz="2000" dirty="0" err="1"/>
              <a:t>Історія</a:t>
            </a:r>
            <a:r>
              <a:rPr lang="ru-RU" sz="2000" dirty="0"/>
              <a:t> </a:t>
            </a:r>
            <a:r>
              <a:rPr lang="ru-RU" sz="2000" dirty="0" err="1"/>
              <a:t>англійської</a:t>
            </a:r>
            <a:r>
              <a:rPr lang="ru-RU" sz="2000" dirty="0"/>
              <a:t> </a:t>
            </a:r>
            <a:r>
              <a:rPr lang="ru-RU" sz="2000" dirty="0" err="1"/>
              <a:t>літератури</a:t>
            </a:r>
            <a:r>
              <a:rPr lang="ru-RU" sz="2000" dirty="0"/>
              <a:t>”. В </a:t>
            </a:r>
            <a:r>
              <a:rPr lang="ru-RU" sz="2000" dirty="0" err="1"/>
              <a:t>основі</a:t>
            </a:r>
            <a:r>
              <a:rPr lang="ru-RU" sz="2000" dirty="0"/>
              <a:t> – </a:t>
            </a:r>
            <a:r>
              <a:rPr lang="ru-RU" sz="2000" dirty="0" err="1"/>
              <a:t>філософія</a:t>
            </a:r>
            <a:r>
              <a:rPr lang="ru-RU" sz="2000" dirty="0"/>
              <a:t> </a:t>
            </a:r>
            <a:r>
              <a:rPr lang="ru-RU" sz="2000" dirty="0" err="1"/>
              <a:t>позитивізму</a:t>
            </a:r>
            <a:r>
              <a:rPr lang="ru-RU" sz="2000" dirty="0"/>
              <a:t>, </a:t>
            </a:r>
            <a:r>
              <a:rPr lang="ru-RU" sz="2000" dirty="0" err="1"/>
              <a:t>розуміння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 як </a:t>
            </a:r>
            <a:r>
              <a:rPr lang="ru-RU" sz="2000" dirty="0" err="1"/>
              <a:t>відтворення</a:t>
            </a:r>
            <a:r>
              <a:rPr lang="ru-RU" sz="2000" dirty="0"/>
              <a:t> </a:t>
            </a:r>
            <a:r>
              <a:rPr lang="ru-RU" sz="2000" dirty="0" err="1"/>
              <a:t>соціального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суспільства</a:t>
            </a:r>
            <a:r>
              <a:rPr lang="ru-RU" sz="2000" dirty="0"/>
              <a:t>. </a:t>
            </a:r>
            <a:r>
              <a:rPr lang="ru-RU" sz="2000" dirty="0" err="1"/>
              <a:t>Тен</a:t>
            </a:r>
            <a:r>
              <a:rPr lang="ru-RU" sz="2000" dirty="0"/>
              <a:t> </a:t>
            </a:r>
            <a:r>
              <a:rPr lang="ru-RU" sz="2000" dirty="0" err="1"/>
              <a:t>намагався</a:t>
            </a:r>
            <a:r>
              <a:rPr lang="ru-RU" sz="2000" dirty="0"/>
              <a:t> </a:t>
            </a:r>
            <a:r>
              <a:rPr lang="ru-RU" sz="2000" dirty="0" err="1"/>
              <a:t>пов’язувати</a:t>
            </a:r>
            <a:r>
              <a:rPr lang="ru-RU" sz="2000" dirty="0"/>
              <a:t> </a:t>
            </a:r>
            <a:r>
              <a:rPr lang="ru-RU" sz="2000" dirty="0" err="1"/>
              <a:t>творчість</a:t>
            </a:r>
            <a:r>
              <a:rPr lang="ru-RU" sz="2000" dirty="0"/>
              <a:t> </a:t>
            </a:r>
            <a:r>
              <a:rPr lang="ru-RU" sz="2000" dirty="0" err="1"/>
              <a:t>митця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широким </a:t>
            </a:r>
            <a:r>
              <a:rPr lang="ru-RU" sz="2000" dirty="0" err="1"/>
              <a:t>культурним</a:t>
            </a:r>
            <a:r>
              <a:rPr lang="ru-RU" sz="2000" dirty="0"/>
              <a:t> контекстом,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завжди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національний</a:t>
            </a:r>
            <a:r>
              <a:rPr lang="ru-RU" sz="2000" dirty="0"/>
              <a:t> характер і </a:t>
            </a:r>
            <a:r>
              <a:rPr lang="ru-RU" sz="2000" dirty="0" err="1"/>
              <a:t>визначається</a:t>
            </a:r>
            <a:r>
              <a:rPr lang="ru-RU" sz="2000" dirty="0"/>
              <a:t> </a:t>
            </a:r>
            <a:r>
              <a:rPr lang="ru-RU" sz="2000" dirty="0" err="1"/>
              <a:t>своєрідністю</a:t>
            </a:r>
            <a:r>
              <a:rPr lang="ru-RU" sz="2000" dirty="0"/>
              <a:t> </a:t>
            </a:r>
            <a:r>
              <a:rPr lang="ru-RU" sz="2000" dirty="0" err="1" smtClean="0"/>
              <a:t>національної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історії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В </a:t>
            </a:r>
            <a:r>
              <a:rPr lang="ru-RU" sz="2000" dirty="0" err="1"/>
              <a:t>Україні</a:t>
            </a:r>
            <a:r>
              <a:rPr lang="ru-RU" sz="2000" dirty="0"/>
              <a:t> </a:t>
            </a:r>
            <a:r>
              <a:rPr lang="ru-RU" sz="2000" dirty="0" err="1"/>
              <a:t>написання</a:t>
            </a:r>
            <a:r>
              <a:rPr lang="ru-RU" sz="2000" dirty="0"/>
              <a:t> </a:t>
            </a:r>
            <a:r>
              <a:rPr lang="ru-RU" sz="2000" dirty="0" err="1"/>
              <a:t>великої</a:t>
            </a:r>
            <a:r>
              <a:rPr lang="ru-RU" sz="2000" dirty="0"/>
              <a:t> </a:t>
            </a:r>
            <a:r>
              <a:rPr lang="ru-RU" sz="2000" dirty="0" err="1"/>
              <a:t>історії</a:t>
            </a:r>
            <a:r>
              <a:rPr lang="ru-RU" sz="2000" dirty="0"/>
              <a:t> </a:t>
            </a:r>
            <a:r>
              <a:rPr lang="ru-RU" sz="2000" dirty="0" err="1"/>
              <a:t>літератури</a:t>
            </a:r>
            <a:r>
              <a:rPr lang="ru-RU" sz="2000" dirty="0"/>
              <a:t> </a:t>
            </a:r>
            <a:r>
              <a:rPr lang="ru-RU" sz="2000" dirty="0" err="1"/>
              <a:t>завжди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проблемою, </a:t>
            </a:r>
            <a:r>
              <a:rPr lang="ru-RU" sz="2000" dirty="0" err="1"/>
              <a:t>саме</a:t>
            </a:r>
            <a:r>
              <a:rPr lang="ru-RU" sz="2000" dirty="0"/>
              <a:t> тому,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існувало</a:t>
            </a:r>
            <a:r>
              <a:rPr lang="ru-RU" sz="2000" dirty="0"/>
              <a:t> </a:t>
            </a:r>
            <a:r>
              <a:rPr lang="ru-RU" sz="2000" dirty="0" err="1"/>
              <a:t>безліч</a:t>
            </a:r>
            <a:r>
              <a:rPr lang="ru-RU" sz="2000" dirty="0"/>
              <a:t> </a:t>
            </a:r>
            <a:r>
              <a:rPr lang="ru-RU" sz="2000" dirty="0" err="1"/>
              <a:t>упереджень</a:t>
            </a:r>
            <a:r>
              <a:rPr lang="ru-RU" sz="2000" dirty="0"/>
              <a:t> і </a:t>
            </a:r>
            <a:r>
              <a:rPr lang="ru-RU" sz="2000" dirty="0" err="1"/>
              <a:t>обмежень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трактування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історії</a:t>
            </a:r>
            <a:r>
              <a:rPr lang="ru-RU" sz="2000" dirty="0"/>
              <a:t> та </a:t>
            </a:r>
            <a:r>
              <a:rPr lang="ru-RU" sz="2000" dirty="0" err="1"/>
              <a:t>культури</a:t>
            </a:r>
            <a:r>
              <a:rPr lang="ru-RU" sz="2000" dirty="0"/>
              <a:t>. Лише за </a:t>
            </a:r>
            <a:r>
              <a:rPr lang="ru-RU" sz="2000" dirty="0" err="1"/>
              <a:t>часів</a:t>
            </a:r>
            <a:r>
              <a:rPr lang="ru-RU" sz="2000" dirty="0"/>
              <a:t> </a:t>
            </a:r>
            <a:r>
              <a:rPr lang="ru-RU" sz="2000" dirty="0" err="1"/>
              <a:t>незалежності</a:t>
            </a:r>
            <a:r>
              <a:rPr lang="ru-RU" sz="2000" dirty="0"/>
              <a:t> стало </a:t>
            </a:r>
            <a:r>
              <a:rPr lang="ru-RU" sz="2000" dirty="0" err="1"/>
              <a:t>можливим</a:t>
            </a:r>
            <a:r>
              <a:rPr lang="ru-RU" sz="2000" dirty="0"/>
              <a:t> </a:t>
            </a:r>
            <a:r>
              <a:rPr lang="ru-RU" sz="2000" dirty="0" err="1"/>
              <a:t>написати</a:t>
            </a:r>
            <a:r>
              <a:rPr lang="ru-RU" sz="2000" dirty="0"/>
              <a:t> </a:t>
            </a:r>
            <a:r>
              <a:rPr lang="ru-RU" sz="2000" dirty="0" err="1"/>
              <a:t>об’єктивну</a:t>
            </a:r>
            <a:r>
              <a:rPr lang="ru-RU" sz="2000" dirty="0"/>
              <a:t> </a:t>
            </a:r>
            <a:r>
              <a:rPr lang="ru-RU" sz="2000" dirty="0" err="1"/>
              <a:t>історію</a:t>
            </a:r>
            <a:r>
              <a:rPr lang="ru-RU" sz="2000" dirty="0"/>
              <a:t> </a:t>
            </a:r>
            <a:r>
              <a:rPr lang="ru-RU" sz="2000" dirty="0" err="1"/>
              <a:t>літератури</a:t>
            </a:r>
            <a:r>
              <a:rPr lang="ru-RU" sz="2000" dirty="0"/>
              <a:t>, але </a:t>
            </a:r>
            <a:r>
              <a:rPr lang="ru-RU" sz="2000" dirty="0" err="1"/>
              <a:t>виникла</a:t>
            </a:r>
            <a:r>
              <a:rPr lang="ru-RU" sz="2000" dirty="0"/>
              <a:t> </a:t>
            </a:r>
            <a:r>
              <a:rPr lang="ru-RU" sz="2000" dirty="0" err="1"/>
              <a:t>інша</a:t>
            </a:r>
            <a:r>
              <a:rPr lang="ru-RU" sz="2000" dirty="0"/>
              <a:t> </a:t>
            </a:r>
            <a:r>
              <a:rPr lang="ru-RU" sz="2000" dirty="0" err="1"/>
              <a:t>складність</a:t>
            </a:r>
            <a:r>
              <a:rPr lang="ru-RU" sz="2000" dirty="0"/>
              <a:t>: </a:t>
            </a:r>
            <a:r>
              <a:rPr lang="ru-RU" sz="2000" dirty="0" err="1"/>
              <a:t>необхідність</a:t>
            </a:r>
            <a:r>
              <a:rPr lang="ru-RU" sz="2000" dirty="0"/>
              <a:t> </a:t>
            </a:r>
            <a:r>
              <a:rPr lang="ru-RU" sz="2000" dirty="0" err="1"/>
              <a:t>переоцінити</a:t>
            </a:r>
            <a:r>
              <a:rPr lang="ru-RU" sz="2000" dirty="0"/>
              <a:t> те, </a:t>
            </a:r>
            <a:r>
              <a:rPr lang="ru-RU" sz="2000" dirty="0" err="1"/>
              <a:t>що</a:t>
            </a:r>
            <a:r>
              <a:rPr lang="ru-RU" sz="2000" dirty="0"/>
              <a:t> за </a:t>
            </a:r>
            <a:r>
              <a:rPr lang="ru-RU" sz="2000" dirty="0" err="1"/>
              <a:t>радянських</a:t>
            </a:r>
            <a:r>
              <a:rPr lang="ru-RU" sz="2000" dirty="0"/>
              <a:t> </a:t>
            </a:r>
            <a:r>
              <a:rPr lang="ru-RU" sz="2000" dirty="0" err="1"/>
              <a:t>часів</a:t>
            </a:r>
            <a:r>
              <a:rPr lang="ru-RU" sz="2000" dirty="0"/>
              <a:t> </a:t>
            </a:r>
            <a:r>
              <a:rPr lang="ru-RU" sz="2000" dirty="0" err="1"/>
              <a:t>вважалося</a:t>
            </a:r>
            <a:r>
              <a:rPr lang="ru-RU" sz="2000" dirty="0"/>
              <a:t> </a:t>
            </a:r>
            <a:r>
              <a:rPr lang="ru-RU" sz="2000" dirty="0" err="1"/>
              <a:t>класикою</a:t>
            </a:r>
            <a:r>
              <a:rPr lang="ru-RU" sz="2000" dirty="0"/>
              <a:t>, ввести в </a:t>
            </a:r>
            <a:r>
              <a:rPr lang="ru-RU" sz="2000" dirty="0" err="1"/>
              <a:t>історію</a:t>
            </a:r>
            <a:r>
              <a:rPr lang="ru-RU" sz="2000" dirty="0"/>
              <a:t>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імен</a:t>
            </a:r>
            <a:r>
              <a:rPr lang="ru-RU" sz="2000" dirty="0"/>
              <a:t> </a:t>
            </a:r>
            <a:r>
              <a:rPr lang="ru-RU" sz="2000" dirty="0" err="1"/>
              <a:t>репресованих</a:t>
            </a:r>
            <a:r>
              <a:rPr lang="ru-RU" sz="2000" dirty="0"/>
              <a:t> та </a:t>
            </a:r>
            <a:r>
              <a:rPr lang="ru-RU" sz="2000" dirty="0" err="1"/>
              <a:t>діаспорних</a:t>
            </a:r>
            <a:r>
              <a:rPr lang="ru-RU" sz="2000" dirty="0"/>
              <a:t> </a:t>
            </a:r>
            <a:r>
              <a:rPr lang="ru-RU" sz="2000" dirty="0" err="1"/>
              <a:t>митців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28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Літературознавчі </a:t>
            </a:r>
            <a:r>
              <a:rPr lang="uk-UA" sz="2800" b="1" i="1" dirty="0" smtClean="0"/>
              <a:t>школи* 3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7975" y="1124744"/>
            <a:ext cx="8656513" cy="47089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 smtClean="0"/>
              <a:t>Культ</a:t>
            </a:r>
            <a:r>
              <a:rPr lang="ru-RU" sz="2000" b="1" u="sng" dirty="0"/>
              <a:t>.-</a:t>
            </a:r>
            <a:r>
              <a:rPr lang="ru-RU" sz="2000" b="1" u="sng" dirty="0" err="1"/>
              <a:t>істор</a:t>
            </a:r>
            <a:r>
              <a:rPr lang="ru-RU" sz="2000" b="1" u="sng" dirty="0"/>
              <a:t>. школа</a:t>
            </a:r>
            <a:r>
              <a:rPr lang="ru-RU" sz="2000" dirty="0"/>
              <a:t> – </a:t>
            </a:r>
            <a:r>
              <a:rPr lang="ru-RU" sz="2000" dirty="0" err="1"/>
              <a:t>група</a:t>
            </a:r>
            <a:r>
              <a:rPr lang="ru-RU" sz="2000" dirty="0"/>
              <a:t> </a:t>
            </a:r>
            <a:r>
              <a:rPr lang="ru-RU" sz="2000" dirty="0" err="1"/>
              <a:t>вчених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досліджували</a:t>
            </a:r>
            <a:r>
              <a:rPr lang="ru-RU" sz="2000" dirty="0"/>
              <a:t> твори в культ.-</a:t>
            </a:r>
            <a:r>
              <a:rPr lang="ru-RU" sz="2000" dirty="0" err="1"/>
              <a:t>істр</a:t>
            </a:r>
            <a:r>
              <a:rPr lang="ru-RU" sz="2000" dirty="0"/>
              <a:t>. </a:t>
            </a:r>
            <a:r>
              <a:rPr lang="ru-RU" sz="2000" dirty="0" err="1"/>
              <a:t>аспекті</a:t>
            </a:r>
            <a:r>
              <a:rPr lang="ru-RU" sz="2000" dirty="0"/>
              <a:t>, у </a:t>
            </a:r>
            <a:r>
              <a:rPr lang="ru-RU" sz="2000" dirty="0" err="1"/>
              <a:t>зв</a:t>
            </a:r>
            <a:r>
              <a:rPr lang="ru-RU" sz="2000" dirty="0"/>
              <a:t>*</a:t>
            </a:r>
            <a:r>
              <a:rPr lang="ru-RU" sz="2000" dirty="0" err="1"/>
              <a:t>язку</a:t>
            </a:r>
            <a:r>
              <a:rPr lang="ru-RU" sz="2000" dirty="0"/>
              <a:t> з </a:t>
            </a:r>
            <a:r>
              <a:rPr lang="ru-RU" sz="2000" dirty="0" err="1"/>
              <a:t>середовищем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породило </a:t>
            </a:r>
            <a:r>
              <a:rPr lang="ru-RU" sz="2000" dirty="0" err="1"/>
              <a:t>їх</a:t>
            </a:r>
            <a:r>
              <a:rPr lang="ru-RU" sz="2000" dirty="0"/>
              <a:t>. </a:t>
            </a:r>
            <a:r>
              <a:rPr lang="ru-RU" sz="2000" dirty="0" err="1"/>
              <a:t>Виникла</a:t>
            </a:r>
            <a:r>
              <a:rPr lang="ru-RU" sz="2000" dirty="0"/>
              <a:t> в </a:t>
            </a:r>
            <a:r>
              <a:rPr lang="ru-RU" sz="2000" dirty="0" err="1"/>
              <a:t>Європі</a:t>
            </a:r>
            <a:r>
              <a:rPr lang="ru-RU" sz="2000" dirty="0"/>
              <a:t> сер. 19 ст. </a:t>
            </a:r>
            <a:r>
              <a:rPr lang="ru-RU" sz="2000" dirty="0" err="1"/>
              <a:t>Поштовх</a:t>
            </a:r>
            <a:r>
              <a:rPr lang="ru-RU" sz="2000" dirty="0"/>
              <a:t> </a:t>
            </a:r>
            <a:r>
              <a:rPr lang="ru-RU" sz="2000" dirty="0" err="1"/>
              <a:t>напрямку</a:t>
            </a:r>
            <a:r>
              <a:rPr lang="ru-RU" sz="2000" dirty="0"/>
              <a:t> дав Гердер,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вважав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поняття</a:t>
            </a:r>
            <a:r>
              <a:rPr lang="ru-RU" sz="2000" dirty="0"/>
              <a:t> </a:t>
            </a:r>
            <a:r>
              <a:rPr lang="ru-RU" sz="2000" dirty="0" err="1"/>
              <a:t>література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не </a:t>
            </a:r>
            <a:r>
              <a:rPr lang="ru-RU" sz="2000" dirty="0" err="1"/>
              <a:t>всі</a:t>
            </a:r>
            <a:r>
              <a:rPr lang="ru-RU" sz="2000" dirty="0"/>
              <a:t> худ. твори, </a:t>
            </a:r>
            <a:r>
              <a:rPr lang="ru-RU" sz="2000" dirty="0" err="1"/>
              <a:t>написані</a:t>
            </a:r>
            <a:r>
              <a:rPr lang="ru-RU" sz="2000" dirty="0"/>
              <a:t> </a:t>
            </a:r>
            <a:r>
              <a:rPr lang="ru-RU" sz="2000" dirty="0" err="1"/>
              <a:t>мовою</a:t>
            </a:r>
            <a:r>
              <a:rPr lang="ru-RU" sz="2000" dirty="0"/>
              <a:t> </a:t>
            </a:r>
            <a:r>
              <a:rPr lang="ru-RU" sz="2000" dirty="0" err="1"/>
              <a:t>даного</a:t>
            </a:r>
            <a:r>
              <a:rPr lang="ru-RU" sz="2000" dirty="0"/>
              <a:t> народу, а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ті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відображають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історичний</a:t>
            </a:r>
            <a:r>
              <a:rPr lang="ru-RU" sz="2000" dirty="0"/>
              <a:t> </a:t>
            </a:r>
            <a:r>
              <a:rPr lang="ru-RU" sz="2000" dirty="0" err="1"/>
              <a:t>розвиток</a:t>
            </a:r>
            <a:r>
              <a:rPr lang="ru-RU" sz="2000" dirty="0"/>
              <a:t>. Основоположник </a:t>
            </a:r>
            <a:r>
              <a:rPr lang="ru-RU" sz="2000" dirty="0" err="1"/>
              <a:t>напряму</a:t>
            </a:r>
            <a:r>
              <a:rPr lang="ru-RU" sz="2000" dirty="0"/>
              <a:t> - </a:t>
            </a:r>
            <a:r>
              <a:rPr lang="ru-RU" sz="2000" b="1" dirty="0" err="1"/>
              <a:t>Іполіт</a:t>
            </a:r>
            <a:r>
              <a:rPr lang="ru-RU" sz="2000" b="1" dirty="0"/>
              <a:t> </a:t>
            </a:r>
            <a:r>
              <a:rPr lang="ru-RU" sz="2000" b="1" dirty="0" err="1"/>
              <a:t>Тен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створив </a:t>
            </a:r>
            <a:r>
              <a:rPr lang="ru-RU" sz="2000" dirty="0" err="1"/>
              <a:t>філософію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, ядро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методології</a:t>
            </a:r>
            <a:r>
              <a:rPr lang="ru-RU" sz="2000" dirty="0"/>
              <a:t> є </a:t>
            </a:r>
            <a:r>
              <a:rPr lang="ru-RU" sz="2000" dirty="0" err="1"/>
              <a:t>трилогія</a:t>
            </a:r>
            <a:r>
              <a:rPr lang="ru-RU" sz="2000" dirty="0"/>
              <a:t>: «Раса», «</a:t>
            </a:r>
            <a:r>
              <a:rPr lang="ru-RU" sz="2000" dirty="0" err="1"/>
              <a:t>Середовище</a:t>
            </a:r>
            <a:r>
              <a:rPr lang="ru-RU" sz="2000" dirty="0"/>
              <a:t>», «Момент». «Раса» - </a:t>
            </a:r>
            <a:r>
              <a:rPr lang="ru-RU" sz="2000" dirty="0" err="1"/>
              <a:t>національні</a:t>
            </a:r>
            <a:r>
              <a:rPr lang="ru-RU" sz="2000" dirty="0"/>
              <a:t> </a:t>
            </a:r>
            <a:r>
              <a:rPr lang="ru-RU" sz="2000" dirty="0" err="1"/>
              <a:t>особливості</a:t>
            </a:r>
            <a:r>
              <a:rPr lang="ru-RU" sz="2000" dirty="0"/>
              <a:t> народу,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відбиті</a:t>
            </a:r>
            <a:r>
              <a:rPr lang="ru-RU" sz="2000" dirty="0"/>
              <a:t> у </a:t>
            </a:r>
            <a:r>
              <a:rPr lang="ru-RU" sz="2000" dirty="0" err="1"/>
              <a:t>літературі</a:t>
            </a:r>
            <a:r>
              <a:rPr lang="ru-RU" sz="2000" dirty="0"/>
              <a:t> </a:t>
            </a:r>
            <a:r>
              <a:rPr lang="ru-RU" sz="2000" dirty="0" err="1"/>
              <a:t>Півн</a:t>
            </a:r>
            <a:r>
              <a:rPr lang="ru-RU" sz="2000" dirty="0"/>
              <a:t> народи – </a:t>
            </a:r>
            <a:r>
              <a:rPr lang="ru-RU" sz="2000" dirty="0" err="1"/>
              <a:t>спокійні</a:t>
            </a:r>
            <a:r>
              <a:rPr lang="ru-RU" sz="2000" dirty="0"/>
              <a:t>, </a:t>
            </a:r>
            <a:r>
              <a:rPr lang="ru-RU" sz="2000" dirty="0" err="1"/>
              <a:t>під</a:t>
            </a:r>
            <a:r>
              <a:rPr lang="ru-RU" sz="2000" dirty="0"/>
              <a:t>. –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темпераментні</a:t>
            </a:r>
            <a:r>
              <a:rPr lang="ru-RU" sz="2000" dirty="0"/>
              <a:t>, у 19 ст. </a:t>
            </a:r>
            <a:r>
              <a:rPr lang="ru-RU" sz="2000" dirty="0" err="1"/>
              <a:t>французи</a:t>
            </a:r>
            <a:r>
              <a:rPr lang="ru-RU" sz="2000" dirty="0"/>
              <a:t> </a:t>
            </a:r>
            <a:r>
              <a:rPr lang="ru-RU" sz="2000" dirty="0" err="1"/>
              <a:t>роблять</a:t>
            </a:r>
            <a:r>
              <a:rPr lang="ru-RU" sz="2000" dirty="0"/>
              <a:t> </a:t>
            </a:r>
            <a:r>
              <a:rPr lang="ru-RU" sz="2000" dirty="0" err="1"/>
              <a:t>революцію</a:t>
            </a:r>
            <a:r>
              <a:rPr lang="ru-RU" sz="2000" dirty="0"/>
              <a:t>, </a:t>
            </a:r>
            <a:r>
              <a:rPr lang="ru-RU" sz="2000" dirty="0" err="1"/>
              <a:t>німці</a:t>
            </a:r>
            <a:r>
              <a:rPr lang="ru-RU" sz="2000" dirty="0"/>
              <a:t> – </a:t>
            </a:r>
            <a:r>
              <a:rPr lang="ru-RU" sz="2000" dirty="0" err="1"/>
              <a:t>хочуть</a:t>
            </a:r>
            <a:r>
              <a:rPr lang="ru-RU" sz="2000" dirty="0"/>
              <a:t> </a:t>
            </a:r>
            <a:r>
              <a:rPr lang="ru-RU" sz="2000" dirty="0" err="1"/>
              <a:t>удосконалити</a:t>
            </a:r>
            <a:r>
              <a:rPr lang="ru-RU" sz="2000" dirty="0"/>
              <a:t> </a:t>
            </a:r>
            <a:r>
              <a:rPr lang="ru-RU" sz="2000" dirty="0" err="1"/>
              <a:t>суспільство</a:t>
            </a:r>
            <a:r>
              <a:rPr lang="ru-RU" sz="2000" dirty="0"/>
              <a:t>. Але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риси</a:t>
            </a:r>
            <a:r>
              <a:rPr lang="ru-RU" sz="2000" dirty="0"/>
              <a:t> є </a:t>
            </a:r>
            <a:r>
              <a:rPr lang="ru-RU" sz="2000" dirty="0" err="1"/>
              <a:t>змінними</a:t>
            </a:r>
            <a:r>
              <a:rPr lang="ru-RU" sz="2000" dirty="0"/>
              <a:t>. «</a:t>
            </a:r>
            <a:r>
              <a:rPr lang="ru-RU" sz="2000" dirty="0" err="1"/>
              <a:t>Середовище</a:t>
            </a:r>
            <a:r>
              <a:rPr lang="ru-RU" sz="2000" dirty="0"/>
              <a:t>» -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клімат</a:t>
            </a:r>
            <a:r>
              <a:rPr lang="ru-RU" sz="2000" dirty="0"/>
              <a:t>, природа, </a:t>
            </a:r>
            <a:r>
              <a:rPr lang="ru-RU" sz="2000" dirty="0" err="1"/>
              <a:t>історія</a:t>
            </a:r>
            <a:r>
              <a:rPr lang="ru-RU" sz="2000" dirty="0"/>
              <a:t>. </a:t>
            </a:r>
            <a:r>
              <a:rPr lang="ru-RU" sz="2000" dirty="0" err="1"/>
              <a:t>Психологія</a:t>
            </a:r>
            <a:r>
              <a:rPr lang="ru-RU" sz="2000" dirty="0"/>
              <a:t> та </a:t>
            </a:r>
            <a:r>
              <a:rPr lang="ru-RU" sz="2000" dirty="0" err="1"/>
              <a:t>поведінка</a:t>
            </a:r>
            <a:r>
              <a:rPr lang="ru-RU" sz="2000" dirty="0"/>
              <a:t> </a:t>
            </a:r>
            <a:r>
              <a:rPr lang="ru-RU" sz="2000" dirty="0" err="1"/>
              <a:t>залежать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умов та </a:t>
            </a:r>
            <a:r>
              <a:rPr lang="ru-RU" sz="2000" dirty="0" err="1"/>
              <a:t>середовища</a:t>
            </a:r>
            <a:r>
              <a:rPr lang="ru-RU" sz="2000" dirty="0"/>
              <a:t> </a:t>
            </a:r>
            <a:r>
              <a:rPr lang="ru-RU" sz="2000" dirty="0" err="1"/>
              <a:t>існування</a:t>
            </a:r>
            <a:r>
              <a:rPr lang="ru-RU" sz="2000" dirty="0"/>
              <a:t>. «Момент» -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певний</a:t>
            </a:r>
            <a:r>
              <a:rPr lang="ru-RU" sz="2000" dirty="0"/>
              <a:t> </a:t>
            </a:r>
            <a:r>
              <a:rPr lang="ru-RU" sz="2000" dirty="0" err="1"/>
              <a:t>історичний</a:t>
            </a:r>
            <a:r>
              <a:rPr lang="ru-RU" sz="2000" dirty="0"/>
              <a:t> ракурс, момент, </a:t>
            </a:r>
            <a:r>
              <a:rPr lang="ru-RU" sz="2000" dirty="0" err="1"/>
              <a:t>відрізок</a:t>
            </a:r>
            <a:r>
              <a:rPr lang="ru-RU" sz="2000" dirty="0"/>
              <a:t> часу в </a:t>
            </a:r>
            <a:r>
              <a:rPr lang="ru-RU" sz="2000" dirty="0" err="1"/>
              <a:t>якому</a:t>
            </a:r>
            <a:r>
              <a:rPr lang="ru-RU" sz="2000" dirty="0"/>
              <a:t> ми </a:t>
            </a:r>
            <a:r>
              <a:rPr lang="ru-RU" sz="2000" dirty="0" err="1"/>
              <a:t>живемо</a:t>
            </a:r>
            <a:r>
              <a:rPr lang="ru-RU" sz="2000" dirty="0"/>
              <a:t>. В </a:t>
            </a:r>
            <a:r>
              <a:rPr lang="ru-RU" sz="2000" dirty="0" err="1"/>
              <a:t>Моменті</a:t>
            </a:r>
            <a:r>
              <a:rPr lang="ru-RU" sz="2000" dirty="0"/>
              <a:t> </a:t>
            </a:r>
            <a:r>
              <a:rPr lang="ru-RU" sz="2000" dirty="0" err="1"/>
              <a:t>поєднується</a:t>
            </a:r>
            <a:r>
              <a:rPr lang="ru-RU" sz="2000" dirty="0"/>
              <a:t> раса і </a:t>
            </a:r>
            <a:r>
              <a:rPr lang="ru-RU" sz="2000" dirty="0" err="1"/>
              <a:t>середовище</a:t>
            </a:r>
            <a:r>
              <a:rPr lang="ru-RU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4297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62074"/>
          </a:xfrm>
        </p:spPr>
        <p:txBody>
          <a:bodyPr/>
          <a:lstStyle/>
          <a:p>
            <a:pPr algn="ctr"/>
            <a:r>
              <a:rPr lang="uk-UA" sz="2800" b="1" i="1" dirty="0" smtClean="0"/>
              <a:t>Літературознавчі </a:t>
            </a:r>
            <a:r>
              <a:rPr lang="uk-UA" sz="2800" b="1" i="1" dirty="0" smtClean="0"/>
              <a:t>школи* 3</a:t>
            </a:r>
            <a:endParaRPr lang="ru-RU" sz="2800" b="1" i="1" dirty="0"/>
          </a:p>
        </p:txBody>
      </p:sp>
      <p:sp>
        <p:nvSpPr>
          <p:cNvPr id="2" name="AutoShape 5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Лучшие книги по DevOps : Rebrain | 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7975" y="1124744"/>
            <a:ext cx="8656513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В </a:t>
            </a:r>
            <a:r>
              <a:rPr lang="ru-RU" sz="2000" dirty="0" err="1"/>
              <a:t>Україні</a:t>
            </a:r>
            <a:r>
              <a:rPr lang="ru-RU" sz="2000" dirty="0"/>
              <a:t> </a:t>
            </a:r>
            <a:r>
              <a:rPr lang="ru-RU" sz="2000" dirty="0" err="1"/>
              <a:t>традиції</a:t>
            </a:r>
            <a:r>
              <a:rPr lang="ru-RU" sz="2000" dirty="0"/>
              <a:t>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школи</a:t>
            </a:r>
            <a:r>
              <a:rPr lang="ru-RU" sz="2000" dirty="0"/>
              <a:t> </a:t>
            </a:r>
            <a:r>
              <a:rPr lang="ru-RU" sz="2000" dirty="0" err="1"/>
              <a:t>знайшли</a:t>
            </a:r>
            <a:r>
              <a:rPr lang="ru-RU" sz="2000" dirty="0"/>
              <a:t> </a:t>
            </a:r>
            <a:r>
              <a:rPr lang="ru-RU" sz="2000" dirty="0" err="1"/>
              <a:t>своє</a:t>
            </a:r>
            <a:r>
              <a:rPr lang="ru-RU" sz="2000" dirty="0"/>
              <a:t> </a:t>
            </a:r>
            <a:r>
              <a:rPr lang="ru-RU" sz="2000" dirty="0" err="1"/>
              <a:t>втілення</a:t>
            </a:r>
            <a:r>
              <a:rPr lang="ru-RU" sz="2000" dirty="0"/>
              <a:t> в </a:t>
            </a:r>
            <a:r>
              <a:rPr lang="ru-RU" sz="2000" dirty="0" err="1"/>
              <a:t>працях</a:t>
            </a:r>
            <a:r>
              <a:rPr lang="ru-RU" sz="2000" dirty="0"/>
              <a:t> </a:t>
            </a:r>
            <a:endParaRPr lang="ru-RU" sz="2000" dirty="0" smtClean="0"/>
          </a:p>
          <a:p>
            <a:r>
              <a:rPr lang="ru-RU" sz="2000" b="1" dirty="0" smtClean="0"/>
              <a:t>М</a:t>
            </a:r>
            <a:r>
              <a:rPr lang="ru-RU" sz="2000" b="1" dirty="0"/>
              <a:t>. Дашкевича</a:t>
            </a:r>
            <a:r>
              <a:rPr lang="ru-RU" sz="2000" dirty="0"/>
              <a:t> проф. </a:t>
            </a:r>
            <a:r>
              <a:rPr lang="ru-RU" sz="2000" dirty="0" err="1"/>
              <a:t>Київського</a:t>
            </a:r>
            <a:r>
              <a:rPr lang="ru-RU" sz="2000" dirty="0"/>
              <a:t> </a:t>
            </a:r>
            <a:r>
              <a:rPr lang="ru-RU" sz="2000" dirty="0" err="1"/>
              <a:t>університету</a:t>
            </a:r>
            <a:r>
              <a:rPr lang="ru-RU" sz="2000" dirty="0"/>
              <a:t>,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вважав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великий </a:t>
            </a:r>
            <a:r>
              <a:rPr lang="ru-RU" sz="2000" dirty="0" err="1"/>
              <a:t>вплив</a:t>
            </a:r>
            <a:r>
              <a:rPr lang="ru-RU" sz="2000" dirty="0"/>
              <a:t> на народ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суспільні</a:t>
            </a:r>
            <a:r>
              <a:rPr lang="ru-RU" sz="2000" dirty="0"/>
              <a:t> </a:t>
            </a:r>
            <a:r>
              <a:rPr lang="ru-RU" sz="2000" dirty="0" err="1"/>
              <a:t>обставини</a:t>
            </a:r>
            <a:r>
              <a:rPr lang="ru-RU" sz="2000" dirty="0"/>
              <a:t>, </a:t>
            </a:r>
            <a:r>
              <a:rPr lang="ru-RU" sz="2000" dirty="0" err="1"/>
              <a:t>зв'язок</a:t>
            </a:r>
            <a:r>
              <a:rPr lang="ru-RU" sz="2000" dirty="0"/>
              <a:t> з </a:t>
            </a:r>
            <a:r>
              <a:rPr lang="ru-RU" sz="2000" dirty="0" err="1"/>
              <a:t>дійсністю</a:t>
            </a:r>
            <a:r>
              <a:rPr lang="ru-RU" sz="2000" dirty="0"/>
              <a:t>. Ми не </a:t>
            </a:r>
            <a:r>
              <a:rPr lang="ru-RU" sz="2000" dirty="0" err="1"/>
              <a:t>можепо</a:t>
            </a:r>
            <a:r>
              <a:rPr lang="ru-RU" sz="2000" dirty="0"/>
              <a:t> </a:t>
            </a:r>
            <a:r>
              <a:rPr lang="ru-RU" sz="2000" dirty="0" err="1"/>
              <a:t>ототожнювати</a:t>
            </a:r>
            <a:r>
              <a:rPr lang="ru-RU" sz="2000" dirty="0"/>
              <a:t> </a:t>
            </a:r>
            <a:r>
              <a:rPr lang="ru-RU" sz="2000" dirty="0" err="1"/>
              <a:t>картини</a:t>
            </a:r>
            <a:r>
              <a:rPr lang="ru-RU" sz="2000" dirty="0"/>
              <a:t> </a:t>
            </a:r>
            <a:r>
              <a:rPr lang="ru-RU" sz="2000" dirty="0" err="1"/>
              <a:t>письменника</a:t>
            </a:r>
            <a:r>
              <a:rPr lang="ru-RU" sz="2000" dirty="0"/>
              <a:t> в </a:t>
            </a:r>
            <a:r>
              <a:rPr lang="ru-RU" sz="2000" dirty="0" err="1"/>
              <a:t>творі</a:t>
            </a:r>
            <a:r>
              <a:rPr lang="ru-RU" sz="2000" dirty="0"/>
              <a:t> з реальною </a:t>
            </a:r>
            <a:r>
              <a:rPr lang="ru-RU" sz="2000" dirty="0" err="1"/>
              <a:t>дійсністю</a:t>
            </a:r>
            <a:r>
              <a:rPr lang="ru-RU" sz="2000" dirty="0"/>
              <a:t>. </a:t>
            </a:r>
            <a:r>
              <a:rPr lang="ru-RU" sz="2000" dirty="0" err="1"/>
              <a:t>Важливе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особистісний</a:t>
            </a:r>
            <a:r>
              <a:rPr lang="ru-RU" sz="2000" dirty="0"/>
              <a:t> </a:t>
            </a:r>
            <a:r>
              <a:rPr lang="ru-RU" sz="2000" dirty="0" err="1"/>
              <a:t>підхід</a:t>
            </a:r>
            <a:r>
              <a:rPr lang="ru-RU" sz="2000" dirty="0"/>
              <a:t> </a:t>
            </a:r>
            <a:r>
              <a:rPr lang="ru-RU" sz="2000" dirty="0" err="1"/>
              <a:t>письменника</a:t>
            </a:r>
            <a:r>
              <a:rPr lang="ru-RU" sz="2000" dirty="0"/>
              <a:t>, на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внутрішнє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та </a:t>
            </a:r>
            <a:r>
              <a:rPr lang="ru-RU" sz="2000" dirty="0" err="1"/>
              <a:t>переживання</a:t>
            </a:r>
            <a:r>
              <a:rPr lang="ru-RU" sz="2000" dirty="0"/>
              <a:t>. Але не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впливає</a:t>
            </a:r>
            <a:r>
              <a:rPr lang="ru-RU" sz="2000" dirty="0"/>
              <a:t> на </a:t>
            </a:r>
            <a:r>
              <a:rPr lang="ru-RU" sz="2000" dirty="0" err="1"/>
              <a:t>письменника</a:t>
            </a:r>
            <a:r>
              <a:rPr lang="ru-RU" sz="2000" dirty="0"/>
              <a:t>, а й </a:t>
            </a:r>
            <a:r>
              <a:rPr lang="ru-RU" sz="2000" dirty="0" err="1"/>
              <a:t>навпаки</a:t>
            </a:r>
            <a:r>
              <a:rPr lang="ru-RU" sz="2000" dirty="0"/>
              <a:t>. </a:t>
            </a:r>
            <a:endParaRPr lang="ru-RU" sz="2000" dirty="0"/>
          </a:p>
        </p:txBody>
      </p:sp>
      <p:sp>
        <p:nvSpPr>
          <p:cNvPr id="6" name="AutoShape 2" descr="Культурно-історична школа українського літературознавства і М. С.  Грушевський Лугова Т. М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77072"/>
            <a:ext cx="4101455" cy="164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Дашкевич Микола Павлович — Енциклопедія Сучасної Украї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17" y="3308943"/>
            <a:ext cx="2537171" cy="3176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5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471</TotalTime>
  <Words>1944</Words>
  <Application>Microsoft Office PowerPoint</Application>
  <PresentationFormat>Экран (4:3)</PresentationFormat>
  <Paragraphs>69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Базовая</vt:lpstr>
      <vt:lpstr>Презентация PowerPoint</vt:lpstr>
      <vt:lpstr>План</vt:lpstr>
      <vt:lpstr>Літературознавчі школи 1.</vt:lpstr>
      <vt:lpstr>Літературознавчі школи 1.</vt:lpstr>
      <vt:lpstr>Літературознавчі школи 1.</vt:lpstr>
      <vt:lpstr>Літературознавчі школи * 2</vt:lpstr>
      <vt:lpstr>Літературознавчі школи* 3</vt:lpstr>
      <vt:lpstr>Літературознавчі школи* 3</vt:lpstr>
      <vt:lpstr>Літературознавчі школи* 3</vt:lpstr>
      <vt:lpstr>Літературознавчі школи * 4</vt:lpstr>
      <vt:lpstr>Літературознавчі школи * 5</vt:lpstr>
      <vt:lpstr>Літературознавчі школи * 6</vt:lpstr>
      <vt:lpstr>Літературознавчі школи * 7</vt:lpstr>
      <vt:lpstr>Літературознавчі школи * 8</vt:lpstr>
      <vt:lpstr>Літературознавчі школи * 9</vt:lpstr>
      <vt:lpstr>Новітні напрями</vt:lpstr>
      <vt:lpstr>Новітні напрями</vt:lpstr>
      <vt:lpstr>Новітні напрями</vt:lpstr>
      <vt:lpstr>Новітні напрями</vt:lpstr>
      <vt:lpstr>Новітні напрями</vt:lpstr>
      <vt:lpstr>Новітні напрями</vt:lpstr>
      <vt:lpstr>Новітні напрями</vt:lpstr>
      <vt:lpstr>Новітні напрями</vt:lpstr>
      <vt:lpstr>ЛІТЕРАТУРА</vt:lpstr>
      <vt:lpstr>ЛІТЕРАТУРА</vt:lpstr>
      <vt:lpstr>ДЯКУЮ  ЗА 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Літературознавство як наука</dc:title>
  <dc:creator>ukrlit ukrlit</dc:creator>
  <cp:lastModifiedBy>suvor</cp:lastModifiedBy>
  <cp:revision>32</cp:revision>
  <dcterms:created xsi:type="dcterms:W3CDTF">2014-05-20T14:16:50Z</dcterms:created>
  <dcterms:modified xsi:type="dcterms:W3CDTF">2024-02-16T19:07:01Z</dcterms:modified>
</cp:coreProperties>
</file>