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3"/>
  </p:notesMasterIdLst>
  <p:sldIdLst>
    <p:sldId id="282" r:id="rId2"/>
    <p:sldId id="285" r:id="rId3"/>
    <p:sldId id="266" r:id="rId4"/>
    <p:sldId id="324" r:id="rId5"/>
    <p:sldId id="376" r:id="rId6"/>
    <p:sldId id="390" r:id="rId7"/>
    <p:sldId id="377" r:id="rId8"/>
    <p:sldId id="378" r:id="rId9"/>
    <p:sldId id="381" r:id="rId10"/>
    <p:sldId id="384" r:id="rId11"/>
    <p:sldId id="383" r:id="rId12"/>
    <p:sldId id="382" r:id="rId13"/>
    <p:sldId id="385" r:id="rId14"/>
    <p:sldId id="379" r:id="rId15"/>
    <p:sldId id="373" r:id="rId16"/>
    <p:sldId id="387" r:id="rId17"/>
    <p:sldId id="386" r:id="rId18"/>
    <p:sldId id="388" r:id="rId19"/>
    <p:sldId id="389" r:id="rId20"/>
    <p:sldId id="399" r:id="rId21"/>
    <p:sldId id="400" r:id="rId22"/>
    <p:sldId id="374" r:id="rId23"/>
    <p:sldId id="410" r:id="rId24"/>
    <p:sldId id="402" r:id="rId25"/>
    <p:sldId id="401" r:id="rId26"/>
    <p:sldId id="403" r:id="rId27"/>
    <p:sldId id="406" r:id="rId28"/>
    <p:sldId id="409" r:id="rId29"/>
    <p:sldId id="405" r:id="rId30"/>
    <p:sldId id="407" r:id="rId31"/>
    <p:sldId id="375" r:id="rId32"/>
    <p:sldId id="392" r:id="rId33"/>
    <p:sldId id="391" r:id="rId34"/>
    <p:sldId id="393" r:id="rId35"/>
    <p:sldId id="394" r:id="rId36"/>
    <p:sldId id="395" r:id="rId37"/>
    <p:sldId id="396" r:id="rId38"/>
    <p:sldId id="408" r:id="rId39"/>
    <p:sldId id="397" r:id="rId40"/>
    <p:sldId id="398" r:id="rId41"/>
    <p:sldId id="338"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336"/>
    <a:srgbClr val="F8F2E4"/>
    <a:srgbClr val="BC932E"/>
    <a:srgbClr val="8BE420"/>
    <a:srgbClr val="FCE1AA"/>
    <a:srgbClr val="3DC5F5"/>
    <a:srgbClr val="EDEEB8"/>
    <a:srgbClr val="794CF6"/>
    <a:srgbClr val="00964B"/>
    <a:srgbClr val="00C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9" autoAdjust="0"/>
    <p:restoredTop sz="85981" autoAdjust="0"/>
  </p:normalViewPr>
  <p:slideViewPr>
    <p:cSldViewPr>
      <p:cViewPr varScale="1">
        <p:scale>
          <a:sx n="97" d="100"/>
          <a:sy n="97" d="100"/>
        </p:scale>
        <p:origin x="3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D734E-9CD5-4AB4-85D4-49E88F12FE57}" type="datetimeFigureOut">
              <a:rPr lang="uk-UA" smtClean="0"/>
              <a:t>10.02.2025</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804E5-FC04-4AF4-8532-D3A1DA4FD01B}" type="slidenum">
              <a:rPr lang="uk-UA" smtClean="0"/>
              <a:t>‹№›</a:t>
            </a:fld>
            <a:endParaRPr lang="uk-UA"/>
          </a:p>
        </p:txBody>
      </p:sp>
    </p:spTree>
    <p:extLst>
      <p:ext uri="{BB962C8B-B14F-4D97-AF65-F5344CB8AC3E}">
        <p14:creationId xmlns:p14="http://schemas.microsoft.com/office/powerpoint/2010/main" val="48882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5</a:t>
            </a:fld>
            <a:endParaRPr lang="uk-UA"/>
          </a:p>
        </p:txBody>
      </p:sp>
    </p:spTree>
    <p:extLst>
      <p:ext uri="{BB962C8B-B14F-4D97-AF65-F5344CB8AC3E}">
        <p14:creationId xmlns:p14="http://schemas.microsoft.com/office/powerpoint/2010/main" val="278984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6</a:t>
            </a:fld>
            <a:endParaRPr lang="uk-UA"/>
          </a:p>
        </p:txBody>
      </p:sp>
    </p:spTree>
    <p:extLst>
      <p:ext uri="{BB962C8B-B14F-4D97-AF65-F5344CB8AC3E}">
        <p14:creationId xmlns:p14="http://schemas.microsoft.com/office/powerpoint/2010/main" val="327212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7</a:t>
            </a:fld>
            <a:endParaRPr lang="uk-UA"/>
          </a:p>
        </p:txBody>
      </p:sp>
    </p:spTree>
    <p:extLst>
      <p:ext uri="{BB962C8B-B14F-4D97-AF65-F5344CB8AC3E}">
        <p14:creationId xmlns:p14="http://schemas.microsoft.com/office/powerpoint/2010/main" val="415505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8</a:t>
            </a:fld>
            <a:endParaRPr lang="uk-UA"/>
          </a:p>
        </p:txBody>
      </p:sp>
    </p:spTree>
    <p:extLst>
      <p:ext uri="{BB962C8B-B14F-4D97-AF65-F5344CB8AC3E}">
        <p14:creationId xmlns:p14="http://schemas.microsoft.com/office/powerpoint/2010/main" val="379160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14</a:t>
            </a:fld>
            <a:endParaRPr lang="uk-UA"/>
          </a:p>
        </p:txBody>
      </p:sp>
    </p:spTree>
    <p:extLst>
      <p:ext uri="{BB962C8B-B14F-4D97-AF65-F5344CB8AC3E}">
        <p14:creationId xmlns:p14="http://schemas.microsoft.com/office/powerpoint/2010/main" val="318142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21</a:t>
            </a:fld>
            <a:endParaRPr lang="uk-UA"/>
          </a:p>
        </p:txBody>
      </p:sp>
    </p:spTree>
    <p:extLst>
      <p:ext uri="{BB962C8B-B14F-4D97-AF65-F5344CB8AC3E}">
        <p14:creationId xmlns:p14="http://schemas.microsoft.com/office/powerpoint/2010/main" val="253610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37</a:t>
            </a:fld>
            <a:endParaRPr lang="uk-UA"/>
          </a:p>
        </p:txBody>
      </p:sp>
    </p:spTree>
    <p:extLst>
      <p:ext uri="{BB962C8B-B14F-4D97-AF65-F5344CB8AC3E}">
        <p14:creationId xmlns:p14="http://schemas.microsoft.com/office/powerpoint/2010/main" val="180619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98804E5-FC04-4AF4-8532-D3A1DA4FD01B}" type="slidenum">
              <a:rPr lang="uk-UA" smtClean="0"/>
              <a:t>38</a:t>
            </a:fld>
            <a:endParaRPr lang="uk-UA"/>
          </a:p>
        </p:txBody>
      </p:sp>
    </p:spTree>
    <p:extLst>
      <p:ext uri="{BB962C8B-B14F-4D97-AF65-F5344CB8AC3E}">
        <p14:creationId xmlns:p14="http://schemas.microsoft.com/office/powerpoint/2010/main" val="114810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10.02.2025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10.02.2025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10.02.2025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10.02.2025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10.02.2025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10.02.2025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10.02.2025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10.02.2025</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698699" y="4653136"/>
            <a:ext cx="3888432" cy="504056"/>
          </a:xfrm>
        </p:spPr>
        <p:txBody>
          <a:bodyPr>
            <a:normAutofit/>
          </a:bodyPr>
          <a:lstStyle/>
          <a:p>
            <a:pPr algn="ctr"/>
            <a:r>
              <a:rPr lang="uk-UA" sz="2500" b="1" dirty="0">
                <a:latin typeface="Times New Roman" pitchFamily="18" charset="0"/>
                <a:cs typeface="Times New Roman" pitchFamily="18" charset="0"/>
              </a:rPr>
              <a:t>Навчальна дисципліна</a:t>
            </a:r>
            <a:endParaRPr lang="ru-RU" sz="2500" b="1" dirty="0">
              <a:latin typeface="Times New Roman" pitchFamily="18" charset="0"/>
              <a:cs typeface="Times New Roman" pitchFamily="18" charset="0"/>
            </a:endParaRPr>
          </a:p>
        </p:txBody>
      </p:sp>
      <p:sp>
        <p:nvSpPr>
          <p:cNvPr id="2" name="Заголовок 1"/>
          <p:cNvSpPr>
            <a:spLocks noGrp="1"/>
          </p:cNvSpPr>
          <p:nvPr>
            <p:ph type="ctrTitle"/>
          </p:nvPr>
        </p:nvSpPr>
        <p:spPr>
          <a:xfrm>
            <a:off x="719572" y="2780929"/>
            <a:ext cx="7704856" cy="936104"/>
          </a:xfrm>
        </p:spPr>
        <p:txBody>
          <a:bodyPr>
            <a:normAutofit/>
          </a:bodyPr>
          <a:lstStyle/>
          <a:p>
            <a:pPr marL="182880" indent="0" algn="ctr">
              <a:buNone/>
            </a:pPr>
            <a:r>
              <a:rPr lang="uk-UA" dirty="0">
                <a:ln w="12700">
                  <a:solidFill>
                    <a:schemeClr val="accent6">
                      <a:lumMod val="50000"/>
                    </a:schemeClr>
                  </a:solidFill>
                  <a:prstDash val="solid"/>
                </a:ln>
                <a:solidFill>
                  <a:schemeClr val="accent6">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Поведінка споживача</a:t>
            </a:r>
          </a:p>
        </p:txBody>
      </p:sp>
      <p:pic>
        <p:nvPicPr>
          <p:cNvPr id="5"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одзаголовок 2"/>
          <p:cNvSpPr txBox="1">
            <a:spLocks/>
          </p:cNvSpPr>
          <p:nvPr/>
        </p:nvSpPr>
        <p:spPr>
          <a:xfrm>
            <a:off x="2698699" y="836712"/>
            <a:ext cx="6160034" cy="187220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r">
              <a:spcBef>
                <a:spcPts val="0"/>
              </a:spcBef>
              <a:spcAft>
                <a:spcPts val="0"/>
              </a:spcAft>
            </a:pPr>
            <a:r>
              <a:rPr lang="uk-UA" sz="2000" i="1" dirty="0">
                <a:latin typeface="Times New Roman" panose="02020603050405020304" pitchFamily="18" charset="0"/>
                <a:cs typeface="Times New Roman" pitchFamily="18" charset="0"/>
              </a:rPr>
              <a:t>Викладачі курсу  -  </a:t>
            </a:r>
            <a:endParaRPr lang="en-US" sz="2000" i="1" dirty="0">
              <a:latin typeface="Times New Roman" panose="02020603050405020304" pitchFamily="18" charset="0"/>
              <a:cs typeface="Times New Roman" pitchFamily="18" charset="0"/>
            </a:endParaRPr>
          </a:p>
          <a:p>
            <a:pPr algn="r">
              <a:spcBef>
                <a:spcPts val="0"/>
              </a:spcBef>
              <a:spcAft>
                <a:spcPts val="0"/>
              </a:spcAft>
            </a:pPr>
            <a:r>
              <a:rPr lang="uk-UA" sz="2000" i="1" dirty="0">
                <a:latin typeface="Times New Roman" panose="02020603050405020304" pitchFamily="18" charset="0"/>
                <a:cs typeface="Times New Roman" pitchFamily="18" charset="0"/>
              </a:rPr>
              <a:t>д.е.н., проф. завідувач кафедри інформаційних систем в управлінні та обліку </a:t>
            </a:r>
            <a:r>
              <a:rPr lang="uk-UA" sz="2000" b="1" i="1" dirty="0">
                <a:latin typeface="Times New Roman" panose="02020603050405020304" pitchFamily="18" charset="0"/>
                <a:cs typeface="Times New Roman" pitchFamily="18" charset="0"/>
              </a:rPr>
              <a:t>Сергій ЛЕГЕНЧУК</a:t>
            </a:r>
            <a:endParaRPr lang="en-US" sz="2000" b="1" i="1" dirty="0">
              <a:latin typeface="Times New Roman" panose="02020603050405020304" pitchFamily="18" charset="0"/>
              <a:cs typeface="Times New Roman" pitchFamily="18" charset="0"/>
            </a:endParaRPr>
          </a:p>
          <a:p>
            <a:pPr algn="r">
              <a:spcBef>
                <a:spcPts val="0"/>
              </a:spcBef>
              <a:spcAft>
                <a:spcPts val="0"/>
              </a:spcAft>
            </a:pPr>
            <a:r>
              <a:rPr lang="en-US" sz="2000" i="1" dirty="0">
                <a:latin typeface="Times New Roman" panose="02020603050405020304" pitchFamily="18" charset="0"/>
                <a:cs typeface="Times New Roman" pitchFamily="18" charset="0"/>
              </a:rPr>
              <a:t>PhD</a:t>
            </a:r>
            <a:r>
              <a:rPr lang="uk-UA" sz="2000" i="1" dirty="0">
                <a:latin typeface="Times New Roman" panose="02020603050405020304" pitchFamily="18" charset="0"/>
                <a:cs typeface="Times New Roman" pitchFamily="18" charset="0"/>
              </a:rPr>
              <a:t>, доц. кафедри менеджменту, бізнесу та маркетингових технологій</a:t>
            </a:r>
            <a:endParaRPr lang="ru-RU" sz="2000" i="1" dirty="0">
              <a:latin typeface="Times New Roman" panose="02020603050405020304" pitchFamily="18" charset="0"/>
              <a:cs typeface="Times New Roman" pitchFamily="18" charset="0"/>
            </a:endParaRPr>
          </a:p>
          <a:p>
            <a:pPr algn="r">
              <a:spcBef>
                <a:spcPts val="0"/>
              </a:spcBef>
              <a:spcAft>
                <a:spcPts val="0"/>
              </a:spcAft>
            </a:pPr>
            <a:r>
              <a:rPr lang="uk-UA" sz="2000" b="1" i="1" dirty="0">
                <a:latin typeface="Times New Roman" panose="02020603050405020304" pitchFamily="18" charset="0"/>
                <a:cs typeface="Times New Roman" pitchFamily="18" charset="0"/>
              </a:rPr>
              <a:t>Тетяна ЗАВАЛІЙ</a:t>
            </a:r>
          </a:p>
        </p:txBody>
      </p:sp>
    </p:spTree>
    <p:extLst>
      <p:ext uri="{BB962C8B-B14F-4D97-AF65-F5344CB8AC3E}">
        <p14:creationId xmlns:p14="http://schemas.microsoft.com/office/powerpoint/2010/main" val="2847948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B95C6C97-F269-478B-AF27-9F185844AEE5}"/>
              </a:ext>
            </a:extLst>
          </p:cNvPr>
          <p:cNvSpPr txBox="1">
            <a:spLocks/>
          </p:cNvSpPr>
          <p:nvPr/>
        </p:nvSpPr>
        <p:spPr>
          <a:xfrm>
            <a:off x="812797" y="1052736"/>
            <a:ext cx="7287595" cy="826715"/>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000" b="1" i="1" dirty="0">
                <a:solidFill>
                  <a:schemeClr val="tx1"/>
                </a:solidFill>
                <a:latin typeface="Times New Roman" pitchFamily="18" charset="0"/>
                <a:cs typeface="Times New Roman" pitchFamily="18" charset="0"/>
              </a:rPr>
              <a:t>Концепції управління маркетингом</a:t>
            </a:r>
            <a:endParaRPr lang="uk-UA" sz="3000" i="1" dirty="0">
              <a:solidFill>
                <a:schemeClr val="tx1"/>
              </a:solidFill>
              <a:latin typeface="Times New Roman" pitchFamily="18" charset="0"/>
              <a:cs typeface="Times New Roman" pitchFamily="18" charset="0"/>
            </a:endParaRPr>
          </a:p>
        </p:txBody>
      </p:sp>
      <p:sp>
        <p:nvSpPr>
          <p:cNvPr id="4" name="Объект 3">
            <a:extLst>
              <a:ext uri="{FF2B5EF4-FFF2-40B4-BE49-F238E27FC236}">
                <a16:creationId xmlns:a16="http://schemas.microsoft.com/office/drawing/2014/main" id="{EEE8E25D-EB32-4880-BA93-E5AA5ECDEB3C}"/>
              </a:ext>
            </a:extLst>
          </p:cNvPr>
          <p:cNvSpPr txBox="1">
            <a:spLocks/>
          </p:cNvSpPr>
          <p:nvPr/>
        </p:nvSpPr>
        <p:spPr>
          <a:xfrm>
            <a:off x="1098560" y="2871454"/>
            <a:ext cx="2115079" cy="1017192"/>
          </a:xfrm>
          <a:prstGeom prst="rect">
            <a:avLst/>
          </a:prstGeom>
          <a:solidFill>
            <a:srgbClr val="F0E3C2"/>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удосконалення товару</a:t>
            </a:r>
          </a:p>
        </p:txBody>
      </p:sp>
      <p:sp>
        <p:nvSpPr>
          <p:cNvPr id="5" name="Объект 3">
            <a:extLst>
              <a:ext uri="{FF2B5EF4-FFF2-40B4-BE49-F238E27FC236}">
                <a16:creationId xmlns:a16="http://schemas.microsoft.com/office/drawing/2014/main" id="{1C548246-6C27-4032-B009-2D14BC5CDB0A}"/>
              </a:ext>
            </a:extLst>
          </p:cNvPr>
          <p:cNvSpPr txBox="1">
            <a:spLocks/>
          </p:cNvSpPr>
          <p:nvPr/>
        </p:nvSpPr>
        <p:spPr>
          <a:xfrm>
            <a:off x="251520" y="1751446"/>
            <a:ext cx="1999756" cy="993028"/>
          </a:xfrm>
          <a:prstGeom prst="rect">
            <a:avLst/>
          </a:prstGeom>
          <a:solidFill>
            <a:srgbClr val="F8F2E4"/>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удосконалення виробництва</a:t>
            </a:r>
          </a:p>
        </p:txBody>
      </p:sp>
      <p:sp>
        <p:nvSpPr>
          <p:cNvPr id="6" name="Объект 3">
            <a:extLst>
              <a:ext uri="{FF2B5EF4-FFF2-40B4-BE49-F238E27FC236}">
                <a16:creationId xmlns:a16="http://schemas.microsoft.com/office/drawing/2014/main" id="{F6C05DDA-DF4B-4B9E-9889-6A5DA9A2A04D}"/>
              </a:ext>
            </a:extLst>
          </p:cNvPr>
          <p:cNvSpPr txBox="1">
            <a:spLocks/>
          </p:cNvSpPr>
          <p:nvPr/>
        </p:nvSpPr>
        <p:spPr>
          <a:xfrm>
            <a:off x="1998297" y="4015626"/>
            <a:ext cx="2585441" cy="1017191"/>
          </a:xfrm>
          <a:prstGeom prst="rect">
            <a:avLst/>
          </a:prstGeom>
          <a:solidFill>
            <a:srgbClr val="E9D6A5"/>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інтенсифікації комерційних зусиль</a:t>
            </a:r>
          </a:p>
        </p:txBody>
      </p:sp>
      <p:sp>
        <p:nvSpPr>
          <p:cNvPr id="7" name="Объект 3">
            <a:extLst>
              <a:ext uri="{FF2B5EF4-FFF2-40B4-BE49-F238E27FC236}">
                <a16:creationId xmlns:a16="http://schemas.microsoft.com/office/drawing/2014/main" id="{0D6C03D5-19B3-43A6-8A44-55D4A50E08CB}"/>
              </a:ext>
            </a:extLst>
          </p:cNvPr>
          <p:cNvSpPr txBox="1">
            <a:spLocks/>
          </p:cNvSpPr>
          <p:nvPr/>
        </p:nvSpPr>
        <p:spPr>
          <a:xfrm>
            <a:off x="3392034" y="5111103"/>
            <a:ext cx="1980290" cy="754838"/>
          </a:xfrm>
          <a:prstGeom prst="rect">
            <a:avLst/>
          </a:prstGeom>
          <a:solidFill>
            <a:srgbClr val="E0C580"/>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a:t>
            </a:r>
          </a:p>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маркетингу</a:t>
            </a:r>
          </a:p>
        </p:txBody>
      </p:sp>
      <p:sp>
        <p:nvSpPr>
          <p:cNvPr id="8" name="Объект 3">
            <a:extLst>
              <a:ext uri="{FF2B5EF4-FFF2-40B4-BE49-F238E27FC236}">
                <a16:creationId xmlns:a16="http://schemas.microsoft.com/office/drawing/2014/main" id="{86CE2AE8-A356-4AA5-8149-3AF9E8511521}"/>
              </a:ext>
            </a:extLst>
          </p:cNvPr>
          <p:cNvSpPr txBox="1">
            <a:spLocks/>
          </p:cNvSpPr>
          <p:nvPr/>
        </p:nvSpPr>
        <p:spPr>
          <a:xfrm>
            <a:off x="4698498" y="4018152"/>
            <a:ext cx="2543954" cy="1012138"/>
          </a:xfrm>
          <a:prstGeom prst="rect">
            <a:avLst/>
          </a:prstGeom>
          <a:solidFill>
            <a:srgbClr val="D7B45B"/>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соціально-етичного маркетингу</a:t>
            </a:r>
          </a:p>
        </p:txBody>
      </p:sp>
      <p:cxnSp>
        <p:nvCxnSpPr>
          <p:cNvPr id="9" name="Пряма сполучна лінія 8">
            <a:extLst>
              <a:ext uri="{FF2B5EF4-FFF2-40B4-BE49-F238E27FC236}">
                <a16:creationId xmlns:a16="http://schemas.microsoft.com/office/drawing/2014/main" id="{F6D6FF4D-DB37-4D1B-9786-FD154B45B77F}"/>
              </a:ext>
            </a:extLst>
          </p:cNvPr>
          <p:cNvCxnSpPr>
            <a:cxnSpLocks/>
          </p:cNvCxnSpPr>
          <p:nvPr/>
        </p:nvCxnSpPr>
        <p:spPr>
          <a:xfrm>
            <a:off x="611560" y="3203896"/>
            <a:ext cx="2161577" cy="2745384"/>
          </a:xfrm>
          <a:prstGeom prst="line">
            <a:avLst/>
          </a:prstGeom>
          <a:ln w="50800"/>
        </p:spPr>
        <p:style>
          <a:lnRef idx="1">
            <a:schemeClr val="dk1"/>
          </a:lnRef>
          <a:fillRef idx="0">
            <a:schemeClr val="dk1"/>
          </a:fillRef>
          <a:effectRef idx="0">
            <a:schemeClr val="dk1"/>
          </a:effectRef>
          <a:fontRef idx="minor">
            <a:schemeClr val="tx1"/>
          </a:fontRef>
        </p:style>
      </p:cxnSp>
      <p:cxnSp>
        <p:nvCxnSpPr>
          <p:cNvPr id="10" name="Пряма сполучна лінія 9">
            <a:extLst>
              <a:ext uri="{FF2B5EF4-FFF2-40B4-BE49-F238E27FC236}">
                <a16:creationId xmlns:a16="http://schemas.microsoft.com/office/drawing/2014/main" id="{080569D6-F067-49F0-88C4-BA3AB0E3A8DF}"/>
              </a:ext>
            </a:extLst>
          </p:cNvPr>
          <p:cNvCxnSpPr>
            <a:cxnSpLocks/>
          </p:cNvCxnSpPr>
          <p:nvPr/>
        </p:nvCxnSpPr>
        <p:spPr>
          <a:xfrm>
            <a:off x="2773137" y="5949280"/>
            <a:ext cx="338777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 зі стрілкою 11">
            <a:extLst>
              <a:ext uri="{FF2B5EF4-FFF2-40B4-BE49-F238E27FC236}">
                <a16:creationId xmlns:a16="http://schemas.microsoft.com/office/drawing/2014/main" id="{BDC72785-5291-46FE-9928-A120A7A040F2}"/>
              </a:ext>
            </a:extLst>
          </p:cNvPr>
          <p:cNvCxnSpPr>
            <a:cxnSpLocks/>
          </p:cNvCxnSpPr>
          <p:nvPr/>
        </p:nvCxnSpPr>
        <p:spPr>
          <a:xfrm flipV="1">
            <a:off x="6160909" y="3467010"/>
            <a:ext cx="2371531" cy="2492790"/>
          </a:xfrm>
          <a:prstGeom prst="straightConnector1">
            <a:avLst/>
          </a:prstGeom>
          <a:ln w="508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Объект 3">
            <a:extLst>
              <a:ext uri="{FF2B5EF4-FFF2-40B4-BE49-F238E27FC236}">
                <a16:creationId xmlns:a16="http://schemas.microsoft.com/office/drawing/2014/main" id="{BFDDFAE0-CF36-44FA-973B-F1CEB4F0DE23}"/>
              </a:ext>
            </a:extLst>
          </p:cNvPr>
          <p:cNvSpPr txBox="1">
            <a:spLocks/>
          </p:cNvSpPr>
          <p:nvPr/>
        </p:nvSpPr>
        <p:spPr>
          <a:xfrm>
            <a:off x="3059833" y="6032620"/>
            <a:ext cx="2736303" cy="484675"/>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500" i="1" dirty="0">
                <a:solidFill>
                  <a:schemeClr val="tx1"/>
                </a:solidFill>
                <a:latin typeface="Times New Roman" pitchFamily="18" charset="0"/>
                <a:cs typeface="Times New Roman" pitchFamily="18" charset="0"/>
              </a:rPr>
              <a:t>еволюційно</a:t>
            </a:r>
          </a:p>
        </p:txBody>
      </p:sp>
      <p:sp>
        <p:nvSpPr>
          <p:cNvPr id="14" name="Объект 3">
            <a:extLst>
              <a:ext uri="{FF2B5EF4-FFF2-40B4-BE49-F238E27FC236}">
                <a16:creationId xmlns:a16="http://schemas.microsoft.com/office/drawing/2014/main" id="{666AD4A5-36D9-4656-9F57-F9F24E3724E5}"/>
              </a:ext>
            </a:extLst>
          </p:cNvPr>
          <p:cNvSpPr txBox="1">
            <a:spLocks/>
          </p:cNvSpPr>
          <p:nvPr/>
        </p:nvSpPr>
        <p:spPr>
          <a:xfrm>
            <a:off x="5557893" y="2876508"/>
            <a:ext cx="2543954" cy="1012138"/>
          </a:xfrm>
          <a:prstGeom prst="rect">
            <a:avLst/>
          </a:prstGeom>
          <a:solidFill>
            <a:srgbClr val="CEA336"/>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маркетингу взаємовідносин</a:t>
            </a:r>
          </a:p>
        </p:txBody>
      </p:sp>
      <p:sp>
        <p:nvSpPr>
          <p:cNvPr id="15" name="Объект 3">
            <a:extLst>
              <a:ext uri="{FF2B5EF4-FFF2-40B4-BE49-F238E27FC236}">
                <a16:creationId xmlns:a16="http://schemas.microsoft.com/office/drawing/2014/main" id="{C60184D2-A830-43C9-BEDF-33E8D4B59C25}"/>
              </a:ext>
            </a:extLst>
          </p:cNvPr>
          <p:cNvSpPr txBox="1">
            <a:spLocks/>
          </p:cNvSpPr>
          <p:nvPr/>
        </p:nvSpPr>
        <p:spPr>
          <a:xfrm>
            <a:off x="8045440" y="2819080"/>
            <a:ext cx="1129213" cy="643788"/>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1800" dirty="0">
                <a:solidFill>
                  <a:schemeClr val="tx1"/>
                </a:solidFill>
                <a:latin typeface="Times New Roman" pitchFamily="18" charset="0"/>
                <a:cs typeface="Times New Roman" pitchFamily="18" charset="0"/>
              </a:rPr>
              <a:t>початок </a:t>
            </a:r>
            <a:r>
              <a:rPr lang="en-US" sz="1800" dirty="0">
                <a:solidFill>
                  <a:schemeClr val="tx1"/>
                </a:solidFill>
                <a:latin typeface="Times New Roman" pitchFamily="18" charset="0"/>
                <a:cs typeface="Times New Roman" pitchFamily="18" charset="0"/>
              </a:rPr>
              <a:t>XXI </a:t>
            </a:r>
            <a:r>
              <a:rPr lang="uk-UA" sz="1800" dirty="0">
                <a:solidFill>
                  <a:schemeClr val="tx1"/>
                </a:solidFill>
                <a:latin typeface="Times New Roman" pitchFamily="18" charset="0"/>
                <a:cs typeface="Times New Roman" pitchFamily="18" charset="0"/>
              </a:rPr>
              <a:t>ст.</a:t>
            </a:r>
          </a:p>
        </p:txBody>
      </p:sp>
      <p:sp>
        <p:nvSpPr>
          <p:cNvPr id="16" name="Объект 3">
            <a:extLst>
              <a:ext uri="{FF2B5EF4-FFF2-40B4-BE49-F238E27FC236}">
                <a16:creationId xmlns:a16="http://schemas.microsoft.com/office/drawing/2014/main" id="{517B31F3-D7F4-49FE-B44E-CAF33554E9F6}"/>
              </a:ext>
            </a:extLst>
          </p:cNvPr>
          <p:cNvSpPr txBox="1">
            <a:spLocks/>
          </p:cNvSpPr>
          <p:nvPr/>
        </p:nvSpPr>
        <p:spPr>
          <a:xfrm>
            <a:off x="7999087" y="3928918"/>
            <a:ext cx="965401" cy="796226"/>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1800" dirty="0">
                <a:solidFill>
                  <a:schemeClr val="tx1"/>
                </a:solidFill>
                <a:latin typeface="Times New Roman" pitchFamily="18" charset="0"/>
                <a:cs typeface="Times New Roman" pitchFamily="18" charset="0"/>
              </a:rPr>
              <a:t>1970-1980-ті рр.</a:t>
            </a:r>
          </a:p>
        </p:txBody>
      </p:sp>
      <p:sp>
        <p:nvSpPr>
          <p:cNvPr id="17" name="Объект 3">
            <a:extLst>
              <a:ext uri="{FF2B5EF4-FFF2-40B4-BE49-F238E27FC236}">
                <a16:creationId xmlns:a16="http://schemas.microsoft.com/office/drawing/2014/main" id="{8ED38B1E-3E12-42D2-8BEC-A9980B803F5A}"/>
              </a:ext>
            </a:extLst>
          </p:cNvPr>
          <p:cNvSpPr txBox="1">
            <a:spLocks/>
          </p:cNvSpPr>
          <p:nvPr/>
        </p:nvSpPr>
        <p:spPr>
          <a:xfrm>
            <a:off x="6150860" y="1641852"/>
            <a:ext cx="2543954" cy="1112177"/>
          </a:xfrm>
          <a:prstGeom prst="rect">
            <a:avLst/>
          </a:prstGeom>
          <a:solidFill>
            <a:srgbClr val="BC932E"/>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i="1" dirty="0">
                <a:solidFill>
                  <a:schemeClr val="tx1"/>
                </a:solidFill>
                <a:latin typeface="Times New Roman" pitchFamily="18" charset="0"/>
                <a:cs typeface="Times New Roman" pitchFamily="18" charset="0"/>
              </a:rPr>
              <a:t>Концепція </a:t>
            </a:r>
          </a:p>
          <a:p>
            <a:pPr marL="0" indent="0" algn="ctr">
              <a:lnSpc>
                <a:spcPct val="90000"/>
              </a:lnSpc>
              <a:spcBef>
                <a:spcPts val="0"/>
              </a:spcBef>
              <a:spcAft>
                <a:spcPts val="0"/>
              </a:spcAft>
              <a:buNone/>
            </a:pPr>
            <a:r>
              <a:rPr lang="uk-UA" sz="1800" i="1" dirty="0">
                <a:solidFill>
                  <a:schemeClr val="tx1"/>
                </a:solidFill>
                <a:latin typeface="Times New Roman" pitchFamily="18" charset="0"/>
                <a:cs typeface="Times New Roman" pitchFamily="18" charset="0"/>
              </a:rPr>
              <a:t>Маркетинг 4.0</a:t>
            </a:r>
          </a:p>
          <a:p>
            <a:pPr marL="0" indent="0" algn="ctr">
              <a:lnSpc>
                <a:spcPct val="90000"/>
              </a:lnSpc>
              <a:spcBef>
                <a:spcPts val="0"/>
              </a:spcBef>
              <a:spcAft>
                <a:spcPts val="0"/>
              </a:spcAft>
              <a:buNone/>
            </a:pPr>
            <a:r>
              <a:rPr lang="uk-UA" sz="1800" i="1" dirty="0">
                <a:solidFill>
                  <a:schemeClr val="tx1"/>
                </a:solidFill>
                <a:latin typeface="Times New Roman" pitchFamily="18" charset="0"/>
                <a:cs typeface="Times New Roman" pitchFamily="18" charset="0"/>
              </a:rPr>
              <a:t>Маркетинг 5.0</a:t>
            </a:r>
          </a:p>
          <a:p>
            <a:pPr marL="0" indent="0" algn="ctr">
              <a:lnSpc>
                <a:spcPct val="90000"/>
              </a:lnSpc>
              <a:spcBef>
                <a:spcPts val="0"/>
              </a:spcBef>
              <a:spcAft>
                <a:spcPts val="0"/>
              </a:spcAft>
              <a:buNone/>
            </a:pPr>
            <a:r>
              <a:rPr lang="uk-UA" sz="1800" i="1" dirty="0">
                <a:solidFill>
                  <a:schemeClr val="tx1"/>
                </a:solidFill>
                <a:latin typeface="Times New Roman" pitchFamily="18" charset="0"/>
                <a:cs typeface="Times New Roman" pitchFamily="18" charset="0"/>
              </a:rPr>
              <a:t>Маркетинг 6.0</a:t>
            </a:r>
          </a:p>
        </p:txBody>
      </p:sp>
      <p:sp>
        <p:nvSpPr>
          <p:cNvPr id="18" name="Объект 3">
            <a:extLst>
              <a:ext uri="{FF2B5EF4-FFF2-40B4-BE49-F238E27FC236}">
                <a16:creationId xmlns:a16="http://schemas.microsoft.com/office/drawing/2014/main" id="{F6A3AA0F-4B44-44C9-8B9B-38ECE45DD094}"/>
              </a:ext>
            </a:extLst>
          </p:cNvPr>
          <p:cNvSpPr txBox="1">
            <a:spLocks/>
          </p:cNvSpPr>
          <p:nvPr/>
        </p:nvSpPr>
        <p:spPr>
          <a:xfrm>
            <a:off x="103360" y="2652291"/>
            <a:ext cx="1129213" cy="643788"/>
          </a:xfrm>
          <a:prstGeom prst="rect">
            <a:avLst/>
          </a:prstGeom>
          <a:no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1800" dirty="0">
                <a:solidFill>
                  <a:schemeClr val="tx1"/>
                </a:solidFill>
                <a:latin typeface="Times New Roman" pitchFamily="18" charset="0"/>
                <a:cs typeface="Times New Roman" pitchFamily="18" charset="0"/>
              </a:rPr>
              <a:t>початок </a:t>
            </a:r>
            <a:r>
              <a:rPr lang="en-US" sz="1800" dirty="0">
                <a:solidFill>
                  <a:schemeClr val="tx1"/>
                </a:solidFill>
                <a:latin typeface="Times New Roman" pitchFamily="18" charset="0"/>
                <a:cs typeface="Times New Roman" pitchFamily="18" charset="0"/>
              </a:rPr>
              <a:t>XX </a:t>
            </a:r>
            <a:r>
              <a:rPr lang="uk-UA" sz="1800" dirty="0">
                <a:solidFill>
                  <a:schemeClr val="tx1"/>
                </a:solidFill>
                <a:latin typeface="Times New Roman" pitchFamily="18" charset="0"/>
                <a:cs typeface="Times New Roman" pitchFamily="18" charset="0"/>
              </a:rPr>
              <a:t>ст.</a:t>
            </a:r>
          </a:p>
        </p:txBody>
      </p:sp>
    </p:spTree>
    <p:extLst>
      <p:ext uri="{BB962C8B-B14F-4D97-AF65-F5344CB8AC3E}">
        <p14:creationId xmlns:p14="http://schemas.microsoft.com/office/powerpoint/2010/main" val="415041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B47B970D-3098-4CE0-863E-1FEECD65807F}"/>
              </a:ext>
            </a:extLst>
          </p:cNvPr>
          <p:cNvSpPr txBox="1">
            <a:spLocks/>
          </p:cNvSpPr>
          <p:nvPr/>
        </p:nvSpPr>
        <p:spPr>
          <a:xfrm>
            <a:off x="339986" y="1308707"/>
            <a:ext cx="7110202" cy="524652"/>
          </a:xfrm>
          <a:prstGeom prst="rect">
            <a:avLst/>
          </a:prstGeom>
          <a:solidFill>
            <a:srgbClr val="F8F2E4"/>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i="1" dirty="0">
                <a:solidFill>
                  <a:schemeClr val="tx1"/>
                </a:solidFill>
                <a:latin typeface="Times New Roman" pitchFamily="18" charset="0"/>
                <a:cs typeface="Times New Roman" pitchFamily="18" charset="0"/>
              </a:rPr>
              <a:t>Концепція удосконалення виробництва</a:t>
            </a:r>
          </a:p>
        </p:txBody>
      </p:sp>
      <p:sp>
        <p:nvSpPr>
          <p:cNvPr id="4" name="TextBox 3">
            <a:extLst>
              <a:ext uri="{FF2B5EF4-FFF2-40B4-BE49-F238E27FC236}">
                <a16:creationId xmlns:a16="http://schemas.microsoft.com/office/drawing/2014/main" id="{CF8FD90B-E906-4FED-B47C-13A55E4A5344}"/>
              </a:ext>
            </a:extLst>
          </p:cNvPr>
          <p:cNvSpPr txBox="1"/>
          <p:nvPr/>
        </p:nvSpPr>
        <p:spPr>
          <a:xfrm>
            <a:off x="4363573" y="3214717"/>
            <a:ext cx="4314826" cy="646331"/>
          </a:xfrm>
          <a:prstGeom prst="rect">
            <a:avLst/>
          </a:prstGeom>
          <a:noFill/>
        </p:spPr>
        <p:txBody>
          <a:bodyPr wrap="square">
            <a:spAutoFit/>
          </a:bodyPr>
          <a:lstStyle/>
          <a:p>
            <a:pPr algn="ctr"/>
            <a:r>
              <a:rPr lang="en-US" dirty="0">
                <a:solidFill>
                  <a:srgbClr val="7030A0"/>
                </a:solidFill>
                <a:latin typeface="Times New Roman" panose="02020603050405020304" pitchFamily="18" charset="0"/>
                <a:cs typeface="Times New Roman" panose="02020603050405020304" pitchFamily="18" charset="0"/>
              </a:rPr>
              <a:t>Any customer can have a car painted in any colour he wants, as long as it's black</a:t>
            </a:r>
          </a:p>
        </p:txBody>
      </p:sp>
      <p:sp>
        <p:nvSpPr>
          <p:cNvPr id="5" name="TextBox 4">
            <a:extLst>
              <a:ext uri="{FF2B5EF4-FFF2-40B4-BE49-F238E27FC236}">
                <a16:creationId xmlns:a16="http://schemas.microsoft.com/office/drawing/2014/main" id="{7B4460FE-4419-4711-ACDC-692586E4A8A1}"/>
              </a:ext>
            </a:extLst>
          </p:cNvPr>
          <p:cNvSpPr txBox="1"/>
          <p:nvPr/>
        </p:nvSpPr>
        <p:spPr>
          <a:xfrm>
            <a:off x="209587" y="2425909"/>
            <a:ext cx="8329084" cy="861774"/>
          </a:xfrm>
          <a:prstGeom prst="rect">
            <a:avLst/>
          </a:prstGeom>
          <a:noFill/>
        </p:spPr>
        <p:txBody>
          <a:bodyPr wrap="square">
            <a:spAutoFit/>
          </a:bodyPr>
          <a:lstStyle/>
          <a:p>
            <a:pPr algn="ctr"/>
            <a:r>
              <a:rPr lang="uk-UA" sz="2500" b="1" dirty="0">
                <a:latin typeface="Times New Roman" panose="02020603050405020304" pitchFamily="18" charset="0"/>
                <a:cs typeface="Times New Roman" panose="02020603050405020304" pitchFamily="18" charset="0"/>
              </a:rPr>
              <a:t>Клієнт зможе отримати автомобіль будь-якого кольору, за умови, якщо цей колір – чорний </a:t>
            </a:r>
            <a:r>
              <a:rPr lang="uk-UA" sz="2500" dirty="0">
                <a:solidFill>
                  <a:schemeClr val="bg1">
                    <a:lumMod val="50000"/>
                  </a:schemeClr>
                </a:solidFill>
                <a:latin typeface="Times New Roman" panose="02020603050405020304" pitchFamily="18" charset="0"/>
                <a:cs typeface="Times New Roman" panose="02020603050405020304" pitchFamily="18" charset="0"/>
              </a:rPr>
              <a:t>(1909 рік)</a:t>
            </a:r>
          </a:p>
        </p:txBody>
      </p:sp>
      <p:pic>
        <p:nvPicPr>
          <p:cNvPr id="6" name="Рисунок 5">
            <a:extLst>
              <a:ext uri="{FF2B5EF4-FFF2-40B4-BE49-F238E27FC236}">
                <a16:creationId xmlns:a16="http://schemas.microsoft.com/office/drawing/2014/main" id="{F9F18193-D14D-484C-BFC6-15A02402BBEF}"/>
              </a:ext>
            </a:extLst>
          </p:cNvPr>
          <p:cNvPicPr>
            <a:picLocks noChangeAspect="1"/>
          </p:cNvPicPr>
          <p:nvPr/>
        </p:nvPicPr>
        <p:blipFill>
          <a:blip r:embed="rId3"/>
          <a:stretch>
            <a:fillRect/>
          </a:stretch>
        </p:blipFill>
        <p:spPr>
          <a:xfrm>
            <a:off x="6876256" y="115242"/>
            <a:ext cx="1728192" cy="2443734"/>
          </a:xfrm>
          <a:prstGeom prst="rect">
            <a:avLst/>
          </a:prstGeom>
        </p:spPr>
      </p:pic>
      <p:sp>
        <p:nvSpPr>
          <p:cNvPr id="7" name="TextBox 6">
            <a:extLst>
              <a:ext uri="{FF2B5EF4-FFF2-40B4-BE49-F238E27FC236}">
                <a16:creationId xmlns:a16="http://schemas.microsoft.com/office/drawing/2014/main" id="{EB795CF8-2E3B-4B06-8616-CC92708B54F7}"/>
              </a:ext>
            </a:extLst>
          </p:cNvPr>
          <p:cNvSpPr txBox="1"/>
          <p:nvPr/>
        </p:nvSpPr>
        <p:spPr>
          <a:xfrm>
            <a:off x="390464" y="1848721"/>
            <a:ext cx="6791515" cy="369332"/>
          </a:xfrm>
          <a:prstGeom prst="rect">
            <a:avLst/>
          </a:prstGeom>
          <a:noFill/>
        </p:spPr>
        <p:txBody>
          <a:bodyPr wrap="square">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In 1903, 39-year-old Henry Ford started the Ford Motor Company</a:t>
            </a:r>
            <a:endParaRPr lang="uk-UA"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0359618-C50C-46E7-AC46-88A8B09D2FEB}"/>
              </a:ext>
            </a:extLst>
          </p:cNvPr>
          <p:cNvSpPr txBox="1"/>
          <p:nvPr/>
        </p:nvSpPr>
        <p:spPr>
          <a:xfrm>
            <a:off x="4587037" y="3820860"/>
            <a:ext cx="4582819" cy="646331"/>
          </a:xfrm>
          <a:prstGeom prst="rect">
            <a:avLst/>
          </a:prstGeom>
          <a:noFill/>
        </p:spPr>
        <p:txBody>
          <a:bodyPr wrap="square">
            <a:spAutoFit/>
          </a:bodyPr>
          <a:lstStyle/>
          <a:p>
            <a:pPr algn="ctr"/>
            <a:r>
              <a:rPr lang="uk-UA" dirty="0">
                <a:solidFill>
                  <a:schemeClr val="bg1">
                    <a:lumMod val="50000"/>
                  </a:schemeClr>
                </a:solidFill>
                <a:latin typeface="Times New Roman" panose="02020603050405020304" pitchFamily="18" charset="0"/>
                <a:cs typeface="Times New Roman" panose="02020603050405020304" pitchFamily="18" charset="0"/>
              </a:rPr>
              <a:t>Автомобіль, як і раніше, вважався предметом розкоші</a:t>
            </a:r>
          </a:p>
        </p:txBody>
      </p:sp>
      <p:sp>
        <p:nvSpPr>
          <p:cNvPr id="9" name="TextBox 8">
            <a:extLst>
              <a:ext uri="{FF2B5EF4-FFF2-40B4-BE49-F238E27FC236}">
                <a16:creationId xmlns:a16="http://schemas.microsoft.com/office/drawing/2014/main" id="{51EC4A79-D587-447A-A0AB-413C5EBA6085}"/>
              </a:ext>
            </a:extLst>
          </p:cNvPr>
          <p:cNvSpPr txBox="1"/>
          <p:nvPr/>
        </p:nvSpPr>
        <p:spPr>
          <a:xfrm>
            <a:off x="4329375" y="4314859"/>
            <a:ext cx="4462742" cy="477054"/>
          </a:xfrm>
          <a:prstGeom prst="rect">
            <a:avLst/>
          </a:prstGeom>
          <a:noFill/>
        </p:spPr>
        <p:txBody>
          <a:bodyPr wrap="square">
            <a:spAutoFit/>
          </a:bodyPr>
          <a:lstStyle/>
          <a:p>
            <a:pPr algn="ctr"/>
            <a:r>
              <a:rPr lang="uk-UA" sz="2500" b="1" dirty="0">
                <a:latin typeface="Times New Roman" panose="02020603050405020304" pitchFamily="18" charset="0"/>
                <a:cs typeface="Times New Roman" panose="02020603050405020304" pitchFamily="18" charset="0"/>
              </a:rPr>
              <a:t>Я зроблю автомобіль для мас</a:t>
            </a:r>
          </a:p>
        </p:txBody>
      </p:sp>
      <p:sp>
        <p:nvSpPr>
          <p:cNvPr id="10" name="TextBox 9">
            <a:extLst>
              <a:ext uri="{FF2B5EF4-FFF2-40B4-BE49-F238E27FC236}">
                <a16:creationId xmlns:a16="http://schemas.microsoft.com/office/drawing/2014/main" id="{307169E3-1889-4099-A2ED-63B92423DE24}"/>
              </a:ext>
            </a:extLst>
          </p:cNvPr>
          <p:cNvSpPr txBox="1"/>
          <p:nvPr/>
        </p:nvSpPr>
        <p:spPr>
          <a:xfrm>
            <a:off x="4454381" y="4708557"/>
            <a:ext cx="4378309" cy="646331"/>
          </a:xfrm>
          <a:prstGeom prst="rect">
            <a:avLst/>
          </a:prstGeom>
          <a:noFill/>
        </p:spPr>
        <p:txBody>
          <a:bodyPr wrap="square">
            <a:spAutoFit/>
          </a:bodyPr>
          <a:lstStyle/>
          <a:p>
            <a:pPr algn="ctr"/>
            <a:r>
              <a:rPr lang="uk-UA" dirty="0">
                <a:solidFill>
                  <a:schemeClr val="bg1">
                    <a:lumMod val="50000"/>
                  </a:schemeClr>
                </a:solidFill>
                <a:latin typeface="Times New Roman" panose="02020603050405020304" pitchFamily="18" charset="0"/>
                <a:cs typeface="Times New Roman" panose="02020603050405020304" pitchFamily="18" charset="0"/>
              </a:rPr>
              <a:t>Приблизно 1 квітня 1913 року вперше було проведено експеримент з </a:t>
            </a:r>
            <a:r>
              <a:rPr lang="uk-UA" b="1" dirty="0">
                <a:solidFill>
                  <a:schemeClr val="bg1">
                    <a:lumMod val="50000"/>
                  </a:schemeClr>
                </a:solidFill>
                <a:latin typeface="Times New Roman" panose="02020603050405020304" pitchFamily="18" charset="0"/>
                <a:cs typeface="Times New Roman" panose="02020603050405020304" pitchFamily="18" charset="0"/>
              </a:rPr>
              <a:t>конвеєром</a:t>
            </a:r>
          </a:p>
        </p:txBody>
      </p:sp>
      <p:pic>
        <p:nvPicPr>
          <p:cNvPr id="12" name="Рисунок 11">
            <a:extLst>
              <a:ext uri="{FF2B5EF4-FFF2-40B4-BE49-F238E27FC236}">
                <a16:creationId xmlns:a16="http://schemas.microsoft.com/office/drawing/2014/main" id="{DB9F6F42-7AA0-4F95-ACC1-90ACB8468EC0}"/>
              </a:ext>
            </a:extLst>
          </p:cNvPr>
          <p:cNvPicPr>
            <a:picLocks noChangeAspect="1"/>
          </p:cNvPicPr>
          <p:nvPr/>
        </p:nvPicPr>
        <p:blipFill>
          <a:blip r:embed="rId4"/>
          <a:stretch>
            <a:fillRect/>
          </a:stretch>
        </p:blipFill>
        <p:spPr>
          <a:xfrm>
            <a:off x="276841" y="3373878"/>
            <a:ext cx="4097288" cy="2341308"/>
          </a:xfrm>
          <a:prstGeom prst="rect">
            <a:avLst/>
          </a:prstGeom>
        </p:spPr>
      </p:pic>
      <p:sp>
        <p:nvSpPr>
          <p:cNvPr id="13" name="TextBox 12">
            <a:extLst>
              <a:ext uri="{FF2B5EF4-FFF2-40B4-BE49-F238E27FC236}">
                <a16:creationId xmlns:a16="http://schemas.microsoft.com/office/drawing/2014/main" id="{18DA8A17-EEA7-4A6F-8811-A7DD42BFDADD}"/>
              </a:ext>
            </a:extLst>
          </p:cNvPr>
          <p:cNvSpPr txBox="1"/>
          <p:nvPr/>
        </p:nvSpPr>
        <p:spPr>
          <a:xfrm>
            <a:off x="266286" y="5330653"/>
            <a:ext cx="4097287" cy="369332"/>
          </a:xfrm>
          <a:prstGeom prst="rect">
            <a:avLst/>
          </a:prstGeom>
          <a:noFill/>
        </p:spPr>
        <p:txBody>
          <a:bodyPr wrap="square">
            <a:spAutoFit/>
          </a:bodyPr>
          <a:lstStyle/>
          <a:p>
            <a:pPr algn="r"/>
            <a:r>
              <a:rPr lang="en-US" dirty="0">
                <a:solidFill>
                  <a:schemeClr val="bg1"/>
                </a:solidFill>
                <a:latin typeface="Times New Roman" panose="02020603050405020304" pitchFamily="18" charset="0"/>
                <a:cs typeface="Times New Roman" panose="02020603050405020304" pitchFamily="18" charset="0"/>
              </a:rPr>
              <a:t>Ford Model T</a:t>
            </a:r>
            <a:endParaRPr lang="uk-UA"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0A9569B-01FF-4855-9B28-7F82F3C0E78C}"/>
              </a:ext>
            </a:extLst>
          </p:cNvPr>
          <p:cNvSpPr txBox="1"/>
          <p:nvPr/>
        </p:nvSpPr>
        <p:spPr>
          <a:xfrm>
            <a:off x="209587" y="5661248"/>
            <a:ext cx="8754901" cy="87716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споживач розглядається як джерело прибутку, пріоритети керівництва полягають у зниженні собівартості продукції, ігнорування споживчого досвіду та зворотного зв'язку, відсутність системи вивчення споживчих переваг</a:t>
            </a:r>
          </a:p>
        </p:txBody>
      </p:sp>
    </p:spTree>
    <p:extLst>
      <p:ext uri="{BB962C8B-B14F-4D97-AF65-F5344CB8AC3E}">
        <p14:creationId xmlns:p14="http://schemas.microsoft.com/office/powerpoint/2010/main" val="81704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11">
            <a:extLst>
              <a:ext uri="{FF2B5EF4-FFF2-40B4-BE49-F238E27FC236}">
                <a16:creationId xmlns:a16="http://schemas.microsoft.com/office/drawing/2014/main" id="{9A621571-358A-4D06-833E-E85866B508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бъект 3">
            <a:extLst>
              <a:ext uri="{FF2B5EF4-FFF2-40B4-BE49-F238E27FC236}">
                <a16:creationId xmlns:a16="http://schemas.microsoft.com/office/drawing/2014/main" id="{FECA672E-DA3A-447E-AC6C-1D6D5C09228B}"/>
              </a:ext>
            </a:extLst>
          </p:cNvPr>
          <p:cNvSpPr txBox="1">
            <a:spLocks/>
          </p:cNvSpPr>
          <p:nvPr/>
        </p:nvSpPr>
        <p:spPr>
          <a:xfrm>
            <a:off x="1145796" y="1108573"/>
            <a:ext cx="5358653" cy="520227"/>
          </a:xfrm>
          <a:prstGeom prst="rect">
            <a:avLst/>
          </a:prstGeom>
          <a:solidFill>
            <a:srgbClr val="F0E3C2"/>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i="1" dirty="0">
                <a:solidFill>
                  <a:schemeClr val="tx1"/>
                </a:solidFill>
                <a:latin typeface="Times New Roman" pitchFamily="18" charset="0"/>
                <a:cs typeface="Times New Roman" pitchFamily="18" charset="0"/>
              </a:rPr>
              <a:t>Концепція удосконалення товару</a:t>
            </a:r>
          </a:p>
        </p:txBody>
      </p:sp>
      <p:pic>
        <p:nvPicPr>
          <p:cNvPr id="5" name="Рисунок 4">
            <a:extLst>
              <a:ext uri="{FF2B5EF4-FFF2-40B4-BE49-F238E27FC236}">
                <a16:creationId xmlns:a16="http://schemas.microsoft.com/office/drawing/2014/main" id="{2B3B317F-043B-45F8-A8A1-9B4722FA733E}"/>
              </a:ext>
            </a:extLst>
          </p:cNvPr>
          <p:cNvPicPr>
            <a:picLocks noChangeAspect="1"/>
          </p:cNvPicPr>
          <p:nvPr/>
        </p:nvPicPr>
        <p:blipFill>
          <a:blip r:embed="rId3"/>
          <a:stretch>
            <a:fillRect/>
          </a:stretch>
        </p:blipFill>
        <p:spPr>
          <a:xfrm>
            <a:off x="467544" y="1689828"/>
            <a:ext cx="6363317" cy="3793956"/>
          </a:xfrm>
          <a:prstGeom prst="rect">
            <a:avLst/>
          </a:prstGeom>
        </p:spPr>
      </p:pic>
      <p:pic>
        <p:nvPicPr>
          <p:cNvPr id="6" name="Рисунок 5">
            <a:extLst>
              <a:ext uri="{FF2B5EF4-FFF2-40B4-BE49-F238E27FC236}">
                <a16:creationId xmlns:a16="http://schemas.microsoft.com/office/drawing/2014/main" id="{7B588B40-347B-4084-9606-5F7CD1EE3474}"/>
              </a:ext>
            </a:extLst>
          </p:cNvPr>
          <p:cNvPicPr>
            <a:picLocks noChangeAspect="1"/>
          </p:cNvPicPr>
          <p:nvPr/>
        </p:nvPicPr>
        <p:blipFill>
          <a:blip r:embed="rId4"/>
          <a:stretch>
            <a:fillRect/>
          </a:stretch>
        </p:blipFill>
        <p:spPr>
          <a:xfrm>
            <a:off x="6519257" y="578439"/>
            <a:ext cx="2536954" cy="3570044"/>
          </a:xfrm>
          <a:prstGeom prst="rect">
            <a:avLst/>
          </a:prstGeom>
        </p:spPr>
      </p:pic>
      <p:sp>
        <p:nvSpPr>
          <p:cNvPr id="7" name="TextBox 6">
            <a:extLst>
              <a:ext uri="{FF2B5EF4-FFF2-40B4-BE49-F238E27FC236}">
                <a16:creationId xmlns:a16="http://schemas.microsoft.com/office/drawing/2014/main" id="{50CA6FB8-D0AD-4ECB-8742-84E46D00E18F}"/>
              </a:ext>
            </a:extLst>
          </p:cNvPr>
          <p:cNvSpPr txBox="1"/>
          <p:nvPr/>
        </p:nvSpPr>
        <p:spPr>
          <a:xfrm>
            <a:off x="2555776" y="1744299"/>
            <a:ext cx="4176464" cy="1077218"/>
          </a:xfrm>
          <a:prstGeom prst="rect">
            <a:avLst/>
          </a:prstGeom>
          <a:noFill/>
        </p:spPr>
        <p:txBody>
          <a:bodyPr wrap="square">
            <a:spAutoFit/>
          </a:bodyPr>
          <a:lstStyle/>
          <a:p>
            <a:pPr algn="ctr"/>
            <a:r>
              <a:rPr lang="uk-UA" sz="1600" b="0" i="0" dirty="0">
                <a:solidFill>
                  <a:srgbClr val="1D1D1D"/>
                </a:solidFill>
                <a:effectLst/>
                <a:latin typeface="Times New Roman" panose="02020603050405020304" pitchFamily="18" charset="0"/>
                <a:cs typeface="Times New Roman" panose="02020603050405020304" pitchFamily="18" charset="0"/>
              </a:rPr>
              <a:t>У січні 2007 року Стів Джобс представив </a:t>
            </a:r>
            <a:r>
              <a:rPr lang="uk-UA" sz="1600" dirty="0">
                <a:solidFill>
                  <a:srgbClr val="1D1D1D"/>
                </a:solidFill>
                <a:latin typeface="Times New Roman" panose="02020603050405020304" pitchFamily="18" charset="0"/>
                <a:cs typeface="Times New Roman" panose="02020603050405020304" pitchFamily="18" charset="0"/>
              </a:rPr>
              <a:t>світові перший </a:t>
            </a:r>
            <a:r>
              <a:rPr lang="en-US" sz="1600" b="1" dirty="0">
                <a:solidFill>
                  <a:srgbClr val="1D1D1D"/>
                </a:solidFill>
                <a:latin typeface="Times New Roman" panose="02020603050405020304" pitchFamily="18" charset="0"/>
                <a:cs typeface="Times New Roman" panose="02020603050405020304" pitchFamily="18" charset="0"/>
              </a:rPr>
              <a:t>iPhone</a:t>
            </a:r>
            <a:r>
              <a:rPr lang="en-US" sz="1600" dirty="0">
                <a:solidFill>
                  <a:srgbClr val="1D1D1D"/>
                </a:solidFill>
                <a:latin typeface="Times New Roman" panose="02020603050405020304" pitchFamily="18" charset="0"/>
                <a:cs typeface="Times New Roman" panose="02020603050405020304" pitchFamily="18" charset="0"/>
              </a:rPr>
              <a:t>, </a:t>
            </a:r>
            <a:r>
              <a:rPr lang="uk-UA" sz="1600" dirty="0">
                <a:solidFill>
                  <a:srgbClr val="1D1D1D"/>
                </a:solidFill>
                <a:latin typeface="Times New Roman" panose="02020603050405020304" pitchFamily="18" charset="0"/>
                <a:cs typeface="Times New Roman" panose="02020603050405020304" pitchFamily="18" charset="0"/>
              </a:rPr>
              <a:t>який офіційно вийшов у червні.  Цей революційний пристрій за ціною 499</a:t>
            </a:r>
            <a:r>
              <a:rPr lang="en-US" sz="1600" dirty="0">
                <a:solidFill>
                  <a:srgbClr val="1D1D1D"/>
                </a:solidFill>
                <a:latin typeface="Times New Roman" panose="02020603050405020304" pitchFamily="18" charset="0"/>
                <a:cs typeface="Times New Roman" panose="02020603050405020304" pitchFamily="18" charset="0"/>
              </a:rPr>
              <a:t> </a:t>
            </a:r>
            <a:r>
              <a:rPr lang="uk-UA" sz="1600" dirty="0">
                <a:solidFill>
                  <a:srgbClr val="1D1D1D"/>
                </a:solidFill>
                <a:latin typeface="Times New Roman" panose="02020603050405020304" pitchFamily="18" charset="0"/>
                <a:cs typeface="Times New Roman" panose="02020603050405020304" pitchFamily="18" charset="0"/>
              </a:rPr>
              <a:t>дол</a:t>
            </a:r>
            <a:r>
              <a:rPr lang="en-US" sz="1600" dirty="0">
                <a:solidFill>
                  <a:srgbClr val="1D1D1D"/>
                </a:solidFill>
                <a:latin typeface="Times New Roman" panose="02020603050405020304" pitchFamily="18" charset="0"/>
                <a:cs typeface="Times New Roman" panose="02020603050405020304" pitchFamily="18" charset="0"/>
              </a:rPr>
              <a:t>.</a:t>
            </a:r>
            <a:r>
              <a:rPr lang="uk-UA" sz="1600" dirty="0">
                <a:solidFill>
                  <a:srgbClr val="1D1D1D"/>
                </a:solidFill>
                <a:latin typeface="Times New Roman" panose="02020603050405020304" pitchFamily="18" charset="0"/>
                <a:cs typeface="Times New Roman" panose="02020603050405020304" pitchFamily="18" charset="0"/>
              </a:rPr>
              <a:t> </a:t>
            </a:r>
            <a:endParaRPr lang="uk-UA"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18C4F18-E8F2-4AF5-BDA4-9B2BFE36DF3A}"/>
              </a:ext>
            </a:extLst>
          </p:cNvPr>
          <p:cNvSpPr txBox="1"/>
          <p:nvPr/>
        </p:nvSpPr>
        <p:spPr>
          <a:xfrm>
            <a:off x="3230461" y="2732724"/>
            <a:ext cx="2130528" cy="1815882"/>
          </a:xfrm>
          <a:prstGeom prst="rect">
            <a:avLst/>
          </a:prstGeom>
          <a:noFill/>
        </p:spPr>
        <p:txBody>
          <a:bodyPr wrap="square">
            <a:spAutoFit/>
          </a:bodyPr>
          <a:lstStyle/>
          <a:p>
            <a:pPr algn="ctr"/>
            <a:r>
              <a:rPr lang="uk-UA" sz="1600" dirty="0">
                <a:solidFill>
                  <a:srgbClr val="1D1D1D"/>
                </a:solidFill>
                <a:latin typeface="Times New Roman" panose="02020603050405020304" pitchFamily="18" charset="0"/>
                <a:cs typeface="Times New Roman" panose="02020603050405020304" pitchFamily="18" charset="0"/>
              </a:rPr>
              <a:t>за модель з 4 ГБ і </a:t>
            </a:r>
            <a:endParaRPr lang="en-US" sz="1600" dirty="0">
              <a:solidFill>
                <a:srgbClr val="1D1D1D"/>
              </a:solidFill>
              <a:latin typeface="Times New Roman" panose="02020603050405020304" pitchFamily="18" charset="0"/>
              <a:cs typeface="Times New Roman" panose="02020603050405020304" pitchFamily="18" charset="0"/>
            </a:endParaRPr>
          </a:p>
          <a:p>
            <a:pPr algn="ctr"/>
            <a:r>
              <a:rPr lang="uk-UA" sz="1600" dirty="0">
                <a:solidFill>
                  <a:srgbClr val="1D1D1D"/>
                </a:solidFill>
                <a:latin typeface="Times New Roman" panose="02020603050405020304" pitchFamily="18" charset="0"/>
                <a:cs typeface="Times New Roman" panose="02020603050405020304" pitchFamily="18" charset="0"/>
              </a:rPr>
              <a:t>599 дол</a:t>
            </a:r>
            <a:r>
              <a:rPr lang="en-US" sz="1600" dirty="0">
                <a:solidFill>
                  <a:srgbClr val="1D1D1D"/>
                </a:solidFill>
                <a:latin typeface="Times New Roman" panose="02020603050405020304" pitchFamily="18" charset="0"/>
                <a:cs typeface="Times New Roman" panose="02020603050405020304" pitchFamily="18" charset="0"/>
              </a:rPr>
              <a:t>.</a:t>
            </a:r>
            <a:r>
              <a:rPr lang="uk-UA" sz="1600" dirty="0">
                <a:solidFill>
                  <a:srgbClr val="1D1D1D"/>
                </a:solidFill>
                <a:latin typeface="Times New Roman" panose="02020603050405020304" pitchFamily="18" charset="0"/>
                <a:cs typeface="Times New Roman" panose="02020603050405020304" pitchFamily="18" charset="0"/>
              </a:rPr>
              <a:t> за версію з </a:t>
            </a:r>
            <a:endParaRPr lang="en-US" sz="1600" dirty="0">
              <a:solidFill>
                <a:srgbClr val="1D1D1D"/>
              </a:solidFill>
              <a:latin typeface="Times New Roman" panose="02020603050405020304" pitchFamily="18" charset="0"/>
              <a:cs typeface="Times New Roman" panose="02020603050405020304" pitchFamily="18" charset="0"/>
            </a:endParaRPr>
          </a:p>
          <a:p>
            <a:pPr algn="ctr"/>
            <a:r>
              <a:rPr lang="uk-UA" sz="1600" dirty="0">
                <a:solidFill>
                  <a:srgbClr val="1D1D1D"/>
                </a:solidFill>
                <a:latin typeface="Times New Roman" panose="02020603050405020304" pitchFamily="18" charset="0"/>
                <a:cs typeface="Times New Roman" panose="02020603050405020304" pitchFamily="18" charset="0"/>
              </a:rPr>
              <a:t>8 ГБ мав 3,5-дюйм</a:t>
            </a:r>
            <a:r>
              <a:rPr lang="en-US" sz="1600" dirty="0">
                <a:solidFill>
                  <a:srgbClr val="1D1D1D"/>
                </a:solidFill>
                <a:latin typeface="Times New Roman" panose="02020603050405020304" pitchFamily="18" charset="0"/>
                <a:cs typeface="Times New Roman" panose="02020603050405020304" pitchFamily="18" charset="0"/>
              </a:rPr>
              <a:t>.</a:t>
            </a:r>
            <a:r>
              <a:rPr lang="uk-UA" sz="1600" dirty="0">
                <a:solidFill>
                  <a:srgbClr val="1D1D1D"/>
                </a:solidFill>
                <a:latin typeface="Times New Roman" panose="02020603050405020304" pitchFamily="18" charset="0"/>
                <a:cs typeface="Times New Roman" panose="02020603050405020304" pitchFamily="18" charset="0"/>
              </a:rPr>
              <a:t> сенсорний екран </a:t>
            </a:r>
            <a:r>
              <a:rPr lang="uk-UA" sz="1600" b="0" i="0" dirty="0">
                <a:solidFill>
                  <a:srgbClr val="1D1D1D"/>
                </a:solidFill>
                <a:effectLst/>
                <a:latin typeface="Times New Roman" panose="02020603050405020304" pitchFamily="18" charset="0"/>
                <a:cs typeface="Times New Roman" panose="02020603050405020304" pitchFamily="18" charset="0"/>
              </a:rPr>
              <a:t>і мінімалістичний дизайн</a:t>
            </a:r>
            <a:r>
              <a:rPr lang="en-US" sz="1600" b="0" i="0" dirty="0">
                <a:solidFill>
                  <a:srgbClr val="1D1D1D"/>
                </a:solidFill>
                <a:effectLst/>
                <a:latin typeface="Times New Roman" panose="02020603050405020304" pitchFamily="18" charset="0"/>
                <a:cs typeface="Times New Roman" panose="02020603050405020304" pitchFamily="18" charset="0"/>
              </a:rPr>
              <a:t> </a:t>
            </a:r>
            <a:r>
              <a:rPr lang="uk-UA" sz="1600" b="0" i="0" dirty="0">
                <a:solidFill>
                  <a:srgbClr val="1D1D1D"/>
                </a:solidFill>
                <a:effectLst/>
                <a:latin typeface="Times New Roman" panose="02020603050405020304" pitchFamily="18" charset="0"/>
                <a:cs typeface="Times New Roman" panose="02020603050405020304" pitchFamily="18" charset="0"/>
              </a:rPr>
              <a:t>без фізичної клавіатури</a:t>
            </a:r>
            <a:endParaRPr lang="uk-UA"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C64DAE9-1D1F-41C5-AA32-41EE40B140B9}"/>
              </a:ext>
            </a:extLst>
          </p:cNvPr>
          <p:cNvSpPr txBox="1"/>
          <p:nvPr/>
        </p:nvSpPr>
        <p:spPr>
          <a:xfrm>
            <a:off x="1028393" y="4998422"/>
            <a:ext cx="3104665" cy="430887"/>
          </a:xfrm>
          <a:prstGeom prst="rect">
            <a:avLst/>
          </a:prstGeom>
          <a:noFill/>
        </p:spPr>
        <p:txBody>
          <a:bodyPr wrap="square">
            <a:spAutoFit/>
          </a:bodyPr>
          <a:lstStyle/>
          <a:p>
            <a:pPr algn="ctr"/>
            <a:r>
              <a:rPr lang="en-US" sz="2200" i="0" dirty="0">
                <a:solidFill>
                  <a:schemeClr val="bg1"/>
                </a:solidFill>
                <a:effectLst/>
                <a:latin typeface="Times New Roman" panose="02020603050405020304" pitchFamily="18" charset="0"/>
                <a:cs typeface="Times New Roman" panose="02020603050405020304" pitchFamily="18" charset="0"/>
              </a:rPr>
              <a:t>Steve Jobs (1955-2011)</a:t>
            </a:r>
            <a:endParaRPr lang="uk-UA" sz="2200" dirty="0">
              <a:solidFill>
                <a:schemeClr val="bg1"/>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0B944289-8C63-444C-9B30-6A939B1C432B}"/>
              </a:ext>
            </a:extLst>
          </p:cNvPr>
          <p:cNvPicPr>
            <a:picLocks noChangeAspect="1"/>
          </p:cNvPicPr>
          <p:nvPr/>
        </p:nvPicPr>
        <p:blipFill>
          <a:blip r:embed="rId5"/>
          <a:stretch>
            <a:fillRect/>
          </a:stretch>
        </p:blipFill>
        <p:spPr>
          <a:xfrm>
            <a:off x="4932040" y="4785575"/>
            <a:ext cx="4032448" cy="240075"/>
          </a:xfrm>
          <a:prstGeom prst="rect">
            <a:avLst/>
          </a:prstGeom>
          <a:ln>
            <a:solidFill>
              <a:schemeClr val="tx1"/>
            </a:solidFill>
          </a:ln>
        </p:spPr>
      </p:pic>
      <p:pic>
        <p:nvPicPr>
          <p:cNvPr id="12" name="Рисунок 11">
            <a:extLst>
              <a:ext uri="{FF2B5EF4-FFF2-40B4-BE49-F238E27FC236}">
                <a16:creationId xmlns:a16="http://schemas.microsoft.com/office/drawing/2014/main" id="{6D3078E1-16B8-4591-BAEE-0AAE7720EC31}"/>
              </a:ext>
            </a:extLst>
          </p:cNvPr>
          <p:cNvPicPr>
            <a:picLocks noChangeAspect="1"/>
          </p:cNvPicPr>
          <p:nvPr/>
        </p:nvPicPr>
        <p:blipFill>
          <a:blip r:embed="rId6"/>
          <a:stretch>
            <a:fillRect/>
          </a:stretch>
        </p:blipFill>
        <p:spPr>
          <a:xfrm>
            <a:off x="4172219" y="4505579"/>
            <a:ext cx="708921" cy="1083681"/>
          </a:xfrm>
          <a:prstGeom prst="rect">
            <a:avLst/>
          </a:prstGeom>
        </p:spPr>
      </p:pic>
      <p:sp>
        <p:nvSpPr>
          <p:cNvPr id="13" name="TextBox 12">
            <a:extLst>
              <a:ext uri="{FF2B5EF4-FFF2-40B4-BE49-F238E27FC236}">
                <a16:creationId xmlns:a16="http://schemas.microsoft.com/office/drawing/2014/main" id="{8FAF32CC-88A9-4682-AF81-838D41836667}"/>
              </a:ext>
            </a:extLst>
          </p:cNvPr>
          <p:cNvSpPr txBox="1"/>
          <p:nvPr/>
        </p:nvSpPr>
        <p:spPr>
          <a:xfrm>
            <a:off x="266557" y="5530587"/>
            <a:ext cx="8754901" cy="113877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обмежене розуміння споживчої поведінки (помилкове переконання, що споживач завжди буде обирати технічно досконаліший продукт; нехтування іншими факторами вибору (ціна, зручність, дизайн, сервіс); відсутність комплексного дослідження споживчих переваг)</a:t>
            </a:r>
          </a:p>
        </p:txBody>
      </p:sp>
    </p:spTree>
    <p:extLst>
      <p:ext uri="{BB962C8B-B14F-4D97-AF65-F5344CB8AC3E}">
        <p14:creationId xmlns:p14="http://schemas.microsoft.com/office/powerpoint/2010/main" val="123628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бъект 3">
            <a:extLst>
              <a:ext uri="{FF2B5EF4-FFF2-40B4-BE49-F238E27FC236}">
                <a16:creationId xmlns:a16="http://schemas.microsoft.com/office/drawing/2014/main" id="{6504A6FC-1BEA-481D-9AEE-4812B0BDC708}"/>
              </a:ext>
            </a:extLst>
          </p:cNvPr>
          <p:cNvSpPr txBox="1">
            <a:spLocks/>
          </p:cNvSpPr>
          <p:nvPr/>
        </p:nvSpPr>
        <p:spPr>
          <a:xfrm>
            <a:off x="2475804" y="598115"/>
            <a:ext cx="6640664" cy="528357"/>
          </a:xfrm>
          <a:prstGeom prst="rect">
            <a:avLst/>
          </a:prstGeom>
          <a:solidFill>
            <a:srgbClr val="E9D6A5"/>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i="1" dirty="0">
                <a:solidFill>
                  <a:schemeClr val="tx1"/>
                </a:solidFill>
                <a:latin typeface="Times New Roman" pitchFamily="18" charset="0"/>
                <a:cs typeface="Times New Roman" pitchFamily="18" charset="0"/>
              </a:rPr>
              <a:t>Концепція інтенсифікації комерційних зусиль</a:t>
            </a:r>
          </a:p>
        </p:txBody>
      </p:sp>
      <p:pic>
        <p:nvPicPr>
          <p:cNvPr id="9" name="Рисунок 8">
            <a:extLst>
              <a:ext uri="{FF2B5EF4-FFF2-40B4-BE49-F238E27FC236}">
                <a16:creationId xmlns:a16="http://schemas.microsoft.com/office/drawing/2014/main" id="{C85CA456-F05F-4F41-91AA-85A2B97E9687}"/>
              </a:ext>
            </a:extLst>
          </p:cNvPr>
          <p:cNvPicPr>
            <a:picLocks noChangeAspect="1"/>
          </p:cNvPicPr>
          <p:nvPr/>
        </p:nvPicPr>
        <p:blipFill>
          <a:blip r:embed="rId3"/>
          <a:stretch>
            <a:fillRect/>
          </a:stretch>
        </p:blipFill>
        <p:spPr>
          <a:xfrm>
            <a:off x="905017" y="2447459"/>
            <a:ext cx="4319941" cy="3083128"/>
          </a:xfrm>
          <a:prstGeom prst="rect">
            <a:avLst/>
          </a:prstGeom>
        </p:spPr>
      </p:pic>
      <p:sp>
        <p:nvSpPr>
          <p:cNvPr id="12" name="TextBox 11">
            <a:extLst>
              <a:ext uri="{FF2B5EF4-FFF2-40B4-BE49-F238E27FC236}">
                <a16:creationId xmlns:a16="http://schemas.microsoft.com/office/drawing/2014/main" id="{CD6AC98D-50A9-4257-BE22-16CAA4EB14C1}"/>
              </a:ext>
            </a:extLst>
          </p:cNvPr>
          <p:cNvSpPr txBox="1"/>
          <p:nvPr/>
        </p:nvSpPr>
        <p:spPr>
          <a:xfrm>
            <a:off x="323528" y="1144648"/>
            <a:ext cx="5685639" cy="646331"/>
          </a:xfrm>
          <a:prstGeom prst="rect">
            <a:avLst/>
          </a:prstGeom>
          <a:noFill/>
        </p:spPr>
        <p:txBody>
          <a:bodyPr wrap="square">
            <a:spAutoFit/>
          </a:bodyPr>
          <a:lstStyle/>
          <a:p>
            <a:pPr algn="ctr"/>
            <a:r>
              <a:rPr lang="uk-UA" b="0" i="0" dirty="0">
                <a:solidFill>
                  <a:srgbClr val="1D1D1D"/>
                </a:solidFill>
                <a:effectLst/>
                <a:latin typeface="Times New Roman" panose="02020603050405020304" pitchFamily="18" charset="0"/>
                <a:cs typeface="Times New Roman" panose="02020603050405020304" pitchFamily="18" charset="0"/>
              </a:rPr>
              <a:t>У </a:t>
            </a:r>
            <a:r>
              <a:rPr lang="en-US" b="1" i="0" dirty="0">
                <a:solidFill>
                  <a:srgbClr val="1D1D1D"/>
                </a:solidFill>
                <a:effectLst/>
                <a:latin typeface="Times New Roman" panose="02020603050405020304" pitchFamily="18" charset="0"/>
                <a:cs typeface="Times New Roman" panose="02020603050405020304" pitchFamily="18" charset="0"/>
              </a:rPr>
              <a:t>1940 </a:t>
            </a:r>
            <a:r>
              <a:rPr lang="uk-UA" b="1" i="0" dirty="0">
                <a:solidFill>
                  <a:srgbClr val="1D1D1D"/>
                </a:solidFill>
                <a:effectLst/>
                <a:latin typeface="Times New Roman" panose="02020603050405020304" pitchFamily="18" charset="0"/>
                <a:cs typeface="Times New Roman" panose="02020603050405020304" pitchFamily="18" charset="0"/>
              </a:rPr>
              <a:t>р.</a:t>
            </a:r>
            <a:r>
              <a:rPr lang="uk-UA" b="0" i="0" dirty="0">
                <a:solidFill>
                  <a:srgbClr val="1D1D1D"/>
                </a:solidFill>
                <a:effectLst/>
                <a:latin typeface="Times New Roman" panose="02020603050405020304" pitchFamily="18" charset="0"/>
                <a:cs typeface="Times New Roman" panose="02020603050405020304" pitchFamily="18" charset="0"/>
              </a:rPr>
              <a:t> компанія «Макдональдс» була заснована братами Річардом (Дік) і Морісом (Маком) </a:t>
            </a:r>
            <a:r>
              <a:rPr lang="en-US" b="0" i="0" dirty="0">
                <a:solidFill>
                  <a:srgbClr val="1D1D1D"/>
                </a:solidFill>
                <a:effectLst/>
                <a:latin typeface="Times New Roman" panose="02020603050405020304" pitchFamily="18" charset="0"/>
                <a:cs typeface="Times New Roman" panose="02020603050405020304" pitchFamily="18" charset="0"/>
              </a:rPr>
              <a:t>McDonald</a:t>
            </a:r>
            <a:endParaRPr lang="uk-UA"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1F2E1EC-6481-466E-98DB-0E449E0DAF93}"/>
              </a:ext>
            </a:extLst>
          </p:cNvPr>
          <p:cNvSpPr txBox="1"/>
          <p:nvPr/>
        </p:nvSpPr>
        <p:spPr>
          <a:xfrm>
            <a:off x="323528" y="1801128"/>
            <a:ext cx="5685639" cy="646331"/>
          </a:xfrm>
          <a:prstGeom prst="rect">
            <a:avLst/>
          </a:prstGeom>
          <a:noFill/>
        </p:spPr>
        <p:txBody>
          <a:bodyPr wrap="square">
            <a:spAutoFit/>
          </a:bodyPr>
          <a:lstStyle/>
          <a:p>
            <a:pPr algn="ctr"/>
            <a:r>
              <a:rPr lang="uk-UA" b="0" i="0" dirty="0">
                <a:solidFill>
                  <a:srgbClr val="1D1D1D"/>
                </a:solidFill>
                <a:effectLst/>
                <a:latin typeface="Times New Roman" panose="02020603050405020304" pitchFamily="18" charset="0"/>
                <a:cs typeface="Times New Roman" panose="02020603050405020304" pitchFamily="18" charset="0"/>
              </a:rPr>
              <a:t>У </a:t>
            </a:r>
            <a:r>
              <a:rPr lang="en-US" b="1" i="0" dirty="0">
                <a:solidFill>
                  <a:srgbClr val="1D1D1D"/>
                </a:solidFill>
                <a:effectLst/>
                <a:latin typeface="Times New Roman" panose="02020603050405020304" pitchFamily="18" charset="0"/>
                <a:cs typeface="Times New Roman" panose="02020603050405020304" pitchFamily="18" charset="0"/>
              </a:rPr>
              <a:t>19</a:t>
            </a:r>
            <a:r>
              <a:rPr lang="uk-UA" b="1" i="0" dirty="0">
                <a:solidFill>
                  <a:srgbClr val="1D1D1D"/>
                </a:solidFill>
                <a:effectLst/>
                <a:latin typeface="Times New Roman" panose="02020603050405020304" pitchFamily="18" charset="0"/>
                <a:cs typeface="Times New Roman" panose="02020603050405020304" pitchFamily="18" charset="0"/>
              </a:rPr>
              <a:t>54</a:t>
            </a:r>
            <a:r>
              <a:rPr lang="en-US" b="1" i="0" dirty="0">
                <a:solidFill>
                  <a:srgbClr val="1D1D1D"/>
                </a:solidFill>
                <a:effectLst/>
                <a:latin typeface="Times New Roman" panose="02020603050405020304" pitchFamily="18" charset="0"/>
                <a:cs typeface="Times New Roman" panose="02020603050405020304" pitchFamily="18" charset="0"/>
              </a:rPr>
              <a:t> </a:t>
            </a:r>
            <a:r>
              <a:rPr lang="uk-UA" b="1" i="0" dirty="0">
                <a:solidFill>
                  <a:srgbClr val="1D1D1D"/>
                </a:solidFill>
                <a:effectLst/>
                <a:latin typeface="Times New Roman" panose="02020603050405020304" pitchFamily="18" charset="0"/>
                <a:cs typeface="Times New Roman" panose="02020603050405020304" pitchFamily="18" charset="0"/>
              </a:rPr>
              <a:t>р. </a:t>
            </a:r>
            <a:r>
              <a:rPr lang="uk-UA" b="0" i="0" dirty="0">
                <a:solidFill>
                  <a:srgbClr val="1D1D1D"/>
                </a:solidFill>
                <a:effectLst/>
                <a:latin typeface="Times New Roman" panose="02020603050405020304" pitchFamily="18" charset="0"/>
                <a:cs typeface="Times New Roman" panose="02020603050405020304" pitchFamily="18" charset="0"/>
              </a:rPr>
              <a:t>Рей Крок </a:t>
            </a:r>
            <a:r>
              <a:rPr lang="uk-UA" dirty="0">
                <a:solidFill>
                  <a:srgbClr val="1D1D1D"/>
                </a:solidFill>
                <a:latin typeface="Times New Roman" panose="02020603050405020304" pitchFamily="18" charset="0"/>
                <a:cs typeface="Times New Roman" panose="02020603050405020304" pitchFamily="18" charset="0"/>
              </a:rPr>
              <a:t>купив права на франшизу </a:t>
            </a:r>
            <a:r>
              <a:rPr lang="uk-UA" b="0" i="0" dirty="0">
                <a:solidFill>
                  <a:srgbClr val="1D1D1D"/>
                </a:solidFill>
                <a:effectLst/>
                <a:latin typeface="Times New Roman" panose="02020603050405020304" pitchFamily="18" charset="0"/>
                <a:cs typeface="Times New Roman" panose="02020603050405020304" pitchFamily="18" charset="0"/>
              </a:rPr>
              <a:t>компанії «Макдональдс»</a:t>
            </a:r>
            <a:endParaRPr lang="uk-UA" dirty="0">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2DD11EE6-A6F6-4F9F-91FE-3C141008213C}"/>
              </a:ext>
            </a:extLst>
          </p:cNvPr>
          <p:cNvPicPr>
            <a:picLocks noChangeAspect="1"/>
          </p:cNvPicPr>
          <p:nvPr/>
        </p:nvPicPr>
        <p:blipFill rotWithShape="1">
          <a:blip r:embed="rId4"/>
          <a:srcRect l="14212" r="13076" b="36730"/>
          <a:stretch/>
        </p:blipFill>
        <p:spPr>
          <a:xfrm>
            <a:off x="5940152" y="1340768"/>
            <a:ext cx="2935974" cy="3228518"/>
          </a:xfrm>
          <a:prstGeom prst="rect">
            <a:avLst/>
          </a:prstGeom>
        </p:spPr>
      </p:pic>
      <p:sp>
        <p:nvSpPr>
          <p:cNvPr id="15" name="TextBox 14">
            <a:extLst>
              <a:ext uri="{FF2B5EF4-FFF2-40B4-BE49-F238E27FC236}">
                <a16:creationId xmlns:a16="http://schemas.microsoft.com/office/drawing/2014/main" id="{274839FC-0841-4E6C-A1D5-30BC25B6A41D}"/>
              </a:ext>
            </a:extLst>
          </p:cNvPr>
          <p:cNvSpPr txBox="1"/>
          <p:nvPr/>
        </p:nvSpPr>
        <p:spPr>
          <a:xfrm>
            <a:off x="6222813" y="4077072"/>
            <a:ext cx="2370651" cy="369332"/>
          </a:xfrm>
          <a:prstGeom prst="rect">
            <a:avLst/>
          </a:prstGeom>
          <a:solidFill>
            <a:schemeClr val="bg1">
              <a:lumMod val="50000"/>
            </a:schemeClr>
          </a:solidFill>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Ray</a:t>
            </a:r>
            <a:r>
              <a:rPr lang="en-US" i="0" dirty="0">
                <a:solidFill>
                  <a:schemeClr val="bg1"/>
                </a:solidFill>
                <a:effectLst/>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Kroc</a:t>
            </a:r>
            <a:r>
              <a:rPr lang="en-US" i="0" dirty="0">
                <a:solidFill>
                  <a:schemeClr val="bg1"/>
                </a:solidFill>
                <a:effectLst/>
                <a:latin typeface="Times New Roman" panose="02020603050405020304" pitchFamily="18" charset="0"/>
                <a:cs typeface="Times New Roman" panose="02020603050405020304" pitchFamily="18" charset="0"/>
              </a:rPr>
              <a:t> (1902-1984)</a:t>
            </a:r>
            <a:endParaRPr lang="uk-UA"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528DAE3-F122-43D5-8E7A-88BBDD6E0035}"/>
              </a:ext>
            </a:extLst>
          </p:cNvPr>
          <p:cNvSpPr txBox="1"/>
          <p:nvPr/>
        </p:nvSpPr>
        <p:spPr>
          <a:xfrm>
            <a:off x="266557" y="5530587"/>
            <a:ext cx="8754901" cy="61555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примусовий характер продажів, ігнорування реальних потреб, пріоритет комерційних показників, споживач як об'єкт збутової діяльності</a:t>
            </a:r>
          </a:p>
        </p:txBody>
      </p:sp>
    </p:spTree>
    <p:extLst>
      <p:ext uri="{BB962C8B-B14F-4D97-AF65-F5344CB8AC3E}">
        <p14:creationId xmlns:p14="http://schemas.microsoft.com/office/powerpoint/2010/main" val="294519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47B9766B-5BCC-48E2-9B3C-60F38C04F39E}"/>
              </a:ext>
            </a:extLst>
          </p:cNvPr>
          <p:cNvPicPr>
            <a:picLocks noChangeAspect="1"/>
          </p:cNvPicPr>
          <p:nvPr/>
        </p:nvPicPr>
        <p:blipFill>
          <a:blip r:embed="rId4"/>
          <a:stretch>
            <a:fillRect/>
          </a:stretch>
        </p:blipFill>
        <p:spPr>
          <a:xfrm>
            <a:off x="93644" y="2920882"/>
            <a:ext cx="5104811" cy="267100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D5FB4951-7A32-4817-8681-7E615B1F7C96}"/>
              </a:ext>
            </a:extLst>
          </p:cNvPr>
          <p:cNvPicPr>
            <a:picLocks noChangeAspect="1"/>
          </p:cNvPicPr>
          <p:nvPr/>
        </p:nvPicPr>
        <p:blipFill>
          <a:blip r:embed="rId5"/>
          <a:stretch>
            <a:fillRect/>
          </a:stretch>
        </p:blipFill>
        <p:spPr>
          <a:xfrm>
            <a:off x="707999" y="1249248"/>
            <a:ext cx="2451591" cy="1760017"/>
          </a:xfrm>
          <a:prstGeom prst="rect">
            <a:avLst/>
          </a:prstGeom>
        </p:spPr>
      </p:pic>
      <p:sp>
        <p:nvSpPr>
          <p:cNvPr id="21" name="TextBox 20">
            <a:extLst>
              <a:ext uri="{FF2B5EF4-FFF2-40B4-BE49-F238E27FC236}">
                <a16:creationId xmlns:a16="http://schemas.microsoft.com/office/drawing/2014/main" id="{BB62E4E0-D23A-4FA3-BF85-6C490FE2B7CD}"/>
              </a:ext>
            </a:extLst>
          </p:cNvPr>
          <p:cNvSpPr txBox="1"/>
          <p:nvPr/>
        </p:nvSpPr>
        <p:spPr>
          <a:xfrm>
            <a:off x="2637080" y="5925357"/>
            <a:ext cx="4572000" cy="553998"/>
          </a:xfrm>
          <a:prstGeom prst="rect">
            <a:avLst/>
          </a:prstGeom>
          <a:solidFill>
            <a:schemeClr val="accent3">
              <a:lumMod val="20000"/>
              <a:lumOff val="80000"/>
            </a:schemeClr>
          </a:solidFill>
        </p:spPr>
        <p:txBody>
          <a:bodyPr wrap="square">
            <a:spAutoFit/>
          </a:bodyPr>
          <a:lstStyle/>
          <a:p>
            <a:r>
              <a:rPr lang="uk-UA" sz="1500" b="0" i="0" dirty="0">
                <a:solidFill>
                  <a:srgbClr val="141414"/>
                </a:solidFill>
                <a:effectLst/>
                <a:latin typeface="Times New Roman" panose="02020603050405020304" pitchFamily="18" charset="0"/>
                <a:cs typeface="Times New Roman" panose="02020603050405020304" pitchFamily="18" charset="0"/>
              </a:rPr>
              <a:t>з 15 травня 2019 року гігант швидкого харчування вводить огіркові палички у своє меню </a:t>
            </a:r>
            <a:r>
              <a:rPr lang="en-US" sz="1500" b="0" i="0" dirty="0">
                <a:solidFill>
                  <a:srgbClr val="141414"/>
                </a:solidFill>
                <a:effectLst/>
                <a:latin typeface="Times New Roman" panose="02020603050405020304" pitchFamily="18" charset="0"/>
                <a:cs typeface="Times New Roman" panose="02020603050405020304" pitchFamily="18" charset="0"/>
              </a:rPr>
              <a:t>Happy Meal®</a:t>
            </a:r>
            <a:endParaRPr lang="uk-UA" sz="1500" dirty="0">
              <a:latin typeface="Times New Roman" panose="02020603050405020304" pitchFamily="18" charset="0"/>
              <a:cs typeface="Times New Roman" panose="02020603050405020304" pitchFamily="18" charset="0"/>
            </a:endParaRPr>
          </a:p>
        </p:txBody>
      </p:sp>
      <p:pic>
        <p:nvPicPr>
          <p:cNvPr id="23" name="Рисунок 22">
            <a:extLst>
              <a:ext uri="{FF2B5EF4-FFF2-40B4-BE49-F238E27FC236}">
                <a16:creationId xmlns:a16="http://schemas.microsoft.com/office/drawing/2014/main" id="{AD4F166F-86C3-412D-9CDE-CD0CD63F76E0}"/>
              </a:ext>
            </a:extLst>
          </p:cNvPr>
          <p:cNvPicPr>
            <a:picLocks noChangeAspect="1"/>
          </p:cNvPicPr>
          <p:nvPr/>
        </p:nvPicPr>
        <p:blipFill>
          <a:blip r:embed="rId6"/>
          <a:stretch>
            <a:fillRect/>
          </a:stretch>
        </p:blipFill>
        <p:spPr>
          <a:xfrm>
            <a:off x="1318370" y="5312241"/>
            <a:ext cx="1246796" cy="1274078"/>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860FC4ED-188F-444F-9EA2-7CD7A55DF634}"/>
              </a:ext>
            </a:extLst>
          </p:cNvPr>
          <p:cNvPicPr>
            <a:picLocks noChangeAspect="1"/>
          </p:cNvPicPr>
          <p:nvPr/>
        </p:nvPicPr>
        <p:blipFill>
          <a:blip r:embed="rId7"/>
          <a:stretch>
            <a:fillRect/>
          </a:stretch>
        </p:blipFill>
        <p:spPr>
          <a:xfrm>
            <a:off x="2664315" y="692697"/>
            <a:ext cx="5154204" cy="1353260"/>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47E41CEF-15C0-4339-BCFB-05AC1E76DFD8}"/>
              </a:ext>
            </a:extLst>
          </p:cNvPr>
          <p:cNvPicPr>
            <a:picLocks noChangeAspect="1"/>
          </p:cNvPicPr>
          <p:nvPr/>
        </p:nvPicPr>
        <p:blipFill>
          <a:blip r:embed="rId8"/>
          <a:stretch>
            <a:fillRect/>
          </a:stretch>
        </p:blipFill>
        <p:spPr>
          <a:xfrm>
            <a:off x="7209080" y="330696"/>
            <a:ext cx="1438476" cy="36200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A8FF1F4-F74B-40DD-AA2E-47ED75D7F528}"/>
              </a:ext>
            </a:extLst>
          </p:cNvPr>
          <p:cNvSpPr txBox="1"/>
          <p:nvPr/>
        </p:nvSpPr>
        <p:spPr>
          <a:xfrm>
            <a:off x="5198455" y="2016640"/>
            <a:ext cx="3851901" cy="3970318"/>
          </a:xfrm>
          <a:prstGeom prst="rect">
            <a:avLst/>
          </a:prstGeom>
          <a:noFill/>
        </p:spPr>
        <p:txBody>
          <a:bodyPr wrap="square">
            <a:spAutoFit/>
          </a:bodyPr>
          <a:lstStyle/>
          <a:p>
            <a:pPr algn="ctr"/>
            <a:r>
              <a:rPr lang="uk-UA" b="1" dirty="0">
                <a:latin typeface="Times New Roman" panose="02020603050405020304" pitchFamily="18" charset="0"/>
                <a:cs typeface="Times New Roman" panose="02020603050405020304" pitchFamily="18" charset="0"/>
              </a:rPr>
              <a:t>Контекст формування маркетингової стратегії</a:t>
            </a:r>
          </a:p>
          <a:p>
            <a:pPr algn="ctr"/>
            <a:r>
              <a:rPr lang="uk-UA" b="0" i="0" dirty="0">
                <a:solidFill>
                  <a:srgbClr val="2D3748"/>
                </a:solidFill>
                <a:effectLst/>
                <a:latin typeface="Times New Roman" panose="02020603050405020304" pitchFamily="18" charset="0"/>
                <a:cs typeface="Times New Roman" panose="02020603050405020304" pitchFamily="18" charset="0"/>
              </a:rPr>
              <a:t>Ви шукаєте здоровий і органічний варіант у меню </a:t>
            </a:r>
            <a:r>
              <a:rPr lang="en-US" b="0" i="0" dirty="0">
                <a:solidFill>
                  <a:srgbClr val="2D3748"/>
                </a:solidFill>
                <a:effectLst/>
                <a:latin typeface="Times New Roman" panose="02020603050405020304" pitchFamily="18" charset="0"/>
                <a:cs typeface="Times New Roman" panose="02020603050405020304" pitchFamily="18" charset="0"/>
              </a:rPr>
              <a:t>McDonald's? </a:t>
            </a:r>
            <a:r>
              <a:rPr lang="uk-UA" b="0" i="0" dirty="0">
                <a:solidFill>
                  <a:srgbClr val="2D3748"/>
                </a:solidFill>
                <a:effectLst/>
                <a:latin typeface="Times New Roman" panose="02020603050405020304" pitchFamily="18" charset="0"/>
                <a:cs typeface="Times New Roman" panose="02020603050405020304" pitchFamily="18" charset="0"/>
              </a:rPr>
              <a:t>Не хвилюйтеся, оскільки для тих, хто дуже хвилюється за своє здоров’я, є кілька варіантів, і одним із варіантів є «</a:t>
            </a:r>
            <a:r>
              <a:rPr lang="en-US" b="0" i="0" dirty="0">
                <a:solidFill>
                  <a:srgbClr val="2D3748"/>
                </a:solidFill>
                <a:effectLst/>
                <a:latin typeface="Times New Roman" panose="02020603050405020304" pitchFamily="18" charset="0"/>
                <a:cs typeface="Times New Roman" panose="02020603050405020304" pitchFamily="18" charset="0"/>
              </a:rPr>
              <a:t>Carrot Sticks</a:t>
            </a:r>
            <a:r>
              <a:rPr lang="uk-UA" b="0" i="0" dirty="0">
                <a:solidFill>
                  <a:srgbClr val="2D3748"/>
                </a:solidFill>
                <a:effectLst/>
                <a:latin typeface="Times New Roman" panose="02020603050405020304" pitchFamily="18" charset="0"/>
                <a:cs typeface="Times New Roman" panose="02020603050405020304" pitchFamily="18" charset="0"/>
              </a:rPr>
              <a:t>».</a:t>
            </a:r>
          </a:p>
          <a:p>
            <a:pPr algn="ctr"/>
            <a:r>
              <a:rPr lang="uk-UA" b="0" i="0" dirty="0">
                <a:solidFill>
                  <a:srgbClr val="2D3748"/>
                </a:solidFill>
                <a:effectLst/>
                <a:latin typeface="Times New Roman" panose="02020603050405020304" pitchFamily="18" charset="0"/>
                <a:cs typeface="Times New Roman" panose="02020603050405020304" pitchFamily="18" charset="0"/>
              </a:rPr>
              <a:t>Це може бути хорошим вибором для вас, якщо ви в дорозі та хочете з’їсти здорову закуску, перебуваючи </a:t>
            </a:r>
            <a:r>
              <a:rPr lang="uk-UA" dirty="0">
                <a:solidFill>
                  <a:srgbClr val="2D3748"/>
                </a:solidFill>
                <a:latin typeface="Times New Roman" panose="02020603050405020304" pitchFamily="18" charset="0"/>
                <a:cs typeface="Times New Roman" panose="02020603050405020304" pitchFamily="18" charset="0"/>
              </a:rPr>
              <a:t>у</a:t>
            </a:r>
            <a:r>
              <a:rPr lang="uk-UA" b="0" i="0" dirty="0">
                <a:solidFill>
                  <a:srgbClr val="2D3748"/>
                </a:solidFill>
                <a:effectLst/>
                <a:latin typeface="Times New Roman" panose="02020603050405020304" pitchFamily="18" charset="0"/>
                <a:cs typeface="Times New Roman" panose="02020603050405020304" pitchFamily="18" charset="0"/>
              </a:rPr>
              <a:t> своєму автомобілі.</a:t>
            </a:r>
          </a:p>
          <a:p>
            <a:pPr algn="ctr"/>
            <a:r>
              <a:rPr lang="uk-UA" b="0" i="0" dirty="0">
                <a:solidFill>
                  <a:srgbClr val="2D3748"/>
                </a:solidFill>
                <a:effectLst/>
                <a:latin typeface="Times New Roman" panose="02020603050405020304" pitchFamily="18" charset="0"/>
                <a:cs typeface="Times New Roman" panose="02020603050405020304" pitchFamily="18" charset="0"/>
              </a:rPr>
              <a:t>Ця морква на 100% чиста та вирощена органічно на полях</a:t>
            </a:r>
          </a:p>
        </p:txBody>
      </p:sp>
    </p:spTree>
    <p:extLst>
      <p:ext uri="{BB962C8B-B14F-4D97-AF65-F5344CB8AC3E}">
        <p14:creationId xmlns:p14="http://schemas.microsoft.com/office/powerpoint/2010/main" val="1483151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3">
            <a:extLst>
              <a:ext uri="{FF2B5EF4-FFF2-40B4-BE49-F238E27FC236}">
                <a16:creationId xmlns:a16="http://schemas.microsoft.com/office/drawing/2014/main" id="{03671888-5016-4C69-B760-A73834510CE7}"/>
              </a:ext>
            </a:extLst>
          </p:cNvPr>
          <p:cNvSpPr txBox="1">
            <a:spLocks/>
          </p:cNvSpPr>
          <p:nvPr/>
        </p:nvSpPr>
        <p:spPr>
          <a:xfrm>
            <a:off x="2358466" y="1070155"/>
            <a:ext cx="4805946" cy="541144"/>
          </a:xfrm>
          <a:prstGeom prst="rect">
            <a:avLst/>
          </a:prstGeom>
          <a:solidFill>
            <a:srgbClr val="E0C580"/>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i="1" dirty="0">
                <a:solidFill>
                  <a:schemeClr val="tx1"/>
                </a:solidFill>
                <a:latin typeface="Times New Roman" pitchFamily="18" charset="0"/>
                <a:cs typeface="Times New Roman" pitchFamily="18" charset="0"/>
              </a:rPr>
              <a:t>Концепція маркетингу</a:t>
            </a:r>
          </a:p>
        </p:txBody>
      </p:sp>
      <p:pic>
        <p:nvPicPr>
          <p:cNvPr id="7" name="Рисунок 6">
            <a:extLst>
              <a:ext uri="{FF2B5EF4-FFF2-40B4-BE49-F238E27FC236}">
                <a16:creationId xmlns:a16="http://schemas.microsoft.com/office/drawing/2014/main" id="{36279443-19BE-46C3-9265-DA09C44AB3A0}"/>
              </a:ext>
            </a:extLst>
          </p:cNvPr>
          <p:cNvPicPr>
            <a:picLocks noChangeAspect="1"/>
          </p:cNvPicPr>
          <p:nvPr/>
        </p:nvPicPr>
        <p:blipFill>
          <a:blip r:embed="rId3"/>
          <a:stretch>
            <a:fillRect/>
          </a:stretch>
        </p:blipFill>
        <p:spPr>
          <a:xfrm>
            <a:off x="1172828" y="3661637"/>
            <a:ext cx="1972682" cy="655676"/>
          </a:xfrm>
          <a:prstGeom prst="rect">
            <a:avLst/>
          </a:prstGeom>
          <a:ln w="25400">
            <a:solidFill>
              <a:srgbClr val="92D050"/>
            </a:solidFill>
          </a:ln>
        </p:spPr>
      </p:pic>
      <p:pic>
        <p:nvPicPr>
          <p:cNvPr id="8" name="Рисунок 7">
            <a:extLst>
              <a:ext uri="{FF2B5EF4-FFF2-40B4-BE49-F238E27FC236}">
                <a16:creationId xmlns:a16="http://schemas.microsoft.com/office/drawing/2014/main" id="{794B7F6B-7489-4A1D-96DA-AE7DA6892D6D}"/>
              </a:ext>
            </a:extLst>
          </p:cNvPr>
          <p:cNvPicPr>
            <a:picLocks noChangeAspect="1"/>
          </p:cNvPicPr>
          <p:nvPr/>
        </p:nvPicPr>
        <p:blipFill>
          <a:blip r:embed="rId4"/>
          <a:stretch>
            <a:fillRect/>
          </a:stretch>
        </p:blipFill>
        <p:spPr>
          <a:xfrm>
            <a:off x="7195902" y="908720"/>
            <a:ext cx="1720962" cy="970320"/>
          </a:xfrm>
          <a:prstGeom prst="rect">
            <a:avLst/>
          </a:prstGeom>
        </p:spPr>
      </p:pic>
      <p:sp>
        <p:nvSpPr>
          <p:cNvPr id="9" name="TextBox 8">
            <a:extLst>
              <a:ext uri="{FF2B5EF4-FFF2-40B4-BE49-F238E27FC236}">
                <a16:creationId xmlns:a16="http://schemas.microsoft.com/office/drawing/2014/main" id="{2EDE66AA-EEE9-4AD0-AC4B-009B8A8A32D4}"/>
              </a:ext>
            </a:extLst>
          </p:cNvPr>
          <p:cNvSpPr txBox="1"/>
          <p:nvPr/>
        </p:nvSpPr>
        <p:spPr>
          <a:xfrm>
            <a:off x="6686649" y="1879040"/>
            <a:ext cx="2493863" cy="1200329"/>
          </a:xfrm>
          <a:prstGeom prst="rect">
            <a:avLst/>
          </a:prstGeom>
          <a:noFill/>
        </p:spPr>
        <p:txBody>
          <a:bodyPr wrap="square">
            <a:spAutoFit/>
          </a:bodyPr>
          <a:lstStyle/>
          <a:p>
            <a:pPr algn="ctr"/>
            <a:r>
              <a:rPr lang="uk-UA" b="0" i="0" dirty="0">
                <a:solidFill>
                  <a:srgbClr val="1D1D1D"/>
                </a:solidFill>
                <a:effectLst/>
                <a:latin typeface="Times New Roman" panose="02020603050405020304" pitchFamily="18" charset="0"/>
                <a:cs typeface="Times New Roman" panose="02020603050405020304" pitchFamily="18" charset="0"/>
              </a:rPr>
              <a:t>Засновано в 2002 р. в США</a:t>
            </a:r>
          </a:p>
          <a:p>
            <a:pPr algn="ctr"/>
            <a:r>
              <a:rPr lang="uk-UA" b="0" i="0" dirty="0">
                <a:solidFill>
                  <a:srgbClr val="1D1D1D"/>
                </a:solidFill>
                <a:effectLst/>
                <a:latin typeface="Times New Roman" panose="02020603050405020304" pitchFamily="18" charset="0"/>
                <a:cs typeface="Times New Roman" panose="02020603050405020304" pitchFamily="18" charset="0"/>
              </a:rPr>
              <a:t>(штат Колорадо, м. Брумфілд)</a:t>
            </a:r>
            <a:endParaRPr lang="uk-UA"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FC836734-E2ED-491A-B9F7-0D00396C91FE}"/>
              </a:ext>
            </a:extLst>
          </p:cNvPr>
          <p:cNvPicPr>
            <a:picLocks noChangeAspect="1"/>
          </p:cNvPicPr>
          <p:nvPr/>
        </p:nvPicPr>
        <p:blipFill>
          <a:blip r:embed="rId5"/>
          <a:stretch>
            <a:fillRect/>
          </a:stretch>
        </p:blipFill>
        <p:spPr>
          <a:xfrm>
            <a:off x="1172828" y="4299306"/>
            <a:ext cx="1972682" cy="712121"/>
          </a:xfrm>
          <a:prstGeom prst="rect">
            <a:avLst/>
          </a:prstGeom>
        </p:spPr>
      </p:pic>
      <p:pic>
        <p:nvPicPr>
          <p:cNvPr id="12" name="Рисунок 11">
            <a:extLst>
              <a:ext uri="{FF2B5EF4-FFF2-40B4-BE49-F238E27FC236}">
                <a16:creationId xmlns:a16="http://schemas.microsoft.com/office/drawing/2014/main" id="{370B1F04-F507-4CC3-BAAB-3D37048DA3A6}"/>
              </a:ext>
            </a:extLst>
          </p:cNvPr>
          <p:cNvPicPr>
            <a:picLocks noChangeAspect="1"/>
          </p:cNvPicPr>
          <p:nvPr/>
        </p:nvPicPr>
        <p:blipFill rotWithShape="1">
          <a:blip r:embed="rId6"/>
          <a:srcRect r="-1063" b="40376"/>
          <a:stretch/>
        </p:blipFill>
        <p:spPr>
          <a:xfrm>
            <a:off x="2097822" y="2983085"/>
            <a:ext cx="455691" cy="574155"/>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2E054ACB-A1EA-4899-8471-F4C5B5BD85B1}"/>
              </a:ext>
            </a:extLst>
          </p:cNvPr>
          <p:cNvPicPr>
            <a:picLocks noChangeAspect="1"/>
          </p:cNvPicPr>
          <p:nvPr/>
        </p:nvPicPr>
        <p:blipFill>
          <a:blip r:embed="rId7"/>
          <a:stretch>
            <a:fillRect/>
          </a:stretch>
        </p:blipFill>
        <p:spPr>
          <a:xfrm>
            <a:off x="395536" y="1805450"/>
            <a:ext cx="1414916" cy="1678084"/>
          </a:xfrm>
          <a:prstGeom prst="rect">
            <a:avLst/>
          </a:prstGeom>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E8FC1CA-3399-4139-AB5B-8002079A355D}"/>
              </a:ext>
            </a:extLst>
          </p:cNvPr>
          <p:cNvPicPr>
            <a:picLocks noChangeAspect="1"/>
          </p:cNvPicPr>
          <p:nvPr/>
        </p:nvPicPr>
        <p:blipFill>
          <a:blip r:embed="rId8"/>
          <a:stretch>
            <a:fillRect/>
          </a:stretch>
        </p:blipFill>
        <p:spPr>
          <a:xfrm>
            <a:off x="2588186" y="2714398"/>
            <a:ext cx="504023" cy="76913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61A707C1-7C13-4F92-B839-FEE1E8F6C3C1}"/>
              </a:ext>
            </a:extLst>
          </p:cNvPr>
          <p:cNvPicPr>
            <a:picLocks noChangeAspect="1"/>
          </p:cNvPicPr>
          <p:nvPr/>
        </p:nvPicPr>
        <p:blipFill>
          <a:blip r:embed="rId9"/>
          <a:stretch>
            <a:fillRect/>
          </a:stretch>
        </p:blipFill>
        <p:spPr>
          <a:xfrm>
            <a:off x="2251091" y="1562786"/>
            <a:ext cx="766146" cy="1072605"/>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E57589F2-5DDE-4A4C-AB2C-BECC92D77022}"/>
              </a:ext>
            </a:extLst>
          </p:cNvPr>
          <p:cNvPicPr>
            <a:picLocks noChangeAspect="1"/>
          </p:cNvPicPr>
          <p:nvPr/>
        </p:nvPicPr>
        <p:blipFill rotWithShape="1">
          <a:blip r:embed="rId10"/>
          <a:srcRect t="12029"/>
          <a:stretch/>
        </p:blipFill>
        <p:spPr>
          <a:xfrm>
            <a:off x="3350197" y="2949104"/>
            <a:ext cx="2483120" cy="2388284"/>
          </a:xfrm>
          <a:prstGeom prst="rect">
            <a:avLst/>
          </a:prstGeom>
        </p:spPr>
      </p:pic>
      <p:pic>
        <p:nvPicPr>
          <p:cNvPr id="17" name="Рисунок 16">
            <a:extLst>
              <a:ext uri="{FF2B5EF4-FFF2-40B4-BE49-F238E27FC236}">
                <a16:creationId xmlns:a16="http://schemas.microsoft.com/office/drawing/2014/main" id="{8B6078CC-D493-4B74-810C-72882463433F}"/>
              </a:ext>
            </a:extLst>
          </p:cNvPr>
          <p:cNvPicPr>
            <a:picLocks noChangeAspect="1"/>
          </p:cNvPicPr>
          <p:nvPr/>
        </p:nvPicPr>
        <p:blipFill rotWithShape="1">
          <a:blip r:embed="rId11"/>
          <a:srcRect l="-1" r="-11787" b="35252"/>
          <a:stretch/>
        </p:blipFill>
        <p:spPr>
          <a:xfrm>
            <a:off x="1543209" y="2073237"/>
            <a:ext cx="882271" cy="875867"/>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C9E9C8E8-9FD3-4213-A914-97BD09E05C9D}"/>
              </a:ext>
            </a:extLst>
          </p:cNvPr>
          <p:cNvPicPr>
            <a:picLocks noChangeAspect="1"/>
          </p:cNvPicPr>
          <p:nvPr/>
        </p:nvPicPr>
        <p:blipFill rotWithShape="1">
          <a:blip r:embed="rId12"/>
          <a:srcRect r="-16708" b="40594"/>
          <a:stretch/>
        </p:blipFill>
        <p:spPr>
          <a:xfrm>
            <a:off x="1194243" y="1300610"/>
            <a:ext cx="1000358" cy="805707"/>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59AFA30A-FB9A-4E9B-846E-314D9BBF7681}"/>
              </a:ext>
            </a:extLst>
          </p:cNvPr>
          <p:cNvPicPr>
            <a:picLocks noChangeAspect="1"/>
          </p:cNvPicPr>
          <p:nvPr/>
        </p:nvPicPr>
        <p:blipFill>
          <a:blip r:embed="rId13"/>
          <a:stretch>
            <a:fillRect/>
          </a:stretch>
        </p:blipFill>
        <p:spPr>
          <a:xfrm>
            <a:off x="5923876" y="3098966"/>
            <a:ext cx="2588033" cy="2428568"/>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CD9EAE80-CF24-4EDD-845E-F044FE95488A}"/>
              </a:ext>
            </a:extLst>
          </p:cNvPr>
          <p:cNvPicPr>
            <a:picLocks noChangeAspect="1"/>
          </p:cNvPicPr>
          <p:nvPr/>
        </p:nvPicPr>
        <p:blipFill>
          <a:blip r:embed="rId14"/>
          <a:stretch>
            <a:fillRect/>
          </a:stretch>
        </p:blipFill>
        <p:spPr>
          <a:xfrm>
            <a:off x="5873482" y="4801137"/>
            <a:ext cx="823991" cy="725897"/>
          </a:xfrm>
          <a:prstGeom prst="rect">
            <a:avLst/>
          </a:prstGeom>
          <a:effectLst>
            <a:outerShdw blurRad="50800" dist="38100" dir="2700000" algn="tl" rotWithShape="0">
              <a:prstClr val="black">
                <a:alpha val="40000"/>
              </a:prstClr>
            </a:outerShdw>
          </a:effectLst>
        </p:spPr>
      </p:pic>
      <p:pic>
        <p:nvPicPr>
          <p:cNvPr id="21" name="Рисунок 20">
            <a:extLst>
              <a:ext uri="{FF2B5EF4-FFF2-40B4-BE49-F238E27FC236}">
                <a16:creationId xmlns:a16="http://schemas.microsoft.com/office/drawing/2014/main" id="{9EC9E9FE-8219-4BA2-8066-3C7331121AFA}"/>
              </a:ext>
            </a:extLst>
          </p:cNvPr>
          <p:cNvPicPr>
            <a:picLocks noChangeAspect="1"/>
          </p:cNvPicPr>
          <p:nvPr/>
        </p:nvPicPr>
        <p:blipFill>
          <a:blip r:embed="rId15"/>
          <a:stretch>
            <a:fillRect/>
          </a:stretch>
        </p:blipFill>
        <p:spPr>
          <a:xfrm>
            <a:off x="3121569" y="1967565"/>
            <a:ext cx="3491440" cy="867054"/>
          </a:xfrm>
          <a:prstGeom prst="rect">
            <a:avLst/>
          </a:prstGeom>
          <a:ln w="25400">
            <a:solidFill>
              <a:srgbClr val="92D050"/>
            </a:solidFill>
          </a:ln>
        </p:spPr>
      </p:pic>
      <p:sp>
        <p:nvSpPr>
          <p:cNvPr id="22" name="TextBox 21">
            <a:extLst>
              <a:ext uri="{FF2B5EF4-FFF2-40B4-BE49-F238E27FC236}">
                <a16:creationId xmlns:a16="http://schemas.microsoft.com/office/drawing/2014/main" id="{76DF6196-C184-4E20-819F-002424829F34}"/>
              </a:ext>
            </a:extLst>
          </p:cNvPr>
          <p:cNvSpPr txBox="1"/>
          <p:nvPr/>
        </p:nvSpPr>
        <p:spPr>
          <a:xfrm>
            <a:off x="7965641" y="242792"/>
            <a:ext cx="954517" cy="646331"/>
          </a:xfrm>
          <a:prstGeom prst="rect">
            <a:avLst/>
          </a:prstGeom>
          <a:noFill/>
        </p:spPr>
        <p:txBody>
          <a:bodyPr wrap="square">
            <a:spAutoFit/>
          </a:bodyPr>
          <a:lstStyle/>
          <a:p>
            <a:pPr algn="ctr"/>
            <a:r>
              <a:rPr lang="uk-UA" b="0" i="0" dirty="0">
                <a:solidFill>
                  <a:srgbClr val="1D1D1D"/>
                </a:solidFill>
                <a:effectLst/>
                <a:latin typeface="Times New Roman" panose="02020603050405020304" pitchFamily="18" charset="0"/>
                <a:cs typeface="Times New Roman" panose="02020603050405020304" pitchFamily="18" charset="0"/>
              </a:rPr>
              <a:t>Фільм 2006 р.</a:t>
            </a:r>
            <a:endParaRPr lang="uk-UA"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935671B-37E5-4AF2-9201-C1B0E9AD4F3A}"/>
              </a:ext>
            </a:extLst>
          </p:cNvPr>
          <p:cNvSpPr txBox="1"/>
          <p:nvPr/>
        </p:nvSpPr>
        <p:spPr>
          <a:xfrm>
            <a:off x="432801" y="4954982"/>
            <a:ext cx="2877231" cy="584775"/>
          </a:xfrm>
          <a:prstGeom prst="rect">
            <a:avLst/>
          </a:prstGeom>
          <a:noFill/>
        </p:spPr>
        <p:txBody>
          <a:bodyPr wrap="square">
            <a:spAutoFit/>
          </a:bodyPr>
          <a:lstStyle/>
          <a:p>
            <a:pPr algn="ctr"/>
            <a:r>
              <a:rPr lang="uk-UA" sz="1600" b="0" i="0" dirty="0">
                <a:solidFill>
                  <a:srgbClr val="1D1D1D"/>
                </a:solidFill>
                <a:effectLst/>
                <a:latin typeface="Times New Roman" panose="02020603050405020304" pitchFamily="18" charset="0"/>
                <a:cs typeface="Times New Roman" panose="02020603050405020304" pitchFamily="18" charset="0"/>
              </a:rPr>
              <a:t>200</a:t>
            </a:r>
            <a:r>
              <a:rPr lang="en-US" sz="1600" b="0" i="0" dirty="0">
                <a:solidFill>
                  <a:srgbClr val="1D1D1D"/>
                </a:solidFill>
                <a:effectLst/>
                <a:latin typeface="Times New Roman" panose="02020603050405020304" pitchFamily="18" charset="0"/>
                <a:cs typeface="Times New Roman" panose="02020603050405020304" pitchFamily="18" charset="0"/>
              </a:rPr>
              <a:t>6</a:t>
            </a:r>
            <a:r>
              <a:rPr lang="uk-UA" sz="1600" b="0" i="0" dirty="0">
                <a:solidFill>
                  <a:srgbClr val="1D1D1D"/>
                </a:solidFill>
                <a:effectLst/>
                <a:latin typeface="Times New Roman" panose="02020603050405020304" pitchFamily="18" charset="0"/>
                <a:cs typeface="Times New Roman" panose="02020603050405020304" pitchFamily="18" charset="0"/>
              </a:rPr>
              <a:t> р.</a:t>
            </a:r>
            <a:r>
              <a:rPr lang="en-US" sz="1600" b="0" i="0" dirty="0">
                <a:solidFill>
                  <a:srgbClr val="1D1D1D"/>
                </a:solidFill>
                <a:effectLst/>
                <a:latin typeface="Times New Roman" panose="02020603050405020304" pitchFamily="18" charset="0"/>
                <a:cs typeface="Times New Roman" panose="02020603050405020304" pitchFamily="18" charset="0"/>
              </a:rPr>
              <a:t> </a:t>
            </a:r>
            <a:r>
              <a:rPr lang="uk-UA" sz="1600" b="0" i="0" dirty="0">
                <a:solidFill>
                  <a:srgbClr val="1D1D1D"/>
                </a:solidFill>
                <a:effectLst/>
                <a:latin typeface="Times New Roman" panose="02020603050405020304" pitchFamily="18" charset="0"/>
                <a:cs typeface="Times New Roman" panose="02020603050405020304" pitchFamily="18" charset="0"/>
              </a:rPr>
              <a:t> </a:t>
            </a:r>
            <a:r>
              <a:rPr lang="uk-UA" sz="1600" dirty="0">
                <a:solidFill>
                  <a:srgbClr val="1D1D1D"/>
                </a:solidFill>
                <a:latin typeface="Times New Roman" panose="02020603050405020304" pitchFamily="18" charset="0"/>
                <a:cs typeface="Times New Roman" panose="02020603050405020304" pitchFamily="18" charset="0"/>
              </a:rPr>
              <a:t>у продажу з'являються джибітси</a:t>
            </a:r>
            <a:endParaRPr lang="uk-UA" sz="1600" b="0" i="0" dirty="0">
              <a:solidFill>
                <a:srgbClr val="1D1D1D"/>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C808320-BB87-40EF-BF7D-5E91D23459A9}"/>
              </a:ext>
            </a:extLst>
          </p:cNvPr>
          <p:cNvSpPr txBox="1"/>
          <p:nvPr/>
        </p:nvSpPr>
        <p:spPr>
          <a:xfrm>
            <a:off x="255999" y="5530587"/>
            <a:ext cx="8754901" cy="113877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чітка орієнтація на потреби споживача, сегментація ринків збуту, проведення досліджень споживачів, прибуток як результат задоволеності споживача, моніторинг змін споживчих вподобань, персоналізований підхід до клієнтів, зворотній зв'язок</a:t>
            </a:r>
          </a:p>
        </p:txBody>
      </p:sp>
    </p:spTree>
    <p:extLst>
      <p:ext uri="{BB962C8B-B14F-4D97-AF65-F5344CB8AC3E}">
        <p14:creationId xmlns:p14="http://schemas.microsoft.com/office/powerpoint/2010/main" val="727729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63B5BE7D-68EE-4E2A-B3C4-247D838B3C07}"/>
              </a:ext>
            </a:extLst>
          </p:cNvPr>
          <p:cNvSpPr txBox="1">
            <a:spLocks/>
          </p:cNvSpPr>
          <p:nvPr/>
        </p:nvSpPr>
        <p:spPr>
          <a:xfrm>
            <a:off x="2580920" y="439139"/>
            <a:ext cx="5951520" cy="856757"/>
          </a:xfrm>
          <a:prstGeom prst="rect">
            <a:avLst/>
          </a:prstGeom>
          <a:solidFill>
            <a:srgbClr val="CEA336"/>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Концепція соціально-етичного маркетингу</a:t>
            </a:r>
          </a:p>
        </p:txBody>
      </p:sp>
      <p:pic>
        <p:nvPicPr>
          <p:cNvPr id="4" name="Рисунок 3">
            <a:extLst>
              <a:ext uri="{FF2B5EF4-FFF2-40B4-BE49-F238E27FC236}">
                <a16:creationId xmlns:a16="http://schemas.microsoft.com/office/drawing/2014/main" id="{CF26044E-4E5D-48A2-91C4-1115FE046380}"/>
              </a:ext>
            </a:extLst>
          </p:cNvPr>
          <p:cNvPicPr>
            <a:picLocks noChangeAspect="1"/>
          </p:cNvPicPr>
          <p:nvPr/>
        </p:nvPicPr>
        <p:blipFill>
          <a:blip r:embed="rId3"/>
          <a:stretch>
            <a:fillRect/>
          </a:stretch>
        </p:blipFill>
        <p:spPr>
          <a:xfrm>
            <a:off x="182542" y="1788029"/>
            <a:ext cx="2261872" cy="2478878"/>
          </a:xfrm>
          <a:prstGeom prst="rect">
            <a:avLst/>
          </a:prstGeom>
        </p:spPr>
      </p:pic>
      <p:pic>
        <p:nvPicPr>
          <p:cNvPr id="6" name="Рисунок 5">
            <a:extLst>
              <a:ext uri="{FF2B5EF4-FFF2-40B4-BE49-F238E27FC236}">
                <a16:creationId xmlns:a16="http://schemas.microsoft.com/office/drawing/2014/main" id="{DA9267F6-191B-4FA3-ADAA-2A31418B38C3}"/>
              </a:ext>
            </a:extLst>
          </p:cNvPr>
          <p:cNvPicPr>
            <a:picLocks noChangeAspect="1"/>
          </p:cNvPicPr>
          <p:nvPr/>
        </p:nvPicPr>
        <p:blipFill>
          <a:blip r:embed="rId4"/>
          <a:stretch>
            <a:fillRect/>
          </a:stretch>
        </p:blipFill>
        <p:spPr>
          <a:xfrm>
            <a:off x="6933118" y="3648658"/>
            <a:ext cx="1929031" cy="1796715"/>
          </a:xfrm>
          <a:prstGeom prst="rect">
            <a:avLst/>
          </a:prstGeom>
        </p:spPr>
      </p:pic>
      <p:pic>
        <p:nvPicPr>
          <p:cNvPr id="7" name="Рисунок 6">
            <a:extLst>
              <a:ext uri="{FF2B5EF4-FFF2-40B4-BE49-F238E27FC236}">
                <a16:creationId xmlns:a16="http://schemas.microsoft.com/office/drawing/2014/main" id="{96C4E0AA-1C7E-4B40-A1EC-A102711CA8F5}"/>
              </a:ext>
            </a:extLst>
          </p:cNvPr>
          <p:cNvPicPr>
            <a:picLocks noChangeAspect="1"/>
          </p:cNvPicPr>
          <p:nvPr/>
        </p:nvPicPr>
        <p:blipFill>
          <a:blip r:embed="rId5"/>
          <a:stretch>
            <a:fillRect/>
          </a:stretch>
        </p:blipFill>
        <p:spPr>
          <a:xfrm>
            <a:off x="2492577" y="1732694"/>
            <a:ext cx="2797568" cy="3564487"/>
          </a:xfrm>
          <a:prstGeom prst="rect">
            <a:avLst/>
          </a:prstGeom>
        </p:spPr>
      </p:pic>
      <p:pic>
        <p:nvPicPr>
          <p:cNvPr id="8" name="Рисунок 7">
            <a:extLst>
              <a:ext uri="{FF2B5EF4-FFF2-40B4-BE49-F238E27FC236}">
                <a16:creationId xmlns:a16="http://schemas.microsoft.com/office/drawing/2014/main" id="{AB04F6E5-0B54-456B-953A-1AA6EC0FF151}"/>
              </a:ext>
            </a:extLst>
          </p:cNvPr>
          <p:cNvPicPr>
            <a:picLocks noChangeAspect="1"/>
          </p:cNvPicPr>
          <p:nvPr/>
        </p:nvPicPr>
        <p:blipFill>
          <a:blip r:embed="rId6"/>
          <a:stretch>
            <a:fillRect/>
          </a:stretch>
        </p:blipFill>
        <p:spPr>
          <a:xfrm>
            <a:off x="5193336" y="4890119"/>
            <a:ext cx="1791435" cy="682340"/>
          </a:xfrm>
          <a:prstGeom prst="rect">
            <a:avLst/>
          </a:prstGeom>
        </p:spPr>
      </p:pic>
      <p:sp>
        <p:nvSpPr>
          <p:cNvPr id="9" name="TextBox 8">
            <a:extLst>
              <a:ext uri="{FF2B5EF4-FFF2-40B4-BE49-F238E27FC236}">
                <a16:creationId xmlns:a16="http://schemas.microsoft.com/office/drawing/2014/main" id="{87606D72-A96D-44BD-B5CD-4FAB7E053465}"/>
              </a:ext>
            </a:extLst>
          </p:cNvPr>
          <p:cNvSpPr txBox="1"/>
          <p:nvPr/>
        </p:nvSpPr>
        <p:spPr>
          <a:xfrm>
            <a:off x="5317389" y="1318115"/>
            <a:ext cx="3644069" cy="2308324"/>
          </a:xfrm>
          <a:prstGeom prst="rect">
            <a:avLst/>
          </a:prstGeom>
          <a:noFill/>
        </p:spPr>
        <p:txBody>
          <a:bodyPr wrap="square">
            <a:spAutoFit/>
          </a:bodyPr>
          <a:lstStyle/>
          <a:p>
            <a:pPr algn="ctr"/>
            <a:r>
              <a:rPr lang="uk-UA" sz="1600" dirty="0">
                <a:solidFill>
                  <a:srgbClr val="333333"/>
                </a:solidFill>
                <a:latin typeface="Times New Roman" panose="02020603050405020304" pitchFamily="18" charset="0"/>
                <a:cs typeface="Times New Roman" panose="02020603050405020304" pitchFamily="18" charset="0"/>
              </a:rPr>
              <a:t>Навіть з екологічними практиками вуглецевий слід від одягу, зображеного в рекламі, набагато вищий, ніж хтось може подумати. Для виробництва практично будь-якого одягу потрібна величезна кількість води та інших енергетичних ресурсів. Ця реклама з гордістю закликає своїх клієнтів </a:t>
            </a:r>
            <a:r>
              <a:rPr lang="uk-UA" sz="1600" b="1" dirty="0">
                <a:solidFill>
                  <a:srgbClr val="333333"/>
                </a:solidFill>
                <a:latin typeface="Times New Roman" panose="02020603050405020304" pitchFamily="18" charset="0"/>
                <a:cs typeface="Times New Roman" panose="02020603050405020304" pitchFamily="18" charset="0"/>
              </a:rPr>
              <a:t>не практикувати надмірне споживання</a:t>
            </a:r>
          </a:p>
        </p:txBody>
      </p:sp>
      <p:pic>
        <p:nvPicPr>
          <p:cNvPr id="10" name="Рисунок 9">
            <a:extLst>
              <a:ext uri="{FF2B5EF4-FFF2-40B4-BE49-F238E27FC236}">
                <a16:creationId xmlns:a16="http://schemas.microsoft.com/office/drawing/2014/main" id="{FEE824AC-3D11-4693-8AF2-EBBF234BC305}"/>
              </a:ext>
            </a:extLst>
          </p:cNvPr>
          <p:cNvPicPr>
            <a:picLocks noChangeAspect="1"/>
          </p:cNvPicPr>
          <p:nvPr/>
        </p:nvPicPr>
        <p:blipFill>
          <a:blip r:embed="rId7"/>
          <a:stretch>
            <a:fillRect/>
          </a:stretch>
        </p:blipFill>
        <p:spPr>
          <a:xfrm>
            <a:off x="445454" y="1206923"/>
            <a:ext cx="2067213" cy="58110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9882C918-04E5-43C2-8C5E-C35B01BBDF61}"/>
              </a:ext>
            </a:extLst>
          </p:cNvPr>
          <p:cNvPicPr>
            <a:picLocks noChangeAspect="1"/>
          </p:cNvPicPr>
          <p:nvPr/>
        </p:nvPicPr>
        <p:blipFill>
          <a:blip r:embed="rId8"/>
          <a:stretch>
            <a:fillRect/>
          </a:stretch>
        </p:blipFill>
        <p:spPr>
          <a:xfrm>
            <a:off x="801888" y="4365103"/>
            <a:ext cx="1779032" cy="109412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EE4AF03-0E16-48D0-9FE1-6F6C86CF4F33}"/>
              </a:ext>
            </a:extLst>
          </p:cNvPr>
          <p:cNvSpPr txBox="1"/>
          <p:nvPr/>
        </p:nvSpPr>
        <p:spPr>
          <a:xfrm>
            <a:off x="255999" y="5530587"/>
            <a:ext cx="8754901" cy="87716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баланс між задоволенням потреб і суспільним благом, розширене поле відповідальності як бізнесу, так і споживача, формування культури свідомого споживання, розвиток екологічної свідомості споживачів</a:t>
            </a:r>
          </a:p>
        </p:txBody>
      </p:sp>
      <p:sp>
        <p:nvSpPr>
          <p:cNvPr id="14" name="TextBox 13">
            <a:extLst>
              <a:ext uri="{FF2B5EF4-FFF2-40B4-BE49-F238E27FC236}">
                <a16:creationId xmlns:a16="http://schemas.microsoft.com/office/drawing/2014/main" id="{C291DFA0-6CD6-42DA-A8C2-D294CBC640BE}"/>
              </a:ext>
            </a:extLst>
          </p:cNvPr>
          <p:cNvSpPr txBox="1"/>
          <p:nvPr/>
        </p:nvSpPr>
        <p:spPr>
          <a:xfrm>
            <a:off x="5024716" y="3617195"/>
            <a:ext cx="2173832" cy="1292662"/>
          </a:xfrm>
          <a:prstGeom prst="rect">
            <a:avLst/>
          </a:prstGeom>
          <a:noFill/>
        </p:spPr>
        <p:txBody>
          <a:bodyPr wrap="square">
            <a:spAutoFit/>
          </a:bodyPr>
          <a:lstStyle/>
          <a:p>
            <a:pPr algn="ctr"/>
            <a:r>
              <a:rPr lang="en-US" sz="1300" dirty="0">
                <a:solidFill>
                  <a:schemeClr val="accent6">
                    <a:lumMod val="50000"/>
                  </a:schemeClr>
                </a:solidFill>
                <a:latin typeface="Times New Roman" panose="02020603050405020304" pitchFamily="18" charset="0"/>
                <a:cs typeface="Times New Roman" panose="02020603050405020304" pitchFamily="18" charset="0"/>
              </a:rPr>
              <a:t>Patagonia </a:t>
            </a:r>
            <a:r>
              <a:rPr lang="uk-UA" sz="1300" dirty="0">
                <a:solidFill>
                  <a:schemeClr val="accent6">
                    <a:lumMod val="50000"/>
                  </a:schemeClr>
                </a:solidFill>
                <a:latin typeface="Times New Roman" panose="02020603050405020304" pitchFamily="18" charset="0"/>
                <a:cs typeface="Times New Roman" panose="02020603050405020304" pitchFamily="18" charset="0"/>
              </a:rPr>
              <a:t>відкрито закликає не купувати зайвого, бере на себе відповідальність за весь життєвий цикл товару, навчає споживачів свідомому споживанню</a:t>
            </a:r>
          </a:p>
        </p:txBody>
      </p:sp>
    </p:spTree>
    <p:extLst>
      <p:ext uri="{BB962C8B-B14F-4D97-AF65-F5344CB8AC3E}">
        <p14:creationId xmlns:p14="http://schemas.microsoft.com/office/powerpoint/2010/main" val="190122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3">
            <a:extLst>
              <a:ext uri="{FF2B5EF4-FFF2-40B4-BE49-F238E27FC236}">
                <a16:creationId xmlns:a16="http://schemas.microsoft.com/office/drawing/2014/main" id="{63B5BE7D-68EE-4E2A-B3C4-247D838B3C07}"/>
              </a:ext>
            </a:extLst>
          </p:cNvPr>
          <p:cNvSpPr txBox="1">
            <a:spLocks/>
          </p:cNvSpPr>
          <p:nvPr/>
        </p:nvSpPr>
        <p:spPr>
          <a:xfrm>
            <a:off x="3491880" y="388071"/>
            <a:ext cx="4439352" cy="856757"/>
          </a:xfrm>
          <a:prstGeom prst="rect">
            <a:avLst/>
          </a:prstGeom>
          <a:solidFill>
            <a:srgbClr val="D7B45B"/>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Концепція маркетингу</a:t>
            </a:r>
          </a:p>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взаємовідносин</a:t>
            </a:r>
          </a:p>
        </p:txBody>
      </p:sp>
      <p:sp>
        <p:nvSpPr>
          <p:cNvPr id="9" name="TextBox 8">
            <a:extLst>
              <a:ext uri="{FF2B5EF4-FFF2-40B4-BE49-F238E27FC236}">
                <a16:creationId xmlns:a16="http://schemas.microsoft.com/office/drawing/2014/main" id="{87606D72-A96D-44BD-B5CD-4FAB7E053465}"/>
              </a:ext>
            </a:extLst>
          </p:cNvPr>
          <p:cNvSpPr txBox="1"/>
          <p:nvPr/>
        </p:nvSpPr>
        <p:spPr>
          <a:xfrm>
            <a:off x="3392690" y="1266070"/>
            <a:ext cx="5596002" cy="4678204"/>
          </a:xfrm>
          <a:prstGeom prst="rect">
            <a:avLst/>
          </a:prstGeom>
          <a:noFill/>
        </p:spPr>
        <p:txBody>
          <a:bodyPr wrap="square">
            <a:spAutoFit/>
          </a:bodyPr>
          <a:lstStyle/>
          <a:p>
            <a:pPr algn="ctr"/>
            <a:r>
              <a:rPr lang="uk-UA" sz="1600" b="1" dirty="0">
                <a:solidFill>
                  <a:srgbClr val="333333"/>
                </a:solidFill>
                <a:latin typeface="Times New Roman" panose="02020603050405020304" pitchFamily="18" charset="0"/>
                <a:cs typeface="Times New Roman" panose="02020603050405020304" pitchFamily="18" charset="0"/>
              </a:rPr>
              <a:t>Культура компанії зосереджена на тому, щоб слухати клієнтів</a:t>
            </a:r>
          </a:p>
          <a:p>
            <a:pPr algn="ctr"/>
            <a:r>
              <a:rPr lang="en-US" sz="1400" dirty="0">
                <a:solidFill>
                  <a:srgbClr val="333333"/>
                </a:solidFill>
                <a:latin typeface="Times New Roman" panose="02020603050405020304" pitchFamily="18" charset="0"/>
                <a:cs typeface="Times New Roman" panose="02020603050405020304" pitchFamily="18" charset="0"/>
              </a:rPr>
              <a:t>Tesla </a:t>
            </a:r>
            <a:r>
              <a:rPr lang="uk-UA" sz="1400" dirty="0">
                <a:solidFill>
                  <a:srgbClr val="333333"/>
                </a:solidFill>
                <a:latin typeface="Times New Roman" panose="02020603050405020304" pitchFamily="18" charset="0"/>
                <a:cs typeface="Times New Roman" panose="02020603050405020304" pitchFamily="18" charset="0"/>
              </a:rPr>
              <a:t>не просто продає автомобілі. Її більша місія полягає в тому, щоб «прискорити перехід світу до сталої енергетики», і ви можете це відчути, проходячи через усе, що компанія робить. Вони хочуть зробити життя своїх клієнтів більш стійким і допомогти врятувати світ, але вони також хочуть, щоб кожен працівник був відданий чомусь більшому, ніж «просто робота»</a:t>
            </a:r>
          </a:p>
          <a:p>
            <a:pPr algn="ctr"/>
            <a:endParaRPr lang="uk-UA" sz="1000" dirty="0">
              <a:solidFill>
                <a:srgbClr val="333333"/>
              </a:solidFill>
              <a:latin typeface="Times New Roman" panose="02020603050405020304" pitchFamily="18" charset="0"/>
              <a:cs typeface="Times New Roman" panose="02020603050405020304" pitchFamily="18" charset="0"/>
            </a:endParaRPr>
          </a:p>
          <a:p>
            <a:pPr algn="ctr"/>
            <a:r>
              <a:rPr lang="uk-UA" sz="1400" dirty="0">
                <a:solidFill>
                  <a:srgbClr val="333333"/>
                </a:solidFill>
                <a:latin typeface="Times New Roman" panose="02020603050405020304" pitchFamily="18" charset="0"/>
                <a:cs typeface="Times New Roman" panose="02020603050405020304" pitchFamily="18" charset="0"/>
              </a:rPr>
              <a:t>Стратегія </a:t>
            </a:r>
            <a:r>
              <a:rPr lang="en-US" sz="1400" dirty="0">
                <a:solidFill>
                  <a:srgbClr val="333333"/>
                </a:solidFill>
                <a:latin typeface="Times New Roman" panose="02020603050405020304" pitchFamily="18" charset="0"/>
                <a:cs typeface="Times New Roman" panose="02020603050405020304" pitchFamily="18" charset="0"/>
              </a:rPr>
              <a:t>Tesla </a:t>
            </a:r>
            <a:r>
              <a:rPr lang="uk-UA" sz="1400" dirty="0">
                <a:solidFill>
                  <a:srgbClr val="333333"/>
                </a:solidFill>
                <a:latin typeface="Times New Roman" panose="02020603050405020304" pitchFamily="18" charset="0"/>
                <a:cs typeface="Times New Roman" panose="02020603050405020304" pitchFamily="18" charset="0"/>
              </a:rPr>
              <a:t>полягає в тому, щоб володіти всіма відносинами з клієнтами, від початку до кінця. Компанія продає автомобілі безпосередньо своїм клієнтам, без участі третіх сторін, тобто вона повністю контролює обмін повідомленнями та відносини, щоб запропонувати стабільний досвід</a:t>
            </a:r>
          </a:p>
          <a:p>
            <a:pPr algn="ctr"/>
            <a:endParaRPr lang="uk-UA" sz="1000" dirty="0">
              <a:solidFill>
                <a:srgbClr val="333333"/>
              </a:solidFill>
              <a:latin typeface="Times New Roman" panose="02020603050405020304" pitchFamily="18" charset="0"/>
              <a:cs typeface="Times New Roman" panose="02020603050405020304" pitchFamily="18" charset="0"/>
            </a:endParaRPr>
          </a:p>
          <a:p>
            <a:pPr algn="ctr"/>
            <a:r>
              <a:rPr lang="uk-UA" sz="1400" dirty="0">
                <a:solidFill>
                  <a:srgbClr val="333333"/>
                </a:solidFill>
                <a:latin typeface="Times New Roman" panose="02020603050405020304" pitchFamily="18" charset="0"/>
                <a:cs typeface="Times New Roman" panose="02020603050405020304" pitchFamily="18" charset="0"/>
              </a:rPr>
              <a:t>Щотижня компанія вносить близько 20 інженерних змін у свій автомобіль </a:t>
            </a:r>
            <a:r>
              <a:rPr lang="en-US" sz="1400" dirty="0">
                <a:solidFill>
                  <a:srgbClr val="333333"/>
                </a:solidFill>
                <a:latin typeface="Times New Roman" panose="02020603050405020304" pitchFamily="18" charset="0"/>
                <a:cs typeface="Times New Roman" panose="02020603050405020304" pitchFamily="18" charset="0"/>
              </a:rPr>
              <a:t>Model S </a:t>
            </a:r>
            <a:r>
              <a:rPr lang="uk-UA" sz="1400" dirty="0">
                <a:solidFill>
                  <a:srgbClr val="333333"/>
                </a:solidFill>
                <a:latin typeface="Times New Roman" panose="02020603050405020304" pitchFamily="18" charset="0"/>
                <a:cs typeface="Times New Roman" panose="02020603050405020304" pitchFamily="18" charset="0"/>
              </a:rPr>
              <a:t>у відповідь на те, що клієнти розповідають їм про свій досвід водіння, або на дані, зібрані про те, як клієнти використовують свої автомобілі. Це означає, що оновлення програмного забезпечення можуть відбуватися миттєво, тому клієнти відчувають, що їхній автомобіль постійно оновлюється</a:t>
            </a:r>
          </a:p>
        </p:txBody>
      </p:sp>
      <p:sp>
        <p:nvSpPr>
          <p:cNvPr id="13" name="TextBox 12">
            <a:extLst>
              <a:ext uri="{FF2B5EF4-FFF2-40B4-BE49-F238E27FC236}">
                <a16:creationId xmlns:a16="http://schemas.microsoft.com/office/drawing/2014/main" id="{0EE4AF03-0E16-48D0-9FE1-6F6C86CF4F33}"/>
              </a:ext>
            </a:extLst>
          </p:cNvPr>
          <p:cNvSpPr txBox="1"/>
          <p:nvPr/>
        </p:nvSpPr>
        <p:spPr>
          <a:xfrm>
            <a:off x="233791" y="5725864"/>
            <a:ext cx="8754901" cy="87716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споживач сприймається як довгостроковий партнер, регулярна / постійна комунікація до, під час та після покупки (сервісні центри), фокус на рівні задоволеності та лояльності клієнтів, спільноти прихильників бренду</a:t>
            </a:r>
          </a:p>
        </p:txBody>
      </p:sp>
      <p:pic>
        <p:nvPicPr>
          <p:cNvPr id="5" name="Рисунок 4">
            <a:extLst>
              <a:ext uri="{FF2B5EF4-FFF2-40B4-BE49-F238E27FC236}">
                <a16:creationId xmlns:a16="http://schemas.microsoft.com/office/drawing/2014/main" id="{15DA28F4-52E4-40E9-9F8E-B44853E56409}"/>
              </a:ext>
            </a:extLst>
          </p:cNvPr>
          <p:cNvPicPr>
            <a:picLocks noChangeAspect="1"/>
          </p:cNvPicPr>
          <p:nvPr/>
        </p:nvPicPr>
        <p:blipFill>
          <a:blip r:embed="rId3"/>
          <a:stretch>
            <a:fillRect/>
          </a:stretch>
        </p:blipFill>
        <p:spPr>
          <a:xfrm>
            <a:off x="278281" y="1105232"/>
            <a:ext cx="3150350" cy="3231755"/>
          </a:xfrm>
          <a:prstGeom prst="rect">
            <a:avLst/>
          </a:prstGeom>
        </p:spPr>
      </p:pic>
      <p:pic>
        <p:nvPicPr>
          <p:cNvPr id="15" name="Рисунок 14">
            <a:extLst>
              <a:ext uri="{FF2B5EF4-FFF2-40B4-BE49-F238E27FC236}">
                <a16:creationId xmlns:a16="http://schemas.microsoft.com/office/drawing/2014/main" id="{A4FEDDFC-7CA5-4AF4-9760-3D9B8B5B6109}"/>
              </a:ext>
            </a:extLst>
          </p:cNvPr>
          <p:cNvPicPr>
            <a:picLocks noChangeAspect="1"/>
          </p:cNvPicPr>
          <p:nvPr/>
        </p:nvPicPr>
        <p:blipFill>
          <a:blip r:embed="rId4"/>
          <a:stretch>
            <a:fillRect/>
          </a:stretch>
        </p:blipFill>
        <p:spPr>
          <a:xfrm>
            <a:off x="1009598" y="4336987"/>
            <a:ext cx="2214872" cy="1271765"/>
          </a:xfrm>
          <a:prstGeom prst="rect">
            <a:avLst/>
          </a:prstGeom>
        </p:spPr>
      </p:pic>
    </p:spTree>
    <p:extLst>
      <p:ext uri="{BB962C8B-B14F-4D97-AF65-F5344CB8AC3E}">
        <p14:creationId xmlns:p14="http://schemas.microsoft.com/office/powerpoint/2010/main" val="36442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EE4AF03-0E16-48D0-9FE1-6F6C86CF4F33}"/>
              </a:ext>
            </a:extLst>
          </p:cNvPr>
          <p:cNvSpPr txBox="1"/>
          <p:nvPr/>
        </p:nvSpPr>
        <p:spPr>
          <a:xfrm>
            <a:off x="259961" y="4640069"/>
            <a:ext cx="8754901" cy="1138773"/>
          </a:xfrm>
          <a:prstGeom prst="rect">
            <a:avLst/>
          </a:prstGeom>
          <a:noFill/>
        </p:spPr>
        <p:txBody>
          <a:bodyPr wrap="square">
            <a:spAutoFit/>
          </a:bodyPr>
          <a:lstStyle/>
          <a:p>
            <a:pPr algn="ctr"/>
            <a:r>
              <a:rPr lang="uk-UA" sz="1700" b="1" dirty="0">
                <a:solidFill>
                  <a:schemeClr val="accent6">
                    <a:lumMod val="75000"/>
                  </a:schemeClr>
                </a:solidFill>
                <a:latin typeface="Times New Roman" panose="02020603050405020304" pitchFamily="18" charset="0"/>
                <a:cs typeface="Times New Roman" panose="02020603050405020304" pitchFamily="18" charset="0"/>
              </a:rPr>
              <a:t>Особливості ставлення до споживачів: </a:t>
            </a:r>
            <a:r>
              <a:rPr lang="uk-UA" sz="1700" dirty="0">
                <a:solidFill>
                  <a:schemeClr val="accent6">
                    <a:lumMod val="75000"/>
                  </a:schemeClr>
                </a:solidFill>
                <a:latin typeface="Times New Roman" panose="02020603050405020304" pitchFamily="18" charset="0"/>
                <a:cs typeface="Times New Roman" panose="02020603050405020304" pitchFamily="18" charset="0"/>
              </a:rPr>
              <a:t>персоналізований підхід на новому технологічному рівні, безшовна інтеграція різних каналів комунікації, технологічна інновативність в обслуговуванні, максимальна доступність та зручність, глибока аналітика та розуміння клієнта</a:t>
            </a:r>
          </a:p>
        </p:txBody>
      </p:sp>
      <p:sp>
        <p:nvSpPr>
          <p:cNvPr id="8" name="Объект 3">
            <a:extLst>
              <a:ext uri="{FF2B5EF4-FFF2-40B4-BE49-F238E27FC236}">
                <a16:creationId xmlns:a16="http://schemas.microsoft.com/office/drawing/2014/main" id="{C57F6147-CF8B-41BE-BC0E-F4B6E91EC52A}"/>
              </a:ext>
            </a:extLst>
          </p:cNvPr>
          <p:cNvSpPr txBox="1">
            <a:spLocks/>
          </p:cNvSpPr>
          <p:nvPr/>
        </p:nvSpPr>
        <p:spPr>
          <a:xfrm>
            <a:off x="611560" y="1340768"/>
            <a:ext cx="2543954" cy="1368152"/>
          </a:xfrm>
          <a:prstGeom prst="rect">
            <a:avLst/>
          </a:prstGeom>
          <a:solidFill>
            <a:srgbClr val="BC932E"/>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Концепція </a:t>
            </a:r>
          </a:p>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Маркетинг 4.0</a:t>
            </a:r>
          </a:p>
          <a:p>
            <a:pPr marL="0" indent="0" algn="ctr">
              <a:lnSpc>
                <a:spcPct val="90000"/>
              </a:lnSpc>
              <a:spcBef>
                <a:spcPts val="0"/>
              </a:spcBef>
              <a:spcAft>
                <a:spcPts val="0"/>
              </a:spcAft>
              <a:buNone/>
            </a:pPr>
            <a:r>
              <a:rPr lang="uk-UA" sz="1400" i="1" dirty="0">
                <a:solidFill>
                  <a:schemeClr val="tx1"/>
                </a:solidFill>
                <a:latin typeface="Times New Roman" pitchFamily="18" charset="0"/>
                <a:cs typeface="Times New Roman" pitchFamily="18" charset="0"/>
              </a:rPr>
              <a:t>(цифровізація)</a:t>
            </a:r>
          </a:p>
        </p:txBody>
      </p:sp>
      <p:sp>
        <p:nvSpPr>
          <p:cNvPr id="10" name="Объект 3">
            <a:extLst>
              <a:ext uri="{FF2B5EF4-FFF2-40B4-BE49-F238E27FC236}">
                <a16:creationId xmlns:a16="http://schemas.microsoft.com/office/drawing/2014/main" id="{C8318528-3634-4AB9-8904-22A2161BDCC5}"/>
              </a:ext>
            </a:extLst>
          </p:cNvPr>
          <p:cNvSpPr txBox="1">
            <a:spLocks/>
          </p:cNvSpPr>
          <p:nvPr/>
        </p:nvSpPr>
        <p:spPr>
          <a:xfrm>
            <a:off x="3347864" y="1340768"/>
            <a:ext cx="2543954" cy="1368152"/>
          </a:xfrm>
          <a:prstGeom prst="rect">
            <a:avLst/>
          </a:prstGeom>
          <a:solidFill>
            <a:srgbClr val="BC932E"/>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Концепція </a:t>
            </a:r>
          </a:p>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Маркетинг 5.0</a:t>
            </a:r>
            <a:br>
              <a:rPr lang="uk-UA" sz="2600" i="1" dirty="0">
                <a:solidFill>
                  <a:schemeClr val="tx1"/>
                </a:solidFill>
                <a:latin typeface="Times New Roman" pitchFamily="18" charset="0"/>
                <a:cs typeface="Times New Roman" pitchFamily="18" charset="0"/>
              </a:rPr>
            </a:br>
            <a:r>
              <a:rPr lang="uk-UA" sz="1400" i="1" dirty="0">
                <a:solidFill>
                  <a:schemeClr val="tx1"/>
                </a:solidFill>
                <a:latin typeface="Times New Roman" pitchFamily="18" charset="0"/>
                <a:cs typeface="Times New Roman" pitchFamily="18" charset="0"/>
              </a:rPr>
              <a:t>(штучний інтелект)</a:t>
            </a:r>
          </a:p>
        </p:txBody>
      </p:sp>
      <p:sp>
        <p:nvSpPr>
          <p:cNvPr id="12" name="Объект 3">
            <a:extLst>
              <a:ext uri="{FF2B5EF4-FFF2-40B4-BE49-F238E27FC236}">
                <a16:creationId xmlns:a16="http://schemas.microsoft.com/office/drawing/2014/main" id="{828BC42F-C6E9-4EB9-AF72-E88483139A5C}"/>
              </a:ext>
            </a:extLst>
          </p:cNvPr>
          <p:cNvSpPr txBox="1">
            <a:spLocks/>
          </p:cNvSpPr>
          <p:nvPr/>
        </p:nvSpPr>
        <p:spPr>
          <a:xfrm>
            <a:off x="6084168" y="1340768"/>
            <a:ext cx="2543954" cy="1368152"/>
          </a:xfrm>
          <a:prstGeom prst="rect">
            <a:avLst/>
          </a:prstGeom>
          <a:solidFill>
            <a:srgbClr val="BC932E"/>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Концепція </a:t>
            </a:r>
          </a:p>
          <a:p>
            <a:pPr marL="0" indent="0" algn="ctr">
              <a:lnSpc>
                <a:spcPct val="90000"/>
              </a:lnSpc>
              <a:spcBef>
                <a:spcPts val="0"/>
              </a:spcBef>
              <a:spcAft>
                <a:spcPts val="0"/>
              </a:spcAft>
              <a:buNone/>
            </a:pPr>
            <a:r>
              <a:rPr lang="uk-UA" sz="2600" i="1" dirty="0">
                <a:solidFill>
                  <a:schemeClr val="tx1"/>
                </a:solidFill>
                <a:latin typeface="Times New Roman" pitchFamily="18" charset="0"/>
                <a:cs typeface="Times New Roman" pitchFamily="18" charset="0"/>
              </a:rPr>
              <a:t>Маркетинг 6.0</a:t>
            </a:r>
          </a:p>
          <a:p>
            <a:pPr marL="0" indent="0" algn="ctr">
              <a:lnSpc>
                <a:spcPct val="90000"/>
              </a:lnSpc>
              <a:spcBef>
                <a:spcPts val="0"/>
              </a:spcBef>
              <a:spcAft>
                <a:spcPts val="0"/>
              </a:spcAft>
              <a:buNone/>
            </a:pPr>
            <a:r>
              <a:rPr lang="uk-UA" sz="1400" i="1" dirty="0">
                <a:solidFill>
                  <a:schemeClr val="tx1"/>
                </a:solidFill>
                <a:latin typeface="Times New Roman" pitchFamily="18" charset="0"/>
                <a:cs typeface="Times New Roman" pitchFamily="18" charset="0"/>
              </a:rPr>
              <a:t>(імерсивні технології чи технології розширеної реальності)</a:t>
            </a:r>
          </a:p>
        </p:txBody>
      </p:sp>
      <p:sp>
        <p:nvSpPr>
          <p:cNvPr id="14" name="TextBox 13">
            <a:extLst>
              <a:ext uri="{FF2B5EF4-FFF2-40B4-BE49-F238E27FC236}">
                <a16:creationId xmlns:a16="http://schemas.microsoft.com/office/drawing/2014/main" id="{4E3441ED-FDFF-4AB7-A3F7-356993CB651E}"/>
              </a:ext>
            </a:extLst>
          </p:cNvPr>
          <p:cNvSpPr txBox="1"/>
          <p:nvPr/>
        </p:nvSpPr>
        <p:spPr>
          <a:xfrm>
            <a:off x="611560" y="2852936"/>
            <a:ext cx="2543954" cy="1569660"/>
          </a:xfrm>
          <a:prstGeom prst="rect">
            <a:avLst/>
          </a:prstGeom>
          <a:noFill/>
        </p:spPr>
        <p:txBody>
          <a:bodyPr wrap="square">
            <a:spAutoFit/>
          </a:bodyPr>
          <a:lstStyle/>
          <a:p>
            <a:pPr algn="ctr"/>
            <a:r>
              <a:rPr lang="uk-UA" sz="1600" dirty="0">
                <a:latin typeface="Times New Roman" panose="02020603050405020304" pitchFamily="18" charset="0"/>
                <a:cs typeface="Times New Roman" panose="02020603050405020304" pitchFamily="18" charset="0"/>
              </a:rPr>
              <a:t>фокусується на цифровій трансформації взаємодії з клієнтами через омніканальність, використання даних та автоматизацію процесів</a:t>
            </a:r>
            <a:endParaRPr lang="uk-UA" sz="1600" dirty="0">
              <a:solidFill>
                <a:srgbClr val="333333"/>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4912F26-E090-4674-B4A2-1B04C24F81E2}"/>
              </a:ext>
            </a:extLst>
          </p:cNvPr>
          <p:cNvSpPr txBox="1"/>
          <p:nvPr/>
        </p:nvSpPr>
        <p:spPr>
          <a:xfrm>
            <a:off x="3365435" y="2852936"/>
            <a:ext cx="2543954" cy="1569660"/>
          </a:xfrm>
          <a:prstGeom prst="rect">
            <a:avLst/>
          </a:prstGeom>
          <a:noFill/>
        </p:spPr>
        <p:txBody>
          <a:bodyPr wrap="square">
            <a:spAutoFit/>
          </a:bodyPr>
          <a:lstStyle/>
          <a:p>
            <a:pPr algn="ctr"/>
            <a:r>
              <a:rPr lang="uk-UA" sz="1600" dirty="0">
                <a:latin typeface="Times New Roman" panose="02020603050405020304" pitchFamily="18" charset="0"/>
                <a:cs typeface="Times New Roman" panose="02020603050405020304" pitchFamily="18" charset="0"/>
              </a:rPr>
              <a:t>розвиває персоналізацію за допомогою штучного інтелекту, який передбачає потреби клієнтів та автоматизує взаємодію на новому рівні</a:t>
            </a:r>
          </a:p>
        </p:txBody>
      </p:sp>
      <p:sp>
        <p:nvSpPr>
          <p:cNvPr id="18" name="TextBox 17">
            <a:extLst>
              <a:ext uri="{FF2B5EF4-FFF2-40B4-BE49-F238E27FC236}">
                <a16:creationId xmlns:a16="http://schemas.microsoft.com/office/drawing/2014/main" id="{542AEA32-FC49-497F-A5D2-A209EB99E260}"/>
              </a:ext>
            </a:extLst>
          </p:cNvPr>
          <p:cNvSpPr txBox="1"/>
          <p:nvPr/>
        </p:nvSpPr>
        <p:spPr>
          <a:xfrm>
            <a:off x="6094134" y="2832396"/>
            <a:ext cx="2543954" cy="1569660"/>
          </a:xfrm>
          <a:prstGeom prst="rect">
            <a:avLst/>
          </a:prstGeom>
          <a:noFill/>
        </p:spPr>
        <p:txBody>
          <a:bodyPr wrap="square">
            <a:spAutoFit/>
          </a:bodyPr>
          <a:lstStyle/>
          <a:p>
            <a:pPr algn="ctr"/>
            <a:r>
              <a:rPr lang="uk-UA" sz="1600" dirty="0">
                <a:latin typeface="Times New Roman" panose="02020603050405020304" pitchFamily="18" charset="0"/>
                <a:cs typeface="Times New Roman" panose="02020603050405020304" pitchFamily="18" charset="0"/>
              </a:rPr>
              <a:t>створює повністю новий досвід взаємодії через імерсивні технології, розмиваючи межі між фізичним та цифровим світом</a:t>
            </a:r>
          </a:p>
        </p:txBody>
      </p:sp>
    </p:spTree>
    <p:extLst>
      <p:ext uri="{BB962C8B-B14F-4D97-AF65-F5344CB8AC3E}">
        <p14:creationId xmlns:p14="http://schemas.microsoft.com/office/powerpoint/2010/main" val="325158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54628" y="2492896"/>
            <a:ext cx="7641094" cy="17281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2. Розвиток теорії споживчої поведінки</a:t>
            </a:r>
          </a:p>
          <a:p>
            <a:pPr marL="45720" indent="0" algn="ctr">
              <a:buNone/>
            </a:pPr>
            <a:r>
              <a:rPr lang="uk-UA" sz="3600" dirty="0">
                <a:solidFill>
                  <a:schemeClr val="accent1">
                    <a:lumMod val="75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193312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912CE6D-3F27-49E9-8744-DCEB630C5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0"/>
            <a:ext cx="6858000" cy="6858000"/>
          </a:xfrm>
          <a:prstGeom prst="rect">
            <a:avLst/>
          </a:prstGeom>
        </p:spPr>
      </p:pic>
      <p:sp>
        <p:nvSpPr>
          <p:cNvPr id="6" name="Объект 3">
            <a:extLst>
              <a:ext uri="{FF2B5EF4-FFF2-40B4-BE49-F238E27FC236}">
                <a16:creationId xmlns:a16="http://schemas.microsoft.com/office/drawing/2014/main" id="{7693129D-93FF-4C5D-A5E7-0275AEE9A9EE}"/>
              </a:ext>
            </a:extLst>
          </p:cNvPr>
          <p:cNvSpPr txBox="1">
            <a:spLocks/>
          </p:cNvSpPr>
          <p:nvPr/>
        </p:nvSpPr>
        <p:spPr>
          <a:xfrm>
            <a:off x="5004048" y="3789040"/>
            <a:ext cx="3896678" cy="2376264"/>
          </a:xfrm>
          <a:prstGeom prst="rect">
            <a:avLst/>
          </a:prstGeom>
          <a:solidFill>
            <a:schemeClr val="bg1">
              <a:lumMod val="5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bg1"/>
                </a:solidFill>
                <a:latin typeface="Times New Roman" pitchFamily="18" charset="0"/>
                <a:cs typeface="Times New Roman" pitchFamily="18" charset="0"/>
              </a:rPr>
              <a:t>Тема 1.</a:t>
            </a:r>
          </a:p>
          <a:p>
            <a:pPr marL="0" indent="0" algn="ctr">
              <a:spcBef>
                <a:spcPts val="0"/>
              </a:spcBef>
              <a:spcAft>
                <a:spcPts val="0"/>
              </a:spcAft>
              <a:buNone/>
            </a:pPr>
            <a:r>
              <a:rPr lang="uk-UA" sz="3600" dirty="0">
                <a:solidFill>
                  <a:schemeClr val="bg1"/>
                </a:solidFill>
                <a:latin typeface="Times New Roman" pitchFamily="18" charset="0"/>
                <a:cs typeface="Times New Roman" pitchFamily="18" charset="0"/>
              </a:rPr>
              <a:t>Теоретичні основи поведінки споживача</a:t>
            </a:r>
          </a:p>
        </p:txBody>
      </p:sp>
      <p:pic>
        <p:nvPicPr>
          <p:cNvPr id="5"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551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7AB326D5-B67E-43F6-B9A9-7CC0F2F0C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713" y="0"/>
            <a:ext cx="6364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11E7BE60-E9A9-48BD-B750-C4250236D6C2}"/>
              </a:ext>
            </a:extLst>
          </p:cNvPr>
          <p:cNvPicPr>
            <a:picLocks noChangeAspect="1"/>
          </p:cNvPicPr>
          <p:nvPr/>
        </p:nvPicPr>
        <p:blipFill>
          <a:blip r:embed="rId4"/>
          <a:stretch>
            <a:fillRect/>
          </a:stretch>
        </p:blipFill>
        <p:spPr>
          <a:xfrm>
            <a:off x="195585" y="1750013"/>
            <a:ext cx="2584128" cy="2009322"/>
          </a:xfrm>
          <a:prstGeom prst="rect">
            <a:avLst/>
          </a:prstGeom>
        </p:spPr>
      </p:pic>
      <p:sp>
        <p:nvSpPr>
          <p:cNvPr id="7" name="Объект 3">
            <a:extLst>
              <a:ext uri="{FF2B5EF4-FFF2-40B4-BE49-F238E27FC236}">
                <a16:creationId xmlns:a16="http://schemas.microsoft.com/office/drawing/2014/main" id="{3330D9D1-C24A-42A5-825D-1E48E9C72569}"/>
              </a:ext>
            </a:extLst>
          </p:cNvPr>
          <p:cNvSpPr txBox="1">
            <a:spLocks/>
          </p:cNvSpPr>
          <p:nvPr/>
        </p:nvSpPr>
        <p:spPr>
          <a:xfrm>
            <a:off x="212801" y="3755049"/>
            <a:ext cx="2584128" cy="75407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dirty="0">
                <a:solidFill>
                  <a:schemeClr val="accent1">
                    <a:lumMod val="75000"/>
                  </a:schemeClr>
                </a:solidFill>
                <a:latin typeface="Times New Roman" pitchFamily="18" charset="0"/>
                <a:cs typeface="Times New Roman" pitchFamily="18" charset="0"/>
              </a:rPr>
              <a:t>Зигмунд Фрейд</a:t>
            </a:r>
          </a:p>
          <a:p>
            <a:pPr marL="0" indent="0" algn="ctr">
              <a:spcBef>
                <a:spcPts val="0"/>
              </a:spcBef>
              <a:spcAft>
                <a:spcPts val="0"/>
              </a:spcAft>
              <a:buNone/>
            </a:pPr>
            <a:r>
              <a:rPr lang="uk-UA" sz="1800" dirty="0">
                <a:solidFill>
                  <a:schemeClr val="accent1">
                    <a:lumMod val="75000"/>
                  </a:schemeClr>
                </a:solidFill>
                <a:latin typeface="Times New Roman" pitchFamily="18" charset="0"/>
                <a:cs typeface="Times New Roman" pitchFamily="18" charset="0"/>
              </a:rPr>
              <a:t>(1856-1939)</a:t>
            </a:r>
          </a:p>
        </p:txBody>
      </p:sp>
      <p:sp>
        <p:nvSpPr>
          <p:cNvPr id="8" name="Объект 3">
            <a:extLst>
              <a:ext uri="{FF2B5EF4-FFF2-40B4-BE49-F238E27FC236}">
                <a16:creationId xmlns:a16="http://schemas.microsoft.com/office/drawing/2014/main" id="{1C6FF200-2F12-4A68-B97A-D89796677972}"/>
              </a:ext>
            </a:extLst>
          </p:cNvPr>
          <p:cNvSpPr txBox="1">
            <a:spLocks/>
          </p:cNvSpPr>
          <p:nvPr/>
        </p:nvSpPr>
        <p:spPr>
          <a:xfrm>
            <a:off x="212801" y="4509120"/>
            <a:ext cx="4176464" cy="2009323"/>
          </a:xfrm>
          <a:prstGeom prst="rect">
            <a:avLst/>
          </a:prstGeom>
          <a:solidFill>
            <a:schemeClr val="accent4">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500" dirty="0">
                <a:solidFill>
                  <a:schemeClr val="tx1"/>
                </a:solidFill>
                <a:latin typeface="Times New Roman" pitchFamily="18" charset="0"/>
                <a:cs typeface="Times New Roman" pitchFamily="18" charset="0"/>
              </a:rPr>
              <a:t>Відповідно до теорії несвідомого Фрейда, поведінка споживача може бути зумовлена ​​глибоко вкоріненими, підсвідомими психологічними мотивами, про які споживач може не усвідомлювати. Фрейд вважав, що на багато споживчих рішень впливають несвідомі бажання та пригнічені імпульси, а не виключно раціональні фактори </a:t>
            </a:r>
          </a:p>
        </p:txBody>
      </p:sp>
      <p:sp>
        <p:nvSpPr>
          <p:cNvPr id="9" name="Объект 3">
            <a:extLst>
              <a:ext uri="{FF2B5EF4-FFF2-40B4-BE49-F238E27FC236}">
                <a16:creationId xmlns:a16="http://schemas.microsoft.com/office/drawing/2014/main" id="{0700C29B-7118-469B-988F-E03D6A13B1A9}"/>
              </a:ext>
            </a:extLst>
          </p:cNvPr>
          <p:cNvSpPr txBox="1">
            <a:spLocks/>
          </p:cNvSpPr>
          <p:nvPr/>
        </p:nvSpPr>
        <p:spPr>
          <a:xfrm>
            <a:off x="6876256" y="106925"/>
            <a:ext cx="2216096" cy="532453"/>
          </a:xfrm>
          <a:prstGeom prst="rect">
            <a:avLst/>
          </a:prstGeom>
          <a:solidFill>
            <a:schemeClr val="tx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400" dirty="0">
                <a:solidFill>
                  <a:schemeClr val="tx1"/>
                </a:solidFill>
                <a:latin typeface="Times New Roman" pitchFamily="18" charset="0"/>
                <a:cs typeface="Times New Roman" pitchFamily="18" charset="0"/>
              </a:rPr>
              <a:t>Ранні погляди на поведінку споживачів</a:t>
            </a:r>
          </a:p>
        </p:txBody>
      </p:sp>
    </p:spTree>
    <p:extLst>
      <p:ext uri="{BB962C8B-B14F-4D97-AF65-F5344CB8AC3E}">
        <p14:creationId xmlns:p14="http://schemas.microsoft.com/office/powerpoint/2010/main" val="199752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99A80A1A-FB73-43EF-A21B-B6C768A476E5}"/>
              </a:ext>
            </a:extLst>
          </p:cNvPr>
          <p:cNvPicPr>
            <a:picLocks noChangeAspect="1"/>
          </p:cNvPicPr>
          <p:nvPr/>
        </p:nvPicPr>
        <p:blipFill>
          <a:blip r:embed="rId4"/>
          <a:stretch>
            <a:fillRect/>
          </a:stretch>
        </p:blipFill>
        <p:spPr>
          <a:xfrm>
            <a:off x="9452" y="1628800"/>
            <a:ext cx="9144000" cy="4905166"/>
          </a:xfrm>
          <a:prstGeom prst="rect">
            <a:avLst/>
          </a:prstGeom>
        </p:spPr>
      </p:pic>
      <p:sp>
        <p:nvSpPr>
          <p:cNvPr id="10" name="Объект 3">
            <a:extLst>
              <a:ext uri="{FF2B5EF4-FFF2-40B4-BE49-F238E27FC236}">
                <a16:creationId xmlns:a16="http://schemas.microsoft.com/office/drawing/2014/main" id="{50D2A563-75D2-434C-BE54-8F021E7E5EC6}"/>
              </a:ext>
            </a:extLst>
          </p:cNvPr>
          <p:cNvSpPr txBox="1">
            <a:spLocks/>
          </p:cNvSpPr>
          <p:nvPr/>
        </p:nvSpPr>
        <p:spPr>
          <a:xfrm>
            <a:off x="251520" y="2780928"/>
            <a:ext cx="2584128" cy="75407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600" dirty="0">
                <a:solidFill>
                  <a:schemeClr val="accent1">
                    <a:lumMod val="75000"/>
                  </a:schemeClr>
                </a:solidFill>
                <a:latin typeface="Times New Roman" pitchFamily="18" charset="0"/>
                <a:cs typeface="Times New Roman" pitchFamily="18" charset="0"/>
              </a:rPr>
              <a:t>Абрахам Маслоу</a:t>
            </a:r>
          </a:p>
          <a:p>
            <a:pPr marL="0" indent="0" algn="ctr">
              <a:spcBef>
                <a:spcPts val="0"/>
              </a:spcBef>
              <a:spcAft>
                <a:spcPts val="0"/>
              </a:spcAft>
              <a:buNone/>
            </a:pPr>
            <a:r>
              <a:rPr lang="uk-UA" sz="1800" dirty="0">
                <a:solidFill>
                  <a:schemeClr val="accent1">
                    <a:lumMod val="75000"/>
                  </a:schemeClr>
                </a:solidFill>
                <a:latin typeface="Times New Roman" pitchFamily="18" charset="0"/>
                <a:cs typeface="Times New Roman" pitchFamily="18" charset="0"/>
              </a:rPr>
              <a:t>(1908-1970)</a:t>
            </a:r>
          </a:p>
        </p:txBody>
      </p:sp>
      <p:sp>
        <p:nvSpPr>
          <p:cNvPr id="12" name="Объект 3">
            <a:extLst>
              <a:ext uri="{FF2B5EF4-FFF2-40B4-BE49-F238E27FC236}">
                <a16:creationId xmlns:a16="http://schemas.microsoft.com/office/drawing/2014/main" id="{FB0458B0-5AB0-4109-9AAF-DD81F0ED1BE9}"/>
              </a:ext>
            </a:extLst>
          </p:cNvPr>
          <p:cNvSpPr txBox="1">
            <a:spLocks/>
          </p:cNvSpPr>
          <p:nvPr/>
        </p:nvSpPr>
        <p:spPr>
          <a:xfrm>
            <a:off x="2699792" y="558025"/>
            <a:ext cx="6192688" cy="1728192"/>
          </a:xfrm>
          <a:prstGeom prst="rect">
            <a:avLst/>
          </a:prstGeom>
          <a:solidFill>
            <a:schemeClr val="accent4">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500" dirty="0">
                <a:solidFill>
                  <a:schemeClr val="tx1"/>
                </a:solidFill>
                <a:latin typeface="Times New Roman" pitchFamily="18" charset="0"/>
                <a:cs typeface="Times New Roman" pitchFamily="18" charset="0"/>
              </a:rPr>
              <a:t>Ієрархія потреб Маслоу має відношення до поведінки споживачів. Фізіологічні потреби нижчого рівня та потреби безпеки спонукають споживачів купувати основні товари та послуги. Коли споживачі задовольняють ці фундаментальні потреби, вони мотивовані задовольняти потреби вищого рівня, такі як приналежність, повага та самореалізація, що може вплинути на рішення про купівлю товарів, які мають більші бажання або статус</a:t>
            </a:r>
          </a:p>
        </p:txBody>
      </p:sp>
      <p:sp>
        <p:nvSpPr>
          <p:cNvPr id="13" name="Объект 3">
            <a:extLst>
              <a:ext uri="{FF2B5EF4-FFF2-40B4-BE49-F238E27FC236}">
                <a16:creationId xmlns:a16="http://schemas.microsoft.com/office/drawing/2014/main" id="{427B6206-D39D-40C4-A6FC-23116C9E776F}"/>
              </a:ext>
            </a:extLst>
          </p:cNvPr>
          <p:cNvSpPr txBox="1">
            <a:spLocks/>
          </p:cNvSpPr>
          <p:nvPr/>
        </p:nvSpPr>
        <p:spPr>
          <a:xfrm>
            <a:off x="6876256" y="106925"/>
            <a:ext cx="2216096" cy="532453"/>
          </a:xfrm>
          <a:prstGeom prst="rect">
            <a:avLst/>
          </a:prstGeom>
          <a:solidFill>
            <a:schemeClr val="tx2">
              <a:lumMod val="40000"/>
              <a:lumOff val="60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400" dirty="0">
                <a:solidFill>
                  <a:schemeClr val="tx1"/>
                </a:solidFill>
                <a:latin typeface="Times New Roman" pitchFamily="18" charset="0"/>
                <a:cs typeface="Times New Roman" pitchFamily="18" charset="0"/>
              </a:rPr>
              <a:t>Ранні погляди на поведінку споживачів</a:t>
            </a:r>
          </a:p>
        </p:txBody>
      </p:sp>
    </p:spTree>
    <p:extLst>
      <p:ext uri="{BB962C8B-B14F-4D97-AF65-F5344CB8AC3E}">
        <p14:creationId xmlns:p14="http://schemas.microsoft.com/office/powerpoint/2010/main" val="415017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3">
            <a:extLst>
              <a:ext uri="{FF2B5EF4-FFF2-40B4-BE49-F238E27FC236}">
                <a16:creationId xmlns:a16="http://schemas.microsoft.com/office/drawing/2014/main" id="{2B53C2F1-DA0A-4B39-AAD2-E1CA78D0AA5E}"/>
              </a:ext>
            </a:extLst>
          </p:cNvPr>
          <p:cNvSpPr txBox="1">
            <a:spLocks/>
          </p:cNvSpPr>
          <p:nvPr/>
        </p:nvSpPr>
        <p:spPr>
          <a:xfrm>
            <a:off x="827584" y="1268760"/>
            <a:ext cx="7641094" cy="115212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Поведінкові підходи до поведінки споживачів</a:t>
            </a:r>
          </a:p>
        </p:txBody>
      </p:sp>
      <p:sp>
        <p:nvSpPr>
          <p:cNvPr id="9" name="Объект 3">
            <a:extLst>
              <a:ext uri="{FF2B5EF4-FFF2-40B4-BE49-F238E27FC236}">
                <a16:creationId xmlns:a16="http://schemas.microsoft.com/office/drawing/2014/main" id="{C98D1A32-96E7-48B0-9C8B-FE62CB99FE69}"/>
              </a:ext>
            </a:extLst>
          </p:cNvPr>
          <p:cNvSpPr txBox="1">
            <a:spLocks/>
          </p:cNvSpPr>
          <p:nvPr/>
        </p:nvSpPr>
        <p:spPr>
          <a:xfrm>
            <a:off x="683568" y="2666840"/>
            <a:ext cx="3240360" cy="198629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Біхевіоризм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a:t>
            </a:r>
            <a:r>
              <a:rPr lang="ru-RU" sz="2000" dirty="0">
                <a:solidFill>
                  <a:schemeClr val="tx1"/>
                </a:solidFill>
                <a:latin typeface="Times New Roman" pitchFamily="18" charset="0"/>
                <a:cs typeface="Times New Roman" pitchFamily="18" charset="0"/>
              </a:rPr>
              <a:t> </a:t>
            </a:r>
            <a:r>
              <a:rPr lang="uk-UA" sz="2000" dirty="0">
                <a:solidFill>
                  <a:schemeClr val="tx1"/>
                </a:solidFill>
                <a:latin typeface="Times New Roman" pitchFamily="18" charset="0"/>
                <a:cs typeface="Times New Roman" pitchFamily="18" charset="0"/>
              </a:rPr>
              <a:t>підхід, який розглядає поведінку споживачів як результат зовнішніх стимулів та умовних реакцій</a:t>
            </a:r>
          </a:p>
        </p:txBody>
      </p:sp>
      <p:sp>
        <p:nvSpPr>
          <p:cNvPr id="10" name="Объект 3">
            <a:extLst>
              <a:ext uri="{FF2B5EF4-FFF2-40B4-BE49-F238E27FC236}">
                <a16:creationId xmlns:a16="http://schemas.microsoft.com/office/drawing/2014/main" id="{466453E8-ED68-4E95-9972-B414AB864E57}"/>
              </a:ext>
            </a:extLst>
          </p:cNvPr>
          <p:cNvSpPr txBox="1">
            <a:spLocks/>
          </p:cNvSpPr>
          <p:nvPr/>
        </p:nvSpPr>
        <p:spPr>
          <a:xfrm>
            <a:off x="4788024" y="2611871"/>
            <a:ext cx="3240360" cy="18002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Теорія навчання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 підхід, який розглядає, як споживачі набувають знань, навичок поведінки через умовні рефлекси та асоціації</a:t>
            </a:r>
            <a:endParaRPr lang="uk-UA" sz="2000" dirty="0">
              <a:solidFill>
                <a:schemeClr val="accent1">
                  <a:lumMod val="75000"/>
                </a:schemeClr>
              </a:solidFill>
              <a:latin typeface="Times New Roman" pitchFamily="18" charset="0"/>
              <a:cs typeface="Times New Roman" pitchFamily="18" charset="0"/>
            </a:endParaRPr>
          </a:p>
        </p:txBody>
      </p:sp>
      <p:sp>
        <p:nvSpPr>
          <p:cNvPr id="12" name="Объект 3">
            <a:extLst>
              <a:ext uri="{FF2B5EF4-FFF2-40B4-BE49-F238E27FC236}">
                <a16:creationId xmlns:a16="http://schemas.microsoft.com/office/drawing/2014/main" id="{8ECD9E04-E85B-4202-BAEA-252104922B0C}"/>
              </a:ext>
            </a:extLst>
          </p:cNvPr>
          <p:cNvSpPr txBox="1">
            <a:spLocks/>
          </p:cNvSpPr>
          <p:nvPr/>
        </p:nvSpPr>
        <p:spPr>
          <a:xfrm>
            <a:off x="683568" y="4808471"/>
            <a:ext cx="7785110" cy="1368153"/>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Когнітивна психологія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a:t>
            </a:r>
            <a:r>
              <a:rPr lang="ru-RU" sz="2000" dirty="0">
                <a:solidFill>
                  <a:schemeClr val="tx1"/>
                </a:solidFill>
                <a:latin typeface="Times New Roman" pitchFamily="18" charset="0"/>
                <a:cs typeface="Times New Roman" pitchFamily="18" charset="0"/>
              </a:rPr>
              <a:t> </a:t>
            </a:r>
            <a:r>
              <a:rPr lang="uk-UA" sz="2000" dirty="0">
                <a:solidFill>
                  <a:schemeClr val="tx1"/>
                </a:solidFill>
                <a:latin typeface="Times New Roman" pitchFamily="18" charset="0"/>
                <a:cs typeface="Times New Roman" pitchFamily="18" charset="0"/>
              </a:rPr>
              <a:t>підхід, який пояснює споживачів як активних учасників пізнання інформації, які сприймають, запам'ятовують і додають інформацію, що впливає на їхні рішення</a:t>
            </a:r>
          </a:p>
        </p:txBody>
      </p:sp>
    </p:spTree>
    <p:extLst>
      <p:ext uri="{BB962C8B-B14F-4D97-AF65-F5344CB8AC3E}">
        <p14:creationId xmlns:p14="http://schemas.microsoft.com/office/powerpoint/2010/main" val="327765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21207E3D-4570-4AD7-984C-DD00FAF3E3FD}"/>
              </a:ext>
            </a:extLst>
          </p:cNvPr>
          <p:cNvPicPr>
            <a:picLocks noChangeAspect="1"/>
          </p:cNvPicPr>
          <p:nvPr/>
        </p:nvPicPr>
        <p:blipFill>
          <a:blip r:embed="rId3"/>
          <a:stretch>
            <a:fillRect/>
          </a:stretch>
        </p:blipFill>
        <p:spPr>
          <a:xfrm>
            <a:off x="0" y="1052962"/>
            <a:ext cx="9144000" cy="3891891"/>
          </a:xfrm>
          <a:prstGeom prst="rect">
            <a:avLst/>
          </a:prstGeom>
        </p:spPr>
      </p:pic>
      <p:pic>
        <p:nvPicPr>
          <p:cNvPr id="5" name="Рисунок 4">
            <a:extLst>
              <a:ext uri="{FF2B5EF4-FFF2-40B4-BE49-F238E27FC236}">
                <a16:creationId xmlns:a16="http://schemas.microsoft.com/office/drawing/2014/main" id="{F6AC632E-E76E-403D-AD9D-6AAD04076E2B}"/>
              </a:ext>
            </a:extLst>
          </p:cNvPr>
          <p:cNvPicPr>
            <a:picLocks noChangeAspect="1"/>
          </p:cNvPicPr>
          <p:nvPr/>
        </p:nvPicPr>
        <p:blipFill>
          <a:blip r:embed="rId4"/>
          <a:stretch>
            <a:fillRect/>
          </a:stretch>
        </p:blipFill>
        <p:spPr>
          <a:xfrm>
            <a:off x="230422" y="3933056"/>
            <a:ext cx="3731982" cy="2395840"/>
          </a:xfrm>
          <a:prstGeom prst="rect">
            <a:avLst/>
          </a:prstGeom>
        </p:spPr>
      </p:pic>
      <p:sp>
        <p:nvSpPr>
          <p:cNvPr id="13" name="TextBox 12">
            <a:extLst>
              <a:ext uri="{FF2B5EF4-FFF2-40B4-BE49-F238E27FC236}">
                <a16:creationId xmlns:a16="http://schemas.microsoft.com/office/drawing/2014/main" id="{76927382-FD0C-42E9-8B0C-A9C6307A15F8}"/>
              </a:ext>
            </a:extLst>
          </p:cNvPr>
          <p:cNvSpPr txBox="1"/>
          <p:nvPr/>
        </p:nvSpPr>
        <p:spPr>
          <a:xfrm>
            <a:off x="3962404" y="4859121"/>
            <a:ext cx="4930076" cy="590931"/>
          </a:xfrm>
          <a:prstGeom prst="rect">
            <a:avLst/>
          </a:prstGeom>
          <a:noFill/>
        </p:spPr>
        <p:txBody>
          <a:bodyPr wrap="square">
            <a:spAutoFit/>
          </a:bodyPr>
          <a:lstStyle/>
          <a:p>
            <a:pPr algn="ctr">
              <a:lnSpc>
                <a:spcPct val="90000"/>
              </a:lnSpc>
              <a:buClr>
                <a:schemeClr val="accent6">
                  <a:lumMod val="75000"/>
                </a:schemeClr>
              </a:buClr>
              <a:buSzPct val="130000"/>
            </a:pPr>
            <a:r>
              <a:rPr lang="uk-UA" sz="1200" b="1" dirty="0">
                <a:latin typeface="Times New Roman" pitchFamily="18" charset="0"/>
                <a:cs typeface="Times New Roman" pitchFamily="18" charset="0"/>
              </a:rPr>
              <a:t>Біхевіоризм: </a:t>
            </a:r>
            <a:r>
              <a:rPr lang="uk-UA" sz="1200" dirty="0">
                <a:latin typeface="Times New Roman" pitchFamily="18" charset="0"/>
                <a:cs typeface="Times New Roman" pitchFamily="18" charset="0"/>
              </a:rPr>
              <a:t>Вибір та просування </a:t>
            </a:r>
            <a:r>
              <a:rPr lang="en-US" sz="1200" dirty="0">
                <a:latin typeface="Times New Roman" pitchFamily="18" charset="0"/>
                <a:cs typeface="Times New Roman" pitchFamily="18" charset="0"/>
              </a:rPr>
              <a:t>Pantone-</a:t>
            </a:r>
            <a:r>
              <a:rPr lang="uk-UA" sz="1200" dirty="0">
                <a:latin typeface="Times New Roman" pitchFamily="18" charset="0"/>
                <a:cs typeface="Times New Roman" pitchFamily="18" charset="0"/>
              </a:rPr>
              <a:t>кольорів року можна розглядати як спробу зовнішньо вплинути та змінити поведінку споживачів через маніпулювання візуальними стимулами</a:t>
            </a:r>
            <a:endParaRPr lang="en-US" sz="1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9A23FED9-4092-4D42-96FF-1F4128BD6CEC}"/>
              </a:ext>
            </a:extLst>
          </p:cNvPr>
          <p:cNvSpPr txBox="1"/>
          <p:nvPr/>
        </p:nvSpPr>
        <p:spPr>
          <a:xfrm>
            <a:off x="3962404" y="5437610"/>
            <a:ext cx="4858068" cy="646331"/>
          </a:xfrm>
          <a:prstGeom prst="rect">
            <a:avLst/>
          </a:prstGeom>
          <a:noFill/>
        </p:spPr>
        <p:txBody>
          <a:bodyPr wrap="square">
            <a:spAutoFit/>
          </a:bodyPr>
          <a:lstStyle/>
          <a:p>
            <a:pPr algn="ctr">
              <a:buClr>
                <a:schemeClr val="accent6">
                  <a:lumMod val="75000"/>
                </a:schemeClr>
              </a:buClr>
              <a:buSzPct val="130000"/>
            </a:pPr>
            <a:r>
              <a:rPr lang="uk-UA" sz="1200" b="1" dirty="0">
                <a:latin typeface="Times New Roman" pitchFamily="18" charset="0"/>
                <a:cs typeface="Times New Roman" pitchFamily="18" charset="0"/>
              </a:rPr>
              <a:t>Теорія навчання: </a:t>
            </a:r>
            <a:r>
              <a:rPr lang="uk-UA" sz="1200" dirty="0">
                <a:latin typeface="Times New Roman" pitchFamily="18" charset="0"/>
                <a:cs typeface="Times New Roman" pitchFamily="18" charset="0"/>
              </a:rPr>
              <a:t>Популяризація </a:t>
            </a:r>
            <a:r>
              <a:rPr lang="en-US" sz="1200" dirty="0">
                <a:latin typeface="Times New Roman" pitchFamily="18" charset="0"/>
                <a:cs typeface="Times New Roman" pitchFamily="18" charset="0"/>
              </a:rPr>
              <a:t>Pantone-</a:t>
            </a:r>
            <a:r>
              <a:rPr lang="uk-UA" sz="1200" dirty="0">
                <a:latin typeface="Times New Roman" pitchFamily="18" charset="0"/>
                <a:cs typeface="Times New Roman" pitchFamily="18" charset="0"/>
              </a:rPr>
              <a:t>кольорів може бути спробою формувати в людей нові знання, навички та асоціації, що впливають на їхню поведінку та вибір</a:t>
            </a:r>
          </a:p>
        </p:txBody>
      </p:sp>
      <p:sp>
        <p:nvSpPr>
          <p:cNvPr id="15" name="TextBox 14">
            <a:extLst>
              <a:ext uri="{FF2B5EF4-FFF2-40B4-BE49-F238E27FC236}">
                <a16:creationId xmlns:a16="http://schemas.microsoft.com/office/drawing/2014/main" id="{A2BC08DC-018D-4C0F-B96D-055C571B303D}"/>
              </a:ext>
            </a:extLst>
          </p:cNvPr>
          <p:cNvSpPr txBox="1"/>
          <p:nvPr/>
        </p:nvSpPr>
        <p:spPr>
          <a:xfrm>
            <a:off x="3890396" y="6023029"/>
            <a:ext cx="5023182" cy="646331"/>
          </a:xfrm>
          <a:prstGeom prst="rect">
            <a:avLst/>
          </a:prstGeom>
          <a:noFill/>
        </p:spPr>
        <p:txBody>
          <a:bodyPr wrap="square">
            <a:spAutoFit/>
          </a:bodyPr>
          <a:lstStyle/>
          <a:p>
            <a:pPr algn="ctr">
              <a:buClr>
                <a:schemeClr val="accent6">
                  <a:lumMod val="75000"/>
                </a:schemeClr>
              </a:buClr>
              <a:buSzPct val="130000"/>
            </a:pPr>
            <a:r>
              <a:rPr lang="uk-UA" sz="1200" b="1" dirty="0">
                <a:latin typeface="Times New Roman" pitchFamily="18" charset="0"/>
                <a:cs typeface="Times New Roman" pitchFamily="18" charset="0"/>
              </a:rPr>
              <a:t>Когнітивна психологія: </a:t>
            </a:r>
            <a:r>
              <a:rPr lang="uk-UA" sz="1200" dirty="0">
                <a:latin typeface="Times New Roman" pitchFamily="18" charset="0"/>
                <a:cs typeface="Times New Roman" pitchFamily="18" charset="0"/>
              </a:rPr>
              <a:t>Використання </a:t>
            </a:r>
            <a:r>
              <a:rPr lang="en-US" sz="1200" dirty="0">
                <a:latin typeface="Times New Roman" pitchFamily="18" charset="0"/>
                <a:cs typeface="Times New Roman" pitchFamily="18" charset="0"/>
              </a:rPr>
              <a:t>Pantone-</a:t>
            </a:r>
            <a:r>
              <a:rPr lang="uk-UA" sz="1200" dirty="0">
                <a:latin typeface="Times New Roman" pitchFamily="18" charset="0"/>
                <a:cs typeface="Times New Roman" pitchFamily="18" charset="0"/>
              </a:rPr>
              <a:t>кольорів може бути спрямоване на активне залучення споживачів до обробки інформації, що впливає на їхні рішення та дії</a:t>
            </a:r>
          </a:p>
        </p:txBody>
      </p:sp>
      <p:pic>
        <p:nvPicPr>
          <p:cNvPr id="16" name="Рисунок 15">
            <a:extLst>
              <a:ext uri="{FF2B5EF4-FFF2-40B4-BE49-F238E27FC236}">
                <a16:creationId xmlns:a16="http://schemas.microsoft.com/office/drawing/2014/main" id="{F8AE89E5-CF0D-42CF-AF12-576BA3EDD518}"/>
              </a:ext>
            </a:extLst>
          </p:cNvPr>
          <p:cNvPicPr>
            <a:picLocks noChangeAspect="1"/>
          </p:cNvPicPr>
          <p:nvPr/>
        </p:nvPicPr>
        <p:blipFill>
          <a:blip r:embed="rId5"/>
          <a:stretch>
            <a:fillRect/>
          </a:stretch>
        </p:blipFill>
        <p:spPr>
          <a:xfrm>
            <a:off x="2839950" y="383992"/>
            <a:ext cx="3238952" cy="685896"/>
          </a:xfrm>
          <a:prstGeom prst="rect">
            <a:avLst/>
          </a:prstGeom>
        </p:spPr>
      </p:pic>
      <p:sp>
        <p:nvSpPr>
          <p:cNvPr id="17" name="TextBox 16">
            <a:extLst>
              <a:ext uri="{FF2B5EF4-FFF2-40B4-BE49-F238E27FC236}">
                <a16:creationId xmlns:a16="http://schemas.microsoft.com/office/drawing/2014/main" id="{1519088B-691C-476F-8800-1F5BBD8504AF}"/>
              </a:ext>
            </a:extLst>
          </p:cNvPr>
          <p:cNvSpPr txBox="1"/>
          <p:nvPr/>
        </p:nvSpPr>
        <p:spPr>
          <a:xfrm>
            <a:off x="5940152" y="298030"/>
            <a:ext cx="3066410" cy="738664"/>
          </a:xfrm>
          <a:prstGeom prst="rect">
            <a:avLst/>
          </a:prstGeom>
          <a:noFill/>
        </p:spPr>
        <p:txBody>
          <a:bodyPr wrap="square">
            <a:spAutoFit/>
          </a:bodyPr>
          <a:lstStyle/>
          <a:p>
            <a:pPr algn="ctr">
              <a:buClr>
                <a:schemeClr val="accent6">
                  <a:lumMod val="75000"/>
                </a:schemeClr>
              </a:buClr>
              <a:buSzPct val="130000"/>
            </a:pPr>
            <a:r>
              <a:rPr lang="uk-UA" sz="1400" b="1" dirty="0">
                <a:latin typeface="Times New Roman" pitchFamily="18" charset="0"/>
                <a:cs typeface="Times New Roman" pitchFamily="18" charset="0"/>
              </a:rPr>
              <a:t>– </a:t>
            </a:r>
            <a:r>
              <a:rPr lang="uk-UA" sz="1400" dirty="0">
                <a:latin typeface="Times New Roman" pitchFamily="18" charset="0"/>
                <a:cs typeface="Times New Roman" pitchFamily="18" charset="0"/>
              </a:rPr>
              <a:t>це американська компанія, найбільш вдома власною системою впорядкування кольорів  </a:t>
            </a:r>
          </a:p>
        </p:txBody>
      </p:sp>
    </p:spTree>
    <p:extLst>
      <p:ext uri="{BB962C8B-B14F-4D97-AF65-F5344CB8AC3E}">
        <p14:creationId xmlns:p14="http://schemas.microsoft.com/office/powerpoint/2010/main" val="144280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1043608" y="1124744"/>
            <a:ext cx="7641094" cy="65688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Інші теорії споживчої поведінки</a:t>
            </a:r>
          </a:p>
          <a:p>
            <a:pPr marL="0" indent="0" algn="ctr">
              <a:spcBef>
                <a:spcPts val="0"/>
              </a:spcBef>
              <a:spcAft>
                <a:spcPts val="0"/>
              </a:spcAft>
              <a:buNone/>
            </a:pPr>
            <a:endParaRPr lang="uk-UA" sz="3600" dirty="0">
              <a:solidFill>
                <a:schemeClr val="accent1">
                  <a:lumMod val="75000"/>
                </a:schemeClr>
              </a:solidFill>
              <a:latin typeface="Times New Roman" pitchFamily="18" charset="0"/>
              <a:cs typeface="Times New Roman" pitchFamily="18" charset="0"/>
            </a:endParaRPr>
          </a:p>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 </a:t>
            </a:r>
          </a:p>
        </p:txBody>
      </p:sp>
      <p:sp>
        <p:nvSpPr>
          <p:cNvPr id="4" name="Объект 3">
            <a:extLst>
              <a:ext uri="{FF2B5EF4-FFF2-40B4-BE49-F238E27FC236}">
                <a16:creationId xmlns:a16="http://schemas.microsoft.com/office/drawing/2014/main" id="{3A6FFA83-88AD-41BE-9403-4FC2CA7045CF}"/>
              </a:ext>
            </a:extLst>
          </p:cNvPr>
          <p:cNvSpPr txBox="1">
            <a:spLocks/>
          </p:cNvSpPr>
          <p:nvPr/>
        </p:nvSpPr>
        <p:spPr>
          <a:xfrm>
            <a:off x="323530" y="1916832"/>
            <a:ext cx="2808312" cy="4320480"/>
          </a:xfrm>
          <a:prstGeom prst="rect">
            <a:avLst/>
          </a:prstGeom>
          <a:solidFill>
            <a:schemeClr val="bg1">
              <a:lumMod val="85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Теорія зважених дій</a:t>
            </a:r>
            <a:br>
              <a:rPr lang="uk-UA" sz="2000" b="1" dirty="0">
                <a:solidFill>
                  <a:schemeClr val="tx1"/>
                </a:solidFill>
                <a:latin typeface="Times New Roman" pitchFamily="18" charset="0"/>
                <a:cs typeface="Times New Roman" pitchFamily="18" charset="0"/>
              </a:rPr>
            </a:br>
            <a:r>
              <a:rPr lang="uk-UA" sz="2000" i="1" dirty="0">
                <a:solidFill>
                  <a:schemeClr val="bg1">
                    <a:lumMod val="50000"/>
                  </a:schemeClr>
                </a:solidFill>
                <a:latin typeface="Times New Roman" pitchFamily="18" charset="0"/>
                <a:cs typeface="Times New Roman" pitchFamily="18" charset="0"/>
              </a:rPr>
              <a:t>(</a:t>
            </a:r>
            <a:r>
              <a:rPr lang="en-US" sz="2000" i="1" dirty="0">
                <a:solidFill>
                  <a:schemeClr val="bg1">
                    <a:lumMod val="50000"/>
                  </a:schemeClr>
                </a:solidFill>
                <a:latin typeface="Times New Roman" pitchFamily="18" charset="0"/>
                <a:cs typeface="Times New Roman" pitchFamily="18" charset="0"/>
              </a:rPr>
              <a:t>Theory of Reasoned Action)</a:t>
            </a:r>
            <a:r>
              <a:rPr lang="uk-UA" sz="2000" i="1" dirty="0">
                <a:solidFill>
                  <a:schemeClr val="bg1">
                    <a:lumMod val="50000"/>
                  </a:schemeClr>
                </a:solidFill>
                <a:latin typeface="Times New Roman" pitchFamily="18" charset="0"/>
                <a:cs typeface="Times New Roman" pitchFamily="18" charset="0"/>
              </a:rPr>
              <a:t>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a:t>
            </a:r>
            <a:r>
              <a:rPr lang="ru-RU" sz="2000" dirty="0">
                <a:solidFill>
                  <a:schemeClr val="tx1"/>
                </a:solidFill>
                <a:latin typeface="Times New Roman" pitchFamily="18" charset="0"/>
                <a:cs typeface="Times New Roman" pitchFamily="18" charset="0"/>
              </a:rPr>
              <a:t> </a:t>
            </a:r>
            <a:r>
              <a:rPr lang="uk-UA" sz="2000" dirty="0">
                <a:solidFill>
                  <a:schemeClr val="tx1"/>
                </a:solidFill>
                <a:latin typeface="Times New Roman" pitchFamily="18" charset="0"/>
                <a:cs typeface="Times New Roman" pitchFamily="18" charset="0"/>
              </a:rPr>
              <a:t>підхід, який пояснює, як ставлення споживача та суб'єктивні норми впливають на намір здійснити покупку</a:t>
            </a:r>
            <a:br>
              <a:rPr lang="uk-UA" sz="2000" dirty="0">
                <a:solidFill>
                  <a:schemeClr val="tx1"/>
                </a:solidFill>
                <a:latin typeface="Times New Roman" pitchFamily="18" charset="0"/>
                <a:cs typeface="Times New Roman" pitchFamily="18" charset="0"/>
              </a:rPr>
            </a:br>
            <a:br>
              <a:rPr lang="uk-UA" sz="2000" dirty="0">
                <a:solidFill>
                  <a:schemeClr val="tx1"/>
                </a:solidFill>
                <a:latin typeface="Times New Roman" pitchFamily="18" charset="0"/>
                <a:cs typeface="Times New Roman" pitchFamily="18" charset="0"/>
              </a:rPr>
            </a:br>
            <a:r>
              <a:rPr lang="uk-UA" sz="2000" b="1" dirty="0">
                <a:solidFill>
                  <a:schemeClr val="tx1"/>
                </a:solidFill>
                <a:latin typeface="Times New Roman" pitchFamily="18" charset="0"/>
                <a:cs typeface="Times New Roman" pitchFamily="18" charset="0"/>
              </a:rPr>
              <a:t>Ключові складові: </a:t>
            </a:r>
            <a:r>
              <a:rPr lang="uk-UA" sz="2000" dirty="0">
                <a:solidFill>
                  <a:schemeClr val="tx1"/>
                </a:solidFill>
                <a:latin typeface="Times New Roman" pitchFamily="18" charset="0"/>
                <a:cs typeface="Times New Roman" pitchFamily="18" charset="0"/>
              </a:rPr>
              <a:t>ставлення, суб'єктивні норми, поведінкові наміри</a:t>
            </a:r>
          </a:p>
        </p:txBody>
      </p:sp>
      <p:sp>
        <p:nvSpPr>
          <p:cNvPr id="5" name="Объект 3">
            <a:extLst>
              <a:ext uri="{FF2B5EF4-FFF2-40B4-BE49-F238E27FC236}">
                <a16:creationId xmlns:a16="http://schemas.microsoft.com/office/drawing/2014/main" id="{8E452E97-4247-428B-B63E-A6216072AE65}"/>
              </a:ext>
            </a:extLst>
          </p:cNvPr>
          <p:cNvSpPr txBox="1">
            <a:spLocks/>
          </p:cNvSpPr>
          <p:nvPr/>
        </p:nvSpPr>
        <p:spPr>
          <a:xfrm>
            <a:off x="3213105" y="1916832"/>
            <a:ext cx="2439015" cy="4320480"/>
          </a:xfrm>
          <a:prstGeom prst="rect">
            <a:avLst/>
          </a:prstGeom>
          <a:solidFill>
            <a:schemeClr val="bg1">
              <a:lumMod val="85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Теорія запланованої поведінки</a:t>
            </a:r>
            <a:br>
              <a:rPr lang="uk-UA" sz="2000" b="1" dirty="0">
                <a:solidFill>
                  <a:schemeClr val="tx1"/>
                </a:solidFill>
                <a:latin typeface="Times New Roman" pitchFamily="18" charset="0"/>
                <a:cs typeface="Times New Roman" pitchFamily="18" charset="0"/>
              </a:rPr>
            </a:br>
            <a:r>
              <a:rPr lang="uk-UA" sz="2000" i="1" dirty="0">
                <a:solidFill>
                  <a:schemeClr val="bg1">
                    <a:lumMod val="50000"/>
                  </a:schemeClr>
                </a:solidFill>
                <a:latin typeface="Times New Roman" pitchFamily="18" charset="0"/>
                <a:cs typeface="Times New Roman" pitchFamily="18" charset="0"/>
              </a:rPr>
              <a:t>(</a:t>
            </a:r>
            <a:r>
              <a:rPr lang="en-US" sz="2000" i="1" dirty="0">
                <a:solidFill>
                  <a:schemeClr val="bg1">
                    <a:lumMod val="50000"/>
                  </a:schemeClr>
                </a:solidFill>
                <a:latin typeface="Times New Roman" pitchFamily="18" charset="0"/>
                <a:cs typeface="Times New Roman" pitchFamily="18" charset="0"/>
              </a:rPr>
              <a:t>Theory of Planned Behaviour)</a:t>
            </a:r>
            <a:r>
              <a:rPr lang="uk-UA" sz="2000" i="1" dirty="0">
                <a:solidFill>
                  <a:schemeClr val="bg1">
                    <a:lumMod val="50000"/>
                  </a:schemeClr>
                </a:solidFill>
                <a:latin typeface="Times New Roman" pitchFamily="18" charset="0"/>
                <a:cs typeface="Times New Roman" pitchFamily="18" charset="0"/>
              </a:rPr>
              <a:t>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a:t>
            </a:r>
            <a:r>
              <a:rPr lang="ru-RU" sz="2000" dirty="0">
                <a:solidFill>
                  <a:schemeClr val="tx1"/>
                </a:solidFill>
                <a:latin typeface="Times New Roman" pitchFamily="18" charset="0"/>
                <a:cs typeface="Times New Roman" pitchFamily="18" charset="0"/>
              </a:rPr>
              <a:t> </a:t>
            </a:r>
            <a:r>
              <a:rPr lang="uk-UA" sz="2000" dirty="0">
                <a:solidFill>
                  <a:schemeClr val="tx1"/>
                </a:solidFill>
                <a:latin typeface="Times New Roman" pitchFamily="18" charset="0"/>
                <a:cs typeface="Times New Roman" pitchFamily="18" charset="0"/>
              </a:rPr>
              <a:t>підхід, який пояснює процес прийняття рішень індивідом</a:t>
            </a:r>
            <a:br>
              <a:rPr lang="uk-UA" sz="2000" dirty="0">
                <a:solidFill>
                  <a:schemeClr val="tx1"/>
                </a:solidFill>
                <a:latin typeface="Times New Roman" pitchFamily="18" charset="0"/>
                <a:cs typeface="Times New Roman" pitchFamily="18" charset="0"/>
              </a:rPr>
            </a:br>
            <a:br>
              <a:rPr lang="uk-UA" sz="2000" dirty="0">
                <a:solidFill>
                  <a:schemeClr val="tx1"/>
                </a:solidFill>
                <a:latin typeface="Times New Roman" pitchFamily="18" charset="0"/>
                <a:cs typeface="Times New Roman" pitchFamily="18" charset="0"/>
              </a:rPr>
            </a:br>
            <a:r>
              <a:rPr lang="uk-UA" sz="2000" b="1" dirty="0">
                <a:solidFill>
                  <a:schemeClr val="tx1"/>
                </a:solidFill>
                <a:latin typeface="Times New Roman" pitchFamily="18" charset="0"/>
                <a:cs typeface="Times New Roman" pitchFamily="18" charset="0"/>
              </a:rPr>
              <a:t>Ключові складові: </a:t>
            </a:r>
            <a:r>
              <a:rPr lang="uk-UA" sz="2000" dirty="0">
                <a:solidFill>
                  <a:schemeClr val="tx1"/>
                </a:solidFill>
                <a:latin typeface="Times New Roman" pitchFamily="18" charset="0"/>
                <a:cs typeface="Times New Roman" pitchFamily="18" charset="0"/>
              </a:rPr>
              <a:t>ставлення, суб'єктивні норми, уявний контроль</a:t>
            </a:r>
          </a:p>
        </p:txBody>
      </p:sp>
      <p:sp>
        <p:nvSpPr>
          <p:cNvPr id="8" name="Объект 3">
            <a:extLst>
              <a:ext uri="{FF2B5EF4-FFF2-40B4-BE49-F238E27FC236}">
                <a16:creationId xmlns:a16="http://schemas.microsoft.com/office/drawing/2014/main" id="{07DB2448-5956-4526-A35D-45E70D142677}"/>
              </a:ext>
            </a:extLst>
          </p:cNvPr>
          <p:cNvSpPr txBox="1">
            <a:spLocks/>
          </p:cNvSpPr>
          <p:nvPr/>
        </p:nvSpPr>
        <p:spPr>
          <a:xfrm>
            <a:off x="5733384" y="1916832"/>
            <a:ext cx="3159096" cy="4320480"/>
          </a:xfrm>
          <a:prstGeom prst="rect">
            <a:avLst/>
          </a:prstGeom>
          <a:solidFill>
            <a:schemeClr val="bg1">
              <a:lumMod val="85000"/>
            </a:schemeClr>
          </a:solidFill>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Теорія прийняття технологій</a:t>
            </a:r>
            <a:br>
              <a:rPr lang="uk-UA" sz="2000" b="1" dirty="0">
                <a:solidFill>
                  <a:schemeClr val="tx1"/>
                </a:solidFill>
                <a:latin typeface="Times New Roman" pitchFamily="18" charset="0"/>
                <a:cs typeface="Times New Roman" pitchFamily="18" charset="0"/>
              </a:rPr>
            </a:br>
            <a:r>
              <a:rPr lang="uk-UA" sz="2000" i="1" dirty="0">
                <a:solidFill>
                  <a:schemeClr val="bg1">
                    <a:lumMod val="50000"/>
                  </a:schemeClr>
                </a:solidFill>
                <a:latin typeface="Times New Roman" pitchFamily="18" charset="0"/>
                <a:cs typeface="Times New Roman" pitchFamily="18" charset="0"/>
              </a:rPr>
              <a:t>(</a:t>
            </a:r>
            <a:r>
              <a:rPr lang="en-US" sz="2000" i="1" dirty="0">
                <a:solidFill>
                  <a:schemeClr val="bg1">
                    <a:lumMod val="50000"/>
                  </a:schemeClr>
                </a:solidFill>
                <a:latin typeface="Times New Roman" pitchFamily="18" charset="0"/>
                <a:cs typeface="Times New Roman" pitchFamily="18" charset="0"/>
              </a:rPr>
              <a:t>Technology Acceptance Model)</a:t>
            </a:r>
            <a:r>
              <a:rPr lang="uk-UA" sz="2000" i="1" dirty="0">
                <a:solidFill>
                  <a:schemeClr val="bg1">
                    <a:lumMod val="50000"/>
                  </a:schemeClr>
                </a:solidFill>
                <a:latin typeface="Times New Roman" pitchFamily="18" charset="0"/>
                <a:cs typeface="Times New Roman" pitchFamily="18" charset="0"/>
              </a:rPr>
              <a:t> </a:t>
            </a:r>
          </a:p>
          <a:p>
            <a:pPr marL="0" indent="0" algn="ctr">
              <a:spcBef>
                <a:spcPts val="0"/>
              </a:spcBef>
              <a:spcAft>
                <a:spcPts val="0"/>
              </a:spcAft>
              <a:buNone/>
            </a:pPr>
            <a:r>
              <a:rPr lang="uk-UA" sz="2000" dirty="0">
                <a:solidFill>
                  <a:schemeClr val="tx1"/>
                </a:solidFill>
                <a:latin typeface="Times New Roman" pitchFamily="18" charset="0"/>
                <a:cs typeface="Times New Roman" pitchFamily="18" charset="0"/>
              </a:rPr>
              <a:t>– це модель, що пояснює процес прийняття та використання нових технологій через оцінку їх корисності та зручності</a:t>
            </a:r>
          </a:p>
          <a:p>
            <a:pPr marL="0" indent="0" algn="ctr">
              <a:spcBef>
                <a:spcPts val="0"/>
              </a:spcBef>
              <a:spcAft>
                <a:spcPts val="0"/>
              </a:spcAft>
              <a:buNone/>
            </a:pPr>
            <a:endParaRPr lang="uk-UA" sz="2000"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uk-UA" sz="2000" b="1" dirty="0">
                <a:solidFill>
                  <a:schemeClr val="tx1"/>
                </a:solidFill>
                <a:latin typeface="Times New Roman" pitchFamily="18" charset="0"/>
                <a:cs typeface="Times New Roman" pitchFamily="18" charset="0"/>
              </a:rPr>
              <a:t>Ключові складові: </a:t>
            </a:r>
            <a:r>
              <a:rPr lang="uk-UA" sz="2000" dirty="0">
                <a:solidFill>
                  <a:schemeClr val="tx1"/>
                </a:solidFill>
                <a:latin typeface="Times New Roman" pitchFamily="18" charset="0"/>
                <a:cs typeface="Times New Roman" pitchFamily="18" charset="0"/>
              </a:rPr>
              <a:t>корисність, простота використання, намір</a:t>
            </a:r>
            <a:endParaRPr lang="uk-UA" sz="2000"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01049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54628" y="2492896"/>
            <a:ext cx="7641094" cy="17281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3. Типи купівельної поведінки споживачів</a:t>
            </a:r>
          </a:p>
          <a:p>
            <a:pPr marL="45720" indent="0" algn="ctr">
              <a:buNone/>
            </a:pPr>
            <a:r>
              <a:rPr lang="uk-UA" sz="3600" dirty="0">
                <a:solidFill>
                  <a:schemeClr val="accent1">
                    <a:lumMod val="75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171702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E7CD95-9A86-4AF9-830F-D5F603D80832}"/>
              </a:ext>
            </a:extLst>
          </p:cNvPr>
          <p:cNvSpPr txBox="1"/>
          <p:nvPr/>
        </p:nvSpPr>
        <p:spPr>
          <a:xfrm>
            <a:off x="683568" y="1268760"/>
            <a:ext cx="7848872" cy="1569660"/>
          </a:xfrm>
          <a:prstGeom prst="rect">
            <a:avLst/>
          </a:prstGeom>
          <a:noFill/>
        </p:spPr>
        <p:txBody>
          <a:bodyPr wrap="square">
            <a:spAutoFit/>
          </a:bodyPr>
          <a:lstStyle/>
          <a:p>
            <a:pPr algn="ctr"/>
            <a:r>
              <a:rPr lang="uk-UA" sz="2400" dirty="0">
                <a:latin typeface="Times New Roman" pitchFamily="18" charset="0"/>
                <a:cs typeface="Times New Roman" pitchFamily="18" charset="0"/>
              </a:rPr>
              <a:t>Розуміння купівельної поведінки споживачів має вирішальне значення для маркетингу та споживчої психології, оскільки воно дає цінну інформацію про те, як і чому люди приймають рішення про покупку</a:t>
            </a:r>
          </a:p>
        </p:txBody>
      </p:sp>
      <p:sp>
        <p:nvSpPr>
          <p:cNvPr id="7" name="TextBox 6">
            <a:extLst>
              <a:ext uri="{FF2B5EF4-FFF2-40B4-BE49-F238E27FC236}">
                <a16:creationId xmlns:a16="http://schemas.microsoft.com/office/drawing/2014/main" id="{F6A0B905-62DF-4B00-8F97-B8DD5765302D}"/>
              </a:ext>
            </a:extLst>
          </p:cNvPr>
          <p:cNvSpPr txBox="1"/>
          <p:nvPr/>
        </p:nvSpPr>
        <p:spPr>
          <a:xfrm>
            <a:off x="657805" y="3140968"/>
            <a:ext cx="7848872" cy="400110"/>
          </a:xfrm>
          <a:prstGeom prst="rect">
            <a:avLst/>
          </a:prstGeom>
          <a:solidFill>
            <a:schemeClr val="accent5">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ТИПИ КУПІВЕЛЬНОЇ ПОВЕДІНКИ СПОЖИВАЧІВ</a:t>
            </a:r>
          </a:p>
        </p:txBody>
      </p:sp>
      <p:sp>
        <p:nvSpPr>
          <p:cNvPr id="13" name="TextBox 12">
            <a:extLst>
              <a:ext uri="{FF2B5EF4-FFF2-40B4-BE49-F238E27FC236}">
                <a16:creationId xmlns:a16="http://schemas.microsoft.com/office/drawing/2014/main" id="{2DB04C26-8CD8-4CE1-B283-1C3490FDD02C}"/>
              </a:ext>
            </a:extLst>
          </p:cNvPr>
          <p:cNvSpPr txBox="1"/>
          <p:nvPr/>
        </p:nvSpPr>
        <p:spPr>
          <a:xfrm>
            <a:off x="657805" y="3717032"/>
            <a:ext cx="7848872" cy="1015663"/>
          </a:xfrm>
          <a:prstGeom prst="rect">
            <a:avLst/>
          </a:prstGeom>
          <a:solidFill>
            <a:schemeClr val="accent1">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Рівень залученості споживачів</a:t>
            </a:r>
          </a:p>
          <a:p>
            <a:pPr algn="ctr"/>
            <a:r>
              <a:rPr lang="uk-UA" sz="2000" dirty="0">
                <a:latin typeface="Times New Roman" pitchFamily="18" charset="0"/>
                <a:cs typeface="Times New Roman" pitchFamily="18" charset="0"/>
              </a:rPr>
              <a:t>означає ступінь зацікавленості та важливості, яку споживач надає рішенню про покупку</a:t>
            </a:r>
          </a:p>
        </p:txBody>
      </p:sp>
      <p:sp>
        <p:nvSpPr>
          <p:cNvPr id="14" name="TextBox 13">
            <a:extLst>
              <a:ext uri="{FF2B5EF4-FFF2-40B4-BE49-F238E27FC236}">
                <a16:creationId xmlns:a16="http://schemas.microsoft.com/office/drawing/2014/main" id="{D3A27582-6B93-4E33-BB13-F0CD414A935E}"/>
              </a:ext>
            </a:extLst>
          </p:cNvPr>
          <p:cNvSpPr txBox="1"/>
          <p:nvPr/>
        </p:nvSpPr>
        <p:spPr>
          <a:xfrm>
            <a:off x="659498" y="4869160"/>
            <a:ext cx="7848872" cy="1015663"/>
          </a:xfrm>
          <a:prstGeom prst="rect">
            <a:avLst/>
          </a:prstGeom>
          <a:solidFill>
            <a:schemeClr val="bg2">
              <a:lumMod val="90000"/>
            </a:schemeClr>
          </a:solidFill>
        </p:spPr>
        <p:txBody>
          <a:bodyPr wrap="square">
            <a:spAutoFit/>
          </a:bodyPr>
          <a:lstStyle/>
          <a:p>
            <a:pPr algn="ctr"/>
            <a:r>
              <a:rPr lang="uk-UA" sz="2000" b="1" dirty="0">
                <a:latin typeface="Times New Roman" pitchFamily="18" charset="0"/>
                <a:cs typeface="Times New Roman" pitchFamily="18" charset="0"/>
              </a:rPr>
              <a:t>Суттєвість відмінностей між брендами</a:t>
            </a:r>
          </a:p>
          <a:p>
            <a:pPr algn="ctr"/>
            <a:r>
              <a:rPr lang="uk-UA" sz="2000" dirty="0">
                <a:latin typeface="Times New Roman" pitchFamily="18" charset="0"/>
                <a:cs typeface="Times New Roman" pitchFamily="18" charset="0"/>
              </a:rPr>
              <a:t>стосується того, наскільки відмінними та диференційованими є бренди у свідомості споживача</a:t>
            </a:r>
          </a:p>
        </p:txBody>
      </p:sp>
    </p:spTree>
    <p:extLst>
      <p:ext uri="{BB962C8B-B14F-4D97-AF65-F5344CB8AC3E}">
        <p14:creationId xmlns:p14="http://schemas.microsoft.com/office/powerpoint/2010/main" val="215343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6A0B905-62DF-4B00-8F97-B8DD5765302D}"/>
              </a:ext>
            </a:extLst>
          </p:cNvPr>
          <p:cNvSpPr txBox="1"/>
          <p:nvPr/>
        </p:nvSpPr>
        <p:spPr>
          <a:xfrm>
            <a:off x="899592" y="1340768"/>
            <a:ext cx="7848872" cy="400110"/>
          </a:xfrm>
          <a:prstGeom prst="rect">
            <a:avLst/>
          </a:prstGeom>
          <a:solidFill>
            <a:schemeClr val="accent5">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ТИПИ КУПІВЕЛЬНОЇ ПОВЕДІНКИ СПОЖИВАЧІВ</a:t>
            </a:r>
          </a:p>
        </p:txBody>
      </p:sp>
      <p:sp>
        <p:nvSpPr>
          <p:cNvPr id="13" name="TextBox 12">
            <a:extLst>
              <a:ext uri="{FF2B5EF4-FFF2-40B4-BE49-F238E27FC236}">
                <a16:creationId xmlns:a16="http://schemas.microsoft.com/office/drawing/2014/main" id="{2DB04C26-8CD8-4CE1-B283-1C3490FDD02C}"/>
              </a:ext>
            </a:extLst>
          </p:cNvPr>
          <p:cNvSpPr txBox="1"/>
          <p:nvPr/>
        </p:nvSpPr>
        <p:spPr>
          <a:xfrm>
            <a:off x="899592" y="1916832"/>
            <a:ext cx="7848872" cy="400110"/>
          </a:xfrm>
          <a:prstGeom prst="rect">
            <a:avLst/>
          </a:prstGeom>
          <a:solidFill>
            <a:schemeClr val="accent1">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Рівень залученості споживачів</a:t>
            </a:r>
          </a:p>
        </p:txBody>
      </p:sp>
      <p:sp>
        <p:nvSpPr>
          <p:cNvPr id="14" name="TextBox 13">
            <a:extLst>
              <a:ext uri="{FF2B5EF4-FFF2-40B4-BE49-F238E27FC236}">
                <a16:creationId xmlns:a16="http://schemas.microsoft.com/office/drawing/2014/main" id="{D3A27582-6B93-4E33-BB13-F0CD414A935E}"/>
              </a:ext>
            </a:extLst>
          </p:cNvPr>
          <p:cNvSpPr txBox="1"/>
          <p:nvPr/>
        </p:nvSpPr>
        <p:spPr>
          <a:xfrm>
            <a:off x="893643" y="2465601"/>
            <a:ext cx="800219" cy="3627695"/>
          </a:xfrm>
          <a:prstGeom prst="rect">
            <a:avLst/>
          </a:prstGeom>
          <a:solidFill>
            <a:schemeClr val="bg2">
              <a:lumMod val="90000"/>
            </a:schemeClr>
          </a:solidFill>
        </p:spPr>
        <p:txBody>
          <a:bodyPr vert="vert270" wrap="square">
            <a:spAutoFit/>
          </a:bodyPr>
          <a:lstStyle/>
          <a:p>
            <a:pPr algn="ctr"/>
            <a:r>
              <a:rPr lang="uk-UA" sz="2000" b="1" dirty="0">
                <a:latin typeface="Times New Roman" pitchFamily="18" charset="0"/>
                <a:cs typeface="Times New Roman" pitchFamily="18" charset="0"/>
              </a:rPr>
              <a:t>Суттєвість відмінностей між брендами</a:t>
            </a:r>
          </a:p>
        </p:txBody>
      </p:sp>
      <p:sp>
        <p:nvSpPr>
          <p:cNvPr id="8" name="TextBox 7">
            <a:extLst>
              <a:ext uri="{FF2B5EF4-FFF2-40B4-BE49-F238E27FC236}">
                <a16:creationId xmlns:a16="http://schemas.microsoft.com/office/drawing/2014/main" id="{31DC6772-208C-4F96-90CB-CE6FD0B3EF74}"/>
              </a:ext>
            </a:extLst>
          </p:cNvPr>
          <p:cNvSpPr txBox="1"/>
          <p:nvPr/>
        </p:nvSpPr>
        <p:spPr>
          <a:xfrm>
            <a:off x="5405118" y="4668455"/>
            <a:ext cx="3046729" cy="1312746"/>
          </a:xfrm>
          <a:prstGeom prst="rect">
            <a:avLst/>
          </a:prstGeom>
          <a:solidFill>
            <a:schemeClr val="accent4">
              <a:lumMod val="20000"/>
              <a:lumOff val="80000"/>
            </a:schemeClr>
          </a:solidFill>
        </p:spPr>
        <p:txBody>
          <a:bodyPr wrap="square">
            <a:spAutoFit/>
          </a:bodyPr>
          <a:lstStyle/>
          <a:p>
            <a:pPr algn="ctr"/>
            <a:r>
              <a:rPr lang="uk-UA" sz="2000" b="1" dirty="0">
                <a:latin typeface="Times New Roman" pitchFamily="18" charset="0"/>
                <a:cs typeface="Times New Roman" pitchFamily="18" charset="0"/>
              </a:rPr>
              <a:t>Звична</a:t>
            </a:r>
          </a:p>
          <a:p>
            <a:pPr algn="ctr"/>
            <a:r>
              <a:rPr lang="uk-UA" sz="1500" dirty="0">
                <a:latin typeface="Times New Roman" pitchFamily="18" charset="0"/>
                <a:cs typeface="Times New Roman" pitchFamily="18" charset="0"/>
              </a:rPr>
              <a:t>характеризується невисоким рівнем залучення споживача та незначними відмінностями між брендами</a:t>
            </a:r>
          </a:p>
        </p:txBody>
      </p:sp>
      <p:sp>
        <p:nvSpPr>
          <p:cNvPr id="10" name="TextBox 9">
            <a:extLst>
              <a:ext uri="{FF2B5EF4-FFF2-40B4-BE49-F238E27FC236}">
                <a16:creationId xmlns:a16="http://schemas.microsoft.com/office/drawing/2014/main" id="{F86CBF59-F41A-4C1E-A1CE-00C1E572B9CC}"/>
              </a:ext>
            </a:extLst>
          </p:cNvPr>
          <p:cNvSpPr txBox="1"/>
          <p:nvPr/>
        </p:nvSpPr>
        <p:spPr>
          <a:xfrm>
            <a:off x="5405117" y="2879073"/>
            <a:ext cx="3046729" cy="1631216"/>
          </a:xfrm>
          <a:prstGeom prst="rect">
            <a:avLst/>
          </a:prstGeom>
          <a:solidFill>
            <a:schemeClr val="accent4">
              <a:lumMod val="20000"/>
              <a:lumOff val="80000"/>
            </a:schemeClr>
          </a:solidFill>
        </p:spPr>
        <p:txBody>
          <a:bodyPr wrap="square">
            <a:spAutoFit/>
          </a:bodyPr>
          <a:lstStyle/>
          <a:p>
            <a:pPr algn="ctr"/>
            <a:r>
              <a:rPr lang="uk-UA" sz="2000" b="1" dirty="0">
                <a:latin typeface="Times New Roman" pitchFamily="18" charset="0"/>
                <a:cs typeface="Times New Roman" pitchFamily="18" charset="0"/>
              </a:rPr>
              <a:t>Спрямована на різноманітність</a:t>
            </a:r>
          </a:p>
          <a:p>
            <a:pPr algn="ctr"/>
            <a:r>
              <a:rPr lang="uk-UA" sz="1500" dirty="0">
                <a:latin typeface="Times New Roman" pitchFamily="18" charset="0"/>
                <a:cs typeface="Times New Roman" pitchFamily="18" charset="0"/>
              </a:rPr>
              <a:t>характеризується невисоким рівнем залучення споживача та суттєвими відмінностями між брендами</a:t>
            </a:r>
          </a:p>
        </p:txBody>
      </p:sp>
      <p:sp>
        <p:nvSpPr>
          <p:cNvPr id="12" name="TextBox 11">
            <a:extLst>
              <a:ext uri="{FF2B5EF4-FFF2-40B4-BE49-F238E27FC236}">
                <a16:creationId xmlns:a16="http://schemas.microsoft.com/office/drawing/2014/main" id="{6DE56659-957E-4DA4-A2C0-04A02B1D15E6}"/>
              </a:ext>
            </a:extLst>
          </p:cNvPr>
          <p:cNvSpPr txBox="1"/>
          <p:nvPr/>
        </p:nvSpPr>
        <p:spPr>
          <a:xfrm>
            <a:off x="2412380" y="2895682"/>
            <a:ext cx="2879699" cy="1323439"/>
          </a:xfrm>
          <a:prstGeom prst="rect">
            <a:avLst/>
          </a:prstGeom>
          <a:solidFill>
            <a:schemeClr val="accent4">
              <a:lumMod val="20000"/>
              <a:lumOff val="80000"/>
            </a:schemeClr>
          </a:solidFill>
        </p:spPr>
        <p:txBody>
          <a:bodyPr wrap="square">
            <a:spAutoFit/>
          </a:bodyPr>
          <a:lstStyle/>
          <a:p>
            <a:pPr algn="ctr"/>
            <a:r>
              <a:rPr lang="uk-UA" sz="2000" b="1" dirty="0">
                <a:latin typeface="Times New Roman" pitchFamily="18" charset="0"/>
                <a:cs typeface="Times New Roman" pitchFamily="18" charset="0"/>
              </a:rPr>
              <a:t>Комплексна</a:t>
            </a:r>
          </a:p>
          <a:p>
            <a:pPr algn="ctr"/>
            <a:r>
              <a:rPr lang="uk-UA" sz="1500" dirty="0">
                <a:latin typeface="Times New Roman" pitchFamily="18" charset="0"/>
                <a:cs typeface="Times New Roman" pitchFamily="18" charset="0"/>
              </a:rPr>
              <a:t>характеризується високим рівнем залучення споживача та значними відмінностями між брендами</a:t>
            </a:r>
          </a:p>
        </p:txBody>
      </p:sp>
      <p:sp>
        <p:nvSpPr>
          <p:cNvPr id="15" name="TextBox 14">
            <a:extLst>
              <a:ext uri="{FF2B5EF4-FFF2-40B4-BE49-F238E27FC236}">
                <a16:creationId xmlns:a16="http://schemas.microsoft.com/office/drawing/2014/main" id="{E10C65A7-8491-4E15-900C-6EBE53D62522}"/>
              </a:ext>
            </a:extLst>
          </p:cNvPr>
          <p:cNvSpPr txBox="1"/>
          <p:nvPr/>
        </p:nvSpPr>
        <p:spPr>
          <a:xfrm>
            <a:off x="1919937" y="4668454"/>
            <a:ext cx="492443" cy="1312747"/>
          </a:xfrm>
          <a:prstGeom prst="rect">
            <a:avLst/>
          </a:prstGeom>
          <a:solidFill>
            <a:schemeClr val="bg2">
              <a:lumMod val="90000"/>
            </a:schemeClr>
          </a:solidFill>
        </p:spPr>
        <p:txBody>
          <a:bodyPr vert="vert270" wrap="square">
            <a:spAutoFit/>
          </a:bodyPr>
          <a:lstStyle/>
          <a:p>
            <a:pPr algn="ctr"/>
            <a:r>
              <a:rPr lang="uk-UA" sz="2000" b="1" dirty="0">
                <a:latin typeface="Times New Roman" pitchFamily="18" charset="0"/>
                <a:cs typeface="Times New Roman" pitchFamily="18" charset="0"/>
              </a:rPr>
              <a:t>Несуттєві</a:t>
            </a:r>
          </a:p>
        </p:txBody>
      </p:sp>
      <p:sp>
        <p:nvSpPr>
          <p:cNvPr id="16" name="TextBox 15">
            <a:extLst>
              <a:ext uri="{FF2B5EF4-FFF2-40B4-BE49-F238E27FC236}">
                <a16:creationId xmlns:a16="http://schemas.microsoft.com/office/drawing/2014/main" id="{4C7287F3-FAE0-43F2-97E9-460016AE22C8}"/>
              </a:ext>
            </a:extLst>
          </p:cNvPr>
          <p:cNvSpPr txBox="1"/>
          <p:nvPr/>
        </p:nvSpPr>
        <p:spPr>
          <a:xfrm>
            <a:off x="1919937" y="2895682"/>
            <a:ext cx="492443" cy="1323439"/>
          </a:xfrm>
          <a:prstGeom prst="rect">
            <a:avLst/>
          </a:prstGeom>
          <a:solidFill>
            <a:schemeClr val="bg2">
              <a:lumMod val="90000"/>
            </a:schemeClr>
          </a:solidFill>
        </p:spPr>
        <p:txBody>
          <a:bodyPr vert="vert270" wrap="square">
            <a:spAutoFit/>
          </a:bodyPr>
          <a:lstStyle/>
          <a:p>
            <a:pPr algn="ctr"/>
            <a:r>
              <a:rPr lang="uk-UA" sz="2000" b="1" dirty="0">
                <a:latin typeface="Times New Roman" pitchFamily="18" charset="0"/>
                <a:cs typeface="Times New Roman" pitchFamily="18" charset="0"/>
              </a:rPr>
              <a:t>Суттєві</a:t>
            </a:r>
          </a:p>
        </p:txBody>
      </p:sp>
      <p:sp>
        <p:nvSpPr>
          <p:cNvPr id="17" name="TextBox 16">
            <a:extLst>
              <a:ext uri="{FF2B5EF4-FFF2-40B4-BE49-F238E27FC236}">
                <a16:creationId xmlns:a16="http://schemas.microsoft.com/office/drawing/2014/main" id="{082761E2-FC6E-4790-8F27-E107FE9A8E97}"/>
              </a:ext>
            </a:extLst>
          </p:cNvPr>
          <p:cNvSpPr txBox="1"/>
          <p:nvPr/>
        </p:nvSpPr>
        <p:spPr>
          <a:xfrm>
            <a:off x="2412380" y="2495572"/>
            <a:ext cx="2879698" cy="400110"/>
          </a:xfrm>
          <a:prstGeom prst="rect">
            <a:avLst/>
          </a:prstGeom>
          <a:solidFill>
            <a:schemeClr val="accent1">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Високий</a:t>
            </a:r>
          </a:p>
        </p:txBody>
      </p:sp>
      <p:sp>
        <p:nvSpPr>
          <p:cNvPr id="18" name="TextBox 17">
            <a:extLst>
              <a:ext uri="{FF2B5EF4-FFF2-40B4-BE49-F238E27FC236}">
                <a16:creationId xmlns:a16="http://schemas.microsoft.com/office/drawing/2014/main" id="{E6E429B4-E27B-49CE-8C6A-AD4EA1ABF17F}"/>
              </a:ext>
            </a:extLst>
          </p:cNvPr>
          <p:cNvSpPr txBox="1"/>
          <p:nvPr/>
        </p:nvSpPr>
        <p:spPr>
          <a:xfrm>
            <a:off x="5405116" y="2472305"/>
            <a:ext cx="3046729" cy="400110"/>
          </a:xfrm>
          <a:prstGeom prst="rect">
            <a:avLst/>
          </a:prstGeom>
          <a:solidFill>
            <a:schemeClr val="accent1">
              <a:lumMod val="40000"/>
              <a:lumOff val="60000"/>
            </a:schemeClr>
          </a:solidFill>
        </p:spPr>
        <p:txBody>
          <a:bodyPr wrap="square">
            <a:spAutoFit/>
          </a:bodyPr>
          <a:lstStyle/>
          <a:p>
            <a:pPr algn="ctr"/>
            <a:r>
              <a:rPr lang="uk-UA" sz="2000" b="1" dirty="0">
                <a:latin typeface="Times New Roman" pitchFamily="18" charset="0"/>
                <a:cs typeface="Times New Roman" pitchFamily="18" charset="0"/>
              </a:rPr>
              <a:t>Низький</a:t>
            </a:r>
          </a:p>
        </p:txBody>
      </p:sp>
      <p:sp>
        <p:nvSpPr>
          <p:cNvPr id="19" name="TextBox 18">
            <a:extLst>
              <a:ext uri="{FF2B5EF4-FFF2-40B4-BE49-F238E27FC236}">
                <a16:creationId xmlns:a16="http://schemas.microsoft.com/office/drawing/2014/main" id="{BC155BE3-5DF5-49BB-A545-79E474BCA02F}"/>
              </a:ext>
            </a:extLst>
          </p:cNvPr>
          <p:cNvSpPr txBox="1"/>
          <p:nvPr/>
        </p:nvSpPr>
        <p:spPr>
          <a:xfrm>
            <a:off x="2412381" y="4668454"/>
            <a:ext cx="2879700" cy="1323439"/>
          </a:xfrm>
          <a:prstGeom prst="rect">
            <a:avLst/>
          </a:prstGeom>
          <a:solidFill>
            <a:schemeClr val="accent4">
              <a:lumMod val="20000"/>
              <a:lumOff val="80000"/>
            </a:schemeClr>
          </a:solidFill>
        </p:spPr>
        <p:txBody>
          <a:bodyPr wrap="square">
            <a:spAutoFit/>
          </a:bodyPr>
          <a:lstStyle/>
          <a:p>
            <a:pPr algn="ctr"/>
            <a:r>
              <a:rPr lang="uk-UA" sz="2000" b="1" dirty="0">
                <a:latin typeface="Times New Roman" pitchFamily="18" charset="0"/>
                <a:cs typeface="Times New Roman" pitchFamily="18" charset="0"/>
              </a:rPr>
              <a:t>Що зменшує дисонанс</a:t>
            </a:r>
          </a:p>
          <a:p>
            <a:pPr algn="ctr"/>
            <a:r>
              <a:rPr lang="uk-UA" sz="1500" dirty="0">
                <a:latin typeface="Times New Roman" pitchFamily="18" charset="0"/>
                <a:cs typeface="Times New Roman" pitchFamily="18" charset="0"/>
              </a:rPr>
              <a:t>характеризується високим рівнем залучення споживача та несуттєвими відмінностями між брендами</a:t>
            </a:r>
          </a:p>
        </p:txBody>
      </p:sp>
    </p:spTree>
    <p:extLst>
      <p:ext uri="{BB962C8B-B14F-4D97-AF65-F5344CB8AC3E}">
        <p14:creationId xmlns:p14="http://schemas.microsoft.com/office/powerpoint/2010/main" val="895982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Объект 3">
            <a:extLst>
              <a:ext uri="{FF2B5EF4-FFF2-40B4-BE49-F238E27FC236}">
                <a16:creationId xmlns:a16="http://schemas.microsoft.com/office/drawing/2014/main" id="{C09CC5F1-0243-4CB7-B9EC-5514CEB149B2}"/>
              </a:ext>
            </a:extLst>
          </p:cNvPr>
          <p:cNvSpPr txBox="1">
            <a:spLocks/>
          </p:cNvSpPr>
          <p:nvPr/>
        </p:nvSpPr>
        <p:spPr>
          <a:xfrm>
            <a:off x="681164" y="2348880"/>
            <a:ext cx="8064896" cy="417646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000" b="1" dirty="0">
                <a:solidFill>
                  <a:schemeClr val="accent5">
                    <a:lumMod val="75000"/>
                  </a:schemeClr>
                </a:solidFill>
                <a:latin typeface="Times New Roman" pitchFamily="18" charset="0"/>
                <a:cs typeface="Times New Roman" pitchFamily="18" charset="0"/>
              </a:rPr>
              <a:t>При високому рівні залучення</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Споживач витрачає багато часу на пошук інформації</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Ретельно порівнює альтернативи</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Готовий докласти значних зусиль для прийняття рішення</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Часто йдеться про дорогі товари або важливі послуги (автомобіль, нерухомість, освіта)</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Високий фінансовий або соціальний ризик</a:t>
            </a:r>
          </a:p>
          <a:p>
            <a:pPr marL="0" indent="0" algn="ctr">
              <a:spcBef>
                <a:spcPts val="0"/>
              </a:spcBef>
              <a:spcAft>
                <a:spcPts val="0"/>
              </a:spcAft>
              <a:buNone/>
            </a:pPr>
            <a:r>
              <a:rPr lang="uk-UA" sz="2000" b="1" dirty="0">
                <a:solidFill>
                  <a:schemeClr val="accent4">
                    <a:lumMod val="75000"/>
                  </a:schemeClr>
                </a:solidFill>
                <a:latin typeface="Times New Roman" pitchFamily="18" charset="0"/>
                <a:cs typeface="Times New Roman" pitchFamily="18" charset="0"/>
              </a:rPr>
              <a:t>При низькому рівні залучення</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Рішення приймаються швидко, часто імпульсивно</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Мінімальний пошук інформації</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Вибір базується на звичці чи зручності</a:t>
            </a:r>
          </a:p>
          <a:p>
            <a:pPr marL="0" indent="0">
              <a:spcBef>
                <a:spcPts val="0"/>
              </a:spcBef>
              <a:spcAft>
                <a:spcPts val="0"/>
              </a:spcAft>
              <a:buNone/>
            </a:pPr>
            <a:r>
              <a:rPr lang="uk-UA" sz="2000" dirty="0" err="1">
                <a:solidFill>
                  <a:schemeClr val="tx1"/>
                </a:solidFill>
                <a:latin typeface="Times New Roman" pitchFamily="18" charset="0"/>
                <a:cs typeface="Times New Roman" pitchFamily="18" charset="0"/>
              </a:rPr>
              <a:t>Типово</a:t>
            </a:r>
            <a:r>
              <a:rPr lang="uk-UA" sz="2000" dirty="0">
                <a:solidFill>
                  <a:schemeClr val="tx1"/>
                </a:solidFill>
                <a:latin typeface="Times New Roman" pitchFamily="18" charset="0"/>
                <a:cs typeface="Times New Roman" pitchFamily="18" charset="0"/>
              </a:rPr>
              <a:t> для товарів щоденного вжитку (продукти, засоби гігієни)</a:t>
            </a:r>
          </a:p>
          <a:p>
            <a:pPr marL="0" indent="0">
              <a:spcBef>
                <a:spcPts val="0"/>
              </a:spcBef>
              <a:spcAft>
                <a:spcPts val="0"/>
              </a:spcAft>
              <a:buNone/>
            </a:pPr>
            <a:r>
              <a:rPr lang="uk-UA" sz="2000" dirty="0">
                <a:solidFill>
                  <a:schemeClr val="tx1"/>
                </a:solidFill>
                <a:latin typeface="Times New Roman" pitchFamily="18" charset="0"/>
                <a:cs typeface="Times New Roman" pitchFamily="18" charset="0"/>
              </a:rPr>
              <a:t>Низький ризик неправильного вибору</a:t>
            </a:r>
          </a:p>
          <a:p>
            <a:pPr marL="0" indent="0" algn="ctr">
              <a:spcBef>
                <a:spcPts val="0"/>
              </a:spcBef>
              <a:spcAft>
                <a:spcPts val="0"/>
              </a:spcAft>
              <a:buNone/>
            </a:pPr>
            <a:endParaRPr lang="uk-UA" sz="2800" dirty="0">
              <a:solidFill>
                <a:schemeClr val="tx1"/>
              </a:solidFill>
              <a:latin typeface="Times New Roman" pitchFamily="18" charset="0"/>
              <a:cs typeface="Times New Roman" pitchFamily="18" charset="0"/>
            </a:endParaRPr>
          </a:p>
        </p:txBody>
      </p:sp>
      <p:sp>
        <p:nvSpPr>
          <p:cNvPr id="4" name="Объект 3">
            <a:extLst>
              <a:ext uri="{FF2B5EF4-FFF2-40B4-BE49-F238E27FC236}">
                <a16:creationId xmlns:a16="http://schemas.microsoft.com/office/drawing/2014/main" id="{ED539331-349E-4545-9436-496601EF04DA}"/>
              </a:ext>
            </a:extLst>
          </p:cNvPr>
          <p:cNvSpPr txBox="1">
            <a:spLocks/>
          </p:cNvSpPr>
          <p:nvPr/>
        </p:nvSpPr>
        <p:spPr>
          <a:xfrm>
            <a:off x="683568" y="908720"/>
            <a:ext cx="8064896" cy="158417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2800" b="1" dirty="0">
                <a:solidFill>
                  <a:schemeClr val="tx1"/>
                </a:solidFill>
                <a:latin typeface="Times New Roman" pitchFamily="18" charset="0"/>
                <a:cs typeface="Times New Roman" pitchFamily="18" charset="0"/>
              </a:rPr>
              <a:t>Рівень залучення споживача</a:t>
            </a:r>
            <a:endParaRPr lang="en-US" sz="2800"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міра того, наскільки важливим є процес прийняття рішення про покупку для споживача та скільки зусиль він готовий докласти для вибору товару чи послуги.</a:t>
            </a:r>
          </a:p>
          <a:p>
            <a:pPr marL="0" indent="0" algn="ctr">
              <a:spcBef>
                <a:spcPts val="0"/>
              </a:spcBef>
              <a:spcAft>
                <a:spcPts val="0"/>
              </a:spcAft>
              <a:buNone/>
            </a:pPr>
            <a:endParaRPr lang="uk-UA"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839305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0AF8F2B9-4532-4EA1-9152-2208FED790E0}"/>
              </a:ext>
            </a:extLst>
          </p:cNvPr>
          <p:cNvPicPr>
            <a:picLocks noChangeAspect="1"/>
          </p:cNvPicPr>
          <p:nvPr/>
        </p:nvPicPr>
        <p:blipFill>
          <a:blip r:embed="rId3"/>
          <a:stretch>
            <a:fillRect/>
          </a:stretch>
        </p:blipFill>
        <p:spPr>
          <a:xfrm>
            <a:off x="864220" y="2298558"/>
            <a:ext cx="3204990" cy="3319239"/>
          </a:xfrm>
          <a:prstGeom prst="rect">
            <a:avLst/>
          </a:prstGeom>
        </p:spPr>
      </p:pic>
      <p:pic>
        <p:nvPicPr>
          <p:cNvPr id="6" name="Рисунок 5">
            <a:extLst>
              <a:ext uri="{FF2B5EF4-FFF2-40B4-BE49-F238E27FC236}">
                <a16:creationId xmlns:a16="http://schemas.microsoft.com/office/drawing/2014/main" id="{D37F2EE1-610D-4F98-8D3E-D71B006BF576}"/>
              </a:ext>
            </a:extLst>
          </p:cNvPr>
          <p:cNvPicPr>
            <a:picLocks noChangeAspect="1"/>
          </p:cNvPicPr>
          <p:nvPr/>
        </p:nvPicPr>
        <p:blipFill>
          <a:blip r:embed="rId4"/>
          <a:stretch>
            <a:fillRect/>
          </a:stretch>
        </p:blipFill>
        <p:spPr>
          <a:xfrm>
            <a:off x="4716016" y="2270001"/>
            <a:ext cx="3454052" cy="3412933"/>
          </a:xfrm>
          <a:prstGeom prst="rect">
            <a:avLst/>
          </a:prstGeom>
        </p:spPr>
      </p:pic>
      <p:sp>
        <p:nvSpPr>
          <p:cNvPr id="13" name="Объект 3">
            <a:extLst>
              <a:ext uri="{FF2B5EF4-FFF2-40B4-BE49-F238E27FC236}">
                <a16:creationId xmlns:a16="http://schemas.microsoft.com/office/drawing/2014/main" id="{C09CC5F1-0243-4CB7-B9EC-5514CEB149B2}"/>
              </a:ext>
            </a:extLst>
          </p:cNvPr>
          <p:cNvSpPr txBox="1">
            <a:spLocks/>
          </p:cNvSpPr>
          <p:nvPr/>
        </p:nvSpPr>
        <p:spPr>
          <a:xfrm>
            <a:off x="2267744" y="973857"/>
            <a:ext cx="4680520" cy="12961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До чого лояльні ви?</a:t>
            </a:r>
          </a:p>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Ваш вибір?</a:t>
            </a:r>
          </a:p>
          <a:p>
            <a:pPr marL="45720" indent="0" algn="ctr">
              <a:buNone/>
            </a:pPr>
            <a:endParaRPr lang="uk-UA"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519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311860" y="1912075"/>
            <a:ext cx="2520280" cy="753265"/>
          </a:xfrm>
        </p:spPr>
        <p:txBody>
          <a:bodyPr>
            <a:normAutofit/>
          </a:bodyPr>
          <a:lstStyle/>
          <a:p>
            <a:pPr marL="0" indent="0" algn="ctr">
              <a:spcBef>
                <a:spcPts val="0"/>
              </a:spcBef>
              <a:spcAft>
                <a:spcPts val="0"/>
              </a:spcAft>
              <a:buNone/>
            </a:pPr>
            <a:r>
              <a:rPr lang="uk-UA" b="1" dirty="0">
                <a:solidFill>
                  <a:schemeClr val="accent6">
                    <a:lumMod val="50000"/>
                  </a:schemeClr>
                </a:solidFill>
                <a:latin typeface="Times New Roman" pitchFamily="18" charset="0"/>
                <a:cs typeface="Times New Roman" pitchFamily="18" charset="0"/>
              </a:rPr>
              <a:t>ПЛАН ЛЕКЦІЇ</a:t>
            </a:r>
            <a:endParaRPr lang="ru-RU" b="1" dirty="0">
              <a:solidFill>
                <a:schemeClr val="accent6">
                  <a:lumMod val="50000"/>
                </a:schemeClr>
              </a:solidFill>
              <a:latin typeface="Times New Roman" pitchFamily="18" charset="0"/>
              <a:cs typeface="Times New Roman" pitchFamily="18" charset="0"/>
            </a:endParaRPr>
          </a:p>
        </p:txBody>
      </p:sp>
      <p:sp>
        <p:nvSpPr>
          <p:cNvPr id="4" name="Объект 3"/>
          <p:cNvSpPr>
            <a:spLocks noGrp="1" noChangeAspect="1"/>
          </p:cNvSpPr>
          <p:nvPr>
            <p:ph sz="quarter" idx="14"/>
          </p:nvPr>
        </p:nvSpPr>
        <p:spPr>
          <a:xfrm>
            <a:off x="1115616" y="2677818"/>
            <a:ext cx="7272808" cy="1975318"/>
          </a:xfrm>
        </p:spPr>
        <p:txBody>
          <a:bodyPr>
            <a:noAutofit/>
          </a:bodyPr>
          <a:lstStyle/>
          <a:p>
            <a:pPr marL="0" indent="0">
              <a:lnSpc>
                <a:spcPct val="125000"/>
              </a:lnSpc>
              <a:spcBef>
                <a:spcPts val="0"/>
              </a:spcBef>
              <a:spcAft>
                <a:spcPts val="0"/>
              </a:spcAft>
              <a:buNone/>
              <a:tabLst>
                <a:tab pos="5029200" algn="l"/>
              </a:tabLst>
            </a:pPr>
            <a:r>
              <a:rPr lang="uk-UA" sz="2000" dirty="0">
                <a:solidFill>
                  <a:schemeClr val="accent1">
                    <a:lumMod val="75000"/>
                  </a:schemeClr>
                </a:solidFill>
                <a:latin typeface="Times New Roman" pitchFamily="18" charset="0"/>
                <a:cs typeface="Times New Roman" pitchFamily="18" charset="0"/>
              </a:rPr>
              <a:t>1. Сутність та значення поведінки споживача в системі маркетингу</a:t>
            </a:r>
          </a:p>
          <a:p>
            <a:pPr marL="0" indent="0" algn="just">
              <a:lnSpc>
                <a:spcPct val="125000"/>
              </a:lnSpc>
              <a:spcBef>
                <a:spcPts val="0"/>
              </a:spcBef>
              <a:spcAft>
                <a:spcPts val="0"/>
              </a:spcAft>
              <a:buNone/>
              <a:tabLst>
                <a:tab pos="5029200" algn="l"/>
              </a:tabLst>
            </a:pPr>
            <a:r>
              <a:rPr lang="uk-UA" sz="2000" dirty="0">
                <a:solidFill>
                  <a:schemeClr val="accent1">
                    <a:lumMod val="75000"/>
                  </a:schemeClr>
                </a:solidFill>
                <a:latin typeface="Times New Roman" pitchFamily="18" charset="0"/>
                <a:cs typeface="Times New Roman" pitchFamily="18" charset="0"/>
              </a:rPr>
              <a:t>2. Розвиток теорії споживчої поведінки</a:t>
            </a:r>
          </a:p>
          <a:p>
            <a:pPr marL="0" indent="0" algn="just">
              <a:lnSpc>
                <a:spcPct val="125000"/>
              </a:lnSpc>
              <a:spcBef>
                <a:spcPts val="0"/>
              </a:spcBef>
              <a:spcAft>
                <a:spcPts val="0"/>
              </a:spcAft>
              <a:buNone/>
              <a:tabLst>
                <a:tab pos="5029200" algn="l"/>
              </a:tabLst>
            </a:pPr>
            <a:r>
              <a:rPr lang="uk-UA" sz="2000" dirty="0">
                <a:solidFill>
                  <a:schemeClr val="accent1">
                    <a:lumMod val="75000"/>
                  </a:schemeClr>
                </a:solidFill>
                <a:latin typeface="Times New Roman" pitchFamily="18" charset="0"/>
                <a:cs typeface="Times New Roman" pitchFamily="18" charset="0"/>
              </a:rPr>
              <a:t>3. Типи купівельної поведінки споживачів</a:t>
            </a:r>
          </a:p>
          <a:p>
            <a:pPr marL="0" indent="0" algn="just">
              <a:lnSpc>
                <a:spcPct val="125000"/>
              </a:lnSpc>
              <a:spcBef>
                <a:spcPts val="0"/>
              </a:spcBef>
              <a:spcAft>
                <a:spcPts val="0"/>
              </a:spcAft>
              <a:buNone/>
              <a:tabLst>
                <a:tab pos="5029200" algn="l"/>
              </a:tabLst>
            </a:pPr>
            <a:r>
              <a:rPr lang="uk-UA" sz="2000" dirty="0">
                <a:solidFill>
                  <a:schemeClr val="accent1">
                    <a:lumMod val="75000"/>
                  </a:schemeClr>
                </a:solidFill>
                <a:latin typeface="Times New Roman" pitchFamily="18" charset="0"/>
                <a:cs typeface="Times New Roman" pitchFamily="18" charset="0"/>
              </a:rPr>
              <a:t>4. Основні моделі поведінки споживачів</a:t>
            </a:r>
          </a:p>
          <a:p>
            <a:pPr marL="0" indent="0" algn="just">
              <a:lnSpc>
                <a:spcPct val="125000"/>
              </a:lnSpc>
              <a:spcBef>
                <a:spcPts val="0"/>
              </a:spcBef>
              <a:spcAft>
                <a:spcPts val="0"/>
              </a:spcAft>
              <a:buNone/>
            </a:pPr>
            <a:endParaRPr lang="uk-UA" sz="2000" dirty="0">
              <a:solidFill>
                <a:schemeClr val="accent1">
                  <a:lumMod val="75000"/>
                </a:schemeClr>
              </a:solidFill>
              <a:latin typeface="Times New Roman" pitchFamily="18" charset="0"/>
              <a:cs typeface="Times New Roman" pitchFamily="18" charset="0"/>
            </a:endParaRPr>
          </a:p>
        </p:txBody>
      </p:sp>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83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Объект 3">
            <a:extLst>
              <a:ext uri="{FF2B5EF4-FFF2-40B4-BE49-F238E27FC236}">
                <a16:creationId xmlns:a16="http://schemas.microsoft.com/office/drawing/2014/main" id="{C09CC5F1-0243-4CB7-B9EC-5514CEB149B2}"/>
              </a:ext>
            </a:extLst>
          </p:cNvPr>
          <p:cNvSpPr txBox="1">
            <a:spLocks/>
          </p:cNvSpPr>
          <p:nvPr/>
        </p:nvSpPr>
        <p:spPr>
          <a:xfrm>
            <a:off x="971600" y="1556793"/>
            <a:ext cx="7344816" cy="403244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b="1" dirty="0">
                <a:solidFill>
                  <a:schemeClr val="tx1"/>
                </a:solidFill>
                <a:latin typeface="Times New Roman" pitchFamily="18" charset="0"/>
                <a:cs typeface="Times New Roman" pitchFamily="18" charset="0"/>
              </a:rPr>
              <a:t>Лояльність </a:t>
            </a:r>
            <a:endParaRPr lang="en-US" sz="3600" b="1" dirty="0">
              <a:solidFill>
                <a:schemeClr val="tx1"/>
              </a:solidFill>
              <a:latin typeface="Times New Roman" pitchFamily="18" charset="0"/>
              <a:cs typeface="Times New Roman" pitchFamily="18" charset="0"/>
            </a:endParaRPr>
          </a:p>
          <a:p>
            <a:pPr marL="0" indent="0" algn="ctr">
              <a:spcBef>
                <a:spcPts val="0"/>
              </a:spcBef>
              <a:spcAft>
                <a:spcPts val="0"/>
              </a:spcAft>
              <a:buNone/>
            </a:pPr>
            <a:r>
              <a:rPr lang="uk-UA" sz="2800" dirty="0">
                <a:solidFill>
                  <a:schemeClr val="tx1"/>
                </a:solidFill>
                <a:latin typeface="Times New Roman" pitchFamily="18" charset="0"/>
                <a:cs typeface="Times New Roman" pitchFamily="18" charset="0"/>
              </a:rPr>
              <a:t>означає постійну перевагу клієнта певному бренду (товару, магазину тощо) над альтернативами. Це передбачає сильну емоційну прихильність і зобов’язання неодноразово купувати ту саму торговельну марку</a:t>
            </a:r>
          </a:p>
        </p:txBody>
      </p:sp>
    </p:spTree>
    <p:extLst>
      <p:ext uri="{BB962C8B-B14F-4D97-AF65-F5344CB8AC3E}">
        <p14:creationId xmlns:p14="http://schemas.microsoft.com/office/powerpoint/2010/main" val="796899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54628" y="2492896"/>
            <a:ext cx="7641094" cy="17281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4. Основні моделі поведінки споживачів</a:t>
            </a:r>
          </a:p>
          <a:p>
            <a:pPr marL="45720" indent="0" algn="ctr">
              <a:buNone/>
            </a:pPr>
            <a:r>
              <a:rPr lang="uk-UA" sz="3600" dirty="0">
                <a:solidFill>
                  <a:schemeClr val="accent1">
                    <a:lumMod val="75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23356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7606D72-A96D-44BD-B5CD-4FAB7E053465}"/>
              </a:ext>
            </a:extLst>
          </p:cNvPr>
          <p:cNvSpPr txBox="1"/>
          <p:nvPr/>
        </p:nvSpPr>
        <p:spPr>
          <a:xfrm>
            <a:off x="2031557" y="2782668"/>
            <a:ext cx="1656184" cy="646331"/>
          </a:xfrm>
          <a:prstGeom prst="rect">
            <a:avLst/>
          </a:prstGeom>
          <a:solidFill>
            <a:schemeClr val="accent5">
              <a:lumMod val="40000"/>
              <a:lumOff val="60000"/>
            </a:schemeClr>
          </a:solidFill>
        </p:spPr>
        <p:txBody>
          <a:bodyPr wrap="square">
            <a:spAutoFit/>
          </a:bodyPr>
          <a:lstStyle/>
          <a:p>
            <a:pPr algn="ctr"/>
            <a:r>
              <a:rPr lang="uk-UA" b="1" dirty="0">
                <a:solidFill>
                  <a:srgbClr val="333333"/>
                </a:solidFill>
                <a:latin typeface="Times New Roman" panose="02020603050405020304" pitchFamily="18" charset="0"/>
                <a:cs typeface="Times New Roman" panose="02020603050405020304" pitchFamily="18" charset="0"/>
              </a:rPr>
              <a:t>Про споживання</a:t>
            </a:r>
            <a:endParaRPr lang="uk-UA" dirty="0">
              <a:solidFill>
                <a:srgbClr val="333333"/>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FB3446B-545F-4188-BDEC-2989102FD5D4}"/>
              </a:ext>
            </a:extLst>
          </p:cNvPr>
          <p:cNvSpPr txBox="1"/>
          <p:nvPr/>
        </p:nvSpPr>
        <p:spPr>
          <a:xfrm>
            <a:off x="299269" y="2782669"/>
            <a:ext cx="1656184" cy="646331"/>
          </a:xfrm>
          <a:prstGeom prst="rect">
            <a:avLst/>
          </a:prstGeom>
          <a:solidFill>
            <a:schemeClr val="accent3">
              <a:lumMod val="40000"/>
              <a:lumOff val="60000"/>
            </a:schemeClr>
          </a:solidFill>
        </p:spPr>
        <p:txBody>
          <a:bodyPr wrap="square">
            <a:spAutoFit/>
          </a:bodyPr>
          <a:lstStyle/>
          <a:p>
            <a:pPr algn="ctr"/>
            <a:r>
              <a:rPr lang="uk-UA" b="1" dirty="0">
                <a:solidFill>
                  <a:srgbClr val="333333"/>
                </a:solidFill>
                <a:latin typeface="Times New Roman" panose="02020603050405020304" pitchFamily="18" charset="0"/>
                <a:cs typeface="Times New Roman" panose="02020603050405020304" pitchFamily="18" charset="0"/>
              </a:rPr>
              <a:t>Сукупність рішень</a:t>
            </a:r>
            <a:endParaRPr lang="uk-UA" dirty="0">
              <a:solidFill>
                <a:srgbClr val="333333"/>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46E52DF-0FF7-48F4-8597-DB21E09763D5}"/>
              </a:ext>
            </a:extLst>
          </p:cNvPr>
          <p:cNvSpPr txBox="1"/>
          <p:nvPr/>
        </p:nvSpPr>
        <p:spPr>
          <a:xfrm>
            <a:off x="5496133" y="2182501"/>
            <a:ext cx="1656184" cy="1200329"/>
          </a:xfrm>
          <a:prstGeom prst="rect">
            <a:avLst/>
          </a:prstGeom>
          <a:solidFill>
            <a:schemeClr val="accent5">
              <a:lumMod val="40000"/>
              <a:lumOff val="60000"/>
            </a:schemeClr>
          </a:solidFill>
        </p:spPr>
        <p:txBody>
          <a:bodyPr wrap="square">
            <a:spAutoFit/>
          </a:bodyPr>
          <a:lstStyle/>
          <a:p>
            <a:pPr algn="ctr"/>
            <a:r>
              <a:rPr lang="uk-UA" b="1" dirty="0">
                <a:solidFill>
                  <a:srgbClr val="333333"/>
                </a:solidFill>
                <a:latin typeface="Times New Roman" panose="02020603050405020304" pitchFamily="18" charset="0"/>
                <a:cs typeface="Times New Roman" panose="02020603050405020304" pitchFamily="18" charset="0"/>
              </a:rPr>
              <a:t>У контексті підрозділу прийняття рішень</a:t>
            </a:r>
            <a:endParaRPr lang="uk-UA" dirty="0">
              <a:solidFill>
                <a:srgbClr val="333333"/>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DDF4EA-29F9-481B-85A9-C955C28D57D4}"/>
              </a:ext>
            </a:extLst>
          </p:cNvPr>
          <p:cNvSpPr txBox="1"/>
          <p:nvPr/>
        </p:nvSpPr>
        <p:spPr>
          <a:xfrm>
            <a:off x="3763845" y="2782667"/>
            <a:ext cx="1656184" cy="369332"/>
          </a:xfrm>
          <a:prstGeom prst="rect">
            <a:avLst/>
          </a:prstGeom>
          <a:solidFill>
            <a:schemeClr val="accent3">
              <a:lumMod val="40000"/>
              <a:lumOff val="60000"/>
            </a:schemeClr>
          </a:solidFill>
        </p:spPr>
        <p:txBody>
          <a:bodyPr wrap="square">
            <a:spAutoFit/>
          </a:bodyPr>
          <a:lstStyle/>
          <a:p>
            <a:pPr algn="ctr"/>
            <a:r>
              <a:rPr lang="uk-UA" b="1" dirty="0">
                <a:solidFill>
                  <a:srgbClr val="333333"/>
                </a:solidFill>
                <a:latin typeface="Times New Roman" panose="02020603050405020304" pitchFamily="18" charset="0"/>
                <a:cs typeface="Times New Roman" panose="02020603050405020304" pitchFamily="18" charset="0"/>
              </a:rPr>
              <a:t>Пропозицію</a:t>
            </a:r>
          </a:p>
        </p:txBody>
      </p:sp>
      <p:sp>
        <p:nvSpPr>
          <p:cNvPr id="7" name="TextBox 6">
            <a:extLst>
              <a:ext uri="{FF2B5EF4-FFF2-40B4-BE49-F238E27FC236}">
                <a16:creationId xmlns:a16="http://schemas.microsoft.com/office/drawing/2014/main" id="{9E06DF1B-BFAE-4001-9059-55F5547AC17C}"/>
              </a:ext>
            </a:extLst>
          </p:cNvPr>
          <p:cNvSpPr txBox="1"/>
          <p:nvPr/>
        </p:nvSpPr>
        <p:spPr>
          <a:xfrm>
            <a:off x="7228421" y="2782666"/>
            <a:ext cx="1656184" cy="369332"/>
          </a:xfrm>
          <a:prstGeom prst="rect">
            <a:avLst/>
          </a:prstGeom>
          <a:solidFill>
            <a:schemeClr val="accent3">
              <a:lumMod val="40000"/>
              <a:lumOff val="60000"/>
            </a:schemeClr>
          </a:solidFill>
        </p:spPr>
        <p:txBody>
          <a:bodyPr wrap="square">
            <a:spAutoFit/>
          </a:bodyPr>
          <a:lstStyle/>
          <a:p>
            <a:pPr algn="ctr"/>
            <a:r>
              <a:rPr lang="uk-UA" b="1" dirty="0">
                <a:solidFill>
                  <a:srgbClr val="333333"/>
                </a:solidFill>
                <a:latin typeface="Times New Roman" panose="02020603050405020304" pitchFamily="18" charset="0"/>
                <a:cs typeface="Times New Roman" panose="02020603050405020304" pitchFamily="18" charset="0"/>
              </a:rPr>
              <a:t>За часом</a:t>
            </a:r>
            <a:endParaRPr lang="uk-UA" dirty="0">
              <a:solidFill>
                <a:srgbClr val="333333"/>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22C3731-EE6D-475B-A297-D0AA85C51AAB}"/>
              </a:ext>
            </a:extLst>
          </p:cNvPr>
          <p:cNvSpPr txBox="1"/>
          <p:nvPr/>
        </p:nvSpPr>
        <p:spPr>
          <a:xfrm>
            <a:off x="315653" y="3574757"/>
            <a:ext cx="1656184" cy="2862322"/>
          </a:xfrm>
          <a:prstGeom prst="rect">
            <a:avLst/>
          </a:prstGeom>
          <a:solidFill>
            <a:schemeClr val="accent3">
              <a:lumMod val="40000"/>
              <a:lumOff val="60000"/>
            </a:schemeClr>
          </a:solidFill>
        </p:spPr>
        <p:txBody>
          <a:bodyPr wrap="square">
            <a:spAutoFit/>
          </a:bodyPr>
          <a:lstStyle/>
          <a:p>
            <a:pPr algn="ctr"/>
            <a:r>
              <a:rPr lang="uk-UA" dirty="0">
                <a:solidFill>
                  <a:srgbClr val="333333"/>
                </a:solidFill>
                <a:latin typeface="Times New Roman" panose="02020603050405020304" pitchFamily="18" charset="0"/>
                <a:cs typeface="Times New Roman" panose="02020603050405020304" pitchFamily="18" charset="0"/>
              </a:rPr>
              <a:t>Те чи те?</a:t>
            </a:r>
          </a:p>
          <a:p>
            <a:pPr algn="ctr"/>
            <a:r>
              <a:rPr lang="uk-UA" dirty="0">
                <a:solidFill>
                  <a:srgbClr val="333333"/>
                </a:solidFill>
                <a:latin typeface="Times New Roman" panose="02020603050405020304" pitchFamily="18" charset="0"/>
                <a:cs typeface="Times New Roman" panose="02020603050405020304" pitchFamily="18" charset="0"/>
              </a:rPr>
              <a:t>Що?</a:t>
            </a:r>
          </a:p>
          <a:p>
            <a:pPr algn="ctr"/>
            <a:r>
              <a:rPr lang="uk-UA" dirty="0">
                <a:solidFill>
                  <a:srgbClr val="333333"/>
                </a:solidFill>
                <a:latin typeface="Times New Roman" panose="02020603050405020304" pitchFamily="18" charset="0"/>
                <a:cs typeface="Times New Roman" panose="02020603050405020304" pitchFamily="18" charset="0"/>
              </a:rPr>
              <a:t>Чому?</a:t>
            </a:r>
          </a:p>
          <a:p>
            <a:pPr algn="ctr"/>
            <a:r>
              <a:rPr lang="uk-UA" dirty="0">
                <a:solidFill>
                  <a:srgbClr val="333333"/>
                </a:solidFill>
                <a:latin typeface="Times New Roman" panose="02020603050405020304" pitchFamily="18" charset="0"/>
                <a:cs typeface="Times New Roman" panose="02020603050405020304" pitchFamily="18" charset="0"/>
              </a:rPr>
              <a:t>Скільки?</a:t>
            </a:r>
            <a:br>
              <a:rPr lang="uk-UA" dirty="0">
                <a:solidFill>
                  <a:srgbClr val="333333"/>
                </a:solidFill>
                <a:latin typeface="Times New Roman" panose="02020603050405020304" pitchFamily="18" charset="0"/>
                <a:cs typeface="Times New Roman" panose="02020603050405020304" pitchFamily="18" charset="0"/>
              </a:rPr>
            </a:br>
            <a:r>
              <a:rPr lang="uk-UA" dirty="0">
                <a:solidFill>
                  <a:srgbClr val="333333"/>
                </a:solidFill>
                <a:latin typeface="Times New Roman" panose="02020603050405020304" pitchFamily="18" charset="0"/>
                <a:cs typeface="Times New Roman" panose="02020603050405020304" pitchFamily="18" charset="0"/>
              </a:rPr>
              <a:t>Коли?</a:t>
            </a:r>
          </a:p>
          <a:p>
            <a:pPr algn="ctr"/>
            <a:r>
              <a:rPr lang="uk-UA" dirty="0">
                <a:solidFill>
                  <a:srgbClr val="333333"/>
                </a:solidFill>
                <a:latin typeface="Times New Roman" panose="02020603050405020304" pitchFamily="18" charset="0"/>
                <a:cs typeface="Times New Roman" panose="02020603050405020304" pitchFamily="18" charset="0"/>
              </a:rPr>
              <a:t>Де?</a:t>
            </a:r>
          </a:p>
          <a:p>
            <a:pPr algn="ctr"/>
            <a:r>
              <a:rPr lang="uk-UA" dirty="0">
                <a:solidFill>
                  <a:srgbClr val="333333"/>
                </a:solidFill>
                <a:latin typeface="Times New Roman" panose="02020603050405020304" pitchFamily="18" charset="0"/>
                <a:cs typeface="Times New Roman" panose="02020603050405020304" pitchFamily="18" charset="0"/>
              </a:rPr>
              <a:t>Скільки коштує?</a:t>
            </a:r>
          </a:p>
          <a:p>
            <a:pPr algn="ctr"/>
            <a:r>
              <a:rPr lang="uk-UA" dirty="0">
                <a:solidFill>
                  <a:srgbClr val="333333"/>
                </a:solidFill>
                <a:latin typeface="Times New Roman" panose="02020603050405020304" pitchFamily="18" charset="0"/>
                <a:cs typeface="Times New Roman" panose="02020603050405020304" pitchFamily="18" charset="0"/>
              </a:rPr>
              <a:t>Як часто?</a:t>
            </a:r>
          </a:p>
          <a:p>
            <a:pPr algn="ctr"/>
            <a:r>
              <a:rPr lang="uk-UA" dirty="0">
                <a:solidFill>
                  <a:srgbClr val="333333"/>
                </a:solidFill>
                <a:latin typeface="Times New Roman" panose="02020603050405020304" pitchFamily="18" charset="0"/>
                <a:cs typeface="Times New Roman" panose="02020603050405020304" pitchFamily="18" charset="0"/>
              </a:rPr>
              <a:t>Як довго?</a:t>
            </a:r>
          </a:p>
        </p:txBody>
      </p:sp>
      <p:sp>
        <p:nvSpPr>
          <p:cNvPr id="10" name="TextBox 9">
            <a:extLst>
              <a:ext uri="{FF2B5EF4-FFF2-40B4-BE49-F238E27FC236}">
                <a16:creationId xmlns:a16="http://schemas.microsoft.com/office/drawing/2014/main" id="{DD045284-746A-4321-89E3-42F4C90EA75A}"/>
              </a:ext>
            </a:extLst>
          </p:cNvPr>
          <p:cNvSpPr txBox="1"/>
          <p:nvPr/>
        </p:nvSpPr>
        <p:spPr>
          <a:xfrm>
            <a:off x="2052674" y="3574757"/>
            <a:ext cx="1656184" cy="923330"/>
          </a:xfrm>
          <a:prstGeom prst="rect">
            <a:avLst/>
          </a:prstGeom>
          <a:solidFill>
            <a:schemeClr val="accent5">
              <a:lumMod val="40000"/>
              <a:lumOff val="60000"/>
            </a:schemeClr>
          </a:solidFill>
        </p:spPr>
        <p:txBody>
          <a:bodyPr wrap="square">
            <a:spAutoFit/>
          </a:bodyPr>
          <a:lstStyle/>
          <a:p>
            <a:pPr algn="ctr"/>
            <a:r>
              <a:rPr lang="uk-UA" dirty="0">
                <a:solidFill>
                  <a:srgbClr val="333333"/>
                </a:solidFill>
                <a:latin typeface="Times New Roman" panose="02020603050405020304" pitchFamily="18" charset="0"/>
                <a:cs typeface="Times New Roman" panose="02020603050405020304" pitchFamily="18" charset="0"/>
              </a:rPr>
              <a:t>Придбання</a:t>
            </a:r>
          </a:p>
          <a:p>
            <a:pPr algn="ctr"/>
            <a:r>
              <a:rPr lang="uk-UA" dirty="0">
                <a:solidFill>
                  <a:srgbClr val="333333"/>
                </a:solidFill>
                <a:latin typeface="Times New Roman" panose="02020603050405020304" pitchFamily="18" charset="0"/>
                <a:cs typeface="Times New Roman" panose="02020603050405020304" pitchFamily="18" charset="0"/>
              </a:rPr>
              <a:t>Використання</a:t>
            </a:r>
          </a:p>
          <a:p>
            <a:pPr algn="ctr"/>
            <a:r>
              <a:rPr lang="uk-UA" dirty="0">
                <a:solidFill>
                  <a:srgbClr val="333333"/>
                </a:solidFill>
                <a:latin typeface="Times New Roman" panose="02020603050405020304" pitchFamily="18" charset="0"/>
                <a:cs typeface="Times New Roman" panose="02020603050405020304" pitchFamily="18" charset="0"/>
              </a:rPr>
              <a:t>Відмова</a:t>
            </a:r>
          </a:p>
        </p:txBody>
      </p:sp>
      <p:sp>
        <p:nvSpPr>
          <p:cNvPr id="12" name="TextBox 11">
            <a:extLst>
              <a:ext uri="{FF2B5EF4-FFF2-40B4-BE49-F238E27FC236}">
                <a16:creationId xmlns:a16="http://schemas.microsoft.com/office/drawing/2014/main" id="{A42F5495-7AEB-4D9D-AF8C-D4E21E07E69A}"/>
              </a:ext>
            </a:extLst>
          </p:cNvPr>
          <p:cNvSpPr txBox="1"/>
          <p:nvPr/>
        </p:nvSpPr>
        <p:spPr>
          <a:xfrm>
            <a:off x="3763845" y="3574757"/>
            <a:ext cx="1656184" cy="1754326"/>
          </a:xfrm>
          <a:prstGeom prst="rect">
            <a:avLst/>
          </a:prstGeom>
          <a:solidFill>
            <a:schemeClr val="accent3">
              <a:lumMod val="40000"/>
              <a:lumOff val="60000"/>
            </a:schemeClr>
          </a:solidFill>
        </p:spPr>
        <p:txBody>
          <a:bodyPr wrap="square">
            <a:spAutoFit/>
          </a:bodyPr>
          <a:lstStyle/>
          <a:p>
            <a:pPr algn="ctr"/>
            <a:r>
              <a:rPr lang="uk-UA" dirty="0">
                <a:solidFill>
                  <a:srgbClr val="333333"/>
                </a:solidFill>
                <a:latin typeface="Times New Roman" panose="02020603050405020304" pitchFamily="18" charset="0"/>
                <a:cs typeface="Times New Roman" panose="02020603050405020304" pitchFamily="18" charset="0"/>
              </a:rPr>
              <a:t>Товари</a:t>
            </a:r>
          </a:p>
          <a:p>
            <a:pPr algn="ctr"/>
            <a:r>
              <a:rPr lang="uk-UA" dirty="0">
                <a:solidFill>
                  <a:srgbClr val="333333"/>
                </a:solidFill>
                <a:latin typeface="Times New Roman" panose="02020603050405020304" pitchFamily="18" charset="0"/>
                <a:cs typeface="Times New Roman" panose="02020603050405020304" pitchFamily="18" charset="0"/>
              </a:rPr>
              <a:t>Послуги</a:t>
            </a:r>
          </a:p>
          <a:p>
            <a:pPr algn="ctr"/>
            <a:r>
              <a:rPr lang="uk-UA" dirty="0">
                <a:solidFill>
                  <a:srgbClr val="333333"/>
                </a:solidFill>
                <a:latin typeface="Times New Roman" panose="02020603050405020304" pitchFamily="18" charset="0"/>
                <a:cs typeface="Times New Roman" panose="02020603050405020304" pitchFamily="18" charset="0"/>
              </a:rPr>
              <a:t>Роботи</a:t>
            </a:r>
            <a:br>
              <a:rPr lang="uk-UA" dirty="0">
                <a:solidFill>
                  <a:srgbClr val="333333"/>
                </a:solidFill>
                <a:latin typeface="Times New Roman" panose="02020603050405020304" pitchFamily="18" charset="0"/>
                <a:cs typeface="Times New Roman" panose="02020603050405020304" pitchFamily="18" charset="0"/>
              </a:rPr>
            </a:br>
            <a:r>
              <a:rPr lang="uk-UA" dirty="0">
                <a:solidFill>
                  <a:srgbClr val="333333"/>
                </a:solidFill>
                <a:latin typeface="Times New Roman" panose="02020603050405020304" pitchFamily="18" charset="0"/>
                <a:cs typeface="Times New Roman" panose="02020603050405020304" pitchFamily="18" charset="0"/>
              </a:rPr>
              <a:t>Досвід</a:t>
            </a:r>
          </a:p>
          <a:p>
            <a:pPr algn="ctr"/>
            <a:r>
              <a:rPr lang="uk-UA" dirty="0">
                <a:solidFill>
                  <a:srgbClr val="333333"/>
                </a:solidFill>
                <a:latin typeface="Times New Roman" panose="02020603050405020304" pitchFamily="18" charset="0"/>
                <a:cs typeface="Times New Roman" panose="02020603050405020304" pitchFamily="18" charset="0"/>
              </a:rPr>
              <a:t>Люди</a:t>
            </a:r>
          </a:p>
          <a:p>
            <a:pPr algn="ctr"/>
            <a:r>
              <a:rPr lang="uk-UA" dirty="0">
                <a:solidFill>
                  <a:srgbClr val="333333"/>
                </a:solidFill>
                <a:latin typeface="Times New Roman" panose="02020603050405020304" pitchFamily="18" charset="0"/>
                <a:cs typeface="Times New Roman" panose="02020603050405020304" pitchFamily="18" charset="0"/>
              </a:rPr>
              <a:t>Ідеї</a:t>
            </a:r>
          </a:p>
        </p:txBody>
      </p:sp>
      <p:sp>
        <p:nvSpPr>
          <p:cNvPr id="13" name="TextBox 12">
            <a:extLst>
              <a:ext uri="{FF2B5EF4-FFF2-40B4-BE49-F238E27FC236}">
                <a16:creationId xmlns:a16="http://schemas.microsoft.com/office/drawing/2014/main" id="{525C2DBA-E6D2-4317-ACF0-160D840FBA70}"/>
              </a:ext>
            </a:extLst>
          </p:cNvPr>
          <p:cNvSpPr txBox="1"/>
          <p:nvPr/>
        </p:nvSpPr>
        <p:spPr>
          <a:xfrm>
            <a:off x="5496133" y="3574757"/>
            <a:ext cx="1656184" cy="2862322"/>
          </a:xfrm>
          <a:prstGeom prst="rect">
            <a:avLst/>
          </a:prstGeom>
          <a:solidFill>
            <a:schemeClr val="accent5">
              <a:lumMod val="40000"/>
              <a:lumOff val="60000"/>
            </a:schemeClr>
          </a:solidFill>
        </p:spPr>
        <p:txBody>
          <a:bodyPr wrap="square">
            <a:spAutoFit/>
          </a:bodyPr>
          <a:lstStyle/>
          <a:p>
            <a:pPr algn="ctr"/>
            <a:r>
              <a:rPr lang="uk-UA" dirty="0">
                <a:solidFill>
                  <a:srgbClr val="333333"/>
                </a:solidFill>
                <a:latin typeface="Times New Roman" panose="02020603050405020304" pitchFamily="18" charset="0"/>
                <a:cs typeface="Times New Roman" panose="02020603050405020304" pitchFamily="18" charset="0"/>
              </a:rPr>
              <a:t>Збирач інформації</a:t>
            </a:r>
          </a:p>
          <a:p>
            <a:pPr algn="ctr"/>
            <a:endParaRPr lang="uk-UA" dirty="0">
              <a:solidFill>
                <a:srgbClr val="333333"/>
              </a:solidFill>
              <a:latin typeface="Times New Roman" panose="02020603050405020304" pitchFamily="18" charset="0"/>
              <a:cs typeface="Times New Roman" panose="02020603050405020304" pitchFamily="18" charset="0"/>
            </a:endParaRPr>
          </a:p>
          <a:p>
            <a:pPr algn="ctr"/>
            <a:r>
              <a:rPr lang="uk-UA" dirty="0">
                <a:solidFill>
                  <a:srgbClr val="333333"/>
                </a:solidFill>
                <a:latin typeface="Times New Roman" panose="02020603050405020304" pitchFamily="18" charset="0"/>
                <a:cs typeface="Times New Roman" panose="02020603050405020304" pitchFamily="18" charset="0"/>
              </a:rPr>
              <a:t>Інфлюенсер</a:t>
            </a:r>
          </a:p>
          <a:p>
            <a:pPr algn="ctr"/>
            <a:endParaRPr lang="uk-UA" dirty="0">
              <a:solidFill>
                <a:srgbClr val="333333"/>
              </a:solidFill>
              <a:latin typeface="Times New Roman" panose="02020603050405020304" pitchFamily="18" charset="0"/>
              <a:cs typeface="Times New Roman" panose="02020603050405020304" pitchFamily="18" charset="0"/>
            </a:endParaRPr>
          </a:p>
          <a:p>
            <a:pPr algn="ctr"/>
            <a:r>
              <a:rPr lang="uk-UA" dirty="0">
                <a:solidFill>
                  <a:srgbClr val="333333"/>
                </a:solidFill>
                <a:latin typeface="Times New Roman" panose="02020603050405020304" pitchFamily="18" charset="0"/>
                <a:cs typeface="Times New Roman" panose="02020603050405020304" pitchFamily="18" charset="0"/>
              </a:rPr>
              <a:t>Вирішувач</a:t>
            </a:r>
          </a:p>
          <a:p>
            <a:pPr algn="ctr"/>
            <a:endParaRPr lang="uk-UA" dirty="0">
              <a:solidFill>
                <a:srgbClr val="333333"/>
              </a:solidFill>
              <a:latin typeface="Times New Roman" panose="02020603050405020304" pitchFamily="18" charset="0"/>
              <a:cs typeface="Times New Roman" panose="02020603050405020304" pitchFamily="18" charset="0"/>
            </a:endParaRPr>
          </a:p>
          <a:p>
            <a:pPr algn="ctr"/>
            <a:r>
              <a:rPr lang="uk-UA" dirty="0">
                <a:solidFill>
                  <a:srgbClr val="333333"/>
                </a:solidFill>
                <a:latin typeface="Times New Roman" panose="02020603050405020304" pitchFamily="18" charset="0"/>
                <a:cs typeface="Times New Roman" panose="02020603050405020304" pitchFamily="18" charset="0"/>
              </a:rPr>
              <a:t>Покупець</a:t>
            </a:r>
            <a:br>
              <a:rPr lang="uk-UA" dirty="0">
                <a:solidFill>
                  <a:srgbClr val="333333"/>
                </a:solidFill>
                <a:latin typeface="Times New Roman" panose="02020603050405020304" pitchFamily="18" charset="0"/>
                <a:cs typeface="Times New Roman" panose="02020603050405020304" pitchFamily="18" charset="0"/>
              </a:rPr>
            </a:br>
            <a:br>
              <a:rPr lang="uk-UA" dirty="0">
                <a:solidFill>
                  <a:srgbClr val="333333"/>
                </a:solidFill>
                <a:latin typeface="Times New Roman" panose="02020603050405020304" pitchFamily="18" charset="0"/>
                <a:cs typeface="Times New Roman" panose="02020603050405020304" pitchFamily="18" charset="0"/>
              </a:rPr>
            </a:br>
            <a:r>
              <a:rPr lang="uk-UA" dirty="0">
                <a:solidFill>
                  <a:srgbClr val="333333"/>
                </a:solidFill>
                <a:latin typeface="Times New Roman" panose="02020603050405020304" pitchFamily="18" charset="0"/>
                <a:cs typeface="Times New Roman" panose="02020603050405020304" pitchFamily="18" charset="0"/>
              </a:rPr>
              <a:t>Користувач</a:t>
            </a:r>
          </a:p>
        </p:txBody>
      </p:sp>
      <p:sp>
        <p:nvSpPr>
          <p:cNvPr id="14" name="TextBox 13">
            <a:extLst>
              <a:ext uri="{FF2B5EF4-FFF2-40B4-BE49-F238E27FC236}">
                <a16:creationId xmlns:a16="http://schemas.microsoft.com/office/drawing/2014/main" id="{F0E0DABC-A62F-4E55-A302-1E3F82A9D7E1}"/>
              </a:ext>
            </a:extLst>
          </p:cNvPr>
          <p:cNvSpPr txBox="1"/>
          <p:nvPr/>
        </p:nvSpPr>
        <p:spPr>
          <a:xfrm>
            <a:off x="7228421" y="3574757"/>
            <a:ext cx="1656184" cy="1477328"/>
          </a:xfrm>
          <a:prstGeom prst="rect">
            <a:avLst/>
          </a:prstGeom>
          <a:solidFill>
            <a:schemeClr val="accent3">
              <a:lumMod val="40000"/>
              <a:lumOff val="60000"/>
            </a:schemeClr>
          </a:solidFill>
        </p:spPr>
        <p:txBody>
          <a:bodyPr wrap="square">
            <a:spAutoFit/>
          </a:bodyPr>
          <a:lstStyle/>
          <a:p>
            <a:pPr algn="ctr"/>
            <a:r>
              <a:rPr lang="uk-UA" dirty="0">
                <a:solidFill>
                  <a:srgbClr val="333333"/>
                </a:solidFill>
                <a:latin typeface="Times New Roman" panose="02020603050405020304" pitchFamily="18" charset="0"/>
                <a:cs typeface="Times New Roman" panose="02020603050405020304" pitchFamily="18" charset="0"/>
              </a:rPr>
              <a:t>Години</a:t>
            </a:r>
          </a:p>
          <a:p>
            <a:pPr algn="ctr"/>
            <a:r>
              <a:rPr lang="uk-UA" dirty="0">
                <a:solidFill>
                  <a:srgbClr val="333333"/>
                </a:solidFill>
                <a:latin typeface="Times New Roman" panose="02020603050405020304" pitchFamily="18" charset="0"/>
                <a:cs typeface="Times New Roman" panose="02020603050405020304" pitchFamily="18" charset="0"/>
              </a:rPr>
              <a:t>Дні</a:t>
            </a:r>
          </a:p>
          <a:p>
            <a:pPr algn="ctr"/>
            <a:r>
              <a:rPr lang="uk-UA" dirty="0">
                <a:solidFill>
                  <a:srgbClr val="333333"/>
                </a:solidFill>
                <a:latin typeface="Times New Roman" panose="02020603050405020304" pitchFamily="18" charset="0"/>
                <a:cs typeface="Times New Roman" panose="02020603050405020304" pitchFamily="18" charset="0"/>
              </a:rPr>
              <a:t>Тижні</a:t>
            </a:r>
          </a:p>
          <a:p>
            <a:pPr algn="ctr"/>
            <a:r>
              <a:rPr lang="uk-UA" dirty="0">
                <a:solidFill>
                  <a:srgbClr val="333333"/>
                </a:solidFill>
                <a:latin typeface="Times New Roman" panose="02020603050405020304" pitchFamily="18" charset="0"/>
                <a:cs typeface="Times New Roman" panose="02020603050405020304" pitchFamily="18" charset="0"/>
              </a:rPr>
              <a:t>Місяці</a:t>
            </a:r>
          </a:p>
          <a:p>
            <a:pPr algn="ctr"/>
            <a:r>
              <a:rPr lang="uk-UA" dirty="0">
                <a:solidFill>
                  <a:srgbClr val="333333"/>
                </a:solidFill>
                <a:latin typeface="Times New Roman" panose="02020603050405020304" pitchFamily="18" charset="0"/>
                <a:cs typeface="Times New Roman" panose="02020603050405020304" pitchFamily="18" charset="0"/>
              </a:rPr>
              <a:t>Роки</a:t>
            </a:r>
          </a:p>
        </p:txBody>
      </p:sp>
      <p:sp>
        <p:nvSpPr>
          <p:cNvPr id="15" name="Прямоугольник 1">
            <a:extLst>
              <a:ext uri="{FF2B5EF4-FFF2-40B4-BE49-F238E27FC236}">
                <a16:creationId xmlns:a16="http://schemas.microsoft.com/office/drawing/2014/main" id="{CB5B57FA-BF8F-4931-A610-63B08C4F6A86}"/>
              </a:ext>
            </a:extLst>
          </p:cNvPr>
          <p:cNvSpPr/>
          <p:nvPr/>
        </p:nvSpPr>
        <p:spPr>
          <a:xfrm>
            <a:off x="1459589" y="1363702"/>
            <a:ext cx="6264696" cy="553998"/>
          </a:xfrm>
          <a:prstGeom prst="rect">
            <a:avLst/>
          </a:prstGeom>
        </p:spPr>
        <p:txBody>
          <a:bodyPr wrap="square">
            <a:spAutoFit/>
          </a:bodyPr>
          <a:lstStyle/>
          <a:p>
            <a:pPr algn="ctr"/>
            <a:r>
              <a:rPr lang="uk-UA" sz="3000" b="1" dirty="0">
                <a:latin typeface="Times New Roman" pitchFamily="18" charset="0"/>
                <a:cs typeface="Times New Roman" pitchFamily="18" charset="0"/>
              </a:rPr>
              <a:t>Поведінка споживача відображає</a:t>
            </a:r>
          </a:p>
        </p:txBody>
      </p:sp>
    </p:spTree>
    <p:extLst>
      <p:ext uri="{BB962C8B-B14F-4D97-AF65-F5344CB8AC3E}">
        <p14:creationId xmlns:p14="http://schemas.microsoft.com/office/powerpoint/2010/main" val="2386778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7606D72-A96D-44BD-B5CD-4FAB7E053465}"/>
              </a:ext>
            </a:extLst>
          </p:cNvPr>
          <p:cNvSpPr txBox="1"/>
          <p:nvPr/>
        </p:nvSpPr>
        <p:spPr>
          <a:xfrm>
            <a:off x="971600" y="1556792"/>
            <a:ext cx="7200800" cy="4278094"/>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Підрозділ прийняття рішень</a:t>
            </a:r>
          </a:p>
          <a:p>
            <a:pPr algn="ctr"/>
            <a:r>
              <a:rPr lang="uk-UA" sz="2000" i="1" dirty="0">
                <a:solidFill>
                  <a:srgbClr val="333333"/>
                </a:solidFill>
                <a:latin typeface="Times New Roman" panose="02020603050405020304" pitchFamily="18" charset="0"/>
                <a:cs typeface="Times New Roman" panose="02020603050405020304" pitchFamily="18" charset="0"/>
              </a:rPr>
              <a:t>(англ. </a:t>
            </a:r>
            <a:r>
              <a:rPr lang="en-US" sz="2000" i="1" dirty="0">
                <a:solidFill>
                  <a:srgbClr val="333333"/>
                </a:solidFill>
                <a:latin typeface="Times New Roman" panose="02020603050405020304" pitchFamily="18" charset="0"/>
                <a:cs typeface="Times New Roman" panose="02020603050405020304" pitchFamily="18" charset="0"/>
              </a:rPr>
              <a:t>The Decision Making Unit</a:t>
            </a:r>
            <a:r>
              <a:rPr lang="uk-UA" sz="2000" i="1" dirty="0">
                <a:solidFill>
                  <a:srgbClr val="333333"/>
                </a:solidFill>
                <a:latin typeface="Times New Roman" panose="02020603050405020304" pitchFamily="18" charset="0"/>
                <a:cs typeface="Times New Roman" panose="02020603050405020304" pitchFamily="18" charset="0"/>
              </a:rPr>
              <a:t>)</a:t>
            </a:r>
            <a:endParaRPr lang="en-US" sz="2000" i="1" dirty="0">
              <a:solidFill>
                <a:srgbClr val="333333"/>
              </a:solidFill>
              <a:latin typeface="Times New Roman" panose="02020603050405020304" pitchFamily="18" charset="0"/>
              <a:cs typeface="Times New Roman" panose="02020603050405020304" pitchFamily="18" charset="0"/>
            </a:endParaRPr>
          </a:p>
          <a:p>
            <a:pPr algn="ctr"/>
            <a:endParaRPr lang="uk-UA" sz="1600" b="1" dirty="0">
              <a:solidFill>
                <a:srgbClr val="333333"/>
              </a:solidFill>
              <a:latin typeface="Times New Roman" panose="02020603050405020304" pitchFamily="18" charset="0"/>
              <a:cs typeface="Times New Roman" panose="02020603050405020304" pitchFamily="18" charset="0"/>
            </a:endParaRPr>
          </a:p>
          <a:p>
            <a:pPr algn="ctr"/>
            <a:r>
              <a:rPr lang="uk-UA" dirty="0">
                <a:solidFill>
                  <a:srgbClr val="333333"/>
                </a:solidFill>
                <a:latin typeface="Times New Roman" panose="02020603050405020304" pitchFamily="18" charset="0"/>
                <a:cs typeface="Times New Roman" panose="02020603050405020304" pitchFamily="18" charset="0"/>
              </a:rPr>
              <a:t>Команда людей в організації, яка приймає остаточне рішення про покупку. До складу підрозділів, які приймають рішення, можуть входити люди зі схожих функціональних сфер усередині компанії або з сфер, що охоплюють компанію.</a:t>
            </a:r>
          </a:p>
          <a:p>
            <a:pPr algn="ctr"/>
            <a:endParaRPr lang="uk-UA" dirty="0">
              <a:solidFill>
                <a:srgbClr val="333333"/>
              </a:solidFill>
              <a:latin typeface="Times New Roman" panose="02020603050405020304" pitchFamily="18" charset="0"/>
              <a:cs typeface="Times New Roman" panose="02020603050405020304" pitchFamily="18" charset="0"/>
            </a:endParaRPr>
          </a:p>
          <a:p>
            <a:pPr algn="ctr" fontAlgn="base"/>
            <a:r>
              <a:rPr lang="uk-UA" dirty="0">
                <a:solidFill>
                  <a:srgbClr val="333333"/>
                </a:solidFill>
                <a:latin typeface="Times New Roman" panose="02020603050405020304" pitchFamily="18" charset="0"/>
                <a:cs typeface="Times New Roman" panose="02020603050405020304" pitchFamily="18" charset="0"/>
              </a:rPr>
              <a:t>У бізнес-середовищі великі закупівлі, як правило, вимагають участі багатьох підрозділів організації. Зазвичай технічні закупівлі вимагають досвіду технічних спеціалістів. Інколи закупівельний центр є неофіційною групою співробітників, але також може бути формально уповноваженою групою з певними повноваженнями, розпорядком денним і процедурами</a:t>
            </a:r>
          </a:p>
          <a:p>
            <a:pPr algn="ctr"/>
            <a:endParaRPr lang="uk-UA" sz="1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991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7606D72-A96D-44BD-B5CD-4FAB7E053465}"/>
              </a:ext>
            </a:extLst>
          </p:cNvPr>
          <p:cNvSpPr txBox="1"/>
          <p:nvPr/>
        </p:nvSpPr>
        <p:spPr>
          <a:xfrm>
            <a:off x="971600" y="1556792"/>
            <a:ext cx="7200800" cy="461665"/>
          </a:xfrm>
          <a:prstGeom prst="rect">
            <a:avLst/>
          </a:prstGeom>
          <a:solidFill>
            <a:schemeClr val="accent4">
              <a:lumMod val="60000"/>
              <a:lumOff val="40000"/>
            </a:schemeClr>
          </a:solid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Способи придбання пропозиції</a:t>
            </a:r>
          </a:p>
        </p:txBody>
      </p:sp>
      <p:sp>
        <p:nvSpPr>
          <p:cNvPr id="4" name="TextBox 3">
            <a:extLst>
              <a:ext uri="{FF2B5EF4-FFF2-40B4-BE49-F238E27FC236}">
                <a16:creationId xmlns:a16="http://schemas.microsoft.com/office/drawing/2014/main" id="{F807F9BC-9041-4D42-B223-532D1850D46B}"/>
              </a:ext>
            </a:extLst>
          </p:cNvPr>
          <p:cNvSpPr txBox="1"/>
          <p:nvPr/>
        </p:nvSpPr>
        <p:spPr>
          <a:xfrm>
            <a:off x="1187624" y="2564904"/>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Покупка</a:t>
            </a:r>
          </a:p>
        </p:txBody>
      </p:sp>
      <p:sp>
        <p:nvSpPr>
          <p:cNvPr id="5" name="TextBox 4">
            <a:extLst>
              <a:ext uri="{FF2B5EF4-FFF2-40B4-BE49-F238E27FC236}">
                <a16:creationId xmlns:a16="http://schemas.microsoft.com/office/drawing/2014/main" id="{8B52FE18-13C9-496B-AC8F-065E1552EB40}"/>
              </a:ext>
            </a:extLst>
          </p:cNvPr>
          <p:cNvSpPr txBox="1"/>
          <p:nvPr/>
        </p:nvSpPr>
        <p:spPr>
          <a:xfrm>
            <a:off x="1979712" y="3429000"/>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Торгівля</a:t>
            </a:r>
          </a:p>
        </p:txBody>
      </p:sp>
      <p:sp>
        <p:nvSpPr>
          <p:cNvPr id="6" name="TextBox 5">
            <a:extLst>
              <a:ext uri="{FF2B5EF4-FFF2-40B4-BE49-F238E27FC236}">
                <a16:creationId xmlns:a16="http://schemas.microsoft.com/office/drawing/2014/main" id="{0C5E45CD-0C2E-4BD6-8799-05C51EA7B885}"/>
              </a:ext>
            </a:extLst>
          </p:cNvPr>
          <p:cNvSpPr txBox="1"/>
          <p:nvPr/>
        </p:nvSpPr>
        <p:spPr>
          <a:xfrm>
            <a:off x="3707904" y="2380237"/>
            <a:ext cx="1872208" cy="830997"/>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Оренда або лізинг</a:t>
            </a:r>
          </a:p>
        </p:txBody>
      </p:sp>
      <p:sp>
        <p:nvSpPr>
          <p:cNvPr id="7" name="TextBox 6">
            <a:extLst>
              <a:ext uri="{FF2B5EF4-FFF2-40B4-BE49-F238E27FC236}">
                <a16:creationId xmlns:a16="http://schemas.microsoft.com/office/drawing/2014/main" id="{C7A0CFDF-2CC4-4603-A5DF-7BBBFF4706AA}"/>
              </a:ext>
            </a:extLst>
          </p:cNvPr>
          <p:cNvSpPr txBox="1"/>
          <p:nvPr/>
        </p:nvSpPr>
        <p:spPr>
          <a:xfrm>
            <a:off x="6057659" y="2564904"/>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Бартер</a:t>
            </a:r>
          </a:p>
        </p:txBody>
      </p:sp>
      <p:sp>
        <p:nvSpPr>
          <p:cNvPr id="8" name="TextBox 7">
            <a:extLst>
              <a:ext uri="{FF2B5EF4-FFF2-40B4-BE49-F238E27FC236}">
                <a16:creationId xmlns:a16="http://schemas.microsoft.com/office/drawing/2014/main" id="{C5EF2E0D-3635-4FAF-8E0D-656DBB50315E}"/>
              </a:ext>
            </a:extLst>
          </p:cNvPr>
          <p:cNvSpPr txBox="1"/>
          <p:nvPr/>
        </p:nvSpPr>
        <p:spPr>
          <a:xfrm>
            <a:off x="5220072" y="3415934"/>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Подарунки</a:t>
            </a:r>
          </a:p>
        </p:txBody>
      </p:sp>
      <p:sp>
        <p:nvSpPr>
          <p:cNvPr id="10" name="TextBox 9">
            <a:extLst>
              <a:ext uri="{FF2B5EF4-FFF2-40B4-BE49-F238E27FC236}">
                <a16:creationId xmlns:a16="http://schemas.microsoft.com/office/drawing/2014/main" id="{FD7D4E14-528B-46A2-A37C-1D5C913362E9}"/>
              </a:ext>
            </a:extLst>
          </p:cNvPr>
          <p:cNvSpPr txBox="1"/>
          <p:nvPr/>
        </p:nvSpPr>
        <p:spPr>
          <a:xfrm>
            <a:off x="2444414" y="4359788"/>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Пошук</a:t>
            </a:r>
          </a:p>
        </p:txBody>
      </p:sp>
      <p:sp>
        <p:nvSpPr>
          <p:cNvPr id="12" name="TextBox 11">
            <a:extLst>
              <a:ext uri="{FF2B5EF4-FFF2-40B4-BE49-F238E27FC236}">
                <a16:creationId xmlns:a16="http://schemas.microsoft.com/office/drawing/2014/main" id="{7BE86E1A-7BC8-4E86-9916-DB63FDFA25F7}"/>
              </a:ext>
            </a:extLst>
          </p:cNvPr>
          <p:cNvSpPr txBox="1"/>
          <p:nvPr/>
        </p:nvSpPr>
        <p:spPr>
          <a:xfrm>
            <a:off x="4716016" y="4377878"/>
            <a:ext cx="1872208"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Крадіжка</a:t>
            </a:r>
          </a:p>
        </p:txBody>
      </p:sp>
      <p:sp>
        <p:nvSpPr>
          <p:cNvPr id="13" name="TextBox 12">
            <a:extLst>
              <a:ext uri="{FF2B5EF4-FFF2-40B4-BE49-F238E27FC236}">
                <a16:creationId xmlns:a16="http://schemas.microsoft.com/office/drawing/2014/main" id="{79DF6512-7A53-4CA3-A478-E585E78E1D82}"/>
              </a:ext>
            </a:extLst>
          </p:cNvPr>
          <p:cNvSpPr txBox="1"/>
          <p:nvPr/>
        </p:nvSpPr>
        <p:spPr>
          <a:xfrm>
            <a:off x="3059832" y="5229200"/>
            <a:ext cx="3456384" cy="461665"/>
          </a:xfrm>
          <a:prstGeom prst="rect">
            <a:avLst/>
          </a:prstGeom>
          <a:noFill/>
        </p:spPr>
        <p:txBody>
          <a:bodyPr wrap="square">
            <a:spAutoFit/>
          </a:bodyPr>
          <a:lstStyle/>
          <a:p>
            <a:pPr algn="ctr"/>
            <a:r>
              <a:rPr lang="uk-UA" sz="2400" b="1" dirty="0">
                <a:solidFill>
                  <a:srgbClr val="333333"/>
                </a:solidFill>
                <a:latin typeface="Times New Roman" panose="02020603050405020304" pitchFamily="18" charset="0"/>
                <a:cs typeface="Times New Roman" panose="02020603050405020304" pitchFamily="18" charset="0"/>
              </a:rPr>
              <a:t>Спільне використання</a:t>
            </a:r>
          </a:p>
        </p:txBody>
      </p:sp>
    </p:spTree>
    <p:extLst>
      <p:ext uri="{BB962C8B-B14F-4D97-AF65-F5344CB8AC3E}">
        <p14:creationId xmlns:p14="http://schemas.microsoft.com/office/powerpoint/2010/main" val="3153540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1412776"/>
            <a:ext cx="7641094" cy="1440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Раціональна модель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підхід до здійснення покупок, заснований на логічному виборі, максимізації корисності та мінімізації витрат</a:t>
            </a:r>
          </a:p>
        </p:txBody>
      </p:sp>
      <p:sp>
        <p:nvSpPr>
          <p:cNvPr id="4" name="Объект 3">
            <a:extLst>
              <a:ext uri="{FF2B5EF4-FFF2-40B4-BE49-F238E27FC236}">
                <a16:creationId xmlns:a16="http://schemas.microsoft.com/office/drawing/2014/main" id="{41547906-D272-4E53-A938-5597F54B7C68}"/>
              </a:ext>
            </a:extLst>
          </p:cNvPr>
          <p:cNvSpPr txBox="1">
            <a:spLocks/>
          </p:cNvSpPr>
          <p:nvPr/>
        </p:nvSpPr>
        <p:spPr>
          <a:xfrm>
            <a:off x="1042505" y="3212976"/>
            <a:ext cx="3600400" cy="259228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Процес прийняття рішення передбачає</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Усвідомлення потреби</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Пошук інформації про товар</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Аналіз наявних варіантів</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Оцінка співвідношення ціна/якість</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Розрахунок економічної вигоди</a:t>
            </a:r>
          </a:p>
          <a:p>
            <a:pPr marL="0" indent="0">
              <a:spcBef>
                <a:spcPts val="0"/>
              </a:spcBef>
              <a:spcAft>
                <a:spcPts val="0"/>
              </a:spcAft>
              <a:buNone/>
            </a:pPr>
            <a:r>
              <a:rPr lang="uk-UA" sz="1800" dirty="0">
                <a:solidFill>
                  <a:schemeClr val="tx1"/>
                </a:solidFill>
                <a:latin typeface="Times New Roman" pitchFamily="18" charset="0"/>
                <a:cs typeface="Times New Roman" pitchFamily="18" charset="0"/>
              </a:rPr>
              <a:t>Прийняття рішення про покупку</a:t>
            </a:r>
          </a:p>
        </p:txBody>
      </p:sp>
      <p:sp>
        <p:nvSpPr>
          <p:cNvPr id="7" name="TextBox 6">
            <a:extLst>
              <a:ext uri="{FF2B5EF4-FFF2-40B4-BE49-F238E27FC236}">
                <a16:creationId xmlns:a16="http://schemas.microsoft.com/office/drawing/2014/main" id="{DF0FF152-105F-4A5D-9325-C3437B36CC17}"/>
              </a:ext>
            </a:extLst>
          </p:cNvPr>
          <p:cNvSpPr txBox="1"/>
          <p:nvPr/>
        </p:nvSpPr>
        <p:spPr>
          <a:xfrm>
            <a:off x="5076056" y="3356992"/>
            <a:ext cx="3168352" cy="1815882"/>
          </a:xfrm>
          <a:prstGeom prst="rect">
            <a:avLst/>
          </a:prstGeom>
          <a:noFill/>
        </p:spPr>
        <p:txBody>
          <a:bodyPr wrap="square">
            <a:spAutoFit/>
          </a:bodyPr>
          <a:lstStyle/>
          <a:p>
            <a:pPr algn="ctr">
              <a:buClr>
                <a:schemeClr val="accent6">
                  <a:lumMod val="75000"/>
                </a:schemeClr>
              </a:buClr>
              <a:buSzPct val="130000"/>
            </a:pPr>
            <a:r>
              <a:rPr lang="uk-UA" sz="2200" b="1" dirty="0">
                <a:latin typeface="Times New Roman" pitchFamily="18" charset="0"/>
                <a:cs typeface="Times New Roman" pitchFamily="18" charset="0"/>
              </a:rPr>
              <a:t>Обмеження</a:t>
            </a:r>
            <a:r>
              <a:rPr lang="uk-UA" dirty="0">
                <a:latin typeface="Times New Roman" pitchFamily="18" charset="0"/>
                <a:cs typeface="Times New Roman" pitchFamily="18" charset="0"/>
              </a:rPr>
              <a:t> </a:t>
            </a:r>
            <a:r>
              <a:rPr lang="uk-UA" sz="2200" b="1" dirty="0">
                <a:latin typeface="Times New Roman" pitchFamily="18" charset="0"/>
                <a:cs typeface="Times New Roman" pitchFamily="18" charset="0"/>
              </a:rPr>
              <a:t>моделі</a:t>
            </a:r>
            <a:endParaRPr lang="uk-UA" dirty="0">
              <a:latin typeface="Times New Roman" pitchFamily="18" charset="0"/>
              <a:cs typeface="Times New Roman" pitchFamily="18" charset="0"/>
            </a:endParaRPr>
          </a:p>
          <a:p>
            <a:pPr>
              <a:buClr>
                <a:schemeClr val="accent6">
                  <a:lumMod val="75000"/>
                </a:schemeClr>
              </a:buClr>
              <a:buSzPct val="130000"/>
            </a:pPr>
            <a:r>
              <a:rPr lang="uk-UA" dirty="0">
                <a:latin typeface="Times New Roman" pitchFamily="18" charset="0"/>
                <a:cs typeface="Times New Roman" pitchFamily="18" charset="0"/>
              </a:rPr>
              <a:t>Не враховує емоційні фактори</a:t>
            </a:r>
          </a:p>
          <a:p>
            <a:pPr>
              <a:buClr>
                <a:schemeClr val="accent6">
                  <a:lumMod val="75000"/>
                </a:schemeClr>
              </a:buClr>
              <a:buSzPct val="130000"/>
            </a:pPr>
            <a:r>
              <a:rPr lang="uk-UA" dirty="0">
                <a:latin typeface="Times New Roman" pitchFamily="18" charset="0"/>
                <a:cs typeface="Times New Roman" pitchFamily="18" charset="0"/>
              </a:rPr>
              <a:t>Припускає повну поінформованість споживача</a:t>
            </a:r>
          </a:p>
          <a:p>
            <a:pPr>
              <a:buClr>
                <a:schemeClr val="accent6">
                  <a:lumMod val="75000"/>
                </a:schemeClr>
              </a:buClr>
              <a:buSzPct val="130000"/>
            </a:pPr>
            <a:r>
              <a:rPr lang="uk-UA" dirty="0">
                <a:latin typeface="Times New Roman" pitchFamily="18" charset="0"/>
                <a:cs typeface="Times New Roman" pitchFamily="18" charset="0"/>
              </a:rPr>
              <a:t>Не завжди відповідає реальній поведінці людей</a:t>
            </a:r>
          </a:p>
        </p:txBody>
      </p:sp>
    </p:spTree>
    <p:extLst>
      <p:ext uri="{BB962C8B-B14F-4D97-AF65-F5344CB8AC3E}">
        <p14:creationId xmlns:p14="http://schemas.microsoft.com/office/powerpoint/2010/main" val="355372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1412776"/>
            <a:ext cx="7641094" cy="1440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Економічна модель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підхід, що розглядає процес споживчого вибору через призму економічної доцільності та максимізації корисності</a:t>
            </a:r>
          </a:p>
        </p:txBody>
      </p:sp>
      <p:sp>
        <p:nvSpPr>
          <p:cNvPr id="4" name="Объект 3">
            <a:extLst>
              <a:ext uri="{FF2B5EF4-FFF2-40B4-BE49-F238E27FC236}">
                <a16:creationId xmlns:a16="http://schemas.microsoft.com/office/drawing/2014/main" id="{41547906-D272-4E53-A938-5597F54B7C68}"/>
              </a:ext>
            </a:extLst>
          </p:cNvPr>
          <p:cNvSpPr txBox="1">
            <a:spLocks/>
          </p:cNvSpPr>
          <p:nvPr/>
        </p:nvSpPr>
        <p:spPr>
          <a:xfrm>
            <a:off x="1042505" y="3212976"/>
            <a:ext cx="3600400" cy="259228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Етапи прийняття рішення</a:t>
            </a:r>
          </a:p>
          <a:p>
            <a:pPr marL="0" marR="0" lvl="0" indent="0" fontAlgn="base">
              <a:lnSpc>
                <a:spcPct val="100000"/>
              </a:lnSpc>
              <a:spcBef>
                <a:spcPts val="0"/>
              </a:spcBef>
              <a:spcAft>
                <a:spcPts val="0"/>
              </a:spcAft>
              <a:buNone/>
              <a:tabLst/>
            </a:pPr>
            <a:r>
              <a:rPr lang="uk-UA" altLang="uk-UA" sz="1800" dirty="0">
                <a:solidFill>
                  <a:schemeClr val="tx1"/>
                </a:solidFill>
                <a:latin typeface="Times New Roman" pitchFamily="18" charset="0"/>
                <a:cs typeface="Times New Roman" pitchFamily="18" charset="0"/>
              </a:rPr>
              <a:t>Оцінка наявних фінансових можливостей </a:t>
            </a:r>
          </a:p>
          <a:p>
            <a:pPr marL="0" marR="0" lvl="0" indent="0" fontAlgn="base">
              <a:lnSpc>
                <a:spcPct val="100000"/>
              </a:lnSpc>
              <a:spcBef>
                <a:spcPts val="0"/>
              </a:spcBef>
              <a:spcAft>
                <a:spcPts val="0"/>
              </a:spcAft>
              <a:buNone/>
              <a:tabLst/>
            </a:pPr>
            <a:r>
              <a:rPr lang="uk-UA" altLang="uk-UA" sz="1800" dirty="0">
                <a:solidFill>
                  <a:schemeClr val="tx1"/>
                </a:solidFill>
                <a:latin typeface="Times New Roman" pitchFamily="18" charset="0"/>
                <a:cs typeface="Times New Roman" pitchFamily="18" charset="0"/>
              </a:rPr>
              <a:t>Аналіз альтернативної вартості товару </a:t>
            </a:r>
          </a:p>
          <a:p>
            <a:pPr marL="0" marR="0" lvl="0" indent="0" fontAlgn="base">
              <a:lnSpc>
                <a:spcPct val="100000"/>
              </a:lnSpc>
              <a:spcBef>
                <a:spcPts val="0"/>
              </a:spcBef>
              <a:spcAft>
                <a:spcPts val="0"/>
              </a:spcAft>
              <a:buNone/>
              <a:tabLst/>
            </a:pPr>
            <a:r>
              <a:rPr lang="uk-UA" altLang="uk-UA" sz="1800" dirty="0">
                <a:solidFill>
                  <a:schemeClr val="tx1"/>
                </a:solidFill>
                <a:latin typeface="Times New Roman" pitchFamily="18" charset="0"/>
                <a:cs typeface="Times New Roman" pitchFamily="18" charset="0"/>
              </a:rPr>
              <a:t>Розрахунок граничної корисності </a:t>
            </a:r>
          </a:p>
          <a:p>
            <a:pPr marL="0" marR="0" lvl="0" indent="0" fontAlgn="base">
              <a:lnSpc>
                <a:spcPct val="100000"/>
              </a:lnSpc>
              <a:spcBef>
                <a:spcPts val="0"/>
              </a:spcBef>
              <a:spcAft>
                <a:spcPts val="0"/>
              </a:spcAft>
              <a:buNone/>
              <a:tabLst/>
            </a:pPr>
            <a:r>
              <a:rPr lang="uk-UA" altLang="uk-UA" sz="1800" dirty="0">
                <a:solidFill>
                  <a:schemeClr val="tx1"/>
                </a:solidFill>
                <a:latin typeface="Times New Roman" pitchFamily="18" charset="0"/>
                <a:cs typeface="Times New Roman" pitchFamily="18" charset="0"/>
              </a:rPr>
              <a:t>Вибір найбільш економічно вигідного варіанту </a:t>
            </a:r>
          </a:p>
          <a:p>
            <a:pPr marL="0" indent="0">
              <a:spcBef>
                <a:spcPts val="0"/>
              </a:spcBef>
              <a:spcAft>
                <a:spcPts val="0"/>
              </a:spcAft>
              <a:buNone/>
            </a:pPr>
            <a:endParaRPr lang="uk-UA" sz="1800" dirty="0">
              <a:solidFill>
                <a:schemeClr val="tx1"/>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F0FF152-105F-4A5D-9325-C3437B36CC17}"/>
              </a:ext>
            </a:extLst>
          </p:cNvPr>
          <p:cNvSpPr txBox="1"/>
          <p:nvPr/>
        </p:nvSpPr>
        <p:spPr>
          <a:xfrm>
            <a:off x="5076056" y="3356992"/>
            <a:ext cx="3168352" cy="2092881"/>
          </a:xfrm>
          <a:prstGeom prst="rect">
            <a:avLst/>
          </a:prstGeom>
          <a:noFill/>
        </p:spPr>
        <p:txBody>
          <a:bodyPr wrap="square">
            <a:spAutoFit/>
          </a:bodyPr>
          <a:lstStyle/>
          <a:p>
            <a:pPr algn="ctr">
              <a:buClr>
                <a:schemeClr val="accent6">
                  <a:lumMod val="75000"/>
                </a:schemeClr>
              </a:buClr>
              <a:buSzPct val="130000"/>
            </a:pPr>
            <a:r>
              <a:rPr lang="uk-UA" sz="2200" b="1" dirty="0">
                <a:latin typeface="Times New Roman" pitchFamily="18" charset="0"/>
                <a:cs typeface="Times New Roman" pitchFamily="18" charset="0"/>
              </a:rPr>
              <a:t>Обмеження</a:t>
            </a:r>
            <a:r>
              <a:rPr lang="uk-UA" dirty="0">
                <a:latin typeface="Times New Roman" pitchFamily="18" charset="0"/>
                <a:cs typeface="Times New Roman" pitchFamily="18" charset="0"/>
              </a:rPr>
              <a:t> </a:t>
            </a:r>
            <a:r>
              <a:rPr lang="uk-UA" sz="2200" b="1" dirty="0">
                <a:latin typeface="Times New Roman" pitchFamily="18" charset="0"/>
                <a:cs typeface="Times New Roman" pitchFamily="18" charset="0"/>
              </a:rPr>
              <a:t>моделі</a:t>
            </a:r>
            <a:endParaRPr lang="uk-UA" dirty="0">
              <a:latin typeface="Times New Roman" pitchFamily="18" charset="0"/>
              <a:cs typeface="Times New Roman" pitchFamily="18" charset="0"/>
            </a:endParaRPr>
          </a:p>
          <a:p>
            <a:pPr>
              <a:buClr>
                <a:schemeClr val="accent6">
                  <a:lumMod val="75000"/>
                </a:schemeClr>
              </a:buClr>
              <a:buSzPct val="130000"/>
            </a:pPr>
            <a:r>
              <a:rPr lang="uk-UA" dirty="0">
                <a:latin typeface="Times New Roman" pitchFamily="18" charset="0"/>
                <a:cs typeface="Times New Roman" pitchFamily="18" charset="0"/>
              </a:rPr>
              <a:t>Не враховує ірраціональності реальної поведінки</a:t>
            </a:r>
          </a:p>
          <a:p>
            <a:pPr>
              <a:buClr>
                <a:schemeClr val="accent6">
                  <a:lumMod val="75000"/>
                </a:schemeClr>
              </a:buClr>
              <a:buSzPct val="130000"/>
            </a:pPr>
            <a:r>
              <a:rPr lang="uk-UA" dirty="0">
                <a:latin typeface="Times New Roman" pitchFamily="18" charset="0"/>
                <a:cs typeface="Times New Roman" pitchFamily="18" charset="0"/>
              </a:rPr>
              <a:t>Занадто формалізована</a:t>
            </a:r>
          </a:p>
          <a:p>
            <a:pPr>
              <a:buClr>
                <a:schemeClr val="accent6">
                  <a:lumMod val="75000"/>
                </a:schemeClr>
              </a:buClr>
              <a:buSzPct val="130000"/>
            </a:pPr>
            <a:r>
              <a:rPr lang="uk-UA" dirty="0">
                <a:latin typeface="Times New Roman" pitchFamily="18" charset="0"/>
                <a:cs typeface="Times New Roman" pitchFamily="18" charset="0"/>
              </a:rPr>
              <a:t>Нехтування зовнішніми чинниками</a:t>
            </a:r>
          </a:p>
          <a:p>
            <a:pPr>
              <a:buClr>
                <a:schemeClr val="accent6">
                  <a:lumMod val="75000"/>
                </a:schemeClr>
              </a:buClr>
              <a:buSzPct val="130000"/>
            </a:pPr>
            <a:r>
              <a:rPr lang="uk-UA" dirty="0">
                <a:latin typeface="Times New Roman" pitchFamily="18" charset="0"/>
                <a:cs typeface="Times New Roman" pitchFamily="18" charset="0"/>
              </a:rPr>
              <a:t>Статичність</a:t>
            </a:r>
          </a:p>
        </p:txBody>
      </p:sp>
    </p:spTree>
    <p:extLst>
      <p:ext uri="{BB962C8B-B14F-4D97-AF65-F5344CB8AC3E}">
        <p14:creationId xmlns:p14="http://schemas.microsoft.com/office/powerpoint/2010/main" val="124415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993463"/>
            <a:ext cx="7641094" cy="1440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Психологічна модель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підхід, що розглядає процес здійснення покупок крізь призму психологічних механізмів впливу на рішення</a:t>
            </a:r>
          </a:p>
        </p:txBody>
      </p:sp>
      <p:sp>
        <p:nvSpPr>
          <p:cNvPr id="4" name="Объект 3">
            <a:extLst>
              <a:ext uri="{FF2B5EF4-FFF2-40B4-BE49-F238E27FC236}">
                <a16:creationId xmlns:a16="http://schemas.microsoft.com/office/drawing/2014/main" id="{41547906-D272-4E53-A938-5597F54B7C68}"/>
              </a:ext>
            </a:extLst>
          </p:cNvPr>
          <p:cNvSpPr txBox="1">
            <a:spLocks/>
          </p:cNvSpPr>
          <p:nvPr/>
        </p:nvSpPr>
        <p:spPr>
          <a:xfrm>
            <a:off x="851929" y="2283240"/>
            <a:ext cx="3600400" cy="187220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Етапи прийняття рішення</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Усвідомлення потреби </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Емоційна оцінка товару </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Психологічна мотивація </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Подолання внутрішніх бар'єрів </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Прийняття рішення </a:t>
            </a:r>
          </a:p>
        </p:txBody>
      </p:sp>
      <p:sp>
        <p:nvSpPr>
          <p:cNvPr id="7" name="TextBox 6">
            <a:extLst>
              <a:ext uri="{FF2B5EF4-FFF2-40B4-BE49-F238E27FC236}">
                <a16:creationId xmlns:a16="http://schemas.microsoft.com/office/drawing/2014/main" id="{DF0FF152-105F-4A5D-9325-C3437B36CC17}"/>
              </a:ext>
            </a:extLst>
          </p:cNvPr>
          <p:cNvSpPr txBox="1"/>
          <p:nvPr/>
        </p:nvSpPr>
        <p:spPr>
          <a:xfrm>
            <a:off x="4788024" y="2294300"/>
            <a:ext cx="3168352" cy="2092881"/>
          </a:xfrm>
          <a:prstGeom prst="rect">
            <a:avLst/>
          </a:prstGeom>
          <a:noFill/>
        </p:spPr>
        <p:txBody>
          <a:bodyPr wrap="square">
            <a:spAutoFit/>
          </a:bodyPr>
          <a:lstStyle/>
          <a:p>
            <a:pPr algn="ctr">
              <a:buClr>
                <a:schemeClr val="accent6">
                  <a:lumMod val="75000"/>
                </a:schemeClr>
              </a:buClr>
              <a:buSzPct val="130000"/>
            </a:pPr>
            <a:r>
              <a:rPr lang="uk-UA" sz="2200" b="1" dirty="0">
                <a:latin typeface="Times New Roman" pitchFamily="18" charset="0"/>
                <a:cs typeface="Times New Roman" pitchFamily="18" charset="0"/>
              </a:rPr>
              <a:t>Обмеження</a:t>
            </a:r>
            <a:r>
              <a:rPr lang="uk-UA" dirty="0">
                <a:latin typeface="Times New Roman" pitchFamily="18" charset="0"/>
                <a:cs typeface="Times New Roman" pitchFamily="18" charset="0"/>
              </a:rPr>
              <a:t> </a:t>
            </a:r>
            <a:r>
              <a:rPr lang="uk-UA" sz="2200" b="1" dirty="0">
                <a:latin typeface="Times New Roman" pitchFamily="18" charset="0"/>
                <a:cs typeface="Times New Roman" pitchFamily="18" charset="0"/>
              </a:rPr>
              <a:t>моделі</a:t>
            </a:r>
            <a:endParaRPr lang="uk-UA" dirty="0">
              <a:latin typeface="Times New Roman" pitchFamily="18" charset="0"/>
              <a:cs typeface="Times New Roman" pitchFamily="18" charset="0"/>
            </a:endParaRPr>
          </a:p>
          <a:p>
            <a:pPr>
              <a:buClr>
                <a:schemeClr val="accent6">
                  <a:lumMod val="75000"/>
                </a:schemeClr>
              </a:buClr>
              <a:buSzPct val="130000"/>
            </a:pPr>
            <a:r>
              <a:rPr lang="uk-UA" dirty="0">
                <a:latin typeface="Times New Roman" pitchFamily="18" charset="0"/>
                <a:cs typeface="Times New Roman" pitchFamily="18" charset="0"/>
              </a:rPr>
              <a:t>Суб'єктивність</a:t>
            </a:r>
          </a:p>
          <a:p>
            <a:pPr>
              <a:buClr>
                <a:schemeClr val="accent6">
                  <a:lumMod val="75000"/>
                </a:schemeClr>
              </a:buClr>
              <a:buSzPct val="130000"/>
            </a:pPr>
            <a:r>
              <a:rPr lang="uk-UA" dirty="0">
                <a:latin typeface="Times New Roman" pitchFamily="18" charset="0"/>
                <a:cs typeface="Times New Roman" pitchFamily="18" charset="0"/>
              </a:rPr>
              <a:t>Складність вимірювання</a:t>
            </a:r>
          </a:p>
          <a:p>
            <a:pPr>
              <a:buClr>
                <a:schemeClr val="accent6">
                  <a:lumMod val="75000"/>
                </a:schemeClr>
              </a:buClr>
              <a:buSzPct val="130000"/>
            </a:pPr>
            <a:r>
              <a:rPr lang="uk-UA" dirty="0">
                <a:latin typeface="Times New Roman" pitchFamily="18" charset="0"/>
                <a:cs typeface="Times New Roman" pitchFamily="18" charset="0"/>
              </a:rPr>
              <a:t>Нехтування раціональними чинниками</a:t>
            </a:r>
            <a:br>
              <a:rPr lang="uk-UA" dirty="0">
                <a:latin typeface="Times New Roman" pitchFamily="18" charset="0"/>
                <a:cs typeface="Times New Roman" pitchFamily="18" charset="0"/>
              </a:rPr>
            </a:br>
            <a:r>
              <a:rPr lang="uk-UA" dirty="0">
                <a:latin typeface="Times New Roman" pitchFamily="18" charset="0"/>
                <a:cs typeface="Times New Roman" pitchFamily="18" charset="0"/>
              </a:rPr>
              <a:t>Індивідуальні відмінності</a:t>
            </a:r>
          </a:p>
          <a:p>
            <a:pPr>
              <a:buClr>
                <a:schemeClr val="accent6">
                  <a:lumMod val="75000"/>
                </a:schemeClr>
              </a:buClr>
              <a:buSzPct val="130000"/>
            </a:pPr>
            <a:r>
              <a:rPr lang="uk-UA" dirty="0">
                <a:latin typeface="Times New Roman" pitchFamily="18" charset="0"/>
                <a:cs typeface="Times New Roman" pitchFamily="18" charset="0"/>
              </a:rPr>
              <a:t>Обмеженість прогнозування</a:t>
            </a:r>
          </a:p>
        </p:txBody>
      </p:sp>
      <p:sp>
        <p:nvSpPr>
          <p:cNvPr id="9" name="Объект 3">
            <a:extLst>
              <a:ext uri="{FF2B5EF4-FFF2-40B4-BE49-F238E27FC236}">
                <a16:creationId xmlns:a16="http://schemas.microsoft.com/office/drawing/2014/main" id="{2CE0023D-F275-41FC-BD3C-346F57CEAADB}"/>
              </a:ext>
            </a:extLst>
          </p:cNvPr>
          <p:cNvSpPr txBox="1">
            <a:spLocks/>
          </p:cNvSpPr>
          <p:nvPr/>
        </p:nvSpPr>
        <p:spPr>
          <a:xfrm>
            <a:off x="403515" y="4208985"/>
            <a:ext cx="2304256" cy="125781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600" b="1" dirty="0">
                <a:solidFill>
                  <a:schemeClr val="accent4">
                    <a:lumMod val="75000"/>
                  </a:schemeClr>
                </a:solidFill>
                <a:latin typeface="Times New Roman" pitchFamily="18" charset="0"/>
                <a:cs typeface="Times New Roman" pitchFamily="18" charset="0"/>
              </a:rPr>
              <a:t>Мотив </a:t>
            </a:r>
            <a:r>
              <a:rPr lang="uk-UA" sz="1600" dirty="0">
                <a:solidFill>
                  <a:schemeClr val="accent4">
                    <a:lumMod val="75000"/>
                  </a:schemeClr>
                </a:solidFill>
                <a:latin typeface="Times New Roman" pitchFamily="18" charset="0"/>
                <a:cs typeface="Times New Roman" pitchFamily="18" charset="0"/>
              </a:rPr>
              <a:t>– це потреба, яка є достатньо гострою, щоб спрямувати людину на пошуки задоволення</a:t>
            </a:r>
          </a:p>
        </p:txBody>
      </p:sp>
      <p:sp>
        <p:nvSpPr>
          <p:cNvPr id="10" name="Объект 3">
            <a:extLst>
              <a:ext uri="{FF2B5EF4-FFF2-40B4-BE49-F238E27FC236}">
                <a16:creationId xmlns:a16="http://schemas.microsoft.com/office/drawing/2014/main" id="{93139FAC-CFA6-4E88-9C57-088AEB015831}"/>
              </a:ext>
            </a:extLst>
          </p:cNvPr>
          <p:cNvSpPr txBox="1">
            <a:spLocks/>
          </p:cNvSpPr>
          <p:nvPr/>
        </p:nvSpPr>
        <p:spPr>
          <a:xfrm>
            <a:off x="2649647" y="4440718"/>
            <a:ext cx="3328325" cy="125781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600" b="1" dirty="0">
                <a:solidFill>
                  <a:schemeClr val="accent6">
                    <a:lumMod val="75000"/>
                  </a:schemeClr>
                </a:solidFill>
                <a:latin typeface="Times New Roman" pitchFamily="18" charset="0"/>
                <a:cs typeface="Times New Roman" pitchFamily="18" charset="0"/>
              </a:rPr>
              <a:t>Сприйняття</a:t>
            </a:r>
            <a:r>
              <a:rPr lang="uk-UA" sz="1600" dirty="0">
                <a:solidFill>
                  <a:schemeClr val="accent6">
                    <a:lumMod val="75000"/>
                  </a:schemeClr>
                </a:solidFill>
                <a:latin typeface="Times New Roman" pitchFamily="18" charset="0"/>
                <a:cs typeface="Times New Roman" pitchFamily="18" charset="0"/>
              </a:rPr>
              <a:t> – це процес, за допомогою якого люди вибирають, організовують та інтерпретують інформацію, щоб сформувати значущу картину світу</a:t>
            </a:r>
          </a:p>
        </p:txBody>
      </p:sp>
      <p:sp>
        <p:nvSpPr>
          <p:cNvPr id="12" name="Объект 3">
            <a:extLst>
              <a:ext uri="{FF2B5EF4-FFF2-40B4-BE49-F238E27FC236}">
                <a16:creationId xmlns:a16="http://schemas.microsoft.com/office/drawing/2014/main" id="{99E78A4E-E2D4-4CDF-92F1-2CD995354218}"/>
              </a:ext>
            </a:extLst>
          </p:cNvPr>
          <p:cNvSpPr txBox="1">
            <a:spLocks/>
          </p:cNvSpPr>
          <p:nvPr/>
        </p:nvSpPr>
        <p:spPr>
          <a:xfrm>
            <a:off x="5786562" y="4293096"/>
            <a:ext cx="3328325" cy="125781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600" b="1" dirty="0">
                <a:solidFill>
                  <a:schemeClr val="bg2">
                    <a:lumMod val="50000"/>
                  </a:schemeClr>
                </a:solidFill>
                <a:latin typeface="Times New Roman" pitchFamily="18" charset="0"/>
                <a:cs typeface="Times New Roman" pitchFamily="18" charset="0"/>
              </a:rPr>
              <a:t>Навчання</a:t>
            </a:r>
            <a:r>
              <a:rPr lang="uk-UA" sz="1600" dirty="0">
                <a:solidFill>
                  <a:schemeClr val="bg2">
                    <a:lumMod val="50000"/>
                  </a:schemeClr>
                </a:solidFill>
                <a:latin typeface="Times New Roman" pitchFamily="18" charset="0"/>
                <a:cs typeface="Times New Roman" pitchFamily="18" charset="0"/>
              </a:rPr>
              <a:t> – це зміни в поведінці індивіда, що виникають на основі досвіду та відбуваються через взаємодію: драйвери, стимули, сигнали, відгуки, повернення</a:t>
            </a:r>
          </a:p>
        </p:txBody>
      </p:sp>
      <p:sp>
        <p:nvSpPr>
          <p:cNvPr id="13" name="Объект 3">
            <a:extLst>
              <a:ext uri="{FF2B5EF4-FFF2-40B4-BE49-F238E27FC236}">
                <a16:creationId xmlns:a16="http://schemas.microsoft.com/office/drawing/2014/main" id="{39B90FCB-1CB9-4892-A33C-FBF1943F3000}"/>
              </a:ext>
            </a:extLst>
          </p:cNvPr>
          <p:cNvSpPr txBox="1">
            <a:spLocks/>
          </p:cNvSpPr>
          <p:nvPr/>
        </p:nvSpPr>
        <p:spPr>
          <a:xfrm>
            <a:off x="683568" y="5696127"/>
            <a:ext cx="3672408" cy="93585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600" b="1" dirty="0">
                <a:solidFill>
                  <a:srgbClr val="7030A0"/>
                </a:solidFill>
                <a:latin typeface="Times New Roman" pitchFamily="18" charset="0"/>
                <a:cs typeface="Times New Roman" pitchFamily="18" charset="0"/>
              </a:rPr>
              <a:t>Ставлення </a:t>
            </a:r>
            <a:r>
              <a:rPr lang="uk-UA" sz="1600" dirty="0">
                <a:solidFill>
                  <a:srgbClr val="7030A0"/>
                </a:solidFill>
                <a:latin typeface="Times New Roman" pitchFamily="18" charset="0"/>
                <a:cs typeface="Times New Roman" pitchFamily="18" charset="0"/>
              </a:rPr>
              <a:t>описує відносно послідовні оцінки, почуття та тенденції людини щодо об’єкта чи ідеї</a:t>
            </a:r>
          </a:p>
        </p:txBody>
      </p:sp>
      <p:sp>
        <p:nvSpPr>
          <p:cNvPr id="14" name="Объект 3">
            <a:extLst>
              <a:ext uri="{FF2B5EF4-FFF2-40B4-BE49-F238E27FC236}">
                <a16:creationId xmlns:a16="http://schemas.microsoft.com/office/drawing/2014/main" id="{3BAD62FD-0D36-4F24-9324-09FADE19F846}"/>
              </a:ext>
            </a:extLst>
          </p:cNvPr>
          <p:cNvSpPr txBox="1">
            <a:spLocks/>
          </p:cNvSpPr>
          <p:nvPr/>
        </p:nvSpPr>
        <p:spPr>
          <a:xfrm>
            <a:off x="4672989" y="5687236"/>
            <a:ext cx="3672408" cy="93585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600" b="1" dirty="0">
                <a:solidFill>
                  <a:schemeClr val="accent3">
                    <a:lumMod val="50000"/>
                  </a:schemeClr>
                </a:solidFill>
                <a:latin typeface="Times New Roman" pitchFamily="18" charset="0"/>
                <a:cs typeface="Times New Roman" pitchFamily="18" charset="0"/>
              </a:rPr>
              <a:t>Переконання – </a:t>
            </a:r>
            <a:r>
              <a:rPr lang="uk-UA" sz="1600" dirty="0">
                <a:solidFill>
                  <a:schemeClr val="accent3">
                    <a:lumMod val="50000"/>
                  </a:schemeClr>
                </a:solidFill>
                <a:latin typeface="Times New Roman" pitchFamily="18" charset="0"/>
                <a:cs typeface="Times New Roman" pitchFamily="18" charset="0"/>
              </a:rPr>
              <a:t>це описова думка, яку людина має про щось, що ґрунтується на: знаннях, думках, вірі</a:t>
            </a:r>
          </a:p>
        </p:txBody>
      </p:sp>
    </p:spTree>
    <p:extLst>
      <p:ext uri="{BB962C8B-B14F-4D97-AF65-F5344CB8AC3E}">
        <p14:creationId xmlns:p14="http://schemas.microsoft.com/office/powerpoint/2010/main" val="2644449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1412776"/>
            <a:ext cx="7641094" cy="1440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Психологічна модель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підхід, що розглядає процес здійснення покупок крізь призму психологічних механізмів впливу на рішення</a:t>
            </a:r>
          </a:p>
        </p:txBody>
      </p:sp>
      <p:sp>
        <p:nvSpPr>
          <p:cNvPr id="10" name="Объект 3">
            <a:extLst>
              <a:ext uri="{FF2B5EF4-FFF2-40B4-BE49-F238E27FC236}">
                <a16:creationId xmlns:a16="http://schemas.microsoft.com/office/drawing/2014/main" id="{93139FAC-CFA6-4E88-9C57-088AEB015831}"/>
              </a:ext>
            </a:extLst>
          </p:cNvPr>
          <p:cNvSpPr txBox="1">
            <a:spLocks/>
          </p:cNvSpPr>
          <p:nvPr/>
        </p:nvSpPr>
        <p:spPr>
          <a:xfrm>
            <a:off x="539552" y="3140968"/>
            <a:ext cx="3328325" cy="252028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Сприйняття</a:t>
            </a:r>
            <a:r>
              <a:rPr lang="uk-UA" dirty="0">
                <a:solidFill>
                  <a:schemeClr val="tx1"/>
                </a:solidFill>
                <a:latin typeface="Times New Roman" pitchFamily="18" charset="0"/>
                <a:cs typeface="Times New Roman" pitchFamily="18" charset="0"/>
              </a:rPr>
              <a:t> – це процес, за допомогою якого люди вибирають, організовують та інтерпретують інформацію, щоб сформувати </a:t>
            </a:r>
            <a:r>
              <a:rPr lang="uk-UA" b="1" dirty="0">
                <a:solidFill>
                  <a:schemeClr val="tx1"/>
                </a:solidFill>
                <a:latin typeface="Times New Roman" pitchFamily="18" charset="0"/>
                <a:cs typeface="Times New Roman" pitchFamily="18" charset="0"/>
              </a:rPr>
              <a:t>значущу картину світу</a:t>
            </a:r>
          </a:p>
        </p:txBody>
      </p:sp>
      <p:sp>
        <p:nvSpPr>
          <p:cNvPr id="8" name="Объект 3">
            <a:extLst>
              <a:ext uri="{FF2B5EF4-FFF2-40B4-BE49-F238E27FC236}">
                <a16:creationId xmlns:a16="http://schemas.microsoft.com/office/drawing/2014/main" id="{0ED49B57-4D6D-43EC-83DA-568E9B4A67A6}"/>
              </a:ext>
            </a:extLst>
          </p:cNvPr>
          <p:cNvSpPr txBox="1">
            <a:spLocks/>
          </p:cNvSpPr>
          <p:nvPr/>
        </p:nvSpPr>
        <p:spPr>
          <a:xfrm>
            <a:off x="3923928" y="2958624"/>
            <a:ext cx="4369402" cy="331236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1800" b="1" dirty="0">
                <a:solidFill>
                  <a:schemeClr val="tx1"/>
                </a:solidFill>
                <a:latin typeface="Times New Roman" pitchFamily="18" charset="0"/>
                <a:cs typeface="Times New Roman" pitchFamily="18" charset="0"/>
              </a:rPr>
              <a:t>Вибіркова увага </a:t>
            </a:r>
            <a:r>
              <a:rPr lang="uk-UA" sz="1800" dirty="0">
                <a:solidFill>
                  <a:schemeClr val="tx1"/>
                </a:solidFill>
                <a:latin typeface="Times New Roman" pitchFamily="18" charset="0"/>
                <a:cs typeface="Times New Roman" pitchFamily="18" charset="0"/>
              </a:rPr>
              <a:t>– це схильність людей відсіювати більшу частину інформації, якій вони піддаються.</a:t>
            </a:r>
          </a:p>
          <a:p>
            <a:pPr marL="0" indent="0" algn="ctr">
              <a:spcBef>
                <a:spcPts val="0"/>
              </a:spcBef>
              <a:spcAft>
                <a:spcPts val="0"/>
              </a:spcAft>
              <a:buNone/>
            </a:pPr>
            <a:r>
              <a:rPr lang="uk-UA" sz="1800" b="1" dirty="0">
                <a:solidFill>
                  <a:schemeClr val="tx1"/>
                </a:solidFill>
                <a:latin typeface="Times New Roman" pitchFamily="18" charset="0"/>
                <a:cs typeface="Times New Roman" pitchFamily="18" charset="0"/>
              </a:rPr>
              <a:t>Вибіркове спотворення </a:t>
            </a:r>
            <a:r>
              <a:rPr lang="uk-UA" sz="1800" dirty="0">
                <a:solidFill>
                  <a:schemeClr val="tx1"/>
                </a:solidFill>
                <a:latin typeface="Times New Roman" pitchFamily="18" charset="0"/>
                <a:cs typeface="Times New Roman" pitchFamily="18" charset="0"/>
              </a:rPr>
              <a:t>– це схильність людей інтерпретувати інформацію таким чином, щоб підтримувати те, у що вони вже вірять.</a:t>
            </a:r>
          </a:p>
          <a:p>
            <a:pPr marL="0" indent="0" algn="ctr">
              <a:spcBef>
                <a:spcPts val="0"/>
              </a:spcBef>
              <a:spcAft>
                <a:spcPts val="0"/>
              </a:spcAft>
              <a:buNone/>
            </a:pPr>
            <a:r>
              <a:rPr lang="uk-UA" sz="1800" b="1" dirty="0">
                <a:solidFill>
                  <a:schemeClr val="tx1"/>
                </a:solidFill>
                <a:latin typeface="Times New Roman" pitchFamily="18" charset="0"/>
                <a:cs typeface="Times New Roman" pitchFamily="18" charset="0"/>
              </a:rPr>
              <a:t>Вибіркове утримання </a:t>
            </a:r>
            <a:r>
              <a:rPr lang="uk-UA" sz="1800" dirty="0">
                <a:solidFill>
                  <a:schemeClr val="tx1"/>
                </a:solidFill>
                <a:latin typeface="Times New Roman" pitchFamily="18" charset="0"/>
                <a:cs typeface="Times New Roman" pitchFamily="18" charset="0"/>
              </a:rPr>
              <a:t>– це схильність запам’ятовувати хороші моменти бренду, який їм подобається, і забувати хороші моменти конкуруючих брендів</a:t>
            </a:r>
          </a:p>
        </p:txBody>
      </p:sp>
      <p:sp>
        <p:nvSpPr>
          <p:cNvPr id="2" name="Ліва фігурна дужка 1">
            <a:extLst>
              <a:ext uri="{FF2B5EF4-FFF2-40B4-BE49-F238E27FC236}">
                <a16:creationId xmlns:a16="http://schemas.microsoft.com/office/drawing/2014/main" id="{ACA5C385-81D5-4C70-8410-321272C3FDCA}"/>
              </a:ext>
            </a:extLst>
          </p:cNvPr>
          <p:cNvSpPr/>
          <p:nvPr/>
        </p:nvSpPr>
        <p:spPr>
          <a:xfrm>
            <a:off x="3563888" y="2780928"/>
            <a:ext cx="576064" cy="3384376"/>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Tree>
    <p:extLst>
      <p:ext uri="{BB962C8B-B14F-4D97-AF65-F5344CB8AC3E}">
        <p14:creationId xmlns:p14="http://schemas.microsoft.com/office/powerpoint/2010/main" val="2976109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1412776"/>
            <a:ext cx="7641094" cy="144016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dirty="0">
                <a:solidFill>
                  <a:schemeClr val="accent1">
                    <a:lumMod val="75000"/>
                  </a:schemeClr>
                </a:solidFill>
                <a:latin typeface="Times New Roman" pitchFamily="18" charset="0"/>
                <a:cs typeface="Times New Roman" pitchFamily="18" charset="0"/>
              </a:rPr>
              <a:t>Соціологічна модель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 це підхід, що розглядає споживчий вибір через призму соціальних впливів та групових норм</a:t>
            </a:r>
          </a:p>
        </p:txBody>
      </p:sp>
      <p:sp>
        <p:nvSpPr>
          <p:cNvPr id="4" name="Объект 3">
            <a:extLst>
              <a:ext uri="{FF2B5EF4-FFF2-40B4-BE49-F238E27FC236}">
                <a16:creationId xmlns:a16="http://schemas.microsoft.com/office/drawing/2014/main" id="{41547906-D272-4E53-A938-5597F54B7C68}"/>
              </a:ext>
            </a:extLst>
          </p:cNvPr>
          <p:cNvSpPr txBox="1">
            <a:spLocks/>
          </p:cNvSpPr>
          <p:nvPr/>
        </p:nvSpPr>
        <p:spPr>
          <a:xfrm>
            <a:off x="971600" y="3191370"/>
            <a:ext cx="3600400" cy="266429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b="1" dirty="0">
                <a:solidFill>
                  <a:schemeClr val="tx1"/>
                </a:solidFill>
                <a:latin typeface="Times New Roman" pitchFamily="18" charset="0"/>
                <a:cs typeface="Times New Roman" pitchFamily="18" charset="0"/>
              </a:rPr>
              <a:t>Етапи прийняття рішення</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Усвідомлення потреби </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Пошук інформації</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Оцінка альтернатив</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Прийняття рішення</a:t>
            </a:r>
          </a:p>
          <a:p>
            <a:pPr marL="0" indent="0" fontAlgn="base">
              <a:spcBef>
                <a:spcPts val="0"/>
              </a:spcBef>
              <a:spcAft>
                <a:spcPts val="0"/>
              </a:spcAft>
              <a:buNone/>
            </a:pPr>
            <a:r>
              <a:rPr lang="uk-UA" altLang="uk-UA" sz="1800" dirty="0">
                <a:solidFill>
                  <a:schemeClr val="tx1"/>
                </a:solidFill>
                <a:latin typeface="Times New Roman" pitchFamily="18" charset="0"/>
                <a:cs typeface="Times New Roman" pitchFamily="18" charset="0"/>
              </a:rPr>
              <a:t>Поведінка після покупки</a:t>
            </a:r>
          </a:p>
          <a:p>
            <a:pPr marL="0" indent="0" fontAlgn="base">
              <a:spcBef>
                <a:spcPts val="0"/>
              </a:spcBef>
              <a:spcAft>
                <a:spcPts val="0"/>
              </a:spcAft>
              <a:buNone/>
            </a:pPr>
            <a:r>
              <a:rPr lang="uk-UA" altLang="uk-UA" sz="1800" i="1" dirty="0">
                <a:solidFill>
                  <a:schemeClr val="tx1"/>
                </a:solidFill>
                <a:latin typeface="Times New Roman" pitchFamily="18" charset="0"/>
                <a:cs typeface="Times New Roman" pitchFamily="18" charset="0"/>
              </a:rPr>
              <a:t>- соціальне схвалення</a:t>
            </a:r>
          </a:p>
          <a:p>
            <a:pPr marL="0" indent="0" fontAlgn="base">
              <a:spcBef>
                <a:spcPts val="0"/>
              </a:spcBef>
              <a:spcAft>
                <a:spcPts val="0"/>
              </a:spcAft>
              <a:buNone/>
            </a:pPr>
            <a:r>
              <a:rPr lang="uk-UA" altLang="uk-UA" sz="1800" i="1" dirty="0">
                <a:solidFill>
                  <a:schemeClr val="tx1"/>
                </a:solidFill>
                <a:latin typeface="Times New Roman" pitchFamily="18" charset="0"/>
                <a:cs typeface="Times New Roman" pitchFamily="18" charset="0"/>
              </a:rPr>
              <a:t>- підтвердження статусу через споживання</a:t>
            </a:r>
          </a:p>
          <a:p>
            <a:pPr marL="0" marR="0" lvl="0" indent="0" fontAlgn="base">
              <a:lnSpc>
                <a:spcPct val="100000"/>
              </a:lnSpc>
              <a:spcBef>
                <a:spcPts val="0"/>
              </a:spcBef>
              <a:spcAft>
                <a:spcPts val="0"/>
              </a:spcAft>
              <a:buNone/>
              <a:tabLst/>
            </a:pPr>
            <a:endParaRPr lang="uk-UA" altLang="uk-UA" sz="1800" dirty="0">
              <a:solidFill>
                <a:schemeClr val="tx1"/>
              </a:solidFill>
              <a:latin typeface="Times New Roman" pitchFamily="18" charset="0"/>
              <a:cs typeface="Times New Roman" pitchFamily="18" charset="0"/>
            </a:endParaRPr>
          </a:p>
          <a:p>
            <a:pPr marL="0" marR="0" lvl="0" indent="0" fontAlgn="base">
              <a:lnSpc>
                <a:spcPct val="100000"/>
              </a:lnSpc>
              <a:spcBef>
                <a:spcPts val="0"/>
              </a:spcBef>
              <a:spcAft>
                <a:spcPts val="0"/>
              </a:spcAft>
              <a:buNone/>
              <a:tabLst/>
            </a:pPr>
            <a:endParaRPr lang="uk-UA" altLang="uk-UA" sz="1800" dirty="0">
              <a:solidFill>
                <a:schemeClr val="tx1"/>
              </a:solidFill>
              <a:latin typeface="Times New Roman" pitchFamily="18" charset="0"/>
              <a:cs typeface="Times New Roman" pitchFamily="18" charset="0"/>
            </a:endParaRPr>
          </a:p>
          <a:p>
            <a:pPr marL="0" marR="0" lvl="0" indent="0" fontAlgn="base">
              <a:lnSpc>
                <a:spcPct val="100000"/>
              </a:lnSpc>
              <a:spcBef>
                <a:spcPts val="0"/>
              </a:spcBef>
              <a:spcAft>
                <a:spcPts val="0"/>
              </a:spcAft>
              <a:buNone/>
              <a:tabLst/>
            </a:pPr>
            <a:r>
              <a:rPr lang="uk-UA" altLang="uk-UA" sz="1800" dirty="0">
                <a:solidFill>
                  <a:schemeClr val="tx1"/>
                </a:solidFill>
                <a:latin typeface="Times New Roman" pitchFamily="18" charset="0"/>
                <a:cs typeface="Times New Roman" pitchFamily="18" charset="0"/>
              </a:rPr>
              <a:t> </a:t>
            </a:r>
          </a:p>
          <a:p>
            <a:pPr marL="0" indent="0">
              <a:spcBef>
                <a:spcPts val="0"/>
              </a:spcBef>
              <a:spcAft>
                <a:spcPts val="0"/>
              </a:spcAft>
              <a:buNone/>
            </a:pPr>
            <a:endParaRPr lang="uk-UA" sz="1800" dirty="0">
              <a:solidFill>
                <a:schemeClr val="tx1"/>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F0FF152-105F-4A5D-9325-C3437B36CC17}"/>
              </a:ext>
            </a:extLst>
          </p:cNvPr>
          <p:cNvSpPr txBox="1"/>
          <p:nvPr/>
        </p:nvSpPr>
        <p:spPr>
          <a:xfrm>
            <a:off x="5076056" y="3195240"/>
            <a:ext cx="3168352" cy="2369880"/>
          </a:xfrm>
          <a:prstGeom prst="rect">
            <a:avLst/>
          </a:prstGeom>
          <a:noFill/>
        </p:spPr>
        <p:txBody>
          <a:bodyPr wrap="square">
            <a:spAutoFit/>
          </a:bodyPr>
          <a:lstStyle/>
          <a:p>
            <a:pPr algn="ctr">
              <a:buClr>
                <a:schemeClr val="accent6">
                  <a:lumMod val="75000"/>
                </a:schemeClr>
              </a:buClr>
              <a:buSzPct val="130000"/>
            </a:pPr>
            <a:r>
              <a:rPr lang="uk-UA" sz="2200" b="1" dirty="0">
                <a:latin typeface="Times New Roman" pitchFamily="18" charset="0"/>
                <a:cs typeface="Times New Roman" pitchFamily="18" charset="0"/>
              </a:rPr>
              <a:t>Обмеження</a:t>
            </a:r>
            <a:r>
              <a:rPr lang="uk-UA" dirty="0">
                <a:latin typeface="Times New Roman" pitchFamily="18" charset="0"/>
                <a:cs typeface="Times New Roman" pitchFamily="18" charset="0"/>
              </a:rPr>
              <a:t> </a:t>
            </a:r>
            <a:r>
              <a:rPr lang="uk-UA" sz="2200" b="1" dirty="0">
                <a:latin typeface="Times New Roman" pitchFamily="18" charset="0"/>
                <a:cs typeface="Times New Roman" pitchFamily="18" charset="0"/>
              </a:rPr>
              <a:t>моделі</a:t>
            </a:r>
            <a:endParaRPr lang="uk-UA" dirty="0">
              <a:latin typeface="Times New Roman" pitchFamily="18" charset="0"/>
              <a:cs typeface="Times New Roman" pitchFamily="18" charset="0"/>
            </a:endParaRPr>
          </a:p>
          <a:p>
            <a:pPr>
              <a:buClr>
                <a:schemeClr val="accent6">
                  <a:lumMod val="75000"/>
                </a:schemeClr>
              </a:buClr>
              <a:buSzPct val="130000"/>
            </a:pPr>
            <a:r>
              <a:rPr lang="uk-UA" dirty="0">
                <a:latin typeface="Times New Roman" pitchFamily="18" charset="0"/>
                <a:cs typeface="Times New Roman" pitchFamily="18" charset="0"/>
              </a:rPr>
              <a:t>Надмірне узагальнення</a:t>
            </a:r>
          </a:p>
          <a:p>
            <a:pPr>
              <a:buClr>
                <a:schemeClr val="accent6">
                  <a:lumMod val="75000"/>
                </a:schemeClr>
              </a:buClr>
              <a:buSzPct val="130000"/>
            </a:pPr>
            <a:r>
              <a:rPr lang="uk-UA" dirty="0">
                <a:latin typeface="Times New Roman" pitchFamily="18" charset="0"/>
                <a:cs typeface="Times New Roman" pitchFamily="18" charset="0"/>
              </a:rPr>
              <a:t>Статичність</a:t>
            </a:r>
          </a:p>
          <a:p>
            <a:pPr>
              <a:buClr>
                <a:schemeClr val="accent6">
                  <a:lumMod val="75000"/>
                </a:schemeClr>
              </a:buClr>
              <a:buSzPct val="130000"/>
            </a:pPr>
            <a:r>
              <a:rPr lang="uk-UA" dirty="0">
                <a:latin typeface="Times New Roman" pitchFamily="18" charset="0"/>
                <a:cs typeface="Times New Roman" pitchFamily="18" charset="0"/>
              </a:rPr>
              <a:t>Ігнорування індивідуальної раціональності</a:t>
            </a:r>
          </a:p>
          <a:p>
            <a:pPr>
              <a:buClr>
                <a:schemeClr val="accent6">
                  <a:lumMod val="75000"/>
                </a:schemeClr>
              </a:buClr>
              <a:buSzPct val="130000"/>
            </a:pPr>
            <a:r>
              <a:rPr lang="uk-UA" dirty="0">
                <a:latin typeface="Times New Roman" pitchFamily="18" charset="0"/>
                <a:cs typeface="Times New Roman" pitchFamily="18" charset="0"/>
              </a:rPr>
              <a:t>Складність емпіричного вивчення</a:t>
            </a:r>
          </a:p>
          <a:p>
            <a:pPr>
              <a:buClr>
                <a:schemeClr val="accent6">
                  <a:lumMod val="75000"/>
                </a:schemeClr>
              </a:buClr>
              <a:buSzPct val="130000"/>
            </a:pPr>
            <a:r>
              <a:rPr lang="uk-UA" dirty="0">
                <a:latin typeface="Times New Roman" pitchFamily="18" charset="0"/>
                <a:cs typeface="Times New Roman" pitchFamily="18" charset="0"/>
              </a:rPr>
              <a:t>Культурна обмеженість</a:t>
            </a:r>
          </a:p>
        </p:txBody>
      </p:sp>
    </p:spTree>
    <p:extLst>
      <p:ext uri="{BB962C8B-B14F-4D97-AF65-F5344CB8AC3E}">
        <p14:creationId xmlns:p14="http://schemas.microsoft.com/office/powerpoint/2010/main" val="225863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54628" y="2492896"/>
            <a:ext cx="7641094" cy="172819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1. Сутність та значення поведінки споживача в системі маркетингу</a:t>
            </a:r>
          </a:p>
        </p:txBody>
      </p:sp>
    </p:spTree>
    <p:extLst>
      <p:ext uri="{BB962C8B-B14F-4D97-AF65-F5344CB8AC3E}">
        <p14:creationId xmlns:p14="http://schemas.microsoft.com/office/powerpoint/2010/main" val="1231791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827584" y="764703"/>
            <a:ext cx="7641094" cy="1566265"/>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uk-UA" sz="3600" b="1" dirty="0">
                <a:solidFill>
                  <a:schemeClr val="tx1"/>
                </a:solidFill>
                <a:latin typeface="Times New Roman" pitchFamily="18" charset="0"/>
                <a:cs typeface="Times New Roman" pitchFamily="18" charset="0"/>
              </a:rPr>
              <a:t>Ефект володіння</a:t>
            </a:r>
          </a:p>
          <a:p>
            <a:pPr marL="0" indent="0" algn="ctr">
              <a:spcBef>
                <a:spcPts val="0"/>
              </a:spcBef>
              <a:spcAft>
                <a:spcPts val="0"/>
              </a:spcAft>
              <a:buNone/>
            </a:pPr>
            <a:r>
              <a:rPr lang="uk-UA" dirty="0">
                <a:solidFill>
                  <a:schemeClr val="bg1">
                    <a:lumMod val="65000"/>
                  </a:schemeClr>
                </a:solidFill>
                <a:effectLst/>
                <a:latin typeface="Times New Roman" panose="02020603050405020304" pitchFamily="18" charset="0"/>
                <a:ea typeface="Times New Roman" panose="02020603050405020304" pitchFamily="18" charset="0"/>
              </a:rPr>
              <a:t>(</a:t>
            </a:r>
            <a:r>
              <a:rPr lang="en-US" dirty="0">
                <a:solidFill>
                  <a:schemeClr val="bg1">
                    <a:lumMod val="65000"/>
                  </a:schemeClr>
                </a:solidFill>
                <a:latin typeface="Times New Roman" panose="02020603050405020304" pitchFamily="18" charset="0"/>
                <a:ea typeface="Times New Roman" panose="02020603050405020304" pitchFamily="18" charset="0"/>
              </a:rPr>
              <a:t>e</a:t>
            </a:r>
            <a:r>
              <a:rPr lang="en-US" dirty="0">
                <a:solidFill>
                  <a:schemeClr val="bg1">
                    <a:lumMod val="65000"/>
                  </a:schemeClr>
                </a:solidFill>
                <a:effectLst/>
                <a:latin typeface="Times New Roman" panose="02020603050405020304" pitchFamily="18" charset="0"/>
                <a:ea typeface="Times New Roman" panose="02020603050405020304" pitchFamily="18" charset="0"/>
              </a:rPr>
              <a:t>ndowment effect</a:t>
            </a:r>
            <a:r>
              <a:rPr lang="uk-UA" dirty="0">
                <a:solidFill>
                  <a:schemeClr val="bg1">
                    <a:lumMod val="65000"/>
                  </a:schemeClr>
                </a:solidFill>
                <a:effectLst/>
                <a:latin typeface="Times New Roman" panose="02020603050405020304" pitchFamily="18" charset="0"/>
                <a:ea typeface="Times New Roman" panose="02020603050405020304" pitchFamily="18" charset="0"/>
              </a:rPr>
              <a:t>)</a:t>
            </a:r>
            <a:endParaRPr lang="uk-UA" b="1" dirty="0">
              <a:solidFill>
                <a:schemeClr val="bg1">
                  <a:lumMod val="65000"/>
                </a:schemeClr>
              </a:solidFill>
              <a:latin typeface="Times New Roman" pitchFamily="18" charset="0"/>
              <a:cs typeface="Times New Roman" pitchFamily="18" charset="0"/>
            </a:endParaRPr>
          </a:p>
          <a:p>
            <a:pPr marL="0" indent="0" algn="ctr">
              <a:spcBef>
                <a:spcPts val="0"/>
              </a:spcBef>
              <a:spcAft>
                <a:spcPts val="0"/>
              </a:spcAft>
              <a:buNone/>
            </a:pPr>
            <a:r>
              <a:rPr lang="uk-UA" sz="3600" b="1" dirty="0">
                <a:solidFill>
                  <a:schemeClr val="tx1"/>
                </a:solidFill>
                <a:latin typeface="Times New Roman" pitchFamily="18" charset="0"/>
                <a:cs typeface="Times New Roman" pitchFamily="18" charset="0"/>
              </a:rPr>
              <a:t>Річарда Талера </a:t>
            </a:r>
          </a:p>
          <a:p>
            <a:pPr marL="0" indent="0" algn="ctr">
              <a:spcBef>
                <a:spcPts val="0"/>
              </a:spcBef>
              <a:spcAft>
                <a:spcPts val="0"/>
              </a:spcAft>
              <a:buNone/>
            </a:pPr>
            <a:r>
              <a:rPr lang="uk-UA" dirty="0">
                <a:solidFill>
                  <a:schemeClr val="tx1"/>
                </a:solidFill>
                <a:latin typeface="Times New Roman" pitchFamily="18" charset="0"/>
                <a:cs typeface="Times New Roman" pitchFamily="18" charset="0"/>
              </a:rPr>
              <a:t>(Нобелівського лауреата 2017 року)</a:t>
            </a:r>
          </a:p>
        </p:txBody>
      </p:sp>
      <p:sp>
        <p:nvSpPr>
          <p:cNvPr id="7" name="TextBox 6">
            <a:extLst>
              <a:ext uri="{FF2B5EF4-FFF2-40B4-BE49-F238E27FC236}">
                <a16:creationId xmlns:a16="http://schemas.microsoft.com/office/drawing/2014/main" id="{DF0FF152-105F-4A5D-9325-C3437B36CC17}"/>
              </a:ext>
            </a:extLst>
          </p:cNvPr>
          <p:cNvSpPr txBox="1"/>
          <p:nvPr/>
        </p:nvSpPr>
        <p:spPr>
          <a:xfrm>
            <a:off x="4067944" y="2664518"/>
            <a:ext cx="4680520" cy="1077218"/>
          </a:xfrm>
          <a:prstGeom prst="rect">
            <a:avLst/>
          </a:prstGeom>
          <a:solidFill>
            <a:schemeClr val="accent3">
              <a:lumMod val="40000"/>
              <a:lumOff val="60000"/>
            </a:schemeClr>
          </a:solidFill>
        </p:spPr>
        <p:txBody>
          <a:bodyPr wrap="square">
            <a:spAutoFit/>
          </a:bodyPr>
          <a:lstStyle/>
          <a:p>
            <a:pPr algn="ctr">
              <a:buClr>
                <a:schemeClr val="accent6">
                  <a:lumMod val="75000"/>
                </a:schemeClr>
              </a:buClr>
              <a:buSzPct val="130000"/>
            </a:pPr>
            <a:r>
              <a:rPr lang="uk-UA" sz="3200" dirty="0">
                <a:latin typeface="Times New Roman" pitchFamily="18" charset="0"/>
                <a:cs typeface="Times New Roman" pitchFamily="18" charset="0"/>
              </a:rPr>
              <a:t>Людина більше цінує ті речі, якими вже володіє</a:t>
            </a:r>
          </a:p>
        </p:txBody>
      </p:sp>
      <p:pic>
        <p:nvPicPr>
          <p:cNvPr id="4098" name="Picture 2" descr="Річард Талер">
            <a:extLst>
              <a:ext uri="{FF2B5EF4-FFF2-40B4-BE49-F238E27FC236}">
                <a16:creationId xmlns:a16="http://schemas.microsoft.com/office/drawing/2014/main" id="{3B37A725-4A39-4621-A332-3D484CA78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40" b="13208"/>
          <a:stretch/>
        </p:blipFill>
        <p:spPr bwMode="auto">
          <a:xfrm>
            <a:off x="663742" y="2780931"/>
            <a:ext cx="3364551" cy="33123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18A9D3-36AB-4352-81BD-C3197AF525F5}"/>
              </a:ext>
            </a:extLst>
          </p:cNvPr>
          <p:cNvSpPr txBox="1"/>
          <p:nvPr/>
        </p:nvSpPr>
        <p:spPr>
          <a:xfrm>
            <a:off x="4028292" y="3789040"/>
            <a:ext cx="4864187" cy="2462213"/>
          </a:xfrm>
          <a:prstGeom prst="rect">
            <a:avLst/>
          </a:prstGeom>
          <a:noFill/>
        </p:spPr>
        <p:txBody>
          <a:bodyPr wrap="square">
            <a:spAutoFit/>
          </a:bodyPr>
          <a:lstStyle/>
          <a:p>
            <a:pPr algn="ctr">
              <a:buClr>
                <a:schemeClr val="accent6">
                  <a:lumMod val="75000"/>
                </a:schemeClr>
              </a:buClr>
              <a:buSzPct val="130000"/>
            </a:pPr>
            <a:r>
              <a:rPr lang="uk-UA" sz="1400" b="1" dirty="0">
                <a:latin typeface="Times New Roman" panose="02020603050405020304" pitchFamily="18" charset="0"/>
                <a:cs typeface="Times New Roman" pitchFamily="18" charset="0"/>
              </a:rPr>
              <a:t>1.Психологічна цінність</a:t>
            </a:r>
            <a:r>
              <a:rPr lang="uk-UA" sz="1400" dirty="0">
                <a:latin typeface="Times New Roman" panose="02020603050405020304" pitchFamily="18" charset="0"/>
                <a:cs typeface="Times New Roman" panose="02020603050405020304" pitchFamily="18" charset="0"/>
              </a:rPr>
              <a:t>: люди приписують більшу цінність предметам лише тому, що вони їм належать. Наприклад, власник будинку може вважати його вартість значно вищою, ніж аналогічні будинки на ринку</a:t>
            </a:r>
          </a:p>
          <a:p>
            <a:pPr algn="ctr">
              <a:buClr>
                <a:schemeClr val="accent6">
                  <a:lumMod val="75000"/>
                </a:schemeClr>
              </a:buClr>
              <a:buSzPct val="130000"/>
            </a:pPr>
            <a:r>
              <a:rPr lang="uk-UA" sz="1400" b="1" dirty="0">
                <a:latin typeface="Times New Roman" panose="02020603050405020304" pitchFamily="18" charset="0"/>
                <a:cs typeface="Times New Roman" panose="02020603050405020304" pitchFamily="18" charset="0"/>
              </a:rPr>
              <a:t>2.Асиметрія між купівлею і </a:t>
            </a:r>
            <a:r>
              <a:rPr lang="uk-UA" sz="1400" b="1" dirty="0" err="1">
                <a:latin typeface="Times New Roman" panose="02020603050405020304" pitchFamily="18" charset="0"/>
                <a:cs typeface="Times New Roman" panose="02020603050405020304" pitchFamily="18" charset="0"/>
              </a:rPr>
              <a:t>продажем</a:t>
            </a:r>
            <a:r>
              <a:rPr lang="uk-UA" sz="1400" dirty="0">
                <a:latin typeface="Times New Roman" panose="02020603050405020304" pitchFamily="18" charset="0"/>
                <a:cs typeface="Times New Roman" panose="02020603050405020304" pitchFamily="18" charset="0"/>
              </a:rPr>
              <a:t>: сума, яку люди готові заплатити за товар (</a:t>
            </a:r>
            <a:r>
              <a:rPr lang="en-US" sz="1400" dirty="0">
                <a:latin typeface="Times New Roman" panose="02020603050405020304" pitchFamily="18" charset="0"/>
                <a:cs typeface="Times New Roman" panose="02020603050405020304" pitchFamily="18" charset="0"/>
              </a:rPr>
              <a:t>WTP - willingness to pay), </a:t>
            </a:r>
            <a:r>
              <a:rPr lang="uk-UA" sz="1400" dirty="0">
                <a:latin typeface="Times New Roman" panose="02020603050405020304" pitchFamily="18" charset="0"/>
                <a:cs typeface="Times New Roman" panose="02020603050405020304" pitchFamily="18" charset="0"/>
              </a:rPr>
              <a:t>зазвичай нижча, ніж сума, за яку вони готові його продати (</a:t>
            </a:r>
            <a:r>
              <a:rPr lang="en-US" sz="1400" dirty="0">
                <a:latin typeface="Times New Roman" panose="02020603050405020304" pitchFamily="18" charset="0"/>
                <a:cs typeface="Times New Roman" panose="02020603050405020304" pitchFamily="18" charset="0"/>
              </a:rPr>
              <a:t>WTA - willingness to accept)</a:t>
            </a:r>
            <a:endParaRPr lang="uk-UA" sz="1400" dirty="0">
              <a:latin typeface="Times New Roman" panose="02020603050405020304" pitchFamily="18" charset="0"/>
              <a:cs typeface="Times New Roman" panose="02020603050405020304" pitchFamily="18" charset="0"/>
            </a:endParaRPr>
          </a:p>
          <a:p>
            <a:pPr algn="ctr">
              <a:buClr>
                <a:schemeClr val="accent6">
                  <a:lumMod val="75000"/>
                </a:schemeClr>
              </a:buClr>
              <a:buSzPct val="130000"/>
            </a:pPr>
            <a:r>
              <a:rPr lang="uk-UA" sz="1400" b="1" dirty="0">
                <a:latin typeface="Times New Roman" panose="02020603050405020304" pitchFamily="18" charset="0"/>
                <a:cs typeface="Times New Roman" panose="02020603050405020304" pitchFamily="18" charset="0"/>
              </a:rPr>
              <a:t>3.Зв'язок із уникненням втрат: </a:t>
            </a:r>
            <a:r>
              <a:rPr lang="uk-UA" sz="1400" dirty="0">
                <a:latin typeface="Times New Roman" panose="02020603050405020304" pitchFamily="18" charset="0"/>
                <a:cs typeface="Times New Roman" panose="02020603050405020304" pitchFamily="18" charset="0"/>
              </a:rPr>
              <a:t>ефект тісно пов'язаний з теорією перспектив </a:t>
            </a:r>
            <a:r>
              <a:rPr lang="uk-UA" sz="1400" dirty="0" err="1">
                <a:latin typeface="Times New Roman" panose="02020603050405020304" pitchFamily="18" charset="0"/>
                <a:cs typeface="Times New Roman" panose="02020603050405020304" pitchFamily="18" charset="0"/>
              </a:rPr>
              <a:t>Канемана</a:t>
            </a:r>
            <a:r>
              <a:rPr lang="uk-UA" sz="1400" dirty="0">
                <a:latin typeface="Times New Roman" panose="02020603050405020304" pitchFamily="18" charset="0"/>
                <a:cs typeface="Times New Roman" panose="02020603050405020304" pitchFamily="18" charset="0"/>
              </a:rPr>
              <a:t> і </a:t>
            </a:r>
            <a:r>
              <a:rPr lang="uk-UA" sz="1400" dirty="0" err="1">
                <a:latin typeface="Times New Roman" panose="02020603050405020304" pitchFamily="18" charset="0"/>
                <a:cs typeface="Times New Roman" panose="02020603050405020304" pitchFamily="18" charset="0"/>
              </a:rPr>
              <a:t>Тверскі</a:t>
            </a:r>
            <a:r>
              <a:rPr lang="uk-UA" sz="1400" dirty="0">
                <a:latin typeface="Times New Roman" panose="02020603050405020304" pitchFamily="18" charset="0"/>
                <a:cs typeface="Times New Roman" panose="02020603050405020304" pitchFamily="18" charset="0"/>
              </a:rPr>
              <a:t> – люди сильніше реагують на потенційні втрати, ніж на потенційні надбання</a:t>
            </a:r>
          </a:p>
        </p:txBody>
      </p:sp>
    </p:spTree>
    <p:extLst>
      <p:ext uri="{BB962C8B-B14F-4D97-AF65-F5344CB8AC3E}">
        <p14:creationId xmlns:p14="http://schemas.microsoft.com/office/powerpoint/2010/main" val="1297926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44414" y="2875002"/>
            <a:ext cx="4572000" cy="553998"/>
          </a:xfrm>
          <a:prstGeom prst="rect">
            <a:avLst/>
          </a:prstGeom>
        </p:spPr>
        <p:txBody>
          <a:bodyPr>
            <a:spAutoFit/>
          </a:bodyPr>
          <a:lstStyle/>
          <a:p>
            <a:pPr algn="ctr"/>
            <a:r>
              <a:rPr lang="ru-RU" sz="3000" b="1" dirty="0">
                <a:latin typeface="Times New Roman" pitchFamily="18" charset="0"/>
                <a:cs typeface="Times New Roman" pitchFamily="18" charset="0"/>
              </a:rPr>
              <a:t>ДЯКУЮ ЗА УВАГУ!</a:t>
            </a:r>
            <a:endParaRPr lang="uk-UA" sz="3000" b="1" dirty="0">
              <a:latin typeface="Times New Roman" pitchFamily="18" charset="0"/>
              <a:cs typeface="Times New Roman" pitchFamily="18" charset="0"/>
            </a:endParaRPr>
          </a:p>
        </p:txBody>
      </p:sp>
      <p:pic>
        <p:nvPicPr>
          <p:cNvPr id="3" name="Рисунок 11">
            <a:extLst>
              <a:ext uri="{FF2B5EF4-FFF2-40B4-BE49-F238E27FC236}">
                <a16:creationId xmlns:a16="http://schemas.microsoft.com/office/drawing/2014/main" id="{2F9E8271-9876-2092-6648-72DDD55C9D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55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8DE087-92E5-438B-868F-9ACF975E83A6}"/>
              </a:ext>
            </a:extLst>
          </p:cNvPr>
          <p:cNvSpPr txBox="1"/>
          <p:nvPr/>
        </p:nvSpPr>
        <p:spPr>
          <a:xfrm>
            <a:off x="647564" y="2348880"/>
            <a:ext cx="7848872" cy="1785104"/>
          </a:xfrm>
          <a:prstGeom prst="rect">
            <a:avLst/>
          </a:prstGeom>
          <a:noFill/>
        </p:spPr>
        <p:txBody>
          <a:bodyPr wrap="square">
            <a:spAutoFit/>
          </a:bodyPr>
          <a:lstStyle/>
          <a:p>
            <a:pPr algn="ctr"/>
            <a:r>
              <a:rPr lang="uk-UA" sz="2200" b="1" dirty="0">
                <a:latin typeface="Times New Roman" panose="02020603050405020304" pitchFamily="18" charset="0"/>
                <a:cs typeface="Times New Roman" panose="02020603050405020304" pitchFamily="18" charset="0"/>
              </a:rPr>
              <a:t>Споживач </a:t>
            </a:r>
            <a:r>
              <a:rPr lang="uk-UA" sz="2200" dirty="0">
                <a:latin typeface="Times New Roman" panose="02020603050405020304" pitchFamily="18" charset="0"/>
                <a:cs typeface="Times New Roman" panose="02020603050405020304" pitchFamily="18" charset="0"/>
              </a:rPr>
              <a:t>– фізична особа, яка придбаває, замовляє, використовує або має намір придбати чи замовити продукцію для особистих потреб, безпосередньо не пов'язаних з підприємницькою діяльністю або виконанням обов'язків найманого працівника</a:t>
            </a:r>
          </a:p>
        </p:txBody>
      </p:sp>
      <p:sp>
        <p:nvSpPr>
          <p:cNvPr id="7" name="TextBox 6">
            <a:extLst>
              <a:ext uri="{FF2B5EF4-FFF2-40B4-BE49-F238E27FC236}">
                <a16:creationId xmlns:a16="http://schemas.microsoft.com/office/drawing/2014/main" id="{29F61B05-0AD5-4203-84CD-7E9F6B2ED326}"/>
              </a:ext>
            </a:extLst>
          </p:cNvPr>
          <p:cNvSpPr txBox="1"/>
          <p:nvPr/>
        </p:nvSpPr>
        <p:spPr>
          <a:xfrm>
            <a:off x="2483768" y="4581128"/>
            <a:ext cx="6408712" cy="430887"/>
          </a:xfrm>
          <a:prstGeom prst="rect">
            <a:avLst/>
          </a:prstGeom>
          <a:noFill/>
        </p:spPr>
        <p:txBody>
          <a:bodyPr wrap="square">
            <a:spAutoFit/>
          </a:bodyPr>
          <a:lstStyle/>
          <a:p>
            <a:pPr algn="r"/>
            <a:r>
              <a:rPr lang="uk-UA" sz="2200" b="1" i="1" dirty="0">
                <a:latin typeface="Times New Roman" panose="02020603050405020304" pitchFamily="18" charset="0"/>
                <a:cs typeface="Times New Roman" panose="02020603050405020304" pitchFamily="18" charset="0"/>
              </a:rPr>
              <a:t>Закон України «Про захист прав споживачів»</a:t>
            </a:r>
            <a:endParaRPr lang="uk-UA" sz="22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5013A8F-413B-442A-99BB-B30990C44EB3}"/>
              </a:ext>
            </a:extLst>
          </p:cNvPr>
          <p:cNvSpPr txBox="1"/>
          <p:nvPr/>
        </p:nvSpPr>
        <p:spPr>
          <a:xfrm>
            <a:off x="395536" y="1179329"/>
            <a:ext cx="4320480" cy="1169551"/>
          </a:xfrm>
          <a:prstGeom prst="rect">
            <a:avLst/>
          </a:prstGeom>
          <a:noFill/>
        </p:spPr>
        <p:txBody>
          <a:bodyPr wrap="square">
            <a:spAutoFit/>
          </a:bodyPr>
          <a:lstStyle/>
          <a:p>
            <a:pPr algn="ctr"/>
            <a:r>
              <a:rPr lang="uk-UA" sz="1400" b="0" i="0" dirty="0">
                <a:solidFill>
                  <a:schemeClr val="bg1">
                    <a:lumMod val="50000"/>
                  </a:schemeClr>
                </a:solidFill>
                <a:effectLst/>
                <a:latin typeface="Times New Roman" panose="02020603050405020304" pitchFamily="18" charset="0"/>
              </a:rPr>
              <a:t>Належна якість товару, роботи або послуги – властивість продукції, яка відповідає вимогам, встановленим для цієї категорії продукції у нормативно-правових актах, та умовам договору із споживачем</a:t>
            </a:r>
            <a:endParaRPr lang="uk-UA" sz="1400" dirty="0">
              <a:solidFill>
                <a:schemeClr val="bg1">
                  <a:lumMod val="50000"/>
                </a:schemeClr>
              </a:solidFill>
            </a:endParaRPr>
          </a:p>
        </p:txBody>
      </p:sp>
      <p:sp>
        <p:nvSpPr>
          <p:cNvPr id="8" name="TextBox 7">
            <a:extLst>
              <a:ext uri="{FF2B5EF4-FFF2-40B4-BE49-F238E27FC236}">
                <a16:creationId xmlns:a16="http://schemas.microsoft.com/office/drawing/2014/main" id="{1D08FDF8-5BB8-4A86-8E8F-671CAECD2CF4}"/>
              </a:ext>
            </a:extLst>
          </p:cNvPr>
          <p:cNvSpPr txBox="1"/>
          <p:nvPr/>
        </p:nvSpPr>
        <p:spPr>
          <a:xfrm>
            <a:off x="5004048" y="1179329"/>
            <a:ext cx="3384376" cy="954107"/>
          </a:xfrm>
          <a:prstGeom prst="rect">
            <a:avLst/>
          </a:prstGeom>
          <a:noFill/>
        </p:spPr>
        <p:txBody>
          <a:bodyPr wrap="square">
            <a:spAutoFit/>
          </a:bodyPr>
          <a:lstStyle/>
          <a:p>
            <a:pPr algn="ctr"/>
            <a:r>
              <a:rPr lang="uk-UA" sz="1400" dirty="0">
                <a:solidFill>
                  <a:schemeClr val="bg1">
                    <a:lumMod val="50000"/>
                  </a:schemeClr>
                </a:solidFill>
                <a:latin typeface="Times New Roman" panose="02020603050405020304" pitchFamily="18" charset="0"/>
              </a:rPr>
              <a:t>Продукція </a:t>
            </a:r>
            <a:r>
              <a:rPr lang="uk-UA" sz="1400" b="0" i="0" dirty="0">
                <a:solidFill>
                  <a:schemeClr val="bg1">
                    <a:lumMod val="50000"/>
                  </a:schemeClr>
                </a:solidFill>
                <a:effectLst/>
                <a:latin typeface="Times New Roman" panose="02020603050405020304" pitchFamily="18" charset="0"/>
              </a:rPr>
              <a:t>–</a:t>
            </a:r>
            <a:r>
              <a:rPr lang="uk-UA" sz="1400" dirty="0">
                <a:solidFill>
                  <a:schemeClr val="bg1">
                    <a:lumMod val="50000"/>
                  </a:schemeClr>
                </a:solidFill>
                <a:latin typeface="Times New Roman" panose="02020603050405020304" pitchFamily="18" charset="0"/>
              </a:rPr>
              <a:t> будь-які виріб (товар), робота чи послуга, що виготовляються, виконуються чи надаються для задоволення суспільних потреб</a:t>
            </a:r>
          </a:p>
        </p:txBody>
      </p:sp>
      <p:sp>
        <p:nvSpPr>
          <p:cNvPr id="9" name="TextBox 8">
            <a:extLst>
              <a:ext uri="{FF2B5EF4-FFF2-40B4-BE49-F238E27FC236}">
                <a16:creationId xmlns:a16="http://schemas.microsoft.com/office/drawing/2014/main" id="{4B099E90-FE54-48F0-8EA5-80BBC66F688E}"/>
              </a:ext>
            </a:extLst>
          </p:cNvPr>
          <p:cNvSpPr txBox="1"/>
          <p:nvPr/>
        </p:nvSpPr>
        <p:spPr>
          <a:xfrm>
            <a:off x="467544" y="4991332"/>
            <a:ext cx="5328592" cy="1600438"/>
          </a:xfrm>
          <a:prstGeom prst="rect">
            <a:avLst/>
          </a:prstGeom>
          <a:noFill/>
        </p:spPr>
        <p:txBody>
          <a:bodyPr wrap="square">
            <a:spAutoFit/>
          </a:bodyPr>
          <a:lstStyle/>
          <a:p>
            <a:pPr algn="ctr"/>
            <a:r>
              <a:rPr lang="uk-UA" sz="1400" dirty="0">
                <a:solidFill>
                  <a:schemeClr val="bg1">
                    <a:lumMod val="50000"/>
                  </a:schemeClr>
                </a:solidFill>
                <a:latin typeface="Times New Roman" panose="02020603050405020304" pitchFamily="18" charset="0"/>
              </a:rPr>
              <a:t>Виробник </a:t>
            </a:r>
            <a:r>
              <a:rPr lang="uk-UA" sz="1400" b="0" i="0" dirty="0">
                <a:solidFill>
                  <a:schemeClr val="bg1">
                    <a:lumMod val="50000"/>
                  </a:schemeClr>
                </a:solidFill>
                <a:effectLst/>
                <a:latin typeface="Times New Roman" panose="02020603050405020304" pitchFamily="18" charset="0"/>
              </a:rPr>
              <a:t>–</a:t>
            </a:r>
            <a:r>
              <a:rPr lang="uk-UA" sz="1400" dirty="0">
                <a:solidFill>
                  <a:schemeClr val="bg1">
                    <a:lumMod val="50000"/>
                  </a:schemeClr>
                </a:solidFill>
                <a:latin typeface="Times New Roman" panose="02020603050405020304" pitchFamily="18" charset="0"/>
              </a:rPr>
              <a:t> суб’єкт господарювання, який: виробляє товар або заявляє про себе як про виробника товару чи про виготовлення такого товару на замовлення, розміщуючи на товарі та/або на упаковці чи супровідних документах, що разом з товаром передаються споживачеві, своє найменування (ім'я), торговельну марку або інший елемент, який ідентифікує такого суб'єкта господарювання; або імпортує товар</a:t>
            </a:r>
          </a:p>
        </p:txBody>
      </p:sp>
      <p:sp>
        <p:nvSpPr>
          <p:cNvPr id="10" name="TextBox 9">
            <a:extLst>
              <a:ext uri="{FF2B5EF4-FFF2-40B4-BE49-F238E27FC236}">
                <a16:creationId xmlns:a16="http://schemas.microsoft.com/office/drawing/2014/main" id="{1CF182D6-7F12-4C85-AA55-694EC4060413}"/>
              </a:ext>
            </a:extLst>
          </p:cNvPr>
          <p:cNvSpPr txBox="1"/>
          <p:nvPr/>
        </p:nvSpPr>
        <p:spPr>
          <a:xfrm>
            <a:off x="6084168" y="5157192"/>
            <a:ext cx="2160240" cy="954107"/>
          </a:xfrm>
          <a:prstGeom prst="rect">
            <a:avLst/>
          </a:prstGeom>
          <a:noFill/>
        </p:spPr>
        <p:txBody>
          <a:bodyPr wrap="square">
            <a:spAutoFit/>
          </a:bodyPr>
          <a:lstStyle/>
          <a:p>
            <a:pPr algn="ctr"/>
            <a:r>
              <a:rPr lang="uk-UA" sz="1400" dirty="0">
                <a:solidFill>
                  <a:schemeClr val="bg1">
                    <a:lumMod val="50000"/>
                  </a:schemeClr>
                </a:solidFill>
                <a:latin typeface="Times New Roman" panose="02020603050405020304" pitchFamily="18" charset="0"/>
              </a:rPr>
              <a:t>Виконавець </a:t>
            </a:r>
            <a:r>
              <a:rPr lang="uk-UA" sz="1400" b="0" i="0" dirty="0">
                <a:solidFill>
                  <a:schemeClr val="bg1">
                    <a:lumMod val="50000"/>
                  </a:schemeClr>
                </a:solidFill>
                <a:effectLst/>
                <a:latin typeface="Times New Roman" panose="02020603050405020304" pitchFamily="18" charset="0"/>
              </a:rPr>
              <a:t>–</a:t>
            </a:r>
            <a:r>
              <a:rPr lang="uk-UA" sz="1400" dirty="0">
                <a:solidFill>
                  <a:schemeClr val="bg1">
                    <a:lumMod val="50000"/>
                  </a:schemeClr>
                </a:solidFill>
                <a:latin typeface="Times New Roman" panose="02020603050405020304" pitchFamily="18" charset="0"/>
              </a:rPr>
              <a:t> суб'єкт господарювання, який виконує роботи або надає послуги</a:t>
            </a:r>
          </a:p>
        </p:txBody>
      </p:sp>
    </p:spTree>
    <p:extLst>
      <p:ext uri="{BB962C8B-B14F-4D97-AF65-F5344CB8AC3E}">
        <p14:creationId xmlns:p14="http://schemas.microsoft.com/office/powerpoint/2010/main" val="265045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8DE087-92E5-438B-868F-9ACF975E83A6}"/>
              </a:ext>
            </a:extLst>
          </p:cNvPr>
          <p:cNvSpPr txBox="1"/>
          <p:nvPr/>
        </p:nvSpPr>
        <p:spPr>
          <a:xfrm>
            <a:off x="611560" y="1628800"/>
            <a:ext cx="3357332" cy="4154984"/>
          </a:xfrm>
          <a:prstGeom prst="rect">
            <a:avLst/>
          </a:prstGeom>
          <a:noFill/>
        </p:spPr>
        <p:txBody>
          <a:bodyPr wrap="square">
            <a:spAutoFit/>
          </a:bodyPr>
          <a:lstStyle/>
          <a:p>
            <a:pPr algn="ctr"/>
            <a:r>
              <a:rPr lang="uk-UA" sz="2200" b="1" dirty="0">
                <a:latin typeface="Times New Roman" panose="02020603050405020304" pitchFamily="18" charset="0"/>
                <a:cs typeface="Times New Roman" panose="02020603050405020304" pitchFamily="18" charset="0"/>
              </a:rPr>
              <a:t>Поведінка споживача </a:t>
            </a:r>
          </a:p>
          <a:p>
            <a:pPr algn="ctr"/>
            <a:r>
              <a:rPr lang="uk-UA" sz="2200" dirty="0">
                <a:latin typeface="Times New Roman" panose="02020603050405020304" pitchFamily="18" charset="0"/>
                <a:cs typeface="Times New Roman" panose="02020603050405020304" pitchFamily="18" charset="0"/>
              </a:rPr>
              <a:t>– це діяльність, спрямована безпосередньо на отримання, споживання і розпорядження товарами, результатами надаваних послуг чи виконаних робіт, включаючи процеси прийняття рішень, які передують цим діям і слідують за ними</a:t>
            </a:r>
          </a:p>
        </p:txBody>
      </p:sp>
      <p:pic>
        <p:nvPicPr>
          <p:cNvPr id="3" name="Рисунок 2">
            <a:extLst>
              <a:ext uri="{FF2B5EF4-FFF2-40B4-BE49-F238E27FC236}">
                <a16:creationId xmlns:a16="http://schemas.microsoft.com/office/drawing/2014/main" id="{19FFA367-C95E-4CC1-974D-B6F884B55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801" y="1210442"/>
            <a:ext cx="4738837" cy="4738837"/>
          </a:xfrm>
          <a:prstGeom prst="rect">
            <a:avLst/>
          </a:prstGeom>
        </p:spPr>
      </p:pic>
    </p:spTree>
    <p:extLst>
      <p:ext uri="{BB962C8B-B14F-4D97-AF65-F5344CB8AC3E}">
        <p14:creationId xmlns:p14="http://schemas.microsoft.com/office/powerpoint/2010/main" val="276741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8DE087-92E5-438B-868F-9ACF975E83A6}"/>
              </a:ext>
            </a:extLst>
          </p:cNvPr>
          <p:cNvSpPr txBox="1"/>
          <p:nvPr/>
        </p:nvSpPr>
        <p:spPr>
          <a:xfrm>
            <a:off x="5004048" y="639378"/>
            <a:ext cx="3998100" cy="5740033"/>
          </a:xfrm>
          <a:prstGeom prst="rect">
            <a:avLst/>
          </a:prstGeom>
          <a:noFill/>
        </p:spPr>
        <p:txBody>
          <a:bodyPr wrap="square">
            <a:spAutoFit/>
          </a:bodyPr>
          <a:lstStyle/>
          <a:p>
            <a:pPr algn="ctr"/>
            <a:r>
              <a:rPr lang="uk-UA" sz="2200" b="1" dirty="0">
                <a:latin typeface="Times New Roman" panose="02020603050405020304" pitchFamily="18" charset="0"/>
                <a:cs typeface="Times New Roman" panose="02020603050405020304" pitchFamily="18" charset="0"/>
              </a:rPr>
              <a:t>Питання, які можуть виникати під часу вибору</a:t>
            </a:r>
          </a:p>
          <a:p>
            <a:pPr algn="ctr"/>
            <a:r>
              <a:rPr lang="uk-UA" sz="1700" dirty="0">
                <a:latin typeface="Times New Roman" panose="02020603050405020304" pitchFamily="18" charset="0"/>
                <a:cs typeface="Times New Roman" panose="02020603050405020304" pitchFamily="18" charset="0"/>
              </a:rPr>
              <a:t>Яку проблему цей товар вирішує?</a:t>
            </a:r>
            <a:br>
              <a:rPr lang="uk-UA" sz="1700" dirty="0">
                <a:latin typeface="Times New Roman" panose="02020603050405020304" pitchFamily="18" charset="0"/>
                <a:cs typeface="Times New Roman" panose="02020603050405020304" pitchFamily="18" charset="0"/>
              </a:rPr>
            </a:br>
            <a:r>
              <a:rPr lang="uk-UA" sz="1700" dirty="0">
                <a:latin typeface="Times New Roman" panose="02020603050405020304" pitchFamily="18" charset="0"/>
                <a:cs typeface="Times New Roman" panose="02020603050405020304" pitchFamily="18" charset="0"/>
              </a:rPr>
              <a:t>Чим він відрізняться від пропозиції конкурента?</a:t>
            </a:r>
          </a:p>
          <a:p>
            <a:pPr algn="ctr"/>
            <a:r>
              <a:rPr lang="uk-UA" sz="1700" dirty="0">
                <a:latin typeface="Times New Roman" panose="02020603050405020304" pitchFamily="18" charset="0"/>
                <a:cs typeface="Times New Roman" panose="02020603050405020304" pitchFamily="18" charset="0"/>
              </a:rPr>
              <a:t>Наскільки мені його вистачить?</a:t>
            </a:r>
          </a:p>
          <a:p>
            <a:pPr algn="ctr"/>
            <a:r>
              <a:rPr lang="uk-UA" sz="1700" dirty="0">
                <a:latin typeface="Times New Roman" panose="02020603050405020304" pitchFamily="18" charset="0"/>
                <a:cs typeface="Times New Roman" panose="02020603050405020304" pitchFamily="18" charset="0"/>
              </a:rPr>
              <a:t>З чого він виготовлений?</a:t>
            </a:r>
          </a:p>
          <a:p>
            <a:pPr algn="ctr"/>
            <a:r>
              <a:rPr lang="uk-UA" sz="1700" dirty="0">
                <a:latin typeface="Times New Roman" panose="02020603050405020304" pitchFamily="18" charset="0"/>
                <a:cs typeface="Times New Roman" panose="02020603050405020304" pitchFamily="18" charset="0"/>
              </a:rPr>
              <a:t>Як ним користуватися?</a:t>
            </a:r>
          </a:p>
          <a:p>
            <a:pPr algn="ctr"/>
            <a:r>
              <a:rPr lang="uk-UA" sz="1700" dirty="0">
                <a:latin typeface="Times New Roman" panose="02020603050405020304" pitchFamily="18" charset="0"/>
                <a:cs typeface="Times New Roman" panose="02020603050405020304" pitchFamily="18" charset="0"/>
              </a:rPr>
              <a:t>Що це за бренд?</a:t>
            </a:r>
          </a:p>
          <a:p>
            <a:pPr algn="ctr"/>
            <a:r>
              <a:rPr lang="uk-UA" sz="1700" dirty="0">
                <a:latin typeface="Times New Roman" panose="02020603050405020304" pitchFamily="18" charset="0"/>
                <a:cs typeface="Times New Roman" panose="02020603050405020304" pitchFamily="18" charset="0"/>
              </a:rPr>
              <a:t>Чи є можливість отримати знижку?</a:t>
            </a:r>
            <a:br>
              <a:rPr lang="uk-UA" sz="1700" dirty="0">
                <a:latin typeface="Times New Roman" panose="02020603050405020304" pitchFamily="18" charset="0"/>
                <a:cs typeface="Times New Roman" panose="02020603050405020304" pitchFamily="18" charset="0"/>
              </a:rPr>
            </a:br>
            <a:r>
              <a:rPr lang="uk-UA" sz="1700" dirty="0">
                <a:latin typeface="Times New Roman" panose="02020603050405020304" pitchFamily="18" charset="0"/>
                <a:cs typeface="Times New Roman" panose="02020603050405020304" pitchFamily="18" charset="0"/>
              </a:rPr>
              <a:t>А як його довезти додому?</a:t>
            </a:r>
          </a:p>
          <a:p>
            <a:pPr algn="ctr"/>
            <a:r>
              <a:rPr lang="uk-UA" sz="1700" dirty="0">
                <a:latin typeface="Times New Roman" panose="02020603050405020304" pitchFamily="18" charset="0"/>
                <a:cs typeface="Times New Roman" panose="02020603050405020304" pitchFamily="18" charset="0"/>
              </a:rPr>
              <a:t>А як зібрати цей товар?</a:t>
            </a:r>
          </a:p>
          <a:p>
            <a:pPr algn="ctr"/>
            <a:r>
              <a:rPr lang="uk-UA" sz="1700" dirty="0">
                <a:latin typeface="Times New Roman" panose="02020603050405020304" pitchFamily="18" charset="0"/>
                <a:cs typeface="Times New Roman" panose="02020603050405020304" pitchFamily="18" charset="0"/>
              </a:rPr>
              <a:t>А може в онлайні буде дешевше?</a:t>
            </a:r>
          </a:p>
          <a:p>
            <a:pPr algn="ctr"/>
            <a:r>
              <a:rPr lang="uk-UA" sz="1700" dirty="0">
                <a:latin typeface="Times New Roman" panose="02020603050405020304" pitchFamily="18" charset="0"/>
                <a:cs typeface="Times New Roman" panose="02020603050405020304" pitchFamily="18" charset="0"/>
              </a:rPr>
              <a:t>А можна взяти цей товар в розстрочку?</a:t>
            </a:r>
          </a:p>
          <a:p>
            <a:pPr algn="ctr"/>
            <a:r>
              <a:rPr lang="uk-UA" sz="1700" dirty="0">
                <a:latin typeface="Times New Roman" panose="02020603050405020304" pitchFamily="18" charset="0"/>
                <a:cs typeface="Times New Roman" panose="02020603050405020304" pitchFamily="18" charset="0"/>
              </a:rPr>
              <a:t>А що якщо він виявиться бракованим?</a:t>
            </a:r>
          </a:p>
          <a:p>
            <a:pPr algn="ctr"/>
            <a:r>
              <a:rPr lang="uk-UA" sz="1700" dirty="0">
                <a:latin typeface="Times New Roman" panose="02020603050405020304" pitchFamily="18" charset="0"/>
                <a:cs typeface="Times New Roman" panose="02020603050405020304" pitchFamily="18" charset="0"/>
              </a:rPr>
              <a:t>Він виготовлений в Україні?</a:t>
            </a:r>
          </a:p>
          <a:p>
            <a:pPr algn="ctr"/>
            <a:r>
              <a:rPr lang="uk-UA" sz="1700" dirty="0">
                <a:latin typeface="Times New Roman" panose="02020603050405020304" pitchFamily="18" charset="0"/>
                <a:cs typeface="Times New Roman" panose="02020603050405020304" pitchFamily="18" charset="0"/>
              </a:rPr>
              <a:t>Може спочатку почитати відгуки в Інтернеті?</a:t>
            </a:r>
          </a:p>
          <a:p>
            <a:pPr algn="ctr"/>
            <a:r>
              <a:rPr lang="uk-UA" sz="1700" dirty="0">
                <a:latin typeface="Times New Roman" panose="02020603050405020304" pitchFamily="18" charset="0"/>
                <a:cs typeface="Times New Roman" panose="02020603050405020304" pitchFamily="18" charset="0"/>
              </a:rPr>
              <a:t>Може є дешевша китайська альтернатива?</a:t>
            </a:r>
          </a:p>
          <a:p>
            <a:pPr algn="ctr"/>
            <a:r>
              <a:rPr lang="uk-UA" sz="1700" dirty="0">
                <a:latin typeface="Times New Roman" panose="02020603050405020304" pitchFamily="18" charset="0"/>
                <a:cs typeface="Times New Roman" panose="02020603050405020304" pitchFamily="18" charset="0"/>
              </a:rPr>
              <a:t>А є такий же тільки червоного кольору?</a:t>
            </a:r>
          </a:p>
        </p:txBody>
      </p:sp>
      <p:pic>
        <p:nvPicPr>
          <p:cNvPr id="5" name="Рисунок 4">
            <a:extLst>
              <a:ext uri="{FF2B5EF4-FFF2-40B4-BE49-F238E27FC236}">
                <a16:creationId xmlns:a16="http://schemas.microsoft.com/office/drawing/2014/main" id="{A8675CB6-EC89-4824-8893-421BBC2C2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90" y="1196752"/>
            <a:ext cx="4653136" cy="4653136"/>
          </a:xfrm>
          <a:prstGeom prst="rect">
            <a:avLst/>
          </a:prstGeom>
        </p:spPr>
      </p:pic>
    </p:spTree>
    <p:extLst>
      <p:ext uri="{BB962C8B-B14F-4D97-AF65-F5344CB8AC3E}">
        <p14:creationId xmlns:p14="http://schemas.microsoft.com/office/powerpoint/2010/main" val="897670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8DE087-92E5-438B-868F-9ACF975E83A6}"/>
              </a:ext>
            </a:extLst>
          </p:cNvPr>
          <p:cNvSpPr txBox="1"/>
          <p:nvPr/>
        </p:nvSpPr>
        <p:spPr>
          <a:xfrm>
            <a:off x="1331640" y="1196752"/>
            <a:ext cx="6768752" cy="769441"/>
          </a:xfrm>
          <a:prstGeom prst="rect">
            <a:avLst/>
          </a:prstGeom>
          <a:solidFill>
            <a:schemeClr val="accent3">
              <a:lumMod val="40000"/>
              <a:lumOff val="60000"/>
            </a:schemeClr>
          </a:solidFill>
        </p:spPr>
        <p:txBody>
          <a:bodyPr wrap="square">
            <a:spAutoFit/>
          </a:bodyPr>
          <a:lstStyle/>
          <a:p>
            <a:pPr algn="ctr"/>
            <a:r>
              <a:rPr lang="uk-UA" sz="2200" b="1" dirty="0">
                <a:latin typeface="Times New Roman" panose="02020603050405020304" pitchFamily="18" charset="0"/>
                <a:cs typeface="Times New Roman" panose="02020603050405020304" pitchFamily="18" charset="0"/>
              </a:rPr>
              <a:t>Поведінка споживача як центральний елемент маркетингової діяльності</a:t>
            </a:r>
            <a:endParaRPr lang="uk-UA" sz="17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A8FF1F4-F74B-40DD-AA2E-47ED75D7F528}"/>
              </a:ext>
            </a:extLst>
          </p:cNvPr>
          <p:cNvSpPr txBox="1"/>
          <p:nvPr/>
        </p:nvSpPr>
        <p:spPr>
          <a:xfrm>
            <a:off x="539552" y="2062298"/>
            <a:ext cx="2035052" cy="923330"/>
          </a:xfrm>
          <a:prstGeom prst="rect">
            <a:avLst/>
          </a:prstGeom>
          <a:noFill/>
        </p:spPr>
        <p:txBody>
          <a:bodyPr wrap="square">
            <a:spAutoFit/>
          </a:bodyPr>
          <a:lstStyle/>
          <a:p>
            <a:pPr algn="ctr"/>
            <a:r>
              <a:rPr lang="uk-UA" b="1" dirty="0">
                <a:latin typeface="Times New Roman" panose="02020603050405020304" pitchFamily="18" charset="0"/>
                <a:cs typeface="Times New Roman" panose="02020603050405020304" pitchFamily="18" charset="0"/>
              </a:rPr>
              <a:t>Формування маркетингової стратегії</a:t>
            </a:r>
            <a:endParaRPr lang="uk-UA"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BC8448A-E7B6-41C1-80EB-8F6076576301}"/>
              </a:ext>
            </a:extLst>
          </p:cNvPr>
          <p:cNvSpPr txBox="1"/>
          <p:nvPr/>
        </p:nvSpPr>
        <p:spPr>
          <a:xfrm>
            <a:off x="336922" y="2985628"/>
            <a:ext cx="2440312" cy="3323987"/>
          </a:xfrm>
          <a:prstGeom prst="rect">
            <a:avLst/>
          </a:prstGeom>
          <a:noFill/>
        </p:spPr>
        <p:txBody>
          <a:bodyPr wrap="square">
            <a:spAutoFit/>
          </a:bodyPr>
          <a:lstStyle/>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Розуміння поведінки споживача допомагає визначити цільові сегменти ринку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На основі потреб споживачів формується позиціювання товару/послуги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Споживчі переваги визначають напрямки розвитку продукту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Поведінкові патерни впливають на вибір каналів комунікації та збуту </a:t>
            </a:r>
          </a:p>
        </p:txBody>
      </p:sp>
      <p:sp>
        <p:nvSpPr>
          <p:cNvPr id="8" name="TextBox 7">
            <a:extLst>
              <a:ext uri="{FF2B5EF4-FFF2-40B4-BE49-F238E27FC236}">
                <a16:creationId xmlns:a16="http://schemas.microsoft.com/office/drawing/2014/main" id="{1025593E-3872-4E49-9CAC-1B099C99207E}"/>
              </a:ext>
            </a:extLst>
          </p:cNvPr>
          <p:cNvSpPr txBox="1"/>
          <p:nvPr/>
        </p:nvSpPr>
        <p:spPr>
          <a:xfrm>
            <a:off x="2671558" y="2711924"/>
            <a:ext cx="2035054" cy="923330"/>
          </a:xfrm>
          <a:prstGeom prst="rect">
            <a:avLst/>
          </a:prstGeom>
          <a:noFill/>
        </p:spPr>
        <p:txBody>
          <a:bodyPr wrap="square">
            <a:spAutoFit/>
          </a:bodyPr>
          <a:lstStyle/>
          <a:p>
            <a:pPr algn="ctr"/>
            <a:r>
              <a:rPr lang="uk-UA" b="1" dirty="0">
                <a:latin typeface="Times New Roman" panose="02020603050405020304" pitchFamily="18" charset="0"/>
                <a:cs typeface="Times New Roman" panose="02020603050405020304" pitchFamily="18" charset="0"/>
              </a:rPr>
              <a:t>Прийняття маркетингових рішень</a:t>
            </a:r>
            <a:endParaRPr lang="uk-UA"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B6B88B9-3288-44AB-9D41-B8E06A8F5A8C}"/>
              </a:ext>
            </a:extLst>
          </p:cNvPr>
          <p:cNvSpPr txBox="1"/>
          <p:nvPr/>
        </p:nvSpPr>
        <p:spPr>
          <a:xfrm>
            <a:off x="2589179" y="3683306"/>
            <a:ext cx="2369333" cy="2169825"/>
          </a:xfrm>
          <a:prstGeom prst="rect">
            <a:avLst/>
          </a:prstGeom>
          <a:noFill/>
        </p:spPr>
        <p:txBody>
          <a:bodyPr wrap="square">
            <a:spAutoFit/>
          </a:bodyPr>
          <a:lstStyle/>
          <a:p>
            <a:pPr marR="0" lvl="0" indent="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Визначення пріоритетів розвитку продукту </a:t>
            </a:r>
          </a:p>
          <a:p>
            <a:pPr marR="0" lvl="0" indent="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Планування маркетингових бюджетів </a:t>
            </a:r>
          </a:p>
          <a:p>
            <a:pPr marR="0" lvl="0" indent="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Оцінка ефективності маркетингових заходів </a:t>
            </a:r>
          </a:p>
          <a:p>
            <a:pPr marR="0" lvl="0" indent="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Прогнозування попиту </a:t>
            </a:r>
          </a:p>
          <a:p>
            <a:pPr marR="0" lvl="0" indent="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Управління відносинами зі споживачами</a:t>
            </a:r>
          </a:p>
        </p:txBody>
      </p:sp>
      <p:sp>
        <p:nvSpPr>
          <p:cNvPr id="17" name="TextBox 16">
            <a:extLst>
              <a:ext uri="{FF2B5EF4-FFF2-40B4-BE49-F238E27FC236}">
                <a16:creationId xmlns:a16="http://schemas.microsoft.com/office/drawing/2014/main" id="{F6EAC3C1-E31E-492E-885C-8E9D46242451}"/>
              </a:ext>
            </a:extLst>
          </p:cNvPr>
          <p:cNvSpPr txBox="1"/>
          <p:nvPr/>
        </p:nvSpPr>
        <p:spPr>
          <a:xfrm>
            <a:off x="4867462" y="2359759"/>
            <a:ext cx="1869600" cy="923330"/>
          </a:xfrm>
          <a:prstGeom prst="rect">
            <a:avLst/>
          </a:prstGeom>
          <a:noFill/>
        </p:spPr>
        <p:txBody>
          <a:bodyPr wrap="square">
            <a:spAutoFit/>
          </a:bodyPr>
          <a:lstStyle/>
          <a:p>
            <a:pPr algn="ctr"/>
            <a:r>
              <a:rPr lang="uk-UA" b="1" dirty="0">
                <a:latin typeface="Times New Roman" panose="02020603050405020304" pitchFamily="18" charset="0"/>
                <a:cs typeface="Times New Roman" panose="02020603050405020304" pitchFamily="18" charset="0"/>
              </a:rPr>
              <a:t>Набуття конкурентних переваг</a:t>
            </a:r>
            <a:endParaRPr lang="uk-UA"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94C6AB3-31BD-4322-B3A4-45E706C2EEE0}"/>
              </a:ext>
            </a:extLst>
          </p:cNvPr>
          <p:cNvSpPr txBox="1"/>
          <p:nvPr/>
        </p:nvSpPr>
        <p:spPr>
          <a:xfrm>
            <a:off x="4867462" y="3337057"/>
            <a:ext cx="2090840" cy="2862322"/>
          </a:xfrm>
          <a:prstGeom prst="rect">
            <a:avLst/>
          </a:prstGeom>
          <a:noFill/>
        </p:spPr>
        <p:txBody>
          <a:bodyPr wrap="square">
            <a:spAutoFit/>
          </a:bodyPr>
          <a:lstStyle/>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Краще розуміння потреб споживачів порівняно з конкурентами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Швидша реакція на зміни в споживчих перевагах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Створення унікальних торговельних пропозицій </a:t>
            </a:r>
          </a:p>
          <a:p>
            <a:pPr eaLnBrk="0" fontAlgn="base" hangingPunct="0">
              <a:spcBef>
                <a:spcPct val="0"/>
              </a:spcBef>
              <a:spcAft>
                <a:spcPct val="0"/>
              </a:spcAft>
              <a:buFontTx/>
              <a:buChar char="•"/>
            </a:pPr>
            <a:r>
              <a:rPr lang="uk-UA" altLang="uk-UA" sz="1500" dirty="0">
                <a:latin typeface="Times New Roman" panose="02020603050405020304" pitchFamily="18" charset="0"/>
                <a:cs typeface="Times New Roman" panose="02020603050405020304" pitchFamily="18" charset="0"/>
              </a:rPr>
              <a:t>Формування стійких конкурентних переваг </a:t>
            </a:r>
          </a:p>
        </p:txBody>
      </p:sp>
      <p:sp>
        <p:nvSpPr>
          <p:cNvPr id="20" name="TextBox 19">
            <a:extLst>
              <a:ext uri="{FF2B5EF4-FFF2-40B4-BE49-F238E27FC236}">
                <a16:creationId xmlns:a16="http://schemas.microsoft.com/office/drawing/2014/main" id="{6FB07FFE-35EE-4F7F-B64A-8209A7D526B3}"/>
              </a:ext>
            </a:extLst>
          </p:cNvPr>
          <p:cNvSpPr txBox="1"/>
          <p:nvPr/>
        </p:nvSpPr>
        <p:spPr>
          <a:xfrm>
            <a:off x="6804248" y="2175093"/>
            <a:ext cx="2035054" cy="646331"/>
          </a:xfrm>
          <a:prstGeom prst="rect">
            <a:avLst/>
          </a:prstGeom>
          <a:noFill/>
        </p:spPr>
        <p:txBody>
          <a:bodyPr wrap="square">
            <a:spAutoFit/>
          </a:bodyPr>
          <a:lstStyle/>
          <a:p>
            <a:pPr algn="ctr"/>
            <a:r>
              <a:rPr lang="uk-UA" b="1" dirty="0">
                <a:latin typeface="Times New Roman" panose="02020603050405020304" pitchFamily="18" charset="0"/>
                <a:cs typeface="Times New Roman" panose="02020603050405020304" pitchFamily="18" charset="0"/>
              </a:rPr>
              <a:t>Вплив на розвиток бізнесу</a:t>
            </a:r>
            <a:endParaRPr lang="uk-UA"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9911541-8732-43B9-910D-32390CF13E68}"/>
              </a:ext>
            </a:extLst>
          </p:cNvPr>
          <p:cNvSpPr txBox="1"/>
          <p:nvPr/>
        </p:nvSpPr>
        <p:spPr>
          <a:xfrm>
            <a:off x="6879119" y="2843951"/>
            <a:ext cx="2035054" cy="2862322"/>
          </a:xfrm>
          <a:prstGeom prst="rect">
            <a:avLst/>
          </a:prstGeom>
          <a:noFill/>
        </p:spPr>
        <p:txBody>
          <a:bodyPr wrap="square">
            <a:spAutoFit/>
          </a:bodyPr>
          <a:lstStyle/>
          <a:p>
            <a:pPr marR="0" lvl="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Визначення напрямків інновацій </a:t>
            </a:r>
          </a:p>
          <a:p>
            <a:pPr marR="0" lvl="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Оптимізація бізнес-процесів </a:t>
            </a:r>
          </a:p>
          <a:p>
            <a:pPr marR="0" lvl="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Формування клієнтоорієнтованої культури </a:t>
            </a:r>
          </a:p>
          <a:p>
            <a:pPr marR="0" lvl="0" eaLnBrk="0" fontAlgn="base" hangingPunct="0">
              <a:lnSpc>
                <a:spcPct val="100000"/>
              </a:lnSpc>
              <a:spcBef>
                <a:spcPct val="0"/>
              </a:spcBef>
              <a:spcAft>
                <a:spcPct val="0"/>
              </a:spcAft>
              <a:buClrTx/>
              <a:buSzTx/>
              <a:buFontTx/>
              <a:buChar char="•"/>
              <a:tabLst/>
            </a:pPr>
            <a:r>
              <a:rPr lang="uk-UA" altLang="uk-UA" sz="1500" dirty="0">
                <a:latin typeface="Times New Roman" panose="02020603050405020304" pitchFamily="18" charset="0"/>
                <a:cs typeface="Times New Roman" panose="02020603050405020304" pitchFamily="18" charset="0"/>
              </a:rPr>
              <a:t>Підвищення ефективності інвестицій у маркетинг </a:t>
            </a:r>
          </a:p>
          <a:p>
            <a:pPr eaLnBrk="0" fontAlgn="base" hangingPunct="0">
              <a:spcBef>
                <a:spcPct val="0"/>
              </a:spcBef>
              <a:spcAft>
                <a:spcPct val="0"/>
              </a:spcAft>
              <a:buFontTx/>
              <a:buChar char="•"/>
            </a:pPr>
            <a:endParaRPr lang="uk-UA" altLang="uk-UA"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00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26021"/>
            <a:ext cx="2048878" cy="8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3">
            <a:extLst>
              <a:ext uri="{FF2B5EF4-FFF2-40B4-BE49-F238E27FC236}">
                <a16:creationId xmlns:a16="http://schemas.microsoft.com/office/drawing/2014/main" id="{3053B23F-A2D3-966F-93E8-CD0390D1491E}"/>
              </a:ext>
            </a:extLst>
          </p:cNvPr>
          <p:cNvSpPr txBox="1">
            <a:spLocks/>
          </p:cNvSpPr>
          <p:nvPr/>
        </p:nvSpPr>
        <p:spPr>
          <a:xfrm>
            <a:off x="751453" y="1268760"/>
            <a:ext cx="7641094" cy="12961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uk-UA" sz="3600" dirty="0">
                <a:solidFill>
                  <a:schemeClr val="accent1">
                    <a:lumMod val="75000"/>
                  </a:schemeClr>
                </a:solidFill>
                <a:latin typeface="Times New Roman" pitchFamily="18" charset="0"/>
                <a:cs typeface="Times New Roman" pitchFamily="18" charset="0"/>
              </a:rPr>
              <a:t>Історично ставлення до споживачів змінювалося</a:t>
            </a:r>
          </a:p>
          <a:p>
            <a:pPr marL="45720" indent="0" algn="ctr">
              <a:buNone/>
            </a:pPr>
            <a:r>
              <a:rPr lang="uk-UA" sz="3600" dirty="0">
                <a:solidFill>
                  <a:schemeClr val="accent1">
                    <a:lumMod val="75000"/>
                  </a:schemeClr>
                </a:solidFill>
                <a:latin typeface="Times New Roman" pitchFamily="18" charset="0"/>
                <a:cs typeface="Times New Roman" pitchFamily="18" charset="0"/>
              </a:rPr>
              <a:t> </a:t>
            </a:r>
          </a:p>
        </p:txBody>
      </p:sp>
      <p:pic>
        <p:nvPicPr>
          <p:cNvPr id="3" name="Рисунок 2">
            <a:extLst>
              <a:ext uri="{FF2B5EF4-FFF2-40B4-BE49-F238E27FC236}">
                <a16:creationId xmlns:a16="http://schemas.microsoft.com/office/drawing/2014/main" id="{D5763722-26BC-4916-B13B-BAA4A140A379}"/>
              </a:ext>
            </a:extLst>
          </p:cNvPr>
          <p:cNvPicPr>
            <a:picLocks noChangeAspect="1"/>
          </p:cNvPicPr>
          <p:nvPr/>
        </p:nvPicPr>
        <p:blipFill>
          <a:blip r:embed="rId3"/>
          <a:stretch>
            <a:fillRect/>
          </a:stretch>
        </p:blipFill>
        <p:spPr>
          <a:xfrm>
            <a:off x="430002" y="2924944"/>
            <a:ext cx="4416061" cy="2039211"/>
          </a:xfrm>
          <a:prstGeom prst="rect">
            <a:avLst/>
          </a:prstGeom>
        </p:spPr>
      </p:pic>
      <p:pic>
        <p:nvPicPr>
          <p:cNvPr id="5" name="Рисунок 4">
            <a:extLst>
              <a:ext uri="{FF2B5EF4-FFF2-40B4-BE49-F238E27FC236}">
                <a16:creationId xmlns:a16="http://schemas.microsoft.com/office/drawing/2014/main" id="{387F5C20-299A-4CF0-8560-EC9052C6F30D}"/>
              </a:ext>
            </a:extLst>
          </p:cNvPr>
          <p:cNvPicPr>
            <a:picLocks noChangeAspect="1"/>
          </p:cNvPicPr>
          <p:nvPr/>
        </p:nvPicPr>
        <p:blipFill>
          <a:blip r:embed="rId4"/>
          <a:stretch>
            <a:fillRect/>
          </a:stretch>
        </p:blipFill>
        <p:spPr>
          <a:xfrm>
            <a:off x="5053651" y="2613879"/>
            <a:ext cx="3622805" cy="2661339"/>
          </a:xfrm>
          <a:prstGeom prst="rect">
            <a:avLst/>
          </a:prstGeom>
        </p:spPr>
      </p:pic>
    </p:spTree>
    <p:extLst>
      <p:ext uri="{BB962C8B-B14F-4D97-AF65-F5344CB8AC3E}">
        <p14:creationId xmlns:p14="http://schemas.microsoft.com/office/powerpoint/2010/main" val="3076545339"/>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9515</TotalTime>
  <Words>2800</Words>
  <Application>Microsoft Office PowerPoint</Application>
  <PresentationFormat>Екран (4:3)</PresentationFormat>
  <Paragraphs>343</Paragraphs>
  <Slides>41</Slides>
  <Notes>8</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41</vt:i4>
      </vt:variant>
    </vt:vector>
  </HeadingPairs>
  <TitlesOfParts>
    <vt:vector size="46" baseType="lpstr">
      <vt:lpstr>Calibri</vt:lpstr>
      <vt:lpstr>Georgia</vt:lpstr>
      <vt:lpstr>Times New Roman</vt:lpstr>
      <vt:lpstr>Trebuchet MS</vt:lpstr>
      <vt:lpstr>Воздушный поток</vt:lpstr>
      <vt:lpstr>Поведінка споживача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Цифровий маркетинг</dc:title>
  <dc:creator>admin</dc:creator>
  <cp:lastModifiedBy>User</cp:lastModifiedBy>
  <cp:revision>640</cp:revision>
  <dcterms:created xsi:type="dcterms:W3CDTF">2021-03-05T12:47:04Z</dcterms:created>
  <dcterms:modified xsi:type="dcterms:W3CDTF">2025-02-10T18:41:14Z</dcterms:modified>
</cp:coreProperties>
</file>