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5" r:id="rId5"/>
    <p:sldId id="267" r:id="rId6"/>
    <p:sldId id="268" r:id="rId7"/>
    <p:sldId id="269" r:id="rId8"/>
    <p:sldId id="270" r:id="rId9"/>
    <p:sldId id="271" r:id="rId10"/>
    <p:sldId id="272" r:id="rId11"/>
    <p:sldId id="276" r:id="rId12"/>
    <p:sldId id="277" r:id="rId13"/>
    <p:sldId id="278" r:id="rId14"/>
    <p:sldId id="280" r:id="rId15"/>
    <p:sldId id="281" r:id="rId16"/>
    <p:sldId id="282" r:id="rId17"/>
    <p:sldId id="283" r:id="rId18"/>
    <p:sldId id="287" r:id="rId19"/>
    <p:sldId id="288" r:id="rId20"/>
    <p:sldId id="289" r:id="rId21"/>
    <p:sldId id="290" r:id="rId22"/>
    <p:sldId id="291" r:id="rId23"/>
    <p:sldId id="29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8ED5"/>
    <a:srgbClr val="8EB4E3"/>
    <a:srgbClr val="808080"/>
    <a:srgbClr val="B2B2B2"/>
    <a:srgbClr val="009999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4514-940C-44C0-88BD-F839360597BC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1229-B838-4437-A605-3C20FBB63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9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4514-940C-44C0-88BD-F839360597BC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1229-B838-4437-A605-3C20FBB63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918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4514-940C-44C0-88BD-F839360597BC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1229-B838-4437-A605-3C20FBB63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394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4514-940C-44C0-88BD-F839360597BC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1229-B838-4437-A605-3C20FBB63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465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4514-940C-44C0-88BD-F839360597BC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1229-B838-4437-A605-3C20FBB63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36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4514-940C-44C0-88BD-F839360597BC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1229-B838-4437-A605-3C20FBB63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065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4514-940C-44C0-88BD-F839360597BC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1229-B838-4437-A605-3C20FBB63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730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4514-940C-44C0-88BD-F839360597BC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1229-B838-4437-A605-3C20FBB63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251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4514-940C-44C0-88BD-F839360597BC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1229-B838-4437-A605-3C20FBB63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02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4514-940C-44C0-88BD-F839360597BC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1229-B838-4437-A605-3C20FBB63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10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4514-940C-44C0-88BD-F839360597BC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1229-B838-4437-A605-3C20FBB63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22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94514-940C-44C0-88BD-F839360597BC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51229-B838-4437-A605-3C20FBB63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954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t="13189" r="208" b="11466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9892" y="1266"/>
            <a:ext cx="70134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Алмаз – удивительный и загадочный </a:t>
            </a:r>
            <a:endParaRPr lang="ru-RU" sz="4800" b="1" spc="-1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  <a:p>
            <a:pPr algn="ctr"/>
            <a:r>
              <a:rPr lang="ru-RU" sz="48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дар </a:t>
            </a:r>
            <a:r>
              <a:rPr lang="ru-RU" sz="48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природы</a:t>
            </a:r>
            <a:endParaRPr lang="ru-RU" sz="48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759348"/>
            <a:ext cx="8677375" cy="1077218"/>
          </a:xfrm>
          <a:prstGeom prst="rect">
            <a:avLst/>
          </a:prstGeom>
          <a:solidFill>
            <a:srgbClr val="808080">
              <a:alpha val="45882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2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В. Т. </a:t>
            </a:r>
            <a:r>
              <a:rPr lang="ru-RU" sz="2400" b="1" spc="-1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Подвысоцкий</a:t>
            </a:r>
            <a:r>
              <a:rPr lang="ru-RU" sz="2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</a:t>
            </a:r>
            <a:r>
              <a:rPr lang="ru-RU" sz="2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доктор геолого-минералогических наук, </a:t>
            </a:r>
          </a:p>
          <a:p>
            <a:r>
              <a:rPr lang="ru-RU" sz="20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кафедра </a:t>
            </a:r>
            <a:r>
              <a:rPr lang="ru-RU" sz="2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разработки месторождений полезных ископаемых,  </a:t>
            </a:r>
          </a:p>
          <a:p>
            <a:r>
              <a:rPr lang="ru-RU" sz="20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</a:t>
            </a:r>
            <a:r>
              <a:rPr lang="ru-RU" sz="20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осударственный университет «Житомирская политехника»</a:t>
            </a:r>
            <a:endParaRPr lang="ru-RU" sz="20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53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" b="9295"/>
          <a:stretch/>
        </p:blipFill>
        <p:spPr>
          <a:xfrm>
            <a:off x="-12964" y="3716142"/>
            <a:ext cx="3617462" cy="31449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"/>
          <a:stretch/>
        </p:blipFill>
        <p:spPr>
          <a:xfrm>
            <a:off x="3635896" y="3546764"/>
            <a:ext cx="5508104" cy="33112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t="13617" r="8430"/>
          <a:stretch/>
        </p:blipFill>
        <p:spPr>
          <a:xfrm>
            <a:off x="9275" y="127072"/>
            <a:ext cx="4291577" cy="34275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35896" y="260648"/>
            <a:ext cx="550810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6. Аллювиальные алмазы</a:t>
            </a:r>
          </a:p>
          <a:p>
            <a:pPr algn="ctr"/>
            <a:endParaRPr lang="ru-RU" dirty="0" smtClean="0"/>
          </a:p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момента становления кимберлитов до современной эпохи неизбежно происходило разрушение кимберлитовых тел.</a:t>
            </a:r>
          </a:p>
          <a:p>
            <a:pPr algn="ctr"/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результате этого формировались ореолы и потоки рассеяния индикаторных минералов кимберлитов (минералов – спутников алмаза) и россыпи алмазов.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693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73921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6000">
                <a:schemeClr val="accent2">
                  <a:lumMod val="20000"/>
                  <a:lumOff val="80000"/>
                  <a:alpha val="46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8.  Как ищут алмазы</a:t>
            </a:r>
          </a:p>
          <a:p>
            <a:pPr algn="ctr"/>
            <a:endParaRPr lang="ru-RU" dirty="0" smtClean="0"/>
          </a:p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Основными поисковыми методами являются геофизические и 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шлихо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-минералогический.</a:t>
            </a:r>
          </a:p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геофизических методов – это преимущественно магнитометрия и электроразведка.</a:t>
            </a:r>
          </a:p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Задачей аэромагнитного и наземного магнитного методов является выделение и оконтуривание локальных аномалий «трубочного» типа.  Впоследствии они заверяются горными работами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4" b="18173"/>
          <a:stretch/>
        </p:blipFill>
        <p:spPr>
          <a:xfrm>
            <a:off x="0" y="2701636"/>
            <a:ext cx="9144000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9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1" b="46955"/>
          <a:stretch/>
        </p:blipFill>
        <p:spPr>
          <a:xfrm>
            <a:off x="0" y="1020688"/>
            <a:ext cx="9140133" cy="29186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873" y="99910"/>
            <a:ext cx="9140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поисках и разведке россыпных месторождений в комплексе методов используется электроразведка для прослеживания плотика и рыхлых продуктивных отложений.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r="251"/>
          <a:stretch/>
        </p:blipFill>
        <p:spPr>
          <a:xfrm>
            <a:off x="4846819" y="3939343"/>
            <a:ext cx="4323644" cy="29186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71"/>
          <a:stretch/>
        </p:blipFill>
        <p:spPr>
          <a:xfrm>
            <a:off x="-8920" y="3910548"/>
            <a:ext cx="4632770" cy="294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6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59400" cy="4019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612"/>
            <a:ext cx="5359400" cy="3327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59400" y="1052736"/>
            <a:ext cx="37991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Минералогический метод основан на прослеживании пироповой «дорожки»  путем отбора шлиховых проб из рыхлых отложений.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Наиболее простая ситуация – это когда кимберлитовые трубки выходят на поверхность.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50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r="192"/>
          <a:stretch/>
        </p:blipFill>
        <p:spPr>
          <a:xfrm>
            <a:off x="17481" y="1011382"/>
            <a:ext cx="9126519" cy="58539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3648" y="297996"/>
            <a:ext cx="6452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Перспективы 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алмазоносности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Украины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584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0" y="1556792"/>
            <a:ext cx="5417229" cy="40454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9144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10"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Разведка 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алмазных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месторождений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b="1" i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442560" y="620688"/>
            <a:ext cx="370144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задачи, которые решаются на стадии разведки:</a:t>
            </a:r>
          </a:p>
          <a:p>
            <a:pPr algn="ctr"/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изучение всех составляющих и вмещающих месторождение геологических образований;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9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определение формы и размеров месторождения, выяснение его внутреннего строения;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9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уточнение содержаний, качества полезного компонента, подсчет запасов;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9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выяснение горнотехнических, гидрогеологических условий; 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9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технологические испытания.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577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Факторы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которые влияют на методику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разведки</a:t>
            </a:r>
          </a:p>
          <a:p>
            <a:pPr algn="ctr"/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285750" lvl="0" indent="-285750" algn="ctr">
              <a:buFont typeface="Arial" pitchFamily="34" charset="0"/>
              <a:buChar char="•"/>
            </a:pPr>
            <a:r>
              <a:rPr lang="ru-RU" sz="2400" b="1" dirty="0">
                <a:solidFill>
                  <a:srgbClr val="7030A0"/>
                </a:solidFill>
              </a:rPr>
              <a:t>размеры и морфология </a:t>
            </a:r>
            <a:r>
              <a:rPr lang="ru-RU" sz="2400" b="1" dirty="0" smtClean="0">
                <a:solidFill>
                  <a:srgbClr val="7030A0"/>
                </a:solidFill>
              </a:rPr>
              <a:t>залежи</a:t>
            </a:r>
          </a:p>
          <a:p>
            <a:pPr marL="285750" lvl="0" indent="-285750" algn="ctr">
              <a:buFont typeface="Arial" pitchFamily="34" charset="0"/>
              <a:buChar char="•"/>
            </a:pPr>
            <a:endParaRPr lang="ru-RU" sz="2400" dirty="0">
              <a:solidFill>
                <a:srgbClr val="7030A0"/>
              </a:solidFill>
            </a:endParaRPr>
          </a:p>
          <a:p>
            <a:pPr marL="285750" lvl="0" indent="-285750" algn="ctr">
              <a:buFont typeface="Arial" pitchFamily="34" charset="0"/>
              <a:buChar char="•"/>
            </a:pPr>
            <a:r>
              <a:rPr lang="ru-RU" sz="2400" b="1" dirty="0">
                <a:solidFill>
                  <a:srgbClr val="7030A0"/>
                </a:solidFill>
              </a:rPr>
              <a:t>внутреннее строение </a:t>
            </a:r>
            <a:r>
              <a:rPr lang="ru-RU" sz="2400" b="1" dirty="0" smtClean="0">
                <a:solidFill>
                  <a:srgbClr val="7030A0"/>
                </a:solidFill>
              </a:rPr>
              <a:t>месторождения</a:t>
            </a:r>
          </a:p>
          <a:p>
            <a:pPr marL="285750" lvl="0" indent="-285750" algn="ctr">
              <a:buFont typeface="Arial" pitchFamily="34" charset="0"/>
              <a:buChar char="•"/>
            </a:pPr>
            <a:endParaRPr lang="ru-RU" sz="2400" dirty="0">
              <a:solidFill>
                <a:srgbClr val="7030A0"/>
              </a:solidFill>
            </a:endParaRPr>
          </a:p>
          <a:p>
            <a:pPr marL="285750" lvl="0" indent="-285750" algn="ctr">
              <a:buFont typeface="Arial" pitchFamily="34" charset="0"/>
              <a:buChar char="•"/>
            </a:pPr>
            <a:r>
              <a:rPr lang="ru-RU" sz="2400" b="1" dirty="0">
                <a:solidFill>
                  <a:srgbClr val="7030A0"/>
                </a:solidFill>
              </a:rPr>
              <a:t>характер </a:t>
            </a:r>
            <a:r>
              <a:rPr lang="ru-RU" sz="2400" b="1" dirty="0" err="1">
                <a:solidFill>
                  <a:srgbClr val="7030A0"/>
                </a:solidFill>
              </a:rPr>
              <a:t>алмазоносности</a:t>
            </a:r>
            <a:r>
              <a:rPr lang="ru-RU" sz="2400" b="1" dirty="0">
                <a:solidFill>
                  <a:srgbClr val="7030A0"/>
                </a:solidFill>
              </a:rPr>
              <a:t> руд и их </a:t>
            </a:r>
            <a:r>
              <a:rPr lang="ru-RU" sz="2400" b="1" dirty="0" smtClean="0">
                <a:solidFill>
                  <a:srgbClr val="7030A0"/>
                </a:solidFill>
              </a:rPr>
              <a:t>изменчивость</a:t>
            </a:r>
          </a:p>
          <a:p>
            <a:pPr marL="285750" lvl="0" indent="-285750" algn="ctr">
              <a:buFont typeface="Arial" pitchFamily="34" charset="0"/>
              <a:buChar char="•"/>
            </a:pPr>
            <a:endParaRPr lang="ru-RU" sz="2400" dirty="0">
              <a:solidFill>
                <a:srgbClr val="7030A0"/>
              </a:solidFill>
            </a:endParaRPr>
          </a:p>
          <a:p>
            <a:pPr marL="285750" lvl="0" indent="-285750" algn="ctr">
              <a:buFont typeface="Arial" pitchFamily="34" charset="0"/>
              <a:buChar char="•"/>
            </a:pPr>
            <a:r>
              <a:rPr lang="ru-RU" sz="2400" b="1" dirty="0">
                <a:solidFill>
                  <a:srgbClr val="7030A0"/>
                </a:solidFill>
              </a:rPr>
              <a:t>вещественный состав руд и их физические </a:t>
            </a:r>
            <a:r>
              <a:rPr lang="ru-RU" sz="2400" b="1" dirty="0" smtClean="0">
                <a:solidFill>
                  <a:srgbClr val="7030A0"/>
                </a:solidFill>
              </a:rPr>
              <a:t>свойства</a:t>
            </a:r>
          </a:p>
          <a:p>
            <a:pPr marL="285750" lvl="0" indent="-285750" algn="ctr">
              <a:buFont typeface="Arial" pitchFamily="34" charset="0"/>
              <a:buChar char="•"/>
            </a:pPr>
            <a:endParaRPr lang="ru-RU" sz="2400" dirty="0">
              <a:solidFill>
                <a:srgbClr val="7030A0"/>
              </a:solidFill>
            </a:endParaRPr>
          </a:p>
          <a:p>
            <a:pPr marL="285750" lvl="0" indent="-285750" algn="ctr">
              <a:buFont typeface="Arial" pitchFamily="34" charset="0"/>
              <a:buChar char="•"/>
            </a:pPr>
            <a:r>
              <a:rPr lang="ru-RU" sz="2400" b="1" dirty="0">
                <a:solidFill>
                  <a:srgbClr val="7030A0"/>
                </a:solidFill>
              </a:rPr>
              <a:t>горно-геологические и гидрогеологические условия месторождения</a:t>
            </a:r>
            <a:r>
              <a:rPr lang="ru-RU" dirty="0"/>
              <a:t>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4480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55335" y="1079736"/>
            <a:ext cx="4572000" cy="47705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1600" b="1" i="1" dirty="0" smtClean="0"/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Разведка 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горными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выработками</a:t>
            </a:r>
          </a:p>
          <a:p>
            <a:pPr algn="ctr"/>
            <a:endParaRPr lang="ru-RU" sz="1600" dirty="0"/>
          </a:p>
          <a:p>
            <a:pPr lvl="0" algn="ctr"/>
            <a:r>
              <a:rPr lang="ru-RU" sz="1600" b="1" dirty="0"/>
              <a:t>- разведка шурфами, канавами, траншеями</a:t>
            </a:r>
            <a:endParaRPr lang="ru-RU" sz="1600" dirty="0"/>
          </a:p>
          <a:p>
            <a:pPr marL="285750" lvl="0" indent="-285750" algn="ctr">
              <a:buFontTx/>
              <a:buChar char="-"/>
            </a:pPr>
            <a:r>
              <a:rPr lang="ru-RU" sz="1600" b="1" dirty="0" smtClean="0"/>
              <a:t>разведка </a:t>
            </a:r>
            <a:r>
              <a:rPr lang="ru-RU" sz="1600" b="1" dirty="0"/>
              <a:t>подземными горными выработками – шахты, </a:t>
            </a:r>
            <a:r>
              <a:rPr lang="ru-RU" sz="1600" b="1" dirty="0" smtClean="0"/>
              <a:t>штольни</a:t>
            </a:r>
            <a:endParaRPr lang="ru-RU" sz="1600" dirty="0"/>
          </a:p>
          <a:p>
            <a:pPr lvl="0" algn="ctr"/>
            <a:endParaRPr lang="ru-RU" sz="1600" b="1" i="1" dirty="0" smtClean="0"/>
          </a:p>
          <a:p>
            <a:pPr lvl="0" algn="ctr"/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Буровые способы разведки</a:t>
            </a:r>
          </a:p>
          <a:p>
            <a:pPr lvl="0" algn="ctr"/>
            <a:endParaRPr lang="ru-RU" sz="1600" dirty="0" smtClean="0"/>
          </a:p>
          <a:p>
            <a:pPr lvl="0" algn="ctr"/>
            <a:r>
              <a:rPr lang="ru-RU" sz="1600" b="1" dirty="0" smtClean="0"/>
              <a:t>- </a:t>
            </a:r>
            <a:r>
              <a:rPr lang="ru-RU" sz="1600" b="1" dirty="0"/>
              <a:t>колонковыми скважинами</a:t>
            </a:r>
            <a:endParaRPr lang="ru-RU" sz="1600" dirty="0"/>
          </a:p>
          <a:p>
            <a:pPr lvl="0" algn="ctr"/>
            <a:r>
              <a:rPr lang="ru-RU" sz="1600" b="1" dirty="0"/>
              <a:t>- </a:t>
            </a:r>
            <a:r>
              <a:rPr lang="ru-RU" sz="1600" b="1" dirty="0" err="1"/>
              <a:t>бескерновым</a:t>
            </a:r>
            <a:r>
              <a:rPr lang="ru-RU" sz="1600" b="1" dirty="0"/>
              <a:t> бурением</a:t>
            </a:r>
            <a:endParaRPr lang="ru-RU" sz="1600" dirty="0"/>
          </a:p>
          <a:p>
            <a:pPr lvl="0" algn="ctr"/>
            <a:r>
              <a:rPr lang="ru-RU" sz="1600" b="1" dirty="0"/>
              <a:t>- скважинами большого диаметра</a:t>
            </a:r>
            <a:endParaRPr lang="ru-RU" sz="1600" dirty="0"/>
          </a:p>
          <a:p>
            <a:pPr algn="ctr"/>
            <a:r>
              <a:rPr lang="ru-RU" sz="1600" dirty="0"/>
              <a:t>                        </a:t>
            </a:r>
            <a:endParaRPr lang="ru-RU" sz="1600" dirty="0" smtClean="0"/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Геофизические 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 </a:t>
            </a:r>
            <a:endParaRPr lang="ru-RU" sz="20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ru-RU" sz="1600" b="1" dirty="0"/>
              <a:t>- электроразведка</a:t>
            </a:r>
            <a:endParaRPr lang="ru-RU" sz="1600" dirty="0"/>
          </a:p>
          <a:p>
            <a:pPr lvl="0" algn="ctr"/>
            <a:r>
              <a:rPr lang="ru-RU" sz="1600" b="1" dirty="0"/>
              <a:t>- магнитометрия</a:t>
            </a:r>
            <a:endParaRPr lang="ru-RU" sz="1600" dirty="0"/>
          </a:p>
          <a:p>
            <a:pPr lvl="0" algn="ctr"/>
            <a:r>
              <a:rPr lang="ru-RU" sz="1600" b="1" dirty="0"/>
              <a:t>- гравиметрия 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0" t="328" r="12169"/>
          <a:stretch/>
        </p:blipFill>
        <p:spPr bwMode="auto">
          <a:xfrm>
            <a:off x="28422" y="1079736"/>
            <a:ext cx="5076056" cy="520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02720" y="332656"/>
            <a:ext cx="3511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Способы разведки</a:t>
            </a:r>
          </a:p>
        </p:txBody>
      </p:sp>
    </p:spTree>
    <p:extLst>
      <p:ext uri="{BB962C8B-B14F-4D97-AF65-F5344CB8AC3E}">
        <p14:creationId xmlns:p14="http://schemas.microsoft.com/office/powerpoint/2010/main" val="34130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79978" cy="3284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04" y="3284984"/>
            <a:ext cx="4518202" cy="35730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32049" y="54868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13. Мои алмазные экспедиции в Бразилии, Африке (Ангола, Гвинея, Зимбабве) и Якутии.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45" y="3326139"/>
            <a:ext cx="4766355" cy="353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4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6" t="2793" r="14870" b="3937"/>
          <a:stretch/>
        </p:blipFill>
        <p:spPr>
          <a:xfrm>
            <a:off x="0" y="1209506"/>
            <a:ext cx="4668983" cy="44334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3" y="404664"/>
            <a:ext cx="80762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Кимберлитовая провинция </a:t>
            </a:r>
            <a:r>
              <a:rPr lang="ru-RU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Жуина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  Бразилия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t="3570" r="2031" b="3557"/>
          <a:stretch/>
        </p:blipFill>
        <p:spPr bwMode="auto">
          <a:xfrm>
            <a:off x="3228109" y="3173078"/>
            <a:ext cx="5915891" cy="36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110658"/>
            <a:ext cx="2771800" cy="207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9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22" y="4070160"/>
            <a:ext cx="4953000" cy="252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5" b="3243"/>
          <a:stretch/>
        </p:blipFill>
        <p:spPr>
          <a:xfrm>
            <a:off x="5838043" y="4063380"/>
            <a:ext cx="3305957" cy="2794620"/>
          </a:xfrm>
          <a:prstGeom prst="rect">
            <a:avLst/>
          </a:prstGeom>
          <a:ln w="28575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71"/>
            <a:ext cx="5838045" cy="40699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4992" y="0"/>
            <a:ext cx="3289008" cy="4001095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Самый </a:t>
            </a:r>
            <a:r>
              <a:rPr lang="ru-RU" b="1" dirty="0"/>
              <a:t>твердый минерал – алмаз и один из самых мягких - графит имеют один и тот же химический состав – это чистый углерод. </a:t>
            </a:r>
            <a:endParaRPr lang="ru-RU" dirty="0"/>
          </a:p>
          <a:p>
            <a:pPr algn="ctr"/>
            <a:r>
              <a:rPr lang="ru-RU" b="1" dirty="0"/>
              <a:t> </a:t>
            </a:r>
            <a:endParaRPr lang="ru-RU" b="1" dirty="0" smtClean="0"/>
          </a:p>
          <a:p>
            <a:pPr algn="ctr"/>
            <a:endParaRPr lang="ru-RU" dirty="0"/>
          </a:p>
          <a:p>
            <a:pPr algn="ctr"/>
            <a:r>
              <a:rPr lang="ru-RU" b="1" dirty="0"/>
              <a:t>Почему же такие резкие различия по свойствам и облику. Все дело в совершенно различных типах решеток</a:t>
            </a:r>
            <a:r>
              <a:rPr lang="ru-RU" b="1" dirty="0" smtClean="0"/>
              <a:t>.</a:t>
            </a:r>
          </a:p>
          <a:p>
            <a:pPr algn="ctr"/>
            <a:endParaRPr lang="uk-UA" sz="1000" b="1" dirty="0"/>
          </a:p>
          <a:p>
            <a:pPr algn="ctr"/>
            <a:endParaRPr lang="uk-UA" sz="1000" b="1" dirty="0"/>
          </a:p>
        </p:txBody>
      </p:sp>
    </p:spTree>
    <p:extLst>
      <p:ext uri="{BB962C8B-B14F-4D97-AF65-F5344CB8AC3E}">
        <p14:creationId xmlns:p14="http://schemas.microsoft.com/office/powerpoint/2010/main" val="382845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586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0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92"/>
            <a:ext cx="9144000" cy="607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0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406"/>
            <a:ext cx="9144000" cy="645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4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406"/>
            <a:ext cx="9144000" cy="645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8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1"/>
            <a:ext cx="9144001" cy="68809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-9791" y="3789040"/>
            <a:ext cx="3730566" cy="30689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3"/>
          <a:stretch/>
        </p:blipFill>
        <p:spPr>
          <a:xfrm>
            <a:off x="-1" y="4115513"/>
            <a:ext cx="3720775" cy="27824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2"/>
          <a:stretch/>
        </p:blipFill>
        <p:spPr>
          <a:xfrm>
            <a:off x="3720775" y="3376166"/>
            <a:ext cx="5423226" cy="35048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17"/>
            <a:ext cx="3720775" cy="37677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1922" y="21317"/>
            <a:ext cx="52920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  <a:p>
            <a:pPr algn="ctr"/>
            <a:r>
              <a:rPr lang="ru-RU" sz="2000" b="1" dirty="0" smtClean="0"/>
              <a:t>Алмаз </a:t>
            </a:r>
            <a:r>
              <a:rPr lang="ru-RU" sz="2000" b="1" dirty="0"/>
              <a:t>кристаллизуется в кубической сингонии. Форма кристаллов– это октаэдры, кубы, ромбоэдры, ромбододекаэдры и их комбинации</a:t>
            </a:r>
            <a:endParaRPr lang="ru-RU" sz="2000" dirty="0"/>
          </a:p>
          <a:p>
            <a:pPr algn="ctr"/>
            <a:r>
              <a:rPr lang="ru-RU" sz="2000" b="1" dirty="0"/>
              <a:t> </a:t>
            </a:r>
            <a:endParaRPr lang="ru-RU" sz="2000" dirty="0"/>
          </a:p>
          <a:p>
            <a:pPr algn="ctr"/>
            <a:r>
              <a:rPr lang="ru-RU" sz="2000" b="1" dirty="0"/>
              <a:t> По твердости алмаз с большим отрывом опережает все относительно твердые драгоценные минералы – рубин, сапфир, топаз, изумруд и другие</a:t>
            </a:r>
            <a:r>
              <a:rPr lang="ru-RU" sz="2000" b="1" dirty="0" smtClean="0"/>
              <a:t>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525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6"/>
            <a:ext cx="8393182" cy="4579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4827"/>
            <a:ext cx="9322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  Где и как образуются природные алмазы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445224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Алмазы, как считается, кристаллизовались в мантии Земли на ранних этапах ее эволюции. </a:t>
            </a:r>
          </a:p>
          <a:p>
            <a:pPr algn="ctr"/>
            <a:r>
              <a:rPr lang="ru-RU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перехода графита в алмаз необходимы были длительно стабильные Р – Т градиенты – очень высокие давления, 40 и более килобар и умеренные температуры, 1100 – 1200 град.</a:t>
            </a:r>
          </a:p>
          <a:p>
            <a:pPr algn="ctr"/>
            <a:r>
              <a:rPr lang="ru-RU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Такие условия реализовывались в древней мантии Земли в пределах платформ и щитов –</a:t>
            </a:r>
            <a:r>
              <a:rPr lang="ru-RU" sz="1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кратонов</a:t>
            </a:r>
            <a:r>
              <a:rPr lang="ru-RU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Древний возраст алмазов (3,2 – 3,5 млрд. лет) доказан радиологическими методами</a:t>
            </a:r>
          </a:p>
        </p:txBody>
      </p:sp>
    </p:spTree>
    <p:extLst>
      <p:ext uri="{BB962C8B-B14F-4D97-AF65-F5344CB8AC3E}">
        <p14:creationId xmlns:p14="http://schemas.microsoft.com/office/powerpoint/2010/main" val="362257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3" t="184" r="1"/>
          <a:stretch/>
        </p:blipFill>
        <p:spPr>
          <a:xfrm>
            <a:off x="0" y="-12561"/>
            <a:ext cx="4026118" cy="68705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09612" y="-12561"/>
            <a:ext cx="5134389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  Почему мы имеем возможность обладать алмазами </a:t>
            </a:r>
          </a:p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 верхние уровни  земли алмазы попали в результате выноса алмазоносного мантийного материала глубинными магмами, которые формировали в земной коре кимберлитовые трубки – диатремы. </a:t>
            </a:r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Возраст кимберлитов по радиологическим данным составляет: 1,2 млрд. лет (Индия), 350 – 320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млн.лет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(Якутия), 140 – 160 млн. лет (Канада), 90 – 85 млн. лет ( Африка, Бразилия), 25 – 30 млн. лет (Австралия).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155" y="3836488"/>
            <a:ext cx="2765301" cy="302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6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0131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3158" y="0"/>
            <a:ext cx="4130842" cy="683264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6000">
                <a:schemeClr val="accent2">
                  <a:lumMod val="20000"/>
                  <a:lumOff val="80000"/>
                  <a:alpha val="46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Чтобы </a:t>
            </a:r>
            <a:r>
              <a:rPr lang="ru-RU" b="1" dirty="0"/>
              <a:t>конкретная кимберлитовая трубка оказалась алмазоносной необходимо было сочетание двух благоприятных факторов</a:t>
            </a:r>
            <a:r>
              <a:rPr lang="ru-RU" b="1" dirty="0" smtClean="0"/>
              <a:t>:</a:t>
            </a:r>
          </a:p>
          <a:p>
            <a:pPr algn="ctr"/>
            <a:endParaRPr lang="ru-RU" dirty="0"/>
          </a:p>
          <a:p>
            <a:pPr marL="285750" lvl="0" indent="-285750" algn="ctr">
              <a:buFont typeface="Arial" pitchFamily="34" charset="0"/>
              <a:buChar char="•"/>
            </a:pPr>
            <a:r>
              <a:rPr lang="ru-RU" b="1" dirty="0"/>
              <a:t> расплавы должны были зарождаться и отделяться в областях алмазоносной мантии</a:t>
            </a:r>
            <a:r>
              <a:rPr lang="ru-RU" b="1" dirty="0" smtClean="0"/>
              <a:t>;</a:t>
            </a:r>
          </a:p>
          <a:p>
            <a:pPr marL="285750" lvl="0" indent="-285750" algn="ctr">
              <a:buFont typeface="Arial" pitchFamily="34" charset="0"/>
              <a:buChar char="•"/>
            </a:pPr>
            <a:endParaRPr lang="ru-RU" dirty="0"/>
          </a:p>
          <a:p>
            <a:pPr marL="285750" lvl="0" indent="-285750" algn="ctr">
              <a:buFont typeface="Arial" pitchFamily="34" charset="0"/>
              <a:buChar char="•"/>
            </a:pPr>
            <a:r>
              <a:rPr lang="ru-RU" b="1" dirty="0"/>
              <a:t> они должны были очень быстро внедряться в земную кору и быстро остывать, чтобы алмаз не перешел в графит.</a:t>
            </a:r>
            <a:endParaRPr lang="ru-RU" dirty="0"/>
          </a:p>
          <a:p>
            <a:r>
              <a:rPr lang="ru-RU" b="1" i="1" dirty="0"/>
              <a:t>    </a:t>
            </a:r>
            <a:endParaRPr lang="ru-RU" b="1" i="1" dirty="0" smtClean="0"/>
          </a:p>
          <a:p>
            <a:pPr algn="just"/>
            <a:r>
              <a:rPr lang="ru-RU" b="1" i="1" dirty="0" smtClean="0"/>
              <a:t>       Условия </a:t>
            </a:r>
            <a:r>
              <a:rPr lang="ru-RU" b="1" i="1" dirty="0"/>
              <a:t>эти совместно реализовывались в природе довольно редко. Поэтому только около 10 – 12% всех известных кимберлитовых трубок являются промышленно алмазоносными, то есть содержат алмазов 0,3 – 0,5 и более карат на </a:t>
            </a:r>
            <a:r>
              <a:rPr lang="ru-RU" b="1" i="1" dirty="0" smtClean="0"/>
              <a:t>тонну.</a:t>
            </a:r>
          </a:p>
          <a:p>
            <a:pPr algn="just"/>
            <a:endParaRPr lang="uk-UA" sz="300" b="1" i="1" dirty="0"/>
          </a:p>
          <a:p>
            <a:pPr algn="just"/>
            <a:endParaRPr lang="uk-UA" sz="300" b="1" i="1" dirty="0" smtClean="0"/>
          </a:p>
          <a:p>
            <a:pPr algn="just"/>
            <a:endParaRPr lang="ru-RU" sz="300" dirty="0"/>
          </a:p>
        </p:txBody>
      </p:sp>
    </p:spTree>
    <p:extLst>
      <p:ext uri="{BB962C8B-B14F-4D97-AF65-F5344CB8AC3E}">
        <p14:creationId xmlns:p14="http://schemas.microsoft.com/office/powerpoint/2010/main" val="32817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764704"/>
            <a:ext cx="4688307" cy="48360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87416" y="116632"/>
            <a:ext cx="4572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4.  Кимберлитовые трубки - окна в мантию Земли</a:t>
            </a:r>
          </a:p>
          <a:p>
            <a:pPr algn="ctr"/>
            <a:endParaRPr lang="ru-RU" dirty="0" smtClean="0"/>
          </a:p>
          <a:p>
            <a:pPr algn="ctr"/>
            <a:r>
              <a:rPr lang="ru-RU" sz="17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Благодаря кимберлитовым трубкам мы имеем возможность держать в руках и изучать породы мантии Земли.</a:t>
            </a:r>
          </a:p>
          <a:p>
            <a:pPr algn="ctr"/>
            <a:endParaRPr lang="ru-RU" sz="17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7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sz="17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денудированная</a:t>
            </a:r>
            <a:r>
              <a:rPr lang="ru-RU" sz="17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кимберлитовая трубка состоит из трех зон – кратера, </a:t>
            </a:r>
            <a:r>
              <a:rPr lang="ru-RU" sz="17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диатремовой</a:t>
            </a:r>
            <a:r>
              <a:rPr lang="ru-RU" sz="17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части и корневой зоны. </a:t>
            </a:r>
          </a:p>
          <a:p>
            <a:pPr algn="ctr"/>
            <a:endParaRPr lang="ru-RU" sz="17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7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Выполнены они кимберлитовыми породами различных разновидностей.</a:t>
            </a:r>
          </a:p>
          <a:p>
            <a:pPr algn="ctr"/>
            <a:r>
              <a:rPr lang="ru-RU" sz="17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Кратеры трубок, там где они сохранились, выполнены туфовыми разновидностями кимберлитов и осадками кратерного озера на верхних горизонтах.</a:t>
            </a:r>
          </a:p>
          <a:p>
            <a:pPr algn="ctr"/>
            <a:endParaRPr lang="ru-RU" sz="17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7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Диатремовая</a:t>
            </a:r>
            <a:r>
              <a:rPr lang="ru-RU" sz="17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17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жерловая</a:t>
            </a:r>
            <a:r>
              <a:rPr lang="ru-RU" sz="17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часть сложена преимущественно </a:t>
            </a:r>
            <a:r>
              <a:rPr lang="ru-RU" sz="17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брекчиевыми</a:t>
            </a:r>
            <a:r>
              <a:rPr lang="ru-RU" sz="17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разновидностями кимберлитов, а корневая – массивными интрузивными кимберлитами.</a:t>
            </a:r>
            <a:endParaRPr lang="ru-RU" sz="17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295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0" b="31271"/>
          <a:stretch/>
        </p:blipFill>
        <p:spPr>
          <a:xfrm>
            <a:off x="4659098" y="3245620"/>
            <a:ext cx="4498400" cy="36123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" r="9386"/>
          <a:stretch/>
        </p:blipFill>
        <p:spPr>
          <a:xfrm>
            <a:off x="0" y="0"/>
            <a:ext cx="4041775" cy="32456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5620"/>
            <a:ext cx="4659098" cy="36123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57652" y="0"/>
            <a:ext cx="508634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5.   Что такое кимберлит?</a:t>
            </a:r>
          </a:p>
          <a:p>
            <a:pPr algn="ctr"/>
            <a:endParaRPr lang="ru-RU" sz="1400" dirty="0" smtClean="0"/>
          </a:p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 вулканическая брекчия или 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туфобрекчия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которой разнообразные по составу обломки мантии и земной коры (фундамента и чехла) сцементированы ультраосновным веществом существенно оливинового состава. </a:t>
            </a:r>
          </a:p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результате послемагматических гидротермально-метасоматических процессов породообразующий минерал оливин превращен в серпентин.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693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4" b="3367"/>
          <a:stretch/>
        </p:blipFill>
        <p:spPr>
          <a:xfrm>
            <a:off x="3563888" y="3539430"/>
            <a:ext cx="5580112" cy="33185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5" b="7070"/>
          <a:stretch/>
        </p:blipFill>
        <p:spPr>
          <a:xfrm>
            <a:off x="-1666" y="3270098"/>
            <a:ext cx="3554109" cy="35879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34784" y="0"/>
            <a:ext cx="558011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чем особенность кимберлита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диатрем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Кроме алмазов в кимберлитах присутствуют другие глубинные минералы – пироп, хромит, </a:t>
            </a:r>
            <a:r>
              <a:rPr lang="ru-RU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пикроильменит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хромдиопсид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циркон.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индикаторные минералы кимберлитовых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пород.</a:t>
            </a:r>
          </a:p>
          <a:p>
            <a:pPr algn="ctr"/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Наиболее устойчивые минералы - пироп, хромит, </a:t>
            </a:r>
            <a:r>
              <a:rPr lang="ru-RU" sz="1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пикроильменит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 по которым ведут поиски алмазных месторождений, называют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минералами-спутниками алмаза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Пироп и хромит в алмазоносных телах, как и включенных в алмазах, имеют особый состав, обусловленный кристаллизацией их на огромных глубинах в мантии совместно с алмазом.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8"/>
            <a:ext cx="3563888" cy="327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7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816</Words>
  <Application>Microsoft Office PowerPoint</Application>
  <PresentationFormat>Экран (4:3)</PresentationFormat>
  <Paragraphs>117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Arial Black</vt:lpstr>
      <vt:lpstr>Calibri</vt:lpstr>
      <vt:lpstr>Gabriola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Вова</dc:creator>
  <cp:lastModifiedBy>Пользователь</cp:lastModifiedBy>
  <cp:revision>28</cp:revision>
  <dcterms:created xsi:type="dcterms:W3CDTF">2017-05-01T11:37:31Z</dcterms:created>
  <dcterms:modified xsi:type="dcterms:W3CDTF">2020-04-18T06:13:53Z</dcterms:modified>
</cp:coreProperties>
</file>