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7" r:id="rId28"/>
    <p:sldId id="284" r:id="rId29"/>
    <p:sldId id="289" r:id="rId30"/>
    <p:sldId id="290" r:id="rId31"/>
    <p:sldId id="291" r:id="rId32"/>
    <p:sldId id="292" r:id="rId33"/>
    <p:sldId id="294" r:id="rId34"/>
    <p:sldId id="293" r:id="rId35"/>
    <p:sldId id="295" r:id="rId36"/>
    <p:sldId id="296" r:id="rId37"/>
    <p:sldId id="298" r:id="rId38"/>
    <p:sldId id="299" r:id="rId39"/>
    <p:sldId id="300" r:id="rId40"/>
    <p:sldId id="301" r:id="rId41"/>
    <p:sldId id="302" r:id="rId42"/>
    <p:sldId id="288" r:id="rId43"/>
    <p:sldId id="303" r:id="rId44"/>
    <p:sldId id="304" r:id="rId45"/>
    <p:sldId id="305" r:id="rId46"/>
    <p:sldId id="306" r:id="rId47"/>
    <p:sldId id="307" r:id="rId48"/>
    <p:sldId id="308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285" r:id="rId59"/>
    <p:sldId id="309" r:id="rId60"/>
    <p:sldId id="286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DB0C-F334-4EB7-A9E1-75E908636DA2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498F1-10E4-450B-943A-6A3EA00537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739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CFC68-D925-4F02-9061-F2DD6E5A4D40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99FED-0528-4D72-BD11-0D6F29D94FB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925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99FED-0528-4D72-BD11-0D6F29D94FBF}" type="slidenum">
              <a:rPr lang="uk-UA" smtClean="0"/>
              <a:t>65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22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440160"/>
          </a:xfrm>
        </p:spPr>
        <p:txBody>
          <a:bodyPr>
            <a:noAutofit/>
          </a:bodyPr>
          <a:lstStyle/>
          <a:p>
            <a:pPr algn="ctr"/>
            <a:r>
              <a:rPr lang="uk-U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7 .  Трудові ресурси підприємства та стимулювання </a:t>
            </a:r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праці</a:t>
            </a:r>
            <a:endParaRPr lang="uk-U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492896"/>
            <a:ext cx="8136904" cy="3744416"/>
          </a:xfrm>
        </p:spPr>
        <p:txBody>
          <a:bodyPr>
            <a:noAutofit/>
          </a:bodyPr>
          <a:lstStyle/>
          <a:p>
            <a:r>
              <a:rPr lang="uk-UA" sz="2600" b="1" dirty="0">
                <a:solidFill>
                  <a:schemeClr val="tx1"/>
                </a:solidFill>
              </a:rPr>
              <a:t>1. Трудові ресурси підприємства та їх характеристика за кваліфікаційними ознаками;</a:t>
            </a:r>
            <a:endParaRPr lang="ru-RU" sz="2600" b="1" dirty="0">
              <a:solidFill>
                <a:schemeClr val="tx1"/>
              </a:solidFill>
            </a:endParaRPr>
          </a:p>
          <a:p>
            <a:r>
              <a:rPr lang="uk-UA" sz="2600" b="1" dirty="0">
                <a:solidFill>
                  <a:schemeClr val="tx1"/>
                </a:solidFill>
              </a:rPr>
              <a:t>2. Поняття та економічний зміст робочого часу та його раціональне використання</a:t>
            </a:r>
            <a:endParaRPr lang="ru-RU" sz="2600" b="1" dirty="0">
              <a:solidFill>
                <a:schemeClr val="tx1"/>
              </a:solidFill>
            </a:endParaRPr>
          </a:p>
          <a:p>
            <a:r>
              <a:rPr lang="uk-UA" sz="2600" b="1" dirty="0">
                <a:solidFill>
                  <a:schemeClr val="tx1"/>
                </a:solidFill>
              </a:rPr>
              <a:t>3. Ефективність праці та способи  її вимірювання.</a:t>
            </a:r>
            <a:endParaRPr lang="ru-RU" sz="2600" b="1" dirty="0">
              <a:solidFill>
                <a:schemeClr val="tx1"/>
              </a:solidFill>
            </a:endParaRPr>
          </a:p>
          <a:p>
            <a:r>
              <a:rPr lang="uk-UA" sz="2600" b="1" dirty="0">
                <a:solidFill>
                  <a:schemeClr val="tx1"/>
                </a:solidFill>
              </a:rPr>
              <a:t>4. Заробітна плата, її функції, види.</a:t>
            </a:r>
            <a:endParaRPr lang="ru-RU" sz="2600" b="1" dirty="0">
              <a:solidFill>
                <a:schemeClr val="tx1"/>
              </a:solidFill>
            </a:endParaRPr>
          </a:p>
          <a:p>
            <a:r>
              <a:rPr lang="uk-UA" sz="2600" b="1" dirty="0">
                <a:solidFill>
                  <a:schemeClr val="tx1"/>
                </a:solidFill>
              </a:rPr>
              <a:t>5.Форми та системи заробітної плати.</a:t>
            </a:r>
            <a:endParaRPr lang="ru-RU" sz="2600" b="1" dirty="0">
              <a:solidFill>
                <a:schemeClr val="tx1"/>
              </a:solidFill>
            </a:endParaRPr>
          </a:p>
          <a:p>
            <a:r>
              <a:rPr lang="uk-UA" sz="2600" b="1" dirty="0">
                <a:solidFill>
                  <a:schemeClr val="tx1"/>
                </a:solidFill>
              </a:rPr>
              <a:t>6. Організація преміювання працівників</a:t>
            </a:r>
            <a:r>
              <a:rPr lang="uk-UA" sz="2600" b="1" dirty="0" smtClean="0">
                <a:solidFill>
                  <a:schemeClr val="tx1"/>
                </a:solidFill>
              </a:rPr>
              <a:t>.</a:t>
            </a:r>
            <a:endParaRPr lang="ru-RU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5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5241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437112"/>
            <a:ext cx="2883658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1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8" y="404664"/>
            <a:ext cx="857223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4149080"/>
            <a:ext cx="4394089" cy="24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76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49" y="1340768"/>
            <a:ext cx="851875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073502"/>
            <a:ext cx="4023555" cy="2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0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248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8556610" cy="354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10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96944" cy="301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779" y="4293096"/>
            <a:ext cx="2822693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56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24936" cy="257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645024"/>
            <a:ext cx="3777498" cy="303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42472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330622"/>
            <a:ext cx="3569196" cy="22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22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1581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011538"/>
            <a:ext cx="3551287" cy="25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12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865954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636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3660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87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518" y="1484784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/>
              <a:t>Ключові слова та терміни: </a:t>
            </a:r>
            <a:r>
              <a:rPr lang="uk-UA" sz="2800"/>
              <a:t>трудові ресурси, персонал, професія, спеціальність,  інтенсивність праці, продуктивність праці, виробіток, робочий час, явочна, чисельність, облікова чисельність, робочий час, заробітна плата, мотивація, тариф, гнучкий тариф, відрядна заробітна плата, погодинна заробітна плата.</a:t>
            </a:r>
          </a:p>
        </p:txBody>
      </p:sp>
    </p:spTree>
    <p:extLst>
      <p:ext uri="{BB962C8B-B14F-4D97-AF65-F5344CB8AC3E}">
        <p14:creationId xmlns:p14="http://schemas.microsoft.com/office/powerpoint/2010/main" val="901808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5241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059835"/>
            <a:ext cx="3259063" cy="244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39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424936" cy="1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368553"/>
            <a:ext cx="3816424" cy="21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46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68952" cy="381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394462"/>
            <a:ext cx="3960440" cy="21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58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4" cy="422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276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uk-UA" b="1"/>
              <a:t>2. Поняття та економічний зміст робочого часу і його</a:t>
            </a:r>
            <a:r>
              <a:rPr lang="ru-RU"/>
              <a:t/>
            </a:r>
            <a:br>
              <a:rPr lang="ru-RU"/>
            </a:br>
            <a:r>
              <a:rPr lang="uk-UA" b="1"/>
              <a:t> раціональне </a:t>
            </a:r>
            <a:r>
              <a:rPr lang="uk-UA" b="1" smtClean="0"/>
              <a:t>використання</a:t>
            </a:r>
            <a:endParaRPr lang="uk-U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3" y="2348880"/>
            <a:ext cx="8496944" cy="26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5018190"/>
            <a:ext cx="4248472" cy="16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09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24936" cy="147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74" y="2276872"/>
            <a:ext cx="8424936" cy="211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4391201"/>
            <a:ext cx="3151237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6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1874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209555"/>
            <a:ext cx="3741579" cy="22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7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53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3. Ефективність праці та способи  її </a:t>
            </a:r>
            <a:r>
              <a:rPr lang="uk-UA" b="1" dirty="0" smtClean="0"/>
              <a:t>вимірювання</a:t>
            </a:r>
            <a:endParaRPr lang="uk-UA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0" y="2132856"/>
            <a:ext cx="8424936" cy="189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059296"/>
            <a:ext cx="4992216" cy="24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90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3" y="620688"/>
            <a:ext cx="8518386" cy="212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3" y="2852936"/>
            <a:ext cx="850621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4725144"/>
            <a:ext cx="4521299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90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390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365104"/>
            <a:ext cx="4318992" cy="226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8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1. Трудові ресурси підприємства та їх характеристика за кваліфікаційними </a:t>
            </a:r>
            <a:r>
              <a:rPr lang="uk-UA" b="1" dirty="0" smtClean="0"/>
              <a:t>ознаками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2" y="2492896"/>
            <a:ext cx="8441238" cy="230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4802473"/>
            <a:ext cx="4317269" cy="18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35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3391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908464"/>
            <a:ext cx="3897413" cy="265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05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3"/>
            <a:ext cx="8424936" cy="46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774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7409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184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uk-UA" sz="2800" b="1" i="1" u="sng"/>
              <a:t>Оцінка випливу внутрішньовиробничих резервів на зростання продуктивності </a:t>
            </a:r>
            <a:r>
              <a:rPr lang="uk-UA" sz="2800" b="1" i="1" u="sng" smtClean="0"/>
              <a:t>праці</a:t>
            </a:r>
            <a:endParaRPr lang="uk-UA" sz="280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57006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327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50092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86916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36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92696"/>
            <a:ext cx="846323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600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69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725144"/>
            <a:ext cx="2859141" cy="190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95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59928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9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9007935" cy="18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60848"/>
            <a:ext cx="8205253" cy="36004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665190"/>
              </p:ext>
            </p:extLst>
          </p:nvPr>
        </p:nvGraphicFramePr>
        <p:xfrm>
          <a:off x="467544" y="2493990"/>
          <a:ext cx="8208912" cy="41753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084466"/>
                <a:gridCol w="4124446"/>
              </a:tblGrid>
              <a:tr h="285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Продуктивність праці</a:t>
                      </a:r>
                      <a:endParaRPr lang="uk-UA" sz="1600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Інтенсивність праці</a:t>
                      </a:r>
                      <a:endParaRPr lang="uk-UA" sz="1600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57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дає уяву про обсяг продукції (робіт, послуг), що виготовляється за умов даного рівня витрат праці</a:t>
                      </a:r>
                      <a:endParaRPr lang="uk-UA" sz="1600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дає уяву про те, скільки праці витрачається на протязі певного проміжку часу.</a:t>
                      </a:r>
                      <a:endParaRPr lang="uk-UA" sz="1600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57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зростання ПП ні теоретично, ні практично обмежень немає</a:t>
                      </a:r>
                      <a:endParaRPr lang="uk-UA" sz="1600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ІП обмежена, тому що існує межа психофізіологічних можливостей людини в одиницю часу</a:t>
                      </a:r>
                      <a:endParaRPr lang="uk-UA" sz="1600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938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зростання і ПП, і ІП приводить до збільшення маси продуктів, виготовлених за даний проміжок часу, але</a:t>
                      </a:r>
                      <a:endParaRPr lang="uk-UA" sz="1600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"/>
                    </a:p>
                  </a:txBody>
                  <a:tcPr/>
                </a:tc>
              </a:tr>
              <a:tr h="1509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підвищення ПП веде до зниження вартості одиниці товару, а праця з більшою  продуктивністю – характеризується більшою перенесеною вартістю.  </a:t>
                      </a:r>
                      <a:endParaRPr lang="uk-UA" sz="1600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результаті росту ІП вартість одиниці товару не змінюється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 інтенсивна праця характеризується високою знову створеною вартістю</a:t>
                      </a:r>
                      <a:endParaRPr lang="uk-UA" sz="1600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309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43" y="404664"/>
            <a:ext cx="8567387" cy="3888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3" y="4293096"/>
            <a:ext cx="3670842" cy="22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2493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495321"/>
            <a:ext cx="2880320" cy="202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6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847564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99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600028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826017"/>
            <a:ext cx="3475087" cy="260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70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noProof="1" smtClean="0"/>
              <a:t>4.  Заробітна плата, її функції, види</a:t>
            </a:r>
            <a:endParaRPr lang="uk-UA" noProof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83" y="1319921"/>
            <a:ext cx="8550034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581129"/>
            <a:ext cx="4148910" cy="20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14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15895"/>
            <a:ext cx="8496944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492159"/>
            <a:ext cx="4032448" cy="30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49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57022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17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332656"/>
            <a:ext cx="8557347" cy="43924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576614"/>
            <a:ext cx="3678163" cy="20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84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567388" cy="3888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365104"/>
            <a:ext cx="3295253" cy="22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31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7618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717032"/>
            <a:ext cx="4975820" cy="28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18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noProof="1" smtClean="0"/>
              <a:t>5. Форми та системи заробітної плати</a:t>
            </a:r>
            <a:endParaRPr lang="uk-UA" noProof="1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47618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869160"/>
            <a:ext cx="4255131" cy="17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453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57" y="404664"/>
            <a:ext cx="8651200" cy="4536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725144"/>
            <a:ext cx="4219741" cy="195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8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86" y="620688"/>
            <a:ext cx="8496944" cy="556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3520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548680"/>
            <a:ext cx="8550033" cy="3528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629501"/>
            <a:ext cx="3751876" cy="279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88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89" y="1556792"/>
            <a:ext cx="8513880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267744"/>
            <a:ext cx="3904529" cy="23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318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412776"/>
            <a:ext cx="8513879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143422"/>
            <a:ext cx="3488907" cy="23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60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70637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57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06" y="1628800"/>
            <a:ext cx="8567388" cy="20162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82094"/>
            <a:ext cx="4235177" cy="234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467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171400"/>
            <a:ext cx="8838519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687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836712"/>
            <a:ext cx="865119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126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8" y="404664"/>
            <a:ext cx="8560927" cy="3816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221088"/>
            <a:ext cx="3926933" cy="24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463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585151" cy="3528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063" y="4653136"/>
            <a:ext cx="4203551" cy="195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153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6. Організація преміювання </a:t>
            </a:r>
            <a:r>
              <a:rPr lang="uk-UA" b="1" dirty="0" smtClean="0"/>
              <a:t>працівників</a:t>
            </a:r>
            <a:endParaRPr lang="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61363"/>
          <a:stretch/>
        </p:blipFill>
        <p:spPr>
          <a:xfrm>
            <a:off x="251520" y="1628800"/>
            <a:ext cx="853795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1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3" y="1268760"/>
            <a:ext cx="8496944" cy="288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609" y="4437112"/>
            <a:ext cx="2883658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496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496944" cy="650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747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3294" cy="48965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941168"/>
            <a:ext cx="477961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541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55305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181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329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034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7618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317972"/>
            <a:ext cx="3339455" cy="222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858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11401" cy="4464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653136"/>
            <a:ext cx="3007221" cy="192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708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538203" cy="4104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581128"/>
            <a:ext cx="3007221" cy="19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791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387145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32" y="3645024"/>
            <a:ext cx="847564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084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55769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273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54882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9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24254"/>
            <a:ext cx="8424936" cy="368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250" y="4437112"/>
            <a:ext cx="2883658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324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586839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436892"/>
            <a:ext cx="2754191" cy="20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17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47618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528572"/>
            <a:ext cx="3142574" cy="208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616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351542" cy="3744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465915"/>
            <a:ext cx="3577580" cy="20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8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6" y="476672"/>
            <a:ext cx="857223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460" y="4509120"/>
            <a:ext cx="2883658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5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96944" cy="260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365104"/>
            <a:ext cx="2883658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58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291</Words>
  <Application>Microsoft Office PowerPoint</Application>
  <PresentationFormat>Экран (4:3)</PresentationFormat>
  <Paragraphs>26</Paragraphs>
  <Slides>72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6" baseType="lpstr">
      <vt:lpstr>Arial</vt:lpstr>
      <vt:lpstr>Calibri</vt:lpstr>
      <vt:lpstr>Times New Roman</vt:lpstr>
      <vt:lpstr>Тема Office</vt:lpstr>
      <vt:lpstr>Тема 7 .  Трудові ресурси підприємства та стимулювання праці</vt:lpstr>
      <vt:lpstr>Презентация PowerPoint</vt:lpstr>
      <vt:lpstr>1. Трудові ресурси підприємства та їх характеристика за кваліфікаційними ознаками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Поняття та економічний зміст робочого часу і його  раціональне використання</vt:lpstr>
      <vt:lpstr>Презентация PowerPoint</vt:lpstr>
      <vt:lpstr>Презентация PowerPoint</vt:lpstr>
      <vt:lpstr>3. Ефективність праці та способи  її вимірювання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Оцінка випливу внутрішньовиробничих резервів на зростання продуктивності праці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 Заробітна плата, її функції, види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Форми та системи заробітної плати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Організація преміювання працівників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7 .  Трудові ресурси підприємства та стимулювання праці</dc:title>
  <dc:creator>Master</dc:creator>
  <cp:lastModifiedBy>Сергей Климчук</cp:lastModifiedBy>
  <cp:revision>19</cp:revision>
  <dcterms:created xsi:type="dcterms:W3CDTF">2018-04-02T10:10:13Z</dcterms:created>
  <dcterms:modified xsi:type="dcterms:W3CDTF">2019-02-20T10:20:03Z</dcterms:modified>
</cp:coreProperties>
</file>