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310" r:id="rId2"/>
    <p:sldId id="916" r:id="rId3"/>
    <p:sldId id="917" r:id="rId4"/>
    <p:sldId id="918" r:id="rId5"/>
    <p:sldId id="919" r:id="rId6"/>
    <p:sldId id="921" r:id="rId7"/>
    <p:sldId id="922" r:id="rId8"/>
    <p:sldId id="923" r:id="rId9"/>
    <p:sldId id="924" r:id="rId10"/>
    <p:sldId id="925" r:id="rId11"/>
    <p:sldId id="914" r:id="rId1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868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52098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62922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27.02.2024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4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>
                <a:latin typeface="Bookman Old Style" pitchFamily="18" charset="0"/>
              </a:rPr>
              <a:t>Історія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розвитку</a:t>
            </a:r>
            <a:r>
              <a:rPr lang="ru-RU" sz="4400" i="0" dirty="0">
                <a:latin typeface="Bookman Old Style" pitchFamily="18" charset="0"/>
              </a:rPr>
              <a:t> науки та </a:t>
            </a:r>
            <a:r>
              <a:rPr lang="ru-RU" sz="4400" i="0" dirty="0" err="1">
                <a:latin typeface="Bookman Old Style" pitchFamily="18" charset="0"/>
              </a:rPr>
              <a:t>наукознавства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 err="1">
                <a:latin typeface="+mn-lt"/>
                <a:ea typeface="Calibri" panose="020F0502020204030204" pitchFamily="34" charset="0"/>
              </a:rPr>
              <a:t>Фази</a:t>
            </a:r>
            <a:r>
              <a:rPr lang="ru-RU" sz="5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54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5400" b="1" dirty="0">
                <a:latin typeface="+mn-lt"/>
                <a:ea typeface="Calibri" panose="020F0502020204030204" pitchFamily="34" charset="0"/>
              </a:rPr>
              <a:t> науки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848573"/>
            <a:ext cx="8640960" cy="5892817"/>
            <a:chOff x="1314" y="1277"/>
            <a:chExt cx="9180" cy="3464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314" y="1277"/>
              <a:ext cx="9180" cy="3464"/>
              <a:chOff x="1134" y="1397"/>
              <a:chExt cx="10260" cy="3464"/>
            </a:xfrm>
          </p:grpSpPr>
          <p:sp>
            <p:nvSpPr>
              <p:cNvPr id="13" name="AutoShape 12"/>
              <p:cNvSpPr>
                <a:spLocks noChangeArrowheads="1"/>
              </p:cNvSpPr>
              <p:nvPr/>
            </p:nvSpPr>
            <p:spPr bwMode="auto">
              <a:xfrm>
                <a:off x="1647" y="1397"/>
                <a:ext cx="9234" cy="1076"/>
              </a:xfrm>
              <a:prstGeom prst="ellipseRibbon">
                <a:avLst>
                  <a:gd name="adj1" fmla="val 28780"/>
                  <a:gd name="adj2" fmla="val 50000"/>
                  <a:gd name="adj3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Фази розвитку науки</a:t>
                </a:r>
                <a:endPara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1134" y="2912"/>
                <a:ext cx="4140" cy="7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Фаза спокійного розвитку науки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894" y="2902"/>
                <a:ext cx="4140" cy="7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Фаза наукової революції</a:t>
                </a:r>
                <a:endPara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" name="AutoShape 9"/>
              <p:cNvSpPr>
                <a:spLocks noChangeArrowheads="1"/>
              </p:cNvSpPr>
              <p:nvPr/>
            </p:nvSpPr>
            <p:spPr bwMode="auto">
              <a:xfrm>
                <a:off x="3613" y="4014"/>
                <a:ext cx="7781" cy="847"/>
              </a:xfrm>
              <a:prstGeom prst="ellipseRibbon">
                <a:avLst>
                  <a:gd name="adj1" fmla="val 25000"/>
                  <a:gd name="adj2" fmla="val 50000"/>
                  <a:gd name="adj3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Подальший розвиток науки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574" y="2289"/>
              <a:ext cx="6840" cy="1792"/>
              <a:chOff x="2574" y="2372"/>
              <a:chExt cx="6840" cy="1792"/>
            </a:xfrm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5994" y="2372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2574" y="2552"/>
                <a:ext cx="68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574" y="2552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9414" y="2552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7434" y="3639"/>
                <a:ext cx="153" cy="525"/>
              </a:xfrm>
              <a:prstGeom prst="downArrow">
                <a:avLst>
                  <a:gd name="adj1" fmla="val 50000"/>
                  <a:gd name="adj2" fmla="val 10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289348" y="30742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151368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за увагу! </a:t>
            </a:r>
            <a:endParaRPr lang="uk-UA" sz="80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1844824"/>
            <a:ext cx="8353425" cy="4320479"/>
          </a:xfrm>
        </p:spPr>
        <p:txBody>
          <a:bodyPr/>
          <a:lstStyle/>
          <a:p>
            <a:pPr marL="0" indent="0" defTabSz="809625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	Причини,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історичні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етапи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періоди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	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науки</a:t>
            </a:r>
          </a:p>
          <a:p>
            <a:pPr marL="0" indent="0" defTabSz="809625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.2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	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Наукові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революції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їх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наслідки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809625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mtClean="0">
                <a:solidFill>
                  <a:schemeClr val="accent4">
                    <a:lumMod val="75000"/>
                  </a:schemeClr>
                </a:solidFill>
              </a:rPr>
              <a:t>.3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	Суть, характеристика 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історія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розвитку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наукознавства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</a:rPr>
              <a:t>Передумови виникнення науки</a:t>
            </a:r>
            <a:endParaRPr lang="uk-UA" sz="40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51520" y="517371"/>
            <a:ext cx="8640960" cy="6161603"/>
            <a:chOff x="2034" y="4846"/>
            <a:chExt cx="5940" cy="5610"/>
          </a:xfrm>
        </p:grpSpPr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114" y="4846"/>
              <a:ext cx="4860" cy="1356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400" b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Передумови виникнення науки</a:t>
              </a:r>
              <a:endParaRPr kumimoji="0" lang="uk-UA" altLang="uk-UA" sz="4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3114" y="6181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мови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3114" y="6870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розвиток рахівництва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3114" y="755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виникнення мистецтва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3114" y="827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письменності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114" y="899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світогляду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3114" y="9736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виникнення філософії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34" y="5524"/>
              <a:ext cx="108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034" y="5524"/>
              <a:ext cx="0" cy="464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2214" y="863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2214" y="719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2214" y="791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2214" y="647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214" y="9338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AutoShape 2"/>
            <p:cNvSpPr>
              <a:spLocks noChangeArrowheads="1"/>
            </p:cNvSpPr>
            <p:nvPr/>
          </p:nvSpPr>
          <p:spPr bwMode="auto">
            <a:xfrm>
              <a:off x="2214" y="1007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672876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</a:rPr>
              <a:t>Історичні етапи розвитку науки</a:t>
            </a:r>
            <a:endParaRPr lang="uk-UA" sz="4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8317"/>
              </p:ext>
            </p:extLst>
          </p:nvPr>
        </p:nvGraphicFramePr>
        <p:xfrm>
          <a:off x="107504" y="707886"/>
          <a:ext cx="8928992" cy="607999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6840760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55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1618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Антична епоха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Складаються перші теоретичні системи знання в галузі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геометрії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механіки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астрономії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Евклід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Архімед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Птолемей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Фалеса і </a:t>
                      </a:r>
                      <a:r>
                        <a:rPr lang="uk-UA" sz="1550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Демокріт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розвивається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натурфілософська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концепція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атомізму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Демокріт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Епікур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робляться спроби аналізу закономірностей суспільства і мислення (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Аристотель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Платон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Геродот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Аристотель розділив науки на фізику (природа), етику (суспільство) і логіку (мислення)</a:t>
                      </a:r>
                      <a:endParaRPr lang="uk-UA" sz="15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1819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Середньовіччя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Розвиваються (особливо в країнах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арабського сходу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єврейської громади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Кордоби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Середньої Азії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позитивні наукові ідеї в галузі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астрономії,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фізики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інших наукових дисциплін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Ібн Сіна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Ібн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Рушд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Біруні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У Західній Європі, долаючи опір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богослов'я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йде процес нагромадження фактичного матеріалу в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біології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робляться спроби розвитку елементів математики і дослідного природознавства (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Роджер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Бекон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Альберт Великий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На високому рівні були наукові знання в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Київській Русі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  <a:tr h="1592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Відродження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Виникнення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капіталізму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розвиток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промисловості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торгівлі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мореплавства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військової техніки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стимулювали бурхливе зростання науки. Наука пориває з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теологією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сприяючи утвердженню матеріалістичних ідей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Джордано Бруно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Леонардо да Вінчі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Френсіс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Бекон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Лука Паколі). Великого поширення набуває експериментальне вивчення природи, обґрунтування якого мало революційне значення для науки. Справжній переворот відбувається в астрономії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Микола Коперник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Галілео Галілей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572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17757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345221"/>
              </p:ext>
            </p:extLst>
          </p:nvPr>
        </p:nvGraphicFramePr>
        <p:xfrm>
          <a:off x="107504" y="116632"/>
          <a:ext cx="8928992" cy="658748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6768752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2613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u="none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XVII–XVIII ст.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Створюються класична механіка, диференціальне й інтегральне числення, аналітична геометрія, хімічна атомістика, система класифікації рослин і тварин, стверджується принцип збереження матерії і руху (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Ісаак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Ньютон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Ґотфрід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Вільгельм 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Лейбніц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Рене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Декарт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Джон Дальтон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Карл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Лінней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Михайло Васильович Ломоносов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В цей же час відбувається дальше оформлення науки як соціального інституту, створюються перші європейські академії, наукові товариства, починається видання наукової періодичної літератури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303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зв'язку з промисловим переворотом кінця XVIII ст. почався новий етап у розвитку науки. Виникли нові фізичні дисципліни (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термодинаміка, електродинаміка класична), створюються еволюційне вчення і клітинна теорія в біології, формулюється закон збереження і перетворення енергії, розвиваються нові концепції в астрономії і математиці (Джеймс Клерк Максвелл, Майкл Фарадей, Жан 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Батіст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Ламарк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Чарльз Дарвін, Теодор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Шванн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Маттіас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Шлейден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ін.). Основи сучасної класифікації наук заклав Сен-Симон, Огюст </a:t>
                      </a:r>
                      <a:r>
                        <a:rPr lang="uk-UA" sz="1750" i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</a:t>
                      </a: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XIX ст. систематизував його ідеї і склав “енциклопедичний ряд” основних наук, розташувавши їх у порядку зменшення абстрактності. Цей ряд у сучасному вигляді змальовується концепцією “сходи науки</a:t>
                      </a:r>
                      <a:r>
                        <a:rPr lang="uk-UA" sz="1750" i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uk-UA" sz="1750" i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4050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75849"/>
              </p:ext>
            </p:extLst>
          </p:nvPr>
        </p:nvGraphicFramePr>
        <p:xfrm>
          <a:off x="107504" y="116633"/>
          <a:ext cx="8928992" cy="6671313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307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 (Україна)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Починається піднесення науки </a:t>
                      </a:r>
                      <a:r>
                        <a:rPr lang="uk-UA" sz="165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 Прокопович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 С. Сковорода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працює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Київська академія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Визнаними науковими центрами стали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Харківський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Київський університети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Новоросійський університет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Одесі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де успішно працювали видатні російські вчені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 М. Сєченов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 І. Мечников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 І. Пирогов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 О. Ковалевський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 В. Докучаєв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інші, а також відомі українські вчені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 О. Максимович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 О. </a:t>
                      </a:r>
                      <a:r>
                        <a:rPr lang="uk-UA" sz="16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Бец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 С. Роговин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 О. Потебня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інші. Подальшого розвитку набули й суспільні науки.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Соціалісти-утопісти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закликали до заміни капіталістичного суспільства соціалістичним. Класики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політичної економії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заклали основи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трудової теорії вартості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Праці в галузі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діалектики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матеріалізму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були видатним досягненням філософської думки. Закономірним наслідком революційної класової боротьби трудящих стало виникнення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марксизму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Карла Маркса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Фрідріха Енгельса</a:t>
                      </a:r>
                      <a:endParaRPr lang="uk-UA" sz="16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283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ХІХ–ХХ ст.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Великі зміни в науковій картині світу і низка нових </a:t>
                      </a:r>
                      <a:r>
                        <a:rPr lang="uk-UA" sz="165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відкриттів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фізиці (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рентгенівське випромінювання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радіоактивність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тощо) призводять до кризи класичного природознавства і насамперед його механістичної методології. У XX ст. значних успіхів досягли математика і фізика, виникли такі галузі технічних наук, як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радіотехніка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електроніка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З'явилась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кібернетика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збільшує свій вплив на подальший розвиток науки і техніки. Успіхи фізики і хімії сприяють глибшому вивченню біологічних процесів у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клітинах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що стимулює розвиток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сільськогосподарських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медичних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наук. Відбувається тісне зближення науки з виробництвом, зростають і зміцнюються її зв'язки із суспільним життям. Сучасна наука становить важливу складову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науково-технічної революції</a:t>
                      </a:r>
                      <a:endParaRPr lang="uk-UA" sz="16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144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49549"/>
              </p:ext>
            </p:extLst>
          </p:nvPr>
        </p:nvGraphicFramePr>
        <p:xfrm>
          <a:off x="107504" y="116633"/>
          <a:ext cx="8928992" cy="6568440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307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(XX–XXI ст.)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Починаючи з дати проголошення незалежності України (1991 р.) наукова діяльність тут здійснюється під егідою Національної академії наук України (НАН) – вища наукова установа України з самоврядною організацією. Академія нині налічує 173 наукові інститути та </a:t>
                      </a:r>
                      <a:r>
                        <a:rPr lang="uk-UA" sz="2150" spc="3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установи, де працює понад 43 тисячі співробітників, з них понад 10</a:t>
                      </a:r>
                      <a:r>
                        <a:rPr lang="uk-UA" sz="21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тисяч докторів і кандидатів наук. У складі Академії 478 академіків і членів-кореспондентів. На сьогоднішній день НАН України складається з шести регіональних центрів. У Національній академії наук діють три секції, що об'єднують 14 відділень наук: математики, інформатики, механіки, фізики і астрономії, наук про Землю, фізико-технічних проблем матеріалознавства, фізико-технічних проблем енергетики, ядерної фізики та енергетики, хімії, біохімії, фізіології і молекулярної біології; загальної біології; економіки; історії, філософії та права, літератури, мови та мистецтвознавства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148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+mn-lt"/>
                <a:ea typeface="Calibri" panose="020F0502020204030204" pitchFamily="34" charset="0"/>
              </a:rPr>
              <a:t>Сходи наук за Огюстом Контом</a:t>
            </a:r>
          </a:p>
          <a:p>
            <a:pPr algn="ctr">
              <a:spcAft>
                <a:spcPts val="0"/>
              </a:spcAft>
            </a:pPr>
            <a:endParaRPr lang="ru-RU" sz="4000" b="1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1412776"/>
            <a:ext cx="8332510" cy="5231179"/>
            <a:chOff x="721" y="10014"/>
            <a:chExt cx="8978" cy="2681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721" y="12155"/>
              <a:ext cx="4345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Математика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713" y="11617"/>
              <a:ext cx="4555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Фізика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2836" y="11076"/>
              <a:ext cx="47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Хімія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3967" y="10546"/>
              <a:ext cx="47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Біологія</a:t>
              </a:r>
              <a:endParaRPr kumimoji="0" lang="uk-UA" altLang="uk-UA" sz="5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5066" y="10014"/>
              <a:ext cx="46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Соціологія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000467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Періоди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4800" b="1" dirty="0">
                <a:latin typeface="+mn-lt"/>
                <a:ea typeface="Calibri" panose="020F0502020204030204" pitchFamily="34" charset="0"/>
              </a:rPr>
              <a:t> науки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178887"/>
              </p:ext>
            </p:extLst>
          </p:nvPr>
        </p:nvGraphicFramePr>
        <p:xfrm>
          <a:off x="107504" y="830997"/>
          <a:ext cx="9036496" cy="5973733"/>
        </p:xfrm>
        <a:graphic>
          <a:graphicData uri="http://schemas.openxmlformats.org/drawingml/2006/table">
            <a:tbl>
              <a:tblPr/>
              <a:tblGrid>
                <a:gridCol w="2186249">
                  <a:extLst>
                    <a:ext uri="{9D8B030D-6E8A-4147-A177-3AD203B41FA5}">
                      <a16:colId xmlns="" xmlns:a16="http://schemas.microsoft.com/office/drawing/2014/main" val="952697126"/>
                    </a:ext>
                  </a:extLst>
                </a:gridCol>
                <a:gridCol w="6850247">
                  <a:extLst>
                    <a:ext uri="{9D8B030D-6E8A-4147-A177-3AD203B41FA5}">
                      <a16:colId xmlns="" xmlns:a16="http://schemas.microsoft.com/office/drawing/2014/main" val="255430991"/>
                    </a:ext>
                  </a:extLst>
                </a:gridCol>
              </a:tblGrid>
              <a:tr h="29725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періоду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590345"/>
                  </a:ext>
                </a:extLst>
              </a:tr>
              <a:tr h="5689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Переднаука</a:t>
                      </a:r>
                      <a:endParaRPr lang="uk-UA" sz="20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Зародження науки в цивілізаціях Давнього Сходу: астрології,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доевклідової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геометрії, грамоти,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нумерології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5001702"/>
                  </a:ext>
                </a:extLst>
              </a:tr>
              <a:tr h="16051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Антична наука (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докласична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перших наукових теорій (атомізм) та складання перших наукових трактатів в епоху Античності: астрономія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Птолемея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ботаніка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Теофраста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геометрія Евкліда, фізика Аристотеля, а також поява перших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протонаучних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спільнот у вигляді академії. Пошук абсолютної істини, спостереження і роздуми, метод аналогій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1556359"/>
                  </a:ext>
                </a:extLst>
              </a:tr>
              <a:tr h="59451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Середньовічна магічна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експериментальної науки на прикладі алхімії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Джабіра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3607695"/>
                  </a:ext>
                </a:extLst>
              </a:tr>
              <a:tr h="85335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науки в сучасному сенсі у працях Галілея, Ньютона,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Ліннея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З'являється планування експериментів, введено принцип детермінізму, підвищується значущість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1394666"/>
                  </a:ext>
                </a:extLst>
              </a:tr>
              <a:tr h="11378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епохи кризи класичної раціональності: теорія еволюції Дарвіна, теорія відносності Ейнштейна, принцип невизначеності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Гейзенберга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гіпотеза Великого Вибуху, теорія катастроф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Рене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Тома,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фрактальна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геометрія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Мандельброта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304982"/>
                  </a:ext>
                </a:extLst>
              </a:tr>
              <a:tr h="85335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Постнеокласична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З'являється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синергетика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розширюється предметне поле пізнання, наука виходить за свої рамки і проникає в інші галузі, пошук цілей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2627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82379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10909</TotalTime>
  <Words>847</Words>
  <Application>Microsoft Office PowerPoint</Application>
  <PresentationFormat>Экран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 Unicode MS</vt:lpstr>
      <vt:lpstr>Arial</vt:lpstr>
      <vt:lpstr>Arial Black</vt:lpstr>
      <vt:lpstr>Bookman Old Style</vt:lpstr>
      <vt:lpstr>Calibri</vt:lpstr>
      <vt:lpstr>Times New Roman</vt:lpstr>
      <vt:lpstr>Verdana</vt:lpstr>
      <vt:lpstr>Wingdings</vt:lpstr>
      <vt:lpstr>cdb2004100l</vt:lpstr>
      <vt:lpstr>Тема 4. Історія розвитку науки та наукознавства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lenovo</cp:lastModifiedBy>
  <cp:revision>953</cp:revision>
  <dcterms:modified xsi:type="dcterms:W3CDTF">2024-02-27T11:30:20Z</dcterms:modified>
</cp:coreProperties>
</file>