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notesMasterIdLst>
    <p:notesMasterId r:id="rId64"/>
  </p:notesMasterIdLst>
  <p:sldIdLst>
    <p:sldId id="283" r:id="rId2"/>
    <p:sldId id="493" r:id="rId3"/>
    <p:sldId id="494" r:id="rId4"/>
    <p:sldId id="495" r:id="rId5"/>
    <p:sldId id="496" r:id="rId6"/>
    <p:sldId id="497" r:id="rId7"/>
    <p:sldId id="498" r:id="rId8"/>
    <p:sldId id="499" r:id="rId9"/>
    <p:sldId id="500" r:id="rId10"/>
    <p:sldId id="501" r:id="rId11"/>
    <p:sldId id="502" r:id="rId12"/>
    <p:sldId id="503" r:id="rId13"/>
    <p:sldId id="504" r:id="rId14"/>
    <p:sldId id="505" r:id="rId15"/>
    <p:sldId id="506" r:id="rId16"/>
    <p:sldId id="492" r:id="rId17"/>
    <p:sldId id="395" r:id="rId18"/>
    <p:sldId id="382" r:id="rId19"/>
    <p:sldId id="456" r:id="rId20"/>
    <p:sldId id="457" r:id="rId21"/>
    <p:sldId id="458" r:id="rId22"/>
    <p:sldId id="459" r:id="rId23"/>
    <p:sldId id="460" r:id="rId24"/>
    <p:sldId id="461" r:id="rId25"/>
    <p:sldId id="462" r:id="rId26"/>
    <p:sldId id="463" r:id="rId27"/>
    <p:sldId id="464" r:id="rId28"/>
    <p:sldId id="465" r:id="rId29"/>
    <p:sldId id="260" r:id="rId30"/>
    <p:sldId id="300" r:id="rId31"/>
    <p:sldId id="256" r:id="rId32"/>
    <p:sldId id="282" r:id="rId33"/>
    <p:sldId id="466" r:id="rId34"/>
    <p:sldId id="467" r:id="rId35"/>
    <p:sldId id="468" r:id="rId36"/>
    <p:sldId id="469" r:id="rId37"/>
    <p:sldId id="470" r:id="rId38"/>
    <p:sldId id="471" r:id="rId39"/>
    <p:sldId id="472" r:id="rId40"/>
    <p:sldId id="473" r:id="rId41"/>
    <p:sldId id="474" r:id="rId42"/>
    <p:sldId id="475" r:id="rId43"/>
    <p:sldId id="476" r:id="rId44"/>
    <p:sldId id="477" r:id="rId45"/>
    <p:sldId id="478" r:id="rId46"/>
    <p:sldId id="479" r:id="rId47"/>
    <p:sldId id="480" r:id="rId48"/>
    <p:sldId id="455" r:id="rId49"/>
    <p:sldId id="385" r:id="rId50"/>
    <p:sldId id="482" r:id="rId51"/>
    <p:sldId id="483" r:id="rId52"/>
    <p:sldId id="484" r:id="rId53"/>
    <p:sldId id="486" r:id="rId54"/>
    <p:sldId id="487" r:id="rId55"/>
    <p:sldId id="485" r:id="rId56"/>
    <p:sldId id="488" r:id="rId57"/>
    <p:sldId id="489" r:id="rId58"/>
    <p:sldId id="490" r:id="rId59"/>
    <p:sldId id="491" r:id="rId60"/>
    <p:sldId id="315" r:id="rId61"/>
    <p:sldId id="392" r:id="rId62"/>
    <p:sldId id="364" r:id="rId6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3999"/>
    <a:srgbClr val="E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37"/>
  </p:normalViewPr>
  <p:slideViewPr>
    <p:cSldViewPr snapToGrid="0" snapToObjects="1">
      <p:cViewPr varScale="1">
        <p:scale>
          <a:sx n="88" d="100"/>
          <a:sy n="88" d="100"/>
        </p:scale>
        <p:origin x="40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10105-1660-4265-9668-9346D5F0BC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2678C8C3-9E03-4BCA-9724-6F230EC7886E}">
      <dgm:prSet phldrT="[Текст]" custT="1"/>
      <dgm:spPr/>
      <dgm:t>
        <a:bodyPr/>
        <a:lstStyle/>
        <a:p>
          <a:r>
            <a:rPr lang="uk-UA" sz="2000" b="1" kern="1200" noProof="0" dirty="0" smtClean="0">
              <a:solidFill>
                <a:schemeClr val="bg1"/>
              </a:solidFill>
              <a:latin typeface="+mn-lt"/>
              <a:ea typeface="+mj-ea"/>
              <a:cs typeface="+mj-cs"/>
            </a:rPr>
            <a:t>Охарактеризувати етап оцінки аудиторських доказів</a:t>
          </a:r>
        </a:p>
      </dgm:t>
    </dgm:pt>
    <dgm:pt modelId="{0F279C44-F934-463E-975B-5BAA9DF333F6}" type="parTrans" cxnId="{EE1E9642-2A41-41C1-B747-A437FEDC932A}">
      <dgm:prSet/>
      <dgm:spPr/>
      <dgm:t>
        <a:bodyPr/>
        <a:lstStyle/>
        <a:p>
          <a:endParaRPr lang="ru-RU"/>
        </a:p>
      </dgm:t>
    </dgm:pt>
    <dgm:pt modelId="{9A86FAF0-61AD-4E0D-9289-41BC2EBE1F04}" type="sibTrans" cxnId="{EE1E9642-2A41-41C1-B747-A437FEDC932A}">
      <dgm:prSet/>
      <dgm:spPr/>
      <dgm:t>
        <a:bodyPr/>
        <a:lstStyle/>
        <a:p>
          <a:endParaRPr lang="ru-RU"/>
        </a:p>
      </dgm:t>
    </dgm:pt>
    <dgm:pt modelId="{B04CBA57-9AE2-4DC8-BD61-7FF5BFA8D5EB}">
      <dgm:prSet phldrT="[Текст]" custT="1"/>
      <dgm:spPr/>
      <dgm:t>
        <a:bodyPr/>
        <a:lstStyle/>
        <a:p>
          <a:r>
            <a:rPr lang="uk-UA" sz="2000" b="1" kern="1200" noProof="0" dirty="0" smtClean="0">
              <a:solidFill>
                <a:schemeClr val="bg1"/>
              </a:solidFill>
              <a:latin typeface="+mn-lt"/>
              <a:ea typeface="+mj-ea"/>
              <a:cs typeface="+mj-cs"/>
            </a:rPr>
            <a:t>Визначити порядок оцінки доказів, зібраних за допомогою різних аудиторських процедур</a:t>
          </a:r>
          <a:endParaRPr lang="uk-UA" sz="2000" b="1" kern="1200" noProof="0" dirty="0">
            <a:solidFill>
              <a:schemeClr val="bg1"/>
            </a:solidFill>
            <a:latin typeface="+mn-lt"/>
            <a:ea typeface="+mj-ea"/>
            <a:cs typeface="+mj-cs"/>
          </a:endParaRPr>
        </a:p>
      </dgm:t>
    </dgm:pt>
    <dgm:pt modelId="{FF482968-135C-4A36-8D0E-29477559C8BF}" type="parTrans" cxnId="{F96837F8-A5E6-4303-8FC8-6331379D6BC5}">
      <dgm:prSet/>
      <dgm:spPr/>
      <dgm:t>
        <a:bodyPr/>
        <a:lstStyle/>
        <a:p>
          <a:endParaRPr lang="ru-RU"/>
        </a:p>
      </dgm:t>
    </dgm:pt>
    <dgm:pt modelId="{942183C4-6A1C-498F-ADA9-C0A053A833B0}" type="sibTrans" cxnId="{F96837F8-A5E6-4303-8FC8-6331379D6BC5}">
      <dgm:prSet/>
      <dgm:spPr/>
      <dgm:t>
        <a:bodyPr/>
        <a:lstStyle/>
        <a:p>
          <a:endParaRPr lang="ru-RU"/>
        </a:p>
      </dgm:t>
    </dgm:pt>
    <dgm:pt modelId="{3155F875-14A1-4A17-BC13-A91D92C92923}">
      <dgm:prSet phldrT="[Текст]" custT="1"/>
      <dgm:spPr/>
      <dgm:t>
        <a:bodyPr/>
        <a:lstStyle/>
        <a:p>
          <a:r>
            <a:rPr lang="uk-UA" sz="2000" b="1" kern="1200" noProof="0" dirty="0" smtClean="0">
              <a:solidFill>
                <a:schemeClr val="bg1"/>
              </a:solidFill>
              <a:latin typeface="+mn-lt"/>
              <a:ea typeface="+mj-ea"/>
              <a:cs typeface="+mj-cs"/>
            </a:rPr>
            <a:t>Визначити порядок оцінки загальних результатів для статистичної вибірки</a:t>
          </a:r>
          <a:endParaRPr lang="uk-UA" sz="2000" b="1" kern="1200" noProof="0" dirty="0">
            <a:solidFill>
              <a:schemeClr val="bg1"/>
            </a:solidFill>
            <a:latin typeface="+mn-lt"/>
            <a:ea typeface="+mj-ea"/>
            <a:cs typeface="+mj-cs"/>
          </a:endParaRPr>
        </a:p>
      </dgm:t>
    </dgm:pt>
    <dgm:pt modelId="{D28E8383-D62D-4CDA-AA19-8BC3B9F3AAEC}" type="parTrans" cxnId="{280D7066-0770-47E4-826C-A699E457FAED}">
      <dgm:prSet/>
      <dgm:spPr/>
      <dgm:t>
        <a:bodyPr/>
        <a:lstStyle/>
        <a:p>
          <a:endParaRPr lang="ru-RU"/>
        </a:p>
      </dgm:t>
    </dgm:pt>
    <dgm:pt modelId="{22FBB04E-5EC7-4F72-A20D-9A92121FB84E}" type="sibTrans" cxnId="{280D7066-0770-47E4-826C-A699E457FAED}">
      <dgm:prSet/>
      <dgm:spPr/>
      <dgm:t>
        <a:bodyPr/>
        <a:lstStyle/>
        <a:p>
          <a:endParaRPr lang="ru-RU"/>
        </a:p>
      </dgm:t>
    </dgm:pt>
    <dgm:pt modelId="{5DE798D2-283D-40DB-9334-F423419CE2DF}">
      <dgm:prSet phldrT="[Текст]" custT="1"/>
      <dgm:spPr/>
      <dgm:t>
        <a:bodyPr/>
        <a:lstStyle/>
        <a:p>
          <a:r>
            <a:rPr lang="uk-UA" sz="2000" b="1" kern="1200" noProof="0" dirty="0" smtClean="0">
              <a:solidFill>
                <a:schemeClr val="bg1"/>
              </a:solidFill>
              <a:latin typeface="+mn-lt"/>
              <a:ea typeface="+mj-ea"/>
              <a:cs typeface="+mj-cs"/>
            </a:rPr>
            <a:t>Визначити порядок оцінки загальних результатів для вибірки за професійним судженням</a:t>
          </a:r>
          <a:endParaRPr lang="uk-UA" sz="2000" b="1" kern="1200" noProof="0" dirty="0">
            <a:solidFill>
              <a:schemeClr val="bg1"/>
            </a:solidFill>
            <a:latin typeface="+mn-lt"/>
            <a:ea typeface="+mj-ea"/>
            <a:cs typeface="+mj-cs"/>
          </a:endParaRPr>
        </a:p>
      </dgm:t>
    </dgm:pt>
    <dgm:pt modelId="{B7F3AEED-6620-4B75-BBAC-26262C07BE4B}" type="parTrans" cxnId="{4DAF2A49-26AA-4E89-98F7-A1253B666E6E}">
      <dgm:prSet/>
      <dgm:spPr/>
      <dgm:t>
        <a:bodyPr/>
        <a:lstStyle/>
        <a:p>
          <a:endParaRPr lang="ru-RU"/>
        </a:p>
      </dgm:t>
    </dgm:pt>
    <dgm:pt modelId="{9DD51D4F-FA03-4AF4-9082-504F4559FF93}" type="sibTrans" cxnId="{4DAF2A49-26AA-4E89-98F7-A1253B666E6E}">
      <dgm:prSet/>
      <dgm:spPr/>
      <dgm:t>
        <a:bodyPr/>
        <a:lstStyle/>
        <a:p>
          <a:endParaRPr lang="ru-RU"/>
        </a:p>
      </dgm:t>
    </dgm:pt>
    <dgm:pt modelId="{3AE049FF-F1B0-4FAC-A049-CC4D0BA381C9}" type="pres">
      <dgm:prSet presAssocID="{B3010105-1660-4265-9668-9346D5F0BCF2}" presName="linear" presStyleCnt="0">
        <dgm:presLayoutVars>
          <dgm:dir/>
          <dgm:animLvl val="lvl"/>
          <dgm:resizeHandles val="exact"/>
        </dgm:presLayoutVars>
      </dgm:prSet>
      <dgm:spPr/>
      <dgm:t>
        <a:bodyPr/>
        <a:lstStyle/>
        <a:p>
          <a:endParaRPr lang="uk-UA"/>
        </a:p>
      </dgm:t>
    </dgm:pt>
    <dgm:pt modelId="{D9DED605-170D-4C6D-BE3C-6935B5B0907D}" type="pres">
      <dgm:prSet presAssocID="{2678C8C3-9E03-4BCA-9724-6F230EC7886E}" presName="parentLin" presStyleCnt="0"/>
      <dgm:spPr/>
    </dgm:pt>
    <dgm:pt modelId="{0449263B-EED8-4229-A763-A6B6127CB726}" type="pres">
      <dgm:prSet presAssocID="{2678C8C3-9E03-4BCA-9724-6F230EC7886E}" presName="parentLeftMargin" presStyleLbl="node1" presStyleIdx="0" presStyleCnt="4"/>
      <dgm:spPr/>
      <dgm:t>
        <a:bodyPr/>
        <a:lstStyle/>
        <a:p>
          <a:endParaRPr lang="uk-UA"/>
        </a:p>
      </dgm:t>
    </dgm:pt>
    <dgm:pt modelId="{8ABC8722-A78B-4F00-8F24-B8E4BE1A35BF}" type="pres">
      <dgm:prSet presAssocID="{2678C8C3-9E03-4BCA-9724-6F230EC7886E}" presName="parentText" presStyleLbl="node1" presStyleIdx="0" presStyleCnt="4" custScaleX="142857">
        <dgm:presLayoutVars>
          <dgm:chMax val="0"/>
          <dgm:bulletEnabled val="1"/>
        </dgm:presLayoutVars>
      </dgm:prSet>
      <dgm:spPr/>
      <dgm:t>
        <a:bodyPr/>
        <a:lstStyle/>
        <a:p>
          <a:endParaRPr lang="uk-UA"/>
        </a:p>
      </dgm:t>
    </dgm:pt>
    <dgm:pt modelId="{EF802F5C-33F0-4FF6-AD56-1225B7A19A03}" type="pres">
      <dgm:prSet presAssocID="{2678C8C3-9E03-4BCA-9724-6F230EC7886E}" presName="negativeSpace" presStyleCnt="0"/>
      <dgm:spPr/>
    </dgm:pt>
    <dgm:pt modelId="{71EB07FE-4463-44A2-BBEE-1651919AE73B}" type="pres">
      <dgm:prSet presAssocID="{2678C8C3-9E03-4BCA-9724-6F230EC7886E}" presName="childText" presStyleLbl="conFgAcc1" presStyleIdx="0" presStyleCnt="4">
        <dgm:presLayoutVars>
          <dgm:bulletEnabled val="1"/>
        </dgm:presLayoutVars>
      </dgm:prSet>
      <dgm:spPr/>
    </dgm:pt>
    <dgm:pt modelId="{81C49DF2-E536-4979-9C7E-F60D681FCD77}" type="pres">
      <dgm:prSet presAssocID="{9A86FAF0-61AD-4E0D-9289-41BC2EBE1F04}" presName="spaceBetweenRectangles" presStyleCnt="0"/>
      <dgm:spPr/>
    </dgm:pt>
    <dgm:pt modelId="{23FD63BE-734B-4842-8374-E199F0EE3D33}" type="pres">
      <dgm:prSet presAssocID="{B04CBA57-9AE2-4DC8-BD61-7FF5BFA8D5EB}" presName="parentLin" presStyleCnt="0"/>
      <dgm:spPr/>
    </dgm:pt>
    <dgm:pt modelId="{60D83653-5A58-4EC4-A8CF-B694CDCB808E}" type="pres">
      <dgm:prSet presAssocID="{B04CBA57-9AE2-4DC8-BD61-7FF5BFA8D5EB}" presName="parentLeftMargin" presStyleLbl="node1" presStyleIdx="0" presStyleCnt="4"/>
      <dgm:spPr/>
      <dgm:t>
        <a:bodyPr/>
        <a:lstStyle/>
        <a:p>
          <a:endParaRPr lang="uk-UA"/>
        </a:p>
      </dgm:t>
    </dgm:pt>
    <dgm:pt modelId="{E31249D4-2E99-4F8E-B0D9-285CCA13AEED}" type="pres">
      <dgm:prSet presAssocID="{B04CBA57-9AE2-4DC8-BD61-7FF5BFA8D5EB}" presName="parentText" presStyleLbl="node1" presStyleIdx="1" presStyleCnt="4" custScaleX="142857">
        <dgm:presLayoutVars>
          <dgm:chMax val="0"/>
          <dgm:bulletEnabled val="1"/>
        </dgm:presLayoutVars>
      </dgm:prSet>
      <dgm:spPr/>
      <dgm:t>
        <a:bodyPr/>
        <a:lstStyle/>
        <a:p>
          <a:endParaRPr lang="uk-UA"/>
        </a:p>
      </dgm:t>
    </dgm:pt>
    <dgm:pt modelId="{35CC324D-A8C1-425A-AFE6-D2333BE1AE65}" type="pres">
      <dgm:prSet presAssocID="{B04CBA57-9AE2-4DC8-BD61-7FF5BFA8D5EB}" presName="negativeSpace" presStyleCnt="0"/>
      <dgm:spPr/>
    </dgm:pt>
    <dgm:pt modelId="{E5EFFFF4-F5DA-4F6C-A74F-635F144EB96F}" type="pres">
      <dgm:prSet presAssocID="{B04CBA57-9AE2-4DC8-BD61-7FF5BFA8D5EB}" presName="childText" presStyleLbl="conFgAcc1" presStyleIdx="1" presStyleCnt="4">
        <dgm:presLayoutVars>
          <dgm:bulletEnabled val="1"/>
        </dgm:presLayoutVars>
      </dgm:prSet>
      <dgm:spPr/>
    </dgm:pt>
    <dgm:pt modelId="{5806D59D-3EA9-474C-81BA-BF9C38F7BA8F}" type="pres">
      <dgm:prSet presAssocID="{942183C4-6A1C-498F-ADA9-C0A053A833B0}" presName="spaceBetweenRectangles" presStyleCnt="0"/>
      <dgm:spPr/>
    </dgm:pt>
    <dgm:pt modelId="{97A33CA2-4301-40A1-9F7E-061A70F92D99}" type="pres">
      <dgm:prSet presAssocID="{3155F875-14A1-4A17-BC13-A91D92C92923}" presName="parentLin" presStyleCnt="0"/>
      <dgm:spPr/>
    </dgm:pt>
    <dgm:pt modelId="{5554EB56-184A-4DF8-8EA9-34697724E460}" type="pres">
      <dgm:prSet presAssocID="{3155F875-14A1-4A17-BC13-A91D92C92923}" presName="parentLeftMargin" presStyleLbl="node1" presStyleIdx="1" presStyleCnt="4"/>
      <dgm:spPr/>
      <dgm:t>
        <a:bodyPr/>
        <a:lstStyle/>
        <a:p>
          <a:endParaRPr lang="uk-UA"/>
        </a:p>
      </dgm:t>
    </dgm:pt>
    <dgm:pt modelId="{D8911BEB-80CD-4CB3-A3F5-580E596205A9}" type="pres">
      <dgm:prSet presAssocID="{3155F875-14A1-4A17-BC13-A91D92C92923}" presName="parentText" presStyleLbl="node1" presStyleIdx="2" presStyleCnt="4" custScaleX="142857">
        <dgm:presLayoutVars>
          <dgm:chMax val="0"/>
          <dgm:bulletEnabled val="1"/>
        </dgm:presLayoutVars>
      </dgm:prSet>
      <dgm:spPr/>
      <dgm:t>
        <a:bodyPr/>
        <a:lstStyle/>
        <a:p>
          <a:endParaRPr lang="uk-UA"/>
        </a:p>
      </dgm:t>
    </dgm:pt>
    <dgm:pt modelId="{0B7BDDBB-7C20-4FE5-9761-1E1359BFA6E0}" type="pres">
      <dgm:prSet presAssocID="{3155F875-14A1-4A17-BC13-A91D92C92923}" presName="negativeSpace" presStyleCnt="0"/>
      <dgm:spPr/>
    </dgm:pt>
    <dgm:pt modelId="{32F76804-1B79-4D8E-A168-3CE7416C805F}" type="pres">
      <dgm:prSet presAssocID="{3155F875-14A1-4A17-BC13-A91D92C92923}" presName="childText" presStyleLbl="conFgAcc1" presStyleIdx="2" presStyleCnt="4">
        <dgm:presLayoutVars>
          <dgm:bulletEnabled val="1"/>
        </dgm:presLayoutVars>
      </dgm:prSet>
      <dgm:spPr/>
    </dgm:pt>
    <dgm:pt modelId="{AEC3ABE6-07E8-4128-A497-A783981236F4}" type="pres">
      <dgm:prSet presAssocID="{22FBB04E-5EC7-4F72-A20D-9A92121FB84E}" presName="spaceBetweenRectangles" presStyleCnt="0"/>
      <dgm:spPr/>
    </dgm:pt>
    <dgm:pt modelId="{A9EECA39-395B-480A-B99C-6101BE959B90}" type="pres">
      <dgm:prSet presAssocID="{5DE798D2-283D-40DB-9334-F423419CE2DF}" presName="parentLin" presStyleCnt="0"/>
      <dgm:spPr/>
    </dgm:pt>
    <dgm:pt modelId="{C4EC6289-E38D-4A4B-9E48-FF78F0765A9F}" type="pres">
      <dgm:prSet presAssocID="{5DE798D2-283D-40DB-9334-F423419CE2DF}" presName="parentLeftMargin" presStyleLbl="node1" presStyleIdx="2" presStyleCnt="4"/>
      <dgm:spPr/>
      <dgm:t>
        <a:bodyPr/>
        <a:lstStyle/>
        <a:p>
          <a:endParaRPr lang="ru-RU"/>
        </a:p>
      </dgm:t>
    </dgm:pt>
    <dgm:pt modelId="{21FEA477-3449-4DB7-BABC-36D701ECC36B}" type="pres">
      <dgm:prSet presAssocID="{5DE798D2-283D-40DB-9334-F423419CE2DF}" presName="parentText" presStyleLbl="node1" presStyleIdx="3" presStyleCnt="4" custScaleX="136046">
        <dgm:presLayoutVars>
          <dgm:chMax val="0"/>
          <dgm:bulletEnabled val="1"/>
        </dgm:presLayoutVars>
      </dgm:prSet>
      <dgm:spPr/>
      <dgm:t>
        <a:bodyPr/>
        <a:lstStyle/>
        <a:p>
          <a:endParaRPr lang="ru-RU"/>
        </a:p>
      </dgm:t>
    </dgm:pt>
    <dgm:pt modelId="{5A340F46-E3F3-46B6-9A3D-DE328B8BCA69}" type="pres">
      <dgm:prSet presAssocID="{5DE798D2-283D-40DB-9334-F423419CE2DF}" presName="negativeSpace" presStyleCnt="0"/>
      <dgm:spPr/>
    </dgm:pt>
    <dgm:pt modelId="{391D9CBE-9A04-4CBB-A46F-742DC9E8D9B0}" type="pres">
      <dgm:prSet presAssocID="{5DE798D2-283D-40DB-9334-F423419CE2DF}" presName="childText" presStyleLbl="conFgAcc1" presStyleIdx="3" presStyleCnt="4">
        <dgm:presLayoutVars>
          <dgm:bulletEnabled val="1"/>
        </dgm:presLayoutVars>
      </dgm:prSet>
      <dgm:spPr/>
    </dgm:pt>
  </dgm:ptLst>
  <dgm:cxnLst>
    <dgm:cxn modelId="{99D1402C-C63F-4A43-8E96-B6F406F780D8}" type="presOf" srcId="{2678C8C3-9E03-4BCA-9724-6F230EC7886E}" destId="{8ABC8722-A78B-4F00-8F24-B8E4BE1A35BF}" srcOrd="1" destOrd="0" presId="urn:microsoft.com/office/officeart/2005/8/layout/list1"/>
    <dgm:cxn modelId="{EE1E9642-2A41-41C1-B747-A437FEDC932A}" srcId="{B3010105-1660-4265-9668-9346D5F0BCF2}" destId="{2678C8C3-9E03-4BCA-9724-6F230EC7886E}" srcOrd="0" destOrd="0" parTransId="{0F279C44-F934-463E-975B-5BAA9DF333F6}" sibTransId="{9A86FAF0-61AD-4E0D-9289-41BC2EBE1F04}"/>
    <dgm:cxn modelId="{2FA8682D-E2AA-48A6-B667-CD873AB2EB72}" type="presOf" srcId="{B04CBA57-9AE2-4DC8-BD61-7FF5BFA8D5EB}" destId="{E31249D4-2E99-4F8E-B0D9-285CCA13AEED}" srcOrd="1" destOrd="0" presId="urn:microsoft.com/office/officeart/2005/8/layout/list1"/>
    <dgm:cxn modelId="{97F607CB-269F-4A44-A7AA-E8D92A7FA5B1}" type="presOf" srcId="{B04CBA57-9AE2-4DC8-BD61-7FF5BFA8D5EB}" destId="{60D83653-5A58-4EC4-A8CF-B694CDCB808E}" srcOrd="0" destOrd="0" presId="urn:microsoft.com/office/officeart/2005/8/layout/list1"/>
    <dgm:cxn modelId="{B4EF734F-562B-43A2-81E2-C43CFA449FF3}" type="presOf" srcId="{3155F875-14A1-4A17-BC13-A91D92C92923}" destId="{5554EB56-184A-4DF8-8EA9-34697724E460}" srcOrd="0" destOrd="0" presId="urn:microsoft.com/office/officeart/2005/8/layout/list1"/>
    <dgm:cxn modelId="{A897EC19-D81E-4587-815C-FF397C593EA7}" type="presOf" srcId="{3155F875-14A1-4A17-BC13-A91D92C92923}" destId="{D8911BEB-80CD-4CB3-A3F5-580E596205A9}" srcOrd="1" destOrd="0" presId="urn:microsoft.com/office/officeart/2005/8/layout/list1"/>
    <dgm:cxn modelId="{F96837F8-A5E6-4303-8FC8-6331379D6BC5}" srcId="{B3010105-1660-4265-9668-9346D5F0BCF2}" destId="{B04CBA57-9AE2-4DC8-BD61-7FF5BFA8D5EB}" srcOrd="1" destOrd="0" parTransId="{FF482968-135C-4A36-8D0E-29477559C8BF}" sibTransId="{942183C4-6A1C-498F-ADA9-C0A053A833B0}"/>
    <dgm:cxn modelId="{4DAF2A49-26AA-4E89-98F7-A1253B666E6E}" srcId="{B3010105-1660-4265-9668-9346D5F0BCF2}" destId="{5DE798D2-283D-40DB-9334-F423419CE2DF}" srcOrd="3" destOrd="0" parTransId="{B7F3AEED-6620-4B75-BBAC-26262C07BE4B}" sibTransId="{9DD51D4F-FA03-4AF4-9082-504F4559FF93}"/>
    <dgm:cxn modelId="{205FF104-4669-40C4-8CAB-1F96E7C588D8}" type="presOf" srcId="{2678C8C3-9E03-4BCA-9724-6F230EC7886E}" destId="{0449263B-EED8-4229-A763-A6B6127CB726}" srcOrd="0" destOrd="0" presId="urn:microsoft.com/office/officeart/2005/8/layout/list1"/>
    <dgm:cxn modelId="{A1A53376-DA76-4457-8872-2C8105FBC34D}" type="presOf" srcId="{B3010105-1660-4265-9668-9346D5F0BCF2}" destId="{3AE049FF-F1B0-4FAC-A049-CC4D0BA381C9}" srcOrd="0" destOrd="0" presId="urn:microsoft.com/office/officeart/2005/8/layout/list1"/>
    <dgm:cxn modelId="{5957150A-1A5A-4ED6-AAD0-27369F4BB2D1}" type="presOf" srcId="{5DE798D2-283D-40DB-9334-F423419CE2DF}" destId="{21FEA477-3449-4DB7-BABC-36D701ECC36B}" srcOrd="1" destOrd="0" presId="urn:microsoft.com/office/officeart/2005/8/layout/list1"/>
    <dgm:cxn modelId="{F5A46044-9D10-427B-AE2B-D0219853E844}" type="presOf" srcId="{5DE798D2-283D-40DB-9334-F423419CE2DF}" destId="{C4EC6289-E38D-4A4B-9E48-FF78F0765A9F}" srcOrd="0" destOrd="0" presId="urn:microsoft.com/office/officeart/2005/8/layout/list1"/>
    <dgm:cxn modelId="{280D7066-0770-47E4-826C-A699E457FAED}" srcId="{B3010105-1660-4265-9668-9346D5F0BCF2}" destId="{3155F875-14A1-4A17-BC13-A91D92C92923}" srcOrd="2" destOrd="0" parTransId="{D28E8383-D62D-4CDA-AA19-8BC3B9F3AAEC}" sibTransId="{22FBB04E-5EC7-4F72-A20D-9A92121FB84E}"/>
    <dgm:cxn modelId="{82E555C5-9244-43F2-AD5D-F147AEDFC3CB}" type="presParOf" srcId="{3AE049FF-F1B0-4FAC-A049-CC4D0BA381C9}" destId="{D9DED605-170D-4C6D-BE3C-6935B5B0907D}" srcOrd="0" destOrd="0" presId="urn:microsoft.com/office/officeart/2005/8/layout/list1"/>
    <dgm:cxn modelId="{E569FA0E-FF3C-4D26-B0E9-C00D2BB1E09A}" type="presParOf" srcId="{D9DED605-170D-4C6D-BE3C-6935B5B0907D}" destId="{0449263B-EED8-4229-A763-A6B6127CB726}" srcOrd="0" destOrd="0" presId="urn:microsoft.com/office/officeart/2005/8/layout/list1"/>
    <dgm:cxn modelId="{FF2952CD-858F-417B-B5C2-96C6463A8779}" type="presParOf" srcId="{D9DED605-170D-4C6D-BE3C-6935B5B0907D}" destId="{8ABC8722-A78B-4F00-8F24-B8E4BE1A35BF}" srcOrd="1" destOrd="0" presId="urn:microsoft.com/office/officeart/2005/8/layout/list1"/>
    <dgm:cxn modelId="{A0840FD7-0063-452D-B0DD-A3FF4035C205}" type="presParOf" srcId="{3AE049FF-F1B0-4FAC-A049-CC4D0BA381C9}" destId="{EF802F5C-33F0-4FF6-AD56-1225B7A19A03}" srcOrd="1" destOrd="0" presId="urn:microsoft.com/office/officeart/2005/8/layout/list1"/>
    <dgm:cxn modelId="{685BF4E7-BE4F-424E-8058-F3D15F4A9D42}" type="presParOf" srcId="{3AE049FF-F1B0-4FAC-A049-CC4D0BA381C9}" destId="{71EB07FE-4463-44A2-BBEE-1651919AE73B}" srcOrd="2" destOrd="0" presId="urn:microsoft.com/office/officeart/2005/8/layout/list1"/>
    <dgm:cxn modelId="{FA289F5C-9CC6-41AF-861B-33028A3B3D18}" type="presParOf" srcId="{3AE049FF-F1B0-4FAC-A049-CC4D0BA381C9}" destId="{81C49DF2-E536-4979-9C7E-F60D681FCD77}" srcOrd="3" destOrd="0" presId="urn:microsoft.com/office/officeart/2005/8/layout/list1"/>
    <dgm:cxn modelId="{E09C6CC7-FD36-4D03-9864-3A1EFB70C13B}" type="presParOf" srcId="{3AE049FF-F1B0-4FAC-A049-CC4D0BA381C9}" destId="{23FD63BE-734B-4842-8374-E199F0EE3D33}" srcOrd="4" destOrd="0" presId="urn:microsoft.com/office/officeart/2005/8/layout/list1"/>
    <dgm:cxn modelId="{9117F169-9420-4BD0-9C7D-1BCA48B7B93E}" type="presParOf" srcId="{23FD63BE-734B-4842-8374-E199F0EE3D33}" destId="{60D83653-5A58-4EC4-A8CF-B694CDCB808E}" srcOrd="0" destOrd="0" presId="urn:microsoft.com/office/officeart/2005/8/layout/list1"/>
    <dgm:cxn modelId="{76751842-2625-4877-970F-5ACA777A9D8C}" type="presParOf" srcId="{23FD63BE-734B-4842-8374-E199F0EE3D33}" destId="{E31249D4-2E99-4F8E-B0D9-285CCA13AEED}" srcOrd="1" destOrd="0" presId="urn:microsoft.com/office/officeart/2005/8/layout/list1"/>
    <dgm:cxn modelId="{33DA8E92-E2ED-4EC3-8F46-06590516845E}" type="presParOf" srcId="{3AE049FF-F1B0-4FAC-A049-CC4D0BA381C9}" destId="{35CC324D-A8C1-425A-AFE6-D2333BE1AE65}" srcOrd="5" destOrd="0" presId="urn:microsoft.com/office/officeart/2005/8/layout/list1"/>
    <dgm:cxn modelId="{950B1FBF-9F9A-47E6-BC80-AC522981710F}" type="presParOf" srcId="{3AE049FF-F1B0-4FAC-A049-CC4D0BA381C9}" destId="{E5EFFFF4-F5DA-4F6C-A74F-635F144EB96F}" srcOrd="6" destOrd="0" presId="urn:microsoft.com/office/officeart/2005/8/layout/list1"/>
    <dgm:cxn modelId="{3432A191-F92A-4485-9D9E-1B0B9B5826EF}" type="presParOf" srcId="{3AE049FF-F1B0-4FAC-A049-CC4D0BA381C9}" destId="{5806D59D-3EA9-474C-81BA-BF9C38F7BA8F}" srcOrd="7" destOrd="0" presId="urn:microsoft.com/office/officeart/2005/8/layout/list1"/>
    <dgm:cxn modelId="{AC509007-9276-47D4-8C60-6B157A8010FE}" type="presParOf" srcId="{3AE049FF-F1B0-4FAC-A049-CC4D0BA381C9}" destId="{97A33CA2-4301-40A1-9F7E-061A70F92D99}" srcOrd="8" destOrd="0" presId="urn:microsoft.com/office/officeart/2005/8/layout/list1"/>
    <dgm:cxn modelId="{C419F40D-671E-4BAA-ACE2-76CE236A61E8}" type="presParOf" srcId="{97A33CA2-4301-40A1-9F7E-061A70F92D99}" destId="{5554EB56-184A-4DF8-8EA9-34697724E460}" srcOrd="0" destOrd="0" presId="urn:microsoft.com/office/officeart/2005/8/layout/list1"/>
    <dgm:cxn modelId="{27D9FB38-9428-4C4F-BD43-828C51B56FE8}" type="presParOf" srcId="{97A33CA2-4301-40A1-9F7E-061A70F92D99}" destId="{D8911BEB-80CD-4CB3-A3F5-580E596205A9}" srcOrd="1" destOrd="0" presId="urn:microsoft.com/office/officeart/2005/8/layout/list1"/>
    <dgm:cxn modelId="{81B999E1-573B-45BF-88D8-BC116ED51356}" type="presParOf" srcId="{3AE049FF-F1B0-4FAC-A049-CC4D0BA381C9}" destId="{0B7BDDBB-7C20-4FE5-9761-1E1359BFA6E0}" srcOrd="9" destOrd="0" presId="urn:microsoft.com/office/officeart/2005/8/layout/list1"/>
    <dgm:cxn modelId="{5AB79E8F-42F2-4499-B2EB-4A9AC99DE82B}" type="presParOf" srcId="{3AE049FF-F1B0-4FAC-A049-CC4D0BA381C9}" destId="{32F76804-1B79-4D8E-A168-3CE7416C805F}" srcOrd="10" destOrd="0" presId="urn:microsoft.com/office/officeart/2005/8/layout/list1"/>
    <dgm:cxn modelId="{C71CD3D9-5177-4B57-9051-4248927340FE}" type="presParOf" srcId="{3AE049FF-F1B0-4FAC-A049-CC4D0BA381C9}" destId="{AEC3ABE6-07E8-4128-A497-A783981236F4}" srcOrd="11" destOrd="0" presId="urn:microsoft.com/office/officeart/2005/8/layout/list1"/>
    <dgm:cxn modelId="{3E7B7971-538A-4E82-BAF0-8849F42EA166}" type="presParOf" srcId="{3AE049FF-F1B0-4FAC-A049-CC4D0BA381C9}" destId="{A9EECA39-395B-480A-B99C-6101BE959B90}" srcOrd="12" destOrd="0" presId="urn:microsoft.com/office/officeart/2005/8/layout/list1"/>
    <dgm:cxn modelId="{6B3183A8-0009-4EA7-A19B-25CD3EDA1C46}" type="presParOf" srcId="{A9EECA39-395B-480A-B99C-6101BE959B90}" destId="{C4EC6289-E38D-4A4B-9E48-FF78F0765A9F}" srcOrd="0" destOrd="0" presId="urn:microsoft.com/office/officeart/2005/8/layout/list1"/>
    <dgm:cxn modelId="{E40115EE-0ED9-400C-9498-AA9E6F9310BA}" type="presParOf" srcId="{A9EECA39-395B-480A-B99C-6101BE959B90}" destId="{21FEA477-3449-4DB7-BABC-36D701ECC36B}" srcOrd="1" destOrd="0" presId="urn:microsoft.com/office/officeart/2005/8/layout/list1"/>
    <dgm:cxn modelId="{CD3FFE84-999D-465A-994C-903FA22FF021}" type="presParOf" srcId="{3AE049FF-F1B0-4FAC-A049-CC4D0BA381C9}" destId="{5A340F46-E3F3-46B6-9A3D-DE328B8BCA69}" srcOrd="13" destOrd="0" presId="urn:microsoft.com/office/officeart/2005/8/layout/list1"/>
    <dgm:cxn modelId="{B30B7F48-1F1C-48DB-B6B4-60D954C456B8}" type="presParOf" srcId="{3AE049FF-F1B0-4FAC-A049-CC4D0BA381C9}" destId="{391D9CBE-9A04-4CBB-A46F-742DC9E8D9B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D45B6-333A-4D09-8E27-6E4DBD3AFE20}"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uk-UA"/>
        </a:p>
      </dgm:t>
    </dgm:pt>
    <dgm:pt modelId="{C75EB047-EF09-4E08-9E05-9A08C82D34B4}">
      <dgm:prSet phldrT="[Текст]" custT="1"/>
      <dgm:spPr/>
      <dgm:t>
        <a:bodyPr/>
        <a:lstStyle/>
        <a:p>
          <a:pPr>
            <a:spcAft>
              <a:spcPts val="0"/>
            </a:spcAft>
          </a:pPr>
          <a:r>
            <a:rPr lang="uk-UA" sz="1600" b="1" dirty="0">
              <a:solidFill>
                <a:srgbClr val="003999"/>
              </a:solidFill>
              <a:latin typeface="+mn-lt"/>
              <a:cs typeface="Times New Roman" panose="02020603050405020304" pitchFamily="18" charset="0"/>
            </a:rPr>
            <a:t>Види </a:t>
          </a:r>
        </a:p>
        <a:p>
          <a:pPr>
            <a:spcAft>
              <a:spcPts val="0"/>
            </a:spcAft>
          </a:pPr>
          <a:r>
            <a:rPr lang="uk-UA" sz="1600" b="1" dirty="0">
              <a:solidFill>
                <a:srgbClr val="003999"/>
              </a:solidFill>
              <a:latin typeface="+mn-lt"/>
              <a:cs typeface="Times New Roman" panose="02020603050405020304" pitchFamily="18" charset="0"/>
            </a:rPr>
            <a:t>помилок</a:t>
          </a:r>
        </a:p>
      </dgm:t>
    </dgm:pt>
    <dgm:pt modelId="{95D8086B-CFA9-44B4-AF1C-3018B6311720}" type="parTrans" cxnId="{8687F28B-0DBA-4982-A467-4DCD0788B959}">
      <dgm:prSet/>
      <dgm:spPr/>
      <dgm:t>
        <a:bodyPr/>
        <a:lstStyle/>
        <a:p>
          <a:endParaRPr lang="uk-UA"/>
        </a:p>
      </dgm:t>
    </dgm:pt>
    <dgm:pt modelId="{EE525E7C-0E24-4136-AE3B-0EE00605A327}" type="sibTrans" cxnId="{8687F28B-0DBA-4982-A467-4DCD0788B959}">
      <dgm:prSet/>
      <dgm:spPr/>
      <dgm:t>
        <a:bodyPr/>
        <a:lstStyle/>
        <a:p>
          <a:endParaRPr lang="uk-UA"/>
        </a:p>
      </dgm:t>
    </dgm:pt>
    <dgm:pt modelId="{8B6D91ED-A3CE-4BC3-8396-11C129352891}">
      <dgm:prSet phldrT="[Текст]" custT="1"/>
      <dgm:spPr/>
      <dgm:t>
        <a:bodyPr/>
        <a:lstStyle/>
        <a:p>
          <a:pPr>
            <a:spcAft>
              <a:spcPts val="0"/>
            </a:spcAft>
          </a:pPr>
          <a:r>
            <a:rPr lang="uk-UA" sz="1600" dirty="0">
              <a:solidFill>
                <a:srgbClr val="003999"/>
              </a:solidFill>
              <a:latin typeface="+mn-lt"/>
              <a:cs typeface="Times New Roman" panose="02020603050405020304" pitchFamily="18" charset="0"/>
            </a:rPr>
            <a:t>Помилки в однотипних </a:t>
          </a:r>
        </a:p>
        <a:p>
          <a:pPr>
            <a:spcAft>
              <a:spcPts val="0"/>
            </a:spcAft>
          </a:pPr>
          <a:r>
            <a:rPr lang="uk-UA" sz="1600" dirty="0">
              <a:solidFill>
                <a:srgbClr val="003999"/>
              </a:solidFill>
              <a:latin typeface="+mn-lt"/>
              <a:cs typeface="Times New Roman" panose="02020603050405020304" pitchFamily="18" charset="0"/>
            </a:rPr>
            <a:t>операціях</a:t>
          </a:r>
        </a:p>
      </dgm:t>
    </dgm:pt>
    <dgm:pt modelId="{0BFE4174-8E77-4D1F-A3F7-06A5052248E9}" type="parTrans" cxnId="{5C907BFE-6EB4-4CEF-A6C2-2EE0D110917D}">
      <dgm:prSet/>
      <dgm:spPr/>
      <dgm:t>
        <a:bodyPr/>
        <a:lstStyle/>
        <a:p>
          <a:endParaRPr lang="uk-UA"/>
        </a:p>
      </dgm:t>
    </dgm:pt>
    <dgm:pt modelId="{ED8C0A04-2709-45E2-A7EC-B5E6538A2E79}" type="sibTrans" cxnId="{5C907BFE-6EB4-4CEF-A6C2-2EE0D110917D}">
      <dgm:prSet/>
      <dgm:spPr/>
      <dgm:t>
        <a:bodyPr/>
        <a:lstStyle/>
        <a:p>
          <a:endParaRPr lang="uk-UA"/>
        </a:p>
      </dgm:t>
    </dgm:pt>
    <dgm:pt modelId="{A828CB68-3047-41B3-9088-048BFF460CDD}">
      <dgm:prSet phldrT="[Текст]" custT="1"/>
      <dgm:spPr/>
      <dgm:t>
        <a:bodyPr/>
        <a:lstStyle/>
        <a:p>
          <a:pPr>
            <a:spcAft>
              <a:spcPts val="0"/>
            </a:spcAft>
          </a:pPr>
          <a:r>
            <a:rPr lang="uk-UA" sz="1400" dirty="0">
              <a:latin typeface="+mn-lt"/>
              <a:cs typeface="Times New Roman" panose="02020603050405020304" pitchFamily="18" charset="0"/>
            </a:rPr>
            <a:t>Аудитори повинні визначити спільні риси та характеристики таких операцій і провести додаткові аудиторські процедури саме для цієї категорії операцій</a:t>
          </a:r>
        </a:p>
      </dgm:t>
    </dgm:pt>
    <dgm:pt modelId="{0B11BBED-FC95-454E-AA07-60F7AF11DEB3}" type="parTrans" cxnId="{3271CB89-C09B-442E-920B-06D535D8AEC5}">
      <dgm:prSet/>
      <dgm:spPr/>
      <dgm:t>
        <a:bodyPr/>
        <a:lstStyle/>
        <a:p>
          <a:endParaRPr lang="uk-UA"/>
        </a:p>
      </dgm:t>
    </dgm:pt>
    <dgm:pt modelId="{140F9D2B-BFF5-4F3E-89F4-6B1DB5D044B9}" type="sibTrans" cxnId="{3271CB89-C09B-442E-920B-06D535D8AEC5}">
      <dgm:prSet/>
      <dgm:spPr/>
      <dgm:t>
        <a:bodyPr/>
        <a:lstStyle/>
        <a:p>
          <a:endParaRPr lang="uk-UA"/>
        </a:p>
      </dgm:t>
    </dgm:pt>
    <dgm:pt modelId="{2A039B0A-9FDD-4100-AB9C-1B2D356FBAD1}">
      <dgm:prSet phldrT="[Текст]" custT="1"/>
      <dgm:spPr/>
      <dgm:t>
        <a:bodyPr/>
        <a:lstStyle/>
        <a:p>
          <a:pPr>
            <a:spcAft>
              <a:spcPts val="0"/>
            </a:spcAft>
          </a:pPr>
          <a:r>
            <a:rPr lang="uk-UA" sz="1600" dirty="0">
              <a:solidFill>
                <a:srgbClr val="003999"/>
              </a:solidFill>
              <a:latin typeface="+mn-lt"/>
              <a:cs typeface="Times New Roman" panose="02020603050405020304" pitchFamily="18" charset="0"/>
            </a:rPr>
            <a:t>Нетипові </a:t>
          </a:r>
        </a:p>
        <a:p>
          <a:pPr>
            <a:spcAft>
              <a:spcPts val="0"/>
            </a:spcAft>
          </a:pPr>
          <a:r>
            <a:rPr lang="uk-UA" sz="1600" dirty="0">
              <a:solidFill>
                <a:srgbClr val="003999"/>
              </a:solidFill>
              <a:latin typeface="+mn-lt"/>
              <a:cs typeface="Times New Roman" panose="02020603050405020304" pitchFamily="18" charset="0"/>
            </a:rPr>
            <a:t>відхилення</a:t>
          </a:r>
        </a:p>
      </dgm:t>
    </dgm:pt>
    <dgm:pt modelId="{0D1CA601-1C88-4CF6-9F09-C746E4002C69}" type="parTrans" cxnId="{61F9D4F4-F9CD-4EEF-94BF-495DE3260D06}">
      <dgm:prSet/>
      <dgm:spPr/>
      <dgm:t>
        <a:bodyPr/>
        <a:lstStyle/>
        <a:p>
          <a:endParaRPr lang="uk-UA"/>
        </a:p>
      </dgm:t>
    </dgm:pt>
    <dgm:pt modelId="{EA34086D-8C1C-44F8-867C-1529B14B77DB}" type="sibTrans" cxnId="{61F9D4F4-F9CD-4EEF-94BF-495DE3260D06}">
      <dgm:prSet/>
      <dgm:spPr/>
      <dgm:t>
        <a:bodyPr/>
        <a:lstStyle/>
        <a:p>
          <a:endParaRPr lang="uk-UA"/>
        </a:p>
      </dgm:t>
    </dgm:pt>
    <dgm:pt modelId="{23A0E1C5-4DB0-4365-A42B-AB74DB3FBB27}">
      <dgm:prSet phldrT="[Текст]" custT="1"/>
      <dgm:spPr/>
      <dgm:t>
        <a:bodyPr/>
        <a:lstStyle/>
        <a:p>
          <a:pPr>
            <a:spcAft>
              <a:spcPts val="0"/>
            </a:spcAft>
          </a:pPr>
          <a:r>
            <a:rPr lang="uk-UA" sz="1400" dirty="0">
              <a:latin typeface="+mn-lt"/>
              <a:cs typeface="Times New Roman" panose="02020603050405020304" pitchFamily="18" charset="0"/>
            </a:rPr>
            <a:t>Аудитори повинні отримати впевненість у тому, що виявлене відхилення не є типовим для отриманих операцій і не впливає на інші елементи сукупності</a:t>
          </a:r>
        </a:p>
      </dgm:t>
    </dgm:pt>
    <dgm:pt modelId="{AA8568FD-EE26-4AC7-8AB8-2A799636A31A}" type="parTrans" cxnId="{15299BB5-2EBB-4364-B921-8E57AB0E6112}">
      <dgm:prSet/>
      <dgm:spPr/>
      <dgm:t>
        <a:bodyPr/>
        <a:lstStyle/>
        <a:p>
          <a:endParaRPr lang="uk-UA"/>
        </a:p>
      </dgm:t>
    </dgm:pt>
    <dgm:pt modelId="{1FCC36F5-82D2-423C-857C-5DDD9A03EB7F}" type="sibTrans" cxnId="{15299BB5-2EBB-4364-B921-8E57AB0E6112}">
      <dgm:prSet/>
      <dgm:spPr/>
      <dgm:t>
        <a:bodyPr/>
        <a:lstStyle/>
        <a:p>
          <a:endParaRPr lang="uk-UA"/>
        </a:p>
      </dgm:t>
    </dgm:pt>
    <dgm:pt modelId="{47C5CCE4-FD2B-499B-A48D-4CB4AF6691B2}">
      <dgm:prSet custT="1"/>
      <dgm:spPr/>
      <dgm:t>
        <a:bodyPr/>
        <a:lstStyle/>
        <a:p>
          <a:pPr>
            <a:spcAft>
              <a:spcPts val="0"/>
            </a:spcAft>
          </a:pPr>
          <a:r>
            <a:rPr lang="uk-UA" sz="1600" dirty="0">
              <a:solidFill>
                <a:srgbClr val="003999"/>
              </a:solidFill>
              <a:latin typeface="+mn-lt"/>
              <a:cs typeface="Times New Roman" panose="02020603050405020304" pitchFamily="18" charset="0"/>
            </a:rPr>
            <a:t>Помилки через </a:t>
          </a:r>
        </a:p>
        <a:p>
          <a:pPr>
            <a:spcAft>
              <a:spcPts val="0"/>
            </a:spcAft>
          </a:pPr>
          <a:r>
            <a:rPr lang="uk-UA" sz="1600" dirty="0">
              <a:solidFill>
                <a:srgbClr val="003999"/>
              </a:solidFill>
              <a:latin typeface="+mn-lt"/>
              <a:cs typeface="Times New Roman" panose="02020603050405020304" pitchFamily="18" charset="0"/>
            </a:rPr>
            <a:t>недоліки системи </a:t>
          </a:r>
        </a:p>
        <a:p>
          <a:pPr>
            <a:spcAft>
              <a:spcPts val="0"/>
            </a:spcAft>
          </a:pPr>
          <a:r>
            <a:rPr lang="uk-UA" sz="1600" dirty="0">
              <a:solidFill>
                <a:srgbClr val="003999"/>
              </a:solidFill>
              <a:latin typeface="+mn-lt"/>
              <a:cs typeface="Times New Roman" panose="02020603050405020304" pitchFamily="18" charset="0"/>
            </a:rPr>
            <a:t>внутрішнього контролю</a:t>
          </a:r>
        </a:p>
      </dgm:t>
    </dgm:pt>
    <dgm:pt modelId="{E97C995F-A51E-46A2-BF97-A0EFB18F3DAE}" type="parTrans" cxnId="{071ADF6D-A3C3-4C77-8792-CE5978984F1B}">
      <dgm:prSet/>
      <dgm:spPr/>
      <dgm:t>
        <a:bodyPr/>
        <a:lstStyle/>
        <a:p>
          <a:endParaRPr lang="uk-UA"/>
        </a:p>
      </dgm:t>
    </dgm:pt>
    <dgm:pt modelId="{46088516-2B38-4C82-8E4F-11E1BFFCC2B9}" type="sibTrans" cxnId="{071ADF6D-A3C3-4C77-8792-CE5978984F1B}">
      <dgm:prSet/>
      <dgm:spPr/>
      <dgm:t>
        <a:bodyPr/>
        <a:lstStyle/>
        <a:p>
          <a:endParaRPr lang="uk-UA"/>
        </a:p>
      </dgm:t>
    </dgm:pt>
    <dgm:pt modelId="{4474DBCD-E90F-4D74-A484-494F5C67DC86}">
      <dgm:prSet custT="1"/>
      <dgm:spPr/>
      <dgm:t>
        <a:bodyPr/>
        <a:lstStyle/>
        <a:p>
          <a:pPr>
            <a:spcAft>
              <a:spcPts val="0"/>
            </a:spcAft>
          </a:pPr>
          <a:r>
            <a:rPr lang="uk-UA" sz="1400" dirty="0">
              <a:latin typeface="+mn-lt"/>
              <a:cs typeface="Times New Roman" panose="02020603050405020304" pitchFamily="18" charset="0"/>
            </a:rPr>
            <a:t>Аудитори повинні переглянути попередні оцінки системи внутрішнього контролю та збільшити попередньо оцінені ризики, що призведе до потреби проведення більш глибокого вивчення предмету аудиту</a:t>
          </a:r>
        </a:p>
      </dgm:t>
    </dgm:pt>
    <dgm:pt modelId="{357674BF-CD4A-4E8B-85E8-6FCA10809040}" type="parTrans" cxnId="{DA21E97D-D9A7-475A-8A86-63849B4D94B4}">
      <dgm:prSet/>
      <dgm:spPr/>
      <dgm:t>
        <a:bodyPr/>
        <a:lstStyle/>
        <a:p>
          <a:endParaRPr lang="uk-UA"/>
        </a:p>
      </dgm:t>
    </dgm:pt>
    <dgm:pt modelId="{C7FEA089-5875-4426-BFC4-3B569751E5D9}" type="sibTrans" cxnId="{DA21E97D-D9A7-475A-8A86-63849B4D94B4}">
      <dgm:prSet/>
      <dgm:spPr/>
      <dgm:t>
        <a:bodyPr/>
        <a:lstStyle/>
        <a:p>
          <a:endParaRPr lang="uk-UA"/>
        </a:p>
      </dgm:t>
    </dgm:pt>
    <dgm:pt modelId="{4A098F91-43B9-435A-AAF1-F209FF6B6217}" type="pres">
      <dgm:prSet presAssocID="{67AD45B6-333A-4D09-8E27-6E4DBD3AFE20}" presName="diagram" presStyleCnt="0">
        <dgm:presLayoutVars>
          <dgm:chPref val="1"/>
          <dgm:dir/>
          <dgm:animOne val="branch"/>
          <dgm:animLvl val="lvl"/>
          <dgm:resizeHandles val="exact"/>
        </dgm:presLayoutVars>
      </dgm:prSet>
      <dgm:spPr/>
      <dgm:t>
        <a:bodyPr/>
        <a:lstStyle/>
        <a:p>
          <a:endParaRPr lang="ru-RU"/>
        </a:p>
      </dgm:t>
    </dgm:pt>
    <dgm:pt modelId="{A640A6EF-2D0D-470D-9073-D63BF8F325EA}" type="pres">
      <dgm:prSet presAssocID="{C75EB047-EF09-4E08-9E05-9A08C82D34B4}" presName="root1" presStyleCnt="0"/>
      <dgm:spPr/>
    </dgm:pt>
    <dgm:pt modelId="{FB1A4D02-70CF-49C9-A218-A82C63A7FFCA}" type="pres">
      <dgm:prSet presAssocID="{C75EB047-EF09-4E08-9E05-9A08C82D34B4}" presName="LevelOneTextNode" presStyleLbl="node0" presStyleIdx="0" presStyleCnt="1" custScaleX="63278" custScaleY="126133" custLinFactNeighborX="-280" custLinFactNeighborY="-6669">
        <dgm:presLayoutVars>
          <dgm:chPref val="3"/>
        </dgm:presLayoutVars>
      </dgm:prSet>
      <dgm:spPr/>
      <dgm:t>
        <a:bodyPr/>
        <a:lstStyle/>
        <a:p>
          <a:endParaRPr lang="ru-RU"/>
        </a:p>
      </dgm:t>
    </dgm:pt>
    <dgm:pt modelId="{921287D9-2201-4F8F-BA47-336738C826D0}" type="pres">
      <dgm:prSet presAssocID="{C75EB047-EF09-4E08-9E05-9A08C82D34B4}" presName="level2hierChild" presStyleCnt="0"/>
      <dgm:spPr/>
    </dgm:pt>
    <dgm:pt modelId="{1686A08A-851E-405A-9ECC-A9E30DE762D6}" type="pres">
      <dgm:prSet presAssocID="{0BFE4174-8E77-4D1F-A3F7-06A5052248E9}" presName="conn2-1" presStyleLbl="parChTrans1D2" presStyleIdx="0" presStyleCnt="3"/>
      <dgm:spPr/>
      <dgm:t>
        <a:bodyPr/>
        <a:lstStyle/>
        <a:p>
          <a:endParaRPr lang="ru-RU"/>
        </a:p>
      </dgm:t>
    </dgm:pt>
    <dgm:pt modelId="{B17F1659-C1A9-4A76-9DBF-5633C72D3F54}" type="pres">
      <dgm:prSet presAssocID="{0BFE4174-8E77-4D1F-A3F7-06A5052248E9}" presName="connTx" presStyleLbl="parChTrans1D2" presStyleIdx="0" presStyleCnt="3"/>
      <dgm:spPr/>
      <dgm:t>
        <a:bodyPr/>
        <a:lstStyle/>
        <a:p>
          <a:endParaRPr lang="ru-RU"/>
        </a:p>
      </dgm:t>
    </dgm:pt>
    <dgm:pt modelId="{6131D0EA-2820-4909-965A-A6C981B162F0}" type="pres">
      <dgm:prSet presAssocID="{8B6D91ED-A3CE-4BC3-8396-11C129352891}" presName="root2" presStyleCnt="0"/>
      <dgm:spPr/>
    </dgm:pt>
    <dgm:pt modelId="{02F6E977-B200-4CF8-B8D8-2C4DE6316124}" type="pres">
      <dgm:prSet presAssocID="{8B6D91ED-A3CE-4BC3-8396-11C129352891}" presName="LevelTwoTextNode" presStyleLbl="node2" presStyleIdx="0" presStyleCnt="3" custScaleX="78599">
        <dgm:presLayoutVars>
          <dgm:chPref val="3"/>
        </dgm:presLayoutVars>
      </dgm:prSet>
      <dgm:spPr/>
      <dgm:t>
        <a:bodyPr/>
        <a:lstStyle/>
        <a:p>
          <a:endParaRPr lang="ru-RU"/>
        </a:p>
      </dgm:t>
    </dgm:pt>
    <dgm:pt modelId="{A903AE26-4655-4560-9639-075A7A7B6F2E}" type="pres">
      <dgm:prSet presAssocID="{8B6D91ED-A3CE-4BC3-8396-11C129352891}" presName="level3hierChild" presStyleCnt="0"/>
      <dgm:spPr/>
    </dgm:pt>
    <dgm:pt modelId="{0133A4BD-82A9-4D01-A1C9-BCB6E0422600}" type="pres">
      <dgm:prSet presAssocID="{0B11BBED-FC95-454E-AA07-60F7AF11DEB3}" presName="conn2-1" presStyleLbl="parChTrans1D3" presStyleIdx="0" presStyleCnt="3"/>
      <dgm:spPr/>
      <dgm:t>
        <a:bodyPr/>
        <a:lstStyle/>
        <a:p>
          <a:endParaRPr lang="ru-RU"/>
        </a:p>
      </dgm:t>
    </dgm:pt>
    <dgm:pt modelId="{86E64476-76E3-4873-83A8-15C03B74234A}" type="pres">
      <dgm:prSet presAssocID="{0B11BBED-FC95-454E-AA07-60F7AF11DEB3}" presName="connTx" presStyleLbl="parChTrans1D3" presStyleIdx="0" presStyleCnt="3"/>
      <dgm:spPr/>
      <dgm:t>
        <a:bodyPr/>
        <a:lstStyle/>
        <a:p>
          <a:endParaRPr lang="ru-RU"/>
        </a:p>
      </dgm:t>
    </dgm:pt>
    <dgm:pt modelId="{B5019729-3D26-498B-BF1F-321D672659CE}" type="pres">
      <dgm:prSet presAssocID="{A828CB68-3047-41B3-9088-048BFF460CDD}" presName="root2" presStyleCnt="0"/>
      <dgm:spPr/>
    </dgm:pt>
    <dgm:pt modelId="{220A2203-1ED8-4F5D-856D-34CC9622CA7A}" type="pres">
      <dgm:prSet presAssocID="{A828CB68-3047-41B3-9088-048BFF460CDD}" presName="LevelTwoTextNode" presStyleLbl="node3" presStyleIdx="0" presStyleCnt="3">
        <dgm:presLayoutVars>
          <dgm:chPref val="3"/>
        </dgm:presLayoutVars>
      </dgm:prSet>
      <dgm:spPr/>
      <dgm:t>
        <a:bodyPr/>
        <a:lstStyle/>
        <a:p>
          <a:endParaRPr lang="ru-RU"/>
        </a:p>
      </dgm:t>
    </dgm:pt>
    <dgm:pt modelId="{51B886B1-F772-48DC-BFDD-DC9990CDD48A}" type="pres">
      <dgm:prSet presAssocID="{A828CB68-3047-41B3-9088-048BFF460CDD}" presName="level3hierChild" presStyleCnt="0"/>
      <dgm:spPr/>
    </dgm:pt>
    <dgm:pt modelId="{B4041723-BAB1-4473-8DB3-09A312764954}" type="pres">
      <dgm:prSet presAssocID="{0D1CA601-1C88-4CF6-9F09-C746E4002C69}" presName="conn2-1" presStyleLbl="parChTrans1D2" presStyleIdx="1" presStyleCnt="3"/>
      <dgm:spPr/>
      <dgm:t>
        <a:bodyPr/>
        <a:lstStyle/>
        <a:p>
          <a:endParaRPr lang="ru-RU"/>
        </a:p>
      </dgm:t>
    </dgm:pt>
    <dgm:pt modelId="{3362FB55-66EC-453E-A9FE-5B80A4B6D6E3}" type="pres">
      <dgm:prSet presAssocID="{0D1CA601-1C88-4CF6-9F09-C746E4002C69}" presName="connTx" presStyleLbl="parChTrans1D2" presStyleIdx="1" presStyleCnt="3"/>
      <dgm:spPr/>
      <dgm:t>
        <a:bodyPr/>
        <a:lstStyle/>
        <a:p>
          <a:endParaRPr lang="ru-RU"/>
        </a:p>
      </dgm:t>
    </dgm:pt>
    <dgm:pt modelId="{F3C62E5D-6C42-4165-809A-F15AA4D27605}" type="pres">
      <dgm:prSet presAssocID="{2A039B0A-9FDD-4100-AB9C-1B2D356FBAD1}" presName="root2" presStyleCnt="0"/>
      <dgm:spPr/>
    </dgm:pt>
    <dgm:pt modelId="{9F2A8839-4D72-40D5-BFAF-C425A6C3F055}" type="pres">
      <dgm:prSet presAssocID="{2A039B0A-9FDD-4100-AB9C-1B2D356FBAD1}" presName="LevelTwoTextNode" presStyleLbl="node2" presStyleIdx="1" presStyleCnt="3" custScaleX="78599">
        <dgm:presLayoutVars>
          <dgm:chPref val="3"/>
        </dgm:presLayoutVars>
      </dgm:prSet>
      <dgm:spPr/>
      <dgm:t>
        <a:bodyPr/>
        <a:lstStyle/>
        <a:p>
          <a:endParaRPr lang="ru-RU"/>
        </a:p>
      </dgm:t>
    </dgm:pt>
    <dgm:pt modelId="{3642F2DF-A59A-4F0E-8FC5-16410B9B6704}" type="pres">
      <dgm:prSet presAssocID="{2A039B0A-9FDD-4100-AB9C-1B2D356FBAD1}" presName="level3hierChild" presStyleCnt="0"/>
      <dgm:spPr/>
    </dgm:pt>
    <dgm:pt modelId="{DEB44B2B-4DF5-4925-ACA7-B376780446C5}" type="pres">
      <dgm:prSet presAssocID="{AA8568FD-EE26-4AC7-8AB8-2A799636A31A}" presName="conn2-1" presStyleLbl="parChTrans1D3" presStyleIdx="1" presStyleCnt="3"/>
      <dgm:spPr/>
      <dgm:t>
        <a:bodyPr/>
        <a:lstStyle/>
        <a:p>
          <a:endParaRPr lang="ru-RU"/>
        </a:p>
      </dgm:t>
    </dgm:pt>
    <dgm:pt modelId="{D990A6F0-FDE2-41B8-ADE9-B564D1CC846D}" type="pres">
      <dgm:prSet presAssocID="{AA8568FD-EE26-4AC7-8AB8-2A799636A31A}" presName="connTx" presStyleLbl="parChTrans1D3" presStyleIdx="1" presStyleCnt="3"/>
      <dgm:spPr/>
      <dgm:t>
        <a:bodyPr/>
        <a:lstStyle/>
        <a:p>
          <a:endParaRPr lang="ru-RU"/>
        </a:p>
      </dgm:t>
    </dgm:pt>
    <dgm:pt modelId="{2285CB9D-5095-469B-88AA-81CB8C13FF2B}" type="pres">
      <dgm:prSet presAssocID="{23A0E1C5-4DB0-4365-A42B-AB74DB3FBB27}" presName="root2" presStyleCnt="0"/>
      <dgm:spPr/>
    </dgm:pt>
    <dgm:pt modelId="{91695C0F-532C-4433-9E35-E3F88F1B70E6}" type="pres">
      <dgm:prSet presAssocID="{23A0E1C5-4DB0-4365-A42B-AB74DB3FBB27}" presName="LevelTwoTextNode" presStyleLbl="node3" presStyleIdx="1" presStyleCnt="3">
        <dgm:presLayoutVars>
          <dgm:chPref val="3"/>
        </dgm:presLayoutVars>
      </dgm:prSet>
      <dgm:spPr/>
      <dgm:t>
        <a:bodyPr/>
        <a:lstStyle/>
        <a:p>
          <a:endParaRPr lang="ru-RU"/>
        </a:p>
      </dgm:t>
    </dgm:pt>
    <dgm:pt modelId="{68B5D1F8-AB30-4919-B734-C1578CAA9858}" type="pres">
      <dgm:prSet presAssocID="{23A0E1C5-4DB0-4365-A42B-AB74DB3FBB27}" presName="level3hierChild" presStyleCnt="0"/>
      <dgm:spPr/>
    </dgm:pt>
    <dgm:pt modelId="{7EF41A41-632C-48EE-93D8-B6A5FBE4F196}" type="pres">
      <dgm:prSet presAssocID="{E97C995F-A51E-46A2-BF97-A0EFB18F3DAE}" presName="conn2-1" presStyleLbl="parChTrans1D2" presStyleIdx="2" presStyleCnt="3"/>
      <dgm:spPr/>
      <dgm:t>
        <a:bodyPr/>
        <a:lstStyle/>
        <a:p>
          <a:endParaRPr lang="ru-RU"/>
        </a:p>
      </dgm:t>
    </dgm:pt>
    <dgm:pt modelId="{8499BEF2-2130-447E-99C5-E10B9C4C93E9}" type="pres">
      <dgm:prSet presAssocID="{E97C995F-A51E-46A2-BF97-A0EFB18F3DAE}" presName="connTx" presStyleLbl="parChTrans1D2" presStyleIdx="2" presStyleCnt="3"/>
      <dgm:spPr/>
      <dgm:t>
        <a:bodyPr/>
        <a:lstStyle/>
        <a:p>
          <a:endParaRPr lang="ru-RU"/>
        </a:p>
      </dgm:t>
    </dgm:pt>
    <dgm:pt modelId="{8F32DFB4-CD3B-4831-AD46-AA80C091280A}" type="pres">
      <dgm:prSet presAssocID="{47C5CCE4-FD2B-499B-A48D-4CB4AF6691B2}" presName="root2" presStyleCnt="0"/>
      <dgm:spPr/>
    </dgm:pt>
    <dgm:pt modelId="{0BDDC214-FD29-4246-89BA-65346BAE0A3E}" type="pres">
      <dgm:prSet presAssocID="{47C5CCE4-FD2B-499B-A48D-4CB4AF6691B2}" presName="LevelTwoTextNode" presStyleLbl="node2" presStyleIdx="2" presStyleCnt="3" custScaleX="78599">
        <dgm:presLayoutVars>
          <dgm:chPref val="3"/>
        </dgm:presLayoutVars>
      </dgm:prSet>
      <dgm:spPr/>
      <dgm:t>
        <a:bodyPr/>
        <a:lstStyle/>
        <a:p>
          <a:endParaRPr lang="ru-RU"/>
        </a:p>
      </dgm:t>
    </dgm:pt>
    <dgm:pt modelId="{425221C6-5143-4427-A1BF-2EE33EE58993}" type="pres">
      <dgm:prSet presAssocID="{47C5CCE4-FD2B-499B-A48D-4CB4AF6691B2}" presName="level3hierChild" presStyleCnt="0"/>
      <dgm:spPr/>
    </dgm:pt>
    <dgm:pt modelId="{4AE6AA4D-ABF7-416F-B238-F6F780A8E2B7}" type="pres">
      <dgm:prSet presAssocID="{357674BF-CD4A-4E8B-85E8-6FCA10809040}" presName="conn2-1" presStyleLbl="parChTrans1D3" presStyleIdx="2" presStyleCnt="3"/>
      <dgm:spPr/>
      <dgm:t>
        <a:bodyPr/>
        <a:lstStyle/>
        <a:p>
          <a:endParaRPr lang="ru-RU"/>
        </a:p>
      </dgm:t>
    </dgm:pt>
    <dgm:pt modelId="{59C5BDAB-7003-4366-9666-C9FD27381C49}" type="pres">
      <dgm:prSet presAssocID="{357674BF-CD4A-4E8B-85E8-6FCA10809040}" presName="connTx" presStyleLbl="parChTrans1D3" presStyleIdx="2" presStyleCnt="3"/>
      <dgm:spPr/>
      <dgm:t>
        <a:bodyPr/>
        <a:lstStyle/>
        <a:p>
          <a:endParaRPr lang="ru-RU"/>
        </a:p>
      </dgm:t>
    </dgm:pt>
    <dgm:pt modelId="{AF8A05F3-C3AD-49E3-99F2-2C8A12CE3246}" type="pres">
      <dgm:prSet presAssocID="{4474DBCD-E90F-4D74-A484-494F5C67DC86}" presName="root2" presStyleCnt="0"/>
      <dgm:spPr/>
    </dgm:pt>
    <dgm:pt modelId="{BA3DB446-6285-44AA-ADEC-435DF1C881BB}" type="pres">
      <dgm:prSet presAssocID="{4474DBCD-E90F-4D74-A484-494F5C67DC86}" presName="LevelTwoTextNode" presStyleLbl="node3" presStyleIdx="2" presStyleCnt="3" custScaleY="131232">
        <dgm:presLayoutVars>
          <dgm:chPref val="3"/>
        </dgm:presLayoutVars>
      </dgm:prSet>
      <dgm:spPr/>
      <dgm:t>
        <a:bodyPr/>
        <a:lstStyle/>
        <a:p>
          <a:endParaRPr lang="ru-RU"/>
        </a:p>
      </dgm:t>
    </dgm:pt>
    <dgm:pt modelId="{05FE2D05-0A55-41E3-88C6-355DD8C038A6}" type="pres">
      <dgm:prSet presAssocID="{4474DBCD-E90F-4D74-A484-494F5C67DC86}" presName="level3hierChild" presStyleCnt="0"/>
      <dgm:spPr/>
    </dgm:pt>
  </dgm:ptLst>
  <dgm:cxnLst>
    <dgm:cxn modelId="{8B1CA466-3375-4CE2-A87B-6CE787EE4FC7}" type="presOf" srcId="{4474DBCD-E90F-4D74-A484-494F5C67DC86}" destId="{BA3DB446-6285-44AA-ADEC-435DF1C881BB}" srcOrd="0" destOrd="0" presId="urn:microsoft.com/office/officeart/2005/8/layout/hierarchy2"/>
    <dgm:cxn modelId="{3271CB89-C09B-442E-920B-06D535D8AEC5}" srcId="{8B6D91ED-A3CE-4BC3-8396-11C129352891}" destId="{A828CB68-3047-41B3-9088-048BFF460CDD}" srcOrd="0" destOrd="0" parTransId="{0B11BBED-FC95-454E-AA07-60F7AF11DEB3}" sibTransId="{140F9D2B-BFF5-4F3E-89F4-6B1DB5D044B9}"/>
    <dgm:cxn modelId="{A6305099-BA10-4FFE-913A-8DD7B093BE58}" type="presOf" srcId="{2A039B0A-9FDD-4100-AB9C-1B2D356FBAD1}" destId="{9F2A8839-4D72-40D5-BFAF-C425A6C3F055}" srcOrd="0" destOrd="0" presId="urn:microsoft.com/office/officeart/2005/8/layout/hierarchy2"/>
    <dgm:cxn modelId="{8687F28B-0DBA-4982-A467-4DCD0788B959}" srcId="{67AD45B6-333A-4D09-8E27-6E4DBD3AFE20}" destId="{C75EB047-EF09-4E08-9E05-9A08C82D34B4}" srcOrd="0" destOrd="0" parTransId="{95D8086B-CFA9-44B4-AF1C-3018B6311720}" sibTransId="{EE525E7C-0E24-4136-AE3B-0EE00605A327}"/>
    <dgm:cxn modelId="{1FA6DDE7-F256-489D-AEB0-7434DF8D0B83}" type="presOf" srcId="{A828CB68-3047-41B3-9088-048BFF460CDD}" destId="{220A2203-1ED8-4F5D-856D-34CC9622CA7A}" srcOrd="0" destOrd="0" presId="urn:microsoft.com/office/officeart/2005/8/layout/hierarchy2"/>
    <dgm:cxn modelId="{4AAF13F0-6B75-4954-9C7B-376DD4B80901}" type="presOf" srcId="{357674BF-CD4A-4E8B-85E8-6FCA10809040}" destId="{4AE6AA4D-ABF7-416F-B238-F6F780A8E2B7}" srcOrd="0" destOrd="0" presId="urn:microsoft.com/office/officeart/2005/8/layout/hierarchy2"/>
    <dgm:cxn modelId="{15299BB5-2EBB-4364-B921-8E57AB0E6112}" srcId="{2A039B0A-9FDD-4100-AB9C-1B2D356FBAD1}" destId="{23A0E1C5-4DB0-4365-A42B-AB74DB3FBB27}" srcOrd="0" destOrd="0" parTransId="{AA8568FD-EE26-4AC7-8AB8-2A799636A31A}" sibTransId="{1FCC36F5-82D2-423C-857C-5DDD9A03EB7F}"/>
    <dgm:cxn modelId="{96F868C7-0F4D-4158-A7C8-F2261E822DD1}" type="presOf" srcId="{23A0E1C5-4DB0-4365-A42B-AB74DB3FBB27}" destId="{91695C0F-532C-4433-9E35-E3F88F1B70E6}" srcOrd="0" destOrd="0" presId="urn:microsoft.com/office/officeart/2005/8/layout/hierarchy2"/>
    <dgm:cxn modelId="{85594089-4D88-499F-B07E-BE890B099411}" type="presOf" srcId="{AA8568FD-EE26-4AC7-8AB8-2A799636A31A}" destId="{D990A6F0-FDE2-41B8-ADE9-B564D1CC846D}" srcOrd="1" destOrd="0" presId="urn:microsoft.com/office/officeart/2005/8/layout/hierarchy2"/>
    <dgm:cxn modelId="{E17EDAE8-1B4F-4E98-89EF-1EFCBC8D2F00}" type="presOf" srcId="{AA8568FD-EE26-4AC7-8AB8-2A799636A31A}" destId="{DEB44B2B-4DF5-4925-ACA7-B376780446C5}" srcOrd="0" destOrd="0" presId="urn:microsoft.com/office/officeart/2005/8/layout/hierarchy2"/>
    <dgm:cxn modelId="{AF3D9138-CDFE-4953-B993-B4D913829BDB}" type="presOf" srcId="{8B6D91ED-A3CE-4BC3-8396-11C129352891}" destId="{02F6E977-B200-4CF8-B8D8-2C4DE6316124}" srcOrd="0" destOrd="0" presId="urn:microsoft.com/office/officeart/2005/8/layout/hierarchy2"/>
    <dgm:cxn modelId="{76D12CCD-BD9C-4881-BF1A-80C2BC7FEF06}" type="presOf" srcId="{E97C995F-A51E-46A2-BF97-A0EFB18F3DAE}" destId="{8499BEF2-2130-447E-99C5-E10B9C4C93E9}" srcOrd="1" destOrd="0" presId="urn:microsoft.com/office/officeart/2005/8/layout/hierarchy2"/>
    <dgm:cxn modelId="{E3B3322C-9FD0-4106-B180-DB032CE5D8A5}" type="presOf" srcId="{0B11BBED-FC95-454E-AA07-60F7AF11DEB3}" destId="{86E64476-76E3-4873-83A8-15C03B74234A}" srcOrd="1" destOrd="0" presId="urn:microsoft.com/office/officeart/2005/8/layout/hierarchy2"/>
    <dgm:cxn modelId="{5C907BFE-6EB4-4CEF-A6C2-2EE0D110917D}" srcId="{C75EB047-EF09-4E08-9E05-9A08C82D34B4}" destId="{8B6D91ED-A3CE-4BC3-8396-11C129352891}" srcOrd="0" destOrd="0" parTransId="{0BFE4174-8E77-4D1F-A3F7-06A5052248E9}" sibTransId="{ED8C0A04-2709-45E2-A7EC-B5E6538A2E79}"/>
    <dgm:cxn modelId="{071ADF6D-A3C3-4C77-8792-CE5978984F1B}" srcId="{C75EB047-EF09-4E08-9E05-9A08C82D34B4}" destId="{47C5CCE4-FD2B-499B-A48D-4CB4AF6691B2}" srcOrd="2" destOrd="0" parTransId="{E97C995F-A51E-46A2-BF97-A0EFB18F3DAE}" sibTransId="{46088516-2B38-4C82-8E4F-11E1BFFCC2B9}"/>
    <dgm:cxn modelId="{D05E7E81-5AE2-4630-A4E7-38977F93E6B0}" type="presOf" srcId="{0B11BBED-FC95-454E-AA07-60F7AF11DEB3}" destId="{0133A4BD-82A9-4D01-A1C9-BCB6E0422600}" srcOrd="0" destOrd="0" presId="urn:microsoft.com/office/officeart/2005/8/layout/hierarchy2"/>
    <dgm:cxn modelId="{D7659795-6736-475C-A84A-7501E1D96F9D}" type="presOf" srcId="{0BFE4174-8E77-4D1F-A3F7-06A5052248E9}" destId="{1686A08A-851E-405A-9ECC-A9E30DE762D6}" srcOrd="0" destOrd="0" presId="urn:microsoft.com/office/officeart/2005/8/layout/hierarchy2"/>
    <dgm:cxn modelId="{B942D845-4938-4678-9B3E-4725F45568D0}" type="presOf" srcId="{47C5CCE4-FD2B-499B-A48D-4CB4AF6691B2}" destId="{0BDDC214-FD29-4246-89BA-65346BAE0A3E}" srcOrd="0" destOrd="0" presId="urn:microsoft.com/office/officeart/2005/8/layout/hierarchy2"/>
    <dgm:cxn modelId="{221ACF57-0559-4E4B-AD37-188E5632E833}" type="presOf" srcId="{357674BF-CD4A-4E8B-85E8-6FCA10809040}" destId="{59C5BDAB-7003-4366-9666-C9FD27381C49}" srcOrd="1" destOrd="0" presId="urn:microsoft.com/office/officeart/2005/8/layout/hierarchy2"/>
    <dgm:cxn modelId="{61F9D4F4-F9CD-4EEF-94BF-495DE3260D06}" srcId="{C75EB047-EF09-4E08-9E05-9A08C82D34B4}" destId="{2A039B0A-9FDD-4100-AB9C-1B2D356FBAD1}" srcOrd="1" destOrd="0" parTransId="{0D1CA601-1C88-4CF6-9F09-C746E4002C69}" sibTransId="{EA34086D-8C1C-44F8-867C-1529B14B77DB}"/>
    <dgm:cxn modelId="{C93792E7-196F-4C15-989F-BEA863D596CA}" type="presOf" srcId="{0BFE4174-8E77-4D1F-A3F7-06A5052248E9}" destId="{B17F1659-C1A9-4A76-9DBF-5633C72D3F54}" srcOrd="1" destOrd="0" presId="urn:microsoft.com/office/officeart/2005/8/layout/hierarchy2"/>
    <dgm:cxn modelId="{DA21E97D-D9A7-475A-8A86-63849B4D94B4}" srcId="{47C5CCE4-FD2B-499B-A48D-4CB4AF6691B2}" destId="{4474DBCD-E90F-4D74-A484-494F5C67DC86}" srcOrd="0" destOrd="0" parTransId="{357674BF-CD4A-4E8B-85E8-6FCA10809040}" sibTransId="{C7FEA089-5875-4426-BFC4-3B569751E5D9}"/>
    <dgm:cxn modelId="{F227D2E9-82B2-456A-9C38-2B72F1CD3AAF}" type="presOf" srcId="{C75EB047-EF09-4E08-9E05-9A08C82D34B4}" destId="{FB1A4D02-70CF-49C9-A218-A82C63A7FFCA}" srcOrd="0" destOrd="0" presId="urn:microsoft.com/office/officeart/2005/8/layout/hierarchy2"/>
    <dgm:cxn modelId="{A7879F64-3AFC-4DB9-BF86-8722BA64248F}" type="presOf" srcId="{0D1CA601-1C88-4CF6-9F09-C746E4002C69}" destId="{B4041723-BAB1-4473-8DB3-09A312764954}" srcOrd="0" destOrd="0" presId="urn:microsoft.com/office/officeart/2005/8/layout/hierarchy2"/>
    <dgm:cxn modelId="{5932D595-EEFF-4F86-BFD1-1D31A4A9506D}" type="presOf" srcId="{67AD45B6-333A-4D09-8E27-6E4DBD3AFE20}" destId="{4A098F91-43B9-435A-AAF1-F209FF6B6217}" srcOrd="0" destOrd="0" presId="urn:microsoft.com/office/officeart/2005/8/layout/hierarchy2"/>
    <dgm:cxn modelId="{860B594A-A66C-4E48-9AA0-ECAADB516E21}" type="presOf" srcId="{E97C995F-A51E-46A2-BF97-A0EFB18F3DAE}" destId="{7EF41A41-632C-48EE-93D8-B6A5FBE4F196}" srcOrd="0" destOrd="0" presId="urn:microsoft.com/office/officeart/2005/8/layout/hierarchy2"/>
    <dgm:cxn modelId="{8F1F37BF-88F2-415E-8B97-8E561908E4BC}" type="presOf" srcId="{0D1CA601-1C88-4CF6-9F09-C746E4002C69}" destId="{3362FB55-66EC-453E-A9FE-5B80A4B6D6E3}" srcOrd="1" destOrd="0" presId="urn:microsoft.com/office/officeart/2005/8/layout/hierarchy2"/>
    <dgm:cxn modelId="{2672F56B-0A71-4E5B-9053-8182BD3DAB70}" type="presParOf" srcId="{4A098F91-43B9-435A-AAF1-F209FF6B6217}" destId="{A640A6EF-2D0D-470D-9073-D63BF8F325EA}" srcOrd="0" destOrd="0" presId="urn:microsoft.com/office/officeart/2005/8/layout/hierarchy2"/>
    <dgm:cxn modelId="{4A09C6D8-9EAE-4D83-80D1-CCA54EDF910F}" type="presParOf" srcId="{A640A6EF-2D0D-470D-9073-D63BF8F325EA}" destId="{FB1A4D02-70CF-49C9-A218-A82C63A7FFCA}" srcOrd="0" destOrd="0" presId="urn:microsoft.com/office/officeart/2005/8/layout/hierarchy2"/>
    <dgm:cxn modelId="{15F0CC8B-AE88-49A5-852B-CA6E9B03B097}" type="presParOf" srcId="{A640A6EF-2D0D-470D-9073-D63BF8F325EA}" destId="{921287D9-2201-4F8F-BA47-336738C826D0}" srcOrd="1" destOrd="0" presId="urn:microsoft.com/office/officeart/2005/8/layout/hierarchy2"/>
    <dgm:cxn modelId="{C30834FD-0424-4EF8-B4E0-63BD95EF0CBF}" type="presParOf" srcId="{921287D9-2201-4F8F-BA47-336738C826D0}" destId="{1686A08A-851E-405A-9ECC-A9E30DE762D6}" srcOrd="0" destOrd="0" presId="urn:microsoft.com/office/officeart/2005/8/layout/hierarchy2"/>
    <dgm:cxn modelId="{8873554B-D0B9-481A-837D-9E62A8DF076D}" type="presParOf" srcId="{1686A08A-851E-405A-9ECC-A9E30DE762D6}" destId="{B17F1659-C1A9-4A76-9DBF-5633C72D3F54}" srcOrd="0" destOrd="0" presId="urn:microsoft.com/office/officeart/2005/8/layout/hierarchy2"/>
    <dgm:cxn modelId="{CF896FA4-4C43-4F7A-AE67-9BD939F074A7}" type="presParOf" srcId="{921287D9-2201-4F8F-BA47-336738C826D0}" destId="{6131D0EA-2820-4909-965A-A6C981B162F0}" srcOrd="1" destOrd="0" presId="urn:microsoft.com/office/officeart/2005/8/layout/hierarchy2"/>
    <dgm:cxn modelId="{DEEFB1BB-ADEF-4EA1-961F-AA08CB10195E}" type="presParOf" srcId="{6131D0EA-2820-4909-965A-A6C981B162F0}" destId="{02F6E977-B200-4CF8-B8D8-2C4DE6316124}" srcOrd="0" destOrd="0" presId="urn:microsoft.com/office/officeart/2005/8/layout/hierarchy2"/>
    <dgm:cxn modelId="{15525646-831D-4B61-B50E-79A3D057C727}" type="presParOf" srcId="{6131D0EA-2820-4909-965A-A6C981B162F0}" destId="{A903AE26-4655-4560-9639-075A7A7B6F2E}" srcOrd="1" destOrd="0" presId="urn:microsoft.com/office/officeart/2005/8/layout/hierarchy2"/>
    <dgm:cxn modelId="{11330A24-17FA-4D6D-A56F-B926928E7845}" type="presParOf" srcId="{A903AE26-4655-4560-9639-075A7A7B6F2E}" destId="{0133A4BD-82A9-4D01-A1C9-BCB6E0422600}" srcOrd="0" destOrd="0" presId="urn:microsoft.com/office/officeart/2005/8/layout/hierarchy2"/>
    <dgm:cxn modelId="{6D3B08FD-2D78-4514-BA4A-39716A74382A}" type="presParOf" srcId="{0133A4BD-82A9-4D01-A1C9-BCB6E0422600}" destId="{86E64476-76E3-4873-83A8-15C03B74234A}" srcOrd="0" destOrd="0" presId="urn:microsoft.com/office/officeart/2005/8/layout/hierarchy2"/>
    <dgm:cxn modelId="{6935B023-913A-41AC-B79C-485E7B8E4527}" type="presParOf" srcId="{A903AE26-4655-4560-9639-075A7A7B6F2E}" destId="{B5019729-3D26-498B-BF1F-321D672659CE}" srcOrd="1" destOrd="0" presId="urn:microsoft.com/office/officeart/2005/8/layout/hierarchy2"/>
    <dgm:cxn modelId="{63B5BB6A-AD3B-449F-9349-EF5BF39F854D}" type="presParOf" srcId="{B5019729-3D26-498B-BF1F-321D672659CE}" destId="{220A2203-1ED8-4F5D-856D-34CC9622CA7A}" srcOrd="0" destOrd="0" presId="urn:microsoft.com/office/officeart/2005/8/layout/hierarchy2"/>
    <dgm:cxn modelId="{AFBEC29C-7472-4665-BCD8-69634309E664}" type="presParOf" srcId="{B5019729-3D26-498B-BF1F-321D672659CE}" destId="{51B886B1-F772-48DC-BFDD-DC9990CDD48A}" srcOrd="1" destOrd="0" presId="urn:microsoft.com/office/officeart/2005/8/layout/hierarchy2"/>
    <dgm:cxn modelId="{9416D1F3-3D83-42E5-9A31-B37A59AC58FF}" type="presParOf" srcId="{921287D9-2201-4F8F-BA47-336738C826D0}" destId="{B4041723-BAB1-4473-8DB3-09A312764954}" srcOrd="2" destOrd="0" presId="urn:microsoft.com/office/officeart/2005/8/layout/hierarchy2"/>
    <dgm:cxn modelId="{BF867BD2-3801-4A36-A43C-0DF116320262}" type="presParOf" srcId="{B4041723-BAB1-4473-8DB3-09A312764954}" destId="{3362FB55-66EC-453E-A9FE-5B80A4B6D6E3}" srcOrd="0" destOrd="0" presId="urn:microsoft.com/office/officeart/2005/8/layout/hierarchy2"/>
    <dgm:cxn modelId="{114715FE-D6FA-4CC4-9DF7-363677352F72}" type="presParOf" srcId="{921287D9-2201-4F8F-BA47-336738C826D0}" destId="{F3C62E5D-6C42-4165-809A-F15AA4D27605}" srcOrd="3" destOrd="0" presId="urn:microsoft.com/office/officeart/2005/8/layout/hierarchy2"/>
    <dgm:cxn modelId="{701A7166-35C9-4355-912F-4C4A2F4D2140}" type="presParOf" srcId="{F3C62E5D-6C42-4165-809A-F15AA4D27605}" destId="{9F2A8839-4D72-40D5-BFAF-C425A6C3F055}" srcOrd="0" destOrd="0" presId="urn:microsoft.com/office/officeart/2005/8/layout/hierarchy2"/>
    <dgm:cxn modelId="{F54EAD85-95F3-4C06-93D0-14A2BA6DA9FB}" type="presParOf" srcId="{F3C62E5D-6C42-4165-809A-F15AA4D27605}" destId="{3642F2DF-A59A-4F0E-8FC5-16410B9B6704}" srcOrd="1" destOrd="0" presId="urn:microsoft.com/office/officeart/2005/8/layout/hierarchy2"/>
    <dgm:cxn modelId="{9EA0D58E-D20D-42A2-B0EB-6ED767DAF2CA}" type="presParOf" srcId="{3642F2DF-A59A-4F0E-8FC5-16410B9B6704}" destId="{DEB44B2B-4DF5-4925-ACA7-B376780446C5}" srcOrd="0" destOrd="0" presId="urn:microsoft.com/office/officeart/2005/8/layout/hierarchy2"/>
    <dgm:cxn modelId="{BB7E7D02-50C1-46BF-92E3-5FCF4A20F58B}" type="presParOf" srcId="{DEB44B2B-4DF5-4925-ACA7-B376780446C5}" destId="{D990A6F0-FDE2-41B8-ADE9-B564D1CC846D}" srcOrd="0" destOrd="0" presId="urn:microsoft.com/office/officeart/2005/8/layout/hierarchy2"/>
    <dgm:cxn modelId="{B6E9F8A1-B13F-446C-846F-241ACAD03384}" type="presParOf" srcId="{3642F2DF-A59A-4F0E-8FC5-16410B9B6704}" destId="{2285CB9D-5095-469B-88AA-81CB8C13FF2B}" srcOrd="1" destOrd="0" presId="urn:microsoft.com/office/officeart/2005/8/layout/hierarchy2"/>
    <dgm:cxn modelId="{A80BE42F-D421-4930-BA2A-AED502E4619D}" type="presParOf" srcId="{2285CB9D-5095-469B-88AA-81CB8C13FF2B}" destId="{91695C0F-532C-4433-9E35-E3F88F1B70E6}" srcOrd="0" destOrd="0" presId="urn:microsoft.com/office/officeart/2005/8/layout/hierarchy2"/>
    <dgm:cxn modelId="{2EB67BDE-779D-489A-8502-26583A627446}" type="presParOf" srcId="{2285CB9D-5095-469B-88AA-81CB8C13FF2B}" destId="{68B5D1F8-AB30-4919-B734-C1578CAA9858}" srcOrd="1" destOrd="0" presId="urn:microsoft.com/office/officeart/2005/8/layout/hierarchy2"/>
    <dgm:cxn modelId="{7422F731-24BB-4132-AB45-E6ABBEBA11FA}" type="presParOf" srcId="{921287D9-2201-4F8F-BA47-336738C826D0}" destId="{7EF41A41-632C-48EE-93D8-B6A5FBE4F196}" srcOrd="4" destOrd="0" presId="urn:microsoft.com/office/officeart/2005/8/layout/hierarchy2"/>
    <dgm:cxn modelId="{E3D71699-797A-41B2-A4CD-331E3BE8AB78}" type="presParOf" srcId="{7EF41A41-632C-48EE-93D8-B6A5FBE4F196}" destId="{8499BEF2-2130-447E-99C5-E10B9C4C93E9}" srcOrd="0" destOrd="0" presId="urn:microsoft.com/office/officeart/2005/8/layout/hierarchy2"/>
    <dgm:cxn modelId="{C5C9D919-31C8-4504-8CCF-2AF5D925B49F}" type="presParOf" srcId="{921287D9-2201-4F8F-BA47-336738C826D0}" destId="{8F32DFB4-CD3B-4831-AD46-AA80C091280A}" srcOrd="5" destOrd="0" presId="urn:microsoft.com/office/officeart/2005/8/layout/hierarchy2"/>
    <dgm:cxn modelId="{1E5B4839-7DD2-45F0-B2F9-582FD2BACA50}" type="presParOf" srcId="{8F32DFB4-CD3B-4831-AD46-AA80C091280A}" destId="{0BDDC214-FD29-4246-89BA-65346BAE0A3E}" srcOrd="0" destOrd="0" presId="urn:microsoft.com/office/officeart/2005/8/layout/hierarchy2"/>
    <dgm:cxn modelId="{946723F6-7D48-48CB-BE25-DA2B861778F2}" type="presParOf" srcId="{8F32DFB4-CD3B-4831-AD46-AA80C091280A}" destId="{425221C6-5143-4427-A1BF-2EE33EE58993}" srcOrd="1" destOrd="0" presId="urn:microsoft.com/office/officeart/2005/8/layout/hierarchy2"/>
    <dgm:cxn modelId="{2140B218-E964-4E7B-BE99-0556F1C08163}" type="presParOf" srcId="{425221C6-5143-4427-A1BF-2EE33EE58993}" destId="{4AE6AA4D-ABF7-416F-B238-F6F780A8E2B7}" srcOrd="0" destOrd="0" presId="urn:microsoft.com/office/officeart/2005/8/layout/hierarchy2"/>
    <dgm:cxn modelId="{5AAC2D42-2E95-434A-97C2-D39E0698DB0B}" type="presParOf" srcId="{4AE6AA4D-ABF7-416F-B238-F6F780A8E2B7}" destId="{59C5BDAB-7003-4366-9666-C9FD27381C49}" srcOrd="0" destOrd="0" presId="urn:microsoft.com/office/officeart/2005/8/layout/hierarchy2"/>
    <dgm:cxn modelId="{732A3EF3-9B04-481F-A022-A64DBA6282D3}" type="presParOf" srcId="{425221C6-5143-4427-A1BF-2EE33EE58993}" destId="{AF8A05F3-C3AD-49E3-99F2-2C8A12CE3246}" srcOrd="1" destOrd="0" presId="urn:microsoft.com/office/officeart/2005/8/layout/hierarchy2"/>
    <dgm:cxn modelId="{3A71CDFA-67AA-4263-8020-73A34FC7BA19}" type="presParOf" srcId="{AF8A05F3-C3AD-49E3-99F2-2C8A12CE3246}" destId="{BA3DB446-6285-44AA-ADEC-435DF1C881BB}" srcOrd="0" destOrd="0" presId="urn:microsoft.com/office/officeart/2005/8/layout/hierarchy2"/>
    <dgm:cxn modelId="{AD4C1E6D-F76F-4F7E-BDB3-2F12A3BE3CF3}" type="presParOf" srcId="{AF8A05F3-C3AD-49E3-99F2-2C8A12CE3246}" destId="{05FE2D05-0A55-41E3-88C6-355DD8C038A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B5DD33-4961-4940-9D6B-3D03D630143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UA"/>
        </a:p>
      </dgm:t>
    </dgm:pt>
    <dgm:pt modelId="{7E69F612-C762-42DD-837C-67210D4F21C1}">
      <dgm:prSet phldrT="[Текст]" custT="1"/>
      <dgm:spPr/>
      <dgm:t>
        <a:bodyPr/>
        <a:lstStyle/>
        <a:p>
          <a:r>
            <a:rPr lang="uk-UA" sz="1600" b="1" dirty="0">
              <a:latin typeface="+mn-lt"/>
              <a:cs typeface="Times New Roman" panose="02020603050405020304" pitchFamily="18" charset="0"/>
            </a:rPr>
            <a:t>1. Заходи контролю функціонують ефективно та безперервно протягом усього періоду</a:t>
          </a:r>
          <a:endParaRPr lang="ru-UA" sz="1600" b="1" dirty="0">
            <a:latin typeface="+mn-lt"/>
            <a:cs typeface="Times New Roman" panose="02020603050405020304" pitchFamily="18" charset="0"/>
          </a:endParaRPr>
        </a:p>
      </dgm:t>
    </dgm:pt>
    <dgm:pt modelId="{F8AB17DD-C8C9-47BA-8B3B-D3D3D4FA9051}" type="parTrans" cxnId="{00B77A19-295D-489A-B8B0-43D386CA8446}">
      <dgm:prSet/>
      <dgm:spPr/>
      <dgm:t>
        <a:bodyPr/>
        <a:lstStyle/>
        <a:p>
          <a:endParaRPr lang="ru-UA"/>
        </a:p>
      </dgm:t>
    </dgm:pt>
    <dgm:pt modelId="{8B9180DE-3A22-41F0-88DC-108AF5E8A21E}" type="sibTrans" cxnId="{00B77A19-295D-489A-B8B0-43D386CA8446}">
      <dgm:prSet/>
      <dgm:spPr/>
      <dgm:t>
        <a:bodyPr/>
        <a:lstStyle/>
        <a:p>
          <a:endParaRPr lang="ru-UA"/>
        </a:p>
      </dgm:t>
    </dgm:pt>
    <dgm:pt modelId="{16B2B7EC-5229-49D8-B1C5-B150A15A39D3}">
      <dgm:prSet custT="1"/>
      <dgm:spPr/>
      <dgm:t>
        <a:bodyPr/>
        <a:lstStyle/>
        <a:p>
          <a:r>
            <a:rPr lang="uk-UA" sz="1600" b="1" dirty="0">
              <a:latin typeface="+mn-lt"/>
              <a:cs typeface="Times New Roman" panose="02020603050405020304" pitchFamily="18" charset="0"/>
            </a:rPr>
            <a:t>2. Деякі недоліки виявлені, але загальна система контролю не є ненадійною </a:t>
          </a:r>
          <a:endParaRPr lang="ru-UA" sz="1600" b="1" dirty="0">
            <a:latin typeface="+mn-lt"/>
            <a:cs typeface="Times New Roman" panose="02020603050405020304" pitchFamily="18" charset="0"/>
          </a:endParaRPr>
        </a:p>
      </dgm:t>
    </dgm:pt>
    <dgm:pt modelId="{697BEE2C-A960-4132-AAB9-8E84456104BB}" type="parTrans" cxnId="{7E9AE92C-B371-415E-8589-8C169A618E5D}">
      <dgm:prSet/>
      <dgm:spPr/>
      <dgm:t>
        <a:bodyPr/>
        <a:lstStyle/>
        <a:p>
          <a:endParaRPr lang="ru-UA"/>
        </a:p>
      </dgm:t>
    </dgm:pt>
    <dgm:pt modelId="{A09CA008-9ABD-4992-8DBF-216EDEA00B3E}" type="sibTrans" cxnId="{7E9AE92C-B371-415E-8589-8C169A618E5D}">
      <dgm:prSet/>
      <dgm:spPr/>
      <dgm:t>
        <a:bodyPr/>
        <a:lstStyle/>
        <a:p>
          <a:endParaRPr lang="ru-UA"/>
        </a:p>
      </dgm:t>
    </dgm:pt>
    <dgm:pt modelId="{B8581A3A-B780-4C17-8C50-03BE9EAA9CC2}">
      <dgm:prSet custT="1"/>
      <dgm:spPr/>
      <dgm:t>
        <a:bodyPr/>
        <a:lstStyle/>
        <a:p>
          <a:r>
            <a:rPr lang="uk-UA" sz="1600" b="1" dirty="0">
              <a:latin typeface="+mn-lt"/>
              <a:cs typeface="Times New Roman" panose="02020603050405020304" pitchFamily="18" charset="0"/>
            </a:rPr>
            <a:t>3. Заходи контролю не працюють належним чином </a:t>
          </a:r>
          <a:endParaRPr lang="ru-UA" sz="1600" b="1" dirty="0">
            <a:latin typeface="+mn-lt"/>
            <a:cs typeface="Times New Roman" panose="02020603050405020304" pitchFamily="18" charset="0"/>
          </a:endParaRPr>
        </a:p>
      </dgm:t>
    </dgm:pt>
    <dgm:pt modelId="{592D7266-2FB1-417C-A0A3-611977F602DB}" type="parTrans" cxnId="{19774A21-4CAB-484C-9425-94EB656F3A2C}">
      <dgm:prSet/>
      <dgm:spPr/>
      <dgm:t>
        <a:bodyPr/>
        <a:lstStyle/>
        <a:p>
          <a:endParaRPr lang="ru-UA"/>
        </a:p>
      </dgm:t>
    </dgm:pt>
    <dgm:pt modelId="{DB18DBA2-BDAB-4606-9B76-39F89ECE0063}" type="sibTrans" cxnId="{19774A21-4CAB-484C-9425-94EB656F3A2C}">
      <dgm:prSet/>
      <dgm:spPr/>
      <dgm:t>
        <a:bodyPr/>
        <a:lstStyle/>
        <a:p>
          <a:endParaRPr lang="ru-UA"/>
        </a:p>
      </dgm:t>
    </dgm:pt>
    <dgm:pt modelId="{72F45645-894F-47A9-998E-A5DEDA81C73C}">
      <dgm:prSet phldrT="[Текст]" custT="1"/>
      <dgm:spPr/>
      <dgm:t>
        <a:bodyPr/>
        <a:lstStyle/>
        <a:p>
          <a:r>
            <a:rPr lang="uk-UA" sz="1800" dirty="0">
              <a:latin typeface="+mn-lt"/>
              <a:cs typeface="Times New Roman" panose="02020603050405020304" pitchFamily="18" charset="0"/>
            </a:rPr>
            <a:t>Аудитори можуть підтримувати підхід до аудиту, прийнятий на етапі планування</a:t>
          </a:r>
          <a:endParaRPr lang="ru-UA" sz="1800" dirty="0">
            <a:latin typeface="+mn-lt"/>
            <a:cs typeface="Times New Roman" panose="02020603050405020304" pitchFamily="18" charset="0"/>
          </a:endParaRPr>
        </a:p>
      </dgm:t>
    </dgm:pt>
    <dgm:pt modelId="{946DC456-5096-4B6B-94D0-FE90EA612A6F}" type="parTrans" cxnId="{0BD7C998-FEFB-4339-9E87-2F61EC4CB531}">
      <dgm:prSet/>
      <dgm:spPr/>
      <dgm:t>
        <a:bodyPr/>
        <a:lstStyle/>
        <a:p>
          <a:endParaRPr lang="ru-UA"/>
        </a:p>
      </dgm:t>
    </dgm:pt>
    <dgm:pt modelId="{F7F76E96-2E2B-45DD-A229-FC5AB042B6B3}" type="sibTrans" cxnId="{0BD7C998-FEFB-4339-9E87-2F61EC4CB531}">
      <dgm:prSet/>
      <dgm:spPr/>
      <dgm:t>
        <a:bodyPr/>
        <a:lstStyle/>
        <a:p>
          <a:endParaRPr lang="ru-UA"/>
        </a:p>
      </dgm:t>
    </dgm:pt>
    <dgm:pt modelId="{362692D8-246D-4F15-819A-9E4B6285B63E}">
      <dgm:prSet custT="1"/>
      <dgm:spPr/>
      <dgm:t>
        <a:bodyPr/>
        <a:lstStyle/>
        <a:p>
          <a:r>
            <a:rPr lang="uk-UA" sz="1800" dirty="0">
              <a:latin typeface="+mn-lt"/>
              <a:cs typeface="Times New Roman" panose="02020603050405020304" pitchFamily="18" charset="0"/>
            </a:rPr>
            <a:t>Аудитори переглядають оцінку ризику контролю, а обсяг процедур по суті збільшується відповідно до моделі надання впевненості</a:t>
          </a:r>
          <a:endParaRPr lang="ru-UA" sz="1800" dirty="0">
            <a:latin typeface="+mn-lt"/>
            <a:cs typeface="Times New Roman" panose="02020603050405020304" pitchFamily="18" charset="0"/>
          </a:endParaRPr>
        </a:p>
      </dgm:t>
    </dgm:pt>
    <dgm:pt modelId="{0047E32B-4808-4469-BD4B-1713DCA592F0}" type="parTrans" cxnId="{05A5EBB1-475A-4885-A2D7-2BBC6C1A59B1}">
      <dgm:prSet/>
      <dgm:spPr/>
      <dgm:t>
        <a:bodyPr/>
        <a:lstStyle/>
        <a:p>
          <a:endParaRPr lang="ru-UA"/>
        </a:p>
      </dgm:t>
    </dgm:pt>
    <dgm:pt modelId="{D888E6D6-3131-45FA-AB6A-130689B67289}" type="sibTrans" cxnId="{05A5EBB1-475A-4885-A2D7-2BBC6C1A59B1}">
      <dgm:prSet/>
      <dgm:spPr/>
      <dgm:t>
        <a:bodyPr/>
        <a:lstStyle/>
        <a:p>
          <a:endParaRPr lang="ru-UA"/>
        </a:p>
      </dgm:t>
    </dgm:pt>
    <dgm:pt modelId="{848A1B11-0FC5-4CCA-A3ED-4B29A50BC461}">
      <dgm:prSet custT="1"/>
      <dgm:spPr/>
      <dgm:t>
        <a:bodyPr/>
        <a:lstStyle/>
        <a:p>
          <a:r>
            <a:rPr lang="uk-UA" sz="1800" dirty="0">
              <a:latin typeface="+mn-lt"/>
              <a:cs typeface="Times New Roman" panose="02020603050405020304" pitchFamily="18" charset="0"/>
            </a:rPr>
            <a:t>Аудитори не можуть довіряти системі контролю та повинні отримувати докази в основному або виключно в результаті процедур по суті</a:t>
          </a:r>
          <a:endParaRPr lang="ru-UA" sz="1800" dirty="0">
            <a:latin typeface="+mn-lt"/>
            <a:cs typeface="Times New Roman" panose="02020603050405020304" pitchFamily="18" charset="0"/>
          </a:endParaRPr>
        </a:p>
      </dgm:t>
    </dgm:pt>
    <dgm:pt modelId="{2026E241-D05C-48D0-8DA4-5F1B4EEF9027}" type="parTrans" cxnId="{FE2AFC27-8CFB-4AE6-8931-C5D4270CB090}">
      <dgm:prSet/>
      <dgm:spPr/>
      <dgm:t>
        <a:bodyPr/>
        <a:lstStyle/>
        <a:p>
          <a:endParaRPr lang="ru-UA"/>
        </a:p>
      </dgm:t>
    </dgm:pt>
    <dgm:pt modelId="{06DD3C96-593B-41AE-81DB-918ED5958C8F}" type="sibTrans" cxnId="{FE2AFC27-8CFB-4AE6-8931-C5D4270CB090}">
      <dgm:prSet/>
      <dgm:spPr/>
      <dgm:t>
        <a:bodyPr/>
        <a:lstStyle/>
        <a:p>
          <a:endParaRPr lang="ru-UA"/>
        </a:p>
      </dgm:t>
    </dgm:pt>
    <dgm:pt modelId="{B03A4270-C4CD-4E96-BBD8-6353D25D572A}" type="pres">
      <dgm:prSet presAssocID="{29B5DD33-4961-4940-9D6B-3D03D6301436}" presName="Name0" presStyleCnt="0">
        <dgm:presLayoutVars>
          <dgm:dir/>
          <dgm:animLvl val="lvl"/>
          <dgm:resizeHandles val="exact"/>
        </dgm:presLayoutVars>
      </dgm:prSet>
      <dgm:spPr/>
      <dgm:t>
        <a:bodyPr/>
        <a:lstStyle/>
        <a:p>
          <a:endParaRPr lang="ru-RU"/>
        </a:p>
      </dgm:t>
    </dgm:pt>
    <dgm:pt modelId="{7C33DB33-1A57-4858-9324-8FB8B7182525}" type="pres">
      <dgm:prSet presAssocID="{7E69F612-C762-42DD-837C-67210D4F21C1}" presName="composite" presStyleCnt="0"/>
      <dgm:spPr/>
    </dgm:pt>
    <dgm:pt modelId="{691E0035-FF47-4193-B0FE-311196EDF05B}" type="pres">
      <dgm:prSet presAssocID="{7E69F612-C762-42DD-837C-67210D4F21C1}" presName="parTx" presStyleLbl="alignNode1" presStyleIdx="0" presStyleCnt="3">
        <dgm:presLayoutVars>
          <dgm:chMax val="0"/>
          <dgm:chPref val="0"/>
          <dgm:bulletEnabled val="1"/>
        </dgm:presLayoutVars>
      </dgm:prSet>
      <dgm:spPr/>
      <dgm:t>
        <a:bodyPr/>
        <a:lstStyle/>
        <a:p>
          <a:endParaRPr lang="ru-RU"/>
        </a:p>
      </dgm:t>
    </dgm:pt>
    <dgm:pt modelId="{91BB458F-9A47-414B-A26C-D69B4E9E54B2}" type="pres">
      <dgm:prSet presAssocID="{7E69F612-C762-42DD-837C-67210D4F21C1}" presName="desTx" presStyleLbl="alignAccFollowNode1" presStyleIdx="0" presStyleCnt="3">
        <dgm:presLayoutVars>
          <dgm:bulletEnabled val="1"/>
        </dgm:presLayoutVars>
      </dgm:prSet>
      <dgm:spPr/>
      <dgm:t>
        <a:bodyPr/>
        <a:lstStyle/>
        <a:p>
          <a:endParaRPr lang="ru-RU"/>
        </a:p>
      </dgm:t>
    </dgm:pt>
    <dgm:pt modelId="{1DBE7E33-6F34-49BE-AF8D-FE0765630BEA}" type="pres">
      <dgm:prSet presAssocID="{8B9180DE-3A22-41F0-88DC-108AF5E8A21E}" presName="space" presStyleCnt="0"/>
      <dgm:spPr/>
    </dgm:pt>
    <dgm:pt modelId="{6B3F36C3-146C-4B83-9D66-323F864424CC}" type="pres">
      <dgm:prSet presAssocID="{16B2B7EC-5229-49D8-B1C5-B150A15A39D3}" presName="composite" presStyleCnt="0"/>
      <dgm:spPr/>
    </dgm:pt>
    <dgm:pt modelId="{B769D835-EF56-432C-9BB3-C5E444FA32AC}" type="pres">
      <dgm:prSet presAssocID="{16B2B7EC-5229-49D8-B1C5-B150A15A39D3}" presName="parTx" presStyleLbl="alignNode1" presStyleIdx="1" presStyleCnt="3">
        <dgm:presLayoutVars>
          <dgm:chMax val="0"/>
          <dgm:chPref val="0"/>
          <dgm:bulletEnabled val="1"/>
        </dgm:presLayoutVars>
      </dgm:prSet>
      <dgm:spPr/>
      <dgm:t>
        <a:bodyPr/>
        <a:lstStyle/>
        <a:p>
          <a:endParaRPr lang="ru-RU"/>
        </a:p>
      </dgm:t>
    </dgm:pt>
    <dgm:pt modelId="{0EBDDDF5-4FD9-4224-83F8-70774D02BC5F}" type="pres">
      <dgm:prSet presAssocID="{16B2B7EC-5229-49D8-B1C5-B150A15A39D3}" presName="desTx" presStyleLbl="alignAccFollowNode1" presStyleIdx="1" presStyleCnt="3">
        <dgm:presLayoutVars>
          <dgm:bulletEnabled val="1"/>
        </dgm:presLayoutVars>
      </dgm:prSet>
      <dgm:spPr/>
      <dgm:t>
        <a:bodyPr/>
        <a:lstStyle/>
        <a:p>
          <a:endParaRPr lang="ru-RU"/>
        </a:p>
      </dgm:t>
    </dgm:pt>
    <dgm:pt modelId="{5172F9A6-2D4A-4913-BD38-8F0160C549C2}" type="pres">
      <dgm:prSet presAssocID="{A09CA008-9ABD-4992-8DBF-216EDEA00B3E}" presName="space" presStyleCnt="0"/>
      <dgm:spPr/>
    </dgm:pt>
    <dgm:pt modelId="{FEBBD69F-3BF8-4BD0-B2DE-C4015784A055}" type="pres">
      <dgm:prSet presAssocID="{B8581A3A-B780-4C17-8C50-03BE9EAA9CC2}" presName="composite" presStyleCnt="0"/>
      <dgm:spPr/>
    </dgm:pt>
    <dgm:pt modelId="{68195D45-3CFF-4107-9CB7-B4F3C5BBD414}" type="pres">
      <dgm:prSet presAssocID="{B8581A3A-B780-4C17-8C50-03BE9EAA9CC2}" presName="parTx" presStyleLbl="alignNode1" presStyleIdx="2" presStyleCnt="3">
        <dgm:presLayoutVars>
          <dgm:chMax val="0"/>
          <dgm:chPref val="0"/>
          <dgm:bulletEnabled val="1"/>
        </dgm:presLayoutVars>
      </dgm:prSet>
      <dgm:spPr/>
      <dgm:t>
        <a:bodyPr/>
        <a:lstStyle/>
        <a:p>
          <a:endParaRPr lang="ru-RU"/>
        </a:p>
      </dgm:t>
    </dgm:pt>
    <dgm:pt modelId="{F46CC8FA-EB3D-4041-BDDC-FA72BF085131}" type="pres">
      <dgm:prSet presAssocID="{B8581A3A-B780-4C17-8C50-03BE9EAA9CC2}" presName="desTx" presStyleLbl="alignAccFollowNode1" presStyleIdx="2" presStyleCnt="3">
        <dgm:presLayoutVars>
          <dgm:bulletEnabled val="1"/>
        </dgm:presLayoutVars>
      </dgm:prSet>
      <dgm:spPr/>
      <dgm:t>
        <a:bodyPr/>
        <a:lstStyle/>
        <a:p>
          <a:endParaRPr lang="ru-RU"/>
        </a:p>
      </dgm:t>
    </dgm:pt>
  </dgm:ptLst>
  <dgm:cxnLst>
    <dgm:cxn modelId="{7E9AE92C-B371-415E-8589-8C169A618E5D}" srcId="{29B5DD33-4961-4940-9D6B-3D03D6301436}" destId="{16B2B7EC-5229-49D8-B1C5-B150A15A39D3}" srcOrd="1" destOrd="0" parTransId="{697BEE2C-A960-4132-AAB9-8E84456104BB}" sibTransId="{A09CA008-9ABD-4992-8DBF-216EDEA00B3E}"/>
    <dgm:cxn modelId="{0BD7C998-FEFB-4339-9E87-2F61EC4CB531}" srcId="{7E69F612-C762-42DD-837C-67210D4F21C1}" destId="{72F45645-894F-47A9-998E-A5DEDA81C73C}" srcOrd="0" destOrd="0" parTransId="{946DC456-5096-4B6B-94D0-FE90EA612A6F}" sibTransId="{F7F76E96-2E2B-45DD-A229-FC5AB042B6B3}"/>
    <dgm:cxn modelId="{A4410EE5-44F3-4F81-8E74-F73ACC16A72D}" type="presOf" srcId="{848A1B11-0FC5-4CCA-A3ED-4B29A50BC461}" destId="{F46CC8FA-EB3D-4041-BDDC-FA72BF085131}" srcOrd="0" destOrd="0" presId="urn:microsoft.com/office/officeart/2005/8/layout/hList1"/>
    <dgm:cxn modelId="{94A9B3BE-577B-4A6C-B9B1-8534B1CE3B09}" type="presOf" srcId="{B8581A3A-B780-4C17-8C50-03BE9EAA9CC2}" destId="{68195D45-3CFF-4107-9CB7-B4F3C5BBD414}" srcOrd="0" destOrd="0" presId="urn:microsoft.com/office/officeart/2005/8/layout/hList1"/>
    <dgm:cxn modelId="{04D7178B-D2DC-4DFA-A749-08323042427E}" type="presOf" srcId="{16B2B7EC-5229-49D8-B1C5-B150A15A39D3}" destId="{B769D835-EF56-432C-9BB3-C5E444FA32AC}" srcOrd="0" destOrd="0" presId="urn:microsoft.com/office/officeart/2005/8/layout/hList1"/>
    <dgm:cxn modelId="{F5EA377C-A769-4DD0-9087-D74B2462D5C7}" type="presOf" srcId="{362692D8-246D-4F15-819A-9E4B6285B63E}" destId="{0EBDDDF5-4FD9-4224-83F8-70774D02BC5F}" srcOrd="0" destOrd="0" presId="urn:microsoft.com/office/officeart/2005/8/layout/hList1"/>
    <dgm:cxn modelId="{05311B31-EEF2-4A0C-82D7-DD85387C706A}" type="presOf" srcId="{29B5DD33-4961-4940-9D6B-3D03D6301436}" destId="{B03A4270-C4CD-4E96-BBD8-6353D25D572A}" srcOrd="0" destOrd="0" presId="urn:microsoft.com/office/officeart/2005/8/layout/hList1"/>
    <dgm:cxn modelId="{97013E3D-B6F5-46CA-BCD1-2FDF9EDC6A1E}" type="presOf" srcId="{7E69F612-C762-42DD-837C-67210D4F21C1}" destId="{691E0035-FF47-4193-B0FE-311196EDF05B}" srcOrd="0" destOrd="0" presId="urn:microsoft.com/office/officeart/2005/8/layout/hList1"/>
    <dgm:cxn modelId="{05A5EBB1-475A-4885-A2D7-2BBC6C1A59B1}" srcId="{16B2B7EC-5229-49D8-B1C5-B150A15A39D3}" destId="{362692D8-246D-4F15-819A-9E4B6285B63E}" srcOrd="0" destOrd="0" parTransId="{0047E32B-4808-4469-BD4B-1713DCA592F0}" sibTransId="{D888E6D6-3131-45FA-AB6A-130689B67289}"/>
    <dgm:cxn modelId="{19774A21-4CAB-484C-9425-94EB656F3A2C}" srcId="{29B5DD33-4961-4940-9D6B-3D03D6301436}" destId="{B8581A3A-B780-4C17-8C50-03BE9EAA9CC2}" srcOrd="2" destOrd="0" parTransId="{592D7266-2FB1-417C-A0A3-611977F602DB}" sibTransId="{DB18DBA2-BDAB-4606-9B76-39F89ECE0063}"/>
    <dgm:cxn modelId="{FE2AFC27-8CFB-4AE6-8931-C5D4270CB090}" srcId="{B8581A3A-B780-4C17-8C50-03BE9EAA9CC2}" destId="{848A1B11-0FC5-4CCA-A3ED-4B29A50BC461}" srcOrd="0" destOrd="0" parTransId="{2026E241-D05C-48D0-8DA4-5F1B4EEF9027}" sibTransId="{06DD3C96-593B-41AE-81DB-918ED5958C8F}"/>
    <dgm:cxn modelId="{5F82F0C6-F0F9-450C-81D2-EA390E8083FC}" type="presOf" srcId="{72F45645-894F-47A9-998E-A5DEDA81C73C}" destId="{91BB458F-9A47-414B-A26C-D69B4E9E54B2}" srcOrd="0" destOrd="0" presId="urn:microsoft.com/office/officeart/2005/8/layout/hList1"/>
    <dgm:cxn modelId="{00B77A19-295D-489A-B8B0-43D386CA8446}" srcId="{29B5DD33-4961-4940-9D6B-3D03D6301436}" destId="{7E69F612-C762-42DD-837C-67210D4F21C1}" srcOrd="0" destOrd="0" parTransId="{F8AB17DD-C8C9-47BA-8B3B-D3D3D4FA9051}" sibTransId="{8B9180DE-3A22-41F0-88DC-108AF5E8A21E}"/>
    <dgm:cxn modelId="{17CB46E7-5E7B-4EFF-976A-7082051111F9}" type="presParOf" srcId="{B03A4270-C4CD-4E96-BBD8-6353D25D572A}" destId="{7C33DB33-1A57-4858-9324-8FB8B7182525}" srcOrd="0" destOrd="0" presId="urn:microsoft.com/office/officeart/2005/8/layout/hList1"/>
    <dgm:cxn modelId="{3DA5672D-29DA-45A7-A42B-22FB36D5C6FD}" type="presParOf" srcId="{7C33DB33-1A57-4858-9324-8FB8B7182525}" destId="{691E0035-FF47-4193-B0FE-311196EDF05B}" srcOrd="0" destOrd="0" presId="urn:microsoft.com/office/officeart/2005/8/layout/hList1"/>
    <dgm:cxn modelId="{70F4FED0-5724-420F-896B-904FA45E34AD}" type="presParOf" srcId="{7C33DB33-1A57-4858-9324-8FB8B7182525}" destId="{91BB458F-9A47-414B-A26C-D69B4E9E54B2}" srcOrd="1" destOrd="0" presId="urn:microsoft.com/office/officeart/2005/8/layout/hList1"/>
    <dgm:cxn modelId="{E922B13F-C8FE-414D-96E9-1D6B56567D94}" type="presParOf" srcId="{B03A4270-C4CD-4E96-BBD8-6353D25D572A}" destId="{1DBE7E33-6F34-49BE-AF8D-FE0765630BEA}" srcOrd="1" destOrd="0" presId="urn:microsoft.com/office/officeart/2005/8/layout/hList1"/>
    <dgm:cxn modelId="{7CF3B4C7-0CA0-433C-94C6-B094CDEA46D4}" type="presParOf" srcId="{B03A4270-C4CD-4E96-BBD8-6353D25D572A}" destId="{6B3F36C3-146C-4B83-9D66-323F864424CC}" srcOrd="2" destOrd="0" presId="urn:microsoft.com/office/officeart/2005/8/layout/hList1"/>
    <dgm:cxn modelId="{20FE226A-D65B-4C95-9E88-DA3A0CDA3BCB}" type="presParOf" srcId="{6B3F36C3-146C-4B83-9D66-323F864424CC}" destId="{B769D835-EF56-432C-9BB3-C5E444FA32AC}" srcOrd="0" destOrd="0" presId="urn:microsoft.com/office/officeart/2005/8/layout/hList1"/>
    <dgm:cxn modelId="{A6D391F2-60D2-4ECB-A382-A82A64931F35}" type="presParOf" srcId="{6B3F36C3-146C-4B83-9D66-323F864424CC}" destId="{0EBDDDF5-4FD9-4224-83F8-70774D02BC5F}" srcOrd="1" destOrd="0" presId="urn:microsoft.com/office/officeart/2005/8/layout/hList1"/>
    <dgm:cxn modelId="{2CAA56A0-0BAE-4962-9F36-760A52F99E19}" type="presParOf" srcId="{B03A4270-C4CD-4E96-BBD8-6353D25D572A}" destId="{5172F9A6-2D4A-4913-BD38-8F0160C549C2}" srcOrd="3" destOrd="0" presId="urn:microsoft.com/office/officeart/2005/8/layout/hList1"/>
    <dgm:cxn modelId="{85A96B7E-28EE-4122-9354-4E3028257604}" type="presParOf" srcId="{B03A4270-C4CD-4E96-BBD8-6353D25D572A}" destId="{FEBBD69F-3BF8-4BD0-B2DE-C4015784A055}" srcOrd="4" destOrd="0" presId="urn:microsoft.com/office/officeart/2005/8/layout/hList1"/>
    <dgm:cxn modelId="{3683BE53-C278-4370-BE0A-815E4DBAA6ED}" type="presParOf" srcId="{FEBBD69F-3BF8-4BD0-B2DE-C4015784A055}" destId="{68195D45-3CFF-4107-9CB7-B4F3C5BBD414}" srcOrd="0" destOrd="0" presId="urn:microsoft.com/office/officeart/2005/8/layout/hList1"/>
    <dgm:cxn modelId="{69030235-91C4-4EDC-B991-774268317602}" type="presParOf" srcId="{FEBBD69F-3BF8-4BD0-B2DE-C4015784A055}" destId="{F46CC8FA-EB3D-4041-BDDC-FA72BF085131}"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71A4CF-01ED-49F0-A06F-F961E30E5B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UA"/>
        </a:p>
      </dgm:t>
    </dgm:pt>
    <dgm:pt modelId="{6E7391A3-7B02-419D-A243-78340585EF55}">
      <dgm:prSet phldrT="[Текст]" custT="1"/>
      <dgm:spPr/>
      <dgm:t>
        <a:bodyPr/>
        <a:lstStyle/>
        <a:p>
          <a:pPr>
            <a:spcAft>
              <a:spcPts val="0"/>
            </a:spcAft>
          </a:pPr>
          <a:r>
            <a:rPr lang="uk-UA" sz="1600" b="1" dirty="0">
              <a:latin typeface="+mn-lt"/>
              <a:cs typeface="Times New Roman" panose="02020603050405020304" pitchFamily="18" charset="0"/>
            </a:rPr>
            <a:t>Аудитори аналізують окремо кожну транзакцію або перевірену діяльність</a:t>
          </a:r>
          <a:endParaRPr lang="ru-UA" sz="1600" b="1" dirty="0">
            <a:latin typeface="+mn-lt"/>
            <a:cs typeface="Times New Roman" panose="02020603050405020304" pitchFamily="18" charset="0"/>
          </a:endParaRPr>
        </a:p>
      </dgm:t>
    </dgm:pt>
    <dgm:pt modelId="{FDA79199-09BA-40D8-BDD7-31BF42E21AF0}" type="parTrans" cxnId="{1547AA3B-141D-44E3-A323-12E88C870DB9}">
      <dgm:prSet/>
      <dgm:spPr/>
      <dgm:t>
        <a:bodyPr/>
        <a:lstStyle/>
        <a:p>
          <a:endParaRPr lang="ru-UA"/>
        </a:p>
      </dgm:t>
    </dgm:pt>
    <dgm:pt modelId="{B14C80CD-BF4A-4451-96A3-AD9312E0E800}" type="sibTrans" cxnId="{1547AA3B-141D-44E3-A323-12E88C870DB9}">
      <dgm:prSet/>
      <dgm:spPr/>
      <dgm:t>
        <a:bodyPr/>
        <a:lstStyle/>
        <a:p>
          <a:endParaRPr lang="ru-UA"/>
        </a:p>
      </dgm:t>
    </dgm:pt>
    <dgm:pt modelId="{E1349AC8-D764-4BD3-AB60-387AE203F341}">
      <dgm:prSet custT="1"/>
      <dgm:spPr/>
      <dgm:t>
        <a:bodyPr/>
        <a:lstStyle/>
        <a:p>
          <a:pPr>
            <a:spcAft>
              <a:spcPts val="0"/>
            </a:spcAft>
          </a:pPr>
          <a:r>
            <a:rPr lang="uk-UA" sz="1400" dirty="0">
              <a:latin typeface="+mn-lt"/>
              <a:cs typeface="Times New Roman" panose="02020603050405020304" pitchFamily="18" charset="0"/>
            </a:rPr>
            <a:t>Для операцій або дій у статистичній вибірці аудитори аналізують кожну транзакцію або перевірену дію, даючи відповіді на питання:</a:t>
          </a:r>
          <a:endParaRPr lang="ru-UA" sz="1400" dirty="0">
            <a:latin typeface="+mn-lt"/>
            <a:cs typeface="Times New Roman" panose="02020603050405020304" pitchFamily="18" charset="0"/>
          </a:endParaRPr>
        </a:p>
      </dgm:t>
    </dgm:pt>
    <dgm:pt modelId="{E543AF74-17F9-4F77-8309-C5E90C630EB7}" type="parTrans" cxnId="{CB14869E-688D-4821-968C-E95FCADD1A25}">
      <dgm:prSet/>
      <dgm:spPr/>
      <dgm:t>
        <a:bodyPr/>
        <a:lstStyle/>
        <a:p>
          <a:endParaRPr lang="ru-UA"/>
        </a:p>
      </dgm:t>
    </dgm:pt>
    <dgm:pt modelId="{9BD08FC9-BF7D-47DB-993D-05FC5A2E95B2}" type="sibTrans" cxnId="{CB14869E-688D-4821-968C-E95FCADD1A25}">
      <dgm:prSet/>
      <dgm:spPr/>
      <dgm:t>
        <a:bodyPr/>
        <a:lstStyle/>
        <a:p>
          <a:endParaRPr lang="ru-UA"/>
        </a:p>
      </dgm:t>
    </dgm:pt>
    <dgm:pt modelId="{59072416-014E-44FD-928C-ACD720D08A8D}">
      <dgm:prSet custT="1"/>
      <dgm:spPr/>
      <dgm:t>
        <a:bodyPr/>
        <a:lstStyle/>
        <a:p>
          <a:pPr>
            <a:spcAft>
              <a:spcPts val="0"/>
            </a:spcAft>
          </a:pPr>
          <a:r>
            <a:rPr lang="uk-UA" sz="1400" dirty="0" smtClean="0">
              <a:latin typeface="+mn-lt"/>
              <a:cs typeface="Times New Roman" panose="02020603050405020304" pitchFamily="18" charset="0"/>
            </a:rPr>
            <a:t>Чи </a:t>
          </a:r>
          <a:r>
            <a:rPr lang="uk-UA" sz="1400" dirty="0">
              <a:latin typeface="+mn-lt"/>
              <a:cs typeface="Times New Roman" panose="02020603050405020304" pitchFamily="18" charset="0"/>
            </a:rPr>
            <a:t>сигналізує виявлена помилка про проблему відповідності?</a:t>
          </a:r>
          <a:endParaRPr lang="ru-UA" sz="1400" dirty="0">
            <a:latin typeface="+mn-lt"/>
            <a:cs typeface="Times New Roman" panose="02020603050405020304" pitchFamily="18" charset="0"/>
          </a:endParaRPr>
        </a:p>
      </dgm:t>
    </dgm:pt>
    <dgm:pt modelId="{E7B698E6-5052-4E96-8AE2-97DD39A27D32}" type="parTrans" cxnId="{9C96AD6E-3504-430C-A1E2-72749489517A}">
      <dgm:prSet/>
      <dgm:spPr/>
      <dgm:t>
        <a:bodyPr/>
        <a:lstStyle/>
        <a:p>
          <a:endParaRPr lang="ru-UA"/>
        </a:p>
      </dgm:t>
    </dgm:pt>
    <dgm:pt modelId="{1B443582-DC83-43C7-98FB-3DD10F788105}" type="sibTrans" cxnId="{9C96AD6E-3504-430C-A1E2-72749489517A}">
      <dgm:prSet/>
      <dgm:spPr/>
      <dgm:t>
        <a:bodyPr/>
        <a:lstStyle/>
        <a:p>
          <a:endParaRPr lang="ru-UA"/>
        </a:p>
      </dgm:t>
    </dgm:pt>
    <dgm:pt modelId="{8BC60C3A-1C35-4F91-A9DE-429623105AD2}">
      <dgm:prSet custT="1"/>
      <dgm:spPr/>
      <dgm:t>
        <a:bodyPr/>
        <a:lstStyle/>
        <a:p>
          <a:pPr>
            <a:spcAft>
              <a:spcPts val="0"/>
            </a:spcAft>
          </a:pPr>
          <a:r>
            <a:rPr lang="uk-UA" sz="1400" dirty="0" smtClean="0">
              <a:latin typeface="+mn-lt"/>
              <a:cs typeface="Times New Roman" panose="02020603050405020304" pitchFamily="18" charset="0"/>
            </a:rPr>
            <a:t>Якщо </a:t>
          </a:r>
          <a:r>
            <a:rPr lang="uk-UA" sz="1400" dirty="0">
              <a:latin typeface="+mn-lt"/>
              <a:cs typeface="Times New Roman" panose="02020603050405020304" pitchFamily="18" charset="0"/>
            </a:rPr>
            <a:t>так, чи є помилка кількісною та суттєвою? </a:t>
          </a:r>
          <a:endParaRPr lang="ru-UA" sz="1400" dirty="0">
            <a:latin typeface="+mn-lt"/>
            <a:cs typeface="Times New Roman" panose="02020603050405020304" pitchFamily="18" charset="0"/>
          </a:endParaRPr>
        </a:p>
      </dgm:t>
    </dgm:pt>
    <dgm:pt modelId="{1EA46E2B-67C1-4419-B6CB-9BA85FF60D39}" type="parTrans" cxnId="{C8465FF0-4804-43F0-A5F6-C06859FCAF51}">
      <dgm:prSet/>
      <dgm:spPr/>
      <dgm:t>
        <a:bodyPr/>
        <a:lstStyle/>
        <a:p>
          <a:endParaRPr lang="ru-UA"/>
        </a:p>
      </dgm:t>
    </dgm:pt>
    <dgm:pt modelId="{556E67D8-78D0-4335-B5B6-AA17CD02135B}" type="sibTrans" cxnId="{C8465FF0-4804-43F0-A5F6-C06859FCAF51}">
      <dgm:prSet/>
      <dgm:spPr/>
      <dgm:t>
        <a:bodyPr/>
        <a:lstStyle/>
        <a:p>
          <a:endParaRPr lang="ru-UA"/>
        </a:p>
      </dgm:t>
    </dgm:pt>
    <dgm:pt modelId="{A2FF7665-1498-45C3-9108-D69401106A9A}">
      <dgm:prSet custT="1"/>
      <dgm:spPr/>
      <dgm:t>
        <a:bodyPr/>
        <a:lstStyle/>
        <a:p>
          <a:pPr>
            <a:spcAft>
              <a:spcPts val="0"/>
            </a:spcAft>
          </a:pPr>
          <a:r>
            <a:rPr lang="uk-UA" sz="1400" dirty="0" smtClean="0">
              <a:latin typeface="+mn-lt"/>
              <a:cs typeface="Times New Roman" panose="02020603050405020304" pitchFamily="18" charset="0"/>
            </a:rPr>
            <a:t>Якщо </a:t>
          </a:r>
          <a:r>
            <a:rPr lang="uk-UA" sz="1400" dirty="0">
              <a:latin typeface="+mn-lt"/>
              <a:cs typeface="Times New Roman" panose="02020603050405020304" pitchFamily="18" charset="0"/>
            </a:rPr>
            <a:t>так, то помилка є систематичною чи є аномалією?</a:t>
          </a:r>
          <a:endParaRPr lang="ru-UA" sz="1400" dirty="0">
            <a:latin typeface="+mn-lt"/>
            <a:cs typeface="Times New Roman" panose="02020603050405020304" pitchFamily="18" charset="0"/>
          </a:endParaRPr>
        </a:p>
      </dgm:t>
    </dgm:pt>
    <dgm:pt modelId="{E1949D6E-7E55-4293-916B-1F6BB1553E17}" type="parTrans" cxnId="{B42E3CE1-71DF-4038-95CA-1107D729E52B}">
      <dgm:prSet/>
      <dgm:spPr/>
      <dgm:t>
        <a:bodyPr/>
        <a:lstStyle/>
        <a:p>
          <a:endParaRPr lang="ru-UA"/>
        </a:p>
      </dgm:t>
    </dgm:pt>
    <dgm:pt modelId="{BD9856EE-C8B7-4D3D-8257-944E9A56EA97}" type="sibTrans" cxnId="{B42E3CE1-71DF-4038-95CA-1107D729E52B}">
      <dgm:prSet/>
      <dgm:spPr/>
      <dgm:t>
        <a:bodyPr/>
        <a:lstStyle/>
        <a:p>
          <a:endParaRPr lang="ru-UA"/>
        </a:p>
      </dgm:t>
    </dgm:pt>
    <dgm:pt modelId="{FC3B64BE-19F6-48C1-A0AC-B221D532DA50}">
      <dgm:prSet custT="1"/>
      <dgm:spPr/>
      <dgm:t>
        <a:bodyPr/>
        <a:lstStyle/>
        <a:p>
          <a:pPr>
            <a:spcAft>
              <a:spcPts val="0"/>
            </a:spcAft>
          </a:pPr>
          <a:r>
            <a:rPr lang="uk-UA" sz="1600" b="1" dirty="0">
              <a:latin typeface="+mn-lt"/>
              <a:cs typeface="Times New Roman" panose="02020603050405020304" pitchFamily="18" charset="0"/>
            </a:rPr>
            <a:t>Аудитори обчислюють похибку у відсотках і грошову оцінку помилки</a:t>
          </a:r>
          <a:endParaRPr lang="ru-UA" sz="1600" b="1" dirty="0">
            <a:latin typeface="+mn-lt"/>
            <a:cs typeface="Times New Roman" panose="02020603050405020304" pitchFamily="18" charset="0"/>
          </a:endParaRPr>
        </a:p>
      </dgm:t>
    </dgm:pt>
    <dgm:pt modelId="{7DDDD5E9-4432-485E-8740-5F155FC3F3B4}" type="parTrans" cxnId="{F418E947-8CA0-43C6-B1FC-A7E01DEB4CCB}">
      <dgm:prSet/>
      <dgm:spPr/>
      <dgm:t>
        <a:bodyPr/>
        <a:lstStyle/>
        <a:p>
          <a:endParaRPr lang="ru-UA"/>
        </a:p>
      </dgm:t>
    </dgm:pt>
    <dgm:pt modelId="{E9F1F981-12A5-493D-94C5-DB9930AA0ECC}" type="sibTrans" cxnId="{F418E947-8CA0-43C6-B1FC-A7E01DEB4CCB}">
      <dgm:prSet/>
      <dgm:spPr/>
      <dgm:t>
        <a:bodyPr/>
        <a:lstStyle/>
        <a:p>
          <a:endParaRPr lang="ru-UA"/>
        </a:p>
      </dgm:t>
    </dgm:pt>
    <dgm:pt modelId="{3A5EB132-2F3B-4806-9783-ECD5EDAD3ECA}">
      <dgm:prSet custT="1"/>
      <dgm:spPr/>
      <dgm:t>
        <a:bodyPr/>
        <a:lstStyle/>
        <a:p>
          <a:pPr>
            <a:spcAft>
              <a:spcPts val="0"/>
            </a:spcAft>
          </a:pPr>
          <a:r>
            <a:rPr lang="uk-UA" sz="1400" dirty="0">
              <a:latin typeface="+mn-lt"/>
              <a:cs typeface="Times New Roman" panose="02020603050405020304" pitchFamily="18" charset="0"/>
            </a:rPr>
            <a:t>Якщо помилка відповідності не є аномалією і її можна визначити кількісно, аудитори обчислюють для кожної відповідної операції або діяльності відсоток помилки та грошову оцінку виявленої кількісної помилки по відношенню до записаної величини операції на відповідному рівні</a:t>
          </a:r>
          <a:endParaRPr lang="ru-UA" sz="1400" dirty="0">
            <a:latin typeface="+mn-lt"/>
            <a:cs typeface="Times New Roman" panose="02020603050405020304" pitchFamily="18" charset="0"/>
          </a:endParaRPr>
        </a:p>
      </dgm:t>
    </dgm:pt>
    <dgm:pt modelId="{DCF3D857-DEF3-4E75-A5A6-3D922E6AB088}" type="parTrans" cxnId="{51F9455F-BF41-4321-9A5C-501B41088624}">
      <dgm:prSet/>
      <dgm:spPr/>
      <dgm:t>
        <a:bodyPr/>
        <a:lstStyle/>
        <a:p>
          <a:endParaRPr lang="ru-UA"/>
        </a:p>
      </dgm:t>
    </dgm:pt>
    <dgm:pt modelId="{26E22192-8896-4B61-A099-968279D8D1D2}" type="sibTrans" cxnId="{51F9455F-BF41-4321-9A5C-501B41088624}">
      <dgm:prSet/>
      <dgm:spPr/>
      <dgm:t>
        <a:bodyPr/>
        <a:lstStyle/>
        <a:p>
          <a:endParaRPr lang="ru-UA"/>
        </a:p>
      </dgm:t>
    </dgm:pt>
    <dgm:pt modelId="{2CD4FED7-944D-4C89-8C8B-0E351D72403F}">
      <dgm:prSet custT="1"/>
      <dgm:spPr/>
      <dgm:t>
        <a:bodyPr/>
        <a:lstStyle/>
        <a:p>
          <a:pPr>
            <a:spcAft>
              <a:spcPts val="0"/>
            </a:spcAft>
          </a:pPr>
          <a:r>
            <a:rPr lang="uk-UA" sz="1600" b="1" dirty="0" smtClean="0">
              <a:latin typeface="+mn-lt"/>
              <a:cs typeface="Times New Roman" panose="02020603050405020304" pitchFamily="18" charset="0"/>
            </a:rPr>
            <a:t>Аудитори аналізують </a:t>
          </a:r>
          <a:r>
            <a:rPr lang="uk-UA" sz="1600" b="1" dirty="0">
              <a:latin typeface="+mn-lt"/>
              <a:cs typeface="Times New Roman" panose="02020603050405020304" pitchFamily="18" charset="0"/>
            </a:rPr>
            <a:t>докази кожної операції або перевіреної діяльності</a:t>
          </a:r>
          <a:endParaRPr lang="ru-UA" sz="1600" b="1" dirty="0">
            <a:latin typeface="+mn-lt"/>
            <a:cs typeface="Times New Roman" panose="02020603050405020304" pitchFamily="18" charset="0"/>
          </a:endParaRPr>
        </a:p>
      </dgm:t>
    </dgm:pt>
    <dgm:pt modelId="{790B986A-BFB9-4FE0-B0BF-531AEF3405D6}" type="parTrans" cxnId="{BD07E7C0-57DE-4A85-A367-601D41ABC24E}">
      <dgm:prSet/>
      <dgm:spPr/>
      <dgm:t>
        <a:bodyPr/>
        <a:lstStyle/>
        <a:p>
          <a:endParaRPr lang="ru-UA"/>
        </a:p>
      </dgm:t>
    </dgm:pt>
    <dgm:pt modelId="{8BDEEE18-6CC8-4F52-9390-D7F699019B4B}" type="sibTrans" cxnId="{BD07E7C0-57DE-4A85-A367-601D41ABC24E}">
      <dgm:prSet/>
      <dgm:spPr/>
      <dgm:t>
        <a:bodyPr/>
        <a:lstStyle/>
        <a:p>
          <a:endParaRPr lang="ru-UA"/>
        </a:p>
      </dgm:t>
    </dgm:pt>
    <dgm:pt modelId="{07399FDE-1E63-4981-87C4-40AD5298CACB}">
      <dgm:prSet custT="1"/>
      <dgm:spPr/>
      <dgm:t>
        <a:bodyPr/>
        <a:lstStyle/>
        <a:p>
          <a:pPr>
            <a:spcAft>
              <a:spcPts val="0"/>
            </a:spcAft>
          </a:pPr>
          <a:r>
            <a:rPr lang="uk-UA" sz="1400" dirty="0">
              <a:latin typeface="+mn-lt"/>
              <a:cs typeface="Times New Roman" panose="02020603050405020304" pitchFamily="18" charset="0"/>
            </a:rPr>
            <a:t>Аудитори вивчають характер та причини помилок, виявлених в окремих операціях</a:t>
          </a:r>
          <a:endParaRPr lang="ru-UA" sz="1400" dirty="0">
            <a:latin typeface="+mn-lt"/>
            <a:cs typeface="Times New Roman" panose="02020603050405020304" pitchFamily="18" charset="0"/>
          </a:endParaRPr>
        </a:p>
      </dgm:t>
    </dgm:pt>
    <dgm:pt modelId="{F352C4F1-C076-475A-8E8B-522DF32B8770}" type="parTrans" cxnId="{0074312F-4D61-4EC1-B6BF-DB257238994C}">
      <dgm:prSet/>
      <dgm:spPr/>
      <dgm:t>
        <a:bodyPr/>
        <a:lstStyle/>
        <a:p>
          <a:endParaRPr lang="ru-UA"/>
        </a:p>
      </dgm:t>
    </dgm:pt>
    <dgm:pt modelId="{EE3B9E5E-2279-4359-9876-BFF2A9687ADA}" type="sibTrans" cxnId="{0074312F-4D61-4EC1-B6BF-DB257238994C}">
      <dgm:prSet/>
      <dgm:spPr/>
      <dgm:t>
        <a:bodyPr/>
        <a:lstStyle/>
        <a:p>
          <a:endParaRPr lang="ru-UA"/>
        </a:p>
      </dgm:t>
    </dgm:pt>
    <dgm:pt modelId="{8F216E92-4DC7-44A1-A4A2-B4A0DECFF36B}" type="pres">
      <dgm:prSet presAssocID="{FE71A4CF-01ED-49F0-A06F-F961E30E5B27}" presName="linear" presStyleCnt="0">
        <dgm:presLayoutVars>
          <dgm:dir/>
          <dgm:animLvl val="lvl"/>
          <dgm:resizeHandles val="exact"/>
        </dgm:presLayoutVars>
      </dgm:prSet>
      <dgm:spPr/>
      <dgm:t>
        <a:bodyPr/>
        <a:lstStyle/>
        <a:p>
          <a:endParaRPr lang="ru-RU"/>
        </a:p>
      </dgm:t>
    </dgm:pt>
    <dgm:pt modelId="{DCA5F3CC-CC65-449B-9D85-C95F15C8681D}" type="pres">
      <dgm:prSet presAssocID="{6E7391A3-7B02-419D-A243-78340585EF55}" presName="parentLin" presStyleCnt="0"/>
      <dgm:spPr/>
    </dgm:pt>
    <dgm:pt modelId="{7BE25143-CBDF-4CC6-9507-79B7D6401541}" type="pres">
      <dgm:prSet presAssocID="{6E7391A3-7B02-419D-A243-78340585EF55}" presName="parentLeftMargin" presStyleLbl="node1" presStyleIdx="0" presStyleCnt="3"/>
      <dgm:spPr/>
      <dgm:t>
        <a:bodyPr/>
        <a:lstStyle/>
        <a:p>
          <a:endParaRPr lang="ru-RU"/>
        </a:p>
      </dgm:t>
    </dgm:pt>
    <dgm:pt modelId="{F6DA93A4-ACEF-4031-B6FA-F84A83A8F200}" type="pres">
      <dgm:prSet presAssocID="{6E7391A3-7B02-419D-A243-78340585EF55}" presName="parentText" presStyleLbl="node1" presStyleIdx="0" presStyleCnt="3">
        <dgm:presLayoutVars>
          <dgm:chMax val="0"/>
          <dgm:bulletEnabled val="1"/>
        </dgm:presLayoutVars>
      </dgm:prSet>
      <dgm:spPr/>
      <dgm:t>
        <a:bodyPr/>
        <a:lstStyle/>
        <a:p>
          <a:endParaRPr lang="ru-RU"/>
        </a:p>
      </dgm:t>
    </dgm:pt>
    <dgm:pt modelId="{1CFF73E7-064F-4208-85B5-61E73C1DFFA0}" type="pres">
      <dgm:prSet presAssocID="{6E7391A3-7B02-419D-A243-78340585EF55}" presName="negativeSpace" presStyleCnt="0"/>
      <dgm:spPr/>
    </dgm:pt>
    <dgm:pt modelId="{0B5DF615-C0CC-4AC9-8F78-C8684BCB2CE7}" type="pres">
      <dgm:prSet presAssocID="{6E7391A3-7B02-419D-A243-78340585EF55}" presName="childText" presStyleLbl="conFgAcc1" presStyleIdx="0" presStyleCnt="3">
        <dgm:presLayoutVars>
          <dgm:bulletEnabled val="1"/>
        </dgm:presLayoutVars>
      </dgm:prSet>
      <dgm:spPr/>
      <dgm:t>
        <a:bodyPr/>
        <a:lstStyle/>
        <a:p>
          <a:endParaRPr lang="ru-RU"/>
        </a:p>
      </dgm:t>
    </dgm:pt>
    <dgm:pt modelId="{DEBFDC72-9471-415C-B7A6-F38E35A4F57D}" type="pres">
      <dgm:prSet presAssocID="{B14C80CD-BF4A-4451-96A3-AD9312E0E800}" presName="spaceBetweenRectangles" presStyleCnt="0"/>
      <dgm:spPr/>
    </dgm:pt>
    <dgm:pt modelId="{B56469F9-7E3F-4D3B-9B9E-13DDCA23FE79}" type="pres">
      <dgm:prSet presAssocID="{FC3B64BE-19F6-48C1-A0AC-B221D532DA50}" presName="parentLin" presStyleCnt="0"/>
      <dgm:spPr/>
    </dgm:pt>
    <dgm:pt modelId="{670809CF-F72D-40FF-ADAA-E81E838D5A5F}" type="pres">
      <dgm:prSet presAssocID="{FC3B64BE-19F6-48C1-A0AC-B221D532DA50}" presName="parentLeftMargin" presStyleLbl="node1" presStyleIdx="0" presStyleCnt="3"/>
      <dgm:spPr/>
      <dgm:t>
        <a:bodyPr/>
        <a:lstStyle/>
        <a:p>
          <a:endParaRPr lang="ru-RU"/>
        </a:p>
      </dgm:t>
    </dgm:pt>
    <dgm:pt modelId="{D8798BA8-DB3F-4B6D-8988-428C23748A8E}" type="pres">
      <dgm:prSet presAssocID="{FC3B64BE-19F6-48C1-A0AC-B221D532DA50}" presName="parentText" presStyleLbl="node1" presStyleIdx="1" presStyleCnt="3">
        <dgm:presLayoutVars>
          <dgm:chMax val="0"/>
          <dgm:bulletEnabled val="1"/>
        </dgm:presLayoutVars>
      </dgm:prSet>
      <dgm:spPr/>
      <dgm:t>
        <a:bodyPr/>
        <a:lstStyle/>
        <a:p>
          <a:endParaRPr lang="ru-RU"/>
        </a:p>
      </dgm:t>
    </dgm:pt>
    <dgm:pt modelId="{ABEDF09A-9C60-4A98-BEF1-010C76CE85C0}" type="pres">
      <dgm:prSet presAssocID="{FC3B64BE-19F6-48C1-A0AC-B221D532DA50}" presName="negativeSpace" presStyleCnt="0"/>
      <dgm:spPr/>
    </dgm:pt>
    <dgm:pt modelId="{086CDBA8-F3F1-4E69-8ADB-201CEE1FD306}" type="pres">
      <dgm:prSet presAssocID="{FC3B64BE-19F6-48C1-A0AC-B221D532DA50}" presName="childText" presStyleLbl="conFgAcc1" presStyleIdx="1" presStyleCnt="3">
        <dgm:presLayoutVars>
          <dgm:bulletEnabled val="1"/>
        </dgm:presLayoutVars>
      </dgm:prSet>
      <dgm:spPr/>
      <dgm:t>
        <a:bodyPr/>
        <a:lstStyle/>
        <a:p>
          <a:endParaRPr lang="ru-RU"/>
        </a:p>
      </dgm:t>
    </dgm:pt>
    <dgm:pt modelId="{C754D5C4-EE90-4F8D-A6D2-5E16FBB94D8C}" type="pres">
      <dgm:prSet presAssocID="{E9F1F981-12A5-493D-94C5-DB9930AA0ECC}" presName="spaceBetweenRectangles" presStyleCnt="0"/>
      <dgm:spPr/>
    </dgm:pt>
    <dgm:pt modelId="{CC90DD43-8A70-4CBE-AFEC-DD7CDF7EF364}" type="pres">
      <dgm:prSet presAssocID="{2CD4FED7-944D-4C89-8C8B-0E351D72403F}" presName="parentLin" presStyleCnt="0"/>
      <dgm:spPr/>
    </dgm:pt>
    <dgm:pt modelId="{E1804EDB-51E8-4774-85CF-8B298CA1E0CB}" type="pres">
      <dgm:prSet presAssocID="{2CD4FED7-944D-4C89-8C8B-0E351D72403F}" presName="parentLeftMargin" presStyleLbl="node1" presStyleIdx="1" presStyleCnt="3"/>
      <dgm:spPr/>
      <dgm:t>
        <a:bodyPr/>
        <a:lstStyle/>
        <a:p>
          <a:endParaRPr lang="ru-RU"/>
        </a:p>
      </dgm:t>
    </dgm:pt>
    <dgm:pt modelId="{8A68EBFC-14ED-467E-8E82-2343607D3AAA}" type="pres">
      <dgm:prSet presAssocID="{2CD4FED7-944D-4C89-8C8B-0E351D72403F}" presName="parentText" presStyleLbl="node1" presStyleIdx="2" presStyleCnt="3">
        <dgm:presLayoutVars>
          <dgm:chMax val="0"/>
          <dgm:bulletEnabled val="1"/>
        </dgm:presLayoutVars>
      </dgm:prSet>
      <dgm:spPr/>
      <dgm:t>
        <a:bodyPr/>
        <a:lstStyle/>
        <a:p>
          <a:endParaRPr lang="ru-RU"/>
        </a:p>
      </dgm:t>
    </dgm:pt>
    <dgm:pt modelId="{B60D1C7F-0283-4946-BF71-9E70D90D4E4B}" type="pres">
      <dgm:prSet presAssocID="{2CD4FED7-944D-4C89-8C8B-0E351D72403F}" presName="negativeSpace" presStyleCnt="0"/>
      <dgm:spPr/>
    </dgm:pt>
    <dgm:pt modelId="{689D5F05-1097-4428-A689-715A366E56E5}" type="pres">
      <dgm:prSet presAssocID="{2CD4FED7-944D-4C89-8C8B-0E351D72403F}" presName="childText" presStyleLbl="conFgAcc1" presStyleIdx="2" presStyleCnt="3">
        <dgm:presLayoutVars>
          <dgm:bulletEnabled val="1"/>
        </dgm:presLayoutVars>
      </dgm:prSet>
      <dgm:spPr/>
      <dgm:t>
        <a:bodyPr/>
        <a:lstStyle/>
        <a:p>
          <a:endParaRPr lang="ru-RU"/>
        </a:p>
      </dgm:t>
    </dgm:pt>
  </dgm:ptLst>
  <dgm:cxnLst>
    <dgm:cxn modelId="{7BE097AF-FFE7-4537-B92F-806A1FA76CE6}" type="presOf" srcId="{E1349AC8-D764-4BD3-AB60-387AE203F341}" destId="{0B5DF615-C0CC-4AC9-8F78-C8684BCB2CE7}" srcOrd="0" destOrd="0" presId="urn:microsoft.com/office/officeart/2005/8/layout/list1"/>
    <dgm:cxn modelId="{027E52C3-89FB-434E-918B-24E6F43D0152}" type="presOf" srcId="{8BC60C3A-1C35-4F91-A9DE-429623105AD2}" destId="{0B5DF615-C0CC-4AC9-8F78-C8684BCB2CE7}" srcOrd="0" destOrd="2" presId="urn:microsoft.com/office/officeart/2005/8/layout/list1"/>
    <dgm:cxn modelId="{51F9455F-BF41-4321-9A5C-501B41088624}" srcId="{FC3B64BE-19F6-48C1-A0AC-B221D532DA50}" destId="{3A5EB132-2F3B-4806-9783-ECD5EDAD3ECA}" srcOrd="0" destOrd="0" parTransId="{DCF3D857-DEF3-4E75-A5A6-3D922E6AB088}" sibTransId="{26E22192-8896-4B61-A099-968279D8D1D2}"/>
    <dgm:cxn modelId="{E01B8ACA-A986-4EA7-AF1A-47048843C4A4}" type="presOf" srcId="{3A5EB132-2F3B-4806-9783-ECD5EDAD3ECA}" destId="{086CDBA8-F3F1-4E69-8ADB-201CEE1FD306}" srcOrd="0" destOrd="0" presId="urn:microsoft.com/office/officeart/2005/8/layout/list1"/>
    <dgm:cxn modelId="{1547AA3B-141D-44E3-A323-12E88C870DB9}" srcId="{FE71A4CF-01ED-49F0-A06F-F961E30E5B27}" destId="{6E7391A3-7B02-419D-A243-78340585EF55}" srcOrd="0" destOrd="0" parTransId="{FDA79199-09BA-40D8-BDD7-31BF42E21AF0}" sibTransId="{B14C80CD-BF4A-4451-96A3-AD9312E0E800}"/>
    <dgm:cxn modelId="{F903155F-0F58-4048-A0FD-BA3B6EA28020}" type="presOf" srcId="{FC3B64BE-19F6-48C1-A0AC-B221D532DA50}" destId="{670809CF-F72D-40FF-ADAA-E81E838D5A5F}" srcOrd="0" destOrd="0" presId="urn:microsoft.com/office/officeart/2005/8/layout/list1"/>
    <dgm:cxn modelId="{6BA42ACF-10D5-4A90-9F08-1954BFBC8BD2}" type="presOf" srcId="{6E7391A3-7B02-419D-A243-78340585EF55}" destId="{7BE25143-CBDF-4CC6-9507-79B7D6401541}" srcOrd="0" destOrd="0" presId="urn:microsoft.com/office/officeart/2005/8/layout/list1"/>
    <dgm:cxn modelId="{BD07E7C0-57DE-4A85-A367-601D41ABC24E}" srcId="{FE71A4CF-01ED-49F0-A06F-F961E30E5B27}" destId="{2CD4FED7-944D-4C89-8C8B-0E351D72403F}" srcOrd="2" destOrd="0" parTransId="{790B986A-BFB9-4FE0-B0BF-531AEF3405D6}" sibTransId="{8BDEEE18-6CC8-4F52-9390-D7F699019B4B}"/>
    <dgm:cxn modelId="{B42E3CE1-71DF-4038-95CA-1107D729E52B}" srcId="{E1349AC8-D764-4BD3-AB60-387AE203F341}" destId="{A2FF7665-1498-45C3-9108-D69401106A9A}" srcOrd="2" destOrd="0" parTransId="{E1949D6E-7E55-4293-916B-1F6BB1553E17}" sibTransId="{BD9856EE-C8B7-4D3D-8257-944E9A56EA97}"/>
    <dgm:cxn modelId="{A43AEF16-D44B-41B5-9C5C-5FC09B51CA97}" type="presOf" srcId="{59072416-014E-44FD-928C-ACD720D08A8D}" destId="{0B5DF615-C0CC-4AC9-8F78-C8684BCB2CE7}" srcOrd="0" destOrd="1" presId="urn:microsoft.com/office/officeart/2005/8/layout/list1"/>
    <dgm:cxn modelId="{0E2AC863-0E2A-4BF5-9FBC-C22E24AC0297}" type="presOf" srcId="{07399FDE-1E63-4981-87C4-40AD5298CACB}" destId="{689D5F05-1097-4428-A689-715A366E56E5}" srcOrd="0" destOrd="0" presId="urn:microsoft.com/office/officeart/2005/8/layout/list1"/>
    <dgm:cxn modelId="{11FF0658-22D5-4CEC-9B8E-B7F544695582}" type="presOf" srcId="{2CD4FED7-944D-4C89-8C8B-0E351D72403F}" destId="{8A68EBFC-14ED-467E-8E82-2343607D3AAA}" srcOrd="1" destOrd="0" presId="urn:microsoft.com/office/officeart/2005/8/layout/list1"/>
    <dgm:cxn modelId="{E2EE0F54-CC24-42FE-96FE-EDB09E83ABCC}" type="presOf" srcId="{A2FF7665-1498-45C3-9108-D69401106A9A}" destId="{0B5DF615-C0CC-4AC9-8F78-C8684BCB2CE7}" srcOrd="0" destOrd="3" presId="urn:microsoft.com/office/officeart/2005/8/layout/list1"/>
    <dgm:cxn modelId="{CD229638-DB96-4EFE-97F5-F3A22B3642F4}" type="presOf" srcId="{6E7391A3-7B02-419D-A243-78340585EF55}" destId="{F6DA93A4-ACEF-4031-B6FA-F84A83A8F200}" srcOrd="1" destOrd="0" presId="urn:microsoft.com/office/officeart/2005/8/layout/list1"/>
    <dgm:cxn modelId="{9C96AD6E-3504-430C-A1E2-72749489517A}" srcId="{E1349AC8-D764-4BD3-AB60-387AE203F341}" destId="{59072416-014E-44FD-928C-ACD720D08A8D}" srcOrd="0" destOrd="0" parTransId="{E7B698E6-5052-4E96-8AE2-97DD39A27D32}" sibTransId="{1B443582-DC83-43C7-98FB-3DD10F788105}"/>
    <dgm:cxn modelId="{C8465FF0-4804-43F0-A5F6-C06859FCAF51}" srcId="{E1349AC8-D764-4BD3-AB60-387AE203F341}" destId="{8BC60C3A-1C35-4F91-A9DE-429623105AD2}" srcOrd="1" destOrd="0" parTransId="{1EA46E2B-67C1-4419-B6CB-9BA85FF60D39}" sibTransId="{556E67D8-78D0-4335-B5B6-AA17CD02135B}"/>
    <dgm:cxn modelId="{B514E7B0-5744-413C-A4B5-5B09536641E0}" type="presOf" srcId="{FE71A4CF-01ED-49F0-A06F-F961E30E5B27}" destId="{8F216E92-4DC7-44A1-A4A2-B4A0DECFF36B}" srcOrd="0" destOrd="0" presId="urn:microsoft.com/office/officeart/2005/8/layout/list1"/>
    <dgm:cxn modelId="{CB14869E-688D-4821-968C-E95FCADD1A25}" srcId="{6E7391A3-7B02-419D-A243-78340585EF55}" destId="{E1349AC8-D764-4BD3-AB60-387AE203F341}" srcOrd="0" destOrd="0" parTransId="{E543AF74-17F9-4F77-8309-C5E90C630EB7}" sibTransId="{9BD08FC9-BF7D-47DB-993D-05FC5A2E95B2}"/>
    <dgm:cxn modelId="{0074312F-4D61-4EC1-B6BF-DB257238994C}" srcId="{2CD4FED7-944D-4C89-8C8B-0E351D72403F}" destId="{07399FDE-1E63-4981-87C4-40AD5298CACB}" srcOrd="0" destOrd="0" parTransId="{F352C4F1-C076-475A-8E8B-522DF32B8770}" sibTransId="{EE3B9E5E-2279-4359-9876-BFF2A9687ADA}"/>
    <dgm:cxn modelId="{F418E947-8CA0-43C6-B1FC-A7E01DEB4CCB}" srcId="{FE71A4CF-01ED-49F0-A06F-F961E30E5B27}" destId="{FC3B64BE-19F6-48C1-A0AC-B221D532DA50}" srcOrd="1" destOrd="0" parTransId="{7DDDD5E9-4432-485E-8740-5F155FC3F3B4}" sibTransId="{E9F1F981-12A5-493D-94C5-DB9930AA0ECC}"/>
    <dgm:cxn modelId="{09023147-AEBA-4384-BB89-D28DC48DF565}" type="presOf" srcId="{FC3B64BE-19F6-48C1-A0AC-B221D532DA50}" destId="{D8798BA8-DB3F-4B6D-8988-428C23748A8E}" srcOrd="1" destOrd="0" presId="urn:microsoft.com/office/officeart/2005/8/layout/list1"/>
    <dgm:cxn modelId="{B73A12BF-58A0-4959-853A-DA0CD8F83524}" type="presOf" srcId="{2CD4FED7-944D-4C89-8C8B-0E351D72403F}" destId="{E1804EDB-51E8-4774-85CF-8B298CA1E0CB}" srcOrd="0" destOrd="0" presId="urn:microsoft.com/office/officeart/2005/8/layout/list1"/>
    <dgm:cxn modelId="{C261B4E1-E8E9-46DE-9FFF-C511DFB2DD20}" type="presParOf" srcId="{8F216E92-4DC7-44A1-A4A2-B4A0DECFF36B}" destId="{DCA5F3CC-CC65-449B-9D85-C95F15C8681D}" srcOrd="0" destOrd="0" presId="urn:microsoft.com/office/officeart/2005/8/layout/list1"/>
    <dgm:cxn modelId="{EAE3E246-2C8C-403F-B44B-0DE23435B714}" type="presParOf" srcId="{DCA5F3CC-CC65-449B-9D85-C95F15C8681D}" destId="{7BE25143-CBDF-4CC6-9507-79B7D6401541}" srcOrd="0" destOrd="0" presId="urn:microsoft.com/office/officeart/2005/8/layout/list1"/>
    <dgm:cxn modelId="{27677E15-4653-416F-A50D-86DAA08E9950}" type="presParOf" srcId="{DCA5F3CC-CC65-449B-9D85-C95F15C8681D}" destId="{F6DA93A4-ACEF-4031-B6FA-F84A83A8F200}" srcOrd="1" destOrd="0" presId="urn:microsoft.com/office/officeart/2005/8/layout/list1"/>
    <dgm:cxn modelId="{64E67CD7-58FE-4E55-BE3C-FA84D6EDBD02}" type="presParOf" srcId="{8F216E92-4DC7-44A1-A4A2-B4A0DECFF36B}" destId="{1CFF73E7-064F-4208-85B5-61E73C1DFFA0}" srcOrd="1" destOrd="0" presId="urn:microsoft.com/office/officeart/2005/8/layout/list1"/>
    <dgm:cxn modelId="{E619B185-BB0A-4964-AAF6-09CA854415D7}" type="presParOf" srcId="{8F216E92-4DC7-44A1-A4A2-B4A0DECFF36B}" destId="{0B5DF615-C0CC-4AC9-8F78-C8684BCB2CE7}" srcOrd="2" destOrd="0" presId="urn:microsoft.com/office/officeart/2005/8/layout/list1"/>
    <dgm:cxn modelId="{93E1DBDB-A32D-4366-A855-3A42AEE979D5}" type="presParOf" srcId="{8F216E92-4DC7-44A1-A4A2-B4A0DECFF36B}" destId="{DEBFDC72-9471-415C-B7A6-F38E35A4F57D}" srcOrd="3" destOrd="0" presId="urn:microsoft.com/office/officeart/2005/8/layout/list1"/>
    <dgm:cxn modelId="{9026C9BF-3EEF-4AC9-ACFE-166DC525718F}" type="presParOf" srcId="{8F216E92-4DC7-44A1-A4A2-B4A0DECFF36B}" destId="{B56469F9-7E3F-4D3B-9B9E-13DDCA23FE79}" srcOrd="4" destOrd="0" presId="urn:microsoft.com/office/officeart/2005/8/layout/list1"/>
    <dgm:cxn modelId="{83990C8A-AB8E-4AA3-A73B-99F82693532C}" type="presParOf" srcId="{B56469F9-7E3F-4D3B-9B9E-13DDCA23FE79}" destId="{670809CF-F72D-40FF-ADAA-E81E838D5A5F}" srcOrd="0" destOrd="0" presId="urn:microsoft.com/office/officeart/2005/8/layout/list1"/>
    <dgm:cxn modelId="{2671AD5F-25FF-46DD-BC5D-11BA271C8DC1}" type="presParOf" srcId="{B56469F9-7E3F-4D3B-9B9E-13DDCA23FE79}" destId="{D8798BA8-DB3F-4B6D-8988-428C23748A8E}" srcOrd="1" destOrd="0" presId="urn:microsoft.com/office/officeart/2005/8/layout/list1"/>
    <dgm:cxn modelId="{13049431-749E-4369-82CC-CF220219EE21}" type="presParOf" srcId="{8F216E92-4DC7-44A1-A4A2-B4A0DECFF36B}" destId="{ABEDF09A-9C60-4A98-BEF1-010C76CE85C0}" srcOrd="5" destOrd="0" presId="urn:microsoft.com/office/officeart/2005/8/layout/list1"/>
    <dgm:cxn modelId="{3C0372DB-7F1C-4225-914B-CE2143F3835F}" type="presParOf" srcId="{8F216E92-4DC7-44A1-A4A2-B4A0DECFF36B}" destId="{086CDBA8-F3F1-4E69-8ADB-201CEE1FD306}" srcOrd="6" destOrd="0" presId="urn:microsoft.com/office/officeart/2005/8/layout/list1"/>
    <dgm:cxn modelId="{32188BF2-69DA-48DF-9539-196D7F26D841}" type="presParOf" srcId="{8F216E92-4DC7-44A1-A4A2-B4A0DECFF36B}" destId="{C754D5C4-EE90-4F8D-A6D2-5E16FBB94D8C}" srcOrd="7" destOrd="0" presId="urn:microsoft.com/office/officeart/2005/8/layout/list1"/>
    <dgm:cxn modelId="{317BB375-12DF-4F25-85D9-33CE903C41DA}" type="presParOf" srcId="{8F216E92-4DC7-44A1-A4A2-B4A0DECFF36B}" destId="{CC90DD43-8A70-4CBE-AFEC-DD7CDF7EF364}" srcOrd="8" destOrd="0" presId="urn:microsoft.com/office/officeart/2005/8/layout/list1"/>
    <dgm:cxn modelId="{E07C71C9-6D21-4867-88E8-2BBB832BCAC8}" type="presParOf" srcId="{CC90DD43-8A70-4CBE-AFEC-DD7CDF7EF364}" destId="{E1804EDB-51E8-4774-85CF-8B298CA1E0CB}" srcOrd="0" destOrd="0" presId="urn:microsoft.com/office/officeart/2005/8/layout/list1"/>
    <dgm:cxn modelId="{2681A165-20B7-4BD5-BBEA-99135E85526D}" type="presParOf" srcId="{CC90DD43-8A70-4CBE-AFEC-DD7CDF7EF364}" destId="{8A68EBFC-14ED-467E-8E82-2343607D3AAA}" srcOrd="1" destOrd="0" presId="urn:microsoft.com/office/officeart/2005/8/layout/list1"/>
    <dgm:cxn modelId="{2F838A84-2FE7-41E0-8B61-A1D200FEE1DA}" type="presParOf" srcId="{8F216E92-4DC7-44A1-A4A2-B4A0DECFF36B}" destId="{B60D1C7F-0283-4946-BF71-9E70D90D4E4B}" srcOrd="9" destOrd="0" presId="urn:microsoft.com/office/officeart/2005/8/layout/list1"/>
    <dgm:cxn modelId="{3973FB8C-6C6A-40EE-A08A-7808F5EDC054}" type="presParOf" srcId="{8F216E92-4DC7-44A1-A4A2-B4A0DECFF36B}" destId="{689D5F05-1097-4428-A689-715A366E56E5}"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9F791D-D03D-48D1-8355-9B613E6A786F}" type="doc">
      <dgm:prSet loTypeId="urn:microsoft.com/office/officeart/2005/8/layout/vProcess5" loCatId="process" qsTypeId="urn:microsoft.com/office/officeart/2005/8/quickstyle/simple1" qsCatId="simple" csTypeId="urn:microsoft.com/office/officeart/2005/8/colors/accent1_1" csCatId="accent1" phldr="1"/>
      <dgm:spPr/>
    </dgm:pt>
    <dgm:pt modelId="{620D2DBA-12A0-4E2B-8851-293B8CB88FEB}">
      <dgm:prSet phldrT="[Текст]" custT="1"/>
      <dgm:spPr/>
      <dgm:t>
        <a:bodyPr/>
        <a:lstStyle/>
        <a:p>
          <a:pPr>
            <a:spcAft>
              <a:spcPts val="0"/>
            </a:spcAft>
          </a:pPr>
          <a:r>
            <a:rPr lang="uk-UA" sz="1800" dirty="0">
              <a:latin typeface="+mn-lt"/>
              <a:cs typeface="Times New Roman" panose="02020603050405020304" pitchFamily="18" charset="0"/>
            </a:rPr>
            <a:t>1. Визначення того, чи порушуються нормативні </a:t>
          </a:r>
          <a:r>
            <a:rPr lang="uk-UA" sz="1800" dirty="0" smtClean="0">
              <a:latin typeface="+mn-lt"/>
              <a:cs typeface="Times New Roman" panose="02020603050405020304" pitchFamily="18" charset="0"/>
            </a:rPr>
            <a:t>вимоги</a:t>
          </a:r>
          <a:endParaRPr lang="uk-UA" sz="1800" dirty="0">
            <a:latin typeface="+mn-lt"/>
            <a:cs typeface="Times New Roman" panose="02020603050405020304" pitchFamily="18" charset="0"/>
          </a:endParaRPr>
        </a:p>
      </dgm:t>
    </dgm:pt>
    <dgm:pt modelId="{E00239DA-F921-4199-B4FF-53AC12BDEC4B}" type="parTrans" cxnId="{88998EC5-934B-40F5-9204-921DA4538095}">
      <dgm:prSet/>
      <dgm:spPr/>
      <dgm:t>
        <a:bodyPr/>
        <a:lstStyle/>
        <a:p>
          <a:endParaRPr lang="uk-UA" sz="1100"/>
        </a:p>
      </dgm:t>
    </dgm:pt>
    <dgm:pt modelId="{B28F921B-D3CE-434A-A5D0-9E0EF4FD868B}" type="sibTrans" cxnId="{88998EC5-934B-40F5-9204-921DA4538095}">
      <dgm:prSet custT="1"/>
      <dgm:spPr/>
      <dgm:t>
        <a:bodyPr/>
        <a:lstStyle/>
        <a:p>
          <a:endParaRPr lang="uk-UA" sz="1100"/>
        </a:p>
      </dgm:t>
    </dgm:pt>
    <dgm:pt modelId="{4DC4F182-3215-4287-95F7-DCE82F9F1D97}">
      <dgm:prSet phldrT="[Текст]" custT="1"/>
      <dgm:spPr/>
      <dgm:t>
        <a:bodyPr/>
        <a:lstStyle/>
        <a:p>
          <a:pPr>
            <a:spcAft>
              <a:spcPts val="0"/>
            </a:spcAft>
          </a:pPr>
          <a:r>
            <a:rPr lang="uk-UA" sz="1800" dirty="0">
              <a:latin typeface="+mn-lt"/>
              <a:cs typeface="Times New Roman" panose="02020603050405020304" pitchFamily="18" charset="0"/>
            </a:rPr>
            <a:t>2. Визначення того, чи є ідентифіковані помилки кількісно визначеним та </a:t>
          </a:r>
          <a:r>
            <a:rPr lang="uk-UA" sz="1800" dirty="0" smtClean="0">
              <a:latin typeface="+mn-lt"/>
              <a:cs typeface="Times New Roman" panose="02020603050405020304" pitchFamily="18" charset="0"/>
            </a:rPr>
            <a:t>суттєвим або </a:t>
          </a:r>
          <a:r>
            <a:rPr lang="uk-UA" sz="1800" dirty="0">
              <a:latin typeface="+mn-lt"/>
              <a:cs typeface="Times New Roman" panose="02020603050405020304" pitchFamily="18" charset="0"/>
            </a:rPr>
            <a:t>чи є вони суттєвими за своїм </a:t>
          </a:r>
          <a:r>
            <a:rPr lang="uk-UA" sz="1800" dirty="0" smtClean="0">
              <a:latin typeface="+mn-lt"/>
              <a:cs typeface="Times New Roman" panose="02020603050405020304" pitchFamily="18" charset="0"/>
            </a:rPr>
            <a:t>характером</a:t>
          </a:r>
          <a:endParaRPr lang="uk-UA" sz="1800" dirty="0">
            <a:latin typeface="+mn-lt"/>
            <a:cs typeface="Times New Roman" panose="02020603050405020304" pitchFamily="18" charset="0"/>
          </a:endParaRPr>
        </a:p>
      </dgm:t>
    </dgm:pt>
    <dgm:pt modelId="{C43AF77D-F3D7-4D0B-B623-A6B2982F4EE2}" type="parTrans" cxnId="{40036B56-0748-4D65-B9D4-85C08B7A2A06}">
      <dgm:prSet/>
      <dgm:spPr/>
      <dgm:t>
        <a:bodyPr/>
        <a:lstStyle/>
        <a:p>
          <a:endParaRPr lang="uk-UA" sz="1100"/>
        </a:p>
      </dgm:t>
    </dgm:pt>
    <dgm:pt modelId="{190A2059-A75E-4045-9905-7D5CB44934AC}" type="sibTrans" cxnId="{40036B56-0748-4D65-B9D4-85C08B7A2A06}">
      <dgm:prSet custT="1"/>
      <dgm:spPr/>
      <dgm:t>
        <a:bodyPr/>
        <a:lstStyle/>
        <a:p>
          <a:endParaRPr lang="uk-UA" sz="1100"/>
        </a:p>
      </dgm:t>
    </dgm:pt>
    <dgm:pt modelId="{CAB9E188-7E02-4ADF-9731-812FE908A441}">
      <dgm:prSet phldrT="[Текст]" custT="1"/>
      <dgm:spPr/>
      <dgm:t>
        <a:bodyPr/>
        <a:lstStyle/>
        <a:p>
          <a:pPr>
            <a:spcAft>
              <a:spcPts val="0"/>
            </a:spcAft>
          </a:pPr>
          <a:r>
            <a:rPr lang="uk-UA" sz="1800" dirty="0">
              <a:latin typeface="+mn-lt"/>
              <a:cs typeface="Times New Roman" panose="02020603050405020304" pitchFamily="18" charset="0"/>
            </a:rPr>
            <a:t>3. Визначення того, чи піддаються помилки кількісному </a:t>
          </a:r>
          <a:r>
            <a:rPr lang="uk-UA" sz="1800" dirty="0" smtClean="0">
              <a:latin typeface="+mn-lt"/>
              <a:cs typeface="Times New Roman" panose="02020603050405020304" pitchFamily="18" charset="0"/>
            </a:rPr>
            <a:t>виміру. </a:t>
          </a:r>
          <a:r>
            <a:rPr lang="uk-UA" sz="1800" dirty="0">
              <a:latin typeface="+mn-lt"/>
              <a:cs typeface="Times New Roman" panose="02020603050405020304" pitchFamily="18" charset="0"/>
            </a:rPr>
            <a:t>Якщо ні, то чи піддається їх вплив вимірюванню?</a:t>
          </a:r>
        </a:p>
      </dgm:t>
    </dgm:pt>
    <dgm:pt modelId="{1B9E3DBA-807A-44B4-B736-B82E9AB02333}" type="parTrans" cxnId="{EC803D34-BD1D-4CBC-B03F-8AA2741678B0}">
      <dgm:prSet/>
      <dgm:spPr/>
      <dgm:t>
        <a:bodyPr/>
        <a:lstStyle/>
        <a:p>
          <a:endParaRPr lang="uk-UA" sz="1100"/>
        </a:p>
      </dgm:t>
    </dgm:pt>
    <dgm:pt modelId="{7A4D6993-E27F-4E87-841B-C5AD9D97C3B9}" type="sibTrans" cxnId="{EC803D34-BD1D-4CBC-B03F-8AA2741678B0}">
      <dgm:prSet custT="1"/>
      <dgm:spPr/>
      <dgm:t>
        <a:bodyPr/>
        <a:lstStyle/>
        <a:p>
          <a:endParaRPr lang="uk-UA" sz="1100"/>
        </a:p>
      </dgm:t>
    </dgm:pt>
    <dgm:pt modelId="{435B84B9-318F-4A60-929D-79F3676BF807}">
      <dgm:prSet custT="1"/>
      <dgm:spPr/>
      <dgm:t>
        <a:bodyPr/>
        <a:lstStyle/>
        <a:p>
          <a:pPr>
            <a:spcAft>
              <a:spcPts val="0"/>
            </a:spcAft>
          </a:pPr>
          <a:r>
            <a:rPr lang="uk-UA" sz="1800" dirty="0">
              <a:latin typeface="+mn-lt"/>
              <a:cs typeface="Times New Roman" panose="02020603050405020304" pitchFamily="18" charset="0"/>
            </a:rPr>
            <a:t>4. Визначення того, чи є помилки систематичними чи аномальними.</a:t>
          </a:r>
        </a:p>
      </dgm:t>
    </dgm:pt>
    <dgm:pt modelId="{E2A70C4B-136D-4B86-BD2C-7949D5F8272A}" type="parTrans" cxnId="{79167012-0C46-4B84-8215-CABD73591F7A}">
      <dgm:prSet/>
      <dgm:spPr/>
      <dgm:t>
        <a:bodyPr/>
        <a:lstStyle/>
        <a:p>
          <a:endParaRPr lang="uk-UA" sz="1100"/>
        </a:p>
      </dgm:t>
    </dgm:pt>
    <dgm:pt modelId="{45D31A1A-AAE0-425F-A841-9F4B7096E2E1}" type="sibTrans" cxnId="{79167012-0C46-4B84-8215-CABD73591F7A}">
      <dgm:prSet custT="1"/>
      <dgm:spPr/>
      <dgm:t>
        <a:bodyPr/>
        <a:lstStyle/>
        <a:p>
          <a:endParaRPr lang="uk-UA" sz="1100"/>
        </a:p>
      </dgm:t>
    </dgm:pt>
    <dgm:pt modelId="{68D26A1E-C824-4537-94FE-CC6ACC08B46A}">
      <dgm:prSet custT="1"/>
      <dgm:spPr/>
      <dgm:t>
        <a:bodyPr/>
        <a:lstStyle/>
        <a:p>
          <a:pPr>
            <a:spcAft>
              <a:spcPts val="0"/>
            </a:spcAft>
          </a:pPr>
          <a:r>
            <a:rPr lang="uk-UA" sz="1500" dirty="0">
              <a:latin typeface="+mn-lt"/>
              <a:cs typeface="Times New Roman" panose="02020603050405020304" pitchFamily="18" charset="0"/>
            </a:rPr>
            <a:t>5. Визначення загального впливу помилок в результаті екстраполяції кількісних результатів. Результати можна екстраполювати лише в тому випадку, якщо процедура відбору призвела до репрезентативної вибірки.</a:t>
          </a:r>
        </a:p>
      </dgm:t>
    </dgm:pt>
    <dgm:pt modelId="{80DBD0DA-F95D-4D7A-815D-E6A028280761}" type="parTrans" cxnId="{7B5577BB-DCB5-45CB-B09E-9FF88B112535}">
      <dgm:prSet/>
      <dgm:spPr/>
      <dgm:t>
        <a:bodyPr/>
        <a:lstStyle/>
        <a:p>
          <a:endParaRPr lang="uk-UA" sz="1100"/>
        </a:p>
      </dgm:t>
    </dgm:pt>
    <dgm:pt modelId="{F12BA6B8-EA3D-4541-BCEE-6D61EE763D9A}" type="sibTrans" cxnId="{7B5577BB-DCB5-45CB-B09E-9FF88B112535}">
      <dgm:prSet/>
      <dgm:spPr/>
      <dgm:t>
        <a:bodyPr/>
        <a:lstStyle/>
        <a:p>
          <a:endParaRPr lang="uk-UA" sz="1100"/>
        </a:p>
      </dgm:t>
    </dgm:pt>
    <dgm:pt modelId="{34408D11-BE19-4B29-901F-DD95DDD8ECC4}" type="pres">
      <dgm:prSet presAssocID="{5D9F791D-D03D-48D1-8355-9B613E6A786F}" presName="outerComposite" presStyleCnt="0">
        <dgm:presLayoutVars>
          <dgm:chMax val="5"/>
          <dgm:dir/>
          <dgm:resizeHandles val="exact"/>
        </dgm:presLayoutVars>
      </dgm:prSet>
      <dgm:spPr/>
    </dgm:pt>
    <dgm:pt modelId="{4A21BD95-B1A2-4FE8-ADA7-6A16B52F2FFE}" type="pres">
      <dgm:prSet presAssocID="{5D9F791D-D03D-48D1-8355-9B613E6A786F}" presName="dummyMaxCanvas" presStyleCnt="0">
        <dgm:presLayoutVars/>
      </dgm:prSet>
      <dgm:spPr/>
    </dgm:pt>
    <dgm:pt modelId="{435478D0-4E3D-4B92-822C-0E23CF8281CA}" type="pres">
      <dgm:prSet presAssocID="{5D9F791D-D03D-48D1-8355-9B613E6A786F}" presName="FiveNodes_1" presStyleLbl="node1" presStyleIdx="0" presStyleCnt="5">
        <dgm:presLayoutVars>
          <dgm:bulletEnabled val="1"/>
        </dgm:presLayoutVars>
      </dgm:prSet>
      <dgm:spPr/>
      <dgm:t>
        <a:bodyPr/>
        <a:lstStyle/>
        <a:p>
          <a:endParaRPr lang="ru-RU"/>
        </a:p>
      </dgm:t>
    </dgm:pt>
    <dgm:pt modelId="{6F64F423-9E37-4341-B090-17372FEE5B9C}" type="pres">
      <dgm:prSet presAssocID="{5D9F791D-D03D-48D1-8355-9B613E6A786F}" presName="FiveNodes_2" presStyleLbl="node1" presStyleIdx="1" presStyleCnt="5">
        <dgm:presLayoutVars>
          <dgm:bulletEnabled val="1"/>
        </dgm:presLayoutVars>
      </dgm:prSet>
      <dgm:spPr/>
      <dgm:t>
        <a:bodyPr/>
        <a:lstStyle/>
        <a:p>
          <a:endParaRPr lang="ru-RU"/>
        </a:p>
      </dgm:t>
    </dgm:pt>
    <dgm:pt modelId="{E2037E60-CAB3-4174-9EDC-471100AF5413}" type="pres">
      <dgm:prSet presAssocID="{5D9F791D-D03D-48D1-8355-9B613E6A786F}" presName="FiveNodes_3" presStyleLbl="node1" presStyleIdx="2" presStyleCnt="5">
        <dgm:presLayoutVars>
          <dgm:bulletEnabled val="1"/>
        </dgm:presLayoutVars>
      </dgm:prSet>
      <dgm:spPr/>
      <dgm:t>
        <a:bodyPr/>
        <a:lstStyle/>
        <a:p>
          <a:endParaRPr lang="ru-RU"/>
        </a:p>
      </dgm:t>
    </dgm:pt>
    <dgm:pt modelId="{04A35595-EA78-42D9-87DC-350B9AD53F73}" type="pres">
      <dgm:prSet presAssocID="{5D9F791D-D03D-48D1-8355-9B613E6A786F}" presName="FiveNodes_4" presStyleLbl="node1" presStyleIdx="3" presStyleCnt="5">
        <dgm:presLayoutVars>
          <dgm:bulletEnabled val="1"/>
        </dgm:presLayoutVars>
      </dgm:prSet>
      <dgm:spPr/>
      <dgm:t>
        <a:bodyPr/>
        <a:lstStyle/>
        <a:p>
          <a:endParaRPr lang="ru-RU"/>
        </a:p>
      </dgm:t>
    </dgm:pt>
    <dgm:pt modelId="{A61AD8A7-56A9-48FE-9D6D-24B7F5D2927B}" type="pres">
      <dgm:prSet presAssocID="{5D9F791D-D03D-48D1-8355-9B613E6A786F}" presName="FiveNodes_5" presStyleLbl="node1" presStyleIdx="4" presStyleCnt="5">
        <dgm:presLayoutVars>
          <dgm:bulletEnabled val="1"/>
        </dgm:presLayoutVars>
      </dgm:prSet>
      <dgm:spPr/>
      <dgm:t>
        <a:bodyPr/>
        <a:lstStyle/>
        <a:p>
          <a:endParaRPr lang="ru-RU"/>
        </a:p>
      </dgm:t>
    </dgm:pt>
    <dgm:pt modelId="{A74A19E3-7A12-4180-8664-EFD513B575DE}" type="pres">
      <dgm:prSet presAssocID="{5D9F791D-D03D-48D1-8355-9B613E6A786F}" presName="FiveConn_1-2" presStyleLbl="fgAccFollowNode1" presStyleIdx="0" presStyleCnt="4">
        <dgm:presLayoutVars>
          <dgm:bulletEnabled val="1"/>
        </dgm:presLayoutVars>
      </dgm:prSet>
      <dgm:spPr/>
      <dgm:t>
        <a:bodyPr/>
        <a:lstStyle/>
        <a:p>
          <a:endParaRPr lang="ru-RU"/>
        </a:p>
      </dgm:t>
    </dgm:pt>
    <dgm:pt modelId="{AD2E7196-599D-429B-B31D-40786B237738}" type="pres">
      <dgm:prSet presAssocID="{5D9F791D-D03D-48D1-8355-9B613E6A786F}" presName="FiveConn_2-3" presStyleLbl="fgAccFollowNode1" presStyleIdx="1" presStyleCnt="4">
        <dgm:presLayoutVars>
          <dgm:bulletEnabled val="1"/>
        </dgm:presLayoutVars>
      </dgm:prSet>
      <dgm:spPr/>
      <dgm:t>
        <a:bodyPr/>
        <a:lstStyle/>
        <a:p>
          <a:endParaRPr lang="ru-RU"/>
        </a:p>
      </dgm:t>
    </dgm:pt>
    <dgm:pt modelId="{CE734D17-E74A-4D5B-8947-A238EEE790AA}" type="pres">
      <dgm:prSet presAssocID="{5D9F791D-D03D-48D1-8355-9B613E6A786F}" presName="FiveConn_3-4" presStyleLbl="fgAccFollowNode1" presStyleIdx="2" presStyleCnt="4">
        <dgm:presLayoutVars>
          <dgm:bulletEnabled val="1"/>
        </dgm:presLayoutVars>
      </dgm:prSet>
      <dgm:spPr/>
      <dgm:t>
        <a:bodyPr/>
        <a:lstStyle/>
        <a:p>
          <a:endParaRPr lang="ru-RU"/>
        </a:p>
      </dgm:t>
    </dgm:pt>
    <dgm:pt modelId="{262C49DB-C3BC-49B1-BE0A-32DCC69A90EE}" type="pres">
      <dgm:prSet presAssocID="{5D9F791D-D03D-48D1-8355-9B613E6A786F}" presName="FiveConn_4-5" presStyleLbl="fgAccFollowNode1" presStyleIdx="3" presStyleCnt="4">
        <dgm:presLayoutVars>
          <dgm:bulletEnabled val="1"/>
        </dgm:presLayoutVars>
      </dgm:prSet>
      <dgm:spPr/>
      <dgm:t>
        <a:bodyPr/>
        <a:lstStyle/>
        <a:p>
          <a:endParaRPr lang="ru-RU"/>
        </a:p>
      </dgm:t>
    </dgm:pt>
    <dgm:pt modelId="{7AFC69B5-E88C-4ED7-8780-9577A19A2B94}" type="pres">
      <dgm:prSet presAssocID="{5D9F791D-D03D-48D1-8355-9B613E6A786F}" presName="FiveNodes_1_text" presStyleLbl="node1" presStyleIdx="4" presStyleCnt="5">
        <dgm:presLayoutVars>
          <dgm:bulletEnabled val="1"/>
        </dgm:presLayoutVars>
      </dgm:prSet>
      <dgm:spPr/>
      <dgm:t>
        <a:bodyPr/>
        <a:lstStyle/>
        <a:p>
          <a:endParaRPr lang="ru-RU"/>
        </a:p>
      </dgm:t>
    </dgm:pt>
    <dgm:pt modelId="{0BAD449A-2E56-4E58-B94C-44F30F517DBE}" type="pres">
      <dgm:prSet presAssocID="{5D9F791D-D03D-48D1-8355-9B613E6A786F}" presName="FiveNodes_2_text" presStyleLbl="node1" presStyleIdx="4" presStyleCnt="5">
        <dgm:presLayoutVars>
          <dgm:bulletEnabled val="1"/>
        </dgm:presLayoutVars>
      </dgm:prSet>
      <dgm:spPr/>
      <dgm:t>
        <a:bodyPr/>
        <a:lstStyle/>
        <a:p>
          <a:endParaRPr lang="ru-RU"/>
        </a:p>
      </dgm:t>
    </dgm:pt>
    <dgm:pt modelId="{DA11344D-1F51-4EBF-AECD-650B9A108B5A}" type="pres">
      <dgm:prSet presAssocID="{5D9F791D-D03D-48D1-8355-9B613E6A786F}" presName="FiveNodes_3_text" presStyleLbl="node1" presStyleIdx="4" presStyleCnt="5">
        <dgm:presLayoutVars>
          <dgm:bulletEnabled val="1"/>
        </dgm:presLayoutVars>
      </dgm:prSet>
      <dgm:spPr/>
      <dgm:t>
        <a:bodyPr/>
        <a:lstStyle/>
        <a:p>
          <a:endParaRPr lang="ru-RU"/>
        </a:p>
      </dgm:t>
    </dgm:pt>
    <dgm:pt modelId="{EC21F4CE-3C66-4064-8EAA-E4051164F121}" type="pres">
      <dgm:prSet presAssocID="{5D9F791D-D03D-48D1-8355-9B613E6A786F}" presName="FiveNodes_4_text" presStyleLbl="node1" presStyleIdx="4" presStyleCnt="5">
        <dgm:presLayoutVars>
          <dgm:bulletEnabled val="1"/>
        </dgm:presLayoutVars>
      </dgm:prSet>
      <dgm:spPr/>
      <dgm:t>
        <a:bodyPr/>
        <a:lstStyle/>
        <a:p>
          <a:endParaRPr lang="ru-RU"/>
        </a:p>
      </dgm:t>
    </dgm:pt>
    <dgm:pt modelId="{55DAE254-2780-4D9C-AC90-61AF684C0698}" type="pres">
      <dgm:prSet presAssocID="{5D9F791D-D03D-48D1-8355-9B613E6A786F}" presName="FiveNodes_5_text" presStyleLbl="node1" presStyleIdx="4" presStyleCnt="5">
        <dgm:presLayoutVars>
          <dgm:bulletEnabled val="1"/>
        </dgm:presLayoutVars>
      </dgm:prSet>
      <dgm:spPr/>
      <dgm:t>
        <a:bodyPr/>
        <a:lstStyle/>
        <a:p>
          <a:endParaRPr lang="ru-RU"/>
        </a:p>
      </dgm:t>
    </dgm:pt>
  </dgm:ptLst>
  <dgm:cxnLst>
    <dgm:cxn modelId="{C050163B-D360-4A24-9F4D-B647EFB97426}" type="presOf" srcId="{4DC4F182-3215-4287-95F7-DCE82F9F1D97}" destId="{0BAD449A-2E56-4E58-B94C-44F30F517DBE}" srcOrd="1" destOrd="0" presId="urn:microsoft.com/office/officeart/2005/8/layout/vProcess5"/>
    <dgm:cxn modelId="{9988D4CF-A6D1-4DC5-88E3-DE9A74BEF5FC}" type="presOf" srcId="{620D2DBA-12A0-4E2B-8851-293B8CB88FEB}" destId="{435478D0-4E3D-4B92-822C-0E23CF8281CA}" srcOrd="0" destOrd="0" presId="urn:microsoft.com/office/officeart/2005/8/layout/vProcess5"/>
    <dgm:cxn modelId="{5EF63106-6D4D-44C2-AE52-370FA826D318}" type="presOf" srcId="{5D9F791D-D03D-48D1-8355-9B613E6A786F}" destId="{34408D11-BE19-4B29-901F-DD95DDD8ECC4}" srcOrd="0" destOrd="0" presId="urn:microsoft.com/office/officeart/2005/8/layout/vProcess5"/>
    <dgm:cxn modelId="{5A4E1C32-1390-4E28-9040-898EF7E735C7}" type="presOf" srcId="{B28F921B-D3CE-434A-A5D0-9E0EF4FD868B}" destId="{A74A19E3-7A12-4180-8664-EFD513B575DE}" srcOrd="0" destOrd="0" presId="urn:microsoft.com/office/officeart/2005/8/layout/vProcess5"/>
    <dgm:cxn modelId="{EC803D34-BD1D-4CBC-B03F-8AA2741678B0}" srcId="{5D9F791D-D03D-48D1-8355-9B613E6A786F}" destId="{CAB9E188-7E02-4ADF-9731-812FE908A441}" srcOrd="2" destOrd="0" parTransId="{1B9E3DBA-807A-44B4-B736-B82E9AB02333}" sibTransId="{7A4D6993-E27F-4E87-841B-C5AD9D97C3B9}"/>
    <dgm:cxn modelId="{40036B56-0748-4D65-B9D4-85C08B7A2A06}" srcId="{5D9F791D-D03D-48D1-8355-9B613E6A786F}" destId="{4DC4F182-3215-4287-95F7-DCE82F9F1D97}" srcOrd="1" destOrd="0" parTransId="{C43AF77D-F3D7-4D0B-B623-A6B2982F4EE2}" sibTransId="{190A2059-A75E-4045-9905-7D5CB44934AC}"/>
    <dgm:cxn modelId="{364BC923-BB88-4A34-B676-7098A189A9B8}" type="presOf" srcId="{435B84B9-318F-4A60-929D-79F3676BF807}" destId="{EC21F4CE-3C66-4064-8EAA-E4051164F121}" srcOrd="1" destOrd="0" presId="urn:microsoft.com/office/officeart/2005/8/layout/vProcess5"/>
    <dgm:cxn modelId="{D32B0904-19F3-4E2D-8633-E99D7CAFBFF0}" type="presOf" srcId="{435B84B9-318F-4A60-929D-79F3676BF807}" destId="{04A35595-EA78-42D9-87DC-350B9AD53F73}" srcOrd="0" destOrd="0" presId="urn:microsoft.com/office/officeart/2005/8/layout/vProcess5"/>
    <dgm:cxn modelId="{3549B62E-669C-4AC9-90BB-5BF3B26A3C75}" type="presOf" srcId="{190A2059-A75E-4045-9905-7D5CB44934AC}" destId="{AD2E7196-599D-429B-B31D-40786B237738}" srcOrd="0" destOrd="0" presId="urn:microsoft.com/office/officeart/2005/8/layout/vProcess5"/>
    <dgm:cxn modelId="{2108FB47-BB72-4791-AAB6-CB2A89A372DA}" type="presOf" srcId="{7A4D6993-E27F-4E87-841B-C5AD9D97C3B9}" destId="{CE734D17-E74A-4D5B-8947-A238EEE790AA}" srcOrd="0" destOrd="0" presId="urn:microsoft.com/office/officeart/2005/8/layout/vProcess5"/>
    <dgm:cxn modelId="{0E4E982D-E133-423E-818C-226F00A4E0F2}" type="presOf" srcId="{CAB9E188-7E02-4ADF-9731-812FE908A441}" destId="{E2037E60-CAB3-4174-9EDC-471100AF5413}" srcOrd="0" destOrd="0" presId="urn:microsoft.com/office/officeart/2005/8/layout/vProcess5"/>
    <dgm:cxn modelId="{00CED5BE-693B-4404-A85F-D4AC52F94CFD}" type="presOf" srcId="{68D26A1E-C824-4537-94FE-CC6ACC08B46A}" destId="{A61AD8A7-56A9-48FE-9D6D-24B7F5D2927B}" srcOrd="0" destOrd="0" presId="urn:microsoft.com/office/officeart/2005/8/layout/vProcess5"/>
    <dgm:cxn modelId="{35FB3776-CE92-45AF-8537-00F7BD425903}" type="presOf" srcId="{4DC4F182-3215-4287-95F7-DCE82F9F1D97}" destId="{6F64F423-9E37-4341-B090-17372FEE5B9C}" srcOrd="0" destOrd="0" presId="urn:microsoft.com/office/officeart/2005/8/layout/vProcess5"/>
    <dgm:cxn modelId="{A582C494-32DB-464A-B9AF-2B526F3FC293}" type="presOf" srcId="{CAB9E188-7E02-4ADF-9731-812FE908A441}" destId="{DA11344D-1F51-4EBF-AECD-650B9A108B5A}" srcOrd="1" destOrd="0" presId="urn:microsoft.com/office/officeart/2005/8/layout/vProcess5"/>
    <dgm:cxn modelId="{EDEBFEF8-9B59-46F2-98ED-E4A540970585}" type="presOf" srcId="{68D26A1E-C824-4537-94FE-CC6ACC08B46A}" destId="{55DAE254-2780-4D9C-AC90-61AF684C0698}" srcOrd="1" destOrd="0" presId="urn:microsoft.com/office/officeart/2005/8/layout/vProcess5"/>
    <dgm:cxn modelId="{79167012-0C46-4B84-8215-CABD73591F7A}" srcId="{5D9F791D-D03D-48D1-8355-9B613E6A786F}" destId="{435B84B9-318F-4A60-929D-79F3676BF807}" srcOrd="3" destOrd="0" parTransId="{E2A70C4B-136D-4B86-BD2C-7949D5F8272A}" sibTransId="{45D31A1A-AAE0-425F-A841-9F4B7096E2E1}"/>
    <dgm:cxn modelId="{30F9F9DD-6C43-4572-BCA1-EAC5A7F6B1DB}" type="presOf" srcId="{45D31A1A-AAE0-425F-A841-9F4B7096E2E1}" destId="{262C49DB-C3BC-49B1-BE0A-32DCC69A90EE}" srcOrd="0" destOrd="0" presId="urn:microsoft.com/office/officeart/2005/8/layout/vProcess5"/>
    <dgm:cxn modelId="{553CFCF7-9115-4043-8183-1BE92197B251}" type="presOf" srcId="{620D2DBA-12A0-4E2B-8851-293B8CB88FEB}" destId="{7AFC69B5-E88C-4ED7-8780-9577A19A2B94}" srcOrd="1" destOrd="0" presId="urn:microsoft.com/office/officeart/2005/8/layout/vProcess5"/>
    <dgm:cxn modelId="{7B5577BB-DCB5-45CB-B09E-9FF88B112535}" srcId="{5D9F791D-D03D-48D1-8355-9B613E6A786F}" destId="{68D26A1E-C824-4537-94FE-CC6ACC08B46A}" srcOrd="4" destOrd="0" parTransId="{80DBD0DA-F95D-4D7A-815D-E6A028280761}" sibTransId="{F12BA6B8-EA3D-4541-BCEE-6D61EE763D9A}"/>
    <dgm:cxn modelId="{88998EC5-934B-40F5-9204-921DA4538095}" srcId="{5D9F791D-D03D-48D1-8355-9B613E6A786F}" destId="{620D2DBA-12A0-4E2B-8851-293B8CB88FEB}" srcOrd="0" destOrd="0" parTransId="{E00239DA-F921-4199-B4FF-53AC12BDEC4B}" sibTransId="{B28F921B-D3CE-434A-A5D0-9E0EF4FD868B}"/>
    <dgm:cxn modelId="{B3942BAE-C836-4EB9-86CD-8AA8AE2D3DED}" type="presParOf" srcId="{34408D11-BE19-4B29-901F-DD95DDD8ECC4}" destId="{4A21BD95-B1A2-4FE8-ADA7-6A16B52F2FFE}" srcOrd="0" destOrd="0" presId="urn:microsoft.com/office/officeart/2005/8/layout/vProcess5"/>
    <dgm:cxn modelId="{779A3B28-1860-414F-9CD5-05E767D59C4E}" type="presParOf" srcId="{34408D11-BE19-4B29-901F-DD95DDD8ECC4}" destId="{435478D0-4E3D-4B92-822C-0E23CF8281CA}" srcOrd="1" destOrd="0" presId="urn:microsoft.com/office/officeart/2005/8/layout/vProcess5"/>
    <dgm:cxn modelId="{4EE563CF-FFE9-44C2-B030-855A57FB171A}" type="presParOf" srcId="{34408D11-BE19-4B29-901F-DD95DDD8ECC4}" destId="{6F64F423-9E37-4341-B090-17372FEE5B9C}" srcOrd="2" destOrd="0" presId="urn:microsoft.com/office/officeart/2005/8/layout/vProcess5"/>
    <dgm:cxn modelId="{705846E7-B2C4-44ED-9D5A-33A9ADAD5D4F}" type="presParOf" srcId="{34408D11-BE19-4B29-901F-DD95DDD8ECC4}" destId="{E2037E60-CAB3-4174-9EDC-471100AF5413}" srcOrd="3" destOrd="0" presId="urn:microsoft.com/office/officeart/2005/8/layout/vProcess5"/>
    <dgm:cxn modelId="{C7140461-5B38-4628-B471-AC85CA3095ED}" type="presParOf" srcId="{34408D11-BE19-4B29-901F-DD95DDD8ECC4}" destId="{04A35595-EA78-42D9-87DC-350B9AD53F73}" srcOrd="4" destOrd="0" presId="urn:microsoft.com/office/officeart/2005/8/layout/vProcess5"/>
    <dgm:cxn modelId="{1919DF3D-F59E-4951-B6AD-E541CE259973}" type="presParOf" srcId="{34408D11-BE19-4B29-901F-DD95DDD8ECC4}" destId="{A61AD8A7-56A9-48FE-9D6D-24B7F5D2927B}" srcOrd="5" destOrd="0" presId="urn:microsoft.com/office/officeart/2005/8/layout/vProcess5"/>
    <dgm:cxn modelId="{449BE86E-A380-4DE5-9FA5-E533DA495DA0}" type="presParOf" srcId="{34408D11-BE19-4B29-901F-DD95DDD8ECC4}" destId="{A74A19E3-7A12-4180-8664-EFD513B575DE}" srcOrd="6" destOrd="0" presId="urn:microsoft.com/office/officeart/2005/8/layout/vProcess5"/>
    <dgm:cxn modelId="{099CA9AC-2F1D-406D-B783-E3803BC3E5BC}" type="presParOf" srcId="{34408D11-BE19-4B29-901F-DD95DDD8ECC4}" destId="{AD2E7196-599D-429B-B31D-40786B237738}" srcOrd="7" destOrd="0" presId="urn:microsoft.com/office/officeart/2005/8/layout/vProcess5"/>
    <dgm:cxn modelId="{61149956-A9C2-46D8-A7C8-4DAB72DA214D}" type="presParOf" srcId="{34408D11-BE19-4B29-901F-DD95DDD8ECC4}" destId="{CE734D17-E74A-4D5B-8947-A238EEE790AA}" srcOrd="8" destOrd="0" presId="urn:microsoft.com/office/officeart/2005/8/layout/vProcess5"/>
    <dgm:cxn modelId="{E559686A-3BD5-425C-ACBE-BF6E7C4D9AAF}" type="presParOf" srcId="{34408D11-BE19-4B29-901F-DD95DDD8ECC4}" destId="{262C49DB-C3BC-49B1-BE0A-32DCC69A90EE}" srcOrd="9" destOrd="0" presId="urn:microsoft.com/office/officeart/2005/8/layout/vProcess5"/>
    <dgm:cxn modelId="{223CA1E1-CC4A-4EEB-B3D1-F6426ADAE4FC}" type="presParOf" srcId="{34408D11-BE19-4B29-901F-DD95DDD8ECC4}" destId="{7AFC69B5-E88C-4ED7-8780-9577A19A2B94}" srcOrd="10" destOrd="0" presId="urn:microsoft.com/office/officeart/2005/8/layout/vProcess5"/>
    <dgm:cxn modelId="{86B0C194-F0F5-4395-9650-48D562A6EA7A}" type="presParOf" srcId="{34408D11-BE19-4B29-901F-DD95DDD8ECC4}" destId="{0BAD449A-2E56-4E58-B94C-44F30F517DBE}" srcOrd="11" destOrd="0" presId="urn:microsoft.com/office/officeart/2005/8/layout/vProcess5"/>
    <dgm:cxn modelId="{E82DF97E-20BF-4307-8FF9-BED1B62F02D4}" type="presParOf" srcId="{34408D11-BE19-4B29-901F-DD95DDD8ECC4}" destId="{DA11344D-1F51-4EBF-AECD-650B9A108B5A}" srcOrd="12" destOrd="0" presId="urn:microsoft.com/office/officeart/2005/8/layout/vProcess5"/>
    <dgm:cxn modelId="{6548BB4F-9276-44E5-9612-60D667CFD741}" type="presParOf" srcId="{34408D11-BE19-4B29-901F-DD95DDD8ECC4}" destId="{EC21F4CE-3C66-4064-8EAA-E4051164F121}" srcOrd="13" destOrd="0" presId="urn:microsoft.com/office/officeart/2005/8/layout/vProcess5"/>
    <dgm:cxn modelId="{1018B3D4-4800-4F7F-9A5D-C9A078C49ACD}" type="presParOf" srcId="{34408D11-BE19-4B29-901F-DD95DDD8ECC4}" destId="{55DAE254-2780-4D9C-AC90-61AF684C0698}"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010105-1660-4265-9668-9346D5F0BC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2678C8C3-9E03-4BCA-9724-6F230EC7886E}">
      <dgm:prSet phldrT="[Текст]" custT="1"/>
      <dgm:spPr/>
      <dgm:t>
        <a:bodyPr/>
        <a:lstStyle/>
        <a:p>
          <a:r>
            <a:rPr lang="uk-UA" sz="2200" b="1" kern="1200" noProof="0" dirty="0" smtClean="0">
              <a:solidFill>
                <a:schemeClr val="bg1"/>
              </a:solidFill>
              <a:latin typeface="+mn-lt"/>
              <a:ea typeface="+mj-ea"/>
              <a:cs typeface="+mj-cs"/>
            </a:rPr>
            <a:t>Охарактеризувати різні типи звітів за результатами аудиту відповідності</a:t>
          </a:r>
          <a:endParaRPr lang="uk-UA" sz="2200" b="1" kern="1200" noProof="0" dirty="0">
            <a:solidFill>
              <a:schemeClr val="bg1"/>
            </a:solidFill>
            <a:latin typeface="+mn-lt"/>
            <a:ea typeface="+mj-ea"/>
            <a:cs typeface="+mj-cs"/>
          </a:endParaRPr>
        </a:p>
      </dgm:t>
    </dgm:pt>
    <dgm:pt modelId="{0F279C44-F934-463E-975B-5BAA9DF333F6}" type="parTrans" cxnId="{EE1E9642-2A41-41C1-B747-A437FEDC932A}">
      <dgm:prSet/>
      <dgm:spPr/>
      <dgm:t>
        <a:bodyPr/>
        <a:lstStyle/>
        <a:p>
          <a:endParaRPr lang="ru-RU"/>
        </a:p>
      </dgm:t>
    </dgm:pt>
    <dgm:pt modelId="{9A86FAF0-61AD-4E0D-9289-41BC2EBE1F04}" type="sibTrans" cxnId="{EE1E9642-2A41-41C1-B747-A437FEDC932A}">
      <dgm:prSet/>
      <dgm:spPr/>
      <dgm:t>
        <a:bodyPr/>
        <a:lstStyle/>
        <a:p>
          <a:endParaRPr lang="ru-RU"/>
        </a:p>
      </dgm:t>
    </dgm:pt>
    <dgm:pt modelId="{B04CBA57-9AE2-4DC8-BD61-7FF5BFA8D5EB}">
      <dgm:prSet phldrT="[Текст]" custT="1"/>
      <dgm:spPr/>
      <dgm:t>
        <a:bodyPr/>
        <a:lstStyle/>
        <a:p>
          <a:r>
            <a:rPr lang="uk-UA" sz="2200" b="1" kern="1200" noProof="0" dirty="0" smtClean="0">
              <a:solidFill>
                <a:schemeClr val="bg1"/>
              </a:solidFill>
              <a:latin typeface="+mn-lt"/>
              <a:ea typeface="+mj-ea"/>
              <a:cs typeface="+mj-cs"/>
            </a:rPr>
            <a:t>Визначити вимоги, що існують стосовно форми та змісту звітів за результатами аудиту відповідності</a:t>
          </a:r>
          <a:endParaRPr lang="uk-UA" sz="2200" b="1" kern="1200" noProof="0" dirty="0">
            <a:solidFill>
              <a:schemeClr val="bg1"/>
            </a:solidFill>
            <a:latin typeface="+mn-lt"/>
            <a:ea typeface="+mj-ea"/>
            <a:cs typeface="+mj-cs"/>
          </a:endParaRPr>
        </a:p>
      </dgm:t>
    </dgm:pt>
    <dgm:pt modelId="{FF482968-135C-4A36-8D0E-29477559C8BF}" type="parTrans" cxnId="{F96837F8-A5E6-4303-8FC8-6331379D6BC5}">
      <dgm:prSet/>
      <dgm:spPr/>
      <dgm:t>
        <a:bodyPr/>
        <a:lstStyle/>
        <a:p>
          <a:endParaRPr lang="ru-RU"/>
        </a:p>
      </dgm:t>
    </dgm:pt>
    <dgm:pt modelId="{942183C4-6A1C-498F-ADA9-C0A053A833B0}" type="sibTrans" cxnId="{F96837F8-A5E6-4303-8FC8-6331379D6BC5}">
      <dgm:prSet/>
      <dgm:spPr/>
      <dgm:t>
        <a:bodyPr/>
        <a:lstStyle/>
        <a:p>
          <a:endParaRPr lang="ru-RU"/>
        </a:p>
      </dgm:t>
    </dgm:pt>
    <dgm:pt modelId="{3155F875-14A1-4A17-BC13-A91D92C92923}">
      <dgm:prSet phldrT="[Текст]" custT="1"/>
      <dgm:spPr/>
      <dgm:t>
        <a:bodyPr/>
        <a:lstStyle/>
        <a:p>
          <a:r>
            <a:rPr lang="uk-UA" sz="2200" b="1" kern="1200" noProof="0" dirty="0" smtClean="0">
              <a:solidFill>
                <a:schemeClr val="bg1"/>
              </a:solidFill>
              <a:latin typeface="+mn-lt"/>
              <a:ea typeface="+mj-ea"/>
              <a:cs typeface="+mj-cs"/>
            </a:rPr>
            <a:t>Визначити процедуру складання та підписання звіту за результатами аудиту відповідності</a:t>
          </a:r>
        </a:p>
      </dgm:t>
    </dgm:pt>
    <dgm:pt modelId="{D28E8383-D62D-4CDA-AA19-8BC3B9F3AAEC}" type="parTrans" cxnId="{280D7066-0770-47E4-826C-A699E457FAED}">
      <dgm:prSet/>
      <dgm:spPr/>
      <dgm:t>
        <a:bodyPr/>
        <a:lstStyle/>
        <a:p>
          <a:endParaRPr lang="ru-RU"/>
        </a:p>
      </dgm:t>
    </dgm:pt>
    <dgm:pt modelId="{22FBB04E-5EC7-4F72-A20D-9A92121FB84E}" type="sibTrans" cxnId="{280D7066-0770-47E4-826C-A699E457FAED}">
      <dgm:prSet/>
      <dgm:spPr/>
      <dgm:t>
        <a:bodyPr/>
        <a:lstStyle/>
        <a:p>
          <a:endParaRPr lang="ru-RU"/>
        </a:p>
      </dgm:t>
    </dgm:pt>
    <dgm:pt modelId="{3AE049FF-F1B0-4FAC-A049-CC4D0BA381C9}" type="pres">
      <dgm:prSet presAssocID="{B3010105-1660-4265-9668-9346D5F0BCF2}" presName="linear" presStyleCnt="0">
        <dgm:presLayoutVars>
          <dgm:dir/>
          <dgm:animLvl val="lvl"/>
          <dgm:resizeHandles val="exact"/>
        </dgm:presLayoutVars>
      </dgm:prSet>
      <dgm:spPr/>
      <dgm:t>
        <a:bodyPr/>
        <a:lstStyle/>
        <a:p>
          <a:endParaRPr lang="uk-UA"/>
        </a:p>
      </dgm:t>
    </dgm:pt>
    <dgm:pt modelId="{D9DED605-170D-4C6D-BE3C-6935B5B0907D}" type="pres">
      <dgm:prSet presAssocID="{2678C8C3-9E03-4BCA-9724-6F230EC7886E}" presName="parentLin" presStyleCnt="0"/>
      <dgm:spPr/>
    </dgm:pt>
    <dgm:pt modelId="{0449263B-EED8-4229-A763-A6B6127CB726}" type="pres">
      <dgm:prSet presAssocID="{2678C8C3-9E03-4BCA-9724-6F230EC7886E}" presName="parentLeftMargin" presStyleLbl="node1" presStyleIdx="0" presStyleCnt="3"/>
      <dgm:spPr/>
      <dgm:t>
        <a:bodyPr/>
        <a:lstStyle/>
        <a:p>
          <a:endParaRPr lang="uk-UA"/>
        </a:p>
      </dgm:t>
    </dgm:pt>
    <dgm:pt modelId="{8ABC8722-A78B-4F00-8F24-B8E4BE1A35BF}" type="pres">
      <dgm:prSet presAssocID="{2678C8C3-9E03-4BCA-9724-6F230EC7886E}" presName="parentText" presStyleLbl="node1" presStyleIdx="0" presStyleCnt="3" custScaleX="142857">
        <dgm:presLayoutVars>
          <dgm:chMax val="0"/>
          <dgm:bulletEnabled val="1"/>
        </dgm:presLayoutVars>
      </dgm:prSet>
      <dgm:spPr/>
      <dgm:t>
        <a:bodyPr/>
        <a:lstStyle/>
        <a:p>
          <a:endParaRPr lang="uk-UA"/>
        </a:p>
      </dgm:t>
    </dgm:pt>
    <dgm:pt modelId="{EF802F5C-33F0-4FF6-AD56-1225B7A19A03}" type="pres">
      <dgm:prSet presAssocID="{2678C8C3-9E03-4BCA-9724-6F230EC7886E}" presName="negativeSpace" presStyleCnt="0"/>
      <dgm:spPr/>
    </dgm:pt>
    <dgm:pt modelId="{71EB07FE-4463-44A2-BBEE-1651919AE73B}" type="pres">
      <dgm:prSet presAssocID="{2678C8C3-9E03-4BCA-9724-6F230EC7886E}" presName="childText" presStyleLbl="conFgAcc1" presStyleIdx="0" presStyleCnt="3">
        <dgm:presLayoutVars>
          <dgm:bulletEnabled val="1"/>
        </dgm:presLayoutVars>
      </dgm:prSet>
      <dgm:spPr/>
    </dgm:pt>
    <dgm:pt modelId="{81C49DF2-E536-4979-9C7E-F60D681FCD77}" type="pres">
      <dgm:prSet presAssocID="{9A86FAF0-61AD-4E0D-9289-41BC2EBE1F04}" presName="spaceBetweenRectangles" presStyleCnt="0"/>
      <dgm:spPr/>
    </dgm:pt>
    <dgm:pt modelId="{23FD63BE-734B-4842-8374-E199F0EE3D33}" type="pres">
      <dgm:prSet presAssocID="{B04CBA57-9AE2-4DC8-BD61-7FF5BFA8D5EB}" presName="parentLin" presStyleCnt="0"/>
      <dgm:spPr/>
    </dgm:pt>
    <dgm:pt modelId="{60D83653-5A58-4EC4-A8CF-B694CDCB808E}" type="pres">
      <dgm:prSet presAssocID="{B04CBA57-9AE2-4DC8-BD61-7FF5BFA8D5EB}" presName="parentLeftMargin" presStyleLbl="node1" presStyleIdx="0" presStyleCnt="3"/>
      <dgm:spPr/>
      <dgm:t>
        <a:bodyPr/>
        <a:lstStyle/>
        <a:p>
          <a:endParaRPr lang="uk-UA"/>
        </a:p>
      </dgm:t>
    </dgm:pt>
    <dgm:pt modelId="{E31249D4-2E99-4F8E-B0D9-285CCA13AEED}" type="pres">
      <dgm:prSet presAssocID="{B04CBA57-9AE2-4DC8-BD61-7FF5BFA8D5EB}" presName="parentText" presStyleLbl="node1" presStyleIdx="1" presStyleCnt="3" custScaleX="142857">
        <dgm:presLayoutVars>
          <dgm:chMax val="0"/>
          <dgm:bulletEnabled val="1"/>
        </dgm:presLayoutVars>
      </dgm:prSet>
      <dgm:spPr/>
      <dgm:t>
        <a:bodyPr/>
        <a:lstStyle/>
        <a:p>
          <a:endParaRPr lang="uk-UA"/>
        </a:p>
      </dgm:t>
    </dgm:pt>
    <dgm:pt modelId="{35CC324D-A8C1-425A-AFE6-D2333BE1AE65}" type="pres">
      <dgm:prSet presAssocID="{B04CBA57-9AE2-4DC8-BD61-7FF5BFA8D5EB}" presName="negativeSpace" presStyleCnt="0"/>
      <dgm:spPr/>
    </dgm:pt>
    <dgm:pt modelId="{E5EFFFF4-F5DA-4F6C-A74F-635F144EB96F}" type="pres">
      <dgm:prSet presAssocID="{B04CBA57-9AE2-4DC8-BD61-7FF5BFA8D5EB}" presName="childText" presStyleLbl="conFgAcc1" presStyleIdx="1" presStyleCnt="3">
        <dgm:presLayoutVars>
          <dgm:bulletEnabled val="1"/>
        </dgm:presLayoutVars>
      </dgm:prSet>
      <dgm:spPr/>
    </dgm:pt>
    <dgm:pt modelId="{5806D59D-3EA9-474C-81BA-BF9C38F7BA8F}" type="pres">
      <dgm:prSet presAssocID="{942183C4-6A1C-498F-ADA9-C0A053A833B0}" presName="spaceBetweenRectangles" presStyleCnt="0"/>
      <dgm:spPr/>
    </dgm:pt>
    <dgm:pt modelId="{97A33CA2-4301-40A1-9F7E-061A70F92D99}" type="pres">
      <dgm:prSet presAssocID="{3155F875-14A1-4A17-BC13-A91D92C92923}" presName="parentLin" presStyleCnt="0"/>
      <dgm:spPr/>
    </dgm:pt>
    <dgm:pt modelId="{5554EB56-184A-4DF8-8EA9-34697724E460}" type="pres">
      <dgm:prSet presAssocID="{3155F875-14A1-4A17-BC13-A91D92C92923}" presName="parentLeftMargin" presStyleLbl="node1" presStyleIdx="1" presStyleCnt="3"/>
      <dgm:spPr/>
      <dgm:t>
        <a:bodyPr/>
        <a:lstStyle/>
        <a:p>
          <a:endParaRPr lang="uk-UA"/>
        </a:p>
      </dgm:t>
    </dgm:pt>
    <dgm:pt modelId="{D8911BEB-80CD-4CB3-A3F5-580E596205A9}" type="pres">
      <dgm:prSet presAssocID="{3155F875-14A1-4A17-BC13-A91D92C92923}" presName="parentText" presStyleLbl="node1" presStyleIdx="2" presStyleCnt="3" custScaleX="142857">
        <dgm:presLayoutVars>
          <dgm:chMax val="0"/>
          <dgm:bulletEnabled val="1"/>
        </dgm:presLayoutVars>
      </dgm:prSet>
      <dgm:spPr/>
      <dgm:t>
        <a:bodyPr/>
        <a:lstStyle/>
        <a:p>
          <a:endParaRPr lang="uk-UA"/>
        </a:p>
      </dgm:t>
    </dgm:pt>
    <dgm:pt modelId="{0B7BDDBB-7C20-4FE5-9761-1E1359BFA6E0}" type="pres">
      <dgm:prSet presAssocID="{3155F875-14A1-4A17-BC13-A91D92C92923}" presName="negativeSpace" presStyleCnt="0"/>
      <dgm:spPr/>
    </dgm:pt>
    <dgm:pt modelId="{32F76804-1B79-4D8E-A168-3CE7416C805F}" type="pres">
      <dgm:prSet presAssocID="{3155F875-14A1-4A17-BC13-A91D92C92923}" presName="childText" presStyleLbl="conFgAcc1" presStyleIdx="2" presStyleCnt="3">
        <dgm:presLayoutVars>
          <dgm:bulletEnabled val="1"/>
        </dgm:presLayoutVars>
      </dgm:prSet>
      <dgm:spPr/>
    </dgm:pt>
  </dgm:ptLst>
  <dgm:cxnLst>
    <dgm:cxn modelId="{EE1E9642-2A41-41C1-B747-A437FEDC932A}" srcId="{B3010105-1660-4265-9668-9346D5F0BCF2}" destId="{2678C8C3-9E03-4BCA-9724-6F230EC7886E}" srcOrd="0" destOrd="0" parTransId="{0F279C44-F934-463E-975B-5BAA9DF333F6}" sibTransId="{9A86FAF0-61AD-4E0D-9289-41BC2EBE1F04}"/>
    <dgm:cxn modelId="{205FF104-4669-40C4-8CAB-1F96E7C588D8}" type="presOf" srcId="{2678C8C3-9E03-4BCA-9724-6F230EC7886E}" destId="{0449263B-EED8-4229-A763-A6B6127CB726}" srcOrd="0" destOrd="0" presId="urn:microsoft.com/office/officeart/2005/8/layout/list1"/>
    <dgm:cxn modelId="{A1A53376-DA76-4457-8872-2C8105FBC34D}" type="presOf" srcId="{B3010105-1660-4265-9668-9346D5F0BCF2}" destId="{3AE049FF-F1B0-4FAC-A049-CC4D0BA381C9}" srcOrd="0" destOrd="0" presId="urn:microsoft.com/office/officeart/2005/8/layout/list1"/>
    <dgm:cxn modelId="{F96837F8-A5E6-4303-8FC8-6331379D6BC5}" srcId="{B3010105-1660-4265-9668-9346D5F0BCF2}" destId="{B04CBA57-9AE2-4DC8-BD61-7FF5BFA8D5EB}" srcOrd="1" destOrd="0" parTransId="{FF482968-135C-4A36-8D0E-29477559C8BF}" sibTransId="{942183C4-6A1C-498F-ADA9-C0A053A833B0}"/>
    <dgm:cxn modelId="{B4EF734F-562B-43A2-81E2-C43CFA449FF3}" type="presOf" srcId="{3155F875-14A1-4A17-BC13-A91D92C92923}" destId="{5554EB56-184A-4DF8-8EA9-34697724E460}" srcOrd="0" destOrd="0" presId="urn:microsoft.com/office/officeart/2005/8/layout/list1"/>
    <dgm:cxn modelId="{A897EC19-D81E-4587-815C-FF397C593EA7}" type="presOf" srcId="{3155F875-14A1-4A17-BC13-A91D92C92923}" destId="{D8911BEB-80CD-4CB3-A3F5-580E596205A9}" srcOrd="1" destOrd="0" presId="urn:microsoft.com/office/officeart/2005/8/layout/list1"/>
    <dgm:cxn modelId="{2FA8682D-E2AA-48A6-B667-CD873AB2EB72}" type="presOf" srcId="{B04CBA57-9AE2-4DC8-BD61-7FF5BFA8D5EB}" destId="{E31249D4-2E99-4F8E-B0D9-285CCA13AEED}" srcOrd="1" destOrd="0" presId="urn:microsoft.com/office/officeart/2005/8/layout/list1"/>
    <dgm:cxn modelId="{280D7066-0770-47E4-826C-A699E457FAED}" srcId="{B3010105-1660-4265-9668-9346D5F0BCF2}" destId="{3155F875-14A1-4A17-BC13-A91D92C92923}" srcOrd="2" destOrd="0" parTransId="{D28E8383-D62D-4CDA-AA19-8BC3B9F3AAEC}" sibTransId="{22FBB04E-5EC7-4F72-A20D-9A92121FB84E}"/>
    <dgm:cxn modelId="{97F607CB-269F-4A44-A7AA-E8D92A7FA5B1}" type="presOf" srcId="{B04CBA57-9AE2-4DC8-BD61-7FF5BFA8D5EB}" destId="{60D83653-5A58-4EC4-A8CF-B694CDCB808E}" srcOrd="0" destOrd="0" presId="urn:microsoft.com/office/officeart/2005/8/layout/list1"/>
    <dgm:cxn modelId="{99D1402C-C63F-4A43-8E96-B6F406F780D8}" type="presOf" srcId="{2678C8C3-9E03-4BCA-9724-6F230EC7886E}" destId="{8ABC8722-A78B-4F00-8F24-B8E4BE1A35BF}" srcOrd="1" destOrd="0" presId="urn:microsoft.com/office/officeart/2005/8/layout/list1"/>
    <dgm:cxn modelId="{82E555C5-9244-43F2-AD5D-F147AEDFC3CB}" type="presParOf" srcId="{3AE049FF-F1B0-4FAC-A049-CC4D0BA381C9}" destId="{D9DED605-170D-4C6D-BE3C-6935B5B0907D}" srcOrd="0" destOrd="0" presId="urn:microsoft.com/office/officeart/2005/8/layout/list1"/>
    <dgm:cxn modelId="{E569FA0E-FF3C-4D26-B0E9-C00D2BB1E09A}" type="presParOf" srcId="{D9DED605-170D-4C6D-BE3C-6935B5B0907D}" destId="{0449263B-EED8-4229-A763-A6B6127CB726}" srcOrd="0" destOrd="0" presId="urn:microsoft.com/office/officeart/2005/8/layout/list1"/>
    <dgm:cxn modelId="{FF2952CD-858F-417B-B5C2-96C6463A8779}" type="presParOf" srcId="{D9DED605-170D-4C6D-BE3C-6935B5B0907D}" destId="{8ABC8722-A78B-4F00-8F24-B8E4BE1A35BF}" srcOrd="1" destOrd="0" presId="urn:microsoft.com/office/officeart/2005/8/layout/list1"/>
    <dgm:cxn modelId="{A0840FD7-0063-452D-B0DD-A3FF4035C205}" type="presParOf" srcId="{3AE049FF-F1B0-4FAC-A049-CC4D0BA381C9}" destId="{EF802F5C-33F0-4FF6-AD56-1225B7A19A03}" srcOrd="1" destOrd="0" presId="urn:microsoft.com/office/officeart/2005/8/layout/list1"/>
    <dgm:cxn modelId="{685BF4E7-BE4F-424E-8058-F3D15F4A9D42}" type="presParOf" srcId="{3AE049FF-F1B0-4FAC-A049-CC4D0BA381C9}" destId="{71EB07FE-4463-44A2-BBEE-1651919AE73B}" srcOrd="2" destOrd="0" presId="urn:microsoft.com/office/officeart/2005/8/layout/list1"/>
    <dgm:cxn modelId="{FA289F5C-9CC6-41AF-861B-33028A3B3D18}" type="presParOf" srcId="{3AE049FF-F1B0-4FAC-A049-CC4D0BA381C9}" destId="{81C49DF2-E536-4979-9C7E-F60D681FCD77}" srcOrd="3" destOrd="0" presId="urn:microsoft.com/office/officeart/2005/8/layout/list1"/>
    <dgm:cxn modelId="{E09C6CC7-FD36-4D03-9864-3A1EFB70C13B}" type="presParOf" srcId="{3AE049FF-F1B0-4FAC-A049-CC4D0BA381C9}" destId="{23FD63BE-734B-4842-8374-E199F0EE3D33}" srcOrd="4" destOrd="0" presId="urn:microsoft.com/office/officeart/2005/8/layout/list1"/>
    <dgm:cxn modelId="{9117F169-9420-4BD0-9C7D-1BCA48B7B93E}" type="presParOf" srcId="{23FD63BE-734B-4842-8374-E199F0EE3D33}" destId="{60D83653-5A58-4EC4-A8CF-B694CDCB808E}" srcOrd="0" destOrd="0" presId="urn:microsoft.com/office/officeart/2005/8/layout/list1"/>
    <dgm:cxn modelId="{76751842-2625-4877-970F-5ACA777A9D8C}" type="presParOf" srcId="{23FD63BE-734B-4842-8374-E199F0EE3D33}" destId="{E31249D4-2E99-4F8E-B0D9-285CCA13AEED}" srcOrd="1" destOrd="0" presId="urn:microsoft.com/office/officeart/2005/8/layout/list1"/>
    <dgm:cxn modelId="{33DA8E92-E2ED-4EC3-8F46-06590516845E}" type="presParOf" srcId="{3AE049FF-F1B0-4FAC-A049-CC4D0BA381C9}" destId="{35CC324D-A8C1-425A-AFE6-D2333BE1AE65}" srcOrd="5" destOrd="0" presId="urn:microsoft.com/office/officeart/2005/8/layout/list1"/>
    <dgm:cxn modelId="{950B1FBF-9F9A-47E6-BC80-AC522981710F}" type="presParOf" srcId="{3AE049FF-F1B0-4FAC-A049-CC4D0BA381C9}" destId="{E5EFFFF4-F5DA-4F6C-A74F-635F144EB96F}" srcOrd="6" destOrd="0" presId="urn:microsoft.com/office/officeart/2005/8/layout/list1"/>
    <dgm:cxn modelId="{3432A191-F92A-4485-9D9E-1B0B9B5826EF}" type="presParOf" srcId="{3AE049FF-F1B0-4FAC-A049-CC4D0BA381C9}" destId="{5806D59D-3EA9-474C-81BA-BF9C38F7BA8F}" srcOrd="7" destOrd="0" presId="urn:microsoft.com/office/officeart/2005/8/layout/list1"/>
    <dgm:cxn modelId="{AC509007-9276-47D4-8C60-6B157A8010FE}" type="presParOf" srcId="{3AE049FF-F1B0-4FAC-A049-CC4D0BA381C9}" destId="{97A33CA2-4301-40A1-9F7E-061A70F92D99}" srcOrd="8" destOrd="0" presId="urn:microsoft.com/office/officeart/2005/8/layout/list1"/>
    <dgm:cxn modelId="{C419F40D-671E-4BAA-ACE2-76CE236A61E8}" type="presParOf" srcId="{97A33CA2-4301-40A1-9F7E-061A70F92D99}" destId="{5554EB56-184A-4DF8-8EA9-34697724E460}" srcOrd="0" destOrd="0" presId="urn:microsoft.com/office/officeart/2005/8/layout/list1"/>
    <dgm:cxn modelId="{27D9FB38-9428-4C4F-BD43-828C51B56FE8}" type="presParOf" srcId="{97A33CA2-4301-40A1-9F7E-061A70F92D99}" destId="{D8911BEB-80CD-4CB3-A3F5-580E596205A9}" srcOrd="1" destOrd="0" presId="urn:microsoft.com/office/officeart/2005/8/layout/list1"/>
    <dgm:cxn modelId="{81B999E1-573B-45BF-88D8-BC116ED51356}" type="presParOf" srcId="{3AE049FF-F1B0-4FAC-A049-CC4D0BA381C9}" destId="{0B7BDDBB-7C20-4FE5-9761-1E1359BFA6E0}" srcOrd="9" destOrd="0" presId="urn:microsoft.com/office/officeart/2005/8/layout/list1"/>
    <dgm:cxn modelId="{5AB79E8F-42F2-4499-B2EB-4A9AC99DE82B}" type="presParOf" srcId="{3AE049FF-F1B0-4FAC-A049-CC4D0BA381C9}" destId="{32F76804-1B79-4D8E-A168-3CE7416C805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314D1D-76EC-4AB0-B55A-0BB9C73CE8CF}"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ru-RU"/>
        </a:p>
      </dgm:t>
    </dgm:pt>
    <dgm:pt modelId="{AB0ADB11-1EE1-45C4-80B3-03A207A0FC3F}">
      <dgm:prSet phldrT="[Текст]"/>
      <dgm:spPr/>
      <dgm:t>
        <a:bodyPr/>
        <a:lstStyle/>
        <a:p>
          <a:r>
            <a:rPr lang="uk-UA" b="1" noProof="0" dirty="0" smtClean="0"/>
            <a:t>обґрунтована впевненість</a:t>
          </a:r>
          <a:endParaRPr lang="uk-UA" b="1" noProof="0" dirty="0"/>
        </a:p>
      </dgm:t>
    </dgm:pt>
    <dgm:pt modelId="{F04C2781-57B8-4778-B027-DFB7C0376B52}" type="parTrans" cxnId="{031D6C46-7B65-4AFF-90D1-3F164B73402C}">
      <dgm:prSet/>
      <dgm:spPr/>
      <dgm:t>
        <a:bodyPr/>
        <a:lstStyle/>
        <a:p>
          <a:endParaRPr lang="ru-RU"/>
        </a:p>
      </dgm:t>
    </dgm:pt>
    <dgm:pt modelId="{7C50EF47-884B-41F9-A82C-CF69342AA848}" type="sibTrans" cxnId="{031D6C46-7B65-4AFF-90D1-3F164B73402C}">
      <dgm:prSet/>
      <dgm:spPr/>
      <dgm:t>
        <a:bodyPr/>
        <a:lstStyle/>
        <a:p>
          <a:endParaRPr lang="ru-RU"/>
        </a:p>
      </dgm:t>
    </dgm:pt>
    <dgm:pt modelId="{D1F90CB6-4BE8-4D80-AF96-3BFAF70AF69B}">
      <dgm:prSet phldrT="[Текст]"/>
      <dgm:spPr/>
      <dgm:t>
        <a:bodyPr/>
        <a:lstStyle/>
        <a:p>
          <a:r>
            <a:rPr lang="uk-UA" noProof="0" dirty="0" smtClean="0"/>
            <a:t>завдання з прямого звітування </a:t>
          </a:r>
          <a:endParaRPr lang="uk-UA" noProof="0" dirty="0"/>
        </a:p>
      </dgm:t>
    </dgm:pt>
    <dgm:pt modelId="{DCC25DC9-AE82-47B3-9009-29785F5FD7CA}" type="parTrans" cxnId="{0373D323-C4BC-402C-8759-9620D8EF29A3}">
      <dgm:prSet/>
      <dgm:spPr/>
      <dgm:t>
        <a:bodyPr/>
        <a:lstStyle/>
        <a:p>
          <a:endParaRPr lang="ru-RU"/>
        </a:p>
      </dgm:t>
    </dgm:pt>
    <dgm:pt modelId="{AFA8655C-48B9-4B18-83B8-2471F0A39461}" type="sibTrans" cxnId="{0373D323-C4BC-402C-8759-9620D8EF29A3}">
      <dgm:prSet/>
      <dgm:spPr/>
      <dgm:t>
        <a:bodyPr/>
        <a:lstStyle/>
        <a:p>
          <a:endParaRPr lang="ru-RU"/>
        </a:p>
      </dgm:t>
    </dgm:pt>
    <dgm:pt modelId="{BEB9BF50-B7C4-401F-9DDD-0FD8C303CB63}">
      <dgm:prSet phldrT="[Текст]"/>
      <dgm:spPr/>
      <dgm:t>
        <a:bodyPr/>
        <a:lstStyle/>
        <a:p>
          <a:r>
            <a:rPr lang="uk-UA" b="1" noProof="0" dirty="0" smtClean="0"/>
            <a:t>обмежена впевненість</a:t>
          </a:r>
          <a:endParaRPr lang="uk-UA" b="1" noProof="0" dirty="0"/>
        </a:p>
      </dgm:t>
    </dgm:pt>
    <dgm:pt modelId="{54B66AFF-D048-4876-91DC-2A16E2DC4DED}" type="parTrans" cxnId="{351B386B-4373-48F5-B605-677E5E907DD2}">
      <dgm:prSet/>
      <dgm:spPr/>
      <dgm:t>
        <a:bodyPr/>
        <a:lstStyle/>
        <a:p>
          <a:endParaRPr lang="ru-RU"/>
        </a:p>
      </dgm:t>
    </dgm:pt>
    <dgm:pt modelId="{31320B04-8336-4C0B-9DE9-C2F7B084759D}" type="sibTrans" cxnId="{351B386B-4373-48F5-B605-677E5E907DD2}">
      <dgm:prSet/>
      <dgm:spPr/>
      <dgm:t>
        <a:bodyPr/>
        <a:lstStyle/>
        <a:p>
          <a:endParaRPr lang="ru-RU"/>
        </a:p>
      </dgm:t>
    </dgm:pt>
    <dgm:pt modelId="{7DD02D2D-03BD-4E93-9BBF-3D45A198DD1D}">
      <dgm:prSet phldrT="[Текст]"/>
      <dgm:spPr/>
      <dgm:t>
        <a:bodyPr/>
        <a:lstStyle/>
        <a:p>
          <a:r>
            <a:rPr lang="uk-UA" noProof="0" dirty="0" smtClean="0"/>
            <a:t>завдання з прямого звітування </a:t>
          </a:r>
          <a:endParaRPr lang="uk-UA" noProof="0" dirty="0"/>
        </a:p>
      </dgm:t>
    </dgm:pt>
    <dgm:pt modelId="{864819D7-D420-4F52-8E0A-8CAE8F6A85E2}" type="parTrans" cxnId="{E5EF4F87-8090-4FD3-B899-75951E0F3056}">
      <dgm:prSet/>
      <dgm:spPr/>
      <dgm:t>
        <a:bodyPr/>
        <a:lstStyle/>
        <a:p>
          <a:endParaRPr lang="ru-RU"/>
        </a:p>
      </dgm:t>
    </dgm:pt>
    <dgm:pt modelId="{4F87FBCF-B9AB-4693-B5F5-A723A236395A}" type="sibTrans" cxnId="{E5EF4F87-8090-4FD3-B899-75951E0F3056}">
      <dgm:prSet/>
      <dgm:spPr/>
      <dgm:t>
        <a:bodyPr/>
        <a:lstStyle/>
        <a:p>
          <a:endParaRPr lang="ru-RU"/>
        </a:p>
      </dgm:t>
    </dgm:pt>
    <dgm:pt modelId="{75F37C9B-33DE-4103-AFD4-076C42255A5F}">
      <dgm:prSet phldrT="[Текст]"/>
      <dgm:spPr/>
      <dgm:t>
        <a:bodyPr/>
        <a:lstStyle/>
        <a:p>
          <a:r>
            <a:rPr lang="uk-UA" b="1" noProof="0" dirty="0" smtClean="0"/>
            <a:t>обмежена впевненість</a:t>
          </a:r>
          <a:endParaRPr lang="uk-UA" b="1" noProof="0" dirty="0"/>
        </a:p>
      </dgm:t>
    </dgm:pt>
    <dgm:pt modelId="{3F8C5698-E91F-4A84-BA3B-BC6FB6B9D980}" type="parTrans" cxnId="{86DFEC8B-13A0-498E-9793-B01FDDFB0152}">
      <dgm:prSet/>
      <dgm:spPr/>
      <dgm:t>
        <a:bodyPr/>
        <a:lstStyle/>
        <a:p>
          <a:endParaRPr lang="ru-RU"/>
        </a:p>
      </dgm:t>
    </dgm:pt>
    <dgm:pt modelId="{AC3C43EE-67B7-4ACC-B8D8-B49B70056299}" type="sibTrans" cxnId="{86DFEC8B-13A0-498E-9793-B01FDDFB0152}">
      <dgm:prSet/>
      <dgm:spPr/>
      <dgm:t>
        <a:bodyPr/>
        <a:lstStyle/>
        <a:p>
          <a:endParaRPr lang="ru-RU"/>
        </a:p>
      </dgm:t>
    </dgm:pt>
    <dgm:pt modelId="{23CD14A2-ACB8-40A9-9500-0AE20E6F2BEF}">
      <dgm:prSet phldrT="[Текст]"/>
      <dgm:spPr/>
      <dgm:t>
        <a:bodyPr/>
        <a:lstStyle/>
        <a:p>
          <a:r>
            <a:rPr lang="uk-UA" noProof="0" dirty="0" smtClean="0"/>
            <a:t>завдання з атестації </a:t>
          </a:r>
          <a:endParaRPr lang="uk-UA" noProof="0" dirty="0"/>
        </a:p>
      </dgm:t>
    </dgm:pt>
    <dgm:pt modelId="{D6DD0AD9-0FA6-4F36-AD97-ADC572A28653}" type="parTrans" cxnId="{4247518C-14F9-40FD-89F1-B0428BCCBD6A}">
      <dgm:prSet/>
      <dgm:spPr/>
      <dgm:t>
        <a:bodyPr/>
        <a:lstStyle/>
        <a:p>
          <a:endParaRPr lang="ru-RU"/>
        </a:p>
      </dgm:t>
    </dgm:pt>
    <dgm:pt modelId="{625CBA1D-3E59-48DD-B656-F41402CDFC91}" type="sibTrans" cxnId="{4247518C-14F9-40FD-89F1-B0428BCCBD6A}">
      <dgm:prSet/>
      <dgm:spPr/>
      <dgm:t>
        <a:bodyPr/>
        <a:lstStyle/>
        <a:p>
          <a:endParaRPr lang="ru-RU"/>
        </a:p>
      </dgm:t>
    </dgm:pt>
    <dgm:pt modelId="{D65DD4D6-4312-4591-8D10-DAD88C426525}">
      <dgm:prSet phldrT="[Текст]"/>
      <dgm:spPr/>
      <dgm:t>
        <a:bodyPr/>
        <a:lstStyle/>
        <a:p>
          <a:r>
            <a:rPr lang="uk-UA" b="1" noProof="0" dirty="0" smtClean="0"/>
            <a:t>обґрунтована впевненість</a:t>
          </a:r>
          <a:endParaRPr lang="uk-UA" b="1" noProof="0" dirty="0"/>
        </a:p>
      </dgm:t>
    </dgm:pt>
    <dgm:pt modelId="{E7F3F594-44A5-44DE-A51A-FA5664A83601}" type="parTrans" cxnId="{4F276AD6-FF52-41C1-8126-2272FED580F9}">
      <dgm:prSet/>
      <dgm:spPr/>
      <dgm:t>
        <a:bodyPr/>
        <a:lstStyle/>
        <a:p>
          <a:endParaRPr lang="ru-RU"/>
        </a:p>
      </dgm:t>
    </dgm:pt>
    <dgm:pt modelId="{42C2CC61-99FD-4BC5-9599-A2238E607616}" type="sibTrans" cxnId="{4F276AD6-FF52-41C1-8126-2272FED580F9}">
      <dgm:prSet/>
      <dgm:spPr/>
      <dgm:t>
        <a:bodyPr/>
        <a:lstStyle/>
        <a:p>
          <a:endParaRPr lang="ru-RU"/>
        </a:p>
      </dgm:t>
    </dgm:pt>
    <dgm:pt modelId="{969BA3A8-A412-4A4A-BE16-1A01C0AB046D}">
      <dgm:prSet phldrT="[Текст]"/>
      <dgm:spPr/>
      <dgm:t>
        <a:bodyPr/>
        <a:lstStyle/>
        <a:p>
          <a:r>
            <a:rPr lang="uk-UA" noProof="0" dirty="0" smtClean="0"/>
            <a:t>завдання з атестації </a:t>
          </a:r>
          <a:endParaRPr lang="uk-UA" noProof="0" dirty="0"/>
        </a:p>
      </dgm:t>
    </dgm:pt>
    <dgm:pt modelId="{BC82CA0C-69FA-45F9-90C0-C53178C29E01}" type="parTrans" cxnId="{06C0E302-B653-4A6A-A641-B9705B3A9235}">
      <dgm:prSet/>
      <dgm:spPr/>
      <dgm:t>
        <a:bodyPr/>
        <a:lstStyle/>
        <a:p>
          <a:endParaRPr lang="ru-RU"/>
        </a:p>
      </dgm:t>
    </dgm:pt>
    <dgm:pt modelId="{05E2A5CC-E3E5-4682-A364-EBCE4E7B1579}" type="sibTrans" cxnId="{06C0E302-B653-4A6A-A641-B9705B3A9235}">
      <dgm:prSet/>
      <dgm:spPr/>
      <dgm:t>
        <a:bodyPr/>
        <a:lstStyle/>
        <a:p>
          <a:endParaRPr lang="ru-RU"/>
        </a:p>
      </dgm:t>
    </dgm:pt>
    <dgm:pt modelId="{645631E8-1F91-488C-B522-4F88474A5E97}" type="pres">
      <dgm:prSet presAssocID="{83314D1D-76EC-4AB0-B55A-0BB9C73CE8CF}" presName="cycleMatrixDiagram" presStyleCnt="0">
        <dgm:presLayoutVars>
          <dgm:chMax val="1"/>
          <dgm:dir/>
          <dgm:animLvl val="lvl"/>
          <dgm:resizeHandles val="exact"/>
        </dgm:presLayoutVars>
      </dgm:prSet>
      <dgm:spPr/>
      <dgm:t>
        <a:bodyPr/>
        <a:lstStyle/>
        <a:p>
          <a:endParaRPr lang="ru-RU"/>
        </a:p>
      </dgm:t>
    </dgm:pt>
    <dgm:pt modelId="{2E24F9F0-6DE7-45A4-9C1B-D2CFF154DFB1}" type="pres">
      <dgm:prSet presAssocID="{83314D1D-76EC-4AB0-B55A-0BB9C73CE8CF}" presName="children" presStyleCnt="0"/>
      <dgm:spPr/>
    </dgm:pt>
    <dgm:pt modelId="{F97BC244-781A-4081-8F88-C58302F07F34}" type="pres">
      <dgm:prSet presAssocID="{83314D1D-76EC-4AB0-B55A-0BB9C73CE8CF}" presName="child1group" presStyleCnt="0"/>
      <dgm:spPr/>
    </dgm:pt>
    <dgm:pt modelId="{3E532FD6-4CBD-4BCF-9F79-9D4B0F1FF941}" type="pres">
      <dgm:prSet presAssocID="{83314D1D-76EC-4AB0-B55A-0BB9C73CE8CF}" presName="child1" presStyleLbl="bgAcc1" presStyleIdx="0" presStyleCnt="4"/>
      <dgm:spPr/>
      <dgm:t>
        <a:bodyPr/>
        <a:lstStyle/>
        <a:p>
          <a:endParaRPr lang="ru-RU"/>
        </a:p>
      </dgm:t>
    </dgm:pt>
    <dgm:pt modelId="{7878A443-737F-436B-9685-04D9622B57CE}" type="pres">
      <dgm:prSet presAssocID="{83314D1D-76EC-4AB0-B55A-0BB9C73CE8CF}" presName="child1Text" presStyleLbl="bgAcc1" presStyleIdx="0" presStyleCnt="4">
        <dgm:presLayoutVars>
          <dgm:bulletEnabled val="1"/>
        </dgm:presLayoutVars>
      </dgm:prSet>
      <dgm:spPr/>
      <dgm:t>
        <a:bodyPr/>
        <a:lstStyle/>
        <a:p>
          <a:endParaRPr lang="ru-RU"/>
        </a:p>
      </dgm:t>
    </dgm:pt>
    <dgm:pt modelId="{52E64CED-215B-469A-AD3B-23CD962B6674}" type="pres">
      <dgm:prSet presAssocID="{83314D1D-76EC-4AB0-B55A-0BB9C73CE8CF}" presName="child2group" presStyleCnt="0"/>
      <dgm:spPr/>
    </dgm:pt>
    <dgm:pt modelId="{CF022BC0-7843-48B1-A245-E31F1F839E4A}" type="pres">
      <dgm:prSet presAssocID="{83314D1D-76EC-4AB0-B55A-0BB9C73CE8CF}" presName="child2" presStyleLbl="bgAcc1" presStyleIdx="1" presStyleCnt="4"/>
      <dgm:spPr/>
      <dgm:t>
        <a:bodyPr/>
        <a:lstStyle/>
        <a:p>
          <a:endParaRPr lang="ru-RU"/>
        </a:p>
      </dgm:t>
    </dgm:pt>
    <dgm:pt modelId="{A792D930-73BF-4C2D-926C-BEC673050AD5}" type="pres">
      <dgm:prSet presAssocID="{83314D1D-76EC-4AB0-B55A-0BB9C73CE8CF}" presName="child2Text" presStyleLbl="bgAcc1" presStyleIdx="1" presStyleCnt="4">
        <dgm:presLayoutVars>
          <dgm:bulletEnabled val="1"/>
        </dgm:presLayoutVars>
      </dgm:prSet>
      <dgm:spPr/>
      <dgm:t>
        <a:bodyPr/>
        <a:lstStyle/>
        <a:p>
          <a:endParaRPr lang="ru-RU"/>
        </a:p>
      </dgm:t>
    </dgm:pt>
    <dgm:pt modelId="{16E0DB89-BB04-458D-83D6-047A8CA15516}" type="pres">
      <dgm:prSet presAssocID="{83314D1D-76EC-4AB0-B55A-0BB9C73CE8CF}" presName="child3group" presStyleCnt="0"/>
      <dgm:spPr/>
    </dgm:pt>
    <dgm:pt modelId="{84A32DF7-43EA-4ECA-B106-881E0A8C06A6}" type="pres">
      <dgm:prSet presAssocID="{83314D1D-76EC-4AB0-B55A-0BB9C73CE8CF}" presName="child3" presStyleLbl="bgAcc1" presStyleIdx="2" presStyleCnt="4"/>
      <dgm:spPr/>
      <dgm:t>
        <a:bodyPr/>
        <a:lstStyle/>
        <a:p>
          <a:endParaRPr lang="ru-RU"/>
        </a:p>
      </dgm:t>
    </dgm:pt>
    <dgm:pt modelId="{FAE63A4C-7F7B-4190-90F1-5C4C5E62B0D8}" type="pres">
      <dgm:prSet presAssocID="{83314D1D-76EC-4AB0-B55A-0BB9C73CE8CF}" presName="child3Text" presStyleLbl="bgAcc1" presStyleIdx="2" presStyleCnt="4">
        <dgm:presLayoutVars>
          <dgm:bulletEnabled val="1"/>
        </dgm:presLayoutVars>
      </dgm:prSet>
      <dgm:spPr/>
      <dgm:t>
        <a:bodyPr/>
        <a:lstStyle/>
        <a:p>
          <a:endParaRPr lang="ru-RU"/>
        </a:p>
      </dgm:t>
    </dgm:pt>
    <dgm:pt modelId="{51832480-11CE-4C60-B8E6-93C6A9557A82}" type="pres">
      <dgm:prSet presAssocID="{83314D1D-76EC-4AB0-B55A-0BB9C73CE8CF}" presName="child4group" presStyleCnt="0"/>
      <dgm:spPr/>
    </dgm:pt>
    <dgm:pt modelId="{3AFC6840-CF41-425E-9373-D2DE81BF27B7}" type="pres">
      <dgm:prSet presAssocID="{83314D1D-76EC-4AB0-B55A-0BB9C73CE8CF}" presName="child4" presStyleLbl="bgAcc1" presStyleIdx="3" presStyleCnt="4"/>
      <dgm:spPr/>
      <dgm:t>
        <a:bodyPr/>
        <a:lstStyle/>
        <a:p>
          <a:endParaRPr lang="ru-RU"/>
        </a:p>
      </dgm:t>
    </dgm:pt>
    <dgm:pt modelId="{62FAFE61-224D-4958-813D-6D5A678C2CE1}" type="pres">
      <dgm:prSet presAssocID="{83314D1D-76EC-4AB0-B55A-0BB9C73CE8CF}" presName="child4Text" presStyleLbl="bgAcc1" presStyleIdx="3" presStyleCnt="4">
        <dgm:presLayoutVars>
          <dgm:bulletEnabled val="1"/>
        </dgm:presLayoutVars>
      </dgm:prSet>
      <dgm:spPr/>
      <dgm:t>
        <a:bodyPr/>
        <a:lstStyle/>
        <a:p>
          <a:endParaRPr lang="ru-RU"/>
        </a:p>
      </dgm:t>
    </dgm:pt>
    <dgm:pt modelId="{B8B4CD62-2971-42BB-9525-6CB6F8DE3261}" type="pres">
      <dgm:prSet presAssocID="{83314D1D-76EC-4AB0-B55A-0BB9C73CE8CF}" presName="childPlaceholder" presStyleCnt="0"/>
      <dgm:spPr/>
    </dgm:pt>
    <dgm:pt modelId="{32493694-227D-40B4-AE54-A92B22314DBC}" type="pres">
      <dgm:prSet presAssocID="{83314D1D-76EC-4AB0-B55A-0BB9C73CE8CF}" presName="circle" presStyleCnt="0"/>
      <dgm:spPr/>
    </dgm:pt>
    <dgm:pt modelId="{DF80EC1C-B24D-4A12-881A-48E13AD8291A}" type="pres">
      <dgm:prSet presAssocID="{83314D1D-76EC-4AB0-B55A-0BB9C73CE8CF}" presName="quadrant1" presStyleLbl="node1" presStyleIdx="0" presStyleCnt="4">
        <dgm:presLayoutVars>
          <dgm:chMax val="1"/>
          <dgm:bulletEnabled val="1"/>
        </dgm:presLayoutVars>
      </dgm:prSet>
      <dgm:spPr/>
      <dgm:t>
        <a:bodyPr/>
        <a:lstStyle/>
        <a:p>
          <a:endParaRPr lang="ru-RU"/>
        </a:p>
      </dgm:t>
    </dgm:pt>
    <dgm:pt modelId="{BDCFA6B4-B9F5-4F6A-BE11-413C2BBEB2D0}" type="pres">
      <dgm:prSet presAssocID="{83314D1D-76EC-4AB0-B55A-0BB9C73CE8CF}" presName="quadrant2" presStyleLbl="node1" presStyleIdx="1" presStyleCnt="4">
        <dgm:presLayoutVars>
          <dgm:chMax val="1"/>
          <dgm:bulletEnabled val="1"/>
        </dgm:presLayoutVars>
      </dgm:prSet>
      <dgm:spPr/>
      <dgm:t>
        <a:bodyPr/>
        <a:lstStyle/>
        <a:p>
          <a:endParaRPr lang="ru-RU"/>
        </a:p>
      </dgm:t>
    </dgm:pt>
    <dgm:pt modelId="{920E204A-DBBA-4E0D-A8BC-85E4DC150CDA}" type="pres">
      <dgm:prSet presAssocID="{83314D1D-76EC-4AB0-B55A-0BB9C73CE8CF}" presName="quadrant3" presStyleLbl="node1" presStyleIdx="2" presStyleCnt="4">
        <dgm:presLayoutVars>
          <dgm:chMax val="1"/>
          <dgm:bulletEnabled val="1"/>
        </dgm:presLayoutVars>
      </dgm:prSet>
      <dgm:spPr/>
      <dgm:t>
        <a:bodyPr/>
        <a:lstStyle/>
        <a:p>
          <a:endParaRPr lang="ru-RU"/>
        </a:p>
      </dgm:t>
    </dgm:pt>
    <dgm:pt modelId="{3FA40321-F746-4DD1-BD25-35BF7ECF0F61}" type="pres">
      <dgm:prSet presAssocID="{83314D1D-76EC-4AB0-B55A-0BB9C73CE8CF}" presName="quadrant4" presStyleLbl="node1" presStyleIdx="3" presStyleCnt="4">
        <dgm:presLayoutVars>
          <dgm:chMax val="1"/>
          <dgm:bulletEnabled val="1"/>
        </dgm:presLayoutVars>
      </dgm:prSet>
      <dgm:spPr/>
      <dgm:t>
        <a:bodyPr/>
        <a:lstStyle/>
        <a:p>
          <a:endParaRPr lang="ru-RU"/>
        </a:p>
      </dgm:t>
    </dgm:pt>
    <dgm:pt modelId="{60FF5433-0A1C-4F47-BDD2-481A777EE900}" type="pres">
      <dgm:prSet presAssocID="{83314D1D-76EC-4AB0-B55A-0BB9C73CE8CF}" presName="quadrantPlaceholder" presStyleCnt="0"/>
      <dgm:spPr/>
    </dgm:pt>
    <dgm:pt modelId="{D0DE61FF-15FD-416B-97D9-CE69DEC4EA11}" type="pres">
      <dgm:prSet presAssocID="{83314D1D-76EC-4AB0-B55A-0BB9C73CE8CF}" presName="center1" presStyleLbl="fgShp" presStyleIdx="0" presStyleCnt="2"/>
      <dgm:spPr/>
    </dgm:pt>
    <dgm:pt modelId="{8E9445FF-DCFC-4367-BB14-09D625B4352F}" type="pres">
      <dgm:prSet presAssocID="{83314D1D-76EC-4AB0-B55A-0BB9C73CE8CF}" presName="center2" presStyleLbl="fgShp" presStyleIdx="1" presStyleCnt="2"/>
      <dgm:spPr/>
    </dgm:pt>
  </dgm:ptLst>
  <dgm:cxnLst>
    <dgm:cxn modelId="{BA4B6FC0-E63A-4CBD-826E-E219D571A492}" type="presOf" srcId="{D1F90CB6-4BE8-4D80-AF96-3BFAF70AF69B}" destId="{3E532FD6-4CBD-4BCF-9F79-9D4B0F1FF941}" srcOrd="0" destOrd="0" presId="urn:microsoft.com/office/officeart/2005/8/layout/cycle4"/>
    <dgm:cxn modelId="{23A07EF1-35C1-4F75-8B0F-A7ADB1A401EE}" type="presOf" srcId="{BEB9BF50-B7C4-401F-9DDD-0FD8C303CB63}" destId="{BDCFA6B4-B9F5-4F6A-BE11-413C2BBEB2D0}" srcOrd="0" destOrd="0" presId="urn:microsoft.com/office/officeart/2005/8/layout/cycle4"/>
    <dgm:cxn modelId="{031D6C46-7B65-4AFF-90D1-3F164B73402C}" srcId="{83314D1D-76EC-4AB0-B55A-0BB9C73CE8CF}" destId="{AB0ADB11-1EE1-45C4-80B3-03A207A0FC3F}" srcOrd="0" destOrd="0" parTransId="{F04C2781-57B8-4778-B027-DFB7C0376B52}" sibTransId="{7C50EF47-884B-41F9-A82C-CF69342AA848}"/>
    <dgm:cxn modelId="{06FAE9FB-8EB2-41B3-87F7-A6AEF3D8710C}" type="presOf" srcId="{7DD02D2D-03BD-4E93-9BBF-3D45A198DD1D}" destId="{CF022BC0-7843-48B1-A245-E31F1F839E4A}" srcOrd="0" destOrd="0" presId="urn:microsoft.com/office/officeart/2005/8/layout/cycle4"/>
    <dgm:cxn modelId="{D1ED58E8-9A64-4478-A4B0-5F7A7F761DFC}" type="presOf" srcId="{83314D1D-76EC-4AB0-B55A-0BB9C73CE8CF}" destId="{645631E8-1F91-488C-B522-4F88474A5E97}" srcOrd="0" destOrd="0" presId="urn:microsoft.com/office/officeart/2005/8/layout/cycle4"/>
    <dgm:cxn modelId="{68334714-A614-474E-8CCD-D56DE3E3B533}" type="presOf" srcId="{23CD14A2-ACB8-40A9-9500-0AE20E6F2BEF}" destId="{84A32DF7-43EA-4ECA-B106-881E0A8C06A6}" srcOrd="0" destOrd="0" presId="urn:microsoft.com/office/officeart/2005/8/layout/cycle4"/>
    <dgm:cxn modelId="{4F276AD6-FF52-41C1-8126-2272FED580F9}" srcId="{83314D1D-76EC-4AB0-B55A-0BB9C73CE8CF}" destId="{D65DD4D6-4312-4591-8D10-DAD88C426525}" srcOrd="3" destOrd="0" parTransId="{E7F3F594-44A5-44DE-A51A-FA5664A83601}" sibTransId="{42C2CC61-99FD-4BC5-9599-A2238E607616}"/>
    <dgm:cxn modelId="{06C0E302-B653-4A6A-A641-B9705B3A9235}" srcId="{D65DD4D6-4312-4591-8D10-DAD88C426525}" destId="{969BA3A8-A412-4A4A-BE16-1A01C0AB046D}" srcOrd="0" destOrd="0" parTransId="{BC82CA0C-69FA-45F9-90C0-C53178C29E01}" sibTransId="{05E2A5CC-E3E5-4682-A364-EBCE4E7B1579}"/>
    <dgm:cxn modelId="{3D147EB5-2749-44D2-947E-C06B854821BB}" type="presOf" srcId="{7DD02D2D-03BD-4E93-9BBF-3D45A198DD1D}" destId="{A792D930-73BF-4C2D-926C-BEC673050AD5}" srcOrd="1" destOrd="0" presId="urn:microsoft.com/office/officeart/2005/8/layout/cycle4"/>
    <dgm:cxn modelId="{0373D323-C4BC-402C-8759-9620D8EF29A3}" srcId="{AB0ADB11-1EE1-45C4-80B3-03A207A0FC3F}" destId="{D1F90CB6-4BE8-4D80-AF96-3BFAF70AF69B}" srcOrd="0" destOrd="0" parTransId="{DCC25DC9-AE82-47B3-9009-29785F5FD7CA}" sibTransId="{AFA8655C-48B9-4B18-83B8-2471F0A39461}"/>
    <dgm:cxn modelId="{87C70591-0327-4937-9DD0-11F764901974}" type="presOf" srcId="{AB0ADB11-1EE1-45C4-80B3-03A207A0FC3F}" destId="{DF80EC1C-B24D-4A12-881A-48E13AD8291A}" srcOrd="0" destOrd="0" presId="urn:microsoft.com/office/officeart/2005/8/layout/cycle4"/>
    <dgm:cxn modelId="{86DFEC8B-13A0-498E-9793-B01FDDFB0152}" srcId="{83314D1D-76EC-4AB0-B55A-0BB9C73CE8CF}" destId="{75F37C9B-33DE-4103-AFD4-076C42255A5F}" srcOrd="2" destOrd="0" parTransId="{3F8C5698-E91F-4A84-BA3B-BC6FB6B9D980}" sibTransId="{AC3C43EE-67B7-4ACC-B8D8-B49B70056299}"/>
    <dgm:cxn modelId="{3164E231-3E53-479D-BB78-F70E6A5ABAFE}" type="presOf" srcId="{23CD14A2-ACB8-40A9-9500-0AE20E6F2BEF}" destId="{FAE63A4C-7F7B-4190-90F1-5C4C5E62B0D8}" srcOrd="1" destOrd="0" presId="urn:microsoft.com/office/officeart/2005/8/layout/cycle4"/>
    <dgm:cxn modelId="{C1E483E5-4431-4F07-81B7-678F9BD0655C}" type="presOf" srcId="{D65DD4D6-4312-4591-8D10-DAD88C426525}" destId="{3FA40321-F746-4DD1-BD25-35BF7ECF0F61}" srcOrd="0" destOrd="0" presId="urn:microsoft.com/office/officeart/2005/8/layout/cycle4"/>
    <dgm:cxn modelId="{351B386B-4373-48F5-B605-677E5E907DD2}" srcId="{83314D1D-76EC-4AB0-B55A-0BB9C73CE8CF}" destId="{BEB9BF50-B7C4-401F-9DDD-0FD8C303CB63}" srcOrd="1" destOrd="0" parTransId="{54B66AFF-D048-4876-91DC-2A16E2DC4DED}" sibTransId="{31320B04-8336-4C0B-9DE9-C2F7B084759D}"/>
    <dgm:cxn modelId="{7BF42A2E-274A-48A7-AB21-7D38522B64FB}" type="presOf" srcId="{D1F90CB6-4BE8-4D80-AF96-3BFAF70AF69B}" destId="{7878A443-737F-436B-9685-04D9622B57CE}" srcOrd="1" destOrd="0" presId="urn:microsoft.com/office/officeart/2005/8/layout/cycle4"/>
    <dgm:cxn modelId="{4A8155F9-0035-4E9D-A632-F95F1EC6D138}" type="presOf" srcId="{75F37C9B-33DE-4103-AFD4-076C42255A5F}" destId="{920E204A-DBBA-4E0D-A8BC-85E4DC150CDA}" srcOrd="0" destOrd="0" presId="urn:microsoft.com/office/officeart/2005/8/layout/cycle4"/>
    <dgm:cxn modelId="{370EBA33-1040-47A7-923D-2EDDC1C87D47}" type="presOf" srcId="{969BA3A8-A412-4A4A-BE16-1A01C0AB046D}" destId="{62FAFE61-224D-4958-813D-6D5A678C2CE1}" srcOrd="1" destOrd="0" presId="urn:microsoft.com/office/officeart/2005/8/layout/cycle4"/>
    <dgm:cxn modelId="{E5EF4F87-8090-4FD3-B899-75951E0F3056}" srcId="{BEB9BF50-B7C4-401F-9DDD-0FD8C303CB63}" destId="{7DD02D2D-03BD-4E93-9BBF-3D45A198DD1D}" srcOrd="0" destOrd="0" parTransId="{864819D7-D420-4F52-8E0A-8CAE8F6A85E2}" sibTransId="{4F87FBCF-B9AB-4693-B5F5-A723A236395A}"/>
    <dgm:cxn modelId="{4D8E8AAF-882E-4AF6-A854-E0DBA4EAA1E2}" type="presOf" srcId="{969BA3A8-A412-4A4A-BE16-1A01C0AB046D}" destId="{3AFC6840-CF41-425E-9373-D2DE81BF27B7}" srcOrd="0" destOrd="0" presId="urn:microsoft.com/office/officeart/2005/8/layout/cycle4"/>
    <dgm:cxn modelId="{4247518C-14F9-40FD-89F1-B0428BCCBD6A}" srcId="{75F37C9B-33DE-4103-AFD4-076C42255A5F}" destId="{23CD14A2-ACB8-40A9-9500-0AE20E6F2BEF}" srcOrd="0" destOrd="0" parTransId="{D6DD0AD9-0FA6-4F36-AD97-ADC572A28653}" sibTransId="{625CBA1D-3E59-48DD-B656-F41402CDFC91}"/>
    <dgm:cxn modelId="{ED8A4072-77F7-40BA-B654-279F9999A37A}" type="presParOf" srcId="{645631E8-1F91-488C-B522-4F88474A5E97}" destId="{2E24F9F0-6DE7-45A4-9C1B-D2CFF154DFB1}" srcOrd="0" destOrd="0" presId="urn:microsoft.com/office/officeart/2005/8/layout/cycle4"/>
    <dgm:cxn modelId="{7982721C-C34F-49F4-9AF5-A895B45F3DEE}" type="presParOf" srcId="{2E24F9F0-6DE7-45A4-9C1B-D2CFF154DFB1}" destId="{F97BC244-781A-4081-8F88-C58302F07F34}" srcOrd="0" destOrd="0" presId="urn:microsoft.com/office/officeart/2005/8/layout/cycle4"/>
    <dgm:cxn modelId="{F6205144-F192-43C1-874B-810721452AA8}" type="presParOf" srcId="{F97BC244-781A-4081-8F88-C58302F07F34}" destId="{3E532FD6-4CBD-4BCF-9F79-9D4B0F1FF941}" srcOrd="0" destOrd="0" presId="urn:microsoft.com/office/officeart/2005/8/layout/cycle4"/>
    <dgm:cxn modelId="{01C735D1-0AC4-49DF-8F9D-61324D43F4EA}" type="presParOf" srcId="{F97BC244-781A-4081-8F88-C58302F07F34}" destId="{7878A443-737F-436B-9685-04D9622B57CE}" srcOrd="1" destOrd="0" presId="urn:microsoft.com/office/officeart/2005/8/layout/cycle4"/>
    <dgm:cxn modelId="{EC45C5DB-D924-458D-99BD-F14883BCE1CE}" type="presParOf" srcId="{2E24F9F0-6DE7-45A4-9C1B-D2CFF154DFB1}" destId="{52E64CED-215B-469A-AD3B-23CD962B6674}" srcOrd="1" destOrd="0" presId="urn:microsoft.com/office/officeart/2005/8/layout/cycle4"/>
    <dgm:cxn modelId="{85AF6B8D-D9D2-4BFD-BADC-B7CF9B4EC7C8}" type="presParOf" srcId="{52E64CED-215B-469A-AD3B-23CD962B6674}" destId="{CF022BC0-7843-48B1-A245-E31F1F839E4A}" srcOrd="0" destOrd="0" presId="urn:microsoft.com/office/officeart/2005/8/layout/cycle4"/>
    <dgm:cxn modelId="{15D96ABF-C5A1-4DB4-BB4C-223B73E007FE}" type="presParOf" srcId="{52E64CED-215B-469A-AD3B-23CD962B6674}" destId="{A792D930-73BF-4C2D-926C-BEC673050AD5}" srcOrd="1" destOrd="0" presId="urn:microsoft.com/office/officeart/2005/8/layout/cycle4"/>
    <dgm:cxn modelId="{975E0B2D-02B8-4DF8-A819-84BFACCB6527}" type="presParOf" srcId="{2E24F9F0-6DE7-45A4-9C1B-D2CFF154DFB1}" destId="{16E0DB89-BB04-458D-83D6-047A8CA15516}" srcOrd="2" destOrd="0" presId="urn:microsoft.com/office/officeart/2005/8/layout/cycle4"/>
    <dgm:cxn modelId="{F45972D9-FD8C-4385-A142-37923F57F98A}" type="presParOf" srcId="{16E0DB89-BB04-458D-83D6-047A8CA15516}" destId="{84A32DF7-43EA-4ECA-B106-881E0A8C06A6}" srcOrd="0" destOrd="0" presId="urn:microsoft.com/office/officeart/2005/8/layout/cycle4"/>
    <dgm:cxn modelId="{D0D915C1-DF3B-4C91-8214-BFF3F5982813}" type="presParOf" srcId="{16E0DB89-BB04-458D-83D6-047A8CA15516}" destId="{FAE63A4C-7F7B-4190-90F1-5C4C5E62B0D8}" srcOrd="1" destOrd="0" presId="urn:microsoft.com/office/officeart/2005/8/layout/cycle4"/>
    <dgm:cxn modelId="{55AE2188-098D-47A6-8D4A-608F6CF2FE39}" type="presParOf" srcId="{2E24F9F0-6DE7-45A4-9C1B-D2CFF154DFB1}" destId="{51832480-11CE-4C60-B8E6-93C6A9557A82}" srcOrd="3" destOrd="0" presId="urn:microsoft.com/office/officeart/2005/8/layout/cycle4"/>
    <dgm:cxn modelId="{EC4BDBB2-B5B0-472A-AB1B-E55EC2CD97B1}" type="presParOf" srcId="{51832480-11CE-4C60-B8E6-93C6A9557A82}" destId="{3AFC6840-CF41-425E-9373-D2DE81BF27B7}" srcOrd="0" destOrd="0" presId="urn:microsoft.com/office/officeart/2005/8/layout/cycle4"/>
    <dgm:cxn modelId="{DB23B354-03F9-4B0E-8D1E-D6D8DEBBAA0F}" type="presParOf" srcId="{51832480-11CE-4C60-B8E6-93C6A9557A82}" destId="{62FAFE61-224D-4958-813D-6D5A678C2CE1}" srcOrd="1" destOrd="0" presId="urn:microsoft.com/office/officeart/2005/8/layout/cycle4"/>
    <dgm:cxn modelId="{DC681206-527A-446E-A3A8-4DD41CD54989}" type="presParOf" srcId="{2E24F9F0-6DE7-45A4-9C1B-D2CFF154DFB1}" destId="{B8B4CD62-2971-42BB-9525-6CB6F8DE3261}" srcOrd="4" destOrd="0" presId="urn:microsoft.com/office/officeart/2005/8/layout/cycle4"/>
    <dgm:cxn modelId="{58529364-B214-4795-9148-A531732439A4}" type="presParOf" srcId="{645631E8-1F91-488C-B522-4F88474A5E97}" destId="{32493694-227D-40B4-AE54-A92B22314DBC}" srcOrd="1" destOrd="0" presId="urn:microsoft.com/office/officeart/2005/8/layout/cycle4"/>
    <dgm:cxn modelId="{71DA5E50-C0CF-44A0-975D-E5F6A35BAADE}" type="presParOf" srcId="{32493694-227D-40B4-AE54-A92B22314DBC}" destId="{DF80EC1C-B24D-4A12-881A-48E13AD8291A}" srcOrd="0" destOrd="0" presId="urn:microsoft.com/office/officeart/2005/8/layout/cycle4"/>
    <dgm:cxn modelId="{201D7E6D-9B98-4649-AAF7-61F352D44B80}" type="presParOf" srcId="{32493694-227D-40B4-AE54-A92B22314DBC}" destId="{BDCFA6B4-B9F5-4F6A-BE11-413C2BBEB2D0}" srcOrd="1" destOrd="0" presId="urn:microsoft.com/office/officeart/2005/8/layout/cycle4"/>
    <dgm:cxn modelId="{810C5A94-C161-4126-90AF-B039677F7738}" type="presParOf" srcId="{32493694-227D-40B4-AE54-A92B22314DBC}" destId="{920E204A-DBBA-4E0D-A8BC-85E4DC150CDA}" srcOrd="2" destOrd="0" presId="urn:microsoft.com/office/officeart/2005/8/layout/cycle4"/>
    <dgm:cxn modelId="{0D2CEB1D-A696-41E2-9C96-F53E89440F8D}" type="presParOf" srcId="{32493694-227D-40B4-AE54-A92B22314DBC}" destId="{3FA40321-F746-4DD1-BD25-35BF7ECF0F61}" srcOrd="3" destOrd="0" presId="urn:microsoft.com/office/officeart/2005/8/layout/cycle4"/>
    <dgm:cxn modelId="{8CF5DBCC-E9B2-4200-B2A1-B283B3AC1607}" type="presParOf" srcId="{32493694-227D-40B4-AE54-A92B22314DBC}" destId="{60FF5433-0A1C-4F47-BDD2-481A777EE900}" srcOrd="4" destOrd="0" presId="urn:microsoft.com/office/officeart/2005/8/layout/cycle4"/>
    <dgm:cxn modelId="{9494AD43-3209-4C67-922A-41799A5A750D}" type="presParOf" srcId="{645631E8-1F91-488C-B522-4F88474A5E97}" destId="{D0DE61FF-15FD-416B-97D9-CE69DEC4EA11}" srcOrd="2" destOrd="0" presId="urn:microsoft.com/office/officeart/2005/8/layout/cycle4"/>
    <dgm:cxn modelId="{D1738238-CEE8-4679-865F-5A2228E9BCF7}" type="presParOf" srcId="{645631E8-1F91-488C-B522-4F88474A5E97}" destId="{8E9445FF-DCFC-4367-BB14-09D625B4352F}"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B07FE-4463-44A2-BBEE-1651919AE73B}">
      <dsp:nvSpPr>
        <dsp:cNvPr id="0" name=""/>
        <dsp:cNvSpPr/>
      </dsp:nvSpPr>
      <dsp:spPr>
        <a:xfrm>
          <a:off x="0" y="344768"/>
          <a:ext cx="113426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BC8722-A78B-4F00-8F24-B8E4BE1A35BF}">
      <dsp:nvSpPr>
        <dsp:cNvPr id="0" name=""/>
        <dsp:cNvSpPr/>
      </dsp:nvSpPr>
      <dsp:spPr>
        <a:xfrm>
          <a:off x="539996" y="34808"/>
          <a:ext cx="10799911"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889000">
            <a:lnSpc>
              <a:spcPct val="90000"/>
            </a:lnSpc>
            <a:spcBef>
              <a:spcPct val="0"/>
            </a:spcBef>
            <a:spcAft>
              <a:spcPct val="35000"/>
            </a:spcAft>
          </a:pPr>
          <a:r>
            <a:rPr lang="uk-UA" sz="2000" b="1" kern="1200" noProof="0" dirty="0" smtClean="0">
              <a:solidFill>
                <a:schemeClr val="bg1"/>
              </a:solidFill>
              <a:latin typeface="+mn-lt"/>
              <a:ea typeface="+mj-ea"/>
              <a:cs typeface="+mj-cs"/>
            </a:rPr>
            <a:t>Охарактеризувати етап оцінки аудиторських доказів</a:t>
          </a:r>
        </a:p>
      </dsp:txBody>
      <dsp:txXfrm>
        <a:off x="570258" y="65070"/>
        <a:ext cx="10739387" cy="559396"/>
      </dsp:txXfrm>
    </dsp:sp>
    <dsp:sp modelId="{E5EFFFF4-F5DA-4F6C-A74F-635F144EB96F}">
      <dsp:nvSpPr>
        <dsp:cNvPr id="0" name=""/>
        <dsp:cNvSpPr/>
      </dsp:nvSpPr>
      <dsp:spPr>
        <a:xfrm>
          <a:off x="0" y="1297328"/>
          <a:ext cx="113426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1249D4-2E99-4F8E-B0D9-285CCA13AEED}">
      <dsp:nvSpPr>
        <dsp:cNvPr id="0" name=""/>
        <dsp:cNvSpPr/>
      </dsp:nvSpPr>
      <dsp:spPr>
        <a:xfrm>
          <a:off x="539996" y="987368"/>
          <a:ext cx="10799911"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889000">
            <a:lnSpc>
              <a:spcPct val="90000"/>
            </a:lnSpc>
            <a:spcBef>
              <a:spcPct val="0"/>
            </a:spcBef>
            <a:spcAft>
              <a:spcPct val="35000"/>
            </a:spcAft>
          </a:pPr>
          <a:r>
            <a:rPr lang="uk-UA" sz="2000" b="1" kern="1200" noProof="0" dirty="0" smtClean="0">
              <a:solidFill>
                <a:schemeClr val="bg1"/>
              </a:solidFill>
              <a:latin typeface="+mn-lt"/>
              <a:ea typeface="+mj-ea"/>
              <a:cs typeface="+mj-cs"/>
            </a:rPr>
            <a:t>Визначити порядок оцінки доказів, зібраних за допомогою різних аудиторських процедур</a:t>
          </a:r>
          <a:endParaRPr lang="uk-UA" sz="2000" b="1" kern="1200" noProof="0" dirty="0">
            <a:solidFill>
              <a:schemeClr val="bg1"/>
            </a:solidFill>
            <a:latin typeface="+mn-lt"/>
            <a:ea typeface="+mj-ea"/>
            <a:cs typeface="+mj-cs"/>
          </a:endParaRPr>
        </a:p>
      </dsp:txBody>
      <dsp:txXfrm>
        <a:off x="570258" y="1017630"/>
        <a:ext cx="10739387" cy="559396"/>
      </dsp:txXfrm>
    </dsp:sp>
    <dsp:sp modelId="{32F76804-1B79-4D8E-A168-3CE7416C805F}">
      <dsp:nvSpPr>
        <dsp:cNvPr id="0" name=""/>
        <dsp:cNvSpPr/>
      </dsp:nvSpPr>
      <dsp:spPr>
        <a:xfrm>
          <a:off x="0" y="2249888"/>
          <a:ext cx="113426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911BEB-80CD-4CB3-A3F5-580E596205A9}">
      <dsp:nvSpPr>
        <dsp:cNvPr id="0" name=""/>
        <dsp:cNvSpPr/>
      </dsp:nvSpPr>
      <dsp:spPr>
        <a:xfrm>
          <a:off x="539996" y="1939928"/>
          <a:ext cx="10799911"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889000">
            <a:lnSpc>
              <a:spcPct val="90000"/>
            </a:lnSpc>
            <a:spcBef>
              <a:spcPct val="0"/>
            </a:spcBef>
            <a:spcAft>
              <a:spcPct val="35000"/>
            </a:spcAft>
          </a:pPr>
          <a:r>
            <a:rPr lang="uk-UA" sz="2000" b="1" kern="1200" noProof="0" dirty="0" smtClean="0">
              <a:solidFill>
                <a:schemeClr val="bg1"/>
              </a:solidFill>
              <a:latin typeface="+mn-lt"/>
              <a:ea typeface="+mj-ea"/>
              <a:cs typeface="+mj-cs"/>
            </a:rPr>
            <a:t>Визначити порядок оцінки загальних результатів для статистичної вибірки</a:t>
          </a:r>
          <a:endParaRPr lang="uk-UA" sz="2000" b="1" kern="1200" noProof="0" dirty="0">
            <a:solidFill>
              <a:schemeClr val="bg1"/>
            </a:solidFill>
            <a:latin typeface="+mn-lt"/>
            <a:ea typeface="+mj-ea"/>
            <a:cs typeface="+mj-cs"/>
          </a:endParaRPr>
        </a:p>
      </dsp:txBody>
      <dsp:txXfrm>
        <a:off x="570258" y="1970190"/>
        <a:ext cx="10739387" cy="559396"/>
      </dsp:txXfrm>
    </dsp:sp>
    <dsp:sp modelId="{391D9CBE-9A04-4CBB-A46F-742DC9E8D9B0}">
      <dsp:nvSpPr>
        <dsp:cNvPr id="0" name=""/>
        <dsp:cNvSpPr/>
      </dsp:nvSpPr>
      <dsp:spPr>
        <a:xfrm>
          <a:off x="0" y="3202448"/>
          <a:ext cx="113426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FEA477-3449-4DB7-BABC-36D701ECC36B}">
      <dsp:nvSpPr>
        <dsp:cNvPr id="0" name=""/>
        <dsp:cNvSpPr/>
      </dsp:nvSpPr>
      <dsp:spPr>
        <a:xfrm>
          <a:off x="565472" y="2892488"/>
          <a:ext cx="10770245"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889000">
            <a:lnSpc>
              <a:spcPct val="90000"/>
            </a:lnSpc>
            <a:spcBef>
              <a:spcPct val="0"/>
            </a:spcBef>
            <a:spcAft>
              <a:spcPct val="35000"/>
            </a:spcAft>
          </a:pPr>
          <a:r>
            <a:rPr lang="uk-UA" sz="2000" b="1" kern="1200" noProof="0" dirty="0" smtClean="0">
              <a:solidFill>
                <a:schemeClr val="bg1"/>
              </a:solidFill>
              <a:latin typeface="+mn-lt"/>
              <a:ea typeface="+mj-ea"/>
              <a:cs typeface="+mj-cs"/>
            </a:rPr>
            <a:t>Визначити порядок оцінки загальних результатів для вибірки за професійним судженням</a:t>
          </a:r>
          <a:endParaRPr lang="uk-UA" sz="2000" b="1" kern="1200" noProof="0" dirty="0">
            <a:solidFill>
              <a:schemeClr val="bg1"/>
            </a:solidFill>
            <a:latin typeface="+mn-lt"/>
            <a:ea typeface="+mj-ea"/>
            <a:cs typeface="+mj-cs"/>
          </a:endParaRPr>
        </a:p>
      </dsp:txBody>
      <dsp:txXfrm>
        <a:off x="595734" y="2922750"/>
        <a:ext cx="10709721"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A4D02-70CF-49C9-A218-A82C63A7FFCA}">
      <dsp:nvSpPr>
        <dsp:cNvPr id="0" name=""/>
        <dsp:cNvSpPr/>
      </dsp:nvSpPr>
      <dsp:spPr>
        <a:xfrm>
          <a:off x="3606" y="1324286"/>
          <a:ext cx="1583790" cy="157849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r>
            <a:rPr lang="uk-UA" sz="1600" b="1" kern="1200" dirty="0">
              <a:solidFill>
                <a:srgbClr val="003999"/>
              </a:solidFill>
              <a:latin typeface="+mn-lt"/>
              <a:cs typeface="Times New Roman" panose="02020603050405020304" pitchFamily="18" charset="0"/>
            </a:rPr>
            <a:t>Види </a:t>
          </a:r>
        </a:p>
        <a:p>
          <a:pPr lvl="0" algn="ctr" defTabSz="711200">
            <a:lnSpc>
              <a:spcPct val="90000"/>
            </a:lnSpc>
            <a:spcBef>
              <a:spcPct val="0"/>
            </a:spcBef>
            <a:spcAft>
              <a:spcPts val="0"/>
            </a:spcAft>
          </a:pPr>
          <a:r>
            <a:rPr lang="uk-UA" sz="1600" b="1" kern="1200" dirty="0">
              <a:solidFill>
                <a:srgbClr val="003999"/>
              </a:solidFill>
              <a:latin typeface="+mn-lt"/>
              <a:cs typeface="Times New Roman" panose="02020603050405020304" pitchFamily="18" charset="0"/>
            </a:rPr>
            <a:t>помилок</a:t>
          </a:r>
        </a:p>
      </dsp:txBody>
      <dsp:txXfrm>
        <a:off x="49839" y="1370519"/>
        <a:ext cx="1491324" cy="1486031"/>
      </dsp:txXfrm>
    </dsp:sp>
    <dsp:sp modelId="{1686A08A-851E-405A-9ECC-A9E30DE762D6}">
      <dsp:nvSpPr>
        <dsp:cNvPr id="0" name=""/>
        <dsp:cNvSpPr/>
      </dsp:nvSpPr>
      <dsp:spPr>
        <a:xfrm rot="18284830">
          <a:off x="1207054" y="1362280"/>
          <a:ext cx="1768858" cy="49082"/>
        </a:xfrm>
        <a:custGeom>
          <a:avLst/>
          <a:gdLst/>
          <a:ahLst/>
          <a:cxnLst/>
          <a:rect l="0" t="0" r="0" b="0"/>
          <a:pathLst>
            <a:path>
              <a:moveTo>
                <a:pt x="0" y="24541"/>
              </a:moveTo>
              <a:lnTo>
                <a:pt x="1768858" y="245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uk-UA" sz="600" kern="1200"/>
        </a:p>
      </dsp:txBody>
      <dsp:txXfrm>
        <a:off x="2047261" y="1342600"/>
        <a:ext cx="88442" cy="88442"/>
      </dsp:txXfrm>
    </dsp:sp>
    <dsp:sp modelId="{02F6E977-B200-4CF8-B8D8-2C4DE6316124}">
      <dsp:nvSpPr>
        <dsp:cNvPr id="0" name=""/>
        <dsp:cNvSpPr/>
      </dsp:nvSpPr>
      <dsp:spPr>
        <a:xfrm>
          <a:off x="2595569" y="34381"/>
          <a:ext cx="1967261" cy="125145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r>
            <a:rPr lang="uk-UA" sz="1600" kern="1200" dirty="0">
              <a:solidFill>
                <a:srgbClr val="003999"/>
              </a:solidFill>
              <a:latin typeface="+mn-lt"/>
              <a:cs typeface="Times New Roman" panose="02020603050405020304" pitchFamily="18" charset="0"/>
            </a:rPr>
            <a:t>Помилки в однотипних </a:t>
          </a:r>
        </a:p>
        <a:p>
          <a:pPr lvl="0" algn="ctr" defTabSz="711200">
            <a:lnSpc>
              <a:spcPct val="90000"/>
            </a:lnSpc>
            <a:spcBef>
              <a:spcPct val="0"/>
            </a:spcBef>
            <a:spcAft>
              <a:spcPts val="0"/>
            </a:spcAft>
          </a:pPr>
          <a:r>
            <a:rPr lang="uk-UA" sz="1600" kern="1200" dirty="0">
              <a:solidFill>
                <a:srgbClr val="003999"/>
              </a:solidFill>
              <a:latin typeface="+mn-lt"/>
              <a:cs typeface="Times New Roman" panose="02020603050405020304" pitchFamily="18" charset="0"/>
            </a:rPr>
            <a:t>операціях</a:t>
          </a:r>
        </a:p>
      </dsp:txBody>
      <dsp:txXfrm>
        <a:off x="2632223" y="71035"/>
        <a:ext cx="1893953" cy="1178146"/>
      </dsp:txXfrm>
    </dsp:sp>
    <dsp:sp modelId="{0133A4BD-82A9-4D01-A1C9-BCB6E0422600}">
      <dsp:nvSpPr>
        <dsp:cNvPr id="0" name=""/>
        <dsp:cNvSpPr/>
      </dsp:nvSpPr>
      <dsp:spPr>
        <a:xfrm>
          <a:off x="4562830" y="635567"/>
          <a:ext cx="1001163" cy="49082"/>
        </a:xfrm>
        <a:custGeom>
          <a:avLst/>
          <a:gdLst/>
          <a:ahLst/>
          <a:cxnLst/>
          <a:rect l="0" t="0" r="0" b="0"/>
          <a:pathLst>
            <a:path>
              <a:moveTo>
                <a:pt x="0" y="24541"/>
              </a:moveTo>
              <a:lnTo>
                <a:pt x="1001163" y="245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5038383" y="635079"/>
        <a:ext cx="50058" cy="50058"/>
      </dsp:txXfrm>
    </dsp:sp>
    <dsp:sp modelId="{220A2203-1ED8-4F5D-856D-34CC9622CA7A}">
      <dsp:nvSpPr>
        <dsp:cNvPr id="0" name=""/>
        <dsp:cNvSpPr/>
      </dsp:nvSpPr>
      <dsp:spPr>
        <a:xfrm>
          <a:off x="5563994" y="34381"/>
          <a:ext cx="2502908" cy="125145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uk-UA" sz="1400" kern="1200" dirty="0">
              <a:latin typeface="+mn-lt"/>
              <a:cs typeface="Times New Roman" panose="02020603050405020304" pitchFamily="18" charset="0"/>
            </a:rPr>
            <a:t>Аудитори повинні визначити спільні риси та характеристики таких операцій і провести додаткові аудиторські процедури саме для цієї категорії операцій</a:t>
          </a:r>
        </a:p>
      </dsp:txBody>
      <dsp:txXfrm>
        <a:off x="5600648" y="71035"/>
        <a:ext cx="2429600" cy="1178146"/>
      </dsp:txXfrm>
    </dsp:sp>
    <dsp:sp modelId="{B4041723-BAB1-4473-8DB3-09A312764954}">
      <dsp:nvSpPr>
        <dsp:cNvPr id="0" name=""/>
        <dsp:cNvSpPr/>
      </dsp:nvSpPr>
      <dsp:spPr>
        <a:xfrm rot="21551399">
          <a:off x="1587347" y="2081866"/>
          <a:ext cx="1008272" cy="49082"/>
        </a:xfrm>
        <a:custGeom>
          <a:avLst/>
          <a:gdLst/>
          <a:ahLst/>
          <a:cxnLst/>
          <a:rect l="0" t="0" r="0" b="0"/>
          <a:pathLst>
            <a:path>
              <a:moveTo>
                <a:pt x="0" y="24541"/>
              </a:moveTo>
              <a:lnTo>
                <a:pt x="1008272" y="245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2066276" y="2081201"/>
        <a:ext cx="50413" cy="50413"/>
      </dsp:txXfrm>
    </dsp:sp>
    <dsp:sp modelId="{9F2A8839-4D72-40D5-BFAF-C425A6C3F055}">
      <dsp:nvSpPr>
        <dsp:cNvPr id="0" name=""/>
        <dsp:cNvSpPr/>
      </dsp:nvSpPr>
      <dsp:spPr>
        <a:xfrm>
          <a:off x="2595569" y="1473554"/>
          <a:ext cx="1967261" cy="125145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r>
            <a:rPr lang="uk-UA" sz="1600" kern="1200" dirty="0">
              <a:solidFill>
                <a:srgbClr val="003999"/>
              </a:solidFill>
              <a:latin typeface="+mn-lt"/>
              <a:cs typeface="Times New Roman" panose="02020603050405020304" pitchFamily="18" charset="0"/>
            </a:rPr>
            <a:t>Нетипові </a:t>
          </a:r>
        </a:p>
        <a:p>
          <a:pPr lvl="0" algn="ctr" defTabSz="711200">
            <a:lnSpc>
              <a:spcPct val="90000"/>
            </a:lnSpc>
            <a:spcBef>
              <a:spcPct val="0"/>
            </a:spcBef>
            <a:spcAft>
              <a:spcPts val="0"/>
            </a:spcAft>
          </a:pPr>
          <a:r>
            <a:rPr lang="uk-UA" sz="1600" kern="1200" dirty="0">
              <a:solidFill>
                <a:srgbClr val="003999"/>
              </a:solidFill>
              <a:latin typeface="+mn-lt"/>
              <a:cs typeface="Times New Roman" panose="02020603050405020304" pitchFamily="18" charset="0"/>
            </a:rPr>
            <a:t>відхилення</a:t>
          </a:r>
        </a:p>
      </dsp:txBody>
      <dsp:txXfrm>
        <a:off x="2632223" y="1510208"/>
        <a:ext cx="1893953" cy="1178146"/>
      </dsp:txXfrm>
    </dsp:sp>
    <dsp:sp modelId="{DEB44B2B-4DF5-4925-ACA7-B376780446C5}">
      <dsp:nvSpPr>
        <dsp:cNvPr id="0" name=""/>
        <dsp:cNvSpPr/>
      </dsp:nvSpPr>
      <dsp:spPr>
        <a:xfrm>
          <a:off x="4562830" y="2074739"/>
          <a:ext cx="1001163" cy="49082"/>
        </a:xfrm>
        <a:custGeom>
          <a:avLst/>
          <a:gdLst/>
          <a:ahLst/>
          <a:cxnLst/>
          <a:rect l="0" t="0" r="0" b="0"/>
          <a:pathLst>
            <a:path>
              <a:moveTo>
                <a:pt x="0" y="24541"/>
              </a:moveTo>
              <a:lnTo>
                <a:pt x="1001163" y="245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5038383" y="2074252"/>
        <a:ext cx="50058" cy="50058"/>
      </dsp:txXfrm>
    </dsp:sp>
    <dsp:sp modelId="{91695C0F-532C-4433-9E35-E3F88F1B70E6}">
      <dsp:nvSpPr>
        <dsp:cNvPr id="0" name=""/>
        <dsp:cNvSpPr/>
      </dsp:nvSpPr>
      <dsp:spPr>
        <a:xfrm>
          <a:off x="5563994" y="1473554"/>
          <a:ext cx="2502908" cy="125145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uk-UA" sz="1400" kern="1200" dirty="0">
              <a:latin typeface="+mn-lt"/>
              <a:cs typeface="Times New Roman" panose="02020603050405020304" pitchFamily="18" charset="0"/>
            </a:rPr>
            <a:t>Аудитори повинні отримати впевненість у тому, що виявлене відхилення не є типовим для отриманих операцій і не впливає на інші елементи сукупності</a:t>
          </a:r>
        </a:p>
      </dsp:txBody>
      <dsp:txXfrm>
        <a:off x="5600648" y="1510208"/>
        <a:ext cx="2429600" cy="1178146"/>
      </dsp:txXfrm>
    </dsp:sp>
    <dsp:sp modelId="{7EF41A41-632C-48EE-93D8-B6A5FBE4F196}">
      <dsp:nvSpPr>
        <dsp:cNvPr id="0" name=""/>
        <dsp:cNvSpPr/>
      </dsp:nvSpPr>
      <dsp:spPr>
        <a:xfrm rot="3486619">
          <a:off x="1137291" y="2899166"/>
          <a:ext cx="1908384" cy="49082"/>
        </a:xfrm>
        <a:custGeom>
          <a:avLst/>
          <a:gdLst/>
          <a:ahLst/>
          <a:cxnLst/>
          <a:rect l="0" t="0" r="0" b="0"/>
          <a:pathLst>
            <a:path>
              <a:moveTo>
                <a:pt x="0" y="24541"/>
              </a:moveTo>
              <a:lnTo>
                <a:pt x="1908384" y="245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uk-UA" sz="600" kern="1200"/>
        </a:p>
      </dsp:txBody>
      <dsp:txXfrm>
        <a:off x="2043773" y="2875998"/>
        <a:ext cx="95419" cy="95419"/>
      </dsp:txXfrm>
    </dsp:sp>
    <dsp:sp modelId="{0BDDC214-FD29-4246-89BA-65346BAE0A3E}">
      <dsp:nvSpPr>
        <dsp:cNvPr id="0" name=""/>
        <dsp:cNvSpPr/>
      </dsp:nvSpPr>
      <dsp:spPr>
        <a:xfrm>
          <a:off x="2595569" y="3108153"/>
          <a:ext cx="1967261" cy="125145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r>
            <a:rPr lang="uk-UA" sz="1600" kern="1200" dirty="0">
              <a:solidFill>
                <a:srgbClr val="003999"/>
              </a:solidFill>
              <a:latin typeface="+mn-lt"/>
              <a:cs typeface="Times New Roman" panose="02020603050405020304" pitchFamily="18" charset="0"/>
            </a:rPr>
            <a:t>Помилки через </a:t>
          </a:r>
        </a:p>
        <a:p>
          <a:pPr lvl="0" algn="ctr" defTabSz="711200">
            <a:lnSpc>
              <a:spcPct val="90000"/>
            </a:lnSpc>
            <a:spcBef>
              <a:spcPct val="0"/>
            </a:spcBef>
            <a:spcAft>
              <a:spcPts val="0"/>
            </a:spcAft>
          </a:pPr>
          <a:r>
            <a:rPr lang="uk-UA" sz="1600" kern="1200" dirty="0">
              <a:solidFill>
                <a:srgbClr val="003999"/>
              </a:solidFill>
              <a:latin typeface="+mn-lt"/>
              <a:cs typeface="Times New Roman" panose="02020603050405020304" pitchFamily="18" charset="0"/>
            </a:rPr>
            <a:t>недоліки системи </a:t>
          </a:r>
        </a:p>
        <a:p>
          <a:pPr lvl="0" algn="ctr" defTabSz="711200">
            <a:lnSpc>
              <a:spcPct val="90000"/>
            </a:lnSpc>
            <a:spcBef>
              <a:spcPct val="0"/>
            </a:spcBef>
            <a:spcAft>
              <a:spcPts val="0"/>
            </a:spcAft>
          </a:pPr>
          <a:r>
            <a:rPr lang="uk-UA" sz="1600" kern="1200" dirty="0">
              <a:solidFill>
                <a:srgbClr val="003999"/>
              </a:solidFill>
              <a:latin typeface="+mn-lt"/>
              <a:cs typeface="Times New Roman" panose="02020603050405020304" pitchFamily="18" charset="0"/>
            </a:rPr>
            <a:t>внутрішнього контролю</a:t>
          </a:r>
        </a:p>
      </dsp:txBody>
      <dsp:txXfrm>
        <a:off x="2632223" y="3144807"/>
        <a:ext cx="1893953" cy="1178146"/>
      </dsp:txXfrm>
    </dsp:sp>
    <dsp:sp modelId="{4AE6AA4D-ABF7-416F-B238-F6F780A8E2B7}">
      <dsp:nvSpPr>
        <dsp:cNvPr id="0" name=""/>
        <dsp:cNvSpPr/>
      </dsp:nvSpPr>
      <dsp:spPr>
        <a:xfrm>
          <a:off x="4562830" y="3709339"/>
          <a:ext cx="1001163" cy="49082"/>
        </a:xfrm>
        <a:custGeom>
          <a:avLst/>
          <a:gdLst/>
          <a:ahLst/>
          <a:cxnLst/>
          <a:rect l="0" t="0" r="0" b="0"/>
          <a:pathLst>
            <a:path>
              <a:moveTo>
                <a:pt x="0" y="24541"/>
              </a:moveTo>
              <a:lnTo>
                <a:pt x="1001163" y="245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5038383" y="3708852"/>
        <a:ext cx="50058" cy="50058"/>
      </dsp:txXfrm>
    </dsp:sp>
    <dsp:sp modelId="{BA3DB446-6285-44AA-ADEC-435DF1C881BB}">
      <dsp:nvSpPr>
        <dsp:cNvPr id="0" name=""/>
        <dsp:cNvSpPr/>
      </dsp:nvSpPr>
      <dsp:spPr>
        <a:xfrm>
          <a:off x="5563994" y="2912726"/>
          <a:ext cx="2502908" cy="164230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uk-UA" sz="1400" kern="1200" dirty="0">
              <a:latin typeface="+mn-lt"/>
              <a:cs typeface="Times New Roman" panose="02020603050405020304" pitchFamily="18" charset="0"/>
            </a:rPr>
            <a:t>Аудитори повинні переглянути попередні оцінки системи внутрішнього контролю та збільшити попередньо оцінені ризики, що призведе до потреби проведення більш глибокого вивчення предмету аудиту</a:t>
          </a:r>
        </a:p>
      </dsp:txBody>
      <dsp:txXfrm>
        <a:off x="5612096" y="2960828"/>
        <a:ext cx="2406704" cy="1546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E0035-FF47-4193-B0FE-311196EDF05B}">
      <dsp:nvSpPr>
        <dsp:cNvPr id="0" name=""/>
        <dsp:cNvSpPr/>
      </dsp:nvSpPr>
      <dsp:spPr>
        <a:xfrm>
          <a:off x="2751" y="55"/>
          <a:ext cx="2682579" cy="10730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uk-UA" sz="1600" b="1" kern="1200" dirty="0">
              <a:latin typeface="+mn-lt"/>
              <a:cs typeface="Times New Roman" panose="02020603050405020304" pitchFamily="18" charset="0"/>
            </a:rPr>
            <a:t>1. Заходи контролю функціонують ефективно та безперервно протягом усього періоду</a:t>
          </a:r>
          <a:endParaRPr lang="ru-UA" sz="1600" b="1" kern="1200" dirty="0">
            <a:latin typeface="+mn-lt"/>
            <a:cs typeface="Times New Roman" panose="02020603050405020304" pitchFamily="18" charset="0"/>
          </a:endParaRPr>
        </a:p>
      </dsp:txBody>
      <dsp:txXfrm>
        <a:off x="2751" y="55"/>
        <a:ext cx="2682579" cy="1073031"/>
      </dsp:txXfrm>
    </dsp:sp>
    <dsp:sp modelId="{91BB458F-9A47-414B-A26C-D69B4E9E54B2}">
      <dsp:nvSpPr>
        <dsp:cNvPr id="0" name=""/>
        <dsp:cNvSpPr/>
      </dsp:nvSpPr>
      <dsp:spPr>
        <a:xfrm>
          <a:off x="2751" y="1073087"/>
          <a:ext cx="2682579"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uk-UA" sz="1800" kern="1200" dirty="0">
              <a:latin typeface="+mn-lt"/>
              <a:cs typeface="Times New Roman" panose="02020603050405020304" pitchFamily="18" charset="0"/>
            </a:rPr>
            <a:t>Аудитори можуть підтримувати підхід до аудиту, прийнятий на етапі планування</a:t>
          </a:r>
          <a:endParaRPr lang="ru-UA" sz="1800" kern="1200" dirty="0">
            <a:latin typeface="+mn-lt"/>
            <a:cs typeface="Times New Roman" panose="02020603050405020304" pitchFamily="18" charset="0"/>
          </a:endParaRPr>
        </a:p>
      </dsp:txBody>
      <dsp:txXfrm>
        <a:off x="2751" y="1073087"/>
        <a:ext cx="2682579" cy="2810880"/>
      </dsp:txXfrm>
    </dsp:sp>
    <dsp:sp modelId="{B769D835-EF56-432C-9BB3-C5E444FA32AC}">
      <dsp:nvSpPr>
        <dsp:cNvPr id="0" name=""/>
        <dsp:cNvSpPr/>
      </dsp:nvSpPr>
      <dsp:spPr>
        <a:xfrm>
          <a:off x="3060892" y="55"/>
          <a:ext cx="2682579" cy="10730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uk-UA" sz="1600" b="1" kern="1200" dirty="0">
              <a:latin typeface="+mn-lt"/>
              <a:cs typeface="Times New Roman" panose="02020603050405020304" pitchFamily="18" charset="0"/>
            </a:rPr>
            <a:t>2. Деякі недоліки виявлені, але загальна система контролю не є ненадійною </a:t>
          </a:r>
          <a:endParaRPr lang="ru-UA" sz="1600" b="1" kern="1200" dirty="0">
            <a:latin typeface="+mn-lt"/>
            <a:cs typeface="Times New Roman" panose="02020603050405020304" pitchFamily="18" charset="0"/>
          </a:endParaRPr>
        </a:p>
      </dsp:txBody>
      <dsp:txXfrm>
        <a:off x="3060892" y="55"/>
        <a:ext cx="2682579" cy="1073031"/>
      </dsp:txXfrm>
    </dsp:sp>
    <dsp:sp modelId="{0EBDDDF5-4FD9-4224-83F8-70774D02BC5F}">
      <dsp:nvSpPr>
        <dsp:cNvPr id="0" name=""/>
        <dsp:cNvSpPr/>
      </dsp:nvSpPr>
      <dsp:spPr>
        <a:xfrm>
          <a:off x="3060892" y="1073087"/>
          <a:ext cx="2682579"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uk-UA" sz="1800" kern="1200" dirty="0">
              <a:latin typeface="+mn-lt"/>
              <a:cs typeface="Times New Roman" panose="02020603050405020304" pitchFamily="18" charset="0"/>
            </a:rPr>
            <a:t>Аудитори переглядають оцінку ризику контролю, а обсяг процедур по суті збільшується відповідно до моделі надання впевненості</a:t>
          </a:r>
          <a:endParaRPr lang="ru-UA" sz="1800" kern="1200" dirty="0">
            <a:latin typeface="+mn-lt"/>
            <a:cs typeface="Times New Roman" panose="02020603050405020304" pitchFamily="18" charset="0"/>
          </a:endParaRPr>
        </a:p>
      </dsp:txBody>
      <dsp:txXfrm>
        <a:off x="3060892" y="1073087"/>
        <a:ext cx="2682579" cy="2810880"/>
      </dsp:txXfrm>
    </dsp:sp>
    <dsp:sp modelId="{68195D45-3CFF-4107-9CB7-B4F3C5BBD414}">
      <dsp:nvSpPr>
        <dsp:cNvPr id="0" name=""/>
        <dsp:cNvSpPr/>
      </dsp:nvSpPr>
      <dsp:spPr>
        <a:xfrm>
          <a:off x="6119033" y="55"/>
          <a:ext cx="2682579" cy="10730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uk-UA" sz="1600" b="1" kern="1200" dirty="0">
              <a:latin typeface="+mn-lt"/>
              <a:cs typeface="Times New Roman" panose="02020603050405020304" pitchFamily="18" charset="0"/>
            </a:rPr>
            <a:t>3. Заходи контролю не працюють належним чином </a:t>
          </a:r>
          <a:endParaRPr lang="ru-UA" sz="1600" b="1" kern="1200" dirty="0">
            <a:latin typeface="+mn-lt"/>
            <a:cs typeface="Times New Roman" panose="02020603050405020304" pitchFamily="18" charset="0"/>
          </a:endParaRPr>
        </a:p>
      </dsp:txBody>
      <dsp:txXfrm>
        <a:off x="6119033" y="55"/>
        <a:ext cx="2682579" cy="1073031"/>
      </dsp:txXfrm>
    </dsp:sp>
    <dsp:sp modelId="{F46CC8FA-EB3D-4041-BDDC-FA72BF085131}">
      <dsp:nvSpPr>
        <dsp:cNvPr id="0" name=""/>
        <dsp:cNvSpPr/>
      </dsp:nvSpPr>
      <dsp:spPr>
        <a:xfrm>
          <a:off x="6119033" y="1073087"/>
          <a:ext cx="2682579"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uk-UA" sz="1800" kern="1200" dirty="0">
              <a:latin typeface="+mn-lt"/>
              <a:cs typeface="Times New Roman" panose="02020603050405020304" pitchFamily="18" charset="0"/>
            </a:rPr>
            <a:t>Аудитори не можуть довіряти системі контролю та повинні отримувати докази в основному або виключно в результаті процедур по суті</a:t>
          </a:r>
          <a:endParaRPr lang="ru-UA" sz="1800" kern="1200" dirty="0">
            <a:latin typeface="+mn-lt"/>
            <a:cs typeface="Times New Roman" panose="02020603050405020304" pitchFamily="18" charset="0"/>
          </a:endParaRPr>
        </a:p>
      </dsp:txBody>
      <dsp:txXfrm>
        <a:off x="6119033" y="1073087"/>
        <a:ext cx="2682579" cy="2810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DF615-C0CC-4AC9-8F78-C8684BCB2CE7}">
      <dsp:nvSpPr>
        <dsp:cNvPr id="0" name=""/>
        <dsp:cNvSpPr/>
      </dsp:nvSpPr>
      <dsp:spPr>
        <a:xfrm>
          <a:off x="0" y="346509"/>
          <a:ext cx="9161734" cy="151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052" tIns="416560" rIns="711052" bIns="99568" numCol="1" spcCol="1270" anchor="t" anchorCtr="0">
          <a:noAutofit/>
        </a:bodyPr>
        <a:lstStyle/>
        <a:p>
          <a:pPr marL="114300" lvl="1" indent="-114300" algn="l" defTabSz="622300">
            <a:lnSpc>
              <a:spcPct val="90000"/>
            </a:lnSpc>
            <a:spcBef>
              <a:spcPct val="0"/>
            </a:spcBef>
            <a:spcAft>
              <a:spcPts val="0"/>
            </a:spcAft>
            <a:buChar char="••"/>
          </a:pPr>
          <a:r>
            <a:rPr lang="uk-UA" sz="1400" kern="1200" dirty="0">
              <a:latin typeface="+mn-lt"/>
              <a:cs typeface="Times New Roman" panose="02020603050405020304" pitchFamily="18" charset="0"/>
            </a:rPr>
            <a:t>Для операцій або дій у статистичній вибірці аудитори аналізують кожну транзакцію або перевірену дію, даючи відповіді на питання:</a:t>
          </a:r>
          <a:endParaRPr lang="ru-UA" sz="1400" kern="1200" dirty="0">
            <a:latin typeface="+mn-lt"/>
            <a:cs typeface="Times New Roman" panose="02020603050405020304" pitchFamily="18" charset="0"/>
          </a:endParaRPr>
        </a:p>
        <a:p>
          <a:pPr marL="228600" lvl="2" indent="-114300" algn="l" defTabSz="622300">
            <a:lnSpc>
              <a:spcPct val="90000"/>
            </a:lnSpc>
            <a:spcBef>
              <a:spcPct val="0"/>
            </a:spcBef>
            <a:spcAft>
              <a:spcPts val="0"/>
            </a:spcAft>
            <a:buChar char="••"/>
          </a:pPr>
          <a:r>
            <a:rPr lang="uk-UA" sz="1400" kern="1200" dirty="0" smtClean="0">
              <a:latin typeface="+mn-lt"/>
              <a:cs typeface="Times New Roman" panose="02020603050405020304" pitchFamily="18" charset="0"/>
            </a:rPr>
            <a:t>Чи </a:t>
          </a:r>
          <a:r>
            <a:rPr lang="uk-UA" sz="1400" kern="1200" dirty="0">
              <a:latin typeface="+mn-lt"/>
              <a:cs typeface="Times New Roman" panose="02020603050405020304" pitchFamily="18" charset="0"/>
            </a:rPr>
            <a:t>сигналізує виявлена помилка про проблему відповідності?</a:t>
          </a:r>
          <a:endParaRPr lang="ru-UA" sz="1400" kern="1200" dirty="0">
            <a:latin typeface="+mn-lt"/>
            <a:cs typeface="Times New Roman" panose="02020603050405020304" pitchFamily="18" charset="0"/>
          </a:endParaRPr>
        </a:p>
        <a:p>
          <a:pPr marL="228600" lvl="2" indent="-114300" algn="l" defTabSz="622300">
            <a:lnSpc>
              <a:spcPct val="90000"/>
            </a:lnSpc>
            <a:spcBef>
              <a:spcPct val="0"/>
            </a:spcBef>
            <a:spcAft>
              <a:spcPts val="0"/>
            </a:spcAft>
            <a:buChar char="••"/>
          </a:pPr>
          <a:r>
            <a:rPr lang="uk-UA" sz="1400" kern="1200" dirty="0" smtClean="0">
              <a:latin typeface="+mn-lt"/>
              <a:cs typeface="Times New Roman" panose="02020603050405020304" pitchFamily="18" charset="0"/>
            </a:rPr>
            <a:t>Якщо </a:t>
          </a:r>
          <a:r>
            <a:rPr lang="uk-UA" sz="1400" kern="1200" dirty="0">
              <a:latin typeface="+mn-lt"/>
              <a:cs typeface="Times New Roman" panose="02020603050405020304" pitchFamily="18" charset="0"/>
            </a:rPr>
            <a:t>так, чи є помилка кількісною та суттєвою? </a:t>
          </a:r>
          <a:endParaRPr lang="ru-UA" sz="1400" kern="1200" dirty="0">
            <a:latin typeface="+mn-lt"/>
            <a:cs typeface="Times New Roman" panose="02020603050405020304" pitchFamily="18" charset="0"/>
          </a:endParaRPr>
        </a:p>
        <a:p>
          <a:pPr marL="228600" lvl="2" indent="-114300" algn="l" defTabSz="622300">
            <a:lnSpc>
              <a:spcPct val="90000"/>
            </a:lnSpc>
            <a:spcBef>
              <a:spcPct val="0"/>
            </a:spcBef>
            <a:spcAft>
              <a:spcPts val="0"/>
            </a:spcAft>
            <a:buChar char="••"/>
          </a:pPr>
          <a:r>
            <a:rPr lang="uk-UA" sz="1400" kern="1200" dirty="0" smtClean="0">
              <a:latin typeface="+mn-lt"/>
              <a:cs typeface="Times New Roman" panose="02020603050405020304" pitchFamily="18" charset="0"/>
            </a:rPr>
            <a:t>Якщо </a:t>
          </a:r>
          <a:r>
            <a:rPr lang="uk-UA" sz="1400" kern="1200" dirty="0">
              <a:latin typeface="+mn-lt"/>
              <a:cs typeface="Times New Roman" panose="02020603050405020304" pitchFamily="18" charset="0"/>
            </a:rPr>
            <a:t>так, то помилка є систематичною чи є аномалією?</a:t>
          </a:r>
          <a:endParaRPr lang="ru-UA" sz="1400" kern="1200" dirty="0">
            <a:latin typeface="+mn-lt"/>
            <a:cs typeface="Times New Roman" panose="02020603050405020304" pitchFamily="18" charset="0"/>
          </a:endParaRPr>
        </a:p>
      </dsp:txBody>
      <dsp:txXfrm>
        <a:off x="0" y="346509"/>
        <a:ext cx="9161734" cy="1512000"/>
      </dsp:txXfrm>
    </dsp:sp>
    <dsp:sp modelId="{F6DA93A4-ACEF-4031-B6FA-F84A83A8F200}">
      <dsp:nvSpPr>
        <dsp:cNvPr id="0" name=""/>
        <dsp:cNvSpPr/>
      </dsp:nvSpPr>
      <dsp:spPr>
        <a:xfrm>
          <a:off x="458086" y="51309"/>
          <a:ext cx="6413213"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04" tIns="0" rIns="242404" bIns="0" numCol="1" spcCol="1270" anchor="ctr" anchorCtr="0">
          <a:noAutofit/>
        </a:bodyPr>
        <a:lstStyle/>
        <a:p>
          <a:pPr lvl="0" algn="l" defTabSz="711200">
            <a:lnSpc>
              <a:spcPct val="90000"/>
            </a:lnSpc>
            <a:spcBef>
              <a:spcPct val="0"/>
            </a:spcBef>
            <a:spcAft>
              <a:spcPts val="0"/>
            </a:spcAft>
          </a:pPr>
          <a:r>
            <a:rPr lang="uk-UA" sz="1600" b="1" kern="1200" dirty="0">
              <a:latin typeface="+mn-lt"/>
              <a:cs typeface="Times New Roman" panose="02020603050405020304" pitchFamily="18" charset="0"/>
            </a:rPr>
            <a:t>Аудитори аналізують окремо кожну транзакцію або перевірену діяльність</a:t>
          </a:r>
          <a:endParaRPr lang="ru-UA" sz="1600" b="1" kern="1200" dirty="0">
            <a:latin typeface="+mn-lt"/>
            <a:cs typeface="Times New Roman" panose="02020603050405020304" pitchFamily="18" charset="0"/>
          </a:endParaRPr>
        </a:p>
      </dsp:txBody>
      <dsp:txXfrm>
        <a:off x="486907" y="80130"/>
        <a:ext cx="6355571" cy="532758"/>
      </dsp:txXfrm>
    </dsp:sp>
    <dsp:sp modelId="{086CDBA8-F3F1-4E69-8ADB-201CEE1FD306}">
      <dsp:nvSpPr>
        <dsp:cNvPr id="0" name=""/>
        <dsp:cNvSpPr/>
      </dsp:nvSpPr>
      <dsp:spPr>
        <a:xfrm>
          <a:off x="0" y="2261710"/>
          <a:ext cx="9161734" cy="1102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052" tIns="416560" rIns="711052" bIns="99568" numCol="1" spcCol="1270" anchor="t" anchorCtr="0">
          <a:noAutofit/>
        </a:bodyPr>
        <a:lstStyle/>
        <a:p>
          <a:pPr marL="114300" lvl="1" indent="-114300" algn="l" defTabSz="622300">
            <a:lnSpc>
              <a:spcPct val="90000"/>
            </a:lnSpc>
            <a:spcBef>
              <a:spcPct val="0"/>
            </a:spcBef>
            <a:spcAft>
              <a:spcPts val="0"/>
            </a:spcAft>
            <a:buChar char="••"/>
          </a:pPr>
          <a:r>
            <a:rPr lang="uk-UA" sz="1400" kern="1200" dirty="0">
              <a:latin typeface="+mn-lt"/>
              <a:cs typeface="Times New Roman" panose="02020603050405020304" pitchFamily="18" charset="0"/>
            </a:rPr>
            <a:t>Якщо помилка відповідності не є аномалією і її можна визначити кількісно, аудитори обчислюють для кожної відповідної операції або діяльності відсоток помилки та грошову оцінку виявленої кількісної помилки по відношенню до записаної величини операції на відповідному рівні</a:t>
          </a:r>
          <a:endParaRPr lang="ru-UA" sz="1400" kern="1200" dirty="0">
            <a:latin typeface="+mn-lt"/>
            <a:cs typeface="Times New Roman" panose="02020603050405020304" pitchFamily="18" charset="0"/>
          </a:endParaRPr>
        </a:p>
      </dsp:txBody>
      <dsp:txXfrm>
        <a:off x="0" y="2261710"/>
        <a:ext cx="9161734" cy="1102500"/>
      </dsp:txXfrm>
    </dsp:sp>
    <dsp:sp modelId="{D8798BA8-DB3F-4B6D-8988-428C23748A8E}">
      <dsp:nvSpPr>
        <dsp:cNvPr id="0" name=""/>
        <dsp:cNvSpPr/>
      </dsp:nvSpPr>
      <dsp:spPr>
        <a:xfrm>
          <a:off x="458086" y="1966510"/>
          <a:ext cx="6413213"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04" tIns="0" rIns="242404" bIns="0" numCol="1" spcCol="1270" anchor="ctr" anchorCtr="0">
          <a:noAutofit/>
        </a:bodyPr>
        <a:lstStyle/>
        <a:p>
          <a:pPr lvl="0" algn="l" defTabSz="711200">
            <a:lnSpc>
              <a:spcPct val="90000"/>
            </a:lnSpc>
            <a:spcBef>
              <a:spcPct val="0"/>
            </a:spcBef>
            <a:spcAft>
              <a:spcPts val="0"/>
            </a:spcAft>
          </a:pPr>
          <a:r>
            <a:rPr lang="uk-UA" sz="1600" b="1" kern="1200" dirty="0">
              <a:latin typeface="+mn-lt"/>
              <a:cs typeface="Times New Roman" panose="02020603050405020304" pitchFamily="18" charset="0"/>
            </a:rPr>
            <a:t>Аудитори обчислюють похибку у відсотках і грошову оцінку помилки</a:t>
          </a:r>
          <a:endParaRPr lang="ru-UA" sz="1600" b="1" kern="1200" dirty="0">
            <a:latin typeface="+mn-lt"/>
            <a:cs typeface="Times New Roman" panose="02020603050405020304" pitchFamily="18" charset="0"/>
          </a:endParaRPr>
        </a:p>
      </dsp:txBody>
      <dsp:txXfrm>
        <a:off x="486907" y="1995331"/>
        <a:ext cx="6355571" cy="532758"/>
      </dsp:txXfrm>
    </dsp:sp>
    <dsp:sp modelId="{689D5F05-1097-4428-A689-715A366E56E5}">
      <dsp:nvSpPr>
        <dsp:cNvPr id="0" name=""/>
        <dsp:cNvSpPr/>
      </dsp:nvSpPr>
      <dsp:spPr>
        <a:xfrm>
          <a:off x="0" y="3767410"/>
          <a:ext cx="9161734" cy="724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052" tIns="416560" rIns="711052" bIns="99568" numCol="1" spcCol="1270" anchor="t" anchorCtr="0">
          <a:noAutofit/>
        </a:bodyPr>
        <a:lstStyle/>
        <a:p>
          <a:pPr marL="114300" lvl="1" indent="-114300" algn="l" defTabSz="622300">
            <a:lnSpc>
              <a:spcPct val="90000"/>
            </a:lnSpc>
            <a:spcBef>
              <a:spcPct val="0"/>
            </a:spcBef>
            <a:spcAft>
              <a:spcPts val="0"/>
            </a:spcAft>
            <a:buChar char="••"/>
          </a:pPr>
          <a:r>
            <a:rPr lang="uk-UA" sz="1400" kern="1200" dirty="0">
              <a:latin typeface="+mn-lt"/>
              <a:cs typeface="Times New Roman" panose="02020603050405020304" pitchFamily="18" charset="0"/>
            </a:rPr>
            <a:t>Аудитори вивчають характер та причини помилок, виявлених в окремих операціях</a:t>
          </a:r>
          <a:endParaRPr lang="ru-UA" sz="1400" kern="1200" dirty="0">
            <a:latin typeface="+mn-lt"/>
            <a:cs typeface="Times New Roman" panose="02020603050405020304" pitchFamily="18" charset="0"/>
          </a:endParaRPr>
        </a:p>
      </dsp:txBody>
      <dsp:txXfrm>
        <a:off x="0" y="3767410"/>
        <a:ext cx="9161734" cy="724500"/>
      </dsp:txXfrm>
    </dsp:sp>
    <dsp:sp modelId="{8A68EBFC-14ED-467E-8E82-2343607D3AAA}">
      <dsp:nvSpPr>
        <dsp:cNvPr id="0" name=""/>
        <dsp:cNvSpPr/>
      </dsp:nvSpPr>
      <dsp:spPr>
        <a:xfrm>
          <a:off x="458086" y="3472210"/>
          <a:ext cx="6413213"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04" tIns="0" rIns="242404" bIns="0" numCol="1" spcCol="1270" anchor="ctr" anchorCtr="0">
          <a:noAutofit/>
        </a:bodyPr>
        <a:lstStyle/>
        <a:p>
          <a:pPr lvl="0" algn="l" defTabSz="711200">
            <a:lnSpc>
              <a:spcPct val="90000"/>
            </a:lnSpc>
            <a:spcBef>
              <a:spcPct val="0"/>
            </a:spcBef>
            <a:spcAft>
              <a:spcPts val="0"/>
            </a:spcAft>
          </a:pPr>
          <a:r>
            <a:rPr lang="uk-UA" sz="1600" b="1" kern="1200" dirty="0" smtClean="0">
              <a:latin typeface="+mn-lt"/>
              <a:cs typeface="Times New Roman" panose="02020603050405020304" pitchFamily="18" charset="0"/>
            </a:rPr>
            <a:t>Аудитори аналізують </a:t>
          </a:r>
          <a:r>
            <a:rPr lang="uk-UA" sz="1600" b="1" kern="1200" dirty="0">
              <a:latin typeface="+mn-lt"/>
              <a:cs typeface="Times New Roman" panose="02020603050405020304" pitchFamily="18" charset="0"/>
            </a:rPr>
            <a:t>докази кожної операції або перевіреної діяльності</a:t>
          </a:r>
          <a:endParaRPr lang="ru-UA" sz="1600" b="1" kern="1200" dirty="0">
            <a:latin typeface="+mn-lt"/>
            <a:cs typeface="Times New Roman" panose="02020603050405020304" pitchFamily="18" charset="0"/>
          </a:endParaRPr>
        </a:p>
      </dsp:txBody>
      <dsp:txXfrm>
        <a:off x="486907" y="3501031"/>
        <a:ext cx="6355571"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478D0-4E3D-4B92-822C-0E23CF8281CA}">
      <dsp:nvSpPr>
        <dsp:cNvPr id="0" name=""/>
        <dsp:cNvSpPr/>
      </dsp:nvSpPr>
      <dsp:spPr>
        <a:xfrm>
          <a:off x="0" y="0"/>
          <a:ext cx="7563916" cy="85806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ts val="0"/>
            </a:spcAft>
          </a:pPr>
          <a:r>
            <a:rPr lang="uk-UA" sz="1800" kern="1200" dirty="0">
              <a:latin typeface="+mn-lt"/>
              <a:cs typeface="Times New Roman" panose="02020603050405020304" pitchFamily="18" charset="0"/>
            </a:rPr>
            <a:t>1. Визначення того, чи порушуються нормативні </a:t>
          </a:r>
          <a:r>
            <a:rPr lang="uk-UA" sz="1800" kern="1200" dirty="0" smtClean="0">
              <a:latin typeface="+mn-lt"/>
              <a:cs typeface="Times New Roman" panose="02020603050405020304" pitchFamily="18" charset="0"/>
            </a:rPr>
            <a:t>вимоги</a:t>
          </a:r>
          <a:endParaRPr lang="uk-UA" sz="1800" kern="1200" dirty="0">
            <a:latin typeface="+mn-lt"/>
            <a:cs typeface="Times New Roman" panose="02020603050405020304" pitchFamily="18" charset="0"/>
          </a:endParaRPr>
        </a:p>
      </dsp:txBody>
      <dsp:txXfrm>
        <a:off x="25132" y="25132"/>
        <a:ext cx="6537606" cy="807798"/>
      </dsp:txXfrm>
    </dsp:sp>
    <dsp:sp modelId="{6F64F423-9E37-4341-B090-17372FEE5B9C}">
      <dsp:nvSpPr>
        <dsp:cNvPr id="0" name=""/>
        <dsp:cNvSpPr/>
      </dsp:nvSpPr>
      <dsp:spPr>
        <a:xfrm>
          <a:off x="564837" y="977237"/>
          <a:ext cx="7563916" cy="85806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ts val="0"/>
            </a:spcAft>
          </a:pPr>
          <a:r>
            <a:rPr lang="uk-UA" sz="1800" kern="1200" dirty="0">
              <a:latin typeface="+mn-lt"/>
              <a:cs typeface="Times New Roman" panose="02020603050405020304" pitchFamily="18" charset="0"/>
            </a:rPr>
            <a:t>2. Визначення того, чи є ідентифіковані помилки кількісно визначеним та </a:t>
          </a:r>
          <a:r>
            <a:rPr lang="uk-UA" sz="1800" kern="1200" dirty="0" smtClean="0">
              <a:latin typeface="+mn-lt"/>
              <a:cs typeface="Times New Roman" panose="02020603050405020304" pitchFamily="18" charset="0"/>
            </a:rPr>
            <a:t>суттєвим або </a:t>
          </a:r>
          <a:r>
            <a:rPr lang="uk-UA" sz="1800" kern="1200" dirty="0">
              <a:latin typeface="+mn-lt"/>
              <a:cs typeface="Times New Roman" panose="02020603050405020304" pitchFamily="18" charset="0"/>
            </a:rPr>
            <a:t>чи є вони суттєвими за своїм </a:t>
          </a:r>
          <a:r>
            <a:rPr lang="uk-UA" sz="1800" kern="1200" dirty="0" smtClean="0">
              <a:latin typeface="+mn-lt"/>
              <a:cs typeface="Times New Roman" panose="02020603050405020304" pitchFamily="18" charset="0"/>
            </a:rPr>
            <a:t>характером</a:t>
          </a:r>
          <a:endParaRPr lang="uk-UA" sz="1800" kern="1200" dirty="0">
            <a:latin typeface="+mn-lt"/>
            <a:cs typeface="Times New Roman" panose="02020603050405020304" pitchFamily="18" charset="0"/>
          </a:endParaRPr>
        </a:p>
      </dsp:txBody>
      <dsp:txXfrm>
        <a:off x="589969" y="1002369"/>
        <a:ext cx="6391073" cy="807798"/>
      </dsp:txXfrm>
    </dsp:sp>
    <dsp:sp modelId="{E2037E60-CAB3-4174-9EDC-471100AF5413}">
      <dsp:nvSpPr>
        <dsp:cNvPr id="0" name=""/>
        <dsp:cNvSpPr/>
      </dsp:nvSpPr>
      <dsp:spPr>
        <a:xfrm>
          <a:off x="1129675" y="1954475"/>
          <a:ext cx="7563916" cy="85806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ts val="0"/>
            </a:spcAft>
          </a:pPr>
          <a:r>
            <a:rPr lang="uk-UA" sz="1800" kern="1200" dirty="0">
              <a:latin typeface="+mn-lt"/>
              <a:cs typeface="Times New Roman" panose="02020603050405020304" pitchFamily="18" charset="0"/>
            </a:rPr>
            <a:t>3. Визначення того, чи піддаються помилки кількісному </a:t>
          </a:r>
          <a:r>
            <a:rPr lang="uk-UA" sz="1800" kern="1200" dirty="0" smtClean="0">
              <a:latin typeface="+mn-lt"/>
              <a:cs typeface="Times New Roman" panose="02020603050405020304" pitchFamily="18" charset="0"/>
            </a:rPr>
            <a:t>виміру. </a:t>
          </a:r>
          <a:r>
            <a:rPr lang="uk-UA" sz="1800" kern="1200" dirty="0">
              <a:latin typeface="+mn-lt"/>
              <a:cs typeface="Times New Roman" panose="02020603050405020304" pitchFamily="18" charset="0"/>
            </a:rPr>
            <a:t>Якщо ні, то чи піддається їх вплив вимірюванню?</a:t>
          </a:r>
        </a:p>
      </dsp:txBody>
      <dsp:txXfrm>
        <a:off x="1154807" y="1979607"/>
        <a:ext cx="6391073" cy="807798"/>
      </dsp:txXfrm>
    </dsp:sp>
    <dsp:sp modelId="{04A35595-EA78-42D9-87DC-350B9AD53F73}">
      <dsp:nvSpPr>
        <dsp:cNvPr id="0" name=""/>
        <dsp:cNvSpPr/>
      </dsp:nvSpPr>
      <dsp:spPr>
        <a:xfrm>
          <a:off x="1694513" y="2931713"/>
          <a:ext cx="7563916" cy="85806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ts val="0"/>
            </a:spcAft>
          </a:pPr>
          <a:r>
            <a:rPr lang="uk-UA" sz="1800" kern="1200" dirty="0">
              <a:latin typeface="+mn-lt"/>
              <a:cs typeface="Times New Roman" panose="02020603050405020304" pitchFamily="18" charset="0"/>
            </a:rPr>
            <a:t>4. Визначення того, чи є помилки систематичними чи аномальними.</a:t>
          </a:r>
        </a:p>
      </dsp:txBody>
      <dsp:txXfrm>
        <a:off x="1719645" y="2956845"/>
        <a:ext cx="6391073" cy="807798"/>
      </dsp:txXfrm>
    </dsp:sp>
    <dsp:sp modelId="{A61AD8A7-56A9-48FE-9D6D-24B7F5D2927B}">
      <dsp:nvSpPr>
        <dsp:cNvPr id="0" name=""/>
        <dsp:cNvSpPr/>
      </dsp:nvSpPr>
      <dsp:spPr>
        <a:xfrm>
          <a:off x="2259351" y="3908951"/>
          <a:ext cx="7563916" cy="85806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ts val="0"/>
            </a:spcAft>
          </a:pPr>
          <a:r>
            <a:rPr lang="uk-UA" sz="1500" kern="1200" dirty="0">
              <a:latin typeface="+mn-lt"/>
              <a:cs typeface="Times New Roman" panose="02020603050405020304" pitchFamily="18" charset="0"/>
            </a:rPr>
            <a:t>5. Визначення загального впливу помилок в результаті екстраполяції кількісних результатів. Результати можна екстраполювати лише в тому випадку, якщо процедура відбору призвела до репрезентативної вибірки.</a:t>
          </a:r>
        </a:p>
      </dsp:txBody>
      <dsp:txXfrm>
        <a:off x="2284483" y="3934083"/>
        <a:ext cx="6391073" cy="807798"/>
      </dsp:txXfrm>
    </dsp:sp>
    <dsp:sp modelId="{A74A19E3-7A12-4180-8664-EFD513B575DE}">
      <dsp:nvSpPr>
        <dsp:cNvPr id="0" name=""/>
        <dsp:cNvSpPr/>
      </dsp:nvSpPr>
      <dsp:spPr>
        <a:xfrm>
          <a:off x="7006175" y="626862"/>
          <a:ext cx="557740" cy="557740"/>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uk-UA" sz="1100" kern="1200"/>
        </a:p>
      </dsp:txBody>
      <dsp:txXfrm>
        <a:off x="7131667" y="626862"/>
        <a:ext cx="306757" cy="419699"/>
      </dsp:txXfrm>
    </dsp:sp>
    <dsp:sp modelId="{AD2E7196-599D-429B-B31D-40786B237738}">
      <dsp:nvSpPr>
        <dsp:cNvPr id="0" name=""/>
        <dsp:cNvSpPr/>
      </dsp:nvSpPr>
      <dsp:spPr>
        <a:xfrm>
          <a:off x="7571013" y="1604100"/>
          <a:ext cx="557740" cy="557740"/>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uk-UA" sz="1100" kern="1200"/>
        </a:p>
      </dsp:txBody>
      <dsp:txXfrm>
        <a:off x="7696505" y="1604100"/>
        <a:ext cx="306757" cy="419699"/>
      </dsp:txXfrm>
    </dsp:sp>
    <dsp:sp modelId="{CE734D17-E74A-4D5B-8947-A238EEE790AA}">
      <dsp:nvSpPr>
        <dsp:cNvPr id="0" name=""/>
        <dsp:cNvSpPr/>
      </dsp:nvSpPr>
      <dsp:spPr>
        <a:xfrm>
          <a:off x="8135851" y="2567037"/>
          <a:ext cx="557740" cy="557740"/>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uk-UA" sz="1100" kern="1200"/>
        </a:p>
      </dsp:txBody>
      <dsp:txXfrm>
        <a:off x="8261343" y="2567037"/>
        <a:ext cx="306757" cy="419699"/>
      </dsp:txXfrm>
    </dsp:sp>
    <dsp:sp modelId="{262C49DB-C3BC-49B1-BE0A-32DCC69A90EE}">
      <dsp:nvSpPr>
        <dsp:cNvPr id="0" name=""/>
        <dsp:cNvSpPr/>
      </dsp:nvSpPr>
      <dsp:spPr>
        <a:xfrm>
          <a:off x="8700689" y="3553808"/>
          <a:ext cx="557740" cy="557740"/>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uk-UA" sz="1100" kern="1200"/>
        </a:p>
      </dsp:txBody>
      <dsp:txXfrm>
        <a:off x="8826181" y="3553808"/>
        <a:ext cx="306757" cy="4196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B07FE-4463-44A2-BBEE-1651919AE73B}">
      <dsp:nvSpPr>
        <dsp:cNvPr id="0" name=""/>
        <dsp:cNvSpPr/>
      </dsp:nvSpPr>
      <dsp:spPr>
        <a:xfrm>
          <a:off x="0" y="466988"/>
          <a:ext cx="11342687"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BC8722-A78B-4F00-8F24-B8E4BE1A35BF}">
      <dsp:nvSpPr>
        <dsp:cNvPr id="0" name=""/>
        <dsp:cNvSpPr/>
      </dsp:nvSpPr>
      <dsp:spPr>
        <a:xfrm>
          <a:off x="539996" y="53708"/>
          <a:ext cx="10799911"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977900">
            <a:lnSpc>
              <a:spcPct val="90000"/>
            </a:lnSpc>
            <a:spcBef>
              <a:spcPct val="0"/>
            </a:spcBef>
            <a:spcAft>
              <a:spcPct val="35000"/>
            </a:spcAft>
          </a:pPr>
          <a:r>
            <a:rPr lang="uk-UA" sz="2200" b="1" kern="1200" noProof="0" dirty="0" smtClean="0">
              <a:solidFill>
                <a:schemeClr val="bg1"/>
              </a:solidFill>
              <a:latin typeface="+mn-lt"/>
              <a:ea typeface="+mj-ea"/>
              <a:cs typeface="+mj-cs"/>
            </a:rPr>
            <a:t>Охарактеризувати різні типи звітів за результатами аудиту відповідності</a:t>
          </a:r>
          <a:endParaRPr lang="uk-UA" sz="2200" b="1" kern="1200" noProof="0" dirty="0">
            <a:solidFill>
              <a:schemeClr val="bg1"/>
            </a:solidFill>
            <a:latin typeface="+mn-lt"/>
            <a:ea typeface="+mj-ea"/>
            <a:cs typeface="+mj-cs"/>
          </a:endParaRPr>
        </a:p>
      </dsp:txBody>
      <dsp:txXfrm>
        <a:off x="580345" y="94057"/>
        <a:ext cx="10719213" cy="745862"/>
      </dsp:txXfrm>
    </dsp:sp>
    <dsp:sp modelId="{E5EFFFF4-F5DA-4F6C-A74F-635F144EB96F}">
      <dsp:nvSpPr>
        <dsp:cNvPr id="0" name=""/>
        <dsp:cNvSpPr/>
      </dsp:nvSpPr>
      <dsp:spPr>
        <a:xfrm>
          <a:off x="0" y="1737068"/>
          <a:ext cx="11342687"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1249D4-2E99-4F8E-B0D9-285CCA13AEED}">
      <dsp:nvSpPr>
        <dsp:cNvPr id="0" name=""/>
        <dsp:cNvSpPr/>
      </dsp:nvSpPr>
      <dsp:spPr>
        <a:xfrm>
          <a:off x="539996" y="1323788"/>
          <a:ext cx="10799911"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977900">
            <a:lnSpc>
              <a:spcPct val="90000"/>
            </a:lnSpc>
            <a:spcBef>
              <a:spcPct val="0"/>
            </a:spcBef>
            <a:spcAft>
              <a:spcPct val="35000"/>
            </a:spcAft>
          </a:pPr>
          <a:r>
            <a:rPr lang="uk-UA" sz="2200" b="1" kern="1200" noProof="0" dirty="0" smtClean="0">
              <a:solidFill>
                <a:schemeClr val="bg1"/>
              </a:solidFill>
              <a:latin typeface="+mn-lt"/>
              <a:ea typeface="+mj-ea"/>
              <a:cs typeface="+mj-cs"/>
            </a:rPr>
            <a:t>Визначити вимоги, що існують стосовно форми та змісту звітів за результатами аудиту відповідності</a:t>
          </a:r>
          <a:endParaRPr lang="uk-UA" sz="2200" b="1" kern="1200" noProof="0" dirty="0">
            <a:solidFill>
              <a:schemeClr val="bg1"/>
            </a:solidFill>
            <a:latin typeface="+mn-lt"/>
            <a:ea typeface="+mj-ea"/>
            <a:cs typeface="+mj-cs"/>
          </a:endParaRPr>
        </a:p>
      </dsp:txBody>
      <dsp:txXfrm>
        <a:off x="580345" y="1364137"/>
        <a:ext cx="10719213" cy="745862"/>
      </dsp:txXfrm>
    </dsp:sp>
    <dsp:sp modelId="{32F76804-1B79-4D8E-A168-3CE7416C805F}">
      <dsp:nvSpPr>
        <dsp:cNvPr id="0" name=""/>
        <dsp:cNvSpPr/>
      </dsp:nvSpPr>
      <dsp:spPr>
        <a:xfrm>
          <a:off x="0" y="3007148"/>
          <a:ext cx="11342687"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911BEB-80CD-4CB3-A3F5-580E596205A9}">
      <dsp:nvSpPr>
        <dsp:cNvPr id="0" name=""/>
        <dsp:cNvSpPr/>
      </dsp:nvSpPr>
      <dsp:spPr>
        <a:xfrm>
          <a:off x="539996" y="2593868"/>
          <a:ext cx="10799911"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09" tIns="0" rIns="300109" bIns="0" numCol="1" spcCol="1270" anchor="ctr" anchorCtr="0">
          <a:noAutofit/>
        </a:bodyPr>
        <a:lstStyle/>
        <a:p>
          <a:pPr lvl="0" algn="l" defTabSz="977900">
            <a:lnSpc>
              <a:spcPct val="90000"/>
            </a:lnSpc>
            <a:spcBef>
              <a:spcPct val="0"/>
            </a:spcBef>
            <a:spcAft>
              <a:spcPct val="35000"/>
            </a:spcAft>
          </a:pPr>
          <a:r>
            <a:rPr lang="uk-UA" sz="2200" b="1" kern="1200" noProof="0" dirty="0" smtClean="0">
              <a:solidFill>
                <a:schemeClr val="bg1"/>
              </a:solidFill>
              <a:latin typeface="+mn-lt"/>
              <a:ea typeface="+mj-ea"/>
              <a:cs typeface="+mj-cs"/>
            </a:rPr>
            <a:t>Визначити процедуру складання та підписання звіту за результатами аудиту відповідності</a:t>
          </a:r>
        </a:p>
      </dsp:txBody>
      <dsp:txXfrm>
        <a:off x="580345" y="2634217"/>
        <a:ext cx="10719213" cy="7458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32DF7-43EA-4ECA-B106-881E0A8C06A6}">
      <dsp:nvSpPr>
        <dsp:cNvPr id="0" name=""/>
        <dsp:cNvSpPr/>
      </dsp:nvSpPr>
      <dsp:spPr>
        <a:xfrm>
          <a:off x="3916674" y="2916409"/>
          <a:ext cx="2118685" cy="137242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uk-UA" sz="1800" kern="1200" noProof="0" dirty="0" smtClean="0"/>
            <a:t>завдання з атестації </a:t>
          </a:r>
          <a:endParaRPr lang="uk-UA" sz="1800" kern="1200" noProof="0" dirty="0"/>
        </a:p>
      </dsp:txBody>
      <dsp:txXfrm>
        <a:off x="4582427" y="3289664"/>
        <a:ext cx="1422783" cy="969024"/>
      </dsp:txXfrm>
    </dsp:sp>
    <dsp:sp modelId="{3AFC6840-CF41-425E-9373-D2DE81BF27B7}">
      <dsp:nvSpPr>
        <dsp:cNvPr id="0" name=""/>
        <dsp:cNvSpPr/>
      </dsp:nvSpPr>
      <dsp:spPr>
        <a:xfrm>
          <a:off x="459871" y="2916409"/>
          <a:ext cx="2118685" cy="13724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uk-UA" sz="1800" kern="1200" noProof="0" dirty="0" smtClean="0"/>
            <a:t>завдання з атестації </a:t>
          </a:r>
          <a:endParaRPr lang="uk-UA" sz="1800" kern="1200" noProof="0" dirty="0"/>
        </a:p>
      </dsp:txBody>
      <dsp:txXfrm>
        <a:off x="490019" y="3289664"/>
        <a:ext cx="1422783" cy="969024"/>
      </dsp:txXfrm>
    </dsp:sp>
    <dsp:sp modelId="{CF022BC0-7843-48B1-A245-E31F1F839E4A}">
      <dsp:nvSpPr>
        <dsp:cNvPr id="0" name=""/>
        <dsp:cNvSpPr/>
      </dsp:nvSpPr>
      <dsp:spPr>
        <a:xfrm>
          <a:off x="3916674" y="0"/>
          <a:ext cx="2118685" cy="137242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uk-UA" sz="1800" kern="1200" noProof="0" dirty="0" smtClean="0"/>
            <a:t>завдання з прямого звітування </a:t>
          </a:r>
          <a:endParaRPr lang="uk-UA" sz="1800" kern="1200" noProof="0" dirty="0"/>
        </a:p>
      </dsp:txBody>
      <dsp:txXfrm>
        <a:off x="4582427" y="30148"/>
        <a:ext cx="1422783" cy="969024"/>
      </dsp:txXfrm>
    </dsp:sp>
    <dsp:sp modelId="{3E532FD6-4CBD-4BCF-9F79-9D4B0F1FF941}">
      <dsp:nvSpPr>
        <dsp:cNvPr id="0" name=""/>
        <dsp:cNvSpPr/>
      </dsp:nvSpPr>
      <dsp:spPr>
        <a:xfrm>
          <a:off x="459871" y="0"/>
          <a:ext cx="2118685" cy="137242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uk-UA" sz="1800" kern="1200" noProof="0" dirty="0" smtClean="0"/>
            <a:t>завдання з прямого звітування </a:t>
          </a:r>
          <a:endParaRPr lang="uk-UA" sz="1800" kern="1200" noProof="0" dirty="0"/>
        </a:p>
      </dsp:txBody>
      <dsp:txXfrm>
        <a:off x="490019" y="30148"/>
        <a:ext cx="1422783" cy="969024"/>
      </dsp:txXfrm>
    </dsp:sp>
    <dsp:sp modelId="{DF80EC1C-B24D-4A12-881A-48E13AD8291A}">
      <dsp:nvSpPr>
        <dsp:cNvPr id="0" name=""/>
        <dsp:cNvSpPr/>
      </dsp:nvSpPr>
      <dsp:spPr>
        <a:xfrm>
          <a:off x="1347660" y="244463"/>
          <a:ext cx="1857066" cy="1857066"/>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b="1" kern="1200" noProof="0" dirty="0" smtClean="0"/>
            <a:t>обґрунтована впевненість</a:t>
          </a:r>
          <a:endParaRPr lang="uk-UA" sz="1400" b="1" kern="1200" noProof="0" dirty="0"/>
        </a:p>
      </dsp:txBody>
      <dsp:txXfrm>
        <a:off x="1891582" y="788385"/>
        <a:ext cx="1313144" cy="1313144"/>
      </dsp:txXfrm>
    </dsp:sp>
    <dsp:sp modelId="{BDCFA6B4-B9F5-4F6A-BE11-413C2BBEB2D0}">
      <dsp:nvSpPr>
        <dsp:cNvPr id="0" name=""/>
        <dsp:cNvSpPr/>
      </dsp:nvSpPr>
      <dsp:spPr>
        <a:xfrm rot="5400000">
          <a:off x="3290503" y="244463"/>
          <a:ext cx="1857066" cy="1857066"/>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b="1" kern="1200" noProof="0" dirty="0" smtClean="0"/>
            <a:t>обмежена впевненість</a:t>
          </a:r>
          <a:endParaRPr lang="uk-UA" sz="1400" b="1" kern="1200" noProof="0" dirty="0"/>
        </a:p>
      </dsp:txBody>
      <dsp:txXfrm rot="-5400000">
        <a:off x="3290503" y="788385"/>
        <a:ext cx="1313144" cy="1313144"/>
      </dsp:txXfrm>
    </dsp:sp>
    <dsp:sp modelId="{920E204A-DBBA-4E0D-A8BC-85E4DC150CDA}">
      <dsp:nvSpPr>
        <dsp:cNvPr id="0" name=""/>
        <dsp:cNvSpPr/>
      </dsp:nvSpPr>
      <dsp:spPr>
        <a:xfrm rot="10800000">
          <a:off x="3290503" y="2187306"/>
          <a:ext cx="1857066" cy="1857066"/>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b="1" kern="1200" noProof="0" dirty="0" smtClean="0"/>
            <a:t>обмежена впевненість</a:t>
          </a:r>
          <a:endParaRPr lang="uk-UA" sz="1400" b="1" kern="1200" noProof="0" dirty="0"/>
        </a:p>
      </dsp:txBody>
      <dsp:txXfrm rot="10800000">
        <a:off x="3290503" y="2187306"/>
        <a:ext cx="1313144" cy="1313144"/>
      </dsp:txXfrm>
    </dsp:sp>
    <dsp:sp modelId="{3FA40321-F746-4DD1-BD25-35BF7ECF0F61}">
      <dsp:nvSpPr>
        <dsp:cNvPr id="0" name=""/>
        <dsp:cNvSpPr/>
      </dsp:nvSpPr>
      <dsp:spPr>
        <a:xfrm rot="16200000">
          <a:off x="1347660" y="2187306"/>
          <a:ext cx="1857066" cy="1857066"/>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b="1" kern="1200" noProof="0" dirty="0" smtClean="0"/>
            <a:t>обґрунтована впевненість</a:t>
          </a:r>
          <a:endParaRPr lang="uk-UA" sz="1400" b="1" kern="1200" noProof="0" dirty="0"/>
        </a:p>
      </dsp:txBody>
      <dsp:txXfrm rot="5400000">
        <a:off x="1891582" y="2187306"/>
        <a:ext cx="1313144" cy="1313144"/>
      </dsp:txXfrm>
    </dsp:sp>
    <dsp:sp modelId="{D0DE61FF-15FD-416B-97D9-CE69DEC4EA11}">
      <dsp:nvSpPr>
        <dsp:cNvPr id="0" name=""/>
        <dsp:cNvSpPr/>
      </dsp:nvSpPr>
      <dsp:spPr>
        <a:xfrm>
          <a:off x="2927024" y="1758423"/>
          <a:ext cx="641181" cy="55754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9445FF-DCFC-4367-BB14-09D625B4352F}">
      <dsp:nvSpPr>
        <dsp:cNvPr id="0" name=""/>
        <dsp:cNvSpPr/>
      </dsp:nvSpPr>
      <dsp:spPr>
        <a:xfrm rot="10800000">
          <a:off x="2927024" y="1972865"/>
          <a:ext cx="641181" cy="55754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79891-1A41-49DB-9CDC-F99F961F0EEE}" type="datetimeFigureOut">
              <a:rPr lang="en-US" smtClean="0"/>
              <a:t>10/17/2022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641F0-E0F2-4DDC-A448-5EE70778F1D7}" type="slidenum">
              <a:rPr lang="en-US" smtClean="0"/>
              <a:t>‹#›</a:t>
            </a:fld>
            <a:endParaRPr lang="en-US"/>
          </a:p>
        </p:txBody>
      </p:sp>
    </p:spTree>
    <p:extLst>
      <p:ext uri="{BB962C8B-B14F-4D97-AF65-F5344CB8AC3E}">
        <p14:creationId xmlns:p14="http://schemas.microsoft.com/office/powerpoint/2010/main" val="3965860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1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32572"/>
            <a:ext cx="12192000" cy="5406390"/>
          </a:xfrm>
          <a:prstGeom prst="rect">
            <a:avLst/>
          </a:prstGeom>
          <a:solidFill>
            <a:srgbClr val="003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Title 1"/>
          <p:cNvSpPr>
            <a:spLocks noGrp="1"/>
          </p:cNvSpPr>
          <p:nvPr>
            <p:ph type="ctrTitle"/>
          </p:nvPr>
        </p:nvSpPr>
        <p:spPr>
          <a:xfrm>
            <a:off x="2716077" y="1291417"/>
            <a:ext cx="8873943" cy="669926"/>
          </a:xfrm>
        </p:spPr>
        <p:txBody>
          <a:bodyPr anchor="b">
            <a:normAutofit/>
          </a:bodyPr>
          <a:lstStyle>
            <a:lvl1pPr algn="r">
              <a:defRPr sz="3400">
                <a:solidFill>
                  <a:schemeClr val="bg1"/>
                </a:solidFill>
              </a:defRPr>
            </a:lvl1pPr>
          </a:lstStyle>
          <a:p>
            <a:r>
              <a:rPr lang="en-US" dirty="0"/>
              <a:t>Click to edit Master title style</a:t>
            </a:r>
            <a:endParaRPr lang="uk-UA" dirty="0"/>
          </a:p>
        </p:txBody>
      </p:sp>
      <p:sp>
        <p:nvSpPr>
          <p:cNvPr id="3" name="Subtitle 2"/>
          <p:cNvSpPr>
            <a:spLocks noGrp="1"/>
          </p:cNvSpPr>
          <p:nvPr>
            <p:ph type="subTitle" idx="1"/>
          </p:nvPr>
        </p:nvSpPr>
        <p:spPr>
          <a:xfrm>
            <a:off x="2680877" y="2196361"/>
            <a:ext cx="8909143" cy="1625011"/>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uk-UA" dirty="0"/>
          </a:p>
        </p:txBody>
      </p:sp>
      <p:sp>
        <p:nvSpPr>
          <p:cNvPr id="4" name="Date Placeholder 3"/>
          <p:cNvSpPr>
            <a:spLocks noGrp="1"/>
          </p:cNvSpPr>
          <p:nvPr>
            <p:ph type="dt" sz="half" idx="10"/>
          </p:nvPr>
        </p:nvSpPr>
        <p:spPr>
          <a:xfrm>
            <a:off x="8811620" y="4023041"/>
            <a:ext cx="2743200" cy="784804"/>
          </a:xfrm>
          <a:prstGeom prst="rect">
            <a:avLst/>
          </a:prstGeom>
        </p:spPr>
        <p:txBody>
          <a:bodyPr/>
          <a:lstStyle>
            <a:lvl1pPr algn="r">
              <a:defRPr sz="1600">
                <a:solidFill>
                  <a:schemeClr val="bg1"/>
                </a:solidFill>
                <a:latin typeface="Raleway" panose="020B0503030101060003" pitchFamily="34" charset="77"/>
              </a:defRPr>
            </a:lvl1pPr>
          </a:lstStyle>
          <a:p>
            <a:endParaRPr lang="uk-UA" dirty="0"/>
          </a:p>
        </p:txBody>
      </p:sp>
      <p:sp>
        <p:nvSpPr>
          <p:cNvPr id="6" name="Slide Number Placeholder 5"/>
          <p:cNvSpPr>
            <a:spLocks noGrp="1"/>
          </p:cNvSpPr>
          <p:nvPr>
            <p:ph type="sldNum" sz="quarter" idx="12"/>
          </p:nvPr>
        </p:nvSpPr>
        <p:spPr/>
        <p:txBody>
          <a:bodyPr/>
          <a:lstStyle/>
          <a:p>
            <a:fld id="{9681E3D1-0EE9-7E4A-80CF-448C84F25691}" type="slidenum">
              <a:rPr lang="uk-UA" smtClean="0"/>
              <a:t>‹#›</a:t>
            </a:fld>
            <a:endParaRPr lang="uk-UA"/>
          </a:p>
        </p:txBody>
      </p:sp>
      <p:pic>
        <p:nvPicPr>
          <p:cNvPr id="10" name="Picture 9"/>
          <p:cNvPicPr>
            <a:picLocks noChangeAspect="1"/>
          </p:cNvPicPr>
          <p:nvPr userDrawn="1"/>
        </p:nvPicPr>
        <p:blipFill>
          <a:blip r:embed="rId2"/>
          <a:stretch>
            <a:fillRect/>
          </a:stretch>
        </p:blipFill>
        <p:spPr>
          <a:xfrm rot="5400000">
            <a:off x="10803769" y="304823"/>
            <a:ext cx="664246" cy="908255"/>
          </a:xfrm>
          <a:prstGeom prst="rect">
            <a:avLst/>
          </a:prstGeom>
        </p:spPr>
      </p:pic>
      <p:sp>
        <p:nvSpPr>
          <p:cNvPr id="11" name="Rectangle 10"/>
          <p:cNvSpPr/>
          <p:nvPr userDrawn="1"/>
        </p:nvSpPr>
        <p:spPr>
          <a:xfrm>
            <a:off x="0" y="5172075"/>
            <a:ext cx="12192000" cy="1703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14" name="Picture 13"/>
          <p:cNvPicPr>
            <a:picLocks noChangeAspect="1"/>
          </p:cNvPicPr>
          <p:nvPr userDrawn="1"/>
        </p:nvPicPr>
        <p:blipFill>
          <a:blip r:embed="rId3"/>
          <a:stretch>
            <a:fillRect/>
          </a:stretch>
        </p:blipFill>
        <p:spPr>
          <a:xfrm>
            <a:off x="363684" y="5879059"/>
            <a:ext cx="2958249" cy="390845"/>
          </a:xfrm>
          <a:prstGeom prst="rect">
            <a:avLst/>
          </a:prstGeom>
        </p:spPr>
      </p:pic>
      <p:pic>
        <p:nvPicPr>
          <p:cNvPr id="8" name="Рисунок 7"/>
          <p:cNvPicPr>
            <a:picLocks noChangeAspect="1"/>
          </p:cNvPicPr>
          <p:nvPr userDrawn="1"/>
        </p:nvPicPr>
        <p:blipFill rotWithShape="1">
          <a:blip r:embed="rId4">
            <a:extLst>
              <a:ext uri="{28A0092B-C50C-407E-A947-70E740481C1C}">
                <a14:useLocalDpi xmlns:a14="http://schemas.microsoft.com/office/drawing/2010/main" val="0"/>
              </a:ext>
            </a:extLst>
          </a:blip>
          <a:srcRect r="9734" b="65297"/>
          <a:stretch>
            <a:fillRect/>
          </a:stretch>
        </p:blipFill>
        <p:spPr>
          <a:xfrm>
            <a:off x="7019398" y="5873951"/>
            <a:ext cx="4628187" cy="40106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53121" y="5906467"/>
            <a:ext cx="1435089" cy="35460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34498"/>
            <a:ext cx="7903818" cy="875846"/>
          </a:xfrm>
        </p:spPr>
        <p:txBody>
          <a:bodyPr/>
          <a:lstStyle/>
          <a:p>
            <a:r>
              <a:rPr lang="en-US"/>
              <a:t>Click to edit Master title style</a:t>
            </a:r>
            <a:endParaRPr lang="uk-U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Slide Number Placeholder 5"/>
          <p:cNvSpPr>
            <a:spLocks noGrp="1"/>
          </p:cNvSpPr>
          <p:nvPr>
            <p:ph type="sldNum" sz="quarter" idx="12"/>
          </p:nvPr>
        </p:nvSpPr>
        <p:spPr/>
        <p:txBody>
          <a:bodyPr/>
          <a:lstStyle/>
          <a:p>
            <a:fld id="{9681E3D1-0EE9-7E4A-80CF-448C84F25691}"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rot="16200000">
            <a:off x="5646663" y="5673390"/>
            <a:ext cx="898672" cy="1228796"/>
          </a:xfrm>
          <a:prstGeom prst="rect">
            <a:avLst/>
          </a:prstGeom>
        </p:spPr>
      </p:pic>
      <p:sp>
        <p:nvSpPr>
          <p:cNvPr id="2" name="Title 1"/>
          <p:cNvSpPr>
            <a:spLocks noGrp="1"/>
          </p:cNvSpPr>
          <p:nvPr>
            <p:ph type="title"/>
          </p:nvPr>
        </p:nvSpPr>
        <p:spPr>
          <a:xfrm>
            <a:off x="533399" y="1709739"/>
            <a:ext cx="11291478" cy="1490662"/>
          </a:xfrm>
        </p:spPr>
        <p:txBody>
          <a:bodyPr anchor="b">
            <a:normAutofit/>
          </a:bodyPr>
          <a:lstStyle>
            <a:lvl1pPr algn="ctr">
              <a:defRPr sz="3400"/>
            </a:lvl1pPr>
          </a:lstStyle>
          <a:p>
            <a:r>
              <a:rPr lang="en-US" dirty="0"/>
              <a:t>Click to edit Master title style</a:t>
            </a:r>
            <a:endParaRPr lang="uk-UA" dirty="0"/>
          </a:p>
        </p:txBody>
      </p:sp>
      <p:sp>
        <p:nvSpPr>
          <p:cNvPr id="3" name="Text Placeholder 2"/>
          <p:cNvSpPr>
            <a:spLocks noGrp="1"/>
          </p:cNvSpPr>
          <p:nvPr>
            <p:ph type="body" idx="1"/>
          </p:nvPr>
        </p:nvSpPr>
        <p:spPr>
          <a:xfrm>
            <a:off x="533399" y="3594539"/>
            <a:ext cx="11291478" cy="1828800"/>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a:xfrm>
            <a:off x="5834939" y="5950948"/>
            <a:ext cx="540113" cy="365125"/>
          </a:xfrm>
        </p:spPr>
        <p:txBody>
          <a:bodyPr/>
          <a:lstStyle/>
          <a:p>
            <a:fld id="{9681E3D1-0EE9-7E4A-80CF-448C84F25691}" type="slidenum">
              <a:rPr lang="uk-UA" smtClean="0"/>
              <a:t>‹#›</a:t>
            </a:fld>
            <a:endParaRPr lang="uk-UA"/>
          </a:p>
        </p:txBody>
      </p:sp>
      <p:sp>
        <p:nvSpPr>
          <p:cNvPr id="7" name="Rectangle 6"/>
          <p:cNvSpPr/>
          <p:nvPr userDrawn="1"/>
        </p:nvSpPr>
        <p:spPr>
          <a:xfrm>
            <a:off x="10909738" y="5595122"/>
            <a:ext cx="1282262" cy="1166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9" name="Picture 8"/>
          <p:cNvPicPr>
            <a:picLocks noChangeAspect="1"/>
          </p:cNvPicPr>
          <p:nvPr userDrawn="1"/>
        </p:nvPicPr>
        <p:blipFill>
          <a:blip r:embed="rId3"/>
          <a:stretch>
            <a:fillRect/>
          </a:stretch>
        </p:blipFill>
        <p:spPr>
          <a:xfrm rot="5400000">
            <a:off x="5641796" y="225856"/>
            <a:ext cx="908407" cy="1242107"/>
          </a:xfrm>
          <a:prstGeom prst="rect">
            <a:avLst/>
          </a:prstGeom>
        </p:spPr>
      </p:pic>
      <p:sp>
        <p:nvSpPr>
          <p:cNvPr id="4" name="Rectangle 3"/>
          <p:cNvSpPr/>
          <p:nvPr userDrawn="1"/>
        </p:nvSpPr>
        <p:spPr>
          <a:xfrm>
            <a:off x="8322365" y="206829"/>
            <a:ext cx="363015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3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Title 1"/>
          <p:cNvSpPr>
            <a:spLocks noGrp="1"/>
          </p:cNvSpPr>
          <p:nvPr>
            <p:ph type="title"/>
          </p:nvPr>
        </p:nvSpPr>
        <p:spPr>
          <a:xfrm>
            <a:off x="533399" y="1709739"/>
            <a:ext cx="11291478" cy="1490662"/>
          </a:xfrm>
        </p:spPr>
        <p:txBody>
          <a:bodyPr anchor="b">
            <a:normAutofit/>
          </a:bodyPr>
          <a:lstStyle>
            <a:lvl1pPr algn="ctr">
              <a:defRPr sz="3400">
                <a:solidFill>
                  <a:schemeClr val="bg1"/>
                </a:solidFill>
              </a:defRPr>
            </a:lvl1pPr>
          </a:lstStyle>
          <a:p>
            <a:r>
              <a:rPr lang="en-US" dirty="0"/>
              <a:t>Click to edit Master title style</a:t>
            </a:r>
            <a:endParaRPr lang="uk-UA" dirty="0"/>
          </a:p>
        </p:txBody>
      </p:sp>
      <p:sp>
        <p:nvSpPr>
          <p:cNvPr id="3" name="Text Placeholder 2"/>
          <p:cNvSpPr>
            <a:spLocks noGrp="1"/>
          </p:cNvSpPr>
          <p:nvPr>
            <p:ph type="body" idx="1"/>
          </p:nvPr>
        </p:nvSpPr>
        <p:spPr>
          <a:xfrm>
            <a:off x="533399" y="3594539"/>
            <a:ext cx="11291478" cy="1828800"/>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5" name="Picture 4"/>
          <p:cNvPicPr>
            <a:picLocks noChangeAspect="1"/>
          </p:cNvPicPr>
          <p:nvPr userDrawn="1"/>
        </p:nvPicPr>
        <p:blipFill>
          <a:blip r:embed="rId2"/>
          <a:stretch>
            <a:fillRect/>
          </a:stretch>
        </p:blipFill>
        <p:spPr>
          <a:xfrm rot="16200000">
            <a:off x="5676862" y="5681178"/>
            <a:ext cx="856266" cy="1170812"/>
          </a:xfrm>
          <a:prstGeom prst="rect">
            <a:avLst/>
          </a:prstGeom>
        </p:spPr>
      </p:pic>
      <p:sp>
        <p:nvSpPr>
          <p:cNvPr id="6" name="Slide Number Placeholder 5"/>
          <p:cNvSpPr>
            <a:spLocks noGrp="1"/>
          </p:cNvSpPr>
          <p:nvPr>
            <p:ph type="sldNum" sz="quarter" idx="12"/>
          </p:nvPr>
        </p:nvSpPr>
        <p:spPr>
          <a:xfrm>
            <a:off x="5834939" y="5950948"/>
            <a:ext cx="540113" cy="365125"/>
          </a:xfrm>
        </p:spPr>
        <p:txBody>
          <a:bodyPr/>
          <a:lstStyle>
            <a:lvl1pPr>
              <a:defRPr>
                <a:solidFill>
                  <a:srgbClr val="003999"/>
                </a:solidFill>
              </a:defRPr>
            </a:lvl1pPr>
          </a:lstStyle>
          <a:p>
            <a:fld id="{9681E3D1-0EE9-7E4A-80CF-448C84F25691}" type="slidenum">
              <a:rPr lang="uk-UA" smtClean="0"/>
              <a:t>‹#›</a:t>
            </a:fld>
            <a:endParaRPr lang="uk-UA" dirty="0"/>
          </a:p>
        </p:txBody>
      </p:sp>
      <p:pic>
        <p:nvPicPr>
          <p:cNvPr id="9" name="Picture 8"/>
          <p:cNvPicPr>
            <a:picLocks noChangeAspect="1"/>
          </p:cNvPicPr>
          <p:nvPr userDrawn="1"/>
        </p:nvPicPr>
        <p:blipFill>
          <a:blip r:embed="rId3"/>
          <a:stretch>
            <a:fillRect/>
          </a:stretch>
        </p:blipFill>
        <p:spPr>
          <a:xfrm rot="5400000">
            <a:off x="5641796" y="225856"/>
            <a:ext cx="908407" cy="124210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234498"/>
            <a:ext cx="7864062" cy="875846"/>
          </a:xfrm>
        </p:spPr>
        <p:txBody>
          <a:bodyPr/>
          <a:lstStyle/>
          <a:p>
            <a:r>
              <a:rPr lang="en-US"/>
              <a:t>Click to edit Master title style</a:t>
            </a:r>
            <a:endParaRPr lang="uk-UA"/>
          </a:p>
        </p:txBody>
      </p:sp>
      <p:sp>
        <p:nvSpPr>
          <p:cNvPr id="5" name="Slide Number Placeholder 4"/>
          <p:cNvSpPr>
            <a:spLocks noGrp="1"/>
          </p:cNvSpPr>
          <p:nvPr>
            <p:ph type="sldNum" sz="quarter" idx="12"/>
          </p:nvPr>
        </p:nvSpPr>
        <p:spPr/>
        <p:txBody>
          <a:bodyPr/>
          <a:lstStyle/>
          <a:p>
            <a:fld id="{9681E3D1-0EE9-7E4A-80CF-448C84F25691}"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399" y="6356350"/>
            <a:ext cx="2743200" cy="365125"/>
          </a:xfrm>
          <a:prstGeom prst="rect">
            <a:avLst/>
          </a:prstGeom>
        </p:spPr>
        <p:txBody>
          <a:bodyPr/>
          <a:lstStyle/>
          <a:p>
            <a:endParaRPr lang="uk-UA"/>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uk-UA"/>
          </a:p>
        </p:txBody>
      </p:sp>
      <p:sp>
        <p:nvSpPr>
          <p:cNvPr id="4" name="Slide Number Placeholder 3"/>
          <p:cNvSpPr>
            <a:spLocks noGrp="1"/>
          </p:cNvSpPr>
          <p:nvPr>
            <p:ph type="sldNum" sz="quarter" idx="12"/>
          </p:nvPr>
        </p:nvSpPr>
        <p:spPr/>
        <p:txBody>
          <a:bodyPr/>
          <a:lstStyle/>
          <a:p>
            <a:fld id="{9681E3D1-0EE9-7E4A-80CF-448C84F25691}"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132572"/>
            <a:ext cx="12192000" cy="5406390"/>
          </a:xfrm>
          <a:prstGeom prst="rect">
            <a:avLst/>
          </a:prstGeom>
          <a:solidFill>
            <a:srgbClr val="003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Title 1"/>
          <p:cNvSpPr>
            <a:spLocks noGrp="1"/>
          </p:cNvSpPr>
          <p:nvPr>
            <p:ph type="ctrTitle"/>
          </p:nvPr>
        </p:nvSpPr>
        <p:spPr>
          <a:xfrm>
            <a:off x="2716077" y="1291417"/>
            <a:ext cx="8873943" cy="669926"/>
          </a:xfrm>
        </p:spPr>
        <p:txBody>
          <a:bodyPr anchor="b">
            <a:normAutofit/>
          </a:bodyPr>
          <a:lstStyle>
            <a:lvl1pPr algn="r">
              <a:defRPr sz="3400">
                <a:solidFill>
                  <a:schemeClr val="bg1"/>
                </a:solidFill>
              </a:defRPr>
            </a:lvl1pPr>
          </a:lstStyle>
          <a:p>
            <a:r>
              <a:rPr lang="en-US" dirty="0"/>
              <a:t>Click to edit Master title style</a:t>
            </a:r>
            <a:endParaRPr lang="uk-UA" dirty="0"/>
          </a:p>
        </p:txBody>
      </p:sp>
      <p:sp>
        <p:nvSpPr>
          <p:cNvPr id="4" name="Date Placeholder 3"/>
          <p:cNvSpPr>
            <a:spLocks noGrp="1"/>
          </p:cNvSpPr>
          <p:nvPr>
            <p:ph type="dt" sz="half" idx="10"/>
          </p:nvPr>
        </p:nvSpPr>
        <p:spPr>
          <a:xfrm>
            <a:off x="8811620" y="3699164"/>
            <a:ext cx="2743200" cy="1108681"/>
          </a:xfrm>
          <a:prstGeom prst="rect">
            <a:avLst/>
          </a:prstGeom>
        </p:spPr>
        <p:txBody>
          <a:bodyPr/>
          <a:lstStyle>
            <a:lvl1pPr algn="r">
              <a:defRPr sz="1800">
                <a:solidFill>
                  <a:schemeClr val="bg1"/>
                </a:solidFill>
                <a:latin typeface="Raleway" panose="020B0503030101060003" pitchFamily="34" charset="77"/>
              </a:defRPr>
            </a:lvl1pPr>
          </a:lstStyle>
          <a:p>
            <a:endParaRPr lang="uk-UA" dirty="0"/>
          </a:p>
        </p:txBody>
      </p:sp>
      <p:sp>
        <p:nvSpPr>
          <p:cNvPr id="6" name="Slide Number Placeholder 5"/>
          <p:cNvSpPr>
            <a:spLocks noGrp="1"/>
          </p:cNvSpPr>
          <p:nvPr>
            <p:ph type="sldNum" sz="quarter" idx="12"/>
          </p:nvPr>
        </p:nvSpPr>
        <p:spPr/>
        <p:txBody>
          <a:bodyPr/>
          <a:lstStyle/>
          <a:p>
            <a:fld id="{9681E3D1-0EE9-7E4A-80CF-448C84F25691}" type="slidenum">
              <a:rPr lang="uk-UA" smtClean="0"/>
              <a:t>‹#›</a:t>
            </a:fld>
            <a:endParaRPr lang="uk-UA"/>
          </a:p>
        </p:txBody>
      </p:sp>
      <p:pic>
        <p:nvPicPr>
          <p:cNvPr id="10" name="Picture 9"/>
          <p:cNvPicPr>
            <a:picLocks noChangeAspect="1"/>
          </p:cNvPicPr>
          <p:nvPr userDrawn="1"/>
        </p:nvPicPr>
        <p:blipFill>
          <a:blip r:embed="rId2"/>
          <a:stretch>
            <a:fillRect/>
          </a:stretch>
        </p:blipFill>
        <p:spPr>
          <a:xfrm rot="5400000">
            <a:off x="10803769" y="304823"/>
            <a:ext cx="664246" cy="908255"/>
          </a:xfrm>
          <a:prstGeom prst="rect">
            <a:avLst/>
          </a:prstGeom>
        </p:spPr>
      </p:pic>
      <p:sp>
        <p:nvSpPr>
          <p:cNvPr id="11" name="Rectangle 10"/>
          <p:cNvSpPr/>
          <p:nvPr userDrawn="1"/>
        </p:nvSpPr>
        <p:spPr>
          <a:xfrm>
            <a:off x="0" y="5172075"/>
            <a:ext cx="12192000" cy="1703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12" name="Picture 11"/>
          <p:cNvPicPr>
            <a:picLocks noChangeAspect="1"/>
          </p:cNvPicPr>
          <p:nvPr userDrawn="1"/>
        </p:nvPicPr>
        <p:blipFill>
          <a:blip r:embed="rId3"/>
          <a:stretch>
            <a:fillRect/>
          </a:stretch>
        </p:blipFill>
        <p:spPr>
          <a:xfrm rot="16200000">
            <a:off x="10770290" y="5619043"/>
            <a:ext cx="731204" cy="999810"/>
          </a:xfrm>
          <a:prstGeom prst="rect">
            <a:avLst/>
          </a:prstGeom>
        </p:spPr>
      </p:pic>
      <p:pic>
        <p:nvPicPr>
          <p:cNvPr id="5" name="Picture 4"/>
          <p:cNvPicPr>
            <a:picLocks noChangeAspect="1"/>
          </p:cNvPicPr>
          <p:nvPr userDrawn="1"/>
        </p:nvPicPr>
        <p:blipFill>
          <a:blip r:embed="rId4"/>
          <a:stretch>
            <a:fillRect/>
          </a:stretch>
        </p:blipFill>
        <p:spPr>
          <a:xfrm>
            <a:off x="10833223" y="3073319"/>
            <a:ext cx="605338" cy="386082"/>
          </a:xfrm>
          <a:prstGeom prst="rect">
            <a:avLst/>
          </a:prstGeom>
        </p:spPr>
      </p:pic>
      <p:pic>
        <p:nvPicPr>
          <p:cNvPr id="13" name="Picture 12"/>
          <p:cNvPicPr>
            <a:picLocks noChangeAspect="1"/>
          </p:cNvPicPr>
          <p:nvPr userDrawn="1"/>
        </p:nvPicPr>
        <p:blipFill>
          <a:blip r:embed="rId5"/>
          <a:stretch>
            <a:fillRect/>
          </a:stretch>
        </p:blipFill>
        <p:spPr>
          <a:xfrm>
            <a:off x="363684" y="5914425"/>
            <a:ext cx="2690569" cy="355479"/>
          </a:xfrm>
          <a:prstGeom prst="rect">
            <a:avLst/>
          </a:prstGeom>
        </p:spPr>
      </p:pic>
      <p:pic>
        <p:nvPicPr>
          <p:cNvPr id="15" name="Рисунок 14"/>
          <p:cNvPicPr>
            <a:picLocks noChangeAspect="1"/>
          </p:cNvPicPr>
          <p:nvPr userDrawn="1"/>
        </p:nvPicPr>
        <p:blipFill rotWithShape="1">
          <a:blip r:embed="rId6">
            <a:extLst>
              <a:ext uri="{28A0092B-C50C-407E-A947-70E740481C1C}">
                <a14:useLocalDpi xmlns:a14="http://schemas.microsoft.com/office/drawing/2010/main" val="0"/>
              </a:ext>
            </a:extLst>
          </a:blip>
          <a:srcRect r="9734" b="65297"/>
          <a:stretch>
            <a:fillRect/>
          </a:stretch>
        </p:blipFill>
        <p:spPr>
          <a:xfrm>
            <a:off x="6023268" y="5910241"/>
            <a:ext cx="4209406" cy="364771"/>
          </a:xfrm>
          <a:prstGeom prst="rect">
            <a:avLst/>
          </a:prstGeom>
        </p:spPr>
      </p:pic>
      <p:pic>
        <p:nvPicPr>
          <p:cNvPr id="16" name="Рисунок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03987" y="5942955"/>
            <a:ext cx="1269546" cy="31369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9"/>
          <a:stretch>
            <a:fillRect/>
          </a:stretch>
        </p:blipFill>
        <p:spPr>
          <a:xfrm rot="16200000">
            <a:off x="11141776" y="5801669"/>
            <a:ext cx="826091" cy="1129551"/>
          </a:xfrm>
          <a:prstGeom prst="rect">
            <a:avLst/>
          </a:prstGeom>
        </p:spPr>
      </p:pic>
      <p:sp>
        <p:nvSpPr>
          <p:cNvPr id="2" name="Title Placeholder 1"/>
          <p:cNvSpPr>
            <a:spLocks noGrp="1"/>
          </p:cNvSpPr>
          <p:nvPr>
            <p:ph type="title"/>
          </p:nvPr>
        </p:nvSpPr>
        <p:spPr>
          <a:xfrm>
            <a:off x="533400" y="234498"/>
            <a:ext cx="7815470" cy="875846"/>
          </a:xfrm>
          <a:prstGeom prst="rect">
            <a:avLst/>
          </a:prstGeom>
        </p:spPr>
        <p:txBody>
          <a:bodyPr vert="horz" lIns="91440" tIns="45720" rIns="91440" bIns="45720" rtlCol="0" anchor="ctr">
            <a:normAutofit/>
          </a:bodyPr>
          <a:lstStyle/>
          <a:p>
            <a:r>
              <a:rPr lang="en-US" dirty="0"/>
              <a:t>Click to edit Master title style</a:t>
            </a:r>
            <a:endParaRPr lang="uk-UA" dirty="0"/>
          </a:p>
        </p:txBody>
      </p:sp>
      <p:sp>
        <p:nvSpPr>
          <p:cNvPr id="3" name="Text Placeholder 2"/>
          <p:cNvSpPr>
            <a:spLocks noGrp="1"/>
          </p:cNvSpPr>
          <p:nvPr>
            <p:ph type="body" idx="1"/>
          </p:nvPr>
        </p:nvSpPr>
        <p:spPr>
          <a:xfrm>
            <a:off x="533399" y="1436914"/>
            <a:ext cx="11342915" cy="47400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6" name="Slide Number Placeholder 5"/>
          <p:cNvSpPr>
            <a:spLocks noGrp="1"/>
          </p:cNvSpPr>
          <p:nvPr>
            <p:ph type="sldNum" sz="quarter" idx="4"/>
          </p:nvPr>
        </p:nvSpPr>
        <p:spPr>
          <a:xfrm>
            <a:off x="11284764" y="6049804"/>
            <a:ext cx="540113" cy="365125"/>
          </a:xfrm>
          <a:prstGeom prst="rect">
            <a:avLst/>
          </a:prstGeom>
        </p:spPr>
        <p:txBody>
          <a:bodyPr vert="horz" lIns="91440" tIns="45720" rIns="91440" bIns="45720" rtlCol="0" anchor="ctr"/>
          <a:lstStyle>
            <a:lvl1pPr algn="ctr">
              <a:defRPr sz="1200">
                <a:solidFill>
                  <a:schemeClr val="bg1"/>
                </a:solidFill>
                <a:latin typeface="Raleway" panose="020B0503030101060003" pitchFamily="34" charset="77"/>
              </a:defRPr>
            </a:lvl1pPr>
          </a:lstStyle>
          <a:p>
            <a:fld id="{9681E3D1-0EE9-7E4A-80CF-448C84F25691}" type="slidenum">
              <a:rPr lang="uk-UA" smtClean="0"/>
              <a:t>‹#›</a:t>
            </a:fld>
            <a:endParaRPr lang="uk-UA" dirty="0"/>
          </a:p>
        </p:txBody>
      </p:sp>
      <p:pic>
        <p:nvPicPr>
          <p:cNvPr id="11" name="Picture 10"/>
          <p:cNvPicPr>
            <a:picLocks noChangeAspect="1"/>
          </p:cNvPicPr>
          <p:nvPr userDrawn="1"/>
        </p:nvPicPr>
        <p:blipFill>
          <a:blip r:embed="rId10"/>
          <a:stretch>
            <a:fillRect/>
          </a:stretch>
        </p:blipFill>
        <p:spPr>
          <a:xfrm>
            <a:off x="10489955" y="461946"/>
            <a:ext cx="1386359" cy="420949"/>
          </a:xfrm>
          <a:prstGeom prst="rect">
            <a:avLst/>
          </a:prstGeom>
        </p:spPr>
      </p:pic>
      <p:pic>
        <p:nvPicPr>
          <p:cNvPr id="4" name="Рисунок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577160" y="505028"/>
            <a:ext cx="1543468" cy="32935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2800" b="1" kern="1200">
          <a:solidFill>
            <a:schemeClr val="tx1"/>
          </a:solidFill>
          <a:latin typeface="Raleway" panose="020B0503030101060003" pitchFamily="34" charset="77"/>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1.xml"/><Relationship Id="rId7" Type="http://schemas.openxmlformats.org/officeDocument/2006/relationships/image" Target="../media/image1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6.xml"/><Relationship Id="rId7" Type="http://schemas.openxmlformats.org/officeDocument/2006/relationships/image" Target="../media/image13.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diagramColors" Target="../diagrams/colors7.xml"/><Relationship Id="rId2"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jp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7141" y="108552"/>
            <a:ext cx="8873943" cy="842793"/>
          </a:xfrm>
        </p:spPr>
        <p:txBody>
          <a:bodyPr anchor="t">
            <a:noAutofit/>
          </a:bodyPr>
          <a:lstStyle/>
          <a:p>
            <a:pPr algn="ctr" rtl="0"/>
            <a:r>
              <a:rPr lang="lv-LV" sz="2800" cap="all" dirty="0">
                <a:latin typeface="Calibri" panose="020F0502020204030204" pitchFamily="34" charset="0"/>
                <a:ea typeface="SimSun" panose="02010600030101010101" pitchFamily="2" charset="-122"/>
                <a:cs typeface="Calibri" panose="020F0502020204030204" pitchFamily="34" charset="0"/>
              </a:rPr>
              <a:t>EU PROJECT IMPLEMENTATION</a:t>
            </a:r>
            <a:br>
              <a:rPr lang="lv-LV" sz="2800" cap="all" dirty="0">
                <a:latin typeface="Calibri" panose="020F0502020204030204" pitchFamily="34" charset="0"/>
                <a:ea typeface="SimSun" panose="02010600030101010101" pitchFamily="2" charset="-122"/>
                <a:cs typeface="Calibri" panose="020F0502020204030204" pitchFamily="34" charset="0"/>
              </a:rPr>
            </a:br>
            <a:r>
              <a:rPr lang="en-US" sz="2800" i="1" dirty="0"/>
              <a:t>External Audit in Line with International Standards</a:t>
            </a:r>
            <a:endParaRPr lang="uk-UA" sz="2800" i="1" dirty="0"/>
          </a:p>
        </p:txBody>
      </p:sp>
      <p:sp>
        <p:nvSpPr>
          <p:cNvPr id="6" name="Rectangle 5"/>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1" name="Date Placeholder 3"/>
          <p:cNvSpPr txBox="1"/>
          <p:nvPr/>
        </p:nvSpPr>
        <p:spPr>
          <a:xfrm>
            <a:off x="6614556" y="3071036"/>
            <a:ext cx="5092664" cy="784804"/>
          </a:xfrm>
          <a:prstGeom prst="rect">
            <a:avLst/>
          </a:prstGeom>
        </p:spPr>
        <p:txBody>
          <a:bodyPr/>
          <a:lstStyle>
            <a:defPPr>
              <a:defRPr lang="uk-UA"/>
            </a:defPPr>
            <a:lvl1pPr marL="0" algn="r" defTabSz="914400" rtl="0" eaLnBrk="1" latinLnBrk="0" hangingPunct="1">
              <a:defRPr sz="1600" kern="1200">
                <a:solidFill>
                  <a:schemeClr val="bg1"/>
                </a:solidFill>
                <a:latin typeface="Raleway" panose="020B050303010106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uk-UA" dirty="0"/>
          </a:p>
        </p:txBody>
      </p:sp>
      <p:sp>
        <p:nvSpPr>
          <p:cNvPr id="7" name="Title 1"/>
          <p:cNvSpPr txBox="1"/>
          <p:nvPr/>
        </p:nvSpPr>
        <p:spPr>
          <a:xfrm>
            <a:off x="749508" y="1900552"/>
            <a:ext cx="10648165" cy="2476576"/>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r>
              <a:rPr lang="uk-UA" sz="4400" dirty="0">
                <a:latin typeface="+mn-lt"/>
              </a:rPr>
              <a:t>Оцінка результатів аудиту</a:t>
            </a:r>
            <a:endParaRPr lang="uk-UA" sz="6000" i="1" dirty="0">
              <a:latin typeface="+mn-lt"/>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1</a:t>
            </a:fld>
            <a:endParaRPr lang="uk-UA"/>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31" y="2784564"/>
            <a:ext cx="4946469" cy="3091543"/>
          </a:xfrm>
          <a:prstGeom prst="rect">
            <a:avLst/>
          </a:prstGeom>
        </p:spPr>
      </p:pic>
      <p:sp>
        <p:nvSpPr>
          <p:cNvPr id="10" name="TextBox 9"/>
          <p:cNvSpPr txBox="1"/>
          <p:nvPr/>
        </p:nvSpPr>
        <p:spPr>
          <a:xfrm>
            <a:off x="2043515" y="6018073"/>
            <a:ext cx="8819877" cy="461665"/>
          </a:xfrm>
          <a:prstGeom prst="rect">
            <a:avLst/>
          </a:prstGeom>
          <a:noFill/>
        </p:spPr>
        <p:txBody>
          <a:bodyPr wrap="square" rtlCol="0">
            <a:spAutoFit/>
          </a:bodyPr>
          <a:lstStyle/>
          <a:p>
            <a:pPr algn="l" rtl="0"/>
            <a:r>
              <a:rPr lang="en-US" sz="1200" b="1" i="1" dirty="0">
                <a:solidFill>
                  <a:schemeClr val="accent1">
                    <a:lumMod val="50000"/>
                  </a:schemeClr>
                </a:solidFill>
              </a:rPr>
              <a:t>EU-funded project </a:t>
            </a:r>
            <a:endParaRPr lang="uk-UA" sz="1200" b="1" i="1" dirty="0">
              <a:solidFill>
                <a:schemeClr val="accent1">
                  <a:lumMod val="50000"/>
                </a:schemeClr>
              </a:solidFill>
            </a:endParaRPr>
          </a:p>
          <a:p>
            <a:pPr algn="l" rtl="0"/>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3" name="Номер слайда 2"/>
          <p:cNvSpPr>
            <a:spLocks noGrp="1"/>
          </p:cNvSpPr>
          <p:nvPr>
            <p:ph type="sldNum" sz="quarter" idx="12"/>
          </p:nvPr>
        </p:nvSpPr>
        <p:spPr/>
        <p:txBody>
          <a:bodyPr/>
          <a:lstStyle/>
          <a:p>
            <a:fld id="{9681E3D1-0EE9-7E4A-80CF-448C84F25691}" type="slidenum">
              <a:rPr lang="uk-UA" smtClean="0"/>
              <a:t>10</a:t>
            </a:fld>
            <a:endParaRPr lang="uk-UA"/>
          </a:p>
        </p:txBody>
      </p:sp>
      <p:sp>
        <p:nvSpPr>
          <p:cNvPr id="12" name="Title 1"/>
          <p:cNvSpPr>
            <a:spLocks noGrp="1"/>
          </p:cNvSpPr>
          <p:nvPr>
            <p:ph type="title"/>
          </p:nvPr>
        </p:nvSpPr>
        <p:spPr>
          <a:xfrm>
            <a:off x="374469" y="223451"/>
            <a:ext cx="7498080" cy="743676"/>
          </a:xfrm>
        </p:spPr>
        <p:txBody>
          <a:bodyPr>
            <a:noAutofit/>
          </a:bodyPr>
          <a:lstStyle/>
          <a:p>
            <a:r>
              <a:rPr lang="uk-UA" dirty="0" smtClean="0">
                <a:latin typeface="+mn-lt"/>
              </a:rPr>
              <a:t>Послідовність дій аудиторів під час оцінки результатів тестів по суті</a:t>
            </a:r>
            <a:endParaRPr lang="uk-UA" sz="2400" i="1" dirty="0">
              <a:latin typeface="+mn-lt"/>
            </a:endParaRPr>
          </a:p>
        </p:txBody>
      </p:sp>
      <p:graphicFrame>
        <p:nvGraphicFramePr>
          <p:cNvPr id="8" name="Схема 7"/>
          <p:cNvGraphicFramePr/>
          <p:nvPr>
            <p:extLst>
              <p:ext uri="{D42A27DB-BD31-4B8C-83A1-F6EECF244321}">
                <p14:modId xmlns:p14="http://schemas.microsoft.com/office/powerpoint/2010/main" val="1764723310"/>
              </p:ext>
            </p:extLst>
          </p:nvPr>
        </p:nvGraphicFramePr>
        <p:xfrm>
          <a:off x="565740" y="1332887"/>
          <a:ext cx="9161734" cy="454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207759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8873" y="1109093"/>
            <a:ext cx="3043127" cy="3043127"/>
          </a:xfrm>
          <a:prstGeom prst="rect">
            <a:avLst/>
          </a:prstGeom>
        </p:spPr>
      </p:pic>
      <p:sp>
        <p:nvSpPr>
          <p:cNvPr id="10" name="TextBox 9"/>
          <p:cNvSpPr txBox="1"/>
          <p:nvPr/>
        </p:nvSpPr>
        <p:spPr>
          <a:xfrm>
            <a:off x="2043515" y="6018073"/>
            <a:ext cx="8819877" cy="461665"/>
          </a:xfrm>
          <a:prstGeom prst="rect">
            <a:avLst/>
          </a:prstGeom>
          <a:noFill/>
        </p:spPr>
        <p:txBody>
          <a:bodyPr wrap="square" rtlCol="0">
            <a:spAutoFit/>
          </a:bodyPr>
          <a:lstStyle/>
          <a:p>
            <a:pPr algn="l" rtl="0"/>
            <a:r>
              <a:rPr lang="en-US" sz="1200" b="1" i="1" dirty="0">
                <a:solidFill>
                  <a:schemeClr val="accent1">
                    <a:lumMod val="50000"/>
                  </a:schemeClr>
                </a:solidFill>
              </a:rPr>
              <a:t>EU-funded project </a:t>
            </a:r>
            <a:endParaRPr lang="uk-UA" sz="1200" b="1" i="1" dirty="0">
              <a:solidFill>
                <a:schemeClr val="accent1">
                  <a:lumMod val="50000"/>
                </a:schemeClr>
              </a:solidFill>
            </a:endParaRPr>
          </a:p>
          <a:p>
            <a:pPr algn="l" rtl="0"/>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3" name="Номер слайда 2"/>
          <p:cNvSpPr>
            <a:spLocks noGrp="1"/>
          </p:cNvSpPr>
          <p:nvPr>
            <p:ph type="sldNum" sz="quarter" idx="12"/>
          </p:nvPr>
        </p:nvSpPr>
        <p:spPr/>
        <p:txBody>
          <a:bodyPr/>
          <a:lstStyle/>
          <a:p>
            <a:fld id="{9681E3D1-0EE9-7E4A-80CF-448C84F25691}" type="slidenum">
              <a:rPr lang="uk-UA" smtClean="0"/>
              <a:t>11</a:t>
            </a:fld>
            <a:endParaRPr lang="uk-UA"/>
          </a:p>
        </p:txBody>
      </p:sp>
      <p:sp>
        <p:nvSpPr>
          <p:cNvPr id="12" name="Title 1"/>
          <p:cNvSpPr>
            <a:spLocks noGrp="1"/>
          </p:cNvSpPr>
          <p:nvPr>
            <p:ph type="title"/>
          </p:nvPr>
        </p:nvSpPr>
        <p:spPr>
          <a:xfrm>
            <a:off x="374469" y="223451"/>
            <a:ext cx="7498080" cy="743676"/>
          </a:xfrm>
        </p:spPr>
        <p:txBody>
          <a:bodyPr>
            <a:noAutofit/>
          </a:bodyPr>
          <a:lstStyle/>
          <a:p>
            <a:r>
              <a:rPr lang="uk-UA" dirty="0">
                <a:latin typeface="+mn-lt"/>
              </a:rPr>
              <a:t>Оцінювання суттєвості виявлених помилок</a:t>
            </a:r>
            <a:endParaRPr lang="uk-UA" sz="2400" i="1" dirty="0">
              <a:latin typeface="+mn-lt"/>
            </a:endParaRPr>
          </a:p>
        </p:txBody>
      </p:sp>
      <p:graphicFrame>
        <p:nvGraphicFramePr>
          <p:cNvPr id="9" name="Схема 8"/>
          <p:cNvGraphicFramePr/>
          <p:nvPr>
            <p:extLst/>
          </p:nvPr>
        </p:nvGraphicFramePr>
        <p:xfrm>
          <a:off x="243841" y="1109093"/>
          <a:ext cx="9823268" cy="47670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368723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43515" y="6018073"/>
            <a:ext cx="8819877" cy="461665"/>
          </a:xfrm>
          <a:prstGeom prst="rect">
            <a:avLst/>
          </a:prstGeom>
          <a:noFill/>
        </p:spPr>
        <p:txBody>
          <a:bodyPr wrap="square" rtlCol="0">
            <a:spAutoFit/>
          </a:bodyPr>
          <a:lstStyle/>
          <a:p>
            <a:pPr algn="l" rtl="0"/>
            <a:r>
              <a:rPr lang="en-US" sz="1200" b="1" i="1" dirty="0">
                <a:solidFill>
                  <a:schemeClr val="accent1">
                    <a:lumMod val="50000"/>
                  </a:schemeClr>
                </a:solidFill>
              </a:rPr>
              <a:t>EU-funded project </a:t>
            </a:r>
            <a:endParaRPr lang="uk-UA" sz="1200" b="1" i="1" dirty="0">
              <a:solidFill>
                <a:schemeClr val="accent1">
                  <a:lumMod val="50000"/>
                </a:schemeClr>
              </a:solidFill>
            </a:endParaRPr>
          </a:p>
          <a:p>
            <a:pPr algn="l" rtl="0"/>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3" name="Номер слайда 2"/>
          <p:cNvSpPr>
            <a:spLocks noGrp="1"/>
          </p:cNvSpPr>
          <p:nvPr>
            <p:ph type="sldNum" sz="quarter" idx="12"/>
          </p:nvPr>
        </p:nvSpPr>
        <p:spPr/>
        <p:txBody>
          <a:bodyPr/>
          <a:lstStyle/>
          <a:p>
            <a:fld id="{9681E3D1-0EE9-7E4A-80CF-448C84F25691}" type="slidenum">
              <a:rPr lang="uk-UA" smtClean="0"/>
              <a:t>12</a:t>
            </a:fld>
            <a:endParaRPr lang="uk-UA"/>
          </a:p>
        </p:txBody>
      </p:sp>
      <p:sp>
        <p:nvSpPr>
          <p:cNvPr id="12" name="Title 1"/>
          <p:cNvSpPr>
            <a:spLocks noGrp="1"/>
          </p:cNvSpPr>
          <p:nvPr>
            <p:ph type="title"/>
          </p:nvPr>
        </p:nvSpPr>
        <p:spPr>
          <a:xfrm>
            <a:off x="374469" y="223451"/>
            <a:ext cx="7498080" cy="743676"/>
          </a:xfrm>
        </p:spPr>
        <p:txBody>
          <a:bodyPr>
            <a:noAutofit/>
          </a:bodyPr>
          <a:lstStyle/>
          <a:p>
            <a:r>
              <a:rPr lang="uk-UA" dirty="0">
                <a:latin typeface="+mn-lt"/>
              </a:rPr>
              <a:t>Оцінювання </a:t>
            </a:r>
            <a:r>
              <a:rPr lang="uk-UA" dirty="0" smtClean="0">
                <a:latin typeface="+mn-lt"/>
              </a:rPr>
              <a:t>виявлених </a:t>
            </a:r>
            <a:r>
              <a:rPr lang="uk-UA" dirty="0">
                <a:latin typeface="+mn-lt"/>
              </a:rPr>
              <a:t>помилок</a:t>
            </a:r>
            <a:endParaRPr lang="uk-UA" sz="2400" i="1" dirty="0">
              <a:latin typeface="+mn-lt"/>
            </a:endParaRPr>
          </a:p>
        </p:txBody>
      </p:sp>
      <p:sp>
        <p:nvSpPr>
          <p:cNvPr id="4" name="Прямоугольник 3"/>
          <p:cNvSpPr/>
          <p:nvPr/>
        </p:nvSpPr>
        <p:spPr>
          <a:xfrm>
            <a:off x="104682" y="857302"/>
            <a:ext cx="8464552" cy="5178341"/>
          </a:xfrm>
          <a:prstGeom prst="rect">
            <a:avLst/>
          </a:prstGeom>
        </p:spPr>
        <p:txBody>
          <a:bodyPr wrap="square">
            <a:spAutoFit/>
          </a:bodyPr>
          <a:lstStyle/>
          <a:p>
            <a:pPr marL="228600" indent="-228600">
              <a:lnSpc>
                <a:spcPct val="115000"/>
              </a:lnSpc>
              <a:spcBef>
                <a:spcPts val="600"/>
              </a:spcBef>
              <a:spcAft>
                <a:spcPts val="600"/>
              </a:spcAft>
              <a:buClr>
                <a:srgbClr val="003999"/>
              </a:buClr>
              <a:buSzPts val="1200"/>
              <a:buFont typeface="Helvetica" pitchFamily="2" charset="0"/>
              <a:buChar char="‣"/>
              <a:tabLst>
                <a:tab pos="540385" algn="l"/>
              </a:tabLst>
            </a:pPr>
            <a:r>
              <a:rPr lang="uk-UA" dirty="0"/>
              <a:t>Помилки, виявлені під час вивчення одиниць за межами репрезентативної вибірки, враховуються лише в тому випадку, якщо вони стосуються операцій, які охоплюються обсягом аудиту (аудиторська сукупність). Вони не екстраполюються на всю сукупність, а враховуються на основі абсолютних сум.</a:t>
            </a:r>
            <a:endParaRPr lang="en-US" dirty="0"/>
          </a:p>
          <a:p>
            <a:pPr marL="228600" lvl="0" indent="-228600">
              <a:lnSpc>
                <a:spcPct val="115000"/>
              </a:lnSpc>
              <a:spcBef>
                <a:spcPts val="600"/>
              </a:spcBef>
              <a:spcAft>
                <a:spcPts val="600"/>
              </a:spcAft>
              <a:buClr>
                <a:srgbClr val="003999"/>
              </a:buClr>
              <a:buSzPts val="1200"/>
              <a:buFont typeface="Helvetica" pitchFamily="2" charset="0"/>
              <a:buChar char="‣"/>
              <a:tabLst>
                <a:tab pos="540385" algn="l"/>
              </a:tabLst>
            </a:pPr>
            <a:r>
              <a:rPr lang="uk-UA" dirty="0" smtClean="0"/>
              <a:t>Помилки</a:t>
            </a:r>
            <a:r>
              <a:rPr lang="uk-UA" dirty="0"/>
              <a:t>, які виявлені та виправлені з ініціативи керівництва об’єкта контролю до закриття фінансового </a:t>
            </a:r>
            <a:r>
              <a:rPr lang="uk-UA" dirty="0" smtClean="0"/>
              <a:t>року </a:t>
            </a:r>
            <a:r>
              <a:rPr lang="uk-UA" dirty="0"/>
              <a:t>і незалежно від проведеного аудиту, зазвичай не повинні братися до уваги, оскільки вони демонструють ефективну роботу системи внутрішнього контролю.</a:t>
            </a:r>
            <a:endParaRPr lang="en-US" dirty="0"/>
          </a:p>
          <a:p>
            <a:pPr marL="228600" lvl="0" indent="-228600">
              <a:lnSpc>
                <a:spcPct val="115000"/>
              </a:lnSpc>
              <a:spcBef>
                <a:spcPts val="600"/>
              </a:spcBef>
              <a:spcAft>
                <a:spcPts val="600"/>
              </a:spcAft>
              <a:buClr>
                <a:srgbClr val="003999"/>
              </a:buClr>
              <a:buSzPts val="1200"/>
              <a:buFont typeface="Helvetica" pitchFamily="2" charset="0"/>
              <a:buChar char="‣"/>
              <a:tabLst>
                <a:tab pos="540385" algn="l"/>
              </a:tabLst>
            </a:pPr>
            <a:r>
              <a:rPr lang="uk-UA" dirty="0"/>
              <a:t>За результатами аудиторських процедур перевірки по суті аудитори повинні екстраполювати (поширити) помилки, виявлені у відібраній сукупності, оцінюючи їх повну можливу величину у всій генеральній сукупності. Також потрібно проаналізувати вплив прогнозованої (екстрапольованої) помилки на цілі конкретного тесту та інші сфери аудиту. При цьому аудитори оцінюють загальну помилку в генеральній сукупності для того, щоб отримати загальне уявлення діапазону помилок і порівняти його з допустимою помилкою.</a:t>
            </a:r>
            <a:endParaRPr lang="en-US" sz="2200" dirty="0"/>
          </a:p>
        </p:txBody>
      </p:sp>
      <p:pic>
        <p:nvPicPr>
          <p:cNvPr id="19" name="Рисунок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257" y="2879715"/>
            <a:ext cx="3941743" cy="2956307"/>
          </a:xfrm>
          <a:prstGeom prst="rect">
            <a:avLst/>
          </a:prstGeom>
        </p:spPr>
      </p:pic>
    </p:spTree>
    <p:extLst>
      <p:ext uri="{BB962C8B-B14F-4D97-AF65-F5344CB8AC3E}">
        <p14:creationId xmlns:p14="http://schemas.microsoft.com/office/powerpoint/2010/main" val="387391959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0257" y="2549143"/>
            <a:ext cx="3941743" cy="3317538"/>
          </a:xfrm>
          <a:prstGeom prst="rect">
            <a:avLst/>
          </a:prstGeom>
        </p:spPr>
      </p:pic>
      <p:sp>
        <p:nvSpPr>
          <p:cNvPr id="10" name="TextBox 9"/>
          <p:cNvSpPr txBox="1"/>
          <p:nvPr/>
        </p:nvSpPr>
        <p:spPr>
          <a:xfrm>
            <a:off x="2043515" y="6018073"/>
            <a:ext cx="8819877" cy="461665"/>
          </a:xfrm>
          <a:prstGeom prst="rect">
            <a:avLst/>
          </a:prstGeom>
          <a:noFill/>
        </p:spPr>
        <p:txBody>
          <a:bodyPr wrap="square" rtlCol="0">
            <a:spAutoFit/>
          </a:bodyPr>
          <a:lstStyle/>
          <a:p>
            <a:pPr algn="l" rtl="0"/>
            <a:r>
              <a:rPr lang="en-US" sz="1200" b="1" i="1" dirty="0">
                <a:solidFill>
                  <a:schemeClr val="accent1">
                    <a:lumMod val="50000"/>
                  </a:schemeClr>
                </a:solidFill>
              </a:rPr>
              <a:t>EU-funded project </a:t>
            </a:r>
            <a:endParaRPr lang="uk-UA" sz="1200" b="1" i="1" dirty="0">
              <a:solidFill>
                <a:schemeClr val="accent1">
                  <a:lumMod val="50000"/>
                </a:schemeClr>
              </a:solidFill>
            </a:endParaRPr>
          </a:p>
          <a:p>
            <a:pPr algn="l" rtl="0"/>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3" name="Номер слайда 2"/>
          <p:cNvSpPr>
            <a:spLocks noGrp="1"/>
          </p:cNvSpPr>
          <p:nvPr>
            <p:ph type="sldNum" sz="quarter" idx="12"/>
          </p:nvPr>
        </p:nvSpPr>
        <p:spPr/>
        <p:txBody>
          <a:bodyPr/>
          <a:lstStyle/>
          <a:p>
            <a:fld id="{9681E3D1-0EE9-7E4A-80CF-448C84F25691}" type="slidenum">
              <a:rPr lang="uk-UA" smtClean="0"/>
              <a:t>13</a:t>
            </a:fld>
            <a:endParaRPr lang="uk-UA"/>
          </a:p>
        </p:txBody>
      </p:sp>
      <p:sp>
        <p:nvSpPr>
          <p:cNvPr id="12" name="Title 1"/>
          <p:cNvSpPr>
            <a:spLocks noGrp="1"/>
          </p:cNvSpPr>
          <p:nvPr>
            <p:ph type="title"/>
          </p:nvPr>
        </p:nvSpPr>
        <p:spPr>
          <a:xfrm>
            <a:off x="374469" y="223451"/>
            <a:ext cx="7875788" cy="743676"/>
          </a:xfrm>
        </p:spPr>
        <p:txBody>
          <a:bodyPr>
            <a:noAutofit/>
          </a:bodyPr>
          <a:lstStyle/>
          <a:p>
            <a:r>
              <a:rPr lang="uk-UA" sz="2400" dirty="0" smtClean="0">
                <a:latin typeface="+mn-lt"/>
              </a:rPr>
              <a:t>Оцінка загальних результатів для вибірки за професійним судженням</a:t>
            </a:r>
            <a:endParaRPr lang="uk-UA" sz="2000" i="1" dirty="0">
              <a:latin typeface="+mn-lt"/>
            </a:endParaRPr>
          </a:p>
        </p:txBody>
      </p:sp>
      <p:sp>
        <p:nvSpPr>
          <p:cNvPr id="4" name="Прямоугольник 3"/>
          <p:cNvSpPr/>
          <p:nvPr/>
        </p:nvSpPr>
        <p:spPr>
          <a:xfrm>
            <a:off x="310870" y="1256872"/>
            <a:ext cx="11101201" cy="1520416"/>
          </a:xfrm>
          <a:prstGeom prst="rect">
            <a:avLst/>
          </a:prstGeom>
        </p:spPr>
        <p:txBody>
          <a:bodyPr wrap="square">
            <a:spAutoFit/>
          </a:bodyPr>
          <a:lstStyle/>
          <a:p>
            <a:pPr marL="228600" indent="-228600">
              <a:lnSpc>
                <a:spcPct val="115000"/>
              </a:lnSpc>
              <a:spcBef>
                <a:spcPts val="600"/>
              </a:spcBef>
              <a:spcAft>
                <a:spcPts val="600"/>
              </a:spcAft>
              <a:buClr>
                <a:srgbClr val="003999"/>
              </a:buClr>
              <a:buSzPts val="1200"/>
              <a:buFont typeface="Helvetica" pitchFamily="2" charset="0"/>
              <a:buChar char="‣"/>
              <a:tabLst>
                <a:tab pos="540385" algn="l"/>
              </a:tabLst>
            </a:pPr>
            <a:r>
              <a:rPr lang="uk-UA" dirty="0" smtClean="0"/>
              <a:t>Аудитори </a:t>
            </a:r>
            <a:r>
              <a:rPr lang="uk-UA" dirty="0"/>
              <a:t>оцінюють отримані аудиторські докази у порівнянні зі встановленим рівнем суттєвості. </a:t>
            </a:r>
            <a:endParaRPr lang="uk-UA" dirty="0" smtClean="0"/>
          </a:p>
          <a:p>
            <a:pPr marL="228600" indent="-228600">
              <a:lnSpc>
                <a:spcPct val="115000"/>
              </a:lnSpc>
              <a:spcBef>
                <a:spcPts val="600"/>
              </a:spcBef>
              <a:spcAft>
                <a:spcPts val="600"/>
              </a:spcAft>
              <a:buClr>
                <a:srgbClr val="003999"/>
              </a:buClr>
              <a:buSzPts val="1200"/>
              <a:buFont typeface="Helvetica" pitchFamily="2" charset="0"/>
              <a:buChar char="‣"/>
              <a:tabLst>
                <a:tab pos="540385" algn="l"/>
              </a:tabLst>
            </a:pPr>
            <a:r>
              <a:rPr lang="uk-UA" dirty="0" smtClean="0"/>
              <a:t>На </a:t>
            </a:r>
            <a:r>
              <a:rPr lang="uk-UA" dirty="0"/>
              <a:t>етапі планування аудиту об’єктів з немонетарними характеристиками відповідності слід встановити якісний поріг суттєвості, тобто допустимий рівень невідповідності, виражений у кількості випадків (відсотків) невідповідності для вибірки, сформованої на основі професійного судження</a:t>
            </a:r>
            <a:r>
              <a:rPr lang="uk-UA" dirty="0" smtClean="0"/>
              <a:t>.</a:t>
            </a:r>
            <a:endParaRPr lang="uk-UA" dirty="0"/>
          </a:p>
        </p:txBody>
      </p:sp>
      <p:sp>
        <p:nvSpPr>
          <p:cNvPr id="11" name="Прямоугольник 10"/>
          <p:cNvSpPr/>
          <p:nvPr/>
        </p:nvSpPr>
        <p:spPr>
          <a:xfrm>
            <a:off x="310870" y="2797031"/>
            <a:ext cx="7939387" cy="3113160"/>
          </a:xfrm>
          <a:prstGeom prst="rect">
            <a:avLst/>
          </a:prstGeom>
        </p:spPr>
        <p:txBody>
          <a:bodyPr wrap="square">
            <a:spAutoFit/>
          </a:bodyPr>
          <a:lstStyle/>
          <a:p>
            <a:pPr marL="228600" indent="-228600">
              <a:lnSpc>
                <a:spcPct val="115000"/>
              </a:lnSpc>
              <a:spcBef>
                <a:spcPts val="600"/>
              </a:spcBef>
              <a:spcAft>
                <a:spcPts val="600"/>
              </a:spcAft>
              <a:buClr>
                <a:srgbClr val="003999"/>
              </a:buClr>
              <a:buSzPts val="1200"/>
              <a:buFont typeface="Helvetica" pitchFamily="2" charset="0"/>
              <a:buChar char="‣"/>
              <a:tabLst>
                <a:tab pos="540385" algn="l"/>
              </a:tabLst>
            </a:pPr>
            <a:r>
              <a:rPr lang="uk-UA" dirty="0" smtClean="0"/>
              <a:t>У </a:t>
            </a:r>
            <a:r>
              <a:rPr lang="uk-UA" dirty="0"/>
              <a:t>ході аудиту відповідності аудитори вивчають досить специфічні питання, тому </a:t>
            </a:r>
            <a:r>
              <a:rPr lang="uk-UA" b="1" dirty="0"/>
              <a:t>поріг суттєвості повинен бути встановлений для кожного окремого питання.</a:t>
            </a:r>
          </a:p>
          <a:p>
            <a:pPr marL="228600" lvl="0" indent="-228600">
              <a:lnSpc>
                <a:spcPct val="115000"/>
              </a:lnSpc>
              <a:spcBef>
                <a:spcPts val="600"/>
              </a:spcBef>
              <a:spcAft>
                <a:spcPts val="600"/>
              </a:spcAft>
              <a:buClr>
                <a:srgbClr val="003999"/>
              </a:buClr>
              <a:buSzPts val="1200"/>
              <a:buFont typeface="Helvetica" pitchFamily="2" charset="0"/>
              <a:buChar char="‣"/>
              <a:tabLst>
                <a:tab pos="540385" algn="l"/>
              </a:tabLst>
            </a:pPr>
            <a:r>
              <a:rPr lang="uk-UA" dirty="0" smtClean="0"/>
              <a:t>Якщо була використана вибірка за професійним судженням, аудитори безпосередньо порівнюють цей рівень невідповідності з допустимим рівнем невідповідності (пороговим значенням), встановленим для предмета аудиту на етапі планування. Якщо показник невідповідності перевищує поріг, аудитори роблять висновок, що предмет не відповідає встановленим критеріям</a:t>
            </a:r>
            <a:endParaRPr lang="uk-UA" dirty="0"/>
          </a:p>
        </p:txBody>
      </p:sp>
    </p:spTree>
    <p:extLst>
      <p:ext uri="{BB962C8B-B14F-4D97-AF65-F5344CB8AC3E}">
        <p14:creationId xmlns:p14="http://schemas.microsoft.com/office/powerpoint/2010/main" val="70234261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93" y="3654031"/>
            <a:ext cx="2993844" cy="2245383"/>
          </a:xfrm>
          <a:prstGeom prst="rect">
            <a:avLst/>
          </a:prstGeom>
        </p:spPr>
      </p:pic>
      <p:sp>
        <p:nvSpPr>
          <p:cNvPr id="10" name="TextBox 9"/>
          <p:cNvSpPr txBox="1"/>
          <p:nvPr/>
        </p:nvSpPr>
        <p:spPr>
          <a:xfrm>
            <a:off x="2043515" y="6018073"/>
            <a:ext cx="8819877" cy="461665"/>
          </a:xfrm>
          <a:prstGeom prst="rect">
            <a:avLst/>
          </a:prstGeom>
          <a:noFill/>
        </p:spPr>
        <p:txBody>
          <a:bodyPr wrap="square" rtlCol="0">
            <a:spAutoFit/>
          </a:bodyPr>
          <a:lstStyle/>
          <a:p>
            <a:pPr algn="l" rtl="0"/>
            <a:r>
              <a:rPr lang="en-US" sz="1200" b="1" i="1" dirty="0">
                <a:solidFill>
                  <a:schemeClr val="accent1">
                    <a:lumMod val="50000"/>
                  </a:schemeClr>
                </a:solidFill>
              </a:rPr>
              <a:t>EU-funded project </a:t>
            </a:r>
            <a:endParaRPr lang="uk-UA" sz="1200" b="1" i="1" dirty="0">
              <a:solidFill>
                <a:schemeClr val="accent1">
                  <a:lumMod val="50000"/>
                </a:schemeClr>
              </a:solidFill>
            </a:endParaRPr>
          </a:p>
          <a:p>
            <a:pPr algn="l" rtl="0"/>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3" name="Номер слайда 2"/>
          <p:cNvSpPr>
            <a:spLocks noGrp="1"/>
          </p:cNvSpPr>
          <p:nvPr>
            <p:ph type="sldNum" sz="quarter" idx="12"/>
          </p:nvPr>
        </p:nvSpPr>
        <p:spPr/>
        <p:txBody>
          <a:bodyPr/>
          <a:lstStyle/>
          <a:p>
            <a:fld id="{9681E3D1-0EE9-7E4A-80CF-448C84F25691}" type="slidenum">
              <a:rPr lang="uk-UA" smtClean="0"/>
              <a:t>14</a:t>
            </a:fld>
            <a:endParaRPr lang="uk-UA"/>
          </a:p>
        </p:txBody>
      </p:sp>
      <p:sp>
        <p:nvSpPr>
          <p:cNvPr id="12" name="Title 1"/>
          <p:cNvSpPr>
            <a:spLocks noGrp="1"/>
          </p:cNvSpPr>
          <p:nvPr>
            <p:ph type="title"/>
          </p:nvPr>
        </p:nvSpPr>
        <p:spPr>
          <a:xfrm>
            <a:off x="374469" y="223451"/>
            <a:ext cx="7875788" cy="743676"/>
          </a:xfrm>
        </p:spPr>
        <p:txBody>
          <a:bodyPr>
            <a:noAutofit/>
          </a:bodyPr>
          <a:lstStyle/>
          <a:p>
            <a:r>
              <a:rPr lang="uk-UA" sz="2400" dirty="0" smtClean="0">
                <a:latin typeface="+mn-lt"/>
              </a:rPr>
              <a:t>Оцінка загальних результатів для вибірки за професійним судженням</a:t>
            </a:r>
            <a:endParaRPr lang="uk-UA" sz="2000" i="1" dirty="0">
              <a:latin typeface="+mn-lt"/>
            </a:endParaRPr>
          </a:p>
        </p:txBody>
      </p:sp>
      <p:sp>
        <p:nvSpPr>
          <p:cNvPr id="4" name="Прямоугольник 3"/>
          <p:cNvSpPr/>
          <p:nvPr/>
        </p:nvSpPr>
        <p:spPr>
          <a:xfrm>
            <a:off x="374469" y="1098911"/>
            <a:ext cx="11101201" cy="2662267"/>
          </a:xfrm>
          <a:prstGeom prst="rect">
            <a:avLst/>
          </a:prstGeom>
        </p:spPr>
        <p:txBody>
          <a:bodyPr wrap="square">
            <a:spAutoFit/>
          </a:bodyPr>
          <a:lstStyle/>
          <a:p>
            <a:pPr marL="228600" lvl="0" indent="-228600">
              <a:spcBef>
                <a:spcPts val="600"/>
              </a:spcBef>
              <a:buClr>
                <a:srgbClr val="003999"/>
              </a:buClr>
              <a:buSzPts val="1200"/>
              <a:buFont typeface="Helvetica" pitchFamily="2" charset="0"/>
              <a:buChar char="‣"/>
              <a:tabLst>
                <a:tab pos="540385" algn="l"/>
              </a:tabLst>
            </a:pPr>
            <a:r>
              <a:rPr lang="uk-UA" dirty="0"/>
              <a:t>Коли використовується якісна вибірка (на основі професійних суджень), екстраполяція результатів на генеральну сукупність є недоцільною, оскільки ризик вибірки неможливо визначити кількісно, а сама вибірка не є репрезентативною для сукупності. Тому для формулювання загального висновку аудитори можуть безпосередньо порівняти фактичний рівень невідповідностей з допустимим рівнем, який був встановлений на етапі планування.</a:t>
            </a:r>
            <a:endParaRPr lang="en-US" dirty="0"/>
          </a:p>
          <a:p>
            <a:pPr marL="228600" lvl="0" indent="-228600">
              <a:spcBef>
                <a:spcPts val="600"/>
              </a:spcBef>
              <a:buClr>
                <a:srgbClr val="003999"/>
              </a:buClr>
              <a:buSzPts val="1200"/>
              <a:buFont typeface="Helvetica" pitchFamily="2" charset="0"/>
              <a:buChar char="‣"/>
              <a:tabLst>
                <a:tab pos="540385" algn="l"/>
              </a:tabLst>
            </a:pPr>
            <a:r>
              <a:rPr lang="uk-UA" dirty="0"/>
              <a:t>Може скластися ситуація, що аудиторські докази чітко не вказують на те, чи виконується критерій відповідності, чи ні (тобто існують як позитивні, так і деякі негативні докази). Тому аудиторам доцільно провести додаткові процедури для отримання необхідного рівня впевненості. Зокрема, вони повинні пересвідчитися у такому:</a:t>
            </a:r>
            <a:endParaRPr lang="en-US" dirty="0"/>
          </a:p>
        </p:txBody>
      </p:sp>
      <p:sp>
        <p:nvSpPr>
          <p:cNvPr id="11" name="Прямоугольник 10"/>
          <p:cNvSpPr/>
          <p:nvPr/>
        </p:nvSpPr>
        <p:spPr>
          <a:xfrm>
            <a:off x="3608512" y="3591090"/>
            <a:ext cx="7714327" cy="2308324"/>
          </a:xfrm>
          <a:prstGeom prst="rect">
            <a:avLst/>
          </a:prstGeom>
        </p:spPr>
        <p:txBody>
          <a:bodyPr wrap="square">
            <a:spAutoFit/>
          </a:bodyPr>
          <a:lstStyle/>
          <a:p>
            <a:pPr marL="285750" lvl="0" indent="-285750">
              <a:buFont typeface="Wingdings" panose="05000000000000000000" pitchFamily="2" charset="2"/>
              <a:buChar char="q"/>
            </a:pPr>
            <a:r>
              <a:rPr lang="uk-UA" dirty="0"/>
              <a:t>чи є випадок одиничним чи вказує на системну проблему;</a:t>
            </a:r>
            <a:endParaRPr lang="en-US" dirty="0"/>
          </a:p>
          <a:p>
            <a:pPr marL="285750" lvl="0" indent="-285750">
              <a:buFont typeface="Wingdings" panose="05000000000000000000" pitchFamily="2" charset="2"/>
              <a:buChar char="q"/>
            </a:pPr>
            <a:r>
              <a:rPr lang="uk-UA" dirty="0"/>
              <a:t>кого стосується проблема (наприклад, чи виникла вона на рівні окремого виконавця, підрозділу, підрозділу контролю, управлінського персоналу, головного розпорядника або третіх сторін);</a:t>
            </a:r>
            <a:endParaRPr lang="en-US" dirty="0"/>
          </a:p>
          <a:p>
            <a:pPr marL="285750" lvl="0" indent="-285750">
              <a:buFont typeface="Wingdings" panose="05000000000000000000" pitchFamily="2" charset="2"/>
              <a:buChar char="q"/>
            </a:pPr>
            <a:r>
              <a:rPr lang="uk-UA" dirty="0"/>
              <a:t>чи є проблема керованою з боку об’єкта контролю (чи можна на неї впливати, чи вона залежить виключно від зовнішніх факторів);</a:t>
            </a:r>
            <a:endParaRPr lang="en-US" dirty="0"/>
          </a:p>
          <a:p>
            <a:pPr marL="285750" lvl="0" indent="-285750">
              <a:buFont typeface="Wingdings" panose="05000000000000000000" pitchFamily="2" charset="2"/>
              <a:buChar char="q"/>
            </a:pPr>
            <a:r>
              <a:rPr lang="uk-UA" dirty="0"/>
              <a:t>чи обізнане керівництво об’єкта контролю з існуючою проблемою та чи були вжиті коригуючі заходи для її вирішення.</a:t>
            </a:r>
            <a:endParaRPr lang="en-US" dirty="0"/>
          </a:p>
        </p:txBody>
      </p:sp>
    </p:spTree>
    <p:extLst>
      <p:ext uri="{BB962C8B-B14F-4D97-AF65-F5344CB8AC3E}">
        <p14:creationId xmlns:p14="http://schemas.microsoft.com/office/powerpoint/2010/main" val="260357050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48253" y="2259669"/>
            <a:ext cx="8388706" cy="3168073"/>
          </a:xfrm>
        </p:spPr>
        <p:txBody>
          <a:bodyPr anchor="ctr">
            <a:normAutofit/>
          </a:bodyPr>
          <a:lstStyle/>
          <a:p>
            <a:pPr marL="0" indent="0" algn="ctr">
              <a:buNone/>
            </a:pPr>
            <a:r>
              <a:rPr lang="uk-UA" sz="3600" b="1" u="sng" dirty="0" smtClean="0">
                <a:solidFill>
                  <a:schemeClr val="accent1">
                    <a:lumMod val="75000"/>
                  </a:schemeClr>
                </a:solidFill>
                <a:effectLst>
                  <a:outerShdw blurRad="38100" dist="38100" dir="2700000" algn="tl">
                    <a:srgbClr val="000000">
                      <a:alpha val="43137"/>
                    </a:srgbClr>
                  </a:outerShdw>
                </a:effectLst>
                <a:latin typeface="+mn-lt"/>
              </a:rPr>
              <a:t>Практичне завдання </a:t>
            </a:r>
            <a:r>
              <a:rPr lang="uk-UA" sz="3600" b="1" u="sng" dirty="0">
                <a:solidFill>
                  <a:schemeClr val="accent1">
                    <a:lumMod val="75000"/>
                  </a:schemeClr>
                </a:solidFill>
                <a:effectLst>
                  <a:outerShdw blurRad="38100" dist="38100" dir="2700000" algn="tl">
                    <a:srgbClr val="000000">
                      <a:alpha val="43137"/>
                    </a:srgbClr>
                  </a:outerShdw>
                </a:effectLst>
                <a:latin typeface="+mn-lt"/>
              </a:rPr>
              <a:t>№ 6</a:t>
            </a:r>
          </a:p>
          <a:p>
            <a:pPr marL="0" indent="0" algn="ctr">
              <a:buNone/>
            </a:pPr>
            <a:r>
              <a:rPr lang="uk-UA" sz="3600" b="1" u="sng" dirty="0" smtClean="0">
                <a:solidFill>
                  <a:schemeClr val="accent1">
                    <a:lumMod val="75000"/>
                  </a:schemeClr>
                </a:solidFill>
                <a:effectLst>
                  <a:outerShdw blurRad="38100" dist="38100" dir="2700000" algn="tl">
                    <a:srgbClr val="000000">
                      <a:alpha val="43137"/>
                    </a:srgbClr>
                  </a:outerShdw>
                </a:effectLst>
                <a:latin typeface="+mn-lt"/>
              </a:rPr>
              <a:t>Оцінювання достатності та прийнятності аудиторських доказів</a:t>
            </a:r>
            <a:endParaRPr lang="uk-UA" sz="3600" b="1" dirty="0">
              <a:solidFill>
                <a:schemeClr val="accent1">
                  <a:lumMod val="75000"/>
                </a:schemeClr>
              </a:solidFill>
              <a:effectLst>
                <a:outerShdw blurRad="38100" dist="38100" dir="2700000" algn="tl">
                  <a:srgbClr val="000000">
                    <a:alpha val="43137"/>
                  </a:srgbClr>
                </a:outerShdw>
              </a:effectLst>
              <a:latin typeface="+mn-l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664161"/>
            <a:ext cx="3803469" cy="319491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2" name="Номер слайда 1"/>
          <p:cNvSpPr>
            <a:spLocks noGrp="1"/>
          </p:cNvSpPr>
          <p:nvPr>
            <p:ph type="sldNum" sz="quarter" idx="12"/>
          </p:nvPr>
        </p:nvSpPr>
        <p:spPr/>
        <p:txBody>
          <a:bodyPr/>
          <a:lstStyle/>
          <a:p>
            <a:fld id="{9681E3D1-0EE9-7E4A-80CF-448C84F25691}" type="slidenum">
              <a:rPr lang="uk-UA" smtClean="0"/>
              <a:t>15</a:t>
            </a:fld>
            <a:endParaRPr lang="uk-UA"/>
          </a:p>
        </p:txBody>
      </p:sp>
    </p:spTree>
    <p:extLst>
      <p:ext uri="{BB962C8B-B14F-4D97-AF65-F5344CB8AC3E}">
        <p14:creationId xmlns:p14="http://schemas.microsoft.com/office/powerpoint/2010/main" val="167541539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Date Placeholder 3">
            <a:extLst>
              <a:ext uri="{FF2B5EF4-FFF2-40B4-BE49-F238E27FC236}">
                <a16:creationId xmlns:a16="http://schemas.microsoft.com/office/drawing/2014/main" id="{9B1FFBF2-F96D-4048-B071-462BC5CEAA0F}"/>
              </a:ext>
            </a:extLst>
          </p:cNvPr>
          <p:cNvSpPr txBox="1">
            <a:spLocks/>
          </p:cNvSpPr>
          <p:nvPr/>
        </p:nvSpPr>
        <p:spPr>
          <a:xfrm>
            <a:off x="6614556" y="3071036"/>
            <a:ext cx="5092664" cy="784804"/>
          </a:xfrm>
          <a:prstGeom prst="rect">
            <a:avLst/>
          </a:prstGeom>
        </p:spPr>
        <p:txBody>
          <a:bodyPr/>
          <a:lstStyle>
            <a:defPPr>
              <a:defRPr lang="uk-UA"/>
            </a:defPPr>
            <a:lvl1pPr marL="0" algn="r" defTabSz="914400" rtl="0" eaLnBrk="1" latinLnBrk="0" hangingPunct="1">
              <a:defRPr sz="1600" kern="1200">
                <a:solidFill>
                  <a:schemeClr val="bg1"/>
                </a:solidFill>
                <a:latin typeface="Raleway" panose="020B050303010106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dirty="0"/>
          </a:p>
        </p:txBody>
      </p:sp>
      <p:sp>
        <p:nvSpPr>
          <p:cNvPr id="7" name="Title 1">
            <a:extLst>
              <a:ext uri="{FF2B5EF4-FFF2-40B4-BE49-F238E27FC236}">
                <a16:creationId xmlns:a16="http://schemas.microsoft.com/office/drawing/2014/main" id="{8F7BC6E0-F569-784A-8E2F-2F434918442D}"/>
              </a:ext>
            </a:extLst>
          </p:cNvPr>
          <p:cNvSpPr txBox="1">
            <a:spLocks/>
          </p:cNvSpPr>
          <p:nvPr/>
        </p:nvSpPr>
        <p:spPr>
          <a:xfrm>
            <a:off x="858982" y="1511553"/>
            <a:ext cx="10538691" cy="219566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r>
              <a:rPr lang="uk-UA" sz="4400" dirty="0">
                <a:latin typeface="+mn-lt"/>
                <a:ea typeface="Times New Roman" panose="02020603050405020304" pitchFamily="18" charset="0"/>
                <a:cs typeface="Times New Roman" panose="02020603050405020304" pitchFamily="18" charset="0"/>
              </a:rPr>
              <a:t>Аудиторські висновки та рекомендації</a:t>
            </a:r>
            <a:endParaRPr lang="lv-LV" sz="4400" dirty="0">
              <a:latin typeface="+mn-lt"/>
              <a:ea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9681E3D1-0EE9-7E4A-80CF-448C84F25691}" type="slidenum">
              <a:rPr lang="uk-UA" smtClean="0"/>
              <a:t>16</a:t>
            </a:fld>
            <a:endParaRPr lang="uk-UA"/>
          </a:p>
        </p:txBody>
      </p:sp>
    </p:spTree>
    <p:extLst>
      <p:ext uri="{BB962C8B-B14F-4D97-AF65-F5344CB8AC3E}">
        <p14:creationId xmlns:p14="http://schemas.microsoft.com/office/powerpoint/2010/main" val="90637169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233067572"/>
              </p:ext>
            </p:extLst>
          </p:nvPr>
        </p:nvGraphicFramePr>
        <p:xfrm>
          <a:off x="415636" y="1282917"/>
          <a:ext cx="11407395" cy="4456031"/>
        </p:xfrm>
        <a:graphic>
          <a:graphicData uri="http://schemas.openxmlformats.org/drawingml/2006/table">
            <a:tbl>
              <a:tblPr firstRow="1" firstCol="1" bandRow="1">
                <a:tableStyleId>{5C22544A-7EE6-4342-B048-85BDC9FD1C3A}</a:tableStyleId>
              </a:tblPr>
              <a:tblGrid>
                <a:gridCol w="1172743">
                  <a:extLst>
                    <a:ext uri="{9D8B030D-6E8A-4147-A177-3AD203B41FA5}">
                      <a16:colId xmlns:a16="http://schemas.microsoft.com/office/drawing/2014/main" val="1213619242"/>
                    </a:ext>
                  </a:extLst>
                </a:gridCol>
                <a:gridCol w="10234652">
                  <a:extLst>
                    <a:ext uri="{9D8B030D-6E8A-4147-A177-3AD203B41FA5}">
                      <a16:colId xmlns:a16="http://schemas.microsoft.com/office/drawing/2014/main" val="2416256669"/>
                    </a:ext>
                  </a:extLst>
                </a:gridCol>
              </a:tblGrid>
              <a:tr h="349445">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310618">
                <a:tc gridSpan="2">
                  <a:txBody>
                    <a:bodyPr/>
                    <a:lstStyle/>
                    <a:p>
                      <a:pPr algn="ctr">
                        <a:lnSpc>
                          <a:spcPct val="115000"/>
                        </a:lnSpc>
                        <a:spcBef>
                          <a:spcPts val="200"/>
                        </a:spcBef>
                        <a:spcAft>
                          <a:spcPts val="200"/>
                        </a:spcAft>
                      </a:pPr>
                      <a:r>
                        <a:rPr lang="ru-RU" sz="1800" b="1" i="1" kern="1200" dirty="0" smtClean="0">
                          <a:solidFill>
                            <a:schemeClr val="bg1"/>
                          </a:solidFill>
                          <a:latin typeface="+mn-lt"/>
                          <a:ea typeface="+mj-ea"/>
                          <a:cs typeface="+mj-cs"/>
                        </a:rPr>
                        <a:t>ISSAI 400 «</a:t>
                      </a:r>
                      <a:r>
                        <a:rPr lang="uk-UA" sz="1800" b="1" i="1" kern="1200" noProof="0" dirty="0" smtClean="0">
                          <a:solidFill>
                            <a:schemeClr val="bg1"/>
                          </a:solidFill>
                          <a:latin typeface="+mn-lt"/>
                          <a:ea typeface="+mj-ea"/>
                          <a:cs typeface="+mj-cs"/>
                        </a:rPr>
                        <a:t>Принципи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634703623"/>
                  </a:ext>
                </a:extLst>
              </a:tr>
              <a:tr h="351799">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59</a:t>
                      </a:r>
                      <a:endParaRPr lang="en-US" sz="16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lnSpc>
                          <a:spcPct val="100000"/>
                        </a:lnSpc>
                        <a:spcBef>
                          <a:spcPts val="200"/>
                        </a:spcBef>
                        <a:spcAft>
                          <a:spcPts val="200"/>
                        </a:spcAft>
                      </a:pPr>
                      <a:r>
                        <a:rPr lang="uk-UA" sz="1600" b="0" i="0" kern="1200" noProof="0" dirty="0" smtClean="0">
                          <a:solidFill>
                            <a:schemeClr val="tx1"/>
                          </a:solidFill>
                          <a:latin typeface="+mn-lt"/>
                          <a:ea typeface="+mj-ea"/>
                          <a:cs typeface="+mj-cs"/>
                        </a:rPr>
                        <a:t>Аудитори повинні підготувати звіт на основі принципів повноти, об’єктивності, своєчасності та змагальності. &lt;…&gt;</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07853813"/>
                  </a:ext>
                </a:extLst>
              </a:tr>
              <a:tr h="310618">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ISSAI 4000 «</a:t>
                      </a:r>
                      <a:r>
                        <a:rPr lang="uk-UA" sz="1800" b="1" i="1" kern="1200" noProof="0" dirty="0" smtClean="0">
                          <a:solidFill>
                            <a:schemeClr val="bg1"/>
                          </a:solidFill>
                          <a:latin typeface="+mn-lt"/>
                          <a:ea typeface="+mj-ea"/>
                          <a:cs typeface="+mj-cs"/>
                        </a:rPr>
                        <a:t>Стандарт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954158585"/>
                  </a:ext>
                </a:extLst>
              </a:tr>
              <a:tr h="540205">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202</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Аудитор повинен готувати аудиторський звіт на основі принципів повноти, об’єктивності, своєчасності, точності та змагальності.</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r h="308024">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205</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Принцип повноти вимагає від аудитора розгляду всіх доречних результатів аудиту до надання звіту.</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166448310"/>
                  </a:ext>
                </a:extLst>
              </a:tr>
              <a:tr h="810307">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206</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Принцип об’єктивності вимагає від аудитора застосування професійного судження та професійного скептицизму, щоб забезпечити фактичну правильність звіту та подання результатів і висновків у доречний, справедливий і збалансований спосіб.</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612665528"/>
                  </a:ext>
                </a:extLst>
              </a:tr>
              <a:tr h="540205">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207</a:t>
                      </a:r>
                      <a:endParaRPr lang="en-US" sz="16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r>
                        <a:rPr lang="uk-UA" sz="1600" b="0" i="0" kern="1200" noProof="0" dirty="0" smtClean="0">
                          <a:solidFill>
                            <a:schemeClr val="tx1"/>
                          </a:solidFill>
                          <a:latin typeface="+mn-lt"/>
                          <a:ea typeface="+mj-ea"/>
                          <a:cs typeface="+mj-cs"/>
                        </a:rPr>
                        <a:t>Принцип своєчасності передбачає підготовку звіту у визначений строк, щоб він був релевантним для передбачуваних користувачів.</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292563550"/>
                  </a:ext>
                </a:extLst>
              </a:tr>
              <a:tr h="283960">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208</a:t>
                      </a:r>
                      <a:endParaRPr lang="en-US" sz="16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r>
                        <a:rPr lang="uk-UA" sz="1600" b="0" i="0" kern="1200" noProof="0" dirty="0" smtClean="0">
                          <a:solidFill>
                            <a:schemeClr val="tx1"/>
                          </a:solidFill>
                          <a:latin typeface="+mn-lt"/>
                          <a:ea typeface="+mj-ea"/>
                          <a:cs typeface="+mj-cs"/>
                        </a:rPr>
                        <a:t>Принцип точності та консультації передбачає звіряння точності фактів з об’єктом аудиту.</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548751836"/>
                  </a:ext>
                </a:extLst>
              </a:tr>
              <a:tr h="650850">
                <a:tc>
                  <a:txBody>
                    <a:bodyPr/>
                    <a:lstStyle/>
                    <a:p>
                      <a:pPr marL="0" marR="0" indent="0" algn="ctr" defTabSz="914400" rtl="0" eaLnBrk="1" fontAlgn="auto" latinLnBrk="0" hangingPunct="1">
                        <a:lnSpc>
                          <a:spcPct val="115000"/>
                        </a:lnSpc>
                        <a:spcBef>
                          <a:spcPts val="200"/>
                        </a:spcBef>
                        <a:spcAft>
                          <a:spcPts val="200"/>
                        </a:spcAft>
                        <a:buClrTx/>
                        <a:buSzTx/>
                        <a:buFontTx/>
                        <a:buNone/>
                        <a:tabLst/>
                        <a:defRPr/>
                      </a:pPr>
                      <a:r>
                        <a:rPr lang="uk-UA" sz="1600" b="1" i="0" kern="1200" dirty="0" smtClean="0">
                          <a:solidFill>
                            <a:schemeClr val="bg1"/>
                          </a:solidFill>
                          <a:latin typeface="+mn-lt"/>
                          <a:ea typeface="+mj-ea"/>
                          <a:cs typeface="+mj-cs"/>
                        </a:rPr>
                        <a:t>209</a:t>
                      </a:r>
                      <a:endParaRPr lang="en-US" sz="1600" b="1" i="0" kern="1200" dirty="0" smtClean="0">
                        <a:solidFill>
                          <a:schemeClr val="bg1"/>
                        </a:solidFill>
                        <a:latin typeface="+mn-lt"/>
                        <a:ea typeface="+mj-ea"/>
                        <a:cs typeface="+mj-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600" b="0" i="0" kern="1200" noProof="0" dirty="0" smtClean="0">
                          <a:solidFill>
                            <a:schemeClr val="tx1"/>
                          </a:solidFill>
                          <a:latin typeface="+mn-lt"/>
                          <a:ea typeface="+mj-ea"/>
                          <a:cs typeface="+mj-cs"/>
                        </a:rPr>
                        <a:t>Принцип змагальності вимагає врахування відповідей від відповідального об’єкта аудиту залежно від обставин і подання відгуків і оцінок щодо відповідей.</a:t>
                      </a:r>
                    </a:p>
                  </a:txBody>
                  <a:tcPr marL="68580" marR="68580" marT="0" marB="0" anchor="ctr"/>
                </a:tc>
                <a:extLst>
                  <a:ext uri="{0D108BD9-81ED-4DB2-BD59-A6C34878D82A}">
                    <a16:rowId xmlns:a16="http://schemas.microsoft.com/office/drawing/2014/main" val="3861589764"/>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17</a:t>
            </a:fld>
            <a:endParaRPr lang="uk-UA"/>
          </a:p>
        </p:txBody>
      </p:sp>
    </p:spTree>
    <p:extLst>
      <p:ext uri="{BB962C8B-B14F-4D97-AF65-F5344CB8AC3E}">
        <p14:creationId xmlns:p14="http://schemas.microsoft.com/office/powerpoint/2010/main" val="355225105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5846"/>
            <a:ext cx="3647262" cy="3257005"/>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lstStyle/>
          <a:p>
            <a:r>
              <a:rPr lang="uk-UA" dirty="0" smtClean="0">
                <a:latin typeface="+mn-lt"/>
              </a:rPr>
              <a:t>Загальні вимоги</a:t>
            </a:r>
            <a:endParaRPr lang="uk-UA" dirty="0">
              <a:latin typeface="+mn-lt"/>
            </a:endParaRP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3492137" y="1097769"/>
            <a:ext cx="8469276" cy="4896784"/>
          </a:xfrm>
        </p:spPr>
        <p:txBody>
          <a:bodyPr anchor="ctr">
            <a:normAutofit fontScale="85000" lnSpcReduction="10000"/>
          </a:bodyPr>
          <a:lstStyle/>
          <a:p>
            <a:pPr>
              <a:lnSpc>
                <a:spcPct val="120000"/>
              </a:lnSpc>
              <a:spcAft>
                <a:spcPts val="0"/>
              </a:spcAft>
            </a:pPr>
            <a:r>
              <a:rPr lang="uk-UA" dirty="0" smtClean="0">
                <a:latin typeface="+mn-lt"/>
              </a:rPr>
              <a:t>У ході звітування результати </a:t>
            </a:r>
            <a:r>
              <a:rPr lang="uk-UA" dirty="0">
                <a:latin typeface="+mn-lt"/>
              </a:rPr>
              <a:t>аудиту щодо відповідності предмету аудиту визначеним критеріям представляються передбачуваним </a:t>
            </a:r>
            <a:r>
              <a:rPr lang="uk-UA" dirty="0" smtClean="0">
                <a:latin typeface="+mn-lt"/>
              </a:rPr>
              <a:t>користувачам.</a:t>
            </a:r>
          </a:p>
          <a:p>
            <a:pPr>
              <a:lnSpc>
                <a:spcPct val="120000"/>
              </a:lnSpc>
              <a:spcAft>
                <a:spcPts val="0"/>
              </a:spcAft>
            </a:pPr>
            <a:r>
              <a:rPr lang="uk-UA" dirty="0" smtClean="0">
                <a:latin typeface="+mn-lt"/>
              </a:rPr>
              <a:t>Аудит </a:t>
            </a:r>
            <a:r>
              <a:rPr lang="uk-UA" dirty="0">
                <a:latin typeface="+mn-lt"/>
              </a:rPr>
              <a:t>відповідності передбачає повідомлення про відхилення від критеріїв та порушення застосовних правил, положень, вимог, щоб можна було вжити коригуючих дій, а відповідальних за такі відхилення чи порушення можна було притягнути до відповідальності.</a:t>
            </a:r>
          </a:p>
          <a:p>
            <a:pPr>
              <a:lnSpc>
                <a:spcPct val="120000"/>
              </a:lnSpc>
              <a:spcAft>
                <a:spcPts val="0"/>
              </a:spcAft>
            </a:pPr>
            <a:r>
              <a:rPr lang="uk-UA" dirty="0" smtClean="0">
                <a:latin typeface="+mn-lt"/>
              </a:rPr>
              <a:t>Звіт </a:t>
            </a:r>
            <a:r>
              <a:rPr lang="uk-UA" dirty="0">
                <a:latin typeface="+mn-lt"/>
              </a:rPr>
              <a:t>за результатами аудиту має бути складений відповідно до стандартів якості та бути релевантним для його користувачів. </a:t>
            </a:r>
            <a:endParaRPr lang="uk-UA" dirty="0" smtClean="0">
              <a:latin typeface="+mn-lt"/>
            </a:endParaRPr>
          </a:p>
          <a:p>
            <a:pPr>
              <a:lnSpc>
                <a:spcPct val="120000"/>
              </a:lnSpc>
              <a:spcAft>
                <a:spcPts val="0"/>
              </a:spcAft>
            </a:pPr>
            <a:r>
              <a:rPr lang="uk-UA" dirty="0" smtClean="0">
                <a:latin typeface="+mn-lt"/>
              </a:rPr>
              <a:t>Звіт </a:t>
            </a:r>
            <a:r>
              <a:rPr lang="uk-UA" dirty="0">
                <a:latin typeface="+mn-lt"/>
              </a:rPr>
              <a:t>за результатами аудиту має бути чітким, написаним простою мовою та зрозумілим, вільним від невизначеності чи двозначності, достатньо стислим та збалансованим. </a:t>
            </a:r>
            <a:endParaRPr lang="uk-UA" dirty="0" smtClean="0">
              <a:latin typeface="+mn-lt"/>
            </a:endParaRPr>
          </a:p>
          <a:p>
            <a:pPr>
              <a:lnSpc>
                <a:spcPct val="120000"/>
              </a:lnSpc>
              <a:spcAft>
                <a:spcPts val="0"/>
              </a:spcAft>
            </a:pPr>
            <a:r>
              <a:rPr lang="uk-UA" dirty="0" smtClean="0">
                <a:latin typeface="+mn-lt"/>
              </a:rPr>
              <a:t>У </a:t>
            </a:r>
            <a:r>
              <a:rPr lang="uk-UA" dirty="0">
                <a:latin typeface="+mn-lt"/>
              </a:rPr>
              <a:t>звіті аудитори повинні навести переконливі аргументи (бажано з ілюстративними прикладами</a:t>
            </a:r>
            <a:r>
              <a:rPr lang="uk-UA" dirty="0" smtClean="0">
                <a:latin typeface="+mn-lt"/>
              </a:rPr>
              <a:t>).</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18</a:t>
            </a:fld>
            <a:endParaRPr lang="uk-UA"/>
          </a:p>
        </p:txBody>
      </p:sp>
    </p:spTree>
    <p:extLst>
      <p:ext uri="{BB962C8B-B14F-4D97-AF65-F5344CB8AC3E}">
        <p14:creationId xmlns:p14="http://schemas.microsoft.com/office/powerpoint/2010/main" val="228125185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11086" cy="1573495"/>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1386839" y="217139"/>
            <a:ext cx="6860178" cy="875846"/>
          </a:xfrm>
        </p:spPr>
        <p:txBody>
          <a:bodyPr/>
          <a:lstStyle/>
          <a:p>
            <a:r>
              <a:rPr lang="uk-UA" dirty="0" smtClean="0">
                <a:latin typeface="+mn-lt"/>
              </a:rPr>
              <a:t>Принципи, яким має відповідати звіт за результатами аудиту відповідності</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19</a:t>
            </a:fld>
            <a:endParaRPr lang="uk-UA"/>
          </a:p>
        </p:txBody>
      </p:sp>
      <p:graphicFrame>
        <p:nvGraphicFramePr>
          <p:cNvPr id="11" name="Таблица 10"/>
          <p:cNvGraphicFramePr>
            <a:graphicFrameLocks noGrp="1"/>
          </p:cNvGraphicFramePr>
          <p:nvPr>
            <p:extLst>
              <p:ext uri="{D42A27DB-BD31-4B8C-83A1-F6EECF244321}">
                <p14:modId xmlns:p14="http://schemas.microsoft.com/office/powerpoint/2010/main" val="221537567"/>
              </p:ext>
            </p:extLst>
          </p:nvPr>
        </p:nvGraphicFramePr>
        <p:xfrm>
          <a:off x="1386839" y="1156661"/>
          <a:ext cx="10003972" cy="4872557"/>
        </p:xfrm>
        <a:graphic>
          <a:graphicData uri="http://schemas.openxmlformats.org/drawingml/2006/table">
            <a:tbl>
              <a:tblPr firstRow="1" bandRow="1"/>
              <a:tblGrid>
                <a:gridCol w="1327230">
                  <a:extLst>
                    <a:ext uri="{9D8B030D-6E8A-4147-A177-3AD203B41FA5}">
                      <a16:colId xmlns:a16="http://schemas.microsoft.com/office/drawing/2014/main" val="360779308"/>
                    </a:ext>
                  </a:extLst>
                </a:gridCol>
                <a:gridCol w="8676742">
                  <a:extLst>
                    <a:ext uri="{9D8B030D-6E8A-4147-A177-3AD203B41FA5}">
                      <a16:colId xmlns:a16="http://schemas.microsoft.com/office/drawing/2014/main" val="2977415164"/>
                    </a:ext>
                  </a:extLst>
                </a:gridCol>
              </a:tblGrid>
              <a:tr h="148134">
                <a:tc>
                  <a:txBody>
                    <a:bodyPr/>
                    <a:lstStyle/>
                    <a:p>
                      <a:pPr algn="ctr">
                        <a:lnSpc>
                          <a:spcPct val="115000"/>
                        </a:lnSpc>
                        <a:spcBef>
                          <a:spcPts val="200"/>
                        </a:spcBef>
                        <a:spcAft>
                          <a:spcPts val="200"/>
                        </a:spcAft>
                      </a:pPr>
                      <a:r>
                        <a:rPr lang="uk-UA" sz="1600" b="1" dirty="0">
                          <a:solidFill>
                            <a:srgbClr val="FFFFFF"/>
                          </a:solidFill>
                          <a:effectLst/>
                          <a:latin typeface="+mn-lt"/>
                          <a:ea typeface="Arial" panose="020B0604020202020204" pitchFamily="34" charset="0"/>
                        </a:rPr>
                        <a:t>Принцип</a:t>
                      </a:r>
                      <a:endParaRPr lang="en-US" sz="1600" dirty="0">
                        <a:effectLst/>
                        <a:latin typeface="+mn-lt"/>
                        <a:ea typeface="Arial" panose="020B0604020202020204" pitchFamily="34" charset="0"/>
                      </a:endParaRPr>
                    </a:p>
                  </a:txBody>
                  <a:tcPr marL="48304" marR="48304"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4472C4"/>
                    </a:solidFill>
                  </a:tcPr>
                </a:tc>
                <a:tc>
                  <a:txBody>
                    <a:bodyPr/>
                    <a:lstStyle/>
                    <a:p>
                      <a:pPr algn="ctr">
                        <a:lnSpc>
                          <a:spcPct val="115000"/>
                        </a:lnSpc>
                        <a:spcBef>
                          <a:spcPts val="200"/>
                        </a:spcBef>
                        <a:spcAft>
                          <a:spcPts val="200"/>
                        </a:spcAft>
                      </a:pPr>
                      <a:r>
                        <a:rPr lang="uk-UA" sz="1600" b="1" dirty="0">
                          <a:solidFill>
                            <a:srgbClr val="FFFFFF"/>
                          </a:solidFill>
                          <a:effectLst/>
                          <a:latin typeface="+mn-lt"/>
                          <a:ea typeface="Arial" panose="020B0604020202020204" pitchFamily="34" charset="0"/>
                        </a:rPr>
                        <a:t>Характеристика принципу</a:t>
                      </a:r>
                      <a:endParaRPr lang="en-US" sz="1600" dirty="0">
                        <a:effectLst/>
                        <a:latin typeface="+mn-lt"/>
                        <a:ea typeface="Arial" panose="020B0604020202020204" pitchFamily="34" charset="0"/>
                      </a:endParaRPr>
                    </a:p>
                  </a:txBody>
                  <a:tcPr marL="48304" marR="48304"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4472C4"/>
                    </a:solidFill>
                  </a:tcPr>
                </a:tc>
                <a:extLst>
                  <a:ext uri="{0D108BD9-81ED-4DB2-BD59-A6C34878D82A}">
                    <a16:rowId xmlns:a16="http://schemas.microsoft.com/office/drawing/2014/main" val="3177709784"/>
                  </a:ext>
                </a:extLst>
              </a:tr>
              <a:tr h="592534">
                <a:tc>
                  <a:txBody>
                    <a:bodyPr/>
                    <a:lstStyle/>
                    <a:p>
                      <a:pPr>
                        <a:lnSpc>
                          <a:spcPct val="115000"/>
                        </a:lnSpc>
                        <a:spcBef>
                          <a:spcPts val="200"/>
                        </a:spcBef>
                        <a:spcAft>
                          <a:spcPts val="200"/>
                        </a:spcAft>
                      </a:pPr>
                      <a:r>
                        <a:rPr lang="uk-UA" sz="1400" b="1" dirty="0">
                          <a:effectLst/>
                          <a:latin typeface="+mn-lt"/>
                          <a:ea typeface="Arial" panose="020B0604020202020204" pitchFamily="34" charset="0"/>
                        </a:rPr>
                        <a:t>Повноти</a:t>
                      </a:r>
                      <a:endParaRPr lang="en-US" sz="1400" dirty="0">
                        <a:effectLst/>
                        <a:latin typeface="+mn-lt"/>
                        <a:ea typeface="Arial" panose="020B0604020202020204" pitchFamily="34" charset="0"/>
                      </a:endParaRPr>
                    </a:p>
                  </a:txBody>
                  <a:tcPr marL="48304" marR="48304"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0000"/>
                        </a:lnSpc>
                        <a:spcBef>
                          <a:spcPts val="200"/>
                        </a:spcBef>
                        <a:spcAft>
                          <a:spcPts val="200"/>
                        </a:spcAft>
                      </a:pPr>
                      <a:r>
                        <a:rPr lang="uk-UA" sz="1400" dirty="0">
                          <a:effectLst/>
                          <a:latin typeface="+mn-lt"/>
                          <a:ea typeface="Arial" panose="020B0604020202020204" pitchFamily="34" charset="0"/>
                        </a:rPr>
                        <a:t>вимагає від аудитора розглянути всі відповідні результати аудиту перед складанням звіту. При цьому має бути чітко і повно сформульований взаємозв’язок між цілями аудиту, результатами та висновками</a:t>
                      </a:r>
                      <a:endParaRPr lang="en-US" sz="1400" dirty="0">
                        <a:effectLst/>
                        <a:latin typeface="+mn-lt"/>
                        <a:ea typeface="Arial" panose="020B0604020202020204" pitchFamily="34" charset="0"/>
                      </a:endParaRPr>
                    </a:p>
                  </a:txBody>
                  <a:tcPr marL="48304" marR="48304"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743531392"/>
                  </a:ext>
                </a:extLst>
              </a:tr>
              <a:tr h="1481336">
                <a:tc>
                  <a:txBody>
                    <a:bodyPr/>
                    <a:lstStyle/>
                    <a:p>
                      <a:pPr>
                        <a:lnSpc>
                          <a:spcPct val="115000"/>
                        </a:lnSpc>
                        <a:spcBef>
                          <a:spcPts val="200"/>
                        </a:spcBef>
                        <a:spcAft>
                          <a:spcPts val="200"/>
                        </a:spcAft>
                      </a:pPr>
                      <a:r>
                        <a:rPr lang="uk-UA" sz="1400" b="1">
                          <a:effectLst/>
                          <a:latin typeface="+mn-lt"/>
                          <a:ea typeface="Arial" panose="020B0604020202020204" pitchFamily="34" charset="0"/>
                        </a:rPr>
                        <a:t>Об’єктивності</a:t>
                      </a:r>
                      <a:endParaRPr lang="en-US" sz="1400">
                        <a:effectLst/>
                        <a:latin typeface="+mn-lt"/>
                        <a:ea typeface="Arial" panose="020B0604020202020204" pitchFamily="34" charset="0"/>
                      </a:endParaRPr>
                    </a:p>
                  </a:txBody>
                  <a:tcPr marL="48304" marR="48304"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0000"/>
                        </a:lnSpc>
                        <a:spcBef>
                          <a:spcPts val="200"/>
                        </a:spcBef>
                        <a:spcAft>
                          <a:spcPts val="200"/>
                        </a:spcAft>
                      </a:pPr>
                      <a:r>
                        <a:rPr lang="uk-UA" sz="1400" dirty="0">
                          <a:effectLst/>
                          <a:latin typeface="+mn-lt"/>
                          <a:ea typeface="Arial" panose="020B0604020202020204" pitchFamily="34" charset="0"/>
                        </a:rPr>
                        <a:t>вимагає від аудиторів складання звіту, який достовірно відображає об’єктивні факти, визначені критерії, відповіді на поставлені питання аудиту. При цьому аудитори мають бути незалежними та об’єктивними, застосовуючи професійне судження та професійний скептицизм, уникати суб’єктивних оцінок та не піддаватися зовнішньому впливу (зокрема, політичному чи суспільному). Результати аудиту та висновки мають бути неупередженими, справедливими та збалансованими, тобто відображати реальні факти, події, умови, що відповідають обставинам аудиту </a:t>
                      </a:r>
                      <a:endParaRPr lang="en-US" sz="1400" dirty="0">
                        <a:effectLst/>
                        <a:latin typeface="+mn-lt"/>
                        <a:ea typeface="Arial" panose="020B0604020202020204" pitchFamily="34" charset="0"/>
                      </a:endParaRPr>
                    </a:p>
                  </a:txBody>
                  <a:tcPr marL="48304" marR="48304"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94331268"/>
                  </a:ext>
                </a:extLst>
              </a:tr>
              <a:tr h="1185069">
                <a:tc>
                  <a:txBody>
                    <a:bodyPr/>
                    <a:lstStyle/>
                    <a:p>
                      <a:pPr>
                        <a:lnSpc>
                          <a:spcPct val="115000"/>
                        </a:lnSpc>
                        <a:spcBef>
                          <a:spcPts val="200"/>
                        </a:spcBef>
                        <a:spcAft>
                          <a:spcPts val="200"/>
                        </a:spcAft>
                      </a:pPr>
                      <a:r>
                        <a:rPr lang="uk-UA" sz="1400" b="1">
                          <a:effectLst/>
                          <a:latin typeface="+mn-lt"/>
                          <a:ea typeface="Arial" panose="020B0604020202020204" pitchFamily="34" charset="0"/>
                        </a:rPr>
                        <a:t>Своєчасності</a:t>
                      </a:r>
                      <a:endParaRPr lang="en-US" sz="1400">
                        <a:effectLst/>
                        <a:latin typeface="+mn-lt"/>
                        <a:ea typeface="Arial" panose="020B0604020202020204" pitchFamily="34" charset="0"/>
                      </a:endParaRPr>
                    </a:p>
                  </a:txBody>
                  <a:tcPr marL="48304" marR="48304"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0000"/>
                        </a:lnSpc>
                        <a:spcBef>
                          <a:spcPts val="200"/>
                        </a:spcBef>
                        <a:spcAft>
                          <a:spcPts val="200"/>
                        </a:spcAft>
                      </a:pPr>
                      <a:r>
                        <a:rPr lang="uk-UA" sz="1400" dirty="0">
                          <a:effectLst/>
                          <a:latin typeface="+mn-lt"/>
                          <a:ea typeface="Arial" panose="020B0604020202020204" pitchFamily="34" charset="0"/>
                        </a:rPr>
                        <a:t>вимагає від аудиторів своєчасної підготовки звіту, коли висновки є застосовними та актуальними для передбачуваних користувачів. Оскільки за результатами аудиту відповідності мають вживатися управлінські рішення різних рівнів, несвоєчасність звіту може призвести до несвоєчасності ухвалених рішень, зниження їх результативності та ефективності державної політики, а також може спровокувати втрати фінансових і матеріальних ресурсів</a:t>
                      </a:r>
                      <a:endParaRPr lang="en-US" sz="1400" dirty="0">
                        <a:effectLst/>
                        <a:latin typeface="+mn-lt"/>
                        <a:ea typeface="Arial" panose="020B0604020202020204" pitchFamily="34" charset="0"/>
                      </a:endParaRPr>
                    </a:p>
                  </a:txBody>
                  <a:tcPr marL="48304" marR="48304"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983946555"/>
                  </a:ext>
                </a:extLst>
              </a:tr>
              <a:tr h="444401">
                <a:tc>
                  <a:txBody>
                    <a:bodyPr/>
                    <a:lstStyle/>
                    <a:p>
                      <a:pPr>
                        <a:lnSpc>
                          <a:spcPct val="115000"/>
                        </a:lnSpc>
                        <a:spcBef>
                          <a:spcPts val="200"/>
                        </a:spcBef>
                        <a:spcAft>
                          <a:spcPts val="200"/>
                        </a:spcAft>
                      </a:pPr>
                      <a:r>
                        <a:rPr lang="uk-UA" sz="1400" b="1">
                          <a:effectLst/>
                          <a:latin typeface="+mn-lt"/>
                          <a:ea typeface="Arial" panose="020B0604020202020204" pitchFamily="34" charset="0"/>
                        </a:rPr>
                        <a:t>Точності</a:t>
                      </a:r>
                      <a:endParaRPr lang="en-US" sz="1400">
                        <a:effectLst/>
                        <a:latin typeface="+mn-lt"/>
                        <a:ea typeface="Arial" panose="020B0604020202020204" pitchFamily="34" charset="0"/>
                      </a:endParaRPr>
                    </a:p>
                  </a:txBody>
                  <a:tcPr marL="48304" marR="48304"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0000"/>
                        </a:lnSpc>
                        <a:spcBef>
                          <a:spcPts val="200"/>
                        </a:spcBef>
                        <a:spcAft>
                          <a:spcPts val="200"/>
                        </a:spcAft>
                      </a:pPr>
                      <a:r>
                        <a:rPr lang="uk-UA" sz="1400" dirty="0">
                          <a:effectLst/>
                          <a:latin typeface="+mn-lt"/>
                          <a:ea typeface="Arial" panose="020B0604020202020204" pitchFamily="34" charset="0"/>
                        </a:rPr>
                        <a:t>вимагає від аудиторів перевіряти точність фактів, відображених у звіті, та гарантувати, що результати аудиту є коректними та логічними</a:t>
                      </a:r>
                      <a:endParaRPr lang="en-US" sz="1400" dirty="0">
                        <a:effectLst/>
                        <a:latin typeface="+mn-lt"/>
                        <a:ea typeface="Arial" panose="020B0604020202020204" pitchFamily="34" charset="0"/>
                      </a:endParaRPr>
                    </a:p>
                  </a:txBody>
                  <a:tcPr marL="48304" marR="48304"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557726593"/>
                  </a:ext>
                </a:extLst>
              </a:tr>
              <a:tr h="888801">
                <a:tc>
                  <a:txBody>
                    <a:bodyPr/>
                    <a:lstStyle/>
                    <a:p>
                      <a:pPr>
                        <a:lnSpc>
                          <a:spcPct val="115000"/>
                        </a:lnSpc>
                        <a:spcBef>
                          <a:spcPts val="200"/>
                        </a:spcBef>
                        <a:spcAft>
                          <a:spcPts val="200"/>
                        </a:spcAft>
                      </a:pPr>
                      <a:r>
                        <a:rPr lang="uk-UA" sz="1400" b="1">
                          <a:effectLst/>
                          <a:latin typeface="+mn-lt"/>
                          <a:ea typeface="Arial" panose="020B0604020202020204" pitchFamily="34" charset="0"/>
                        </a:rPr>
                        <a:t>Змагальності</a:t>
                      </a:r>
                      <a:endParaRPr lang="en-US" sz="1400">
                        <a:effectLst/>
                        <a:latin typeface="+mn-lt"/>
                        <a:ea typeface="Arial" panose="020B0604020202020204" pitchFamily="34" charset="0"/>
                      </a:endParaRPr>
                    </a:p>
                  </a:txBody>
                  <a:tcPr marL="48304" marR="48304"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0000"/>
                        </a:lnSpc>
                        <a:spcBef>
                          <a:spcPts val="200"/>
                        </a:spcBef>
                        <a:spcAft>
                          <a:spcPts val="200"/>
                        </a:spcAft>
                      </a:pPr>
                      <a:r>
                        <a:rPr lang="uk-UA" sz="1400" dirty="0">
                          <a:effectLst/>
                          <a:latin typeface="+mn-lt"/>
                          <a:ea typeface="Arial" panose="020B0604020202020204" pitchFamily="34" charset="0"/>
                        </a:rPr>
                        <a:t>вимагає від аудиторів отримання, у випадку необхідності, та врахування відповідей від об’єкта контролю, які можуть прояснювати факти та обставини щодо результатів аудиту. Відповідальна сторона має право надати відповіді, а аудитори – об’єктивні оцінки таких відповідей з метою включення результатів до звіту</a:t>
                      </a:r>
                      <a:endParaRPr lang="en-US" sz="1400" dirty="0">
                        <a:effectLst/>
                        <a:latin typeface="+mn-lt"/>
                        <a:ea typeface="Arial" panose="020B0604020202020204" pitchFamily="34" charset="0"/>
                      </a:endParaRPr>
                    </a:p>
                  </a:txBody>
                  <a:tcPr marL="48304" marR="48304"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265145364"/>
                  </a:ext>
                </a:extLst>
              </a:tr>
            </a:tbl>
          </a:graphicData>
        </a:graphic>
      </p:graphicFrame>
    </p:spTree>
    <p:extLst>
      <p:ext uri="{BB962C8B-B14F-4D97-AF65-F5344CB8AC3E}">
        <p14:creationId xmlns:p14="http://schemas.microsoft.com/office/powerpoint/2010/main" val="387747379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2618" y="234498"/>
            <a:ext cx="6654600" cy="875846"/>
          </a:xfrm>
        </p:spPr>
        <p:txBody>
          <a:bodyPr/>
          <a:lstStyle/>
          <a:p>
            <a:r>
              <a:rPr lang="uk-UA" dirty="0">
                <a:latin typeface="+mn-lt"/>
              </a:rPr>
              <a:t>Наш план:</a:t>
            </a:r>
            <a:endParaRPr lang="en-US" dirty="0">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2540244"/>
              </p:ext>
            </p:extLst>
          </p:nvPr>
        </p:nvGraphicFramePr>
        <p:xfrm>
          <a:off x="441037" y="1276598"/>
          <a:ext cx="11342688" cy="3766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036" y="75774"/>
            <a:ext cx="1222602" cy="1193293"/>
          </a:xfrm>
          <a:prstGeom prst="rect">
            <a:avLst/>
          </a:prstGeom>
        </p:spPr>
      </p:pic>
      <p:sp>
        <p:nvSpPr>
          <p:cNvPr id="6" name="Заголовок 1"/>
          <p:cNvSpPr txBox="1">
            <a:spLocks/>
          </p:cNvSpPr>
          <p:nvPr/>
        </p:nvSpPr>
        <p:spPr>
          <a:xfrm>
            <a:off x="1256145" y="5181600"/>
            <a:ext cx="10437090" cy="8758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Raleway" panose="020B0503030101060003" pitchFamily="34" charset="77"/>
                <a:ea typeface="+mj-ea"/>
                <a:cs typeface="+mj-cs"/>
              </a:defRPr>
            </a:lvl1pPr>
          </a:lstStyle>
          <a:p>
            <a:r>
              <a:rPr lang="uk-UA" sz="2400" dirty="0">
                <a:latin typeface="+mn-lt"/>
              </a:rPr>
              <a:t>Наша мета </a:t>
            </a:r>
            <a:r>
              <a:rPr lang="uk-UA" sz="2400" b="0" dirty="0">
                <a:latin typeface="+mn-lt"/>
              </a:rPr>
              <a:t>– </a:t>
            </a:r>
            <a:r>
              <a:rPr lang="uk-UA" sz="2400" b="0" dirty="0" smtClean="0">
                <a:latin typeface="+mn-lt"/>
              </a:rPr>
              <a:t>опрацювати вимоги ISSAI до оцінки зібраних аудиторських доказів в аудиті відповідності.</a:t>
            </a:r>
            <a:endParaRPr lang="uk-UA" sz="2400" b="0" dirty="0">
              <a:latin typeface="+mn-lt"/>
            </a:endParaRPr>
          </a:p>
        </p:txBody>
      </p:sp>
      <p:pic>
        <p:nvPicPr>
          <p:cNvPr id="7" name="Рисунок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297" y="5181600"/>
            <a:ext cx="1052438" cy="1052438"/>
          </a:xfrm>
          <a:prstGeom prst="rect">
            <a:avLst/>
          </a:prstGeom>
        </p:spPr>
      </p:pic>
      <p:pic>
        <p:nvPicPr>
          <p:cNvPr id="8" name="Рисунок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037" y="6450851"/>
            <a:ext cx="1234860" cy="305127"/>
          </a:xfrm>
          <a:prstGeom prst="rect">
            <a:avLst/>
          </a:prstGeom>
        </p:spPr>
      </p:pic>
      <p:sp>
        <p:nvSpPr>
          <p:cNvPr id="9" name="TextBox 8">
            <a:extLst>
              <a:ext uri="{FF2B5EF4-FFF2-40B4-BE49-F238E27FC236}">
                <a16:creationId xmlns:a16="http://schemas.microsoft.com/office/drawing/2014/main" id="{E424A93C-CE4F-4B2F-BE89-5D25C4142B68}"/>
              </a:ext>
            </a:extLst>
          </p:cNvPr>
          <p:cNvSpPr txBox="1"/>
          <p:nvPr/>
        </p:nvSpPr>
        <p:spPr>
          <a:xfrm>
            <a:off x="2043515" y="629431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2</a:t>
            </a:fld>
            <a:endParaRPr lang="uk-UA"/>
          </a:p>
        </p:txBody>
      </p:sp>
    </p:spTree>
    <p:extLst>
      <p:ext uri="{BB962C8B-B14F-4D97-AF65-F5344CB8AC3E}">
        <p14:creationId xmlns:p14="http://schemas.microsoft.com/office/powerpoint/2010/main" val="261886379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0284"/>
            <a:ext cx="4217651" cy="3744859"/>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normAutofit/>
          </a:bodyPr>
          <a:lstStyle/>
          <a:p>
            <a:r>
              <a:rPr lang="uk-UA" dirty="0" smtClean="0">
                <a:latin typeface="+mn-lt"/>
              </a:rPr>
              <a:t>Фактори, що впливають на форму та зміст звіту за результатами аудиту відповідності: </a:t>
            </a:r>
            <a:endParaRPr lang="uk-UA" dirty="0">
              <a:latin typeface="+mn-lt"/>
            </a:endParaRP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3492137" y="1545684"/>
            <a:ext cx="8469276" cy="3614057"/>
          </a:xfrm>
        </p:spPr>
        <p:txBody>
          <a:bodyPr anchor="ctr">
            <a:normAutofit/>
          </a:bodyPr>
          <a:lstStyle/>
          <a:p>
            <a:r>
              <a:rPr lang="uk-UA" dirty="0" smtClean="0">
                <a:latin typeface="+mn-lt"/>
              </a:rPr>
              <a:t>потреби </a:t>
            </a:r>
            <a:r>
              <a:rPr lang="uk-UA" dirty="0">
                <a:latin typeface="+mn-lt"/>
              </a:rPr>
              <a:t>передбачуваних користувачів;</a:t>
            </a:r>
          </a:p>
          <a:p>
            <a:r>
              <a:rPr lang="uk-UA" dirty="0" smtClean="0">
                <a:latin typeface="+mn-lt"/>
              </a:rPr>
              <a:t>рівень </a:t>
            </a:r>
            <a:r>
              <a:rPr lang="uk-UA" dirty="0">
                <a:latin typeface="+mn-lt"/>
              </a:rPr>
              <a:t>впевненості, що надається (обґрунтована чи обмежена);</a:t>
            </a:r>
          </a:p>
          <a:p>
            <a:r>
              <a:rPr lang="uk-UA" dirty="0" smtClean="0">
                <a:latin typeface="+mn-lt"/>
              </a:rPr>
              <a:t>тип </a:t>
            </a:r>
            <a:r>
              <a:rPr lang="uk-UA" dirty="0">
                <a:latin typeface="+mn-lt"/>
              </a:rPr>
              <a:t>аудиторського завдання (атестаційне чи пряме звітування);</a:t>
            </a:r>
          </a:p>
          <a:p>
            <a:r>
              <a:rPr lang="uk-UA" dirty="0" smtClean="0">
                <a:latin typeface="+mn-lt"/>
              </a:rPr>
              <a:t>складність </a:t>
            </a:r>
            <a:r>
              <a:rPr lang="uk-UA" dirty="0">
                <a:latin typeface="+mn-lt"/>
              </a:rPr>
              <a:t>повідомлених питань тощо</a:t>
            </a:r>
            <a:r>
              <a:rPr lang="uk-UA" dirty="0" smtClean="0">
                <a:latin typeface="+mn-lt"/>
              </a:rPr>
              <a:t>.</a:t>
            </a:r>
            <a:endParaRPr lang="uk-UA" dirty="0">
              <a:latin typeface="+mn-lt"/>
            </a:endParaRPr>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20</a:t>
            </a:fld>
            <a:endParaRPr lang="uk-UA"/>
          </a:p>
        </p:txBody>
      </p:sp>
    </p:spTree>
    <p:extLst>
      <p:ext uri="{BB962C8B-B14F-4D97-AF65-F5344CB8AC3E}">
        <p14:creationId xmlns:p14="http://schemas.microsoft.com/office/powerpoint/2010/main" val="331234856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223014741"/>
              </p:ext>
            </p:extLst>
          </p:nvPr>
        </p:nvGraphicFramePr>
        <p:xfrm>
          <a:off x="415636" y="1282917"/>
          <a:ext cx="11407395" cy="4486970"/>
        </p:xfrm>
        <a:graphic>
          <a:graphicData uri="http://schemas.openxmlformats.org/drawingml/2006/table">
            <a:tbl>
              <a:tblPr firstRow="1" firstCol="1" bandRow="1">
                <a:tableStyleId>{5C22544A-7EE6-4342-B048-85BDC9FD1C3A}</a:tableStyleId>
              </a:tblPr>
              <a:tblGrid>
                <a:gridCol w="1172743">
                  <a:extLst>
                    <a:ext uri="{9D8B030D-6E8A-4147-A177-3AD203B41FA5}">
                      <a16:colId xmlns:a16="http://schemas.microsoft.com/office/drawing/2014/main" val="1213619242"/>
                    </a:ext>
                  </a:extLst>
                </a:gridCol>
                <a:gridCol w="10234652">
                  <a:extLst>
                    <a:ext uri="{9D8B030D-6E8A-4147-A177-3AD203B41FA5}">
                      <a16:colId xmlns:a16="http://schemas.microsoft.com/office/drawing/2014/main" val="2416256669"/>
                    </a:ext>
                  </a:extLst>
                </a:gridCol>
              </a:tblGrid>
              <a:tr h="377635">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335676">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ISSAI 4000 «</a:t>
                      </a:r>
                      <a:r>
                        <a:rPr lang="uk-UA" sz="1800" b="1" i="1" kern="1200" noProof="0" dirty="0" smtClean="0">
                          <a:solidFill>
                            <a:schemeClr val="bg1"/>
                          </a:solidFill>
                          <a:latin typeface="+mn-lt"/>
                          <a:ea typeface="+mj-ea"/>
                          <a:cs typeface="+mj-cs"/>
                        </a:rPr>
                        <a:t>Стандарт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954158585"/>
                  </a:ext>
                </a:extLst>
              </a:tr>
              <a:tr h="583784">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191</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Аудитор повинен повідомити висновок у аудиторському звіті. Висновок може бути висловлений як думка, як висновок, як відповідь на конкретні аудиторські питання або як рекомендації.</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r h="903417">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192</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Думка – це чітко викладена в письмовій формі заява аудитора, висловлена у стандартизованому форматі: немодифікованому чи модифікованому. У аудиторському звіті зазначається, чи є випадки недотримання вимог всеохоплюючими. Думка зазвичай використовується в завданні з атестації.</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166448310"/>
                  </a:ext>
                </a:extLst>
              </a:tr>
              <a:tr h="705394">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198</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У завданні з атестації аудитор надає впевненість, роблячи чітку заяву про рівень впевненості або за допомогою стандартизованих думок, або висновків.</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612665528"/>
                  </a:ext>
                </a:extLst>
              </a:tr>
              <a:tr h="1581064">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199</a:t>
                      </a:r>
                      <a:endParaRPr lang="en-US" sz="16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r>
                        <a:rPr lang="uk-UA" sz="1600" b="0" i="0" kern="1200" noProof="0" dirty="0" smtClean="0">
                          <a:solidFill>
                            <a:schemeClr val="tx1"/>
                          </a:solidFill>
                          <a:latin typeface="+mn-lt"/>
                          <a:ea typeface="+mj-ea"/>
                          <a:cs typeface="+mj-cs"/>
                        </a:rPr>
                        <a:t>У завданні прямого звітування аудитор може надати впевненість або:</a:t>
                      </a:r>
                    </a:p>
                    <a:p>
                      <a:pPr marL="457200" lvl="1" algn="l" defTabSz="914400" rtl="0" eaLnBrk="1" latinLnBrk="0" hangingPunct="1"/>
                      <a:r>
                        <a:rPr lang="uk-UA" sz="1600" b="0" i="0" kern="1200" noProof="0" dirty="0" smtClean="0">
                          <a:solidFill>
                            <a:schemeClr val="tx1"/>
                          </a:solidFill>
                          <a:latin typeface="+mn-lt"/>
                          <a:ea typeface="+mj-ea"/>
                          <a:cs typeface="+mj-cs"/>
                        </a:rPr>
                        <a:t>а) зробивши чітку заяву про рівень впевненості у формі висновків, що в явний спосіб подають інформацію про рівень впевненості, або</a:t>
                      </a:r>
                    </a:p>
                    <a:p>
                      <a:pPr marL="457200" lvl="1" algn="l" defTabSz="914400" rtl="0" eaLnBrk="1" latinLnBrk="0" hangingPunct="1"/>
                      <a:r>
                        <a:rPr lang="uk-UA" sz="1600" b="0" i="0" kern="1200" noProof="0" dirty="0" smtClean="0">
                          <a:solidFill>
                            <a:schemeClr val="tx1"/>
                          </a:solidFill>
                          <a:latin typeface="+mn-lt"/>
                          <a:ea typeface="+mj-ea"/>
                          <a:cs typeface="+mj-cs"/>
                        </a:rPr>
                        <a:t>b) роз’яснивши, як було сформовано результати, критерії та висновки, у збалансований і раціональний спосіб, а також чому поєднання результатів і критеріїв спричинило певний загальний висновок або певну рекомендацію.</a:t>
                      </a:r>
                    </a:p>
                  </a:txBody>
                  <a:tcPr marL="68580" marR="68580" marT="0" marB="0" anchor="ctr"/>
                </a:tc>
                <a:extLst>
                  <a:ext uri="{0D108BD9-81ED-4DB2-BD59-A6C34878D82A}">
                    <a16:rowId xmlns:a16="http://schemas.microsoft.com/office/drawing/2014/main" val="1292563550"/>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21</a:t>
            </a:fld>
            <a:endParaRPr lang="uk-UA"/>
          </a:p>
        </p:txBody>
      </p:sp>
    </p:spTree>
    <p:extLst>
      <p:ext uri="{BB962C8B-B14F-4D97-AF65-F5344CB8AC3E}">
        <p14:creationId xmlns:p14="http://schemas.microsoft.com/office/powerpoint/2010/main" val="94643418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19791"/>
            <a:ext cx="4058194" cy="3662693"/>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lstStyle/>
          <a:p>
            <a:r>
              <a:rPr lang="uk-UA" dirty="0" smtClean="0">
                <a:latin typeface="+mn-lt"/>
              </a:rPr>
              <a:t>Загальні вимоги</a:t>
            </a:r>
            <a:endParaRPr lang="uk-UA" dirty="0">
              <a:latin typeface="+mn-lt"/>
            </a:endParaRP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2717074" y="1097769"/>
            <a:ext cx="8769531" cy="4896784"/>
          </a:xfrm>
        </p:spPr>
        <p:txBody>
          <a:bodyPr anchor="ctr">
            <a:normAutofit fontScale="92500" lnSpcReduction="10000"/>
          </a:bodyPr>
          <a:lstStyle/>
          <a:p>
            <a:r>
              <a:rPr lang="uk-UA" dirty="0" smtClean="0">
                <a:latin typeface="+mn-lt"/>
              </a:rPr>
              <a:t>У </a:t>
            </a:r>
            <a:r>
              <a:rPr lang="uk-UA" dirty="0">
                <a:latin typeface="+mn-lt"/>
              </a:rPr>
              <a:t>завданнях із прямого звітування (лише інколи – у завданнях з атестації) звіти можуть мати різні форм висновків або думок. </a:t>
            </a:r>
            <a:endParaRPr lang="uk-UA" dirty="0" smtClean="0">
              <a:latin typeface="+mn-lt"/>
            </a:endParaRPr>
          </a:p>
          <a:p>
            <a:r>
              <a:rPr lang="uk-UA" dirty="0" smtClean="0">
                <a:latin typeface="+mn-lt"/>
              </a:rPr>
              <a:t>У </a:t>
            </a:r>
            <a:r>
              <a:rPr lang="uk-UA" dirty="0">
                <a:latin typeface="+mn-lt"/>
              </a:rPr>
              <a:t>завданнях з атестації звіт має форму короткої стандартизованої думки. </a:t>
            </a:r>
          </a:p>
          <a:p>
            <a:r>
              <a:rPr lang="uk-UA" dirty="0" smtClean="0">
                <a:latin typeface="+mn-lt"/>
              </a:rPr>
              <a:t>Залежно </a:t>
            </a:r>
            <a:r>
              <a:rPr lang="uk-UA" dirty="0">
                <a:latin typeface="+mn-lt"/>
              </a:rPr>
              <a:t>від типу аудиторського завдання або рівня наданої впевненості аудитори можуть вирішити, чи надавати у звіті висновок чи висловлювати думку, і це має бути чітко і ясно зазначено.</a:t>
            </a:r>
          </a:p>
          <a:p>
            <a:r>
              <a:rPr lang="uk-UA" dirty="0" smtClean="0">
                <a:latin typeface="+mn-lt"/>
              </a:rPr>
              <a:t>Висновки</a:t>
            </a:r>
            <a:r>
              <a:rPr lang="uk-UA" dirty="0">
                <a:latin typeface="+mn-lt"/>
              </a:rPr>
              <a:t>, що надаються у звітах за результатами виконання завдань з прямого звітування, мають корелювати з поставленими питаннями аудиту.</a:t>
            </a:r>
          </a:p>
          <a:p>
            <a:r>
              <a:rPr lang="uk-UA" dirty="0" smtClean="0">
                <a:latin typeface="+mn-lt"/>
              </a:rPr>
              <a:t>На </a:t>
            </a:r>
            <a:r>
              <a:rPr lang="uk-UA" dirty="0">
                <a:latin typeface="+mn-lt"/>
              </a:rPr>
              <a:t>відміну від висновків, думка висловлюється у чіткій стандартизованій формі, що також характерно для фінансових </a:t>
            </a:r>
            <a:r>
              <a:rPr lang="uk-UA" dirty="0" smtClean="0">
                <a:latin typeface="+mn-lt"/>
              </a:rPr>
              <a:t>аудитів.</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22</a:t>
            </a:fld>
            <a:endParaRPr lang="uk-UA"/>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9778" y="0"/>
            <a:ext cx="1153885" cy="1153885"/>
          </a:xfrm>
          <a:prstGeom prst="rect">
            <a:avLst/>
          </a:prstGeom>
        </p:spPr>
      </p:pic>
    </p:spTree>
    <p:extLst>
      <p:ext uri="{BB962C8B-B14F-4D97-AF65-F5344CB8AC3E}">
        <p14:creationId xmlns:p14="http://schemas.microsoft.com/office/powerpoint/2010/main" val="371062466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32709"/>
            <a:ext cx="2591752" cy="3455670"/>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350520" y="159878"/>
            <a:ext cx="4056017" cy="875846"/>
          </a:xfrm>
        </p:spPr>
        <p:txBody>
          <a:bodyPr/>
          <a:lstStyle/>
          <a:p>
            <a:r>
              <a:rPr lang="uk-UA" dirty="0" smtClean="0">
                <a:latin typeface="+mn-lt"/>
              </a:rPr>
              <a:t>Позитивна впевненість</a:t>
            </a:r>
            <a:endParaRPr lang="uk-UA" dirty="0">
              <a:latin typeface="+mn-lt"/>
            </a:endParaRP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2116183" y="1094372"/>
            <a:ext cx="9797143" cy="4896784"/>
          </a:xfrm>
        </p:spPr>
        <p:txBody>
          <a:bodyPr anchor="ctr">
            <a:normAutofit/>
          </a:bodyPr>
          <a:lstStyle/>
          <a:p>
            <a:pPr lvl="0"/>
            <a:r>
              <a:rPr lang="uk-UA" sz="2000" dirty="0">
                <a:latin typeface="+mn-lt"/>
              </a:rPr>
              <a:t>У завданнях з отримання </a:t>
            </a:r>
            <a:r>
              <a:rPr lang="uk-UA" sz="2000" b="1" dirty="0">
                <a:latin typeface="+mn-lt"/>
              </a:rPr>
              <a:t>обґрунтованої впевненості </a:t>
            </a:r>
            <a:r>
              <a:rPr lang="uk-UA" sz="2000" dirty="0">
                <a:latin typeface="+mn-lt"/>
              </a:rPr>
              <a:t>аудитори збирають достатні та прийнятні аудиторські докази, щоб зробити висновок, чи відповідає предмет аудиту у всіх суттєвих аспектах визначеним відповідним критеріям. </a:t>
            </a:r>
            <a:endParaRPr lang="uk-UA" sz="2000" dirty="0" smtClean="0">
              <a:latin typeface="+mn-lt"/>
            </a:endParaRPr>
          </a:p>
          <a:p>
            <a:pPr lvl="0"/>
            <a:r>
              <a:rPr lang="uk-UA" sz="2000" dirty="0" smtClean="0">
                <a:latin typeface="+mn-lt"/>
              </a:rPr>
              <a:t>У </a:t>
            </a:r>
            <a:r>
              <a:rPr lang="uk-UA" sz="2000" dirty="0">
                <a:latin typeface="+mn-lt"/>
              </a:rPr>
              <a:t>цих випадках висновок висловлюється </a:t>
            </a:r>
            <a:r>
              <a:rPr lang="uk-UA" sz="2000" b="1" dirty="0">
                <a:latin typeface="+mn-lt"/>
              </a:rPr>
              <a:t>у формі позитивної </a:t>
            </a:r>
            <a:r>
              <a:rPr lang="uk-UA" sz="2000" b="1" dirty="0" smtClean="0">
                <a:latin typeface="+mn-lt"/>
              </a:rPr>
              <a:t>впевненості</a:t>
            </a:r>
            <a:r>
              <a:rPr lang="uk-UA" sz="2000" dirty="0" smtClean="0">
                <a:latin typeface="+mn-lt"/>
              </a:rPr>
              <a:t>.</a:t>
            </a:r>
          </a:p>
          <a:p>
            <a:pPr marL="0" lvl="0" indent="0">
              <a:buNone/>
            </a:pPr>
            <a:r>
              <a:rPr lang="uk-UA" sz="2000" dirty="0" smtClean="0">
                <a:latin typeface="+mn-lt"/>
              </a:rPr>
              <a:t>Наприклад</a:t>
            </a:r>
            <a:r>
              <a:rPr lang="uk-UA" sz="2000" dirty="0">
                <a:latin typeface="+mn-lt"/>
              </a:rPr>
              <a:t>, </a:t>
            </a:r>
            <a:r>
              <a:rPr lang="uk-UA" sz="2000" b="1" dirty="0">
                <a:solidFill>
                  <a:schemeClr val="accent1"/>
                </a:solidFill>
                <a:latin typeface="+mn-lt"/>
              </a:rPr>
              <a:t>немодифіковану думку</a:t>
            </a:r>
            <a:r>
              <a:rPr lang="uk-UA" sz="2000" dirty="0">
                <a:latin typeface="+mn-lt"/>
              </a:rPr>
              <a:t> можна сформулювати таким чином:</a:t>
            </a:r>
            <a:endParaRPr lang="en-US" sz="2000" dirty="0">
              <a:latin typeface="+mn-lt"/>
            </a:endParaRPr>
          </a:p>
          <a:p>
            <a:pPr marL="0" indent="0">
              <a:buNone/>
            </a:pPr>
            <a:r>
              <a:rPr lang="uk-UA" sz="2000" i="1" dirty="0" smtClean="0">
                <a:latin typeface="+mn-lt"/>
              </a:rPr>
              <a:t>«Ми провели </a:t>
            </a:r>
            <a:r>
              <a:rPr lang="uk-UA" sz="2000" i="1" dirty="0">
                <a:latin typeface="+mn-lt"/>
              </a:rPr>
              <a:t>аудит відповідності за предметом аудиту XYZ та </a:t>
            </a:r>
            <a:r>
              <a:rPr lang="uk-UA" sz="2000" i="1" dirty="0" smtClean="0">
                <a:latin typeface="+mn-lt"/>
              </a:rPr>
              <a:t>оцінили </a:t>
            </a:r>
            <a:r>
              <a:rPr lang="uk-UA" sz="2000" i="1" dirty="0">
                <a:latin typeface="+mn-lt"/>
              </a:rPr>
              <a:t>відповідність [застосовані критерії]. Отримані докази є достатніми та прийнятними, щоб стати підставою для нашого висновку про те, що предмет аудиту </a:t>
            </a:r>
            <a:r>
              <a:rPr lang="uk-UA" sz="2000" i="1" dirty="0" smtClean="0">
                <a:latin typeface="+mn-lt"/>
              </a:rPr>
              <a:t>в усіх суттєвих </a:t>
            </a:r>
            <a:r>
              <a:rPr lang="uk-UA" sz="2000" i="1" dirty="0">
                <a:latin typeface="+mn-lt"/>
              </a:rPr>
              <a:t>аспектах відповідає застосовним критеріям</a:t>
            </a:r>
            <a:r>
              <a:rPr lang="uk-UA" sz="2000" i="1" dirty="0" smtClean="0">
                <a:latin typeface="+mn-lt"/>
              </a:rPr>
              <a:t>».</a:t>
            </a:r>
          </a:p>
          <a:p>
            <a:pPr marL="0" indent="0">
              <a:buNone/>
            </a:pPr>
            <a:r>
              <a:rPr lang="uk-UA" sz="2000" b="1" dirty="0" smtClean="0">
                <a:solidFill>
                  <a:schemeClr val="accent1"/>
                </a:solidFill>
                <a:latin typeface="+mn-lt"/>
              </a:rPr>
              <a:t>Думка із застереженням</a:t>
            </a:r>
            <a:r>
              <a:rPr lang="uk-UA" sz="2000" dirty="0" smtClean="0">
                <a:latin typeface="+mn-lt"/>
              </a:rPr>
              <a:t> може бути сформульована так:</a:t>
            </a:r>
          </a:p>
          <a:p>
            <a:pPr marL="0" indent="0">
              <a:buNone/>
            </a:pPr>
            <a:r>
              <a:rPr lang="uk-UA" sz="2000" i="1" dirty="0" smtClean="0">
                <a:latin typeface="+mn-lt"/>
              </a:rPr>
              <a:t>«У </a:t>
            </a:r>
            <a:r>
              <a:rPr lang="uk-UA" sz="2000" i="1" dirty="0">
                <a:latin typeface="+mn-lt"/>
              </a:rPr>
              <a:t>результаті виконаної аудиторської роботи, описаної у цьому звіті, ми виявили, що, за винятком [описати виняток], інформація про предмет аудиту </a:t>
            </a:r>
            <a:r>
              <a:rPr lang="uk-UA" sz="2000" i="1" dirty="0" smtClean="0">
                <a:latin typeface="+mn-lt"/>
              </a:rPr>
              <a:t>в усіх </a:t>
            </a:r>
            <a:r>
              <a:rPr lang="uk-UA" sz="2000" i="1" dirty="0">
                <a:latin typeface="+mn-lt"/>
              </a:rPr>
              <a:t>суттєвих аспектах відповідає [застосовані критерії</a:t>
            </a:r>
            <a:r>
              <a:rPr lang="uk-UA" sz="2000" i="1" dirty="0" smtClean="0">
                <a:latin typeface="+mn-lt"/>
              </a:rPr>
              <a:t>]».</a:t>
            </a:r>
            <a:endParaRPr lang="en-US" sz="2000" i="1"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23</a:t>
            </a:fld>
            <a:endParaRPr lang="uk-UA"/>
          </a:p>
        </p:txBody>
      </p:sp>
    </p:spTree>
    <p:extLst>
      <p:ext uri="{BB962C8B-B14F-4D97-AF65-F5344CB8AC3E}">
        <p14:creationId xmlns:p14="http://schemas.microsoft.com/office/powerpoint/2010/main" val="274332113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 y="1950720"/>
            <a:ext cx="2360000" cy="2883153"/>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350520" y="159878"/>
            <a:ext cx="4056017" cy="875846"/>
          </a:xfrm>
        </p:spPr>
        <p:txBody>
          <a:bodyPr/>
          <a:lstStyle/>
          <a:p>
            <a:r>
              <a:rPr lang="uk-UA" dirty="0" smtClean="0">
                <a:latin typeface="+mn-lt"/>
              </a:rPr>
              <a:t>Негативна впевненість</a:t>
            </a:r>
            <a:endParaRPr lang="uk-UA" dirty="0">
              <a:latin typeface="+mn-lt"/>
            </a:endParaRP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2426784" y="1035724"/>
            <a:ext cx="9398093" cy="4896784"/>
          </a:xfrm>
        </p:spPr>
        <p:txBody>
          <a:bodyPr anchor="ctr">
            <a:normAutofit/>
          </a:bodyPr>
          <a:lstStyle/>
          <a:p>
            <a:pPr lvl="0"/>
            <a:r>
              <a:rPr lang="uk-UA" sz="2000" dirty="0">
                <a:latin typeface="+mn-lt"/>
              </a:rPr>
              <a:t>У завданнях з обмеженою впевненістю аудитори збирають достатні та прийнятні докази для досягнення мети завдання, однак </a:t>
            </a:r>
            <a:r>
              <a:rPr lang="uk-UA" sz="2000" b="1" dirty="0">
                <a:latin typeface="+mn-lt"/>
              </a:rPr>
              <a:t>аудиторські процедури обмежені </a:t>
            </a:r>
            <a:r>
              <a:rPr lang="uk-UA" sz="2000" dirty="0">
                <a:latin typeface="+mn-lt"/>
              </a:rPr>
              <a:t>в порівнянні з необхідними процедурами в завданнях з обґрунтованою впевненістю. </a:t>
            </a:r>
            <a:endParaRPr lang="uk-UA" sz="2000" dirty="0" smtClean="0">
              <a:latin typeface="+mn-lt"/>
            </a:endParaRPr>
          </a:p>
          <a:p>
            <a:pPr lvl="0"/>
            <a:r>
              <a:rPr lang="uk-UA" sz="2000" dirty="0" smtClean="0">
                <a:latin typeface="+mn-lt"/>
              </a:rPr>
              <a:t>У </a:t>
            </a:r>
            <a:r>
              <a:rPr lang="uk-UA" sz="2000" dirty="0">
                <a:latin typeface="+mn-lt"/>
              </a:rPr>
              <a:t>цих випадках висновок висловлюється </a:t>
            </a:r>
            <a:r>
              <a:rPr lang="uk-UA" sz="2000" b="1" dirty="0">
                <a:latin typeface="+mn-lt"/>
              </a:rPr>
              <a:t>у формі негативної впевненості</a:t>
            </a:r>
            <a:r>
              <a:rPr lang="uk-UA" sz="2000" dirty="0">
                <a:latin typeface="+mn-lt"/>
              </a:rPr>
              <a:t>. </a:t>
            </a:r>
            <a:endParaRPr lang="uk-UA" sz="2000" dirty="0" smtClean="0">
              <a:latin typeface="+mn-lt"/>
            </a:endParaRPr>
          </a:p>
          <a:p>
            <a:pPr marL="0" lvl="0" indent="0">
              <a:buNone/>
            </a:pPr>
            <a:r>
              <a:rPr lang="uk-UA" sz="2000" dirty="0" smtClean="0">
                <a:latin typeface="+mn-lt"/>
              </a:rPr>
              <a:t>Наприклад</a:t>
            </a:r>
            <a:r>
              <a:rPr lang="uk-UA" sz="2000" dirty="0">
                <a:latin typeface="+mn-lt"/>
              </a:rPr>
              <a:t>, </a:t>
            </a:r>
            <a:r>
              <a:rPr lang="uk-UA" sz="2000" b="1" dirty="0">
                <a:solidFill>
                  <a:schemeClr val="accent1"/>
                </a:solidFill>
                <a:latin typeface="+mn-lt"/>
              </a:rPr>
              <a:t>немодифіковану думку</a:t>
            </a:r>
            <a:r>
              <a:rPr lang="uk-UA" sz="2000" dirty="0">
                <a:latin typeface="+mn-lt"/>
              </a:rPr>
              <a:t> можна сформулювати таким чином:</a:t>
            </a:r>
            <a:endParaRPr lang="en-US" sz="2000" dirty="0">
              <a:latin typeface="+mn-lt"/>
            </a:endParaRPr>
          </a:p>
          <a:p>
            <a:pPr marL="0" indent="0">
              <a:buNone/>
            </a:pPr>
            <a:r>
              <a:rPr lang="uk-UA" sz="2000" i="1" dirty="0" smtClean="0">
                <a:latin typeface="+mn-lt"/>
              </a:rPr>
              <a:t>«У </a:t>
            </a:r>
            <a:r>
              <a:rPr lang="uk-UA" sz="2000" i="1" dirty="0">
                <a:latin typeface="+mn-lt"/>
              </a:rPr>
              <a:t>результаті виконаної роботи, описаної в цьому звіті, ніщо не привернуло нашої уваги, що змусило б нас вважати, що предмет аудиту не відповідає в усіх суттєвих аспектах [застосовані критерії</a:t>
            </a:r>
            <a:r>
              <a:rPr lang="uk-UA" sz="2000" i="1" dirty="0" smtClean="0">
                <a:latin typeface="+mn-lt"/>
              </a:rPr>
              <a:t>]».</a:t>
            </a:r>
          </a:p>
          <a:p>
            <a:pPr marL="0" indent="0">
              <a:buNone/>
            </a:pPr>
            <a:r>
              <a:rPr lang="uk-UA" sz="2000" b="1" dirty="0">
                <a:solidFill>
                  <a:schemeClr val="accent1"/>
                </a:solidFill>
                <a:latin typeface="+mn-lt"/>
              </a:rPr>
              <a:t>Думка із застереженням</a:t>
            </a:r>
            <a:r>
              <a:rPr lang="uk-UA" sz="2000" dirty="0">
                <a:latin typeface="+mn-lt"/>
              </a:rPr>
              <a:t> може бути сформульована так:</a:t>
            </a:r>
          </a:p>
          <a:p>
            <a:pPr marL="0" indent="0">
              <a:buNone/>
            </a:pPr>
            <a:r>
              <a:rPr lang="uk-UA" sz="2000" i="1" dirty="0" smtClean="0">
                <a:latin typeface="+mn-lt"/>
              </a:rPr>
              <a:t>«У результаті виконаної роботи, описаної в цьому звіті, за винятком [описати виняток], ніщо не привернуло нашої уваги, що змусило б нас вважати, що предмет аудиту не відповідає в усіх суттєвих аспектах [застосовані критерії]».</a:t>
            </a:r>
            <a:endParaRPr lang="uk-UA" sz="2000" i="1"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24</a:t>
            </a:fld>
            <a:endParaRPr lang="uk-UA"/>
          </a:p>
        </p:txBody>
      </p:sp>
    </p:spTree>
    <p:extLst>
      <p:ext uri="{BB962C8B-B14F-4D97-AF65-F5344CB8AC3E}">
        <p14:creationId xmlns:p14="http://schemas.microsoft.com/office/powerpoint/2010/main" val="176068144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09"/>
            <a:ext cx="1963044" cy="2098266"/>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1860699" y="340010"/>
            <a:ext cx="4056017" cy="875846"/>
          </a:xfrm>
        </p:spPr>
        <p:txBody>
          <a:bodyPr/>
          <a:lstStyle/>
          <a:p>
            <a:r>
              <a:rPr lang="uk-UA" dirty="0">
                <a:latin typeface="+mn-lt"/>
              </a:rPr>
              <a:t>Типи модифікації думки</a:t>
            </a: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25</a:t>
            </a:fld>
            <a:endParaRPr lang="uk-UA"/>
          </a:p>
        </p:txBody>
      </p:sp>
      <p:sp>
        <p:nvSpPr>
          <p:cNvPr id="6" name="Объект 5"/>
          <p:cNvSpPr>
            <a:spLocks noGrp="1"/>
          </p:cNvSpPr>
          <p:nvPr>
            <p:ph idx="1"/>
          </p:nvPr>
        </p:nvSpPr>
        <p:spPr>
          <a:xfrm>
            <a:off x="1860699" y="1286235"/>
            <a:ext cx="9924051" cy="4740049"/>
          </a:xfrm>
        </p:spPr>
        <p:txBody>
          <a:bodyPr/>
          <a:lstStyle/>
          <a:p>
            <a:r>
              <a:rPr lang="uk-UA" dirty="0">
                <a:latin typeface="+mn-lt"/>
              </a:rPr>
              <a:t>Умови для висловлення різних типів думок в аудиті відповідності аналогічні підходам, застосовуваним у фінансовому </a:t>
            </a:r>
            <a:r>
              <a:rPr lang="uk-UA" dirty="0" smtClean="0">
                <a:latin typeface="+mn-lt"/>
              </a:rPr>
              <a:t>аудиті:</a:t>
            </a:r>
          </a:p>
          <a:p>
            <a:pPr marL="0" indent="0">
              <a:buNone/>
            </a:pPr>
            <a:endParaRPr lang="en-US" dirty="0"/>
          </a:p>
        </p:txBody>
      </p:sp>
      <p:graphicFrame>
        <p:nvGraphicFramePr>
          <p:cNvPr id="11" name="Таблица 10"/>
          <p:cNvGraphicFramePr>
            <a:graphicFrameLocks noGrp="1"/>
          </p:cNvGraphicFramePr>
          <p:nvPr>
            <p:extLst>
              <p:ext uri="{D42A27DB-BD31-4B8C-83A1-F6EECF244321}">
                <p14:modId xmlns:p14="http://schemas.microsoft.com/office/powerpoint/2010/main" val="1136135621"/>
              </p:ext>
            </p:extLst>
          </p:nvPr>
        </p:nvGraphicFramePr>
        <p:xfrm>
          <a:off x="533399" y="2451044"/>
          <a:ext cx="11342688" cy="2790444"/>
        </p:xfrm>
        <a:graphic>
          <a:graphicData uri="http://schemas.openxmlformats.org/drawingml/2006/table">
            <a:tbl>
              <a:tblPr firstRow="1" firstCol="1" bandRow="1"/>
              <a:tblGrid>
                <a:gridCol w="4450871">
                  <a:extLst>
                    <a:ext uri="{9D8B030D-6E8A-4147-A177-3AD203B41FA5}">
                      <a16:colId xmlns:a16="http://schemas.microsoft.com/office/drawing/2014/main" val="3905103326"/>
                    </a:ext>
                  </a:extLst>
                </a:gridCol>
                <a:gridCol w="3600169">
                  <a:extLst>
                    <a:ext uri="{9D8B030D-6E8A-4147-A177-3AD203B41FA5}">
                      <a16:colId xmlns:a16="http://schemas.microsoft.com/office/drawing/2014/main" val="322129071"/>
                    </a:ext>
                  </a:extLst>
                </a:gridCol>
                <a:gridCol w="3291648">
                  <a:extLst>
                    <a:ext uri="{9D8B030D-6E8A-4147-A177-3AD203B41FA5}">
                      <a16:colId xmlns:a16="http://schemas.microsoft.com/office/drawing/2014/main" val="4088584150"/>
                    </a:ext>
                  </a:extLst>
                </a:gridCol>
              </a:tblGrid>
              <a:tr h="381635">
                <a:tc rowSpan="2">
                  <a:txBody>
                    <a:bodyPr/>
                    <a:lstStyle/>
                    <a:p>
                      <a:pPr algn="ctr">
                        <a:lnSpc>
                          <a:spcPct val="115000"/>
                        </a:lnSpc>
                        <a:spcBef>
                          <a:spcPts val="300"/>
                        </a:spcBef>
                        <a:spcAft>
                          <a:spcPts val="300"/>
                        </a:spcAft>
                      </a:pPr>
                      <a:r>
                        <a:rPr lang="uk-UA" sz="1800" b="1" dirty="0">
                          <a:effectLst/>
                          <a:latin typeface="+mn-lt"/>
                          <a:ea typeface="Arial" panose="020B0604020202020204" pitchFamily="34" charset="0"/>
                        </a:rPr>
                        <a:t>Характер питання, яке призводить до модифікації</a:t>
                      </a:r>
                      <a:endParaRPr lang="en-US" sz="1600" dirty="0">
                        <a:effectLst/>
                        <a:latin typeface="+mn-lt"/>
                        <a:ea typeface="Arial" panose="020B0604020202020204" pitchFamily="34" charset="0"/>
                      </a:endParaRPr>
                    </a:p>
                  </a:txBody>
                  <a:tcPr marL="66040" marR="138430" marT="34925" marB="31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DBF5"/>
                    </a:solidFill>
                  </a:tcPr>
                </a:tc>
                <a:tc gridSpan="2">
                  <a:txBody>
                    <a:bodyPr/>
                    <a:lstStyle/>
                    <a:p>
                      <a:pPr algn="ctr">
                        <a:lnSpc>
                          <a:spcPct val="115000"/>
                        </a:lnSpc>
                        <a:spcBef>
                          <a:spcPts val="300"/>
                        </a:spcBef>
                        <a:spcAft>
                          <a:spcPts val="300"/>
                        </a:spcAft>
                      </a:pPr>
                      <a:r>
                        <a:rPr lang="uk-UA" sz="1800" b="1">
                          <a:effectLst/>
                          <a:latin typeface="+mn-lt"/>
                          <a:ea typeface="Arial" panose="020B0604020202020204" pitchFamily="34" charset="0"/>
                        </a:rPr>
                        <a:t>Судження аудитора щодо всеохоплюваності </a:t>
                      </a:r>
                      <a:r>
                        <a:rPr lang="uk-UA" sz="1800" b="1" spc="-30">
                          <a:effectLst/>
                          <a:latin typeface="+mn-lt"/>
                          <a:ea typeface="Arial" panose="020B0604020202020204" pitchFamily="34" charset="0"/>
                        </a:rPr>
                        <a:t>впливу чи можливого впливу на предмет аудиту</a:t>
                      </a:r>
                      <a:endParaRPr lang="en-US" sz="1600">
                        <a:effectLst/>
                        <a:latin typeface="+mn-lt"/>
                        <a:ea typeface="Arial" panose="020B0604020202020204" pitchFamily="34" charset="0"/>
                      </a:endParaRPr>
                    </a:p>
                  </a:txBody>
                  <a:tcPr marL="66040" marR="138430" marT="34925"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DBF5"/>
                    </a:solidFill>
                  </a:tcPr>
                </a:tc>
                <a:tc hMerge="1">
                  <a:txBody>
                    <a:bodyPr/>
                    <a:lstStyle/>
                    <a:p>
                      <a:endParaRPr lang="en-US"/>
                    </a:p>
                  </a:txBody>
                  <a:tcPr/>
                </a:tc>
                <a:extLst>
                  <a:ext uri="{0D108BD9-81ED-4DB2-BD59-A6C34878D82A}">
                    <a16:rowId xmlns:a16="http://schemas.microsoft.com/office/drawing/2014/main" val="1913859713"/>
                  </a:ext>
                </a:extLst>
              </a:tr>
              <a:tr h="133985">
                <a:tc vMerge="1">
                  <a:txBody>
                    <a:bodyPr/>
                    <a:lstStyle/>
                    <a:p>
                      <a:endParaRPr lang="en-US"/>
                    </a:p>
                  </a:txBody>
                  <a:tcPr/>
                </a:tc>
                <a:tc>
                  <a:txBody>
                    <a:bodyPr/>
                    <a:lstStyle/>
                    <a:p>
                      <a:pPr algn="ctr">
                        <a:lnSpc>
                          <a:spcPct val="115000"/>
                        </a:lnSpc>
                        <a:spcBef>
                          <a:spcPts val="300"/>
                        </a:spcBef>
                        <a:spcAft>
                          <a:spcPts val="300"/>
                        </a:spcAft>
                      </a:pPr>
                      <a:r>
                        <a:rPr lang="uk-UA" sz="1800" b="1" dirty="0">
                          <a:effectLst/>
                          <a:latin typeface="+mn-lt"/>
                          <a:ea typeface="Arial" panose="020B0604020202020204" pitchFamily="34" charset="0"/>
                        </a:rPr>
                        <a:t>Суттєвий, проте не всеохоплюючий</a:t>
                      </a:r>
                      <a:endParaRPr lang="en-US" sz="1600" dirty="0">
                        <a:effectLst/>
                        <a:latin typeface="+mn-lt"/>
                        <a:ea typeface="Arial" panose="020B0604020202020204" pitchFamily="34" charset="0"/>
                      </a:endParaRPr>
                    </a:p>
                  </a:txBody>
                  <a:tcPr marL="66040" marR="138430" marT="34925" marB="31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DBF5"/>
                    </a:solidFill>
                  </a:tcPr>
                </a:tc>
                <a:tc>
                  <a:txBody>
                    <a:bodyPr/>
                    <a:lstStyle/>
                    <a:p>
                      <a:pPr algn="ctr">
                        <a:lnSpc>
                          <a:spcPct val="115000"/>
                        </a:lnSpc>
                        <a:spcBef>
                          <a:spcPts val="300"/>
                        </a:spcBef>
                        <a:spcAft>
                          <a:spcPts val="300"/>
                        </a:spcAft>
                      </a:pPr>
                      <a:r>
                        <a:rPr lang="uk-UA" sz="1800" b="1" dirty="0">
                          <a:effectLst/>
                          <a:latin typeface="+mn-lt"/>
                          <a:ea typeface="Arial" panose="020B0604020202020204" pitchFamily="34" charset="0"/>
                        </a:rPr>
                        <a:t>Суттєвий та всеохоплюючий</a:t>
                      </a:r>
                      <a:endParaRPr lang="en-US" sz="1600" dirty="0">
                        <a:effectLst/>
                        <a:latin typeface="+mn-lt"/>
                        <a:ea typeface="Arial" panose="020B0604020202020204" pitchFamily="34" charset="0"/>
                      </a:endParaRPr>
                    </a:p>
                  </a:txBody>
                  <a:tcPr marL="66040" marR="138430" marT="34925" marB="31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DBF5"/>
                    </a:solidFill>
                  </a:tcPr>
                </a:tc>
                <a:extLst>
                  <a:ext uri="{0D108BD9-81ED-4DB2-BD59-A6C34878D82A}">
                    <a16:rowId xmlns:a16="http://schemas.microsoft.com/office/drawing/2014/main" val="1663766060"/>
                  </a:ext>
                </a:extLst>
              </a:tr>
              <a:tr h="0">
                <a:tc>
                  <a:txBody>
                    <a:bodyPr/>
                    <a:lstStyle/>
                    <a:p>
                      <a:pPr algn="l">
                        <a:lnSpc>
                          <a:spcPct val="115000"/>
                        </a:lnSpc>
                        <a:spcBef>
                          <a:spcPts val="300"/>
                        </a:spcBef>
                        <a:spcAft>
                          <a:spcPts val="300"/>
                        </a:spcAft>
                      </a:pPr>
                      <a:r>
                        <a:rPr lang="uk-UA" sz="1800" dirty="0">
                          <a:solidFill>
                            <a:srgbClr val="000000"/>
                          </a:solidFill>
                          <a:effectLst/>
                          <a:latin typeface="+mn-lt"/>
                          <a:ea typeface="Arial" panose="020B0604020202020204" pitchFamily="34" charset="0"/>
                        </a:rPr>
                        <a:t>Наявність суттєвих випадків невідповідності</a:t>
                      </a:r>
                      <a:endParaRPr lang="en-US" sz="1600" dirty="0">
                        <a:effectLst/>
                        <a:latin typeface="+mn-lt"/>
                        <a:ea typeface="Arial" panose="020B0604020202020204" pitchFamily="34" charset="0"/>
                      </a:endParaRPr>
                    </a:p>
                  </a:txBody>
                  <a:tcPr marL="66040" marR="138430" marT="34925"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uk-UA" sz="1800">
                          <a:solidFill>
                            <a:srgbClr val="000000"/>
                          </a:solidFill>
                          <a:effectLst/>
                          <a:latin typeface="+mn-lt"/>
                          <a:ea typeface="Arial" panose="020B0604020202020204" pitchFamily="34" charset="0"/>
                        </a:rPr>
                        <a:t>Думка із застереженням</a:t>
                      </a:r>
                      <a:endParaRPr lang="en-US" sz="1600">
                        <a:effectLst/>
                        <a:latin typeface="+mn-lt"/>
                        <a:ea typeface="Arial" panose="020B0604020202020204" pitchFamily="34" charset="0"/>
                      </a:endParaRPr>
                    </a:p>
                  </a:txBody>
                  <a:tcPr marL="66040" marR="138430" marT="34925" marB="31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uk-UA" sz="1800" dirty="0">
                          <a:solidFill>
                            <a:srgbClr val="000000"/>
                          </a:solidFill>
                          <a:effectLst/>
                          <a:latin typeface="+mn-lt"/>
                          <a:ea typeface="Arial" panose="020B0604020202020204" pitchFamily="34" charset="0"/>
                        </a:rPr>
                        <a:t>Негативна думка</a:t>
                      </a:r>
                      <a:endParaRPr lang="en-US" sz="1600" dirty="0">
                        <a:effectLst/>
                        <a:latin typeface="+mn-lt"/>
                        <a:ea typeface="Arial" panose="020B0604020202020204" pitchFamily="34" charset="0"/>
                      </a:endParaRPr>
                    </a:p>
                  </a:txBody>
                  <a:tcPr marL="66040" marR="138430" marT="34925" marB="31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3890846"/>
                  </a:ext>
                </a:extLst>
              </a:tr>
              <a:tr h="391795">
                <a:tc>
                  <a:txBody>
                    <a:bodyPr/>
                    <a:lstStyle/>
                    <a:p>
                      <a:pPr algn="l">
                        <a:lnSpc>
                          <a:spcPct val="115000"/>
                        </a:lnSpc>
                        <a:spcBef>
                          <a:spcPts val="300"/>
                        </a:spcBef>
                        <a:spcAft>
                          <a:spcPts val="300"/>
                        </a:spcAft>
                      </a:pPr>
                      <a:r>
                        <a:rPr lang="uk-UA" sz="1800" dirty="0">
                          <a:solidFill>
                            <a:srgbClr val="000000"/>
                          </a:solidFill>
                          <a:effectLst/>
                          <a:latin typeface="+mn-lt"/>
                          <a:ea typeface="Arial" panose="020B0604020202020204" pitchFamily="34" charset="0"/>
                        </a:rPr>
                        <a:t>Неможливість отримати прийнятні аудиторські докази в достатньому обсязі</a:t>
                      </a:r>
                      <a:endParaRPr lang="en-US" sz="1600" dirty="0">
                        <a:effectLst/>
                        <a:latin typeface="+mn-lt"/>
                        <a:ea typeface="Arial" panose="020B0604020202020204" pitchFamily="34" charset="0"/>
                      </a:endParaRPr>
                    </a:p>
                  </a:txBody>
                  <a:tcPr marL="66040" marR="138430" marT="34925"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uk-UA" sz="1800" dirty="0">
                          <a:solidFill>
                            <a:srgbClr val="000000"/>
                          </a:solidFill>
                          <a:effectLst/>
                          <a:latin typeface="+mn-lt"/>
                          <a:ea typeface="Arial" panose="020B0604020202020204" pitchFamily="34" charset="0"/>
                        </a:rPr>
                        <a:t>Думка із застереженням</a:t>
                      </a:r>
                      <a:endParaRPr lang="en-US" sz="1600" dirty="0">
                        <a:effectLst/>
                        <a:latin typeface="+mn-lt"/>
                        <a:ea typeface="Arial" panose="020B0604020202020204" pitchFamily="34" charset="0"/>
                      </a:endParaRPr>
                    </a:p>
                  </a:txBody>
                  <a:tcPr marL="66040" marR="138430" marT="34925" marB="31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uk-UA" sz="1800" dirty="0">
                          <a:solidFill>
                            <a:srgbClr val="000000"/>
                          </a:solidFill>
                          <a:effectLst/>
                          <a:latin typeface="+mn-lt"/>
                          <a:ea typeface="Arial" panose="020B0604020202020204" pitchFamily="34" charset="0"/>
                        </a:rPr>
                        <a:t>Відмова від висловлення думки</a:t>
                      </a:r>
                      <a:endParaRPr lang="en-US" sz="1600" dirty="0">
                        <a:effectLst/>
                        <a:latin typeface="+mn-lt"/>
                        <a:ea typeface="Arial" panose="020B0604020202020204" pitchFamily="34" charset="0"/>
                      </a:endParaRPr>
                    </a:p>
                  </a:txBody>
                  <a:tcPr marL="66040" marR="138430" marT="34925" marB="31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317242"/>
                  </a:ext>
                </a:extLst>
              </a:tr>
            </a:tbl>
          </a:graphicData>
        </a:graphic>
      </p:graphicFrame>
    </p:spTree>
    <p:extLst>
      <p:ext uri="{BB962C8B-B14F-4D97-AF65-F5344CB8AC3E}">
        <p14:creationId xmlns:p14="http://schemas.microsoft.com/office/powerpoint/2010/main" val="376831094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921061764"/>
              </p:ext>
            </p:extLst>
          </p:nvPr>
        </p:nvGraphicFramePr>
        <p:xfrm>
          <a:off x="415636" y="1282915"/>
          <a:ext cx="11407395" cy="4630853"/>
        </p:xfrm>
        <a:graphic>
          <a:graphicData uri="http://schemas.openxmlformats.org/drawingml/2006/table">
            <a:tbl>
              <a:tblPr firstRow="1" firstCol="1" bandRow="1">
                <a:tableStyleId>{5C22544A-7EE6-4342-B048-85BDC9FD1C3A}</a:tableStyleId>
              </a:tblPr>
              <a:tblGrid>
                <a:gridCol w="1172743">
                  <a:extLst>
                    <a:ext uri="{9D8B030D-6E8A-4147-A177-3AD203B41FA5}">
                      <a16:colId xmlns:a16="http://schemas.microsoft.com/office/drawing/2014/main" val="1213619242"/>
                    </a:ext>
                  </a:extLst>
                </a:gridCol>
                <a:gridCol w="10234652">
                  <a:extLst>
                    <a:ext uri="{9D8B030D-6E8A-4147-A177-3AD203B41FA5}">
                      <a16:colId xmlns:a16="http://schemas.microsoft.com/office/drawing/2014/main" val="2416256669"/>
                    </a:ext>
                  </a:extLst>
                </a:gridCol>
              </a:tblGrid>
              <a:tr h="418329">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371849">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ISSAI 4000 «</a:t>
                      </a:r>
                      <a:r>
                        <a:rPr lang="uk-UA" sz="1800" b="1" i="1" kern="1200" noProof="0" dirty="0" smtClean="0">
                          <a:solidFill>
                            <a:schemeClr val="bg1"/>
                          </a:solidFill>
                          <a:latin typeface="+mn-lt"/>
                          <a:ea typeface="+mj-ea"/>
                          <a:cs typeface="+mj-cs"/>
                        </a:rPr>
                        <a:t>Стандарт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954158585"/>
                  </a:ext>
                </a:extLst>
              </a:tr>
              <a:tr h="810351">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215</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У разі повідомлення у звіті про значні відхилення від дотримання вимог у тих випадках, де наявний потенціал значного поліпшення, надаються рекомендації. Для користувача може бути корисним виділення аудитором коригувальних заходів, реалізація яких триває.</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r h="1000773">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216</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І хоча конструктивні та практичні рекомендації сприяють належному управлінню державним сектором, аудитор виявляє обачливість і не надає настільки детальних рекомендацій, які поклали б на нього функцію управлінського персоналу й тим самим створили б ризик погіршення його об’єктивності.</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166448310"/>
                  </a:ext>
                </a:extLst>
              </a:tr>
              <a:tr h="810351">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217</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Рекомендації можуть бути надані окремо від звіту, оскільки їх зазвичай пишуть переважно для управлінського персоналу об’єкта аудиту. У таких випадках рекомендації можуть бути надані окремо у листі на адресу управлінського персоналу.</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612665528"/>
                  </a:ext>
                </a:extLst>
              </a:tr>
              <a:tr h="1132714">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233</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Важливим завданням ВОА з моніторингу вжиття заходів відповідальною стороною є контроль виконання рекомендацій з питань, піднятих в аудиторському звіті. План контролю виконання рекомендацій складається в письмовій формі після публікації звіту з включенням до нього питань з приводу того, чи об'єкт аудиту усунув підняті питання в належний спосіб. Недостатність або незадовільність заходів, вжитих об'єктом аудиту, може бути підставою для подальшого звіту з боку ВОА.</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12002930"/>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26</a:t>
            </a:fld>
            <a:endParaRPr lang="uk-UA"/>
          </a:p>
        </p:txBody>
      </p:sp>
    </p:spTree>
    <p:extLst>
      <p:ext uri="{BB962C8B-B14F-4D97-AF65-F5344CB8AC3E}">
        <p14:creationId xmlns:p14="http://schemas.microsoft.com/office/powerpoint/2010/main" val="5017603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21" y="1145178"/>
            <a:ext cx="2915154" cy="2338601"/>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lstStyle/>
          <a:p>
            <a:r>
              <a:rPr lang="uk-UA" dirty="0" smtClean="0">
                <a:latin typeface="+mn-lt"/>
              </a:rPr>
              <a:t>Загальні вимоги</a:t>
            </a:r>
            <a:endParaRPr lang="uk-UA" dirty="0">
              <a:latin typeface="+mn-lt"/>
            </a:endParaRP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410751" y="3788453"/>
            <a:ext cx="8271695" cy="2055223"/>
          </a:xfrm>
        </p:spPr>
        <p:txBody>
          <a:bodyPr anchor="ctr">
            <a:noAutofit/>
          </a:bodyPr>
          <a:lstStyle/>
          <a:p>
            <a:r>
              <a:rPr lang="uk-UA" sz="2200" dirty="0" smtClean="0">
                <a:latin typeface="+mn-lt"/>
              </a:rPr>
              <a:t>Рекомендації </a:t>
            </a:r>
            <a:r>
              <a:rPr lang="uk-UA" sz="2200" dirty="0">
                <a:latin typeface="+mn-lt"/>
              </a:rPr>
              <a:t>повинні бути:</a:t>
            </a:r>
          </a:p>
          <a:p>
            <a:pPr lvl="1">
              <a:buFont typeface="Wingdings" panose="05000000000000000000" pitchFamily="2" charset="2"/>
              <a:buChar char="q"/>
            </a:pPr>
            <a:r>
              <a:rPr lang="uk-UA" dirty="0" smtClean="0">
                <a:latin typeface="+mn-lt"/>
              </a:rPr>
              <a:t>чіткими </a:t>
            </a:r>
            <a:r>
              <a:rPr lang="uk-UA" dirty="0">
                <a:latin typeface="+mn-lt"/>
              </a:rPr>
              <a:t>та конкретними. Загальні рекомендації не повинні надаватися, оскільки вони не зможуть бути реалізовані або будуть реалізовуватися поверхово;</a:t>
            </a:r>
          </a:p>
          <a:p>
            <a:pPr lvl="1">
              <a:buFont typeface="Wingdings" panose="05000000000000000000" pitchFamily="2" charset="2"/>
              <a:buChar char="q"/>
            </a:pPr>
            <a:r>
              <a:rPr lang="uk-UA" dirty="0" smtClean="0">
                <a:latin typeface="+mn-lt"/>
              </a:rPr>
              <a:t>з </a:t>
            </a:r>
            <a:r>
              <a:rPr lang="uk-UA" dirty="0">
                <a:latin typeface="+mn-lt"/>
              </a:rPr>
              <a:t>чітко визначеними термінами їх реалізації.</a:t>
            </a: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27</a:t>
            </a:fld>
            <a:endParaRPr lang="uk-UA"/>
          </a:p>
        </p:txBody>
      </p:sp>
      <p:sp>
        <p:nvSpPr>
          <p:cNvPr id="11" name="Content Placeholder 2">
            <a:extLst>
              <a:ext uri="{FF2B5EF4-FFF2-40B4-BE49-F238E27FC236}">
                <a16:creationId xmlns:a16="http://schemas.microsoft.com/office/drawing/2014/main" id="{86478D8C-218D-214D-935D-7EC084A9A2D5}"/>
              </a:ext>
            </a:extLst>
          </p:cNvPr>
          <p:cNvSpPr txBox="1">
            <a:spLocks/>
          </p:cNvSpPr>
          <p:nvPr/>
        </p:nvSpPr>
        <p:spPr>
          <a:xfrm>
            <a:off x="2785289" y="1031485"/>
            <a:ext cx="8769531" cy="2678366"/>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sz="2200" dirty="0" smtClean="0">
                <a:latin typeface="+mn-lt"/>
              </a:rPr>
              <a:t>Рекомендації мають додавати цінності результатам виконаної аудиторами роботи. </a:t>
            </a:r>
          </a:p>
          <a:p>
            <a:r>
              <a:rPr lang="uk-UA" sz="2200" dirty="0" smtClean="0">
                <a:latin typeface="+mn-lt"/>
              </a:rPr>
              <a:t>Виявлені випадки невідповідності, що вказують на порушення та недоліки, повинні бути основою для надання відповідальній стороні (керівництву об’єкта контролю) відповідних рекомендацій щодо прийняття релевантних управлінських рішень з метою усунення виявлених недоліків та недопущення їх виникнення у майбутньому.</a:t>
            </a:r>
          </a:p>
        </p:txBody>
      </p:sp>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160150" y="3788453"/>
            <a:ext cx="1344801" cy="2547650"/>
          </a:xfrm>
          <a:prstGeom prst="rect">
            <a:avLst/>
          </a:prstGeom>
        </p:spPr>
      </p:pic>
    </p:spTree>
    <p:extLst>
      <p:ext uri="{BB962C8B-B14F-4D97-AF65-F5344CB8AC3E}">
        <p14:creationId xmlns:p14="http://schemas.microsoft.com/office/powerpoint/2010/main" val="195702970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1046021"/>
            <a:ext cx="2627080" cy="262708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217" y="3671059"/>
            <a:ext cx="2725783" cy="2231185"/>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lstStyle/>
          <a:p>
            <a:r>
              <a:rPr lang="uk-UA" dirty="0" smtClean="0">
                <a:latin typeface="+mn-lt"/>
              </a:rPr>
              <a:t>Поради щодо формулювання рекомендацій</a:t>
            </a:r>
            <a:endParaRPr lang="uk-UA" dirty="0">
              <a:latin typeface="+mn-lt"/>
            </a:endParaRP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533400" y="3625249"/>
            <a:ext cx="9089571" cy="2369304"/>
          </a:xfrm>
        </p:spPr>
        <p:txBody>
          <a:bodyPr anchor="ctr">
            <a:noAutofit/>
          </a:bodyPr>
          <a:lstStyle/>
          <a:p>
            <a:pPr lvl="0">
              <a:spcAft>
                <a:spcPts val="0"/>
              </a:spcAft>
            </a:pPr>
            <a:r>
              <a:rPr lang="uk-UA" sz="2000" dirty="0" smtClean="0">
                <a:latin typeface="+mn-lt"/>
              </a:rPr>
              <a:t>Хорошою практикою є обговорення аудиторами рекомендації за результатами аудиту з відповідальними сторонами (об’єктами контролю). Так, аудитори можуть вважати надані рекомендації корисними, але під час обговорення відповідальна сторона може прокоментувати практичність впровадження рекомендацій або пояснити труднощі, що можуть виникати у зв’язку з цим. На основі обговорення аудитори можуть змінити та доопрацювати рекомендації, якщо це необхідно, з метою збільшення їх ефективності.</a:t>
            </a:r>
            <a:endParaRPr lang="uk-UA" sz="2000"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28</a:t>
            </a:fld>
            <a:endParaRPr lang="uk-UA"/>
          </a:p>
        </p:txBody>
      </p:sp>
      <p:sp>
        <p:nvSpPr>
          <p:cNvPr id="11" name="Content Placeholder 2">
            <a:extLst>
              <a:ext uri="{FF2B5EF4-FFF2-40B4-BE49-F238E27FC236}">
                <a16:creationId xmlns:a16="http://schemas.microsoft.com/office/drawing/2014/main" id="{86478D8C-218D-214D-935D-7EC084A9A2D5}"/>
              </a:ext>
            </a:extLst>
          </p:cNvPr>
          <p:cNvSpPr txBox="1">
            <a:spLocks/>
          </p:cNvSpPr>
          <p:nvPr/>
        </p:nvSpPr>
        <p:spPr>
          <a:xfrm>
            <a:off x="2627080" y="1110344"/>
            <a:ext cx="8927740" cy="2428891"/>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uk-UA" sz="2200" dirty="0" smtClean="0">
                <a:latin typeface="+mn-lt"/>
              </a:rPr>
              <a:t>Для того, щоб переконатися, що рекомендація є достатньо чіткою та конкретною, аудитор повинен відповісти на запитання: «Як я перевірю виконання рекомендації?». </a:t>
            </a:r>
          </a:p>
          <a:p>
            <a:pPr>
              <a:spcAft>
                <a:spcPts val="0"/>
              </a:spcAft>
            </a:pPr>
            <a:r>
              <a:rPr lang="uk-UA" sz="2200" dirty="0" smtClean="0">
                <a:latin typeface="+mn-lt"/>
              </a:rPr>
              <a:t>Кожна рекомендація повинна бути правильно адресована: «Хто відповідатиме за її виконання?».</a:t>
            </a:r>
          </a:p>
          <a:p>
            <a:pPr lvl="0">
              <a:lnSpc>
                <a:spcPct val="120000"/>
              </a:lnSpc>
              <a:spcAft>
                <a:spcPts val="0"/>
              </a:spcAft>
            </a:pPr>
            <a:r>
              <a:rPr lang="uk-UA" sz="2200" dirty="0">
                <a:latin typeface="+mn-lt"/>
              </a:rPr>
              <a:t>Рекомендація повинна містити мотивацію для об'єкта контролю (який ефект / перевага у разі виконання), що зміниться, якщо рекомендація буде виконана</a:t>
            </a:r>
            <a:r>
              <a:rPr lang="uk-UA" sz="2200" dirty="0" smtClean="0">
                <a:latin typeface="+mn-lt"/>
              </a:rPr>
              <a:t>.</a:t>
            </a:r>
            <a:endParaRPr lang="uk-UA" sz="2200" dirty="0">
              <a:latin typeface="+mn-lt"/>
            </a:endParaRPr>
          </a:p>
        </p:txBody>
      </p:sp>
    </p:spTree>
    <p:extLst>
      <p:ext uri="{BB962C8B-B14F-4D97-AF65-F5344CB8AC3E}">
        <p14:creationId xmlns:p14="http://schemas.microsoft.com/office/powerpoint/2010/main" val="167153673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F7BC6E0-F569-784A-8E2F-2F434918442D}"/>
              </a:ext>
            </a:extLst>
          </p:cNvPr>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spcAft>
                <a:spcPts val="600"/>
              </a:spcAft>
            </a:pPr>
            <a:r>
              <a:rPr lang="en-US" sz="3600" i="1" kern="1200" cap="all">
                <a:solidFill>
                  <a:srgbClr val="FFFFFF"/>
                </a:solidFill>
                <a:latin typeface="+mj-lt"/>
                <a:ea typeface="+mj-ea"/>
                <a:cs typeface="+mj-cs"/>
              </a:rPr>
              <a:t>ДЯКУЄМО ЗА УВАГУ!</a:t>
            </a:r>
            <a:endParaRPr lang="en-US" sz="3600" i="1" kern="1200">
              <a:solidFill>
                <a:srgbClr val="FFFFFF"/>
              </a:solidFill>
              <a:latin typeface="+mj-lt"/>
              <a:ea typeface="+mj-ea"/>
              <a:cs typeface="+mj-cs"/>
            </a:endParaRPr>
          </a:p>
        </p:txBody>
      </p:sp>
      <p:pic>
        <p:nvPicPr>
          <p:cNvPr id="3" name="Graphic 2" descr="Coffee with solid fill">
            <a:extLst>
              <a:ext uri="{FF2B5EF4-FFF2-40B4-BE49-F238E27FC236}">
                <a16:creationId xmlns:a16="http://schemas.microsoft.com/office/drawing/2014/main" id="{A95BFA25-E02A-41C2-9D95-00AA558E38A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383296" y="643466"/>
            <a:ext cx="5568739" cy="5568739"/>
          </a:xfrm>
          <a:prstGeom prst="rect">
            <a:avLst/>
          </a:prstGeom>
        </p:spPr>
      </p:pic>
      <p:sp>
        <p:nvSpPr>
          <p:cNvPr id="2" name="Номер слайда 1"/>
          <p:cNvSpPr>
            <a:spLocks noGrp="1"/>
          </p:cNvSpPr>
          <p:nvPr>
            <p:ph type="sldNum" sz="quarter" idx="12"/>
          </p:nvPr>
        </p:nvSpPr>
        <p:spPr/>
        <p:txBody>
          <a:bodyPr/>
          <a:lstStyle/>
          <a:p>
            <a:fld id="{9681E3D1-0EE9-7E4A-80CF-448C84F25691}" type="slidenum">
              <a:rPr lang="uk-UA" smtClean="0"/>
              <a:t>29</a:t>
            </a:fld>
            <a:endParaRPr lang="uk-UA"/>
          </a:p>
        </p:txBody>
      </p:sp>
    </p:spTree>
    <p:extLst>
      <p:ext uri="{BB962C8B-B14F-4D97-AF65-F5344CB8AC3E}">
        <p14:creationId xmlns:p14="http://schemas.microsoft.com/office/powerpoint/2010/main" val="224003095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71" y="39657"/>
            <a:ext cx="1633978" cy="1219200"/>
          </a:xfrm>
          <a:prstGeom prst="rect">
            <a:avLst/>
          </a:prstGeom>
        </p:spPr>
      </p:pic>
      <p:sp>
        <p:nvSpPr>
          <p:cNvPr id="2" name="Заголовок 1"/>
          <p:cNvSpPr>
            <a:spLocks noGrp="1"/>
          </p:cNvSpPr>
          <p:nvPr>
            <p:ph type="title"/>
          </p:nvPr>
        </p:nvSpPr>
        <p:spPr>
          <a:xfrm>
            <a:off x="1758867" y="60976"/>
            <a:ext cx="6460636" cy="875846"/>
          </a:xfrm>
        </p:spPr>
        <p:txBody>
          <a:bodyPr/>
          <a:lstStyle/>
          <a:p>
            <a:r>
              <a:rPr lang="uk-UA" dirty="0">
                <a:latin typeface="+mn-lt"/>
              </a:rPr>
              <a:t>Вимоги </a:t>
            </a:r>
            <a:r>
              <a:rPr lang="en-US" dirty="0">
                <a:latin typeface="+mn-lt"/>
              </a:rPr>
              <a:t>ISSAI:</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83" y="632717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211661"/>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11" name="Номер слайда 10"/>
          <p:cNvSpPr>
            <a:spLocks noGrp="1"/>
          </p:cNvSpPr>
          <p:nvPr>
            <p:ph type="sldNum" sz="quarter" idx="12"/>
          </p:nvPr>
        </p:nvSpPr>
        <p:spPr/>
        <p:txBody>
          <a:bodyPr/>
          <a:lstStyle/>
          <a:p>
            <a:fld id="{9681E3D1-0EE9-7E4A-80CF-448C84F25691}" type="slidenum">
              <a:rPr lang="uk-UA" smtClean="0"/>
              <a:t>3</a:t>
            </a:fld>
            <a:endParaRPr lang="uk-UA" dirty="0"/>
          </a:p>
        </p:txBody>
      </p:sp>
      <p:graphicFrame>
        <p:nvGraphicFramePr>
          <p:cNvPr id="3" name="Table 2">
            <a:extLst>
              <a:ext uri="{FF2B5EF4-FFF2-40B4-BE49-F238E27FC236}">
                <a16:creationId xmlns:a16="http://schemas.microsoft.com/office/drawing/2014/main" id="{AC4EAC07-FF4A-EAE1-BD29-260888DBAD2E}"/>
              </a:ext>
            </a:extLst>
          </p:cNvPr>
          <p:cNvGraphicFramePr>
            <a:graphicFrameLocks noGrp="1"/>
          </p:cNvGraphicFramePr>
          <p:nvPr>
            <p:extLst>
              <p:ext uri="{D42A27DB-BD31-4B8C-83A1-F6EECF244321}">
                <p14:modId xmlns:p14="http://schemas.microsoft.com/office/powerpoint/2010/main" val="134650732"/>
              </p:ext>
            </p:extLst>
          </p:nvPr>
        </p:nvGraphicFramePr>
        <p:xfrm>
          <a:off x="142464" y="1194913"/>
          <a:ext cx="11222222" cy="4930575"/>
        </p:xfrm>
        <a:graphic>
          <a:graphicData uri="http://schemas.openxmlformats.org/drawingml/2006/table">
            <a:tbl>
              <a:tblPr firstRow="1" firstCol="1" bandRow="1">
                <a:tableStyleId>{5C22544A-7EE6-4342-B048-85BDC9FD1C3A}</a:tableStyleId>
              </a:tblPr>
              <a:tblGrid>
                <a:gridCol w="1237533">
                  <a:extLst>
                    <a:ext uri="{9D8B030D-6E8A-4147-A177-3AD203B41FA5}">
                      <a16:colId xmlns:a16="http://schemas.microsoft.com/office/drawing/2014/main" val="3020074731"/>
                    </a:ext>
                  </a:extLst>
                </a:gridCol>
                <a:gridCol w="9984689">
                  <a:extLst>
                    <a:ext uri="{9D8B030D-6E8A-4147-A177-3AD203B41FA5}">
                      <a16:colId xmlns:a16="http://schemas.microsoft.com/office/drawing/2014/main" val="1392870605"/>
                    </a:ext>
                  </a:extLst>
                </a:gridCol>
              </a:tblGrid>
              <a:tr h="248061">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uk-UA" sz="1800" b="1" i="0" kern="1200" dirty="0">
                          <a:solidFill>
                            <a:schemeClr val="bg1"/>
                          </a:solidFill>
                          <a:latin typeface="+mn-lt"/>
                          <a:ea typeface="+mj-ea"/>
                          <a:cs typeface="+mj-cs"/>
                        </a:rPr>
                        <a:t>Параграф</a:t>
                      </a:r>
                      <a:endParaRPr lang="ru-UA" sz="1800" b="1" i="0" kern="1200" dirty="0">
                        <a:solidFill>
                          <a:schemeClr val="bg1"/>
                        </a:solidFill>
                        <a:latin typeface="+mn-lt"/>
                        <a:ea typeface="+mj-ea"/>
                        <a:cs typeface="+mj-cs"/>
                      </a:endParaRPr>
                    </a:p>
                  </a:txBody>
                  <a:tcPr marL="68580" marR="68580" marT="0" marB="0" anchor="ct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uk-UA" sz="1800" b="1" i="0" kern="1200" dirty="0">
                          <a:solidFill>
                            <a:schemeClr val="bg1"/>
                          </a:solidFill>
                          <a:latin typeface="+mn-lt"/>
                          <a:ea typeface="+mj-ea"/>
                          <a:cs typeface="+mj-cs"/>
                        </a:rPr>
                        <a:t>Вимоги</a:t>
                      </a:r>
                      <a:endParaRPr lang="ru-UA"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1976036244"/>
                  </a:ext>
                </a:extLst>
              </a:tr>
              <a:tr h="291126">
                <a:tc gridSpan="2">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uk-UA" sz="1800" b="1" i="1" kern="1200" dirty="0">
                          <a:solidFill>
                            <a:schemeClr val="bg1"/>
                          </a:solidFill>
                          <a:latin typeface="+mn-lt"/>
                          <a:ea typeface="+mj-ea"/>
                          <a:cs typeface="+mj-cs"/>
                        </a:rPr>
                        <a:t>ISSAI </a:t>
                      </a:r>
                      <a:r>
                        <a:rPr lang="uk-UA" sz="1800" b="1" i="1" kern="1200" dirty="0" smtClean="0">
                          <a:solidFill>
                            <a:schemeClr val="bg1"/>
                          </a:solidFill>
                          <a:latin typeface="+mn-lt"/>
                          <a:ea typeface="+mj-ea"/>
                          <a:cs typeface="+mj-cs"/>
                        </a:rPr>
                        <a:t>100 «</a:t>
                      </a:r>
                      <a:r>
                        <a:rPr lang="uk-UA" sz="1800" b="1" i="1" kern="1200" noProof="0" dirty="0" smtClean="0">
                          <a:solidFill>
                            <a:schemeClr val="bg1"/>
                          </a:solidFill>
                          <a:latin typeface="+mn-lt"/>
                          <a:ea typeface="+mj-ea"/>
                          <a:cs typeface="+mj-cs"/>
                        </a:rPr>
                        <a:t>Фундаментальні принципи аудиту державного сектору</a:t>
                      </a:r>
                      <a:r>
                        <a:rPr lang="uk-UA" sz="1800" b="1" i="1" kern="1200" dirty="0" smtClean="0">
                          <a:solidFill>
                            <a:schemeClr val="bg1"/>
                          </a:solidFill>
                          <a:latin typeface="+mn-lt"/>
                          <a:ea typeface="+mj-ea"/>
                          <a:cs typeface="+mj-cs"/>
                        </a:rPr>
                        <a:t>»</a:t>
                      </a:r>
                      <a:endParaRPr lang="ru-UA" sz="1800" b="1" i="1" kern="120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1029859370"/>
                  </a:ext>
                </a:extLst>
              </a:tr>
              <a:tr h="1258153">
                <a:tc>
                  <a:txBody>
                    <a:bodyPr/>
                    <a:lstStyle/>
                    <a:p>
                      <a:pPr algn="ctr">
                        <a:lnSpc>
                          <a:spcPct val="100000"/>
                        </a:lnSpc>
                      </a:pPr>
                      <a:r>
                        <a:rPr lang="uk-UA" sz="1400" dirty="0" smtClean="0">
                          <a:effectLst/>
                          <a:latin typeface="+mn-lt"/>
                          <a:ea typeface="+mn-ea"/>
                          <a:cs typeface="+mn-cs"/>
                        </a:rPr>
                        <a:t>50</a:t>
                      </a:r>
                      <a:endParaRPr lang="ru-UA" sz="1400" dirty="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00000"/>
                        </a:lnSpc>
                      </a:pPr>
                      <a:r>
                        <a:rPr lang="uk-UA" sz="1400" b="1" kern="1200" dirty="0" smtClean="0">
                          <a:solidFill>
                            <a:schemeClr val="tx1"/>
                          </a:solidFill>
                          <a:latin typeface="+mn-lt"/>
                          <a:ea typeface="+mj-ea"/>
                          <a:cs typeface="+mj-cs"/>
                        </a:rPr>
                        <a:t>Аудитори повинні оцінювати аудиторські докази та доходити висновків.</a:t>
                      </a:r>
                    </a:p>
                    <a:p>
                      <a:pPr algn="just">
                        <a:lnSpc>
                          <a:spcPct val="100000"/>
                        </a:lnSpc>
                      </a:pPr>
                      <a:r>
                        <a:rPr lang="uk-UA" sz="1400" b="0" kern="1200" dirty="0" smtClean="0">
                          <a:solidFill>
                            <a:schemeClr val="tx1"/>
                          </a:solidFill>
                          <a:latin typeface="+mn-lt"/>
                          <a:ea typeface="+mj-ea"/>
                          <a:cs typeface="+mj-cs"/>
                        </a:rPr>
                        <a:t>Після завершення аудиторських процедур аудитор розглядає аудиторську документацію, щоб визначити, чи предмет аудиту був досліджений достатньою та прийнятною мірою. Перш ніж дійти висновків, аудитор переглядає початкову оцінку ризику й суттєвості у світлі зібраних доказів і визначає, чи потрібно виконати додаткові аудиторські процедури.</a:t>
                      </a:r>
                    </a:p>
                    <a:p>
                      <a:pPr algn="just">
                        <a:lnSpc>
                          <a:spcPct val="100000"/>
                        </a:lnSpc>
                      </a:pPr>
                      <a:r>
                        <a:rPr lang="uk-UA" sz="1400" b="0" kern="1200" dirty="0" smtClean="0">
                          <a:solidFill>
                            <a:schemeClr val="tx1"/>
                          </a:solidFill>
                          <a:latin typeface="+mn-lt"/>
                          <a:ea typeface="+mj-ea"/>
                          <a:cs typeface="+mj-cs"/>
                        </a:rPr>
                        <a:t>Аудитор повинен оцінювати аудиторські докази в розрахунку на одержання результатів аудиту. Оцінюючи аудиторські докази та суттєвість результатів аудиту, аудитор повинен брати до уваги як кількісні, так і якісні чинники.</a:t>
                      </a:r>
                    </a:p>
                    <a:p>
                      <a:pPr algn="just">
                        <a:lnSpc>
                          <a:spcPct val="100000"/>
                        </a:lnSpc>
                      </a:pPr>
                      <a:r>
                        <a:rPr lang="uk-UA" sz="1400" b="0" kern="1200" dirty="0" smtClean="0">
                          <a:solidFill>
                            <a:schemeClr val="tx1"/>
                          </a:solidFill>
                          <a:latin typeface="+mn-lt"/>
                          <a:ea typeface="+mj-ea"/>
                          <a:cs typeface="+mj-cs"/>
                        </a:rPr>
                        <a:t>Спираючись на результати аудиту, аудитор повинен використовувати професійне судження, щоб дійти висновку стосовно предмета аудиту чи інформації про предмет аудиту.</a:t>
                      </a:r>
                    </a:p>
                  </a:txBody>
                  <a:tcPr marL="68580" marR="68580" marT="0" marB="0" anchor="ctr"/>
                </a:tc>
                <a:extLst>
                  <a:ext uri="{0D108BD9-81ED-4DB2-BD59-A6C34878D82A}">
                    <a16:rowId xmlns:a16="http://schemas.microsoft.com/office/drawing/2014/main" val="3860756465"/>
                  </a:ext>
                </a:extLst>
              </a:tr>
              <a:tr h="192756">
                <a:tc gridSpan="2">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uk-UA" sz="1800" b="1" i="1" kern="1200" dirty="0" smtClean="0">
                          <a:solidFill>
                            <a:schemeClr val="bg1"/>
                          </a:solidFill>
                          <a:latin typeface="+mn-lt"/>
                          <a:ea typeface="+mj-ea"/>
                          <a:cs typeface="+mj-cs"/>
                        </a:rPr>
                        <a:t>ISSAI 400 «Принципи аудиту відповідності»</a:t>
                      </a:r>
                      <a:endParaRPr lang="ru-UA" sz="1800" b="1" i="1" kern="1200" dirty="0" smtClean="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1073043282"/>
                  </a:ext>
                </a:extLst>
              </a:tr>
              <a:tr h="455599">
                <a:tc>
                  <a:txBody>
                    <a:bodyPr/>
                    <a:lstStyle/>
                    <a:p>
                      <a:pPr marL="0" algn="ctr" defTabSz="914400" rtl="0" eaLnBrk="1" latinLnBrk="0" hangingPunct="1">
                        <a:lnSpc>
                          <a:spcPct val="100000"/>
                        </a:lnSpc>
                      </a:pPr>
                      <a:r>
                        <a:rPr lang="uk-UA" sz="1400" b="1" kern="1200" dirty="0" smtClean="0">
                          <a:solidFill>
                            <a:schemeClr val="lt1"/>
                          </a:solidFill>
                          <a:effectLst/>
                          <a:latin typeface="+mn-lt"/>
                          <a:ea typeface="+mn-ea"/>
                          <a:cs typeface="+mn-cs"/>
                        </a:rPr>
                        <a:t>58</a:t>
                      </a:r>
                      <a:endParaRPr lang="ru-UA" sz="1400" b="1" kern="1200" dirty="0">
                        <a:solidFill>
                          <a:schemeClr val="lt1"/>
                        </a:solidFill>
                        <a:effectLst/>
                        <a:latin typeface="+mn-lt"/>
                        <a:ea typeface="+mn-ea"/>
                        <a:cs typeface="+mn-cs"/>
                      </a:endParaRPr>
                    </a:p>
                  </a:txBody>
                  <a:tcPr marL="68580" marR="68580" marT="0" marB="0" anchor="ctr"/>
                </a:tc>
                <a:tc>
                  <a:txBody>
                    <a:bodyPr/>
                    <a:lstStyle/>
                    <a:p>
                      <a:pPr marL="0" algn="just" defTabSz="914400" rtl="0" eaLnBrk="1" latinLnBrk="0" hangingPunct="1">
                        <a:lnSpc>
                          <a:spcPct val="100000"/>
                        </a:lnSpc>
                      </a:pPr>
                      <a:r>
                        <a:rPr lang="uk-UA" sz="1400" b="1" kern="1200" noProof="0" dirty="0" smtClean="0">
                          <a:solidFill>
                            <a:schemeClr val="tx1"/>
                          </a:solidFill>
                          <a:latin typeface="+mn-lt"/>
                          <a:ea typeface="+mj-ea"/>
                          <a:cs typeface="+mj-cs"/>
                        </a:rPr>
                        <a:t>Аудитори повинні оцінювати, чи було отримано достатні та прийнятні аудиторські докази, та формувати доречні висновки.</a:t>
                      </a:r>
                      <a:r>
                        <a:rPr lang="uk-UA" sz="1400" b="0" kern="1200" noProof="0" dirty="0" smtClean="0">
                          <a:solidFill>
                            <a:schemeClr val="tx1"/>
                          </a:solidFill>
                          <a:latin typeface="+mn-lt"/>
                          <a:ea typeface="+mj-ea"/>
                          <a:cs typeface="+mj-cs"/>
                        </a:rPr>
                        <a:t> &lt;…&gt; Аудитор повинен оцінити, чи є отримані докази достатніми та прийнятними для того, щоб знизити аудиторський ризик до прийнятно низького рівня. Процес оцінки передбачає розгляд доказів, що як підтверджують, так і, як може здатись, суперечать аудиторському звіту, аудиторському висновку чи аудиторській думці про дотримання або недотримання вимог. Він також передбачає врахування суттєвості. Оцінивши докази на предмет того, чи є вони достатніми та прийнятними з урахуванням рівня впевненості, встановленого для аудиту, аудитор повинен розглянути питання про те, який висновок є найкращим у світлі цих доказів.</a:t>
                      </a:r>
                      <a:r>
                        <a:rPr lang="uk-UA" sz="1400" b="0" kern="1200" noProof="0" dirty="0" smtClean="0">
                          <a:solidFill>
                            <a:schemeClr val="tx1"/>
                          </a:solidFill>
                          <a:latin typeface="+mn-lt"/>
                          <a:ea typeface="+mn-ea"/>
                          <a:cs typeface="+mn-cs"/>
                        </a:rPr>
                        <a:t> &lt;…&gt;</a:t>
                      </a:r>
                      <a:endParaRPr lang="uk-UA" sz="1400" b="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134738619"/>
                  </a:ext>
                </a:extLst>
              </a:tr>
              <a:tr h="330925">
                <a:tc gridSpan="2">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cs-CZ" sz="1800" b="1" i="1" kern="1200" dirty="0" smtClean="0">
                          <a:solidFill>
                            <a:schemeClr val="bg1"/>
                          </a:solidFill>
                          <a:latin typeface="+mn-lt"/>
                          <a:ea typeface="+mj-ea"/>
                          <a:cs typeface="+mj-cs"/>
                        </a:rPr>
                        <a:t>ISSAI 4000 «</a:t>
                      </a:r>
                      <a:r>
                        <a:rPr lang="uk-UA" sz="1800" b="1" i="1" kern="1200" noProof="0" dirty="0" smtClean="0">
                          <a:solidFill>
                            <a:schemeClr val="bg1"/>
                          </a:solidFill>
                          <a:latin typeface="+mn-lt"/>
                          <a:ea typeface="+mj-ea"/>
                          <a:cs typeface="+mj-cs"/>
                        </a:rPr>
                        <a:t>Стандарт аудиту відповідності»</a:t>
                      </a:r>
                    </a:p>
                  </a:txBody>
                  <a:tcPr marL="68580" marR="68580" marT="0" marB="0" anchor="ctr"/>
                </a:tc>
                <a:tc hMerge="1">
                  <a:txBody>
                    <a:bodyPr/>
                    <a:lstStyle/>
                    <a:p>
                      <a:endParaRPr lang="en-US"/>
                    </a:p>
                  </a:txBody>
                  <a:tcPr/>
                </a:tc>
                <a:extLst>
                  <a:ext uri="{0D108BD9-81ED-4DB2-BD59-A6C34878D82A}">
                    <a16:rowId xmlns:a16="http://schemas.microsoft.com/office/drawing/2014/main" val="1979673999"/>
                  </a:ext>
                </a:extLst>
              </a:tr>
              <a:tr h="452846">
                <a:tc>
                  <a:txBody>
                    <a:bodyPr/>
                    <a:lstStyle/>
                    <a:p>
                      <a:pPr marL="0" algn="ctr" defTabSz="914400" rtl="0" eaLnBrk="1" latinLnBrk="0" hangingPunct="1">
                        <a:lnSpc>
                          <a:spcPct val="100000"/>
                        </a:lnSpc>
                        <a:spcBef>
                          <a:spcPts val="200"/>
                        </a:spcBef>
                        <a:spcAft>
                          <a:spcPts val="200"/>
                        </a:spcAft>
                      </a:pPr>
                      <a:r>
                        <a:rPr lang="uk-UA" sz="1400" b="1" kern="1200" dirty="0" smtClean="0">
                          <a:solidFill>
                            <a:schemeClr val="lt1"/>
                          </a:solidFill>
                          <a:effectLst/>
                          <a:latin typeface="+mn-lt"/>
                          <a:ea typeface="+mn-ea"/>
                          <a:cs typeface="+mn-cs"/>
                        </a:rPr>
                        <a:t>179</a:t>
                      </a:r>
                      <a:endParaRPr lang="en-US" sz="1400" b="1" kern="1200" dirty="0">
                        <a:solidFill>
                          <a:schemeClr val="lt1"/>
                        </a:solidFill>
                        <a:effectLst/>
                        <a:latin typeface="+mn-lt"/>
                        <a:ea typeface="+mn-ea"/>
                        <a:cs typeface="+mn-cs"/>
                      </a:endParaRPr>
                    </a:p>
                  </a:txBody>
                  <a:tcPr marL="68580" marR="68580" marT="0" marB="0" anchor="ctr"/>
                </a:tc>
                <a:tc>
                  <a:txBody>
                    <a:bodyPr/>
                    <a:lstStyle/>
                    <a:p>
                      <a:pPr marL="0" algn="just" defTabSz="914400" rtl="0" eaLnBrk="1" latinLnBrk="0" hangingPunct="1">
                        <a:lnSpc>
                          <a:spcPct val="100000"/>
                        </a:lnSpc>
                        <a:spcBef>
                          <a:spcPts val="0"/>
                        </a:spcBef>
                        <a:spcAft>
                          <a:spcPts val="0"/>
                        </a:spcAft>
                      </a:pPr>
                      <a:r>
                        <a:rPr lang="uk-UA" sz="1400" b="0" kern="1200" noProof="0" dirty="0" smtClean="0">
                          <a:solidFill>
                            <a:schemeClr val="tx1"/>
                          </a:solidFill>
                          <a:latin typeface="+mn-lt"/>
                          <a:ea typeface="+mj-ea"/>
                          <a:cs typeface="+mj-cs"/>
                        </a:rPr>
                        <a:t>Аудитор повинен порівнювати отримані аудиторські докази з визначеними критеріями аудиту, щоб формулювати результати аудиту для аудиторських висновків.</a:t>
                      </a:r>
                      <a:endParaRPr lang="uk-UA" sz="1400" b="0" kern="1200" noProof="0" dirty="0">
                        <a:solidFill>
                          <a:schemeClr val="tx1"/>
                        </a:solidFill>
                        <a:latin typeface="+mn-lt"/>
                        <a:ea typeface="+mj-ea"/>
                        <a:cs typeface="+mj-cs"/>
                      </a:endParaRPr>
                    </a:p>
                  </a:txBody>
                  <a:tcPr marL="68580" marR="68580" marT="0" marB="0"/>
                </a:tc>
                <a:extLst>
                  <a:ext uri="{0D108BD9-81ED-4DB2-BD59-A6C34878D82A}">
                    <a16:rowId xmlns:a16="http://schemas.microsoft.com/office/drawing/2014/main" val="2693222517"/>
                  </a:ext>
                </a:extLst>
              </a:tr>
            </a:tbl>
          </a:graphicData>
        </a:graphic>
      </p:graphicFrame>
    </p:spTree>
    <p:extLst>
      <p:ext uri="{BB962C8B-B14F-4D97-AF65-F5344CB8AC3E}">
        <p14:creationId xmlns:p14="http://schemas.microsoft.com/office/powerpoint/2010/main" val="10486689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00846" y="2672446"/>
            <a:ext cx="8375468" cy="2364509"/>
          </a:xfrm>
        </p:spPr>
        <p:txBody>
          <a:bodyPr anchor="ctr">
            <a:normAutofit/>
          </a:bodyPr>
          <a:lstStyle/>
          <a:p>
            <a:pPr marL="0" indent="0" algn="ctr">
              <a:buNone/>
            </a:pPr>
            <a:r>
              <a:rPr lang="uk-UA" sz="3600" b="1" u="sng" dirty="0">
                <a:solidFill>
                  <a:schemeClr val="accent1">
                    <a:lumMod val="75000"/>
                  </a:schemeClr>
                </a:solidFill>
                <a:effectLst>
                  <a:outerShdw blurRad="38100" dist="38100" dir="2700000" algn="tl">
                    <a:srgbClr val="000000">
                      <a:alpha val="43137"/>
                    </a:srgbClr>
                  </a:outerShdw>
                </a:effectLst>
                <a:latin typeface="+mn-lt"/>
              </a:rPr>
              <a:t>Кейс № </a:t>
            </a:r>
            <a:r>
              <a:rPr lang="uk-UA" sz="3600" b="1" u="sng" dirty="0" smtClean="0">
                <a:solidFill>
                  <a:schemeClr val="accent1">
                    <a:lumMod val="75000"/>
                  </a:schemeClr>
                </a:solidFill>
                <a:effectLst>
                  <a:outerShdw blurRad="38100" dist="38100" dir="2700000" algn="tl">
                    <a:srgbClr val="000000">
                      <a:alpha val="43137"/>
                    </a:srgbClr>
                  </a:outerShdw>
                </a:effectLst>
                <a:latin typeface="+mn-lt"/>
              </a:rPr>
              <a:t>8</a:t>
            </a:r>
            <a:endParaRPr lang="uk-UA" sz="3600" b="1" u="sng" dirty="0">
              <a:solidFill>
                <a:schemeClr val="accent1">
                  <a:lumMod val="75000"/>
                </a:schemeClr>
              </a:solidFill>
              <a:effectLst>
                <a:outerShdw blurRad="38100" dist="38100" dir="2700000" algn="tl">
                  <a:srgbClr val="000000">
                    <a:alpha val="43137"/>
                  </a:srgbClr>
                </a:outerShdw>
              </a:effectLst>
              <a:latin typeface="+mn-lt"/>
            </a:endParaRPr>
          </a:p>
          <a:p>
            <a:pPr marL="0" indent="0" algn="ctr">
              <a:buNone/>
            </a:pPr>
            <a:r>
              <a:rPr lang="uk-UA" sz="3600" b="1" u="sng" dirty="0" smtClean="0">
                <a:solidFill>
                  <a:schemeClr val="accent1">
                    <a:lumMod val="75000"/>
                  </a:schemeClr>
                </a:solidFill>
                <a:effectLst>
                  <a:outerShdw blurRad="38100" dist="38100" dir="2700000" algn="tl">
                    <a:srgbClr val="000000">
                      <a:alpha val="43137"/>
                    </a:srgbClr>
                  </a:outerShdw>
                </a:effectLst>
                <a:latin typeface="+mn-lt"/>
              </a:rPr>
              <a:t>Розробка висновків на основі аудиторських доказів і рекомендації</a:t>
            </a:r>
            <a:endParaRPr lang="uk-UA" sz="3600" b="1" dirty="0">
              <a:solidFill>
                <a:schemeClr val="accent1">
                  <a:lumMod val="75000"/>
                </a:schemeClr>
              </a:solidFill>
              <a:effectLst>
                <a:outerShdw blurRad="38100" dist="38100" dir="2700000" algn="tl">
                  <a:srgbClr val="000000">
                    <a:alpha val="43137"/>
                  </a:srgbClr>
                </a:outerShdw>
              </a:effectLst>
              <a:latin typeface="+mn-l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55" y="287418"/>
            <a:ext cx="4478651" cy="3762068"/>
          </a:xfrm>
          <a:prstGeom prst="rect">
            <a:avLst/>
          </a:prstGeom>
        </p:spPr>
      </p:pic>
      <p:sp>
        <p:nvSpPr>
          <p:cNvPr id="4" name="Номер слайда 3"/>
          <p:cNvSpPr>
            <a:spLocks noGrp="1"/>
          </p:cNvSpPr>
          <p:nvPr>
            <p:ph type="sldNum" sz="quarter" idx="12"/>
          </p:nvPr>
        </p:nvSpPr>
        <p:spPr/>
        <p:txBody>
          <a:bodyPr/>
          <a:lstStyle/>
          <a:p>
            <a:fld id="{9681E3D1-0EE9-7E4A-80CF-448C84F25691}" type="slidenum">
              <a:rPr lang="uk-UA" smtClean="0"/>
              <a:t>30</a:t>
            </a:fld>
            <a:endParaRPr lang="uk-UA"/>
          </a:p>
        </p:txBody>
      </p:sp>
    </p:spTree>
    <p:extLst>
      <p:ext uri="{BB962C8B-B14F-4D97-AF65-F5344CB8AC3E}">
        <p14:creationId xmlns:p14="http://schemas.microsoft.com/office/powerpoint/2010/main" val="3440226506"/>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Date Placeholder 3">
            <a:extLst>
              <a:ext uri="{FF2B5EF4-FFF2-40B4-BE49-F238E27FC236}">
                <a16:creationId xmlns:a16="http://schemas.microsoft.com/office/drawing/2014/main" id="{9B1FFBF2-F96D-4048-B071-462BC5CEAA0F}"/>
              </a:ext>
            </a:extLst>
          </p:cNvPr>
          <p:cNvSpPr txBox="1">
            <a:spLocks/>
          </p:cNvSpPr>
          <p:nvPr/>
        </p:nvSpPr>
        <p:spPr>
          <a:xfrm>
            <a:off x="6614556" y="3071036"/>
            <a:ext cx="5092664" cy="784804"/>
          </a:xfrm>
          <a:prstGeom prst="rect">
            <a:avLst/>
          </a:prstGeom>
        </p:spPr>
        <p:txBody>
          <a:bodyPr/>
          <a:lstStyle>
            <a:defPPr>
              <a:defRPr lang="uk-UA"/>
            </a:defPPr>
            <a:lvl1pPr marL="0" algn="r" defTabSz="914400" rtl="0" eaLnBrk="1" latinLnBrk="0" hangingPunct="1">
              <a:defRPr sz="1600" kern="1200">
                <a:solidFill>
                  <a:schemeClr val="bg1"/>
                </a:solidFill>
                <a:latin typeface="Raleway" panose="020B050303010106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dirty="0"/>
          </a:p>
        </p:txBody>
      </p:sp>
      <p:sp>
        <p:nvSpPr>
          <p:cNvPr id="7" name="Title 1">
            <a:extLst>
              <a:ext uri="{FF2B5EF4-FFF2-40B4-BE49-F238E27FC236}">
                <a16:creationId xmlns:a16="http://schemas.microsoft.com/office/drawing/2014/main" id="{8F7BC6E0-F569-784A-8E2F-2F434918442D}"/>
              </a:ext>
            </a:extLst>
          </p:cNvPr>
          <p:cNvSpPr txBox="1">
            <a:spLocks/>
          </p:cNvSpPr>
          <p:nvPr/>
        </p:nvSpPr>
        <p:spPr>
          <a:xfrm>
            <a:off x="858982" y="1511553"/>
            <a:ext cx="10538691" cy="219566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r>
              <a:rPr lang="uk-UA" sz="4400" i="1" dirty="0">
                <a:latin typeface="+mn-lt"/>
              </a:rPr>
              <a:t>Аудиторський звіт</a:t>
            </a:r>
          </a:p>
        </p:txBody>
      </p:sp>
      <p:sp>
        <p:nvSpPr>
          <p:cNvPr id="2" name="Номер слайда 1"/>
          <p:cNvSpPr>
            <a:spLocks noGrp="1"/>
          </p:cNvSpPr>
          <p:nvPr>
            <p:ph type="sldNum" sz="quarter" idx="12"/>
          </p:nvPr>
        </p:nvSpPr>
        <p:spPr/>
        <p:txBody>
          <a:bodyPr/>
          <a:lstStyle/>
          <a:p>
            <a:fld id="{9681E3D1-0EE9-7E4A-80CF-448C84F25691}" type="slidenum">
              <a:rPr lang="uk-UA" smtClean="0"/>
              <a:t>31</a:t>
            </a:fld>
            <a:endParaRPr lang="uk-UA"/>
          </a:p>
        </p:txBody>
      </p:sp>
    </p:spTree>
    <p:extLst>
      <p:ext uri="{BB962C8B-B14F-4D97-AF65-F5344CB8AC3E}">
        <p14:creationId xmlns:p14="http://schemas.microsoft.com/office/powerpoint/2010/main" val="243896143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2618" y="234498"/>
            <a:ext cx="6654600" cy="875846"/>
          </a:xfrm>
        </p:spPr>
        <p:txBody>
          <a:bodyPr/>
          <a:lstStyle/>
          <a:p>
            <a:r>
              <a:rPr lang="uk-UA" dirty="0">
                <a:latin typeface="+mn-lt"/>
              </a:rPr>
              <a:t>Наш план:</a:t>
            </a:r>
            <a:endParaRPr lang="en-US" dirty="0">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711234546"/>
              </p:ext>
            </p:extLst>
          </p:nvPr>
        </p:nvGraphicFramePr>
        <p:xfrm>
          <a:off x="441037" y="1276598"/>
          <a:ext cx="11342688" cy="3766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036" y="75774"/>
            <a:ext cx="1222602" cy="1193293"/>
          </a:xfrm>
          <a:prstGeom prst="rect">
            <a:avLst/>
          </a:prstGeom>
        </p:spPr>
      </p:pic>
      <p:sp>
        <p:nvSpPr>
          <p:cNvPr id="6" name="Заголовок 1"/>
          <p:cNvSpPr txBox="1">
            <a:spLocks/>
          </p:cNvSpPr>
          <p:nvPr/>
        </p:nvSpPr>
        <p:spPr>
          <a:xfrm>
            <a:off x="1256145" y="5181600"/>
            <a:ext cx="10437090" cy="8758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Raleway" panose="020B0503030101060003" pitchFamily="34" charset="77"/>
                <a:ea typeface="+mj-ea"/>
                <a:cs typeface="+mj-cs"/>
              </a:defRPr>
            </a:lvl1pPr>
          </a:lstStyle>
          <a:p>
            <a:r>
              <a:rPr lang="uk-UA" sz="2400" dirty="0">
                <a:latin typeface="+mn-lt"/>
              </a:rPr>
              <a:t>Наша мета </a:t>
            </a:r>
            <a:r>
              <a:rPr lang="uk-UA" sz="2400" b="0" dirty="0">
                <a:latin typeface="+mn-lt"/>
              </a:rPr>
              <a:t>– </a:t>
            </a:r>
            <a:r>
              <a:rPr lang="uk-UA" sz="2400" b="0" dirty="0" smtClean="0">
                <a:latin typeface="+mn-lt"/>
              </a:rPr>
              <a:t>ознайомитися з процедурою звітування за вимогами стандартів ISSAI.</a:t>
            </a:r>
            <a:endParaRPr lang="uk-UA" sz="2400" b="0" dirty="0">
              <a:latin typeface="+mn-lt"/>
            </a:endParaRPr>
          </a:p>
        </p:txBody>
      </p:sp>
      <p:pic>
        <p:nvPicPr>
          <p:cNvPr id="7" name="Рисунок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297" y="5181600"/>
            <a:ext cx="1052438" cy="1052438"/>
          </a:xfrm>
          <a:prstGeom prst="rect">
            <a:avLst/>
          </a:prstGeom>
        </p:spPr>
      </p:pic>
      <p:pic>
        <p:nvPicPr>
          <p:cNvPr id="8" name="Рисунок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037" y="6450851"/>
            <a:ext cx="1234860" cy="305127"/>
          </a:xfrm>
          <a:prstGeom prst="rect">
            <a:avLst/>
          </a:prstGeom>
        </p:spPr>
      </p:pic>
      <p:sp>
        <p:nvSpPr>
          <p:cNvPr id="9" name="TextBox 8">
            <a:extLst>
              <a:ext uri="{FF2B5EF4-FFF2-40B4-BE49-F238E27FC236}">
                <a16:creationId xmlns:a16="http://schemas.microsoft.com/office/drawing/2014/main" id="{E424A93C-CE4F-4B2F-BE89-5D25C4142B68}"/>
              </a:ext>
            </a:extLst>
          </p:cNvPr>
          <p:cNvSpPr txBox="1"/>
          <p:nvPr/>
        </p:nvSpPr>
        <p:spPr>
          <a:xfrm>
            <a:off x="2043515" y="629431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32</a:t>
            </a:fld>
            <a:endParaRPr lang="uk-UA"/>
          </a:p>
        </p:txBody>
      </p:sp>
    </p:spTree>
    <p:extLst>
      <p:ext uri="{BB962C8B-B14F-4D97-AF65-F5344CB8AC3E}">
        <p14:creationId xmlns:p14="http://schemas.microsoft.com/office/powerpoint/2010/main" val="1915137121"/>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4232558493"/>
              </p:ext>
            </p:extLst>
          </p:nvPr>
        </p:nvGraphicFramePr>
        <p:xfrm>
          <a:off x="276134" y="1238796"/>
          <a:ext cx="11407395" cy="4576360"/>
        </p:xfrm>
        <a:graphic>
          <a:graphicData uri="http://schemas.openxmlformats.org/drawingml/2006/table">
            <a:tbl>
              <a:tblPr firstRow="1" firstCol="1" bandRow="1">
                <a:tableStyleId>{5C22544A-7EE6-4342-B048-85BDC9FD1C3A}</a:tableStyleId>
              </a:tblPr>
              <a:tblGrid>
                <a:gridCol w="1172743">
                  <a:extLst>
                    <a:ext uri="{9D8B030D-6E8A-4147-A177-3AD203B41FA5}">
                      <a16:colId xmlns:a16="http://schemas.microsoft.com/office/drawing/2014/main" val="1213619242"/>
                    </a:ext>
                  </a:extLst>
                </a:gridCol>
                <a:gridCol w="10234652">
                  <a:extLst>
                    <a:ext uri="{9D8B030D-6E8A-4147-A177-3AD203B41FA5}">
                      <a16:colId xmlns:a16="http://schemas.microsoft.com/office/drawing/2014/main" val="2416256669"/>
                    </a:ext>
                  </a:extLst>
                </a:gridCol>
              </a:tblGrid>
              <a:tr h="342945">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304840">
                <a:tc gridSpan="2">
                  <a:txBody>
                    <a:bodyPr/>
                    <a:lstStyle/>
                    <a:p>
                      <a:pPr algn="ctr">
                        <a:lnSpc>
                          <a:spcPct val="115000"/>
                        </a:lnSpc>
                        <a:spcBef>
                          <a:spcPts val="200"/>
                        </a:spcBef>
                        <a:spcAft>
                          <a:spcPts val="200"/>
                        </a:spcAft>
                      </a:pPr>
                      <a:r>
                        <a:rPr lang="ru-RU" sz="1800" b="1" i="1" kern="1200" dirty="0" smtClean="0">
                          <a:solidFill>
                            <a:schemeClr val="bg1"/>
                          </a:solidFill>
                          <a:latin typeface="+mn-lt"/>
                          <a:ea typeface="+mj-ea"/>
                          <a:cs typeface="+mj-cs"/>
                        </a:rPr>
                        <a:t>ISSAI 400 «</a:t>
                      </a:r>
                      <a:r>
                        <a:rPr lang="uk-UA" sz="1800" b="1" i="1" kern="1200" noProof="0" dirty="0" smtClean="0">
                          <a:solidFill>
                            <a:schemeClr val="bg1"/>
                          </a:solidFill>
                          <a:latin typeface="+mn-lt"/>
                          <a:ea typeface="+mj-ea"/>
                          <a:cs typeface="+mj-cs"/>
                        </a:rPr>
                        <a:t>Принципи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634703623"/>
                  </a:ext>
                </a:extLst>
              </a:tr>
              <a:tr h="3928575">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59</a:t>
                      </a:r>
                      <a:endParaRPr lang="en-US" sz="16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lnSpc>
                          <a:spcPct val="100000"/>
                        </a:lnSpc>
                        <a:spcBef>
                          <a:spcPts val="200"/>
                        </a:spcBef>
                        <a:spcAft>
                          <a:spcPts val="200"/>
                        </a:spcAft>
                      </a:pPr>
                      <a:r>
                        <a:rPr lang="uk-UA" sz="1600" b="0" i="0" kern="1200" noProof="0" dirty="0" smtClean="0">
                          <a:solidFill>
                            <a:schemeClr val="tx1"/>
                          </a:solidFill>
                          <a:latin typeface="+mn-lt"/>
                          <a:ea typeface="+mj-ea"/>
                          <a:cs typeface="+mj-cs"/>
                        </a:rPr>
                        <a:t>&lt;…&gt; Форми звітування можуть бути визначені законом або мандатом ВОА. Утім, аудиторський звіт зазвичай містить висновок, що ґрунтується на виконаній аудиторській роботі. Залежно від обставин цей звіт може також подавати конструктивні й практичні рекомендації з поліпшення ситуації. У разі завдання з атестації цей звіт зазвичай має назву «Звіт аудитора».</a:t>
                      </a:r>
                    </a:p>
                    <a:p>
                      <a:pPr marL="0" algn="l" defTabSz="914400" rtl="0" eaLnBrk="1" latinLnBrk="0" hangingPunct="1">
                        <a:lnSpc>
                          <a:spcPct val="100000"/>
                        </a:lnSpc>
                        <a:spcBef>
                          <a:spcPts val="200"/>
                        </a:spcBef>
                        <a:spcAft>
                          <a:spcPts val="200"/>
                        </a:spcAft>
                      </a:pPr>
                      <a:r>
                        <a:rPr lang="uk-UA" sz="1600" b="0" i="0" kern="1200" noProof="0" dirty="0" smtClean="0">
                          <a:solidFill>
                            <a:schemeClr val="tx1"/>
                          </a:solidFill>
                          <a:latin typeface="+mn-lt"/>
                          <a:ea typeface="+mj-ea"/>
                          <a:cs typeface="+mj-cs"/>
                        </a:rPr>
                        <a:t>Звітування може набувати різних форм від коротких стандартизованих думок до висновків, представлених у стислій чи розлогій формі. Як би там не було, звіт повинен бути повним, точним, об’єктивним, переконливим і настільки чітким та стислим, наскільки дозволяє предмет аудиту. Будь-які обмеження обсягу аудиту повинні бути описані. Звіт повинен містити чітку заяву про доречність використаних критеріїв і забезпечений рівень впевненості.</a:t>
                      </a:r>
                    </a:p>
                    <a:p>
                      <a:pPr marL="0" algn="l" defTabSz="914400" rtl="0" eaLnBrk="1" latinLnBrk="0" hangingPunct="1">
                        <a:lnSpc>
                          <a:spcPct val="100000"/>
                        </a:lnSpc>
                        <a:spcBef>
                          <a:spcPts val="200"/>
                        </a:spcBef>
                        <a:spcAft>
                          <a:spcPts val="200"/>
                        </a:spcAft>
                      </a:pPr>
                      <a:r>
                        <a:rPr lang="uk-UA" sz="1600" b="0" i="0" kern="1200" noProof="0" dirty="0" smtClean="0">
                          <a:solidFill>
                            <a:schemeClr val="tx1"/>
                          </a:solidFill>
                          <a:latin typeface="+mn-lt"/>
                          <a:ea typeface="+mj-ea"/>
                          <a:cs typeface="+mj-cs"/>
                        </a:rPr>
                        <a:t>Висновок може набувати форми чіткої письмової заяви про думку щодо відповідності, яка часто доповнює думку щодо фінансової звітності. Він може також бути висловлений у вигляді більш розлогої відповіді на конкретні питання аудиту. І хоча в разі завдань з атестації переважно зазначається думка, в разі завдань прямого звітування частіше використовуються відповіді на конкретні питання аудиту. У разі подання думки аудитор повинен заявити про те, чи вона є немодифікованою або її було модифіковано на підставі оцінки суттєвості та всеохоплюваності. Подання думки зазвичай вимагає застосування більш ретельно опрацьованих стратегії аудиту та підходу до нього. &lt;…&gt;</a:t>
                      </a:r>
                    </a:p>
                  </a:txBody>
                  <a:tcPr marL="68580" marR="68580" marT="0" marB="0" anchor="ctr"/>
                </a:tc>
                <a:extLst>
                  <a:ext uri="{0D108BD9-81ED-4DB2-BD59-A6C34878D82A}">
                    <a16:rowId xmlns:a16="http://schemas.microsoft.com/office/drawing/2014/main" val="307853813"/>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33</a:t>
            </a:fld>
            <a:endParaRPr lang="uk-UA"/>
          </a:p>
        </p:txBody>
      </p:sp>
    </p:spTree>
    <p:extLst>
      <p:ext uri="{BB962C8B-B14F-4D97-AF65-F5344CB8AC3E}">
        <p14:creationId xmlns:p14="http://schemas.microsoft.com/office/powerpoint/2010/main" val="2481598038"/>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189576407"/>
              </p:ext>
            </p:extLst>
          </p:nvPr>
        </p:nvGraphicFramePr>
        <p:xfrm>
          <a:off x="415636" y="1282916"/>
          <a:ext cx="11407395" cy="4544368"/>
        </p:xfrm>
        <a:graphic>
          <a:graphicData uri="http://schemas.openxmlformats.org/drawingml/2006/table">
            <a:tbl>
              <a:tblPr firstRow="1" firstCol="1" bandRow="1">
                <a:tableStyleId>{5C22544A-7EE6-4342-B048-85BDC9FD1C3A}</a:tableStyleId>
              </a:tblPr>
              <a:tblGrid>
                <a:gridCol w="1172743">
                  <a:extLst>
                    <a:ext uri="{9D8B030D-6E8A-4147-A177-3AD203B41FA5}">
                      <a16:colId xmlns:a16="http://schemas.microsoft.com/office/drawing/2014/main" val="1213619242"/>
                    </a:ext>
                  </a:extLst>
                </a:gridCol>
                <a:gridCol w="10234652">
                  <a:extLst>
                    <a:ext uri="{9D8B030D-6E8A-4147-A177-3AD203B41FA5}">
                      <a16:colId xmlns:a16="http://schemas.microsoft.com/office/drawing/2014/main" val="2416256669"/>
                    </a:ext>
                  </a:extLst>
                </a:gridCol>
              </a:tblGrid>
              <a:tr h="464182">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412606">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ISSAI 4000 «</a:t>
                      </a:r>
                      <a:r>
                        <a:rPr lang="uk-UA" sz="1800" b="1" i="1" kern="1200" noProof="0" dirty="0" smtClean="0">
                          <a:solidFill>
                            <a:schemeClr val="bg1"/>
                          </a:solidFill>
                          <a:latin typeface="+mn-lt"/>
                          <a:ea typeface="+mj-ea"/>
                          <a:cs typeface="+mj-cs"/>
                        </a:rPr>
                        <a:t>Стандарт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954158585"/>
                  </a:ext>
                </a:extLst>
              </a:tr>
              <a:tr h="971707">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200</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У завданні з надання обґрунтованої впевненості аудитор збирає достатні й прийнятні аудиторські докази, щоб дійти висновку про те, чи відповідає предмет аудиту в усіх суттєвих аспектах ідентифікованим відповідним критеріям, і надає звіт у формі позитивної впевненості.</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r h="1619511">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201</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У завданні з надання обмеженої впевненості аудитор збирає достатні й прийнятні докази для досягнення мети завдання; утім, процедури мають обмежений характер у порівнянні з тими, що потрібні в завданні з надання обґрунтованої впевненості. У такому разі аудитор доходить висновку, відповідно до ситуації, про те, що увагу аудитора не привернуло нічого, що дало б аудиторові підстави вважати, що предмет аудиту не відповідає застосовним критеріям.</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166448310"/>
                  </a:ext>
                </a:extLst>
              </a:tr>
              <a:tr h="1076362">
                <a:tc>
                  <a:txBody>
                    <a:bodyPr/>
                    <a:lstStyle/>
                    <a:p>
                      <a:pPr marL="0" algn="ctr" defTabSz="914400" rtl="0" eaLnBrk="1" latinLnBrk="0" hangingPunct="1">
                        <a:lnSpc>
                          <a:spcPct val="115000"/>
                        </a:lnSpc>
                        <a:spcBef>
                          <a:spcPts val="200"/>
                        </a:spcBef>
                        <a:spcAft>
                          <a:spcPts val="200"/>
                        </a:spcAft>
                      </a:pPr>
                      <a:r>
                        <a:rPr lang="uk-UA" sz="1600" b="1" i="0" kern="1200" dirty="0" smtClean="0">
                          <a:solidFill>
                            <a:schemeClr val="bg1"/>
                          </a:solidFill>
                          <a:latin typeface="+mn-lt"/>
                          <a:ea typeface="+mj-ea"/>
                          <a:cs typeface="+mj-cs"/>
                        </a:rPr>
                        <a:t>204</a:t>
                      </a:r>
                      <a:endParaRPr lang="en-US" sz="1600" b="1" i="0" kern="1200" dirty="0">
                        <a:solidFill>
                          <a:schemeClr val="bg1"/>
                        </a:solidFill>
                        <a:latin typeface="+mn-lt"/>
                        <a:ea typeface="+mj-ea"/>
                        <a:cs typeface="+mj-cs"/>
                      </a:endParaRPr>
                    </a:p>
                  </a:txBody>
                  <a:tcPr marL="68580" marR="68580" marT="0" marB="0" anchor="ctr"/>
                </a:tc>
                <a:tc>
                  <a:txBody>
                    <a:bodyPr/>
                    <a:lstStyle/>
                    <a:p>
                      <a:r>
                        <a:rPr lang="uk-UA" sz="1600" b="0" i="0" kern="1200" noProof="0" dirty="0" smtClean="0">
                          <a:solidFill>
                            <a:schemeClr val="tx1"/>
                          </a:solidFill>
                          <a:latin typeface="+mn-lt"/>
                          <a:ea typeface="+mj-ea"/>
                          <a:cs typeface="+mj-cs"/>
                        </a:rPr>
                        <a:t>Звітування є однією з невіддільних складових аудиту. Форми звітування можуть бути визначені законом або мандатом ВОА. Наприкінці кожного аудиту має бути підготовлений письмовий звіт, що викладає результати, думки, висновки й рекомендації в належній формі відповідно до ситуації.</a:t>
                      </a:r>
                      <a:endParaRPr lang="uk-UA" sz="16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612665528"/>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34</a:t>
            </a:fld>
            <a:endParaRPr lang="uk-UA"/>
          </a:p>
        </p:txBody>
      </p:sp>
    </p:spTree>
    <p:extLst>
      <p:ext uri="{BB962C8B-B14F-4D97-AF65-F5344CB8AC3E}">
        <p14:creationId xmlns:p14="http://schemas.microsoft.com/office/powerpoint/2010/main" val="2084983198"/>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14" y="26920"/>
            <a:ext cx="1556789" cy="1253215"/>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1860699" y="312218"/>
            <a:ext cx="5763686" cy="875846"/>
          </a:xfrm>
        </p:spPr>
        <p:txBody>
          <a:bodyPr/>
          <a:lstStyle/>
          <a:p>
            <a:r>
              <a:rPr lang="uk-UA" dirty="0" smtClean="0">
                <a:latin typeface="+mn-lt"/>
              </a:rPr>
              <a:t>Типи звітів з аудиту відповідності</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35</a:t>
            </a:fld>
            <a:endParaRPr lang="uk-UA"/>
          </a:p>
        </p:txBody>
      </p:sp>
      <p:graphicFrame>
        <p:nvGraphicFramePr>
          <p:cNvPr id="9" name="Объект 8"/>
          <p:cNvGraphicFramePr>
            <a:graphicFrameLocks noGrp="1"/>
          </p:cNvGraphicFramePr>
          <p:nvPr>
            <p:ph idx="1"/>
            <p:extLst>
              <p:ext uri="{D42A27DB-BD31-4B8C-83A1-F6EECF244321}">
                <p14:modId xmlns:p14="http://schemas.microsoft.com/office/powerpoint/2010/main" val="298296309"/>
              </p:ext>
            </p:extLst>
          </p:nvPr>
        </p:nvGraphicFramePr>
        <p:xfrm>
          <a:off x="5329646" y="1465417"/>
          <a:ext cx="6495231" cy="4288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Прямоугольник 11"/>
          <p:cNvSpPr/>
          <p:nvPr/>
        </p:nvSpPr>
        <p:spPr>
          <a:xfrm>
            <a:off x="267644" y="1473196"/>
            <a:ext cx="5301008" cy="2308324"/>
          </a:xfrm>
          <a:prstGeom prst="rect">
            <a:avLst/>
          </a:prstGeom>
        </p:spPr>
        <p:txBody>
          <a:bodyPr wrap="square">
            <a:spAutoFit/>
          </a:bodyPr>
          <a:lstStyle/>
          <a:p>
            <a:pPr marL="285750" indent="-285750">
              <a:buFont typeface="Wingdings" panose="05000000000000000000" pitchFamily="2" charset="2"/>
              <a:buChar char="q"/>
            </a:pPr>
            <a:r>
              <a:rPr lang="uk-UA" sz="1600" dirty="0" smtClean="0">
                <a:ea typeface="+mj-ea"/>
                <a:cs typeface="+mj-cs"/>
              </a:rPr>
              <a:t>У завданнях з прямого звітування аудитори можуть не давати чіткої заяви про впевненість щодо предмета аудиту (тобто не висловлювати думку), але повинні забезпечити користувачів необхідним ступенем впевненості, чітко пояснюючи, як збалансовано та аргументовано були розроблені результати, критерії та висновки, і чому комбінації результатів і критеріїв призводять до певного загального висновку або рекомендації.</a:t>
            </a:r>
            <a:endParaRPr lang="uk-UA" sz="1600" dirty="0">
              <a:ea typeface="+mj-ea"/>
              <a:cs typeface="+mj-cs"/>
            </a:endParaRPr>
          </a:p>
        </p:txBody>
      </p:sp>
      <p:sp>
        <p:nvSpPr>
          <p:cNvPr id="15" name="Прямоугольник 14"/>
          <p:cNvSpPr/>
          <p:nvPr/>
        </p:nvSpPr>
        <p:spPr>
          <a:xfrm>
            <a:off x="267644" y="4229321"/>
            <a:ext cx="5134881" cy="584775"/>
          </a:xfrm>
          <a:prstGeom prst="rect">
            <a:avLst/>
          </a:prstGeom>
        </p:spPr>
        <p:txBody>
          <a:bodyPr wrap="square">
            <a:spAutoFit/>
          </a:bodyPr>
          <a:lstStyle/>
          <a:p>
            <a:pPr marL="285750" indent="-285750">
              <a:buFont typeface="Wingdings" panose="05000000000000000000" pitchFamily="2" charset="2"/>
              <a:buChar char="q"/>
            </a:pPr>
            <a:r>
              <a:rPr lang="uk-UA" sz="1600" dirty="0">
                <a:ea typeface="+mj-ea"/>
                <a:cs typeface="+mj-cs"/>
              </a:rPr>
              <a:t>У звіті про завдання з атестації думки та висновки мають чітко передавати рівень впевненості.</a:t>
            </a:r>
          </a:p>
        </p:txBody>
      </p:sp>
    </p:spTree>
    <p:extLst>
      <p:ext uri="{BB962C8B-B14F-4D97-AF65-F5344CB8AC3E}">
        <p14:creationId xmlns:p14="http://schemas.microsoft.com/office/powerpoint/2010/main" val="809744740"/>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0" y="1557203"/>
            <a:ext cx="5041177" cy="3780882"/>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209006" y="234498"/>
            <a:ext cx="8228212" cy="875846"/>
          </a:xfrm>
        </p:spPr>
        <p:txBody>
          <a:bodyPr/>
          <a:lstStyle/>
          <a:p>
            <a:r>
              <a:rPr lang="uk-UA" dirty="0" smtClean="0">
                <a:latin typeface="+mn-lt"/>
              </a:rPr>
              <a:t>Структура звіту за результатами виконання завдання з прямого звітування</a:t>
            </a:r>
            <a:endParaRPr lang="uk-UA" dirty="0">
              <a:latin typeface="+mn-lt"/>
            </a:endParaRP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5016137" y="1110811"/>
            <a:ext cx="7080068" cy="4775353"/>
          </a:xfrm>
        </p:spPr>
        <p:txBody>
          <a:bodyPr anchor="ctr">
            <a:normAutofit fontScale="92500" lnSpcReduction="10000"/>
          </a:bodyPr>
          <a:lstStyle/>
          <a:p>
            <a:pPr lvl="0">
              <a:lnSpc>
                <a:spcPct val="110000"/>
              </a:lnSpc>
              <a:spcAft>
                <a:spcPts val="0"/>
              </a:spcAft>
            </a:pPr>
            <a:r>
              <a:rPr lang="uk-UA" dirty="0" smtClean="0">
                <a:latin typeface="+mn-lt"/>
              </a:rPr>
              <a:t>Назва. </a:t>
            </a:r>
          </a:p>
          <a:p>
            <a:pPr lvl="0">
              <a:lnSpc>
                <a:spcPct val="110000"/>
              </a:lnSpc>
              <a:spcAft>
                <a:spcPts val="0"/>
              </a:spcAft>
            </a:pPr>
            <a:r>
              <a:rPr lang="uk-UA" dirty="0" smtClean="0">
                <a:latin typeface="+mn-lt"/>
              </a:rPr>
              <a:t>Визначення застосовуваних стандартів аудиту. </a:t>
            </a:r>
          </a:p>
          <a:p>
            <a:pPr lvl="0">
              <a:lnSpc>
                <a:spcPct val="110000"/>
              </a:lnSpc>
              <a:spcAft>
                <a:spcPts val="0"/>
              </a:spcAft>
            </a:pPr>
            <a:r>
              <a:rPr lang="uk-UA" dirty="0" smtClean="0">
                <a:latin typeface="+mn-lt"/>
              </a:rPr>
              <a:t>Резюме (залежно від обставин).</a:t>
            </a:r>
          </a:p>
          <a:p>
            <a:pPr lvl="0">
              <a:lnSpc>
                <a:spcPct val="110000"/>
              </a:lnSpc>
              <a:spcAft>
                <a:spcPts val="0"/>
              </a:spcAft>
            </a:pPr>
            <a:r>
              <a:rPr lang="uk-UA" dirty="0" smtClean="0">
                <a:latin typeface="+mn-lt"/>
              </a:rPr>
              <a:t>Опис предмета та обсягу аудиту. </a:t>
            </a:r>
          </a:p>
          <a:p>
            <a:pPr lvl="0">
              <a:lnSpc>
                <a:spcPct val="110000"/>
              </a:lnSpc>
              <a:spcAft>
                <a:spcPts val="0"/>
              </a:spcAft>
            </a:pPr>
            <a:r>
              <a:rPr lang="uk-UA" dirty="0" smtClean="0">
                <a:latin typeface="+mn-lt"/>
              </a:rPr>
              <a:t>Критерії аудиту. </a:t>
            </a:r>
          </a:p>
          <a:p>
            <a:pPr lvl="0">
              <a:lnSpc>
                <a:spcPct val="110000"/>
              </a:lnSpc>
              <a:spcAft>
                <a:spcPts val="0"/>
              </a:spcAft>
            </a:pPr>
            <a:r>
              <a:rPr lang="uk-UA" dirty="0" smtClean="0">
                <a:latin typeface="+mn-lt"/>
              </a:rPr>
              <a:t>Пояснення та аргументація використаних методів. </a:t>
            </a:r>
          </a:p>
          <a:p>
            <a:pPr lvl="0">
              <a:lnSpc>
                <a:spcPct val="110000"/>
              </a:lnSpc>
              <a:spcAft>
                <a:spcPts val="0"/>
              </a:spcAft>
            </a:pPr>
            <a:r>
              <a:rPr lang="uk-UA" dirty="0" smtClean="0">
                <a:latin typeface="+mn-lt"/>
              </a:rPr>
              <a:t>Результати. </a:t>
            </a:r>
          </a:p>
          <a:p>
            <a:pPr lvl="0">
              <a:lnSpc>
                <a:spcPct val="110000"/>
              </a:lnSpc>
              <a:spcAft>
                <a:spcPts val="0"/>
              </a:spcAft>
            </a:pPr>
            <a:r>
              <a:rPr lang="uk-UA" dirty="0" smtClean="0">
                <a:latin typeface="+mn-lt"/>
              </a:rPr>
              <a:t>Висновок(и) або думка на основі відповідей на конкретні питання аудиту. </a:t>
            </a:r>
          </a:p>
          <a:p>
            <a:pPr lvl="0">
              <a:lnSpc>
                <a:spcPct val="110000"/>
              </a:lnSpc>
              <a:spcAft>
                <a:spcPts val="0"/>
              </a:spcAft>
            </a:pPr>
            <a:r>
              <a:rPr lang="uk-UA" dirty="0" smtClean="0">
                <a:latin typeface="+mn-lt"/>
              </a:rPr>
              <a:t>Відповіді об’єкта контролю (залежно від обставин).</a:t>
            </a:r>
          </a:p>
          <a:p>
            <a:pPr lvl="0">
              <a:lnSpc>
                <a:spcPct val="110000"/>
              </a:lnSpc>
              <a:spcAft>
                <a:spcPts val="0"/>
              </a:spcAft>
            </a:pPr>
            <a:r>
              <a:rPr lang="uk-UA" dirty="0" smtClean="0">
                <a:latin typeface="+mn-lt"/>
              </a:rPr>
              <a:t>Рекомендації (залежно від обставин). </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36</a:t>
            </a:fld>
            <a:endParaRPr lang="uk-UA"/>
          </a:p>
        </p:txBody>
      </p:sp>
    </p:spTree>
    <p:extLst>
      <p:ext uri="{BB962C8B-B14F-4D97-AF65-F5344CB8AC3E}">
        <p14:creationId xmlns:p14="http://schemas.microsoft.com/office/powerpoint/2010/main" val="187260274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2814473" y="698358"/>
            <a:ext cx="2116183" cy="875846"/>
          </a:xfrm>
        </p:spPr>
        <p:txBody>
          <a:bodyPr/>
          <a:lstStyle/>
          <a:p>
            <a:r>
              <a:rPr lang="uk-UA" dirty="0" smtClean="0">
                <a:latin typeface="+mn-lt"/>
              </a:rPr>
              <a:t>Назва звіту</a:t>
            </a:r>
            <a:endParaRPr lang="uk-UA" dirty="0">
              <a:latin typeface="+mn-lt"/>
            </a:endParaRP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557349" y="2256606"/>
            <a:ext cx="7080068" cy="3079064"/>
          </a:xfrm>
        </p:spPr>
        <p:txBody>
          <a:bodyPr anchor="ctr">
            <a:normAutofit/>
          </a:bodyPr>
          <a:lstStyle/>
          <a:p>
            <a:pPr lvl="0"/>
            <a:r>
              <a:rPr lang="uk-UA" dirty="0">
                <a:latin typeface="+mn-lt"/>
              </a:rPr>
              <a:t>У назві звіту потрібно коротко згадати предмет аудиту у спосіб, який може бути зрозумілим читачам </a:t>
            </a:r>
            <a:r>
              <a:rPr lang="uk-UA" i="1" dirty="0">
                <a:latin typeface="+mn-lt"/>
              </a:rPr>
              <a:t>(наприклад, «Звіт про результати аудиту відповідності адміністрування підтримки фермерів» або «Чи відповідає планування науково-дослідних </a:t>
            </a:r>
            <a:r>
              <a:rPr lang="uk-UA" i="1" dirty="0" err="1">
                <a:latin typeface="+mn-lt"/>
              </a:rPr>
              <a:t>проєктів</a:t>
            </a:r>
            <a:r>
              <a:rPr lang="uk-UA" i="1" dirty="0">
                <a:latin typeface="+mn-lt"/>
              </a:rPr>
              <a:t> вимогам нормативно-правових актів</a:t>
            </a:r>
            <a:r>
              <a:rPr lang="uk-UA" i="1" dirty="0" smtClean="0">
                <a:latin typeface="+mn-lt"/>
              </a:rPr>
              <a:t>?»)</a:t>
            </a:r>
            <a:endParaRPr lang="en-US"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37</a:t>
            </a:fld>
            <a:endParaRPr lang="uk-UA"/>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8411" y="923334"/>
            <a:ext cx="4763589" cy="4763589"/>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64" y="28451"/>
            <a:ext cx="2396462" cy="1929152"/>
          </a:xfrm>
          <a:prstGeom prst="rect">
            <a:avLst/>
          </a:prstGeom>
        </p:spPr>
      </p:pic>
    </p:spTree>
    <p:extLst>
      <p:ext uri="{BB962C8B-B14F-4D97-AF65-F5344CB8AC3E}">
        <p14:creationId xmlns:p14="http://schemas.microsoft.com/office/powerpoint/2010/main" val="36753465"/>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143" y="1214175"/>
            <a:ext cx="5442857" cy="4082143"/>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1860699" y="144210"/>
            <a:ext cx="6429861" cy="875846"/>
          </a:xfrm>
        </p:spPr>
        <p:txBody>
          <a:bodyPr>
            <a:normAutofit/>
          </a:bodyPr>
          <a:lstStyle/>
          <a:p>
            <a:r>
              <a:rPr lang="uk-UA" dirty="0">
                <a:latin typeface="+mn-lt"/>
              </a:rPr>
              <a:t>Визначення застосовуваних стандартів аудиту</a:t>
            </a: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391885" y="1445623"/>
            <a:ext cx="8133805" cy="4308631"/>
          </a:xfrm>
        </p:spPr>
        <p:txBody>
          <a:bodyPr anchor="ctr">
            <a:normAutofit fontScale="85000" lnSpcReduction="20000"/>
          </a:bodyPr>
          <a:lstStyle/>
          <a:p>
            <a:pPr lvl="0"/>
            <a:r>
              <a:rPr lang="uk-UA" dirty="0" smtClean="0">
                <a:latin typeface="+mn-lt"/>
              </a:rPr>
              <a:t>У своїх аудиторських звітах ВОА заявляє, яких стандартів він дотримується при проведенні аудиту. Ця заява має бути доступною для користувачів звітів. </a:t>
            </a:r>
          </a:p>
          <a:p>
            <a:pPr lvl="0"/>
            <a:r>
              <a:rPr lang="uk-UA" dirty="0" smtClean="0">
                <a:latin typeface="+mn-lt"/>
              </a:rPr>
              <a:t>ВОА повинен посилатися на стандарти аудиту, яких він дотримувався при проведенні конкретного аудиту у звіті. При цьому немає необхідності згадувати кожен окремий стандарт, який він застосував під час аудиту.</a:t>
            </a:r>
          </a:p>
          <a:p>
            <a:pPr lvl="0"/>
            <a:r>
              <a:rPr lang="uk-UA" dirty="0" smtClean="0">
                <a:latin typeface="+mn-lt"/>
              </a:rPr>
              <a:t>Якщо ВОА ухвалив рішення про прийняття Стандартів аудиту відповідності як авторитетних стандартів для своєї роботи, то він має право зробити пряме посилання на застосовувані стандарти у такій формі:</a:t>
            </a:r>
          </a:p>
          <a:p>
            <a:pPr marL="0" lvl="0" indent="0">
              <a:buNone/>
            </a:pPr>
            <a:r>
              <a:rPr lang="uk-UA" i="1" dirty="0" smtClean="0">
                <a:latin typeface="+mn-lt"/>
              </a:rPr>
              <a:t>... «Ми провели свій аудит [відповідності] згідно з Міжнародними стандартами вищих органів аудиту [з питань аудиту відповідності]».</a:t>
            </a: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38</a:t>
            </a:fld>
            <a:endParaRPr lang="uk-UA"/>
          </a:p>
        </p:txBody>
      </p:sp>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451"/>
            <a:ext cx="1543022" cy="1242133"/>
          </a:xfrm>
          <a:prstGeom prst="rect">
            <a:avLst/>
          </a:prstGeom>
        </p:spPr>
      </p:pic>
    </p:spTree>
    <p:extLst>
      <p:ext uri="{BB962C8B-B14F-4D97-AF65-F5344CB8AC3E}">
        <p14:creationId xmlns:p14="http://schemas.microsoft.com/office/powerpoint/2010/main" val="2878994076"/>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1860699" y="144210"/>
            <a:ext cx="6429861" cy="875846"/>
          </a:xfrm>
        </p:spPr>
        <p:txBody>
          <a:bodyPr>
            <a:normAutofit/>
          </a:bodyPr>
          <a:lstStyle/>
          <a:p>
            <a:r>
              <a:rPr lang="uk-UA" dirty="0">
                <a:latin typeface="+mn-lt"/>
              </a:rPr>
              <a:t>Резюме</a:t>
            </a: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3048001" y="1445624"/>
            <a:ext cx="8506820" cy="4308631"/>
          </a:xfrm>
        </p:spPr>
        <p:txBody>
          <a:bodyPr anchor="ctr">
            <a:normAutofit fontScale="85000" lnSpcReduction="20000"/>
          </a:bodyPr>
          <a:lstStyle/>
          <a:p>
            <a:r>
              <a:rPr lang="uk-UA" dirty="0">
                <a:latin typeface="+mn-lt"/>
              </a:rPr>
              <a:t>Резюме пояснює, які були питання аудиту, як проводився аудит, а також основні результати, висновки та рекомендації. Він дає інформацію в узагальненому вигляді та містить лише найважливішу інформацію звіту. Резюме зазвичай становить </a:t>
            </a:r>
            <a:r>
              <a:rPr lang="uk-UA" b="1" dirty="0">
                <a:latin typeface="+mn-lt"/>
              </a:rPr>
              <a:t>від 2 до 3 сторінок</a:t>
            </a:r>
            <a:r>
              <a:rPr lang="uk-UA" dirty="0">
                <a:latin typeface="+mn-lt"/>
              </a:rPr>
              <a:t>, але може бути коротшим, залежно від конкретного аудиту.</a:t>
            </a:r>
            <a:endParaRPr lang="en-US" dirty="0">
              <a:latin typeface="+mn-lt"/>
            </a:endParaRPr>
          </a:p>
          <a:p>
            <a:r>
              <a:rPr lang="uk-UA" dirty="0">
                <a:latin typeface="+mn-lt"/>
              </a:rPr>
              <a:t>Резюме містить параграф про сутність предмету аудиту, важливі передумови для формулювання теми і мети аудиту, опис обставин, що актуалізували необхідність проведення аудиту. Крім того, у резюме викладається мета, питання аудиту, підхід до аудиту та стисло описуються ключові результати та висновки аудиту. Важливим аспектом є включення заяви, яка підтверджує, що об’єкт контролю мав можливість прокоментувати звіт.</a:t>
            </a:r>
            <a:endParaRPr lang="en-US" dirty="0">
              <a:latin typeface="+mn-lt"/>
            </a:endParaRPr>
          </a:p>
          <a:p>
            <a:r>
              <a:rPr lang="uk-UA" dirty="0">
                <a:latin typeface="+mn-lt"/>
              </a:rPr>
              <a:t>Інформація у резюме має подаватися у зрозумілій формі, яка також має бути легкою для читання, щоб у доступній формі донести до користувачів огляд найкритичніших питань цієї теми.</a:t>
            </a:r>
            <a:endParaRPr lang="en-US"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39</a:t>
            </a:fld>
            <a:endParaRPr lang="uk-UA"/>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451"/>
            <a:ext cx="1543022" cy="1242133"/>
          </a:xfrm>
          <a:prstGeom prst="rect">
            <a:avLst/>
          </a:prstGeom>
        </p:spPr>
      </p:pic>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16104"/>
            <a:ext cx="3143102" cy="3725157"/>
          </a:xfrm>
          <a:prstGeom prst="rect">
            <a:avLst/>
          </a:prstGeom>
        </p:spPr>
      </p:pic>
    </p:spTree>
    <p:extLst>
      <p:ext uri="{BB962C8B-B14F-4D97-AF65-F5344CB8AC3E}">
        <p14:creationId xmlns:p14="http://schemas.microsoft.com/office/powerpoint/2010/main" val="4630420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3297298" cy="3746930"/>
          </a:xfrm>
          <a:prstGeom prst="rect">
            <a:avLst/>
          </a:prstGeom>
        </p:spPr>
      </p:pic>
      <p:sp>
        <p:nvSpPr>
          <p:cNvPr id="2" name="Title 1"/>
          <p:cNvSpPr>
            <a:spLocks noGrp="1"/>
          </p:cNvSpPr>
          <p:nvPr>
            <p:ph type="title"/>
          </p:nvPr>
        </p:nvSpPr>
        <p:spPr>
          <a:xfrm>
            <a:off x="374469" y="223451"/>
            <a:ext cx="7959634" cy="743676"/>
          </a:xfrm>
        </p:spPr>
        <p:txBody>
          <a:bodyPr>
            <a:noAutofit/>
          </a:bodyPr>
          <a:lstStyle/>
          <a:p>
            <a:r>
              <a:rPr lang="uk-UA" dirty="0" smtClean="0">
                <a:latin typeface="+mn-lt"/>
              </a:rPr>
              <a:t>Оцінка аудиторських доказів</a:t>
            </a:r>
            <a:endParaRPr lang="uk-UA" sz="2400" i="1" dirty="0">
              <a:latin typeface="+mn-lt"/>
            </a:endParaRPr>
          </a:p>
        </p:txBody>
      </p:sp>
      <p:sp>
        <p:nvSpPr>
          <p:cNvPr id="10" name="TextBox 9"/>
          <p:cNvSpPr txBox="1"/>
          <p:nvPr/>
        </p:nvSpPr>
        <p:spPr>
          <a:xfrm>
            <a:off x="2043515" y="6018073"/>
            <a:ext cx="8819877" cy="461665"/>
          </a:xfrm>
          <a:prstGeom prst="rect">
            <a:avLst/>
          </a:prstGeom>
          <a:noFill/>
        </p:spPr>
        <p:txBody>
          <a:bodyPr wrap="square" rtlCol="0">
            <a:spAutoFit/>
          </a:bodyPr>
          <a:lstStyle/>
          <a:p>
            <a:pPr algn="l" rtl="0"/>
            <a:r>
              <a:rPr lang="en-US" sz="1200" b="1" i="1" dirty="0">
                <a:solidFill>
                  <a:schemeClr val="accent1">
                    <a:lumMod val="50000"/>
                  </a:schemeClr>
                </a:solidFill>
              </a:rPr>
              <a:t>EU-funded project </a:t>
            </a:r>
            <a:endParaRPr lang="uk-UA" sz="1200" b="1" i="1" dirty="0">
              <a:solidFill>
                <a:schemeClr val="accent1">
                  <a:lumMod val="50000"/>
                </a:schemeClr>
              </a:solidFill>
            </a:endParaRPr>
          </a:p>
          <a:p>
            <a:pPr algn="l" rtl="0"/>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3" name="Номер слайда 2"/>
          <p:cNvSpPr>
            <a:spLocks noGrp="1"/>
          </p:cNvSpPr>
          <p:nvPr>
            <p:ph type="sldNum" sz="quarter" idx="12"/>
          </p:nvPr>
        </p:nvSpPr>
        <p:spPr/>
        <p:txBody>
          <a:bodyPr/>
          <a:lstStyle/>
          <a:p>
            <a:fld id="{9681E3D1-0EE9-7E4A-80CF-448C84F25691}" type="slidenum">
              <a:rPr lang="uk-UA" smtClean="0"/>
              <a:t>4</a:t>
            </a:fld>
            <a:endParaRPr lang="uk-UA"/>
          </a:p>
        </p:txBody>
      </p:sp>
      <p:sp>
        <p:nvSpPr>
          <p:cNvPr id="4" name="Прямоугольник 3"/>
          <p:cNvSpPr/>
          <p:nvPr/>
        </p:nvSpPr>
        <p:spPr>
          <a:xfrm>
            <a:off x="3544387" y="1247179"/>
            <a:ext cx="7863842" cy="4616648"/>
          </a:xfrm>
          <a:prstGeom prst="rect">
            <a:avLst/>
          </a:prstGeom>
        </p:spPr>
        <p:txBody>
          <a:bodyPr wrap="square">
            <a:spAutoFit/>
          </a:bodyPr>
          <a:lstStyle/>
          <a:p>
            <a:pPr marL="228600" lvl="0" indent="-228600">
              <a:spcBef>
                <a:spcPts val="600"/>
              </a:spcBef>
              <a:spcAft>
                <a:spcPts val="600"/>
              </a:spcAft>
              <a:buClr>
                <a:srgbClr val="003999"/>
              </a:buClr>
              <a:buSzPts val="1200"/>
              <a:buFont typeface="Helvetica" pitchFamily="2" charset="0"/>
              <a:buChar char="‣"/>
              <a:tabLst>
                <a:tab pos="540385" algn="l"/>
              </a:tabLst>
            </a:pPr>
            <a:r>
              <a:rPr lang="uk-UA" sz="2200" dirty="0" smtClean="0"/>
              <a:t>За результатами виконання аудиторських процедур, використовуючи професійне судження та скептицизм, аудитори оцінюють зібрані докази. Зокрема, вони вирішують, чи є докази достатніми та прийнятними для формування висновку або думки.</a:t>
            </a:r>
          </a:p>
          <a:p>
            <a:pPr marL="228600" lvl="0" indent="-228600">
              <a:spcBef>
                <a:spcPts val="600"/>
              </a:spcBef>
              <a:spcAft>
                <a:spcPts val="600"/>
              </a:spcAft>
              <a:buClr>
                <a:srgbClr val="003999"/>
              </a:buClr>
              <a:buSzPts val="1200"/>
              <a:buFont typeface="Helvetica" pitchFamily="2" charset="0"/>
              <a:buChar char="‣"/>
              <a:tabLst>
                <a:tab pos="540385" algn="l"/>
              </a:tabLst>
            </a:pPr>
            <a:r>
              <a:rPr lang="uk-UA" sz="2200" dirty="0" smtClean="0"/>
              <a:t>Аудитори визначають, чи можливо зробити висновок, базуючись на отриманих аудиторських доказах. </a:t>
            </a:r>
          </a:p>
          <a:p>
            <a:pPr marL="228600" lvl="0" indent="-228600">
              <a:spcBef>
                <a:spcPts val="600"/>
              </a:spcBef>
              <a:spcAft>
                <a:spcPts val="600"/>
              </a:spcAft>
              <a:buClr>
                <a:srgbClr val="003999"/>
              </a:buClr>
              <a:buSzPts val="1200"/>
              <a:buFont typeface="Helvetica" pitchFamily="2" charset="0"/>
              <a:buChar char="‣"/>
              <a:tabLst>
                <a:tab pos="540385" algn="l"/>
              </a:tabLst>
            </a:pPr>
            <a:r>
              <a:rPr lang="uk-UA" sz="2200" dirty="0" smtClean="0"/>
              <a:t>Якщо обсяг доказів недостатній, то аудитори повинні розглянути можливість виконання додаткових процедур.</a:t>
            </a:r>
          </a:p>
          <a:p>
            <a:pPr marL="228600" lvl="0" indent="-228600">
              <a:spcBef>
                <a:spcPts val="600"/>
              </a:spcBef>
              <a:spcAft>
                <a:spcPts val="600"/>
              </a:spcAft>
              <a:buClr>
                <a:srgbClr val="003999"/>
              </a:buClr>
              <a:buSzPts val="1200"/>
              <a:buFont typeface="Helvetica" pitchFamily="2" charset="0"/>
              <a:buChar char="‣"/>
              <a:tabLst>
                <a:tab pos="540385" algn="l"/>
              </a:tabLst>
            </a:pPr>
            <a:r>
              <a:rPr lang="uk-UA" sz="2200" dirty="0" smtClean="0"/>
              <a:t>Аудитори повинні розглянути всі відповідні докази, незалежно від того, підтверджують вони чи суперечать критеріям аудиту.</a:t>
            </a:r>
          </a:p>
        </p:txBody>
      </p:sp>
    </p:spTree>
    <p:extLst>
      <p:ext uri="{BB962C8B-B14F-4D97-AF65-F5344CB8AC3E}">
        <p14:creationId xmlns:p14="http://schemas.microsoft.com/office/powerpoint/2010/main" val="987903561"/>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223" y="2314816"/>
            <a:ext cx="4628198" cy="2768775"/>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1860699" y="144210"/>
            <a:ext cx="6429861" cy="875846"/>
          </a:xfrm>
        </p:spPr>
        <p:txBody>
          <a:bodyPr>
            <a:normAutofit/>
          </a:bodyPr>
          <a:lstStyle/>
          <a:p>
            <a:r>
              <a:rPr lang="uk-UA" dirty="0">
                <a:latin typeface="+mn-lt"/>
              </a:rPr>
              <a:t>Опис предмета та обсягу аудиту</a:t>
            </a: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226425" y="1667051"/>
            <a:ext cx="7010398" cy="3340377"/>
          </a:xfrm>
        </p:spPr>
        <p:txBody>
          <a:bodyPr anchor="ctr">
            <a:normAutofit fontScale="85000" lnSpcReduction="10000"/>
          </a:bodyPr>
          <a:lstStyle/>
          <a:p>
            <a:pPr>
              <a:lnSpc>
                <a:spcPct val="110000"/>
              </a:lnSpc>
            </a:pPr>
            <a:r>
              <a:rPr lang="uk-UA" dirty="0">
                <a:latin typeface="+mn-lt"/>
              </a:rPr>
              <a:t>В аудиторському звіті має бути чітко описано предмет аудиту, що стосується інформації, умов або діяльності, які вимірюються або оцінюються за певними критеріями. </a:t>
            </a:r>
            <a:endParaRPr lang="uk-UA" dirty="0" smtClean="0">
              <a:latin typeface="+mn-lt"/>
            </a:endParaRPr>
          </a:p>
          <a:p>
            <a:pPr>
              <a:lnSpc>
                <a:spcPct val="110000"/>
              </a:lnSpc>
            </a:pPr>
            <a:r>
              <a:rPr lang="uk-UA" dirty="0" smtClean="0">
                <a:latin typeface="+mn-lt"/>
              </a:rPr>
              <a:t>У </a:t>
            </a:r>
            <a:r>
              <a:rPr lang="uk-UA" dirty="0">
                <a:latin typeface="+mn-lt"/>
              </a:rPr>
              <a:t>цьому параграфі зазначається обсяг аудиту у формі чіткого визначення спрямованості, обсягу та обмежень аудиту з точки зору відповідності предмета аудиту критеріям. </a:t>
            </a:r>
            <a:endParaRPr lang="uk-UA" dirty="0" smtClean="0">
              <a:latin typeface="+mn-lt"/>
            </a:endParaRPr>
          </a:p>
          <a:p>
            <a:pPr>
              <a:lnSpc>
                <a:spcPct val="110000"/>
              </a:lnSpc>
            </a:pPr>
            <a:r>
              <a:rPr lang="uk-UA" dirty="0" smtClean="0">
                <a:latin typeface="+mn-lt"/>
              </a:rPr>
              <a:t>Також </a:t>
            </a:r>
            <a:r>
              <a:rPr lang="uk-UA" dirty="0">
                <a:latin typeface="+mn-lt"/>
              </a:rPr>
              <a:t>тут зазначається період часу, охоплений </a:t>
            </a:r>
            <a:r>
              <a:rPr lang="uk-UA" dirty="0" smtClean="0">
                <a:latin typeface="+mn-lt"/>
              </a:rPr>
              <a:t>аудитом.</a:t>
            </a:r>
            <a:endParaRPr lang="en-US"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40</a:t>
            </a:fld>
            <a:endParaRPr lang="uk-UA"/>
          </a:p>
        </p:txBody>
      </p:sp>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451"/>
            <a:ext cx="1543022" cy="1242133"/>
          </a:xfrm>
          <a:prstGeom prst="rect">
            <a:avLst/>
          </a:prstGeom>
        </p:spPr>
      </p:pic>
    </p:spTree>
    <p:extLst>
      <p:ext uri="{BB962C8B-B14F-4D97-AF65-F5344CB8AC3E}">
        <p14:creationId xmlns:p14="http://schemas.microsoft.com/office/powerpoint/2010/main" val="458655039"/>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757" y="1645921"/>
            <a:ext cx="4240244" cy="4240244"/>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1860699" y="144210"/>
            <a:ext cx="6429861" cy="875846"/>
          </a:xfrm>
        </p:spPr>
        <p:txBody>
          <a:bodyPr>
            <a:normAutofit/>
          </a:bodyPr>
          <a:lstStyle/>
          <a:p>
            <a:r>
              <a:rPr lang="uk-UA" dirty="0">
                <a:latin typeface="+mn-lt"/>
              </a:rPr>
              <a:t>Критерії аудиту</a:t>
            </a: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226425" y="1393371"/>
            <a:ext cx="8585196" cy="4601182"/>
          </a:xfrm>
        </p:spPr>
        <p:txBody>
          <a:bodyPr anchor="ctr">
            <a:normAutofit fontScale="70000" lnSpcReduction="20000"/>
          </a:bodyPr>
          <a:lstStyle/>
          <a:p>
            <a:pPr lvl="0"/>
            <a:r>
              <a:rPr lang="uk-UA" dirty="0">
                <a:latin typeface="+mn-lt"/>
              </a:rPr>
              <a:t>Чітке визначення критеріїв аудиту у звіті є важливим для того, щоб користувачі звіту могли зрозуміти основу роботи та висновки аудиторів державного сектору. На практиці, доцільно розміщати критерії аудиту в додатку до звіту, щоб полегшити читання тексту звіту (особливо, якщо керівні вимоги, які стали основою для критеріїв аудиту, містять значний перелік документів).</a:t>
            </a:r>
            <a:endParaRPr lang="en-US" dirty="0">
              <a:latin typeface="+mn-lt"/>
            </a:endParaRPr>
          </a:p>
          <a:p>
            <a:r>
              <a:rPr lang="uk-UA" dirty="0">
                <a:latin typeface="+mn-lt"/>
              </a:rPr>
              <a:t>У звіті обов’язково зазначається інформація про випадки, коли критерії, застосовані під час аудиту, не можна легко ідентифікувати або вони повинні були бути отримані з відповідних джерел. У випадках наявності суперечливих критеріїв </a:t>
            </a:r>
            <a:r>
              <a:rPr lang="uk-UA" i="1" dirty="0">
                <a:latin typeface="+mn-lt"/>
              </a:rPr>
              <a:t>(наприклад, коли різні керівні вимоги описують різні вимоги щодо питань, які підлягають аудиту)</a:t>
            </a:r>
            <a:r>
              <a:rPr lang="uk-UA" dirty="0">
                <a:latin typeface="+mn-lt"/>
              </a:rPr>
              <a:t> має бути роз’яснено причини їх суперечливості. Крім того, доречно розкрити таку інформацію:</a:t>
            </a:r>
            <a:endParaRPr lang="en-US" dirty="0">
              <a:latin typeface="+mn-lt"/>
            </a:endParaRPr>
          </a:p>
          <a:p>
            <a:pPr lvl="1">
              <a:buFont typeface="Wingdings" panose="05000000000000000000" pitchFamily="2" charset="2"/>
              <a:buChar char="q"/>
            </a:pPr>
            <a:r>
              <a:rPr lang="uk-UA" sz="2300" dirty="0">
                <a:latin typeface="+mn-lt"/>
              </a:rPr>
              <a:t>джерело застосовних критеріїв, а також те, чи закріплені вони в законі або підзаконному акті, видані уповноваженими чи визнаними експертними органами тощо. Зазначена інформація надається для розуміння придатності визначених аудиторами критеріїв у контексті аудиту;</a:t>
            </a:r>
            <a:endParaRPr lang="en-US" sz="2300" dirty="0">
              <a:latin typeface="+mn-lt"/>
            </a:endParaRPr>
          </a:p>
          <a:p>
            <a:pPr lvl="1">
              <a:buFont typeface="Wingdings" panose="05000000000000000000" pitchFamily="2" charset="2"/>
              <a:buChar char="q"/>
            </a:pPr>
            <a:r>
              <a:rPr lang="uk-UA" sz="2300" dirty="0">
                <a:latin typeface="+mn-lt"/>
              </a:rPr>
              <a:t>методи вимірювання або оцінки, що були використані аудиторами у випадку, коли застосовні критерії дозволяють вибрати один із кількох методів; </a:t>
            </a:r>
            <a:endParaRPr lang="en-US" sz="2300" dirty="0">
              <a:latin typeface="+mn-lt"/>
            </a:endParaRPr>
          </a:p>
          <a:p>
            <a:pPr lvl="1">
              <a:buFont typeface="Wingdings" panose="05000000000000000000" pitchFamily="2" charset="2"/>
              <a:buChar char="q"/>
            </a:pPr>
            <a:r>
              <a:rPr lang="uk-UA" sz="2300" dirty="0">
                <a:latin typeface="+mn-lt"/>
              </a:rPr>
              <a:t>будь-які суттєві тлумачення, зроблені аудиторами при застосуванні критеріїв у обставинах завдання з аудиту.</a:t>
            </a:r>
            <a:endParaRPr lang="en-US" sz="2300"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41</a:t>
            </a:fld>
            <a:endParaRPr lang="uk-UA"/>
          </a:p>
        </p:txBody>
      </p:sp>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451"/>
            <a:ext cx="1543022" cy="1242133"/>
          </a:xfrm>
          <a:prstGeom prst="rect">
            <a:avLst/>
          </a:prstGeom>
        </p:spPr>
      </p:pic>
    </p:spTree>
    <p:extLst>
      <p:ext uri="{BB962C8B-B14F-4D97-AF65-F5344CB8AC3E}">
        <p14:creationId xmlns:p14="http://schemas.microsoft.com/office/powerpoint/2010/main" val="3717026347"/>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018" y="2133599"/>
            <a:ext cx="3563982" cy="3052355"/>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1860699" y="144210"/>
            <a:ext cx="6429861" cy="875846"/>
          </a:xfrm>
        </p:spPr>
        <p:txBody>
          <a:bodyPr>
            <a:normAutofit/>
          </a:bodyPr>
          <a:lstStyle/>
          <a:p>
            <a:r>
              <a:rPr lang="uk-UA" dirty="0">
                <a:latin typeface="+mn-lt"/>
              </a:rPr>
              <a:t>Пояснення та аргументація використаних методів</a:t>
            </a: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226425" y="1393371"/>
            <a:ext cx="8585196" cy="4601182"/>
          </a:xfrm>
        </p:spPr>
        <p:txBody>
          <a:bodyPr anchor="ctr">
            <a:normAutofit fontScale="85000" lnSpcReduction="20000"/>
          </a:bodyPr>
          <a:lstStyle/>
          <a:p>
            <a:pPr lvl="0"/>
            <a:r>
              <a:rPr lang="uk-UA" dirty="0">
                <a:latin typeface="+mn-lt"/>
              </a:rPr>
              <a:t>Аудитори повинні чітко сформулювати процедури, які виконуються для збору доказів, відповідаючи на питання аудиту. Це дозволить користувачеві прочитати та зрозуміти звіт, а також бути впевненим, що зроблені висновки правильні. Деталі виконаної роботи мають такі аспекти:</a:t>
            </a:r>
            <a:endParaRPr lang="en-US" dirty="0">
              <a:latin typeface="+mn-lt"/>
            </a:endParaRPr>
          </a:p>
          <a:p>
            <a:pPr lvl="1">
              <a:buFont typeface="Wingdings" panose="05000000000000000000" pitchFamily="2" charset="2"/>
              <a:buChar char="q"/>
            </a:pPr>
            <a:r>
              <a:rPr lang="uk-UA" sz="2400" dirty="0">
                <a:latin typeface="+mn-lt"/>
              </a:rPr>
              <a:t>обставини, характерні для об’єкта контролю </a:t>
            </a:r>
            <a:r>
              <a:rPr lang="uk-UA" sz="2400" i="1" dirty="0">
                <a:latin typeface="+mn-lt"/>
              </a:rPr>
              <a:t>(наприклад, інший характер діяльності об’єкта контролю порівняно з типовими для даного сектору)</a:t>
            </a:r>
            <a:r>
              <a:rPr lang="uk-UA" sz="2400" dirty="0">
                <a:latin typeface="+mn-lt"/>
              </a:rPr>
              <a:t>;</a:t>
            </a:r>
            <a:endParaRPr lang="en-US" sz="2400" dirty="0">
              <a:latin typeface="+mn-lt"/>
            </a:endParaRPr>
          </a:p>
          <a:p>
            <a:pPr lvl="1">
              <a:buFont typeface="Wingdings" panose="05000000000000000000" pitchFamily="2" charset="2"/>
              <a:buChar char="q"/>
            </a:pPr>
            <a:r>
              <a:rPr lang="uk-UA" sz="2400" dirty="0">
                <a:latin typeface="+mn-lt"/>
              </a:rPr>
              <a:t>конкретні обставини аудиту, що впливають на характер та обсяг виконаних процедур;</a:t>
            </a:r>
            <a:endParaRPr lang="en-US" sz="2400" dirty="0">
              <a:latin typeface="+mn-lt"/>
            </a:endParaRPr>
          </a:p>
          <a:p>
            <a:pPr lvl="1">
              <a:buFont typeface="Wingdings" panose="05000000000000000000" pitchFamily="2" charset="2"/>
              <a:buChar char="q"/>
            </a:pPr>
            <a:r>
              <a:rPr lang="uk-UA" sz="2400" dirty="0">
                <a:latin typeface="+mn-lt"/>
              </a:rPr>
              <a:t>очікування передбачуваних користувачів щодо рівня деталізації, який буде надано у звіті, на основі ринкової практики або чинного законодавства чи нормативних актів.</a:t>
            </a:r>
            <a:endParaRPr lang="en-US" sz="2400" dirty="0">
              <a:latin typeface="+mn-lt"/>
            </a:endParaRPr>
          </a:p>
          <a:p>
            <a:r>
              <a:rPr lang="uk-UA" dirty="0">
                <a:latin typeface="+mn-lt"/>
              </a:rPr>
              <a:t>Цей параграф звіту має бути збалансованим, не надто стислим та узагальненим, щоб користувачі могли зрозуміти виконану роботу як основу для висновку аудиторів.</a:t>
            </a:r>
            <a:endParaRPr lang="en-US"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42</a:t>
            </a:fld>
            <a:endParaRPr lang="uk-UA"/>
          </a:p>
        </p:txBody>
      </p:sp>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451"/>
            <a:ext cx="1543022" cy="1242133"/>
          </a:xfrm>
          <a:prstGeom prst="rect">
            <a:avLst/>
          </a:prstGeom>
        </p:spPr>
      </p:pic>
    </p:spTree>
    <p:extLst>
      <p:ext uri="{BB962C8B-B14F-4D97-AF65-F5344CB8AC3E}">
        <p14:creationId xmlns:p14="http://schemas.microsoft.com/office/powerpoint/2010/main" val="1700436735"/>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2757" y="1937048"/>
            <a:ext cx="4949243" cy="3164032"/>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1860699" y="144210"/>
            <a:ext cx="6429861" cy="875846"/>
          </a:xfrm>
        </p:spPr>
        <p:txBody>
          <a:bodyPr>
            <a:normAutofit/>
          </a:bodyPr>
          <a:lstStyle/>
          <a:p>
            <a:r>
              <a:rPr lang="uk-UA" dirty="0">
                <a:latin typeface="+mn-lt"/>
              </a:rPr>
              <a:t>Результати</a:t>
            </a: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113213" y="1551820"/>
            <a:ext cx="7037695" cy="4015778"/>
          </a:xfrm>
        </p:spPr>
        <p:txBody>
          <a:bodyPr anchor="ctr">
            <a:normAutofit/>
          </a:bodyPr>
          <a:lstStyle/>
          <a:p>
            <a:pPr lvl="0"/>
            <a:r>
              <a:rPr lang="uk-UA" dirty="0">
                <a:latin typeface="+mn-lt"/>
              </a:rPr>
              <a:t>Параграф містить опис зібраних доказів у порівнянні з критеріями. Він повинен мати логічну структуру, бути заснованим на визначених критеріях таким чином, щоб допомогти користувачеві зрозуміти логіку конкретних аргументів.</a:t>
            </a:r>
            <a:endParaRPr lang="en-US" dirty="0">
              <a:latin typeface="+mn-lt"/>
            </a:endParaRPr>
          </a:p>
          <a:p>
            <a:r>
              <a:rPr lang="uk-UA" dirty="0">
                <a:latin typeface="+mn-lt"/>
              </a:rPr>
              <a:t>Якщо для підтвердження результатів аудиту включено значний обсяг даних, такі дані можуть бути </a:t>
            </a:r>
            <a:r>
              <a:rPr lang="uk-UA" dirty="0" smtClean="0">
                <a:latin typeface="+mn-lt"/>
              </a:rPr>
              <a:t>винесені в </a:t>
            </a:r>
            <a:r>
              <a:rPr lang="uk-UA" dirty="0">
                <a:latin typeface="+mn-lt"/>
              </a:rPr>
              <a:t>додатки.</a:t>
            </a:r>
            <a:endParaRPr lang="en-US"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43</a:t>
            </a:fld>
            <a:endParaRPr lang="uk-UA"/>
          </a:p>
        </p:txBody>
      </p:sp>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451"/>
            <a:ext cx="1543022" cy="1242133"/>
          </a:xfrm>
          <a:prstGeom prst="rect">
            <a:avLst/>
          </a:prstGeom>
        </p:spPr>
      </p:pic>
    </p:spTree>
    <p:extLst>
      <p:ext uri="{BB962C8B-B14F-4D97-AF65-F5344CB8AC3E}">
        <p14:creationId xmlns:p14="http://schemas.microsoft.com/office/powerpoint/2010/main" val="257735664"/>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251" y="2005453"/>
            <a:ext cx="4511040" cy="3383280"/>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1860699" y="144210"/>
            <a:ext cx="6429861" cy="875846"/>
          </a:xfrm>
        </p:spPr>
        <p:txBody>
          <a:bodyPr>
            <a:normAutofit/>
          </a:bodyPr>
          <a:lstStyle/>
          <a:p>
            <a:r>
              <a:rPr lang="uk-UA" dirty="0">
                <a:latin typeface="+mn-lt"/>
              </a:rPr>
              <a:t>Висновок(и) або думка на основі відповідей на конкретні питання аудиту</a:t>
            </a: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322219" y="1551820"/>
            <a:ext cx="7672250" cy="4290546"/>
          </a:xfrm>
        </p:spPr>
        <p:txBody>
          <a:bodyPr anchor="ctr">
            <a:normAutofit fontScale="85000" lnSpcReduction="20000"/>
          </a:bodyPr>
          <a:lstStyle/>
          <a:p>
            <a:pPr lvl="0"/>
            <a:r>
              <a:rPr lang="uk-UA" dirty="0">
                <a:latin typeface="+mn-lt"/>
              </a:rPr>
              <a:t>Аудиторський звіт з питань відповідності містить висновок або думку на основі проведеної аудиторської роботи. Висновок або думка висловлюються як відповідь на конкретні питання аудиту. На характер формулювання може впливати мандат ВОА та законодавча база, згідно з якою проводиться аудит.</a:t>
            </a:r>
            <a:endParaRPr lang="en-US" dirty="0">
              <a:latin typeface="+mn-lt"/>
            </a:endParaRPr>
          </a:p>
          <a:p>
            <a:r>
              <a:rPr lang="uk-UA" dirty="0">
                <a:latin typeface="+mn-lt"/>
              </a:rPr>
              <a:t>Висновки, надані в завданнях із надання обґрунтованої впевненості щодо прямого звітування, повинні мати прямий зв’язок із предметом аудиту та зібраними доказами. Вони можуть пояснити та додати цінності конкретним результатам у звіті. Невідповідність критеріям має </a:t>
            </a:r>
            <a:r>
              <a:rPr lang="uk-UA" dirty="0" err="1">
                <a:latin typeface="+mn-lt"/>
              </a:rPr>
              <a:t>логічно</a:t>
            </a:r>
            <a:r>
              <a:rPr lang="uk-UA" dirty="0">
                <a:latin typeface="+mn-lt"/>
              </a:rPr>
              <a:t> випливати з результатів. </a:t>
            </a:r>
            <a:endParaRPr lang="uk-UA" dirty="0" smtClean="0">
              <a:latin typeface="+mn-lt"/>
            </a:endParaRPr>
          </a:p>
          <a:p>
            <a:r>
              <a:rPr lang="uk-UA" dirty="0" smtClean="0">
                <a:latin typeface="+mn-lt"/>
              </a:rPr>
              <a:t>Висновки </a:t>
            </a:r>
            <a:r>
              <a:rPr lang="uk-UA" dirty="0">
                <a:latin typeface="+mn-lt"/>
              </a:rPr>
              <a:t>не мають повторювати докази. Результати аудиту визначаються шляхом порівняння того, що має бути (критерії оцінки) з тим, що відбувається насправді (умови, що ґрунтуються на аудиторських доказах). </a:t>
            </a:r>
            <a:endParaRPr lang="uk-UA" dirty="0" smtClean="0">
              <a:latin typeface="+mn-lt"/>
            </a:endParaRPr>
          </a:p>
          <a:p>
            <a:r>
              <a:rPr lang="uk-UA" dirty="0" smtClean="0">
                <a:latin typeface="+mn-lt"/>
              </a:rPr>
              <a:t>Висновки </a:t>
            </a:r>
            <a:r>
              <a:rPr lang="uk-UA" dirty="0">
                <a:latin typeface="+mn-lt"/>
              </a:rPr>
              <a:t>відображають резюме звіту на основі цих </a:t>
            </a:r>
            <a:r>
              <a:rPr lang="uk-UA" dirty="0" smtClean="0">
                <a:latin typeface="+mn-lt"/>
              </a:rPr>
              <a:t>результатів.</a:t>
            </a:r>
            <a:endParaRPr lang="en-US"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44</a:t>
            </a:fld>
            <a:endParaRPr lang="uk-UA"/>
          </a:p>
        </p:txBody>
      </p:sp>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451"/>
            <a:ext cx="1543022" cy="1242133"/>
          </a:xfrm>
          <a:prstGeom prst="rect">
            <a:avLst/>
          </a:prstGeom>
        </p:spPr>
      </p:pic>
    </p:spTree>
    <p:extLst>
      <p:ext uri="{BB962C8B-B14F-4D97-AF65-F5344CB8AC3E}">
        <p14:creationId xmlns:p14="http://schemas.microsoft.com/office/powerpoint/2010/main" val="2093178869"/>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1860699" y="144210"/>
            <a:ext cx="6429861" cy="875846"/>
          </a:xfrm>
        </p:spPr>
        <p:txBody>
          <a:bodyPr>
            <a:normAutofit/>
          </a:bodyPr>
          <a:lstStyle/>
          <a:p>
            <a:r>
              <a:rPr lang="uk-UA" dirty="0">
                <a:latin typeface="+mn-lt"/>
              </a:rPr>
              <a:t>Відповіді об’єкта контролю</a:t>
            </a: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322219" y="1428205"/>
            <a:ext cx="7471953" cy="4414161"/>
          </a:xfrm>
        </p:spPr>
        <p:txBody>
          <a:bodyPr anchor="ctr">
            <a:normAutofit fontScale="92500"/>
          </a:bodyPr>
          <a:lstStyle/>
          <a:p>
            <a:pPr lvl="0"/>
            <a:r>
              <a:rPr lang="uk-UA" dirty="0">
                <a:latin typeface="+mn-lt"/>
              </a:rPr>
              <a:t>Включення відповідей об’єкта контролю шляхом подання думки відповідальної сторони є забезпеченням дотримання принципу змагальності, який є важливим для аудиту державного сектору. Це стосується представлення недоліків або критичних висновків таким чином, щоб спонукати до їх виправлення. </a:t>
            </a:r>
            <a:endParaRPr lang="uk-UA" dirty="0" smtClean="0">
              <a:latin typeface="+mn-lt"/>
            </a:endParaRPr>
          </a:p>
          <a:p>
            <a:pPr lvl="0"/>
            <a:r>
              <a:rPr lang="uk-UA" dirty="0" smtClean="0">
                <a:latin typeface="+mn-lt"/>
              </a:rPr>
              <a:t>Узгодження </a:t>
            </a:r>
            <a:r>
              <a:rPr lang="uk-UA" dirty="0">
                <a:latin typeface="+mn-lt"/>
              </a:rPr>
              <a:t>фактів з об’єктом аудиту забезпечує гарантію того, що вони є повними, точними та достовірними. </a:t>
            </a:r>
            <a:endParaRPr lang="uk-UA" dirty="0" smtClean="0">
              <a:latin typeface="+mn-lt"/>
            </a:endParaRPr>
          </a:p>
          <a:p>
            <a:pPr lvl="0"/>
            <a:r>
              <a:rPr lang="uk-UA" dirty="0" smtClean="0">
                <a:latin typeface="+mn-lt"/>
              </a:rPr>
              <a:t>Це </a:t>
            </a:r>
            <a:r>
              <a:rPr lang="uk-UA" dirty="0">
                <a:latin typeface="+mn-lt"/>
              </a:rPr>
              <a:t>також передбачає, якщо це доречно, включення дослівної або стислої відповіді об’єкта контролю на порушені питання.</a:t>
            </a:r>
            <a:endParaRPr lang="en-US"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45</a:t>
            </a:fld>
            <a:endParaRPr lang="uk-UA"/>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451"/>
            <a:ext cx="1543022" cy="124213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6284" y="1428205"/>
            <a:ext cx="4125822" cy="4889863"/>
          </a:xfrm>
          <a:prstGeom prst="rect">
            <a:avLst/>
          </a:prstGeom>
        </p:spPr>
      </p:pic>
    </p:spTree>
    <p:extLst>
      <p:ext uri="{BB962C8B-B14F-4D97-AF65-F5344CB8AC3E}">
        <p14:creationId xmlns:p14="http://schemas.microsoft.com/office/powerpoint/2010/main" val="1470334798"/>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526" y="3995651"/>
            <a:ext cx="4269199" cy="2109585"/>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1860699" y="144210"/>
            <a:ext cx="6429861" cy="875846"/>
          </a:xfrm>
        </p:spPr>
        <p:txBody>
          <a:bodyPr>
            <a:normAutofit/>
          </a:bodyPr>
          <a:lstStyle/>
          <a:p>
            <a:r>
              <a:rPr lang="uk-UA" dirty="0">
                <a:latin typeface="+mn-lt"/>
              </a:rPr>
              <a:t>Рекомендації</a:t>
            </a: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322219" y="1270583"/>
            <a:ext cx="11599815" cy="3057577"/>
          </a:xfrm>
        </p:spPr>
        <p:txBody>
          <a:bodyPr anchor="ctr">
            <a:normAutofit fontScale="85000" lnSpcReduction="20000"/>
          </a:bodyPr>
          <a:lstStyle/>
          <a:p>
            <a:pPr lvl="0"/>
            <a:r>
              <a:rPr lang="uk-UA" dirty="0">
                <a:latin typeface="+mn-lt"/>
              </a:rPr>
              <a:t>Аудиторський звіт включає, у відповідних випадках, рекомендації, спрямовані на покращення. </a:t>
            </a:r>
            <a:endParaRPr lang="uk-UA" dirty="0" smtClean="0">
              <a:latin typeface="+mn-lt"/>
            </a:endParaRPr>
          </a:p>
          <a:p>
            <a:pPr lvl="0"/>
            <a:r>
              <a:rPr lang="uk-UA" dirty="0" smtClean="0">
                <a:latin typeface="+mn-lt"/>
              </a:rPr>
              <a:t>Хоча </a:t>
            </a:r>
            <a:r>
              <a:rPr lang="uk-UA" dirty="0">
                <a:latin typeface="+mn-lt"/>
              </a:rPr>
              <a:t>такі рекомендації можуть бути конструктивними для об’єкта контролю, вони не повинні бути настільки деталізованими, щоб об'єктивність аудиторів державного сектора могла бути поставлена під сумнів під час майбутніх аудитів. </a:t>
            </a:r>
            <a:endParaRPr lang="uk-UA" dirty="0" smtClean="0">
              <a:latin typeface="+mn-lt"/>
            </a:endParaRPr>
          </a:p>
          <a:p>
            <a:pPr lvl="0"/>
            <a:r>
              <a:rPr lang="uk-UA" dirty="0" smtClean="0">
                <a:latin typeface="+mn-lt"/>
              </a:rPr>
              <a:t>Якщо </a:t>
            </a:r>
            <a:r>
              <a:rPr lang="uk-UA" dirty="0">
                <a:latin typeface="+mn-lt"/>
              </a:rPr>
              <a:t>аудитори дають конкретну рекомендацію і відповідальна сторона не виконує цю конкретну рекомендацію, але розглядає інший варіант, у наступних аудитах у аудиторів може виникнути ситуація, коли вони будуть оцінювати це як невідповідність. </a:t>
            </a:r>
            <a:endParaRPr lang="uk-UA" dirty="0" smtClean="0">
              <a:latin typeface="+mn-lt"/>
            </a:endParaRPr>
          </a:p>
          <a:p>
            <a:pPr lvl="0"/>
            <a:r>
              <a:rPr lang="uk-UA" dirty="0" smtClean="0">
                <a:latin typeface="+mn-lt"/>
              </a:rPr>
              <a:t>У </a:t>
            </a:r>
            <a:r>
              <a:rPr lang="uk-UA" dirty="0">
                <a:latin typeface="+mn-lt"/>
              </a:rPr>
              <a:t>таких випадках ключовим є визначення того, чи залишають об’єкту контролю можливість використовувати будь-який механізм, який він вважає придатним у даних обставинах, для досягнення відповідності.</a:t>
            </a:r>
            <a:endParaRPr lang="en-US"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46</a:t>
            </a:fld>
            <a:endParaRPr lang="uk-UA"/>
          </a:p>
        </p:txBody>
      </p:sp>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451"/>
            <a:ext cx="1543022" cy="1242133"/>
          </a:xfrm>
          <a:prstGeom prst="rect">
            <a:avLst/>
          </a:prstGeom>
        </p:spPr>
      </p:pic>
    </p:spTree>
    <p:extLst>
      <p:ext uri="{BB962C8B-B14F-4D97-AF65-F5344CB8AC3E}">
        <p14:creationId xmlns:p14="http://schemas.microsoft.com/office/powerpoint/2010/main" val="3178142649"/>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505" y="1329730"/>
            <a:ext cx="3628195" cy="4664823"/>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209006" y="234498"/>
            <a:ext cx="8228212" cy="875846"/>
          </a:xfrm>
        </p:spPr>
        <p:txBody>
          <a:bodyPr/>
          <a:lstStyle/>
          <a:p>
            <a:r>
              <a:rPr lang="uk-UA" dirty="0" smtClean="0">
                <a:latin typeface="+mn-lt"/>
              </a:rPr>
              <a:t>Структура звіту за результатами виконання завдання </a:t>
            </a:r>
            <a:r>
              <a:rPr lang="uk-UA" dirty="0">
                <a:latin typeface="+mn-lt"/>
              </a:rPr>
              <a:t>з атестації</a:t>
            </a: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984068" y="1176532"/>
            <a:ext cx="7646126" cy="4775353"/>
          </a:xfrm>
        </p:spPr>
        <p:txBody>
          <a:bodyPr anchor="ctr">
            <a:normAutofit fontScale="85000" lnSpcReduction="20000"/>
          </a:bodyPr>
          <a:lstStyle/>
          <a:p>
            <a:pPr lvl="0">
              <a:lnSpc>
                <a:spcPct val="110000"/>
              </a:lnSpc>
              <a:spcAft>
                <a:spcPts val="0"/>
              </a:spcAft>
            </a:pPr>
            <a:r>
              <a:rPr lang="uk-UA" dirty="0" smtClean="0">
                <a:latin typeface="+mn-lt"/>
              </a:rPr>
              <a:t>Назва. </a:t>
            </a:r>
          </a:p>
          <a:p>
            <a:pPr lvl="0">
              <a:lnSpc>
                <a:spcPct val="110000"/>
              </a:lnSpc>
              <a:spcAft>
                <a:spcPts val="0"/>
              </a:spcAft>
            </a:pPr>
            <a:r>
              <a:rPr lang="uk-UA" dirty="0" smtClean="0">
                <a:latin typeface="+mn-lt"/>
              </a:rPr>
              <a:t>Адресат. </a:t>
            </a:r>
          </a:p>
          <a:p>
            <a:pPr lvl="0">
              <a:lnSpc>
                <a:spcPct val="110000"/>
              </a:lnSpc>
              <a:spcAft>
                <a:spcPts val="0"/>
              </a:spcAft>
            </a:pPr>
            <a:r>
              <a:rPr lang="uk-UA" dirty="0" smtClean="0">
                <a:latin typeface="+mn-lt"/>
              </a:rPr>
              <a:t>Опис інформації про предмет аудиту і, відповідно до обставин, предмета аудиту, що служить її підґрунтям.</a:t>
            </a:r>
          </a:p>
          <a:p>
            <a:pPr lvl="0">
              <a:lnSpc>
                <a:spcPct val="110000"/>
              </a:lnSpc>
              <a:spcAft>
                <a:spcPts val="0"/>
              </a:spcAft>
            </a:pPr>
            <a:r>
              <a:rPr lang="uk-UA" dirty="0" smtClean="0">
                <a:latin typeface="+mn-lt"/>
              </a:rPr>
              <a:t>Обсяг та обмеження аудиту, включаючи охоплений період часу. </a:t>
            </a:r>
          </a:p>
          <a:p>
            <a:pPr lvl="0">
              <a:lnSpc>
                <a:spcPct val="110000"/>
              </a:lnSpc>
              <a:spcAft>
                <a:spcPts val="0"/>
              </a:spcAft>
            </a:pPr>
            <a:r>
              <a:rPr lang="uk-UA" dirty="0" smtClean="0">
                <a:latin typeface="+mn-lt"/>
              </a:rPr>
              <a:t>Обов'язки відповідальної сторони та аудитора. </a:t>
            </a:r>
          </a:p>
          <a:p>
            <a:pPr lvl="0">
              <a:lnSpc>
                <a:spcPct val="110000"/>
              </a:lnSpc>
              <a:spcAft>
                <a:spcPts val="0"/>
              </a:spcAft>
            </a:pPr>
            <a:r>
              <a:rPr lang="uk-UA" dirty="0" smtClean="0">
                <a:latin typeface="+mn-lt"/>
              </a:rPr>
              <a:t>Критерії аудиту. </a:t>
            </a:r>
          </a:p>
          <a:p>
            <a:pPr lvl="0">
              <a:lnSpc>
                <a:spcPct val="110000"/>
              </a:lnSpc>
              <a:spcAft>
                <a:spcPts val="0"/>
              </a:spcAft>
            </a:pPr>
            <a:r>
              <a:rPr lang="uk-UA" dirty="0" smtClean="0">
                <a:latin typeface="+mn-lt"/>
              </a:rPr>
              <a:t>Визначення застосовуваних стандартів аудиту та рівня впевненості. </a:t>
            </a:r>
          </a:p>
          <a:p>
            <a:pPr lvl="0">
              <a:lnSpc>
                <a:spcPct val="110000"/>
              </a:lnSpc>
              <a:spcAft>
                <a:spcPts val="0"/>
              </a:spcAft>
            </a:pPr>
            <a:r>
              <a:rPr lang="uk-UA" dirty="0" smtClean="0">
                <a:latin typeface="+mn-lt"/>
              </a:rPr>
              <a:t>Резюме виконаної роботи та використаних методів. </a:t>
            </a:r>
          </a:p>
          <a:p>
            <a:pPr lvl="0">
              <a:lnSpc>
                <a:spcPct val="110000"/>
              </a:lnSpc>
              <a:spcAft>
                <a:spcPts val="0"/>
              </a:spcAft>
            </a:pPr>
            <a:r>
              <a:rPr lang="uk-UA" dirty="0" smtClean="0">
                <a:latin typeface="+mn-lt"/>
              </a:rPr>
              <a:t>Думка / висновок.</a:t>
            </a:r>
          </a:p>
          <a:p>
            <a:pPr lvl="0">
              <a:lnSpc>
                <a:spcPct val="110000"/>
              </a:lnSpc>
              <a:spcAft>
                <a:spcPts val="0"/>
              </a:spcAft>
            </a:pPr>
            <a:r>
              <a:rPr lang="uk-UA" dirty="0" smtClean="0">
                <a:latin typeface="+mn-lt"/>
              </a:rPr>
              <a:t>Відповіді суб’єкта аудиту (залежно від обставин). </a:t>
            </a:r>
          </a:p>
          <a:p>
            <a:pPr lvl="0">
              <a:lnSpc>
                <a:spcPct val="110000"/>
              </a:lnSpc>
              <a:spcAft>
                <a:spcPts val="0"/>
              </a:spcAft>
            </a:pPr>
            <a:r>
              <a:rPr lang="uk-UA" dirty="0" smtClean="0">
                <a:latin typeface="+mn-lt"/>
              </a:rPr>
              <a:t>Дата звіту.</a:t>
            </a:r>
          </a:p>
          <a:p>
            <a:pPr lvl="0">
              <a:lnSpc>
                <a:spcPct val="110000"/>
              </a:lnSpc>
              <a:spcAft>
                <a:spcPts val="0"/>
              </a:spcAft>
            </a:pPr>
            <a:r>
              <a:rPr lang="uk-UA" dirty="0" smtClean="0">
                <a:latin typeface="+mn-lt"/>
              </a:rPr>
              <a:t>Підпис.</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215510"/>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969" y="6245457"/>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47</a:t>
            </a:fld>
            <a:endParaRPr lang="uk-UA"/>
          </a:p>
        </p:txBody>
      </p:sp>
    </p:spTree>
    <p:extLst>
      <p:ext uri="{BB962C8B-B14F-4D97-AF65-F5344CB8AC3E}">
        <p14:creationId xmlns:p14="http://schemas.microsoft.com/office/powerpoint/2010/main" val="488194685"/>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00846" y="2672446"/>
            <a:ext cx="8375468" cy="2364509"/>
          </a:xfrm>
        </p:spPr>
        <p:txBody>
          <a:bodyPr anchor="ctr">
            <a:normAutofit/>
          </a:bodyPr>
          <a:lstStyle/>
          <a:p>
            <a:pPr marL="0" indent="0" algn="ctr">
              <a:buNone/>
            </a:pPr>
            <a:r>
              <a:rPr lang="uk-UA" sz="3600" b="1" u="sng" dirty="0">
                <a:solidFill>
                  <a:schemeClr val="accent1">
                    <a:lumMod val="75000"/>
                  </a:schemeClr>
                </a:solidFill>
                <a:effectLst>
                  <a:outerShdw blurRad="38100" dist="38100" dir="2700000" algn="tl">
                    <a:srgbClr val="000000">
                      <a:alpha val="43137"/>
                    </a:srgbClr>
                  </a:outerShdw>
                </a:effectLst>
                <a:latin typeface="+mn-lt"/>
              </a:rPr>
              <a:t>Кейс № </a:t>
            </a:r>
            <a:r>
              <a:rPr lang="uk-UA" sz="3600" b="1" u="sng" dirty="0" smtClean="0">
                <a:solidFill>
                  <a:schemeClr val="accent1">
                    <a:lumMod val="75000"/>
                  </a:schemeClr>
                </a:solidFill>
                <a:effectLst>
                  <a:outerShdw blurRad="38100" dist="38100" dir="2700000" algn="tl">
                    <a:srgbClr val="000000">
                      <a:alpha val="43137"/>
                    </a:srgbClr>
                  </a:outerShdw>
                </a:effectLst>
                <a:latin typeface="+mn-lt"/>
              </a:rPr>
              <a:t>9</a:t>
            </a:r>
            <a:endParaRPr lang="uk-UA" sz="3600" b="1" u="sng" dirty="0">
              <a:solidFill>
                <a:schemeClr val="accent1">
                  <a:lumMod val="75000"/>
                </a:schemeClr>
              </a:solidFill>
              <a:effectLst>
                <a:outerShdw blurRad="38100" dist="38100" dir="2700000" algn="tl">
                  <a:srgbClr val="000000">
                    <a:alpha val="43137"/>
                  </a:srgbClr>
                </a:outerShdw>
              </a:effectLst>
              <a:latin typeface="+mn-lt"/>
            </a:endParaRPr>
          </a:p>
          <a:p>
            <a:pPr marL="0" indent="0" algn="ctr">
              <a:buNone/>
            </a:pPr>
            <a:r>
              <a:rPr lang="uk-UA" sz="3600" b="1" u="sng" dirty="0" smtClean="0">
                <a:solidFill>
                  <a:schemeClr val="accent1">
                    <a:lumMod val="75000"/>
                  </a:schemeClr>
                </a:solidFill>
                <a:effectLst>
                  <a:outerShdw blurRad="38100" dist="38100" dir="2700000" algn="tl">
                    <a:srgbClr val="000000">
                      <a:alpha val="43137"/>
                    </a:srgbClr>
                  </a:outerShdw>
                </a:effectLst>
                <a:latin typeface="+mn-lt"/>
              </a:rPr>
              <a:t>Підготовка звіту за результатами аудиту</a:t>
            </a:r>
            <a:endParaRPr lang="uk-UA" sz="3600" b="1" dirty="0">
              <a:solidFill>
                <a:schemeClr val="accent1">
                  <a:lumMod val="75000"/>
                </a:schemeClr>
              </a:solidFill>
              <a:effectLst>
                <a:outerShdw blurRad="38100" dist="38100" dir="2700000" algn="tl">
                  <a:srgbClr val="000000">
                    <a:alpha val="43137"/>
                  </a:srgbClr>
                </a:outerShdw>
              </a:effectLst>
              <a:latin typeface="+mn-l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55" y="287418"/>
            <a:ext cx="4478651" cy="3762068"/>
          </a:xfrm>
          <a:prstGeom prst="rect">
            <a:avLst/>
          </a:prstGeom>
        </p:spPr>
      </p:pic>
      <p:sp>
        <p:nvSpPr>
          <p:cNvPr id="4" name="Номер слайда 3"/>
          <p:cNvSpPr>
            <a:spLocks noGrp="1"/>
          </p:cNvSpPr>
          <p:nvPr>
            <p:ph type="sldNum" sz="quarter" idx="12"/>
          </p:nvPr>
        </p:nvSpPr>
        <p:spPr/>
        <p:txBody>
          <a:bodyPr/>
          <a:lstStyle/>
          <a:p>
            <a:fld id="{9681E3D1-0EE9-7E4A-80CF-448C84F25691}" type="slidenum">
              <a:rPr lang="uk-UA" smtClean="0"/>
              <a:t>48</a:t>
            </a:fld>
            <a:endParaRPr lang="uk-UA"/>
          </a:p>
        </p:txBody>
      </p:sp>
    </p:spTree>
    <p:extLst>
      <p:ext uri="{BB962C8B-B14F-4D97-AF65-F5344CB8AC3E}">
        <p14:creationId xmlns:p14="http://schemas.microsoft.com/office/powerpoint/2010/main" val="3494788705"/>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Date Placeholder 3">
            <a:extLst>
              <a:ext uri="{FF2B5EF4-FFF2-40B4-BE49-F238E27FC236}">
                <a16:creationId xmlns:a16="http://schemas.microsoft.com/office/drawing/2014/main" id="{9B1FFBF2-F96D-4048-B071-462BC5CEAA0F}"/>
              </a:ext>
            </a:extLst>
          </p:cNvPr>
          <p:cNvSpPr txBox="1">
            <a:spLocks/>
          </p:cNvSpPr>
          <p:nvPr/>
        </p:nvSpPr>
        <p:spPr>
          <a:xfrm>
            <a:off x="6614556" y="3071036"/>
            <a:ext cx="5092664" cy="784804"/>
          </a:xfrm>
          <a:prstGeom prst="rect">
            <a:avLst/>
          </a:prstGeom>
        </p:spPr>
        <p:txBody>
          <a:bodyPr/>
          <a:lstStyle>
            <a:defPPr>
              <a:defRPr lang="uk-UA"/>
            </a:defPPr>
            <a:lvl1pPr marL="0" algn="r" defTabSz="914400" rtl="0" eaLnBrk="1" latinLnBrk="0" hangingPunct="1">
              <a:defRPr sz="1600" kern="1200">
                <a:solidFill>
                  <a:schemeClr val="bg1"/>
                </a:solidFill>
                <a:latin typeface="Raleway" panose="020B050303010106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dirty="0"/>
          </a:p>
        </p:txBody>
      </p:sp>
      <p:sp>
        <p:nvSpPr>
          <p:cNvPr id="7" name="Title 1">
            <a:extLst>
              <a:ext uri="{FF2B5EF4-FFF2-40B4-BE49-F238E27FC236}">
                <a16:creationId xmlns:a16="http://schemas.microsoft.com/office/drawing/2014/main" id="{8F7BC6E0-F569-784A-8E2F-2F434918442D}"/>
              </a:ext>
            </a:extLst>
          </p:cNvPr>
          <p:cNvSpPr txBox="1">
            <a:spLocks/>
          </p:cNvSpPr>
          <p:nvPr/>
        </p:nvSpPr>
        <p:spPr>
          <a:xfrm>
            <a:off x="858982" y="1511553"/>
            <a:ext cx="10538691" cy="219566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r>
              <a:rPr lang="uk-UA" dirty="0" smtClean="0">
                <a:latin typeface="+mn-lt"/>
              </a:rPr>
              <a:t>Комунікація та моніторинг виконання рекомендацій</a:t>
            </a:r>
            <a:endParaRPr lang="uk-UA" sz="4400" i="1" dirty="0">
              <a:latin typeface="+mn-lt"/>
            </a:endParaRPr>
          </a:p>
        </p:txBody>
      </p:sp>
      <p:sp>
        <p:nvSpPr>
          <p:cNvPr id="2" name="Номер слайда 1"/>
          <p:cNvSpPr>
            <a:spLocks noGrp="1"/>
          </p:cNvSpPr>
          <p:nvPr>
            <p:ph type="sldNum" sz="quarter" idx="12"/>
          </p:nvPr>
        </p:nvSpPr>
        <p:spPr/>
        <p:txBody>
          <a:bodyPr/>
          <a:lstStyle/>
          <a:p>
            <a:fld id="{9681E3D1-0EE9-7E4A-80CF-448C84F25691}" type="slidenum">
              <a:rPr lang="uk-UA" smtClean="0"/>
              <a:t>49</a:t>
            </a:fld>
            <a:endParaRPr lang="uk-UA"/>
          </a:p>
        </p:txBody>
      </p:sp>
    </p:spTree>
    <p:extLst>
      <p:ext uri="{BB962C8B-B14F-4D97-AF65-F5344CB8AC3E}">
        <p14:creationId xmlns:p14="http://schemas.microsoft.com/office/powerpoint/2010/main" val="385057892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819"/>
            <a:ext cx="4512294" cy="2738439"/>
          </a:xfrm>
          <a:prstGeom prst="rect">
            <a:avLst/>
          </a:prstGeom>
        </p:spPr>
      </p:pic>
      <p:sp>
        <p:nvSpPr>
          <p:cNvPr id="2" name="Title 1"/>
          <p:cNvSpPr>
            <a:spLocks noGrp="1"/>
          </p:cNvSpPr>
          <p:nvPr>
            <p:ph type="title"/>
          </p:nvPr>
        </p:nvSpPr>
        <p:spPr>
          <a:xfrm>
            <a:off x="374469" y="223451"/>
            <a:ext cx="7959634" cy="743676"/>
          </a:xfrm>
        </p:spPr>
        <p:txBody>
          <a:bodyPr>
            <a:noAutofit/>
          </a:bodyPr>
          <a:lstStyle/>
          <a:p>
            <a:r>
              <a:rPr lang="uk-UA" sz="2000" dirty="0" smtClean="0">
                <a:latin typeface="+mn-lt"/>
              </a:rPr>
              <a:t>Виносячи судження про те, чи були отримані достатні та прийнятні аудиторські докази, аудитори розглядають такі питання:</a:t>
            </a:r>
            <a:endParaRPr lang="uk-UA" sz="1800" i="1" dirty="0">
              <a:latin typeface="+mn-lt"/>
            </a:endParaRPr>
          </a:p>
        </p:txBody>
      </p:sp>
      <p:sp>
        <p:nvSpPr>
          <p:cNvPr id="10" name="TextBox 9"/>
          <p:cNvSpPr txBox="1"/>
          <p:nvPr/>
        </p:nvSpPr>
        <p:spPr>
          <a:xfrm>
            <a:off x="2043515" y="6018073"/>
            <a:ext cx="8819877" cy="461665"/>
          </a:xfrm>
          <a:prstGeom prst="rect">
            <a:avLst/>
          </a:prstGeom>
          <a:noFill/>
        </p:spPr>
        <p:txBody>
          <a:bodyPr wrap="square" rtlCol="0">
            <a:spAutoFit/>
          </a:bodyPr>
          <a:lstStyle/>
          <a:p>
            <a:pPr algn="l" rtl="0"/>
            <a:r>
              <a:rPr lang="en-US" sz="1200" b="1" i="1" dirty="0">
                <a:solidFill>
                  <a:schemeClr val="accent1">
                    <a:lumMod val="50000"/>
                  </a:schemeClr>
                </a:solidFill>
              </a:rPr>
              <a:t>EU-funded project </a:t>
            </a:r>
            <a:endParaRPr lang="uk-UA" sz="1200" b="1" i="1" dirty="0">
              <a:solidFill>
                <a:schemeClr val="accent1">
                  <a:lumMod val="50000"/>
                </a:schemeClr>
              </a:solidFill>
            </a:endParaRPr>
          </a:p>
          <a:p>
            <a:pPr algn="l" rtl="0"/>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3" name="Номер слайда 2"/>
          <p:cNvSpPr>
            <a:spLocks noGrp="1"/>
          </p:cNvSpPr>
          <p:nvPr>
            <p:ph type="sldNum" sz="quarter" idx="12"/>
          </p:nvPr>
        </p:nvSpPr>
        <p:spPr/>
        <p:txBody>
          <a:bodyPr/>
          <a:lstStyle/>
          <a:p>
            <a:fld id="{9681E3D1-0EE9-7E4A-80CF-448C84F25691}" type="slidenum">
              <a:rPr lang="uk-UA" smtClean="0"/>
              <a:t>5</a:t>
            </a:fld>
            <a:endParaRPr lang="uk-UA"/>
          </a:p>
        </p:txBody>
      </p:sp>
      <p:sp>
        <p:nvSpPr>
          <p:cNvPr id="4" name="Прямоугольник 3"/>
          <p:cNvSpPr/>
          <p:nvPr/>
        </p:nvSpPr>
        <p:spPr>
          <a:xfrm>
            <a:off x="4512293" y="1500377"/>
            <a:ext cx="6862354" cy="2277547"/>
          </a:xfrm>
          <a:prstGeom prst="rect">
            <a:avLst/>
          </a:prstGeom>
        </p:spPr>
        <p:txBody>
          <a:bodyPr wrap="square">
            <a:spAutoFit/>
          </a:bodyPr>
          <a:lstStyle/>
          <a:p>
            <a:pPr marL="228600" lvl="0" indent="-228600">
              <a:spcBef>
                <a:spcPts val="600"/>
              </a:spcBef>
              <a:buClr>
                <a:srgbClr val="003999"/>
              </a:buClr>
              <a:buSzPts val="1200"/>
              <a:buFont typeface="Helvetica" pitchFamily="2" charset="0"/>
              <a:buChar char="‣"/>
              <a:tabLst>
                <a:tab pos="540385" algn="l"/>
              </a:tabLst>
            </a:pPr>
            <a:r>
              <a:rPr lang="uk-UA" sz="2200" dirty="0" smtClean="0"/>
              <a:t>чи отримано аудиторські докази щодо всіх відповідних критеріїв?</a:t>
            </a:r>
          </a:p>
          <a:p>
            <a:pPr marL="228600" lvl="0" indent="-228600">
              <a:spcBef>
                <a:spcPts val="600"/>
              </a:spcBef>
              <a:buClr>
                <a:srgbClr val="003999"/>
              </a:buClr>
              <a:buSzPts val="1200"/>
              <a:buFont typeface="Helvetica" pitchFamily="2" charset="0"/>
              <a:buChar char="‣"/>
              <a:tabLst>
                <a:tab pos="540385" algn="l"/>
              </a:tabLst>
            </a:pPr>
            <a:r>
              <a:rPr lang="uk-UA" sz="2200" dirty="0" smtClean="0"/>
              <a:t>чи виявлено під час виконання аудиторських процедур випадки, коли потрібні додаткові докази? Якщо так, чи було отримано, задокументовано та належним чином виконано цю подальшу роботу?</a:t>
            </a:r>
          </a:p>
        </p:txBody>
      </p:sp>
      <p:sp>
        <p:nvSpPr>
          <p:cNvPr id="11" name="Прямоугольник 10"/>
          <p:cNvSpPr/>
          <p:nvPr/>
        </p:nvSpPr>
        <p:spPr>
          <a:xfrm>
            <a:off x="136236" y="3856258"/>
            <a:ext cx="11238411" cy="1938992"/>
          </a:xfrm>
          <a:prstGeom prst="rect">
            <a:avLst/>
          </a:prstGeom>
        </p:spPr>
        <p:txBody>
          <a:bodyPr wrap="square">
            <a:spAutoFit/>
          </a:bodyPr>
          <a:lstStyle/>
          <a:p>
            <a:pPr marL="228600" lvl="0" indent="-228600">
              <a:spcBef>
                <a:spcPts val="600"/>
              </a:spcBef>
              <a:buClr>
                <a:srgbClr val="003999"/>
              </a:buClr>
              <a:buSzPts val="1200"/>
              <a:buFont typeface="Helvetica" pitchFamily="2" charset="0"/>
              <a:buChar char="‣"/>
              <a:tabLst>
                <a:tab pos="540385" algn="l"/>
              </a:tabLst>
            </a:pPr>
            <a:r>
              <a:rPr lang="uk-UA" sz="2200" dirty="0" smtClean="0"/>
              <a:t>чи розглянуто вплив виявлених проблем та/або викривлень на характер, терміни та обсяг подальших процедур?</a:t>
            </a:r>
          </a:p>
          <a:p>
            <a:pPr marL="228600" lvl="0" indent="-228600">
              <a:spcBef>
                <a:spcPts val="600"/>
              </a:spcBef>
              <a:buClr>
                <a:srgbClr val="003999"/>
              </a:buClr>
              <a:buSzPts val="1200"/>
              <a:buFont typeface="Helvetica" pitchFamily="2" charset="0"/>
              <a:buChar char="‣"/>
              <a:tabLst>
                <a:tab pos="540385" algn="l"/>
              </a:tabLst>
            </a:pPr>
            <a:r>
              <a:rPr lang="uk-UA" sz="2200" dirty="0" smtClean="0"/>
              <a:t>чи визначено та відповідним чином розглянуто значущі питання і, за необхідності, чи отримано консультацію та чи задокументовано результати цих питань?</a:t>
            </a:r>
          </a:p>
          <a:p>
            <a:pPr marL="228600" lvl="0" indent="-228600">
              <a:spcBef>
                <a:spcPts val="600"/>
              </a:spcBef>
              <a:buClr>
                <a:srgbClr val="003999"/>
              </a:buClr>
              <a:buSzPts val="1200"/>
              <a:buFont typeface="Helvetica" pitchFamily="2" charset="0"/>
              <a:buChar char="‣"/>
              <a:tabLst>
                <a:tab pos="540385" algn="l"/>
              </a:tabLst>
            </a:pPr>
            <a:r>
              <a:rPr lang="uk-UA" sz="2200" dirty="0" smtClean="0"/>
              <a:t>чи виконано всі необхідні аудиторські процедури?</a:t>
            </a:r>
            <a:endParaRPr lang="uk-UA" sz="2200" dirty="0"/>
          </a:p>
        </p:txBody>
      </p:sp>
    </p:spTree>
    <p:extLst>
      <p:ext uri="{BB962C8B-B14F-4D97-AF65-F5344CB8AC3E}">
        <p14:creationId xmlns:p14="http://schemas.microsoft.com/office/powerpoint/2010/main" val="2220103811"/>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71" y="39657"/>
            <a:ext cx="1633978" cy="1219200"/>
          </a:xfrm>
          <a:prstGeom prst="rect">
            <a:avLst/>
          </a:prstGeom>
        </p:spPr>
      </p:pic>
      <p:sp>
        <p:nvSpPr>
          <p:cNvPr id="2" name="Заголовок 1"/>
          <p:cNvSpPr>
            <a:spLocks noGrp="1"/>
          </p:cNvSpPr>
          <p:nvPr>
            <p:ph type="title"/>
          </p:nvPr>
        </p:nvSpPr>
        <p:spPr>
          <a:xfrm>
            <a:off x="1758867" y="60976"/>
            <a:ext cx="6460636" cy="875846"/>
          </a:xfrm>
        </p:spPr>
        <p:txBody>
          <a:bodyPr/>
          <a:lstStyle/>
          <a:p>
            <a:r>
              <a:rPr lang="uk-UA" dirty="0">
                <a:latin typeface="+mn-lt"/>
              </a:rPr>
              <a:t>Вимоги </a:t>
            </a:r>
            <a:r>
              <a:rPr lang="en-US" dirty="0">
                <a:latin typeface="+mn-lt"/>
              </a:rPr>
              <a:t>ISSAI:</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83" y="632717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211661"/>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11" name="Номер слайда 10"/>
          <p:cNvSpPr>
            <a:spLocks noGrp="1"/>
          </p:cNvSpPr>
          <p:nvPr>
            <p:ph type="sldNum" sz="quarter" idx="12"/>
          </p:nvPr>
        </p:nvSpPr>
        <p:spPr/>
        <p:txBody>
          <a:bodyPr/>
          <a:lstStyle/>
          <a:p>
            <a:fld id="{9681E3D1-0EE9-7E4A-80CF-448C84F25691}" type="slidenum">
              <a:rPr lang="uk-UA" smtClean="0"/>
              <a:t>50</a:t>
            </a:fld>
            <a:endParaRPr lang="uk-UA" dirty="0"/>
          </a:p>
        </p:txBody>
      </p:sp>
      <p:graphicFrame>
        <p:nvGraphicFramePr>
          <p:cNvPr id="3" name="Table 2">
            <a:extLst>
              <a:ext uri="{FF2B5EF4-FFF2-40B4-BE49-F238E27FC236}">
                <a16:creationId xmlns:a16="http://schemas.microsoft.com/office/drawing/2014/main" id="{AC4EAC07-FF4A-EAE1-BD29-260888DBAD2E}"/>
              </a:ext>
            </a:extLst>
          </p:cNvPr>
          <p:cNvGraphicFramePr>
            <a:graphicFrameLocks noGrp="1"/>
          </p:cNvGraphicFramePr>
          <p:nvPr>
            <p:extLst>
              <p:ext uri="{D42A27DB-BD31-4B8C-83A1-F6EECF244321}">
                <p14:modId xmlns:p14="http://schemas.microsoft.com/office/powerpoint/2010/main" val="357558361"/>
              </p:ext>
            </p:extLst>
          </p:nvPr>
        </p:nvGraphicFramePr>
        <p:xfrm>
          <a:off x="212132" y="1122116"/>
          <a:ext cx="11222222" cy="5001473"/>
        </p:xfrm>
        <a:graphic>
          <a:graphicData uri="http://schemas.openxmlformats.org/drawingml/2006/table">
            <a:tbl>
              <a:tblPr firstRow="1" firstCol="1" bandRow="1">
                <a:tableStyleId>{5C22544A-7EE6-4342-B048-85BDC9FD1C3A}</a:tableStyleId>
              </a:tblPr>
              <a:tblGrid>
                <a:gridCol w="1237533">
                  <a:extLst>
                    <a:ext uri="{9D8B030D-6E8A-4147-A177-3AD203B41FA5}">
                      <a16:colId xmlns:a16="http://schemas.microsoft.com/office/drawing/2014/main" val="3020074731"/>
                    </a:ext>
                  </a:extLst>
                </a:gridCol>
                <a:gridCol w="9984689">
                  <a:extLst>
                    <a:ext uri="{9D8B030D-6E8A-4147-A177-3AD203B41FA5}">
                      <a16:colId xmlns:a16="http://schemas.microsoft.com/office/drawing/2014/main" val="1392870605"/>
                    </a:ext>
                  </a:extLst>
                </a:gridCol>
              </a:tblGrid>
              <a:tr h="289024">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uk-UA" sz="1800" b="1" i="0" kern="1200" dirty="0">
                          <a:solidFill>
                            <a:schemeClr val="bg1"/>
                          </a:solidFill>
                          <a:latin typeface="+mn-lt"/>
                          <a:ea typeface="+mj-ea"/>
                          <a:cs typeface="+mj-cs"/>
                        </a:rPr>
                        <a:t>Параграф</a:t>
                      </a:r>
                      <a:endParaRPr lang="ru-UA" sz="1800" b="1" i="0" kern="1200" dirty="0">
                        <a:solidFill>
                          <a:schemeClr val="bg1"/>
                        </a:solidFill>
                        <a:latin typeface="+mn-lt"/>
                        <a:ea typeface="+mj-ea"/>
                        <a:cs typeface="+mj-cs"/>
                      </a:endParaRPr>
                    </a:p>
                  </a:txBody>
                  <a:tcPr marL="68580" marR="68580" marT="0" marB="0" anchor="ct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uk-UA" sz="1800" b="1" i="0" kern="1200" dirty="0">
                          <a:solidFill>
                            <a:schemeClr val="bg1"/>
                          </a:solidFill>
                          <a:latin typeface="+mn-lt"/>
                          <a:ea typeface="+mj-ea"/>
                          <a:cs typeface="+mj-cs"/>
                        </a:rPr>
                        <a:t>Вимоги</a:t>
                      </a:r>
                      <a:endParaRPr lang="ru-UA"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1976036244"/>
                  </a:ext>
                </a:extLst>
              </a:tr>
              <a:tr h="256931">
                <a:tc gridSpan="2">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uk-UA" sz="1800" b="1" i="1" kern="1200" dirty="0">
                          <a:solidFill>
                            <a:schemeClr val="bg1"/>
                          </a:solidFill>
                          <a:latin typeface="+mn-lt"/>
                          <a:ea typeface="+mj-ea"/>
                          <a:cs typeface="+mj-cs"/>
                        </a:rPr>
                        <a:t>ISSAI </a:t>
                      </a:r>
                      <a:r>
                        <a:rPr lang="uk-UA" sz="1800" b="1" i="1" kern="1200" dirty="0" smtClean="0">
                          <a:solidFill>
                            <a:schemeClr val="bg1"/>
                          </a:solidFill>
                          <a:latin typeface="+mn-lt"/>
                          <a:ea typeface="+mj-ea"/>
                          <a:cs typeface="+mj-cs"/>
                        </a:rPr>
                        <a:t>100 «</a:t>
                      </a:r>
                      <a:r>
                        <a:rPr lang="uk-UA" sz="1800" b="1" i="1" kern="1200" noProof="0" dirty="0" smtClean="0">
                          <a:solidFill>
                            <a:schemeClr val="bg1"/>
                          </a:solidFill>
                          <a:latin typeface="+mn-lt"/>
                          <a:ea typeface="+mj-ea"/>
                          <a:cs typeface="+mj-cs"/>
                        </a:rPr>
                        <a:t>Фундаментальні принципи аудиту державного сектору</a:t>
                      </a:r>
                      <a:r>
                        <a:rPr lang="uk-UA" sz="1800" b="1" i="1" kern="1200" dirty="0" smtClean="0">
                          <a:solidFill>
                            <a:schemeClr val="bg1"/>
                          </a:solidFill>
                          <a:latin typeface="+mn-lt"/>
                          <a:ea typeface="+mj-ea"/>
                          <a:cs typeface="+mj-cs"/>
                        </a:rPr>
                        <a:t>»</a:t>
                      </a:r>
                      <a:endParaRPr lang="ru-UA" sz="1800" b="1" i="1" kern="120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1029859370"/>
                  </a:ext>
                </a:extLst>
              </a:tr>
              <a:tr h="1462845">
                <a:tc>
                  <a:txBody>
                    <a:bodyPr/>
                    <a:lstStyle/>
                    <a:p>
                      <a:pPr algn="ctr">
                        <a:lnSpc>
                          <a:spcPct val="100000"/>
                        </a:lnSpc>
                      </a:pPr>
                      <a:r>
                        <a:rPr lang="ru-RU" sz="1400" dirty="0" smtClean="0">
                          <a:effectLst/>
                          <a:latin typeface="+mn-lt"/>
                          <a:ea typeface="Arial" panose="020B0604020202020204" pitchFamily="34" charset="0"/>
                          <a:cs typeface="Times New Roman" panose="02020603050405020304" pitchFamily="18" charset="0"/>
                        </a:rPr>
                        <a:t>43</a:t>
                      </a:r>
                      <a:endParaRPr lang="ru-UA" sz="1400" dirty="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00000"/>
                        </a:lnSpc>
                      </a:pPr>
                      <a:r>
                        <a:rPr lang="uk-UA" sz="1400" b="1" kern="1200" dirty="0" smtClean="0">
                          <a:solidFill>
                            <a:schemeClr val="tx1"/>
                          </a:solidFill>
                          <a:latin typeface="+mn-lt"/>
                          <a:ea typeface="+mj-ea"/>
                          <a:cs typeface="+mj-cs"/>
                        </a:rPr>
                        <a:t>Аудитори повинні налагодити ефективну комунікацію протягом усього процесу аудиту.</a:t>
                      </a:r>
                    </a:p>
                    <a:p>
                      <a:pPr algn="just">
                        <a:lnSpc>
                          <a:spcPct val="100000"/>
                        </a:lnSpc>
                      </a:pPr>
                      <a:r>
                        <a:rPr lang="uk-UA" sz="1400" b="0" kern="1200" dirty="0" smtClean="0">
                          <a:solidFill>
                            <a:schemeClr val="tx1"/>
                          </a:solidFill>
                          <a:latin typeface="+mn-lt"/>
                          <a:ea typeface="+mj-ea"/>
                          <a:cs typeface="+mj-cs"/>
                        </a:rPr>
                        <a:t>Важливо, щоб об’єкт аудиту був інформований про всі питання, що стосуються аудиту. Це ключ до розвитку конструктивних робочих відносин.</a:t>
                      </a:r>
                    </a:p>
                    <a:p>
                      <a:pPr algn="just">
                        <a:lnSpc>
                          <a:spcPct val="100000"/>
                        </a:lnSpc>
                      </a:pPr>
                      <a:r>
                        <a:rPr lang="uk-UA" sz="1400" b="0" kern="1200" dirty="0" smtClean="0">
                          <a:solidFill>
                            <a:schemeClr val="tx1"/>
                          </a:solidFill>
                          <a:latin typeface="+mn-lt"/>
                          <a:ea typeface="+mj-ea"/>
                          <a:cs typeface="+mj-cs"/>
                        </a:rPr>
                        <a:t>Комунікація має включати отримання інформації, що стосується аудиту, та надання керівництву та тим, кого наділено найвищими повноваженнями, своєчасних спостережень і результатів протягом виконання завдання. Аудитор може також нести відповідальність за повідомлення про питання, пов'язані з аудитом, інших зацікавлених сторін, таких як законодавчі та наглядові органи.</a:t>
                      </a:r>
                    </a:p>
                  </a:txBody>
                  <a:tcPr marL="68580" marR="68580" marT="0" marB="0" anchor="ctr"/>
                </a:tc>
                <a:extLst>
                  <a:ext uri="{0D108BD9-81ED-4DB2-BD59-A6C34878D82A}">
                    <a16:rowId xmlns:a16="http://schemas.microsoft.com/office/drawing/2014/main" val="3860756465"/>
                  </a:ext>
                </a:extLst>
              </a:tr>
              <a:tr h="289355">
                <a:tc gridSpan="2">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uk-UA" sz="1800" b="1" i="1" kern="1200" dirty="0" smtClean="0">
                          <a:solidFill>
                            <a:schemeClr val="bg1"/>
                          </a:solidFill>
                          <a:latin typeface="+mn-lt"/>
                          <a:ea typeface="+mj-ea"/>
                          <a:cs typeface="+mj-cs"/>
                        </a:rPr>
                        <a:t>ISSAI 400 «Принципи аудиту відповідності»</a:t>
                      </a:r>
                      <a:endParaRPr lang="ru-UA" sz="1800" b="1" i="1" kern="1200" dirty="0" smtClean="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1073043282"/>
                  </a:ext>
                </a:extLst>
              </a:tr>
              <a:tr h="1044890">
                <a:tc>
                  <a:txBody>
                    <a:bodyPr/>
                    <a:lstStyle/>
                    <a:p>
                      <a:pPr marL="0" algn="ctr" defTabSz="914400" rtl="0" eaLnBrk="1" latinLnBrk="0" hangingPunct="1">
                        <a:lnSpc>
                          <a:spcPct val="100000"/>
                        </a:lnSpc>
                      </a:pPr>
                      <a:r>
                        <a:rPr lang="uk-UA" sz="1400" b="1" kern="1200" dirty="0" smtClean="0">
                          <a:solidFill>
                            <a:schemeClr val="lt1"/>
                          </a:solidFill>
                          <a:effectLst/>
                          <a:latin typeface="+mn-lt"/>
                          <a:ea typeface="+mn-ea"/>
                          <a:cs typeface="+mn-cs"/>
                        </a:rPr>
                        <a:t>49</a:t>
                      </a:r>
                      <a:endParaRPr lang="ru-UA" sz="1400" b="1" kern="1200" dirty="0">
                        <a:solidFill>
                          <a:schemeClr val="lt1"/>
                        </a:solidFill>
                        <a:effectLst/>
                        <a:latin typeface="+mn-lt"/>
                        <a:ea typeface="+mn-ea"/>
                        <a:cs typeface="+mn-cs"/>
                      </a:endParaRPr>
                    </a:p>
                  </a:txBody>
                  <a:tcPr marL="68580" marR="68580" marT="0" marB="0" anchor="ctr"/>
                </a:tc>
                <a:tc>
                  <a:txBody>
                    <a:bodyPr/>
                    <a:lstStyle/>
                    <a:p>
                      <a:pPr marL="0" algn="just" defTabSz="914400" rtl="0" eaLnBrk="1" latinLnBrk="0" hangingPunct="1">
                        <a:lnSpc>
                          <a:spcPct val="100000"/>
                        </a:lnSpc>
                      </a:pPr>
                      <a:r>
                        <a:rPr lang="uk-UA" sz="1400" b="1" kern="1200" noProof="0" dirty="0" smtClean="0">
                          <a:solidFill>
                            <a:schemeClr val="tx1"/>
                          </a:solidFill>
                          <a:latin typeface="+mn-lt"/>
                          <a:ea typeface="+mj-ea"/>
                          <a:cs typeface="+mj-cs"/>
                        </a:rPr>
                        <a:t>Протягом усього процесу аудиту аудитори повинні підтримувати ефективну комунікацію.</a:t>
                      </a:r>
                    </a:p>
                    <a:p>
                      <a:pPr marL="0" algn="just" defTabSz="914400" rtl="0" eaLnBrk="1" latinLnBrk="0" hangingPunct="1">
                        <a:lnSpc>
                          <a:spcPct val="100000"/>
                        </a:lnSpc>
                      </a:pPr>
                      <a:r>
                        <a:rPr lang="uk-UA" sz="1400" b="0" kern="1200" noProof="0" dirty="0" smtClean="0">
                          <a:solidFill>
                            <a:schemeClr val="tx1"/>
                          </a:solidFill>
                          <a:latin typeface="+mn-lt"/>
                          <a:ea typeface="+mj-ea"/>
                          <a:cs typeface="+mj-cs"/>
                        </a:rPr>
                        <a:t>Комунікація відбувається на всіх етапах аудиту: до початку аудиту, під час початкового планування, протягом власне аудиту, а також на етапі звітування. Управлінський персонал відповідного рівня або тих, кого наділено найвищими повноваженнями, слід повідомляти про будь-які значні труднощі, що мали місце під час аудиту, а також про випадки суттєвого недотримання вимог. Крім того, аудитор повинен поінформувати про критерії аудиту відповідальну сторону.</a:t>
                      </a:r>
                    </a:p>
                  </a:txBody>
                  <a:tcPr marL="68580" marR="68580" marT="0" marB="0" anchor="ctr"/>
                </a:tc>
                <a:extLst>
                  <a:ext uri="{0D108BD9-81ED-4DB2-BD59-A6C34878D82A}">
                    <a16:rowId xmlns:a16="http://schemas.microsoft.com/office/drawing/2014/main" val="3134738619"/>
                  </a:ext>
                </a:extLst>
              </a:tr>
              <a:tr h="267160">
                <a:tc gridSpan="2">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cs-CZ" sz="1800" b="1" i="1" kern="1200" dirty="0" smtClean="0">
                          <a:solidFill>
                            <a:schemeClr val="bg1"/>
                          </a:solidFill>
                          <a:latin typeface="+mn-lt"/>
                          <a:ea typeface="+mj-ea"/>
                          <a:cs typeface="+mj-cs"/>
                        </a:rPr>
                        <a:t>ISSAI 4000 «</a:t>
                      </a:r>
                      <a:r>
                        <a:rPr lang="uk-UA" sz="1800" b="1" i="1" kern="1200" noProof="0" dirty="0" smtClean="0">
                          <a:solidFill>
                            <a:schemeClr val="bg1"/>
                          </a:solidFill>
                          <a:latin typeface="+mn-lt"/>
                          <a:ea typeface="+mj-ea"/>
                          <a:cs typeface="+mj-cs"/>
                        </a:rPr>
                        <a:t>Стандарт аудиту відповідності»</a:t>
                      </a:r>
                    </a:p>
                  </a:txBody>
                  <a:tcPr marL="68580" marR="68580" marT="0" marB="0" anchor="ctr"/>
                </a:tc>
                <a:tc hMerge="1">
                  <a:txBody>
                    <a:bodyPr/>
                    <a:lstStyle/>
                    <a:p>
                      <a:endParaRPr lang="en-US"/>
                    </a:p>
                  </a:txBody>
                  <a:tcPr/>
                </a:tc>
                <a:extLst>
                  <a:ext uri="{0D108BD9-81ED-4DB2-BD59-A6C34878D82A}">
                    <a16:rowId xmlns:a16="http://schemas.microsoft.com/office/drawing/2014/main" val="1979673999"/>
                  </a:ext>
                </a:extLst>
              </a:tr>
              <a:tr h="417956">
                <a:tc>
                  <a:txBody>
                    <a:bodyPr/>
                    <a:lstStyle/>
                    <a:p>
                      <a:pPr marL="0" algn="ctr" defTabSz="914400" rtl="0" eaLnBrk="1" latinLnBrk="0" hangingPunct="1">
                        <a:lnSpc>
                          <a:spcPct val="100000"/>
                        </a:lnSpc>
                        <a:spcBef>
                          <a:spcPts val="200"/>
                        </a:spcBef>
                        <a:spcAft>
                          <a:spcPts val="200"/>
                        </a:spcAft>
                      </a:pPr>
                      <a:r>
                        <a:rPr lang="ru-RU" sz="1400" b="1" kern="1200" dirty="0" smtClean="0">
                          <a:solidFill>
                            <a:schemeClr val="lt1"/>
                          </a:solidFill>
                          <a:effectLst/>
                          <a:latin typeface="+mn-lt"/>
                          <a:ea typeface="+mn-ea"/>
                          <a:cs typeface="+mn-cs"/>
                        </a:rPr>
                        <a:t>96</a:t>
                      </a:r>
                      <a:endParaRPr lang="en-US" sz="1400" b="1" kern="1200" dirty="0">
                        <a:solidFill>
                          <a:schemeClr val="lt1"/>
                        </a:solidFill>
                        <a:effectLst/>
                        <a:latin typeface="+mn-lt"/>
                        <a:ea typeface="+mn-ea"/>
                        <a:cs typeface="+mn-cs"/>
                      </a:endParaRPr>
                    </a:p>
                  </a:txBody>
                  <a:tcPr marL="68580" marR="68580" marT="0" marB="0" anchor="ctr"/>
                </a:tc>
                <a:tc>
                  <a:txBody>
                    <a:bodyPr/>
                    <a:lstStyle/>
                    <a:p>
                      <a:pPr marL="0" algn="just" defTabSz="914400" rtl="0" eaLnBrk="1" latinLnBrk="0" hangingPunct="1">
                        <a:lnSpc>
                          <a:spcPct val="100000"/>
                        </a:lnSpc>
                        <a:spcBef>
                          <a:spcPts val="0"/>
                        </a:spcBef>
                        <a:spcAft>
                          <a:spcPts val="0"/>
                        </a:spcAft>
                      </a:pPr>
                      <a:r>
                        <a:rPr lang="uk-UA" sz="1400" b="0" kern="1200" noProof="0" dirty="0" smtClean="0">
                          <a:solidFill>
                            <a:schemeClr val="tx1"/>
                          </a:solidFill>
                          <a:latin typeface="+mn-lt"/>
                          <a:ea typeface="+mj-ea"/>
                          <a:cs typeface="+mj-cs"/>
                        </a:rPr>
                        <a:t>Аудитор повинен здійснювати комунікацію з об’єктом аудиту та тими, кого наділено найвищими повноваженнями, в ефективний спосіб протягом усього процесу аудиту.</a:t>
                      </a:r>
                      <a:endParaRPr lang="uk-UA" sz="1400" b="0" kern="1200" noProof="0" dirty="0">
                        <a:solidFill>
                          <a:schemeClr val="tx1"/>
                        </a:solidFill>
                        <a:latin typeface="+mn-lt"/>
                        <a:ea typeface="+mj-ea"/>
                        <a:cs typeface="+mj-cs"/>
                      </a:endParaRPr>
                    </a:p>
                  </a:txBody>
                  <a:tcPr marL="68580" marR="68580" marT="0" marB="0"/>
                </a:tc>
                <a:extLst>
                  <a:ext uri="{0D108BD9-81ED-4DB2-BD59-A6C34878D82A}">
                    <a16:rowId xmlns:a16="http://schemas.microsoft.com/office/drawing/2014/main" val="2693222517"/>
                  </a:ext>
                </a:extLst>
              </a:tr>
              <a:tr h="826729">
                <a:tc>
                  <a:txBody>
                    <a:bodyPr/>
                    <a:lstStyle/>
                    <a:p>
                      <a:pPr marL="0" algn="ctr" defTabSz="914400" rtl="0" eaLnBrk="1" latinLnBrk="0" hangingPunct="1">
                        <a:lnSpc>
                          <a:spcPct val="100000"/>
                        </a:lnSpc>
                        <a:spcBef>
                          <a:spcPts val="200"/>
                        </a:spcBef>
                        <a:spcAft>
                          <a:spcPts val="200"/>
                        </a:spcAft>
                      </a:pPr>
                      <a:r>
                        <a:rPr lang="ru-RU" sz="1400" b="1" kern="1200" dirty="0" smtClean="0">
                          <a:solidFill>
                            <a:schemeClr val="lt1"/>
                          </a:solidFill>
                          <a:effectLst/>
                          <a:latin typeface="+mn-lt"/>
                          <a:ea typeface="+mn-ea"/>
                          <a:cs typeface="+mn-cs"/>
                        </a:rPr>
                        <a:t>100</a:t>
                      </a:r>
                      <a:endParaRPr lang="en-US" sz="1400" b="1" kern="1200" dirty="0">
                        <a:solidFill>
                          <a:schemeClr val="lt1"/>
                        </a:solidFill>
                        <a:effectLst/>
                        <a:latin typeface="+mn-lt"/>
                        <a:ea typeface="+mn-ea"/>
                        <a:cs typeface="+mn-cs"/>
                      </a:endParaRPr>
                    </a:p>
                  </a:txBody>
                  <a:tcPr marL="68580" marR="68580" marT="0" marB="0" anchor="ctr"/>
                </a:tc>
                <a:tc>
                  <a:txBody>
                    <a:bodyPr/>
                    <a:lstStyle/>
                    <a:p>
                      <a:pPr marL="0" algn="just" defTabSz="914400" rtl="0" eaLnBrk="1" latinLnBrk="0" hangingPunct="1">
                        <a:lnSpc>
                          <a:spcPct val="100000"/>
                        </a:lnSpc>
                        <a:spcBef>
                          <a:spcPts val="0"/>
                        </a:spcBef>
                        <a:spcAft>
                          <a:spcPts val="0"/>
                        </a:spcAft>
                      </a:pPr>
                      <a:r>
                        <a:rPr lang="uk-UA" sz="1400" b="0" kern="1200" noProof="0" dirty="0" smtClean="0">
                          <a:solidFill>
                            <a:schemeClr val="tx1"/>
                          </a:solidFill>
                          <a:latin typeface="+mn-lt"/>
                          <a:ea typeface="+mj-ea"/>
                          <a:cs typeface="+mj-cs"/>
                        </a:rPr>
                        <a:t>Результати, що не вважаються суттєвими або не заслуговують на включення до аудиторського звіту, теж можуть повідомлятись управлінському персоналу під час аудиту. Повідомлення про такі результати може допомагати об’єктові аудиту в усуненні випадків недотримання вимог та запобіганні подібним випадкам у майбутньому.</a:t>
                      </a:r>
                      <a:endParaRPr lang="uk-UA" sz="1400" b="0" kern="1200" noProof="0" dirty="0">
                        <a:solidFill>
                          <a:schemeClr val="tx1"/>
                        </a:solidFill>
                        <a:latin typeface="+mn-lt"/>
                        <a:ea typeface="+mj-ea"/>
                        <a:cs typeface="+mj-cs"/>
                      </a:endParaRPr>
                    </a:p>
                  </a:txBody>
                  <a:tcPr marL="68580" marR="68580" marT="0" marB="0"/>
                </a:tc>
                <a:extLst>
                  <a:ext uri="{0D108BD9-81ED-4DB2-BD59-A6C34878D82A}">
                    <a16:rowId xmlns:a16="http://schemas.microsoft.com/office/drawing/2014/main" val="4099168183"/>
                  </a:ext>
                </a:extLst>
              </a:tr>
            </a:tbl>
          </a:graphicData>
        </a:graphic>
      </p:graphicFrame>
    </p:spTree>
    <p:extLst>
      <p:ext uri="{BB962C8B-B14F-4D97-AF65-F5344CB8AC3E}">
        <p14:creationId xmlns:p14="http://schemas.microsoft.com/office/powerpoint/2010/main" val="2089143097"/>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78407" y="3212378"/>
            <a:ext cx="3713592" cy="2673786"/>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94" y="1219652"/>
            <a:ext cx="2910437" cy="2182827"/>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lstStyle/>
          <a:p>
            <a:r>
              <a:rPr lang="uk-UA" dirty="0" smtClean="0">
                <a:latin typeface="+mn-lt"/>
              </a:rPr>
              <a:t>Загальні вимоги</a:t>
            </a:r>
            <a:endParaRPr lang="uk-UA" dirty="0">
              <a:latin typeface="+mn-lt"/>
            </a:endParaRP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67894" y="3326298"/>
            <a:ext cx="8743727" cy="2599506"/>
          </a:xfrm>
        </p:spPr>
        <p:txBody>
          <a:bodyPr anchor="ctr">
            <a:noAutofit/>
          </a:bodyPr>
          <a:lstStyle/>
          <a:p>
            <a:r>
              <a:rPr lang="uk-UA" sz="2000" dirty="0" smtClean="0">
                <a:latin typeface="+mn-lt"/>
              </a:rPr>
              <a:t>Зазвичай </a:t>
            </a:r>
            <a:r>
              <a:rPr lang="uk-UA" sz="2000" dirty="0">
                <a:latin typeface="+mn-lt"/>
              </a:rPr>
              <a:t>повідомлення важливої інформації відбувається під час зустрічей аудиторської групи з керівництвом об’єкта контролю наприкінці </a:t>
            </a:r>
            <a:r>
              <a:rPr lang="uk-UA" sz="2000" dirty="0" smtClean="0">
                <a:latin typeface="+mn-lt"/>
              </a:rPr>
              <a:t>аудиту </a:t>
            </a:r>
            <a:r>
              <a:rPr lang="uk-UA" sz="2000" i="1" dirty="0" smtClean="0">
                <a:latin typeface="+mn-lt"/>
              </a:rPr>
              <a:t>(наприклад, при обговоренні важливих результатів аудиту). </a:t>
            </a:r>
          </a:p>
          <a:p>
            <a:r>
              <a:rPr lang="uk-UA" sz="2000" dirty="0" smtClean="0">
                <a:latin typeface="+mn-lt"/>
              </a:rPr>
              <a:t>Разом </a:t>
            </a:r>
            <a:r>
              <a:rPr lang="uk-UA" sz="2000" dirty="0">
                <a:latin typeface="+mn-lt"/>
              </a:rPr>
              <a:t>з тим письмове повідомлення або зустріч </a:t>
            </a:r>
            <a:r>
              <a:rPr lang="uk-UA" sz="2000" i="1" dirty="0">
                <a:latin typeface="+mn-lt"/>
              </a:rPr>
              <a:t>(зокрема, засобами он-лайн зв’язку) </a:t>
            </a:r>
            <a:r>
              <a:rPr lang="uk-UA" sz="2000" dirty="0">
                <a:latin typeface="+mn-lt"/>
              </a:rPr>
              <a:t>може відбуватися після тестування певної частини операцій чи діяльності об’єкта контролю </a:t>
            </a:r>
            <a:r>
              <a:rPr lang="uk-UA" sz="2000" i="1" dirty="0">
                <a:latin typeface="+mn-lt"/>
              </a:rPr>
              <a:t>(наприклад, після перевірки окремого територіального підрозділу чи групи операцій об’єкта контролю тощо).</a:t>
            </a: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51</a:t>
            </a:fld>
            <a:endParaRPr lang="uk-UA"/>
          </a:p>
        </p:txBody>
      </p:sp>
      <p:sp>
        <p:nvSpPr>
          <p:cNvPr id="11" name="Content Placeholder 2">
            <a:extLst>
              <a:ext uri="{FF2B5EF4-FFF2-40B4-BE49-F238E27FC236}">
                <a16:creationId xmlns:a16="http://schemas.microsoft.com/office/drawing/2014/main" id="{86478D8C-218D-214D-935D-7EC084A9A2D5}"/>
              </a:ext>
            </a:extLst>
          </p:cNvPr>
          <p:cNvSpPr txBox="1">
            <a:spLocks/>
          </p:cNvSpPr>
          <p:nvPr/>
        </p:nvSpPr>
        <p:spPr>
          <a:xfrm>
            <a:off x="2785289" y="1057263"/>
            <a:ext cx="8769531" cy="2229394"/>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sz="2000" dirty="0" smtClean="0">
                <a:latin typeface="+mn-lt"/>
              </a:rPr>
              <a:t>Аудитори </a:t>
            </a:r>
            <a:r>
              <a:rPr lang="uk-UA" sz="2000" dirty="0">
                <a:latin typeface="+mn-lt"/>
              </a:rPr>
              <a:t>повинні своєчасно повідомляти керівництву об’єкта контролю значущі висновки, у тому числі суттєві недоліки системи внутрішнього контролю, протягом усього процесу аудиту, включаючи етап перевірки. </a:t>
            </a:r>
            <a:endParaRPr lang="uk-UA" sz="2000" dirty="0" smtClean="0">
              <a:latin typeface="+mn-lt"/>
            </a:endParaRPr>
          </a:p>
          <a:p>
            <a:r>
              <a:rPr lang="uk-UA" sz="2000" dirty="0" smtClean="0">
                <a:latin typeface="+mn-lt"/>
              </a:rPr>
              <a:t>Доцільно обговорити формат повідомлення значущої інформації з керівництвом об’єкта контролю на початку аудиту </a:t>
            </a:r>
            <a:r>
              <a:rPr lang="uk-UA" sz="2000" i="1" dirty="0" smtClean="0">
                <a:latin typeface="+mn-lt"/>
              </a:rPr>
              <a:t>(наприклад, під час першої зустрічі).</a:t>
            </a:r>
          </a:p>
        </p:txBody>
      </p:sp>
    </p:spTree>
    <p:extLst>
      <p:ext uri="{BB962C8B-B14F-4D97-AF65-F5344CB8AC3E}">
        <p14:creationId xmlns:p14="http://schemas.microsoft.com/office/powerpoint/2010/main" val="543142287"/>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4600" y="3366805"/>
            <a:ext cx="2597413" cy="2597413"/>
          </a:xfrm>
          <a:prstGeom prst="rect">
            <a:avLst/>
          </a:prstGeom>
        </p:spPr>
      </p:pic>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4" y="842548"/>
            <a:ext cx="2835147" cy="2570326"/>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lstStyle/>
          <a:p>
            <a:r>
              <a:rPr lang="uk-UA" dirty="0" smtClean="0">
                <a:latin typeface="+mn-lt"/>
              </a:rPr>
              <a:t>Загальні вимоги</a:t>
            </a:r>
            <a:endParaRPr lang="uk-UA" dirty="0">
              <a:latin typeface="+mn-lt"/>
            </a:endParaRPr>
          </a:p>
        </p:txBody>
      </p:sp>
      <p:sp>
        <p:nvSpPr>
          <p:cNvPr id="3" name="Content Placeholder 2">
            <a:extLst>
              <a:ext uri="{FF2B5EF4-FFF2-40B4-BE49-F238E27FC236}">
                <a16:creationId xmlns:a16="http://schemas.microsoft.com/office/drawing/2014/main" id="{86478D8C-218D-214D-935D-7EC084A9A2D5}"/>
              </a:ext>
            </a:extLst>
          </p:cNvPr>
          <p:cNvSpPr>
            <a:spLocks noGrp="1"/>
          </p:cNvSpPr>
          <p:nvPr>
            <p:ph idx="1"/>
          </p:nvPr>
        </p:nvSpPr>
        <p:spPr>
          <a:xfrm>
            <a:off x="223026" y="3465292"/>
            <a:ext cx="9274395" cy="2448244"/>
          </a:xfrm>
        </p:spPr>
        <p:txBody>
          <a:bodyPr anchor="ctr">
            <a:noAutofit/>
          </a:bodyPr>
          <a:lstStyle/>
          <a:p>
            <a:pPr>
              <a:spcBef>
                <a:spcPts val="0"/>
              </a:spcBef>
              <a:spcAft>
                <a:spcPts val="0"/>
              </a:spcAft>
            </a:pPr>
            <a:r>
              <a:rPr lang="uk-UA" sz="2000" dirty="0" smtClean="0">
                <a:latin typeface="+mn-lt"/>
              </a:rPr>
              <a:t>Разом з тим аудиторам важливо пам’ятати про те, що виявлені за результатами аудиту факти, що носять ознаки шахрайства, мають повідомлятися з належною обережністю тим, кого наділено найвищими повноваженнями. А у випадках наявності в аудиторів обґрунтованої підозри щодо можливої участі керівництва об’єкта контролю та тих, кого наділено найвищими повноваженнями, у шахрайських операціях, результати аудиту мають повідомлятися відповідним правоохоронним органам відповідно до вимог законодавства України.</a:t>
            </a:r>
            <a:endParaRPr lang="uk-UA" sz="2000"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174182"/>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969" y="6252452"/>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52</a:t>
            </a:fld>
            <a:endParaRPr lang="uk-UA"/>
          </a:p>
        </p:txBody>
      </p:sp>
      <p:sp>
        <p:nvSpPr>
          <p:cNvPr id="11" name="Content Placeholder 2">
            <a:extLst>
              <a:ext uri="{FF2B5EF4-FFF2-40B4-BE49-F238E27FC236}">
                <a16:creationId xmlns:a16="http://schemas.microsoft.com/office/drawing/2014/main" id="{86478D8C-218D-214D-935D-7EC084A9A2D5}"/>
              </a:ext>
            </a:extLst>
          </p:cNvPr>
          <p:cNvSpPr txBox="1">
            <a:spLocks/>
          </p:cNvSpPr>
          <p:nvPr/>
        </p:nvSpPr>
        <p:spPr>
          <a:xfrm>
            <a:off x="2785289" y="902277"/>
            <a:ext cx="8769531" cy="2520743"/>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uk-UA" sz="2000" dirty="0" smtClean="0">
                <a:latin typeface="+mn-lt"/>
              </a:rPr>
              <a:t>Важливість </a:t>
            </a:r>
            <a:r>
              <a:rPr lang="uk-UA" sz="2000" dirty="0">
                <a:latin typeface="+mn-lt"/>
              </a:rPr>
              <a:t>повідомлення попередніх результатів аудиту об’єкту контролю полягає у тому, що аудиторська група, надаючи можливість об’єкту контролю пояснити, надати відповіді, уточнити певну інформацію, водночас перевіряє правильність та надійність фактів, обставин та подій, а також власних міркувань та зроблених висновків.</a:t>
            </a:r>
          </a:p>
          <a:p>
            <a:pPr>
              <a:spcAft>
                <a:spcPts val="0"/>
              </a:spcAft>
            </a:pPr>
            <a:r>
              <a:rPr lang="uk-UA" sz="2000" dirty="0" smtClean="0">
                <a:latin typeface="+mn-lt"/>
              </a:rPr>
              <a:t>Аудитори </a:t>
            </a:r>
            <a:r>
              <a:rPr lang="uk-UA" sz="2000" dirty="0">
                <a:latin typeface="+mn-lt"/>
              </a:rPr>
              <a:t>повинні проаналізувати пояснення / відповідь об’єкта контролю та, за необхідності, врахувати її при формулюванні остаточних висновків за результатами аудиту, що будуть відображені в акті та звіті</a:t>
            </a:r>
            <a:r>
              <a:rPr lang="uk-UA" sz="2000" dirty="0" smtClean="0">
                <a:latin typeface="+mn-lt"/>
              </a:rPr>
              <a:t>.</a:t>
            </a:r>
            <a:endParaRPr lang="uk-UA" sz="2000" dirty="0">
              <a:latin typeface="+mn-lt"/>
            </a:endParaRPr>
          </a:p>
        </p:txBody>
      </p:sp>
    </p:spTree>
    <p:extLst>
      <p:ext uri="{BB962C8B-B14F-4D97-AF65-F5344CB8AC3E}">
        <p14:creationId xmlns:p14="http://schemas.microsoft.com/office/powerpoint/2010/main" val="2298987555"/>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343"/>
            <a:ext cx="5031404" cy="4382912"/>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p:txBody>
          <a:bodyPr/>
          <a:lstStyle/>
          <a:p>
            <a:r>
              <a:rPr lang="uk-UA" dirty="0" smtClean="0">
                <a:latin typeface="+mn-lt"/>
              </a:rPr>
              <a:t>Комунікація відбувається між аудиторами та управлінським персоналом у контексті:</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174182"/>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969" y="6252452"/>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53</a:t>
            </a:fld>
            <a:endParaRPr lang="uk-UA"/>
          </a:p>
        </p:txBody>
      </p:sp>
      <p:sp>
        <p:nvSpPr>
          <p:cNvPr id="11" name="Content Placeholder 2">
            <a:extLst>
              <a:ext uri="{FF2B5EF4-FFF2-40B4-BE49-F238E27FC236}">
                <a16:creationId xmlns:a16="http://schemas.microsoft.com/office/drawing/2014/main" id="{86478D8C-218D-214D-935D-7EC084A9A2D5}"/>
              </a:ext>
            </a:extLst>
          </p:cNvPr>
          <p:cNvSpPr txBox="1">
            <a:spLocks/>
          </p:cNvSpPr>
          <p:nvPr/>
        </p:nvSpPr>
        <p:spPr>
          <a:xfrm>
            <a:off x="2785289" y="1031484"/>
            <a:ext cx="8769531" cy="4543141"/>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endParaRPr lang="uk-UA" sz="2000" dirty="0"/>
          </a:p>
        </p:txBody>
      </p:sp>
      <p:sp>
        <p:nvSpPr>
          <p:cNvPr id="6" name="Прямоугольник 5"/>
          <p:cNvSpPr/>
          <p:nvPr/>
        </p:nvSpPr>
        <p:spPr>
          <a:xfrm>
            <a:off x="5085806" y="1708318"/>
            <a:ext cx="6381929" cy="3570208"/>
          </a:xfrm>
          <a:prstGeom prst="rect">
            <a:avLst/>
          </a:prstGeom>
        </p:spPr>
        <p:txBody>
          <a:bodyPr wrap="square">
            <a:spAutoFit/>
          </a:bodyPr>
          <a:lstStyle/>
          <a:p>
            <a:pPr marL="228600" lvl="0" indent="-228600">
              <a:spcBef>
                <a:spcPts val="600"/>
              </a:spcBef>
              <a:buClr>
                <a:srgbClr val="003999"/>
              </a:buClr>
              <a:buSzPts val="1200"/>
              <a:buFont typeface="Helvetica" pitchFamily="2" charset="0"/>
              <a:buChar char="‣"/>
            </a:pPr>
            <a:r>
              <a:rPr lang="uk-UA" sz="2400" dirty="0"/>
              <a:t>питань, що стосуються предмету аудиту. Такі стосунки повинні розвиватись при збереженні незалежності та об’єктивності аудитора;</a:t>
            </a:r>
            <a:endParaRPr lang="en-US" sz="2400" dirty="0"/>
          </a:p>
          <a:p>
            <a:pPr marL="228600" lvl="0" indent="-228600">
              <a:spcBef>
                <a:spcPts val="600"/>
              </a:spcBef>
              <a:buClr>
                <a:srgbClr val="003999"/>
              </a:buClr>
              <a:buSzPts val="1200"/>
              <a:buFont typeface="Helvetica" pitchFamily="2" charset="0"/>
              <a:buChar char="‣"/>
            </a:pPr>
            <a:r>
              <a:rPr lang="uk-UA" sz="2400" dirty="0"/>
              <a:t>повідомлення інформації іншим рівням управління, а також законодавчим органам з питань, що становлять суспільний інтерес;</a:t>
            </a:r>
            <a:endParaRPr lang="en-US" sz="2400" dirty="0"/>
          </a:p>
          <a:p>
            <a:pPr marL="228600" lvl="0" indent="-228600">
              <a:spcBef>
                <a:spcPts val="600"/>
              </a:spcBef>
              <a:buClr>
                <a:srgbClr val="003999"/>
              </a:buClr>
              <a:buSzPts val="1200"/>
              <a:buFont typeface="Helvetica" pitchFamily="2" charset="0"/>
              <a:buChar char="‣"/>
            </a:pPr>
            <a:r>
              <a:rPr lang="uk-UA" sz="2400" dirty="0"/>
              <a:t>визначення джерел інформації про аудиторські докази</a:t>
            </a:r>
            <a:endParaRPr lang="en-US" sz="2400" dirty="0"/>
          </a:p>
        </p:txBody>
      </p:sp>
    </p:spTree>
    <p:extLst>
      <p:ext uri="{BB962C8B-B14F-4D97-AF65-F5344CB8AC3E}">
        <p14:creationId xmlns:p14="http://schemas.microsoft.com/office/powerpoint/2010/main" val="4128155696"/>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 y="2200927"/>
            <a:ext cx="2412780" cy="2412780"/>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422041" y="190357"/>
            <a:ext cx="2216657" cy="713682"/>
          </a:xfrm>
        </p:spPr>
        <p:txBody>
          <a:bodyPr/>
          <a:lstStyle/>
          <a:p>
            <a:r>
              <a:rPr lang="uk-UA" dirty="0" smtClean="0">
                <a:latin typeface="+mn-lt"/>
              </a:rPr>
              <a:t>Важливо!</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174182"/>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969" y="6252452"/>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54</a:t>
            </a:fld>
            <a:endParaRPr lang="uk-UA"/>
          </a:p>
        </p:txBody>
      </p:sp>
      <p:sp>
        <p:nvSpPr>
          <p:cNvPr id="11" name="Content Placeholder 2">
            <a:extLst>
              <a:ext uri="{FF2B5EF4-FFF2-40B4-BE49-F238E27FC236}">
                <a16:creationId xmlns:a16="http://schemas.microsoft.com/office/drawing/2014/main" id="{86478D8C-218D-214D-935D-7EC084A9A2D5}"/>
              </a:ext>
            </a:extLst>
          </p:cNvPr>
          <p:cNvSpPr txBox="1">
            <a:spLocks/>
          </p:cNvSpPr>
          <p:nvPr/>
        </p:nvSpPr>
        <p:spPr>
          <a:xfrm>
            <a:off x="2785289" y="1031484"/>
            <a:ext cx="8769531" cy="4543141"/>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endParaRPr lang="uk-UA" sz="2000" dirty="0"/>
          </a:p>
        </p:txBody>
      </p:sp>
      <p:sp>
        <p:nvSpPr>
          <p:cNvPr id="6" name="Прямоугольник 5"/>
          <p:cNvSpPr/>
          <p:nvPr/>
        </p:nvSpPr>
        <p:spPr>
          <a:xfrm>
            <a:off x="2516778" y="957369"/>
            <a:ext cx="9675222" cy="5216813"/>
          </a:xfrm>
          <a:prstGeom prst="rect">
            <a:avLst/>
          </a:prstGeom>
        </p:spPr>
        <p:txBody>
          <a:bodyPr wrap="square">
            <a:spAutoFit/>
          </a:bodyPr>
          <a:lstStyle/>
          <a:p>
            <a:pPr marL="228600" lvl="0" indent="-228600">
              <a:spcBef>
                <a:spcPts val="300"/>
              </a:spcBef>
              <a:buClr>
                <a:srgbClr val="003999"/>
              </a:buClr>
              <a:buSzPts val="1200"/>
              <a:buFont typeface="Helvetica" pitchFamily="2" charset="0"/>
              <a:buChar char="‣"/>
            </a:pPr>
            <a:r>
              <a:rPr lang="uk-UA" sz="1900" dirty="0" smtClean="0"/>
              <a:t>Якщо </a:t>
            </a:r>
            <a:r>
              <a:rPr lang="uk-UA" sz="1900" dirty="0"/>
              <a:t>двостороння комунікація є недостатньою, аудитори повинні прийняти відповідні </a:t>
            </a:r>
            <a:r>
              <a:rPr lang="uk-UA" sz="1900" dirty="0" smtClean="0"/>
              <a:t>дії, які </a:t>
            </a:r>
            <a:r>
              <a:rPr lang="uk-UA" sz="1900" dirty="0"/>
              <a:t>можуть включати спілкування з законодавчим органом або регуляторними органами.</a:t>
            </a:r>
          </a:p>
          <a:p>
            <a:pPr marL="228600" lvl="0" indent="-228600">
              <a:spcBef>
                <a:spcPts val="300"/>
              </a:spcBef>
              <a:buClr>
                <a:srgbClr val="003999"/>
              </a:buClr>
              <a:buSzPts val="1200"/>
              <a:buFont typeface="Helvetica" pitchFamily="2" charset="0"/>
              <a:buChar char="‣"/>
            </a:pPr>
            <a:r>
              <a:rPr lang="uk-UA" sz="1900" dirty="0" smtClean="0"/>
              <a:t>Двостороння </a:t>
            </a:r>
            <a:r>
              <a:rPr lang="uk-UA" sz="1900" dirty="0"/>
              <a:t>комунікація потребує зміни підходів у випадку, якщо аудитори виявили ризики причетності керівництва до недотримання законодавства.</a:t>
            </a:r>
          </a:p>
          <a:p>
            <a:pPr marL="228600" lvl="0" indent="-228600">
              <a:spcBef>
                <a:spcPts val="300"/>
              </a:spcBef>
              <a:buClr>
                <a:srgbClr val="003999"/>
              </a:buClr>
              <a:buSzPts val="1200"/>
              <a:buFont typeface="Helvetica" pitchFamily="2" charset="0"/>
              <a:buChar char="‣"/>
            </a:pPr>
            <a:r>
              <a:rPr lang="uk-UA" sz="1900" dirty="0" smtClean="0"/>
              <a:t>Якщо </a:t>
            </a:r>
            <a:r>
              <a:rPr lang="uk-UA" sz="1900" dirty="0"/>
              <a:t>двостороння комунікація не є адекватною, рекомендується вжити відповідних </a:t>
            </a:r>
            <a:r>
              <a:rPr lang="uk-UA" sz="1900" dirty="0" smtClean="0"/>
              <a:t>заходів </a:t>
            </a:r>
            <a:r>
              <a:rPr lang="uk-UA" sz="1900" i="1" dirty="0" smtClean="0"/>
              <a:t>(наприклад, спілкування </a:t>
            </a:r>
            <a:r>
              <a:rPr lang="uk-UA" sz="1900" i="1" dirty="0"/>
              <a:t>з законодавчим органом, відповідними регуляторними органами чи фінансовими </a:t>
            </a:r>
            <a:r>
              <a:rPr lang="uk-UA" sz="1900" i="1" dirty="0" smtClean="0"/>
              <a:t>установами)</a:t>
            </a:r>
            <a:r>
              <a:rPr lang="uk-UA" sz="1900" dirty="0" smtClean="0"/>
              <a:t>. </a:t>
            </a:r>
          </a:p>
          <a:p>
            <a:pPr marL="228600" lvl="0" indent="-228600">
              <a:spcBef>
                <a:spcPts val="300"/>
              </a:spcBef>
              <a:buClr>
                <a:srgbClr val="003999"/>
              </a:buClr>
              <a:buSzPts val="1200"/>
              <a:buFont typeface="Helvetica" pitchFamily="2" charset="0"/>
              <a:buChar char="‣"/>
            </a:pPr>
            <a:r>
              <a:rPr lang="uk-UA" sz="1900" dirty="0" smtClean="0"/>
              <a:t>Нормативно-правові </a:t>
            </a:r>
            <a:r>
              <a:rPr lang="uk-UA" sz="1900" dirty="0"/>
              <a:t>акти можуть обмежувати повідомлення аудиторами щодо певних питань тих, кого наділено найвищими повноваженнями. </a:t>
            </a:r>
            <a:r>
              <a:rPr lang="uk-UA" sz="1900" i="1" dirty="0"/>
              <a:t>Наприклад, нормативно-правові акти можуть спеціально забороняти повідомлення чи інші дії, які можуть зашкодити розслідуванню відповідним органом фактичного чи підозрюваного протиправного діяння. </a:t>
            </a:r>
            <a:endParaRPr lang="uk-UA" sz="1900" i="1" dirty="0" smtClean="0"/>
          </a:p>
          <a:p>
            <a:pPr marL="228600" lvl="0" indent="-228600">
              <a:spcBef>
                <a:spcPts val="300"/>
              </a:spcBef>
              <a:buClr>
                <a:srgbClr val="003999"/>
              </a:buClr>
              <a:buSzPts val="1200"/>
              <a:buFont typeface="Helvetica" pitchFamily="2" charset="0"/>
              <a:buChar char="‣"/>
            </a:pPr>
            <a:r>
              <a:rPr lang="uk-UA" sz="1900" dirty="0" smtClean="0"/>
              <a:t>За </a:t>
            </a:r>
            <a:r>
              <a:rPr lang="uk-UA" sz="1900" dirty="0"/>
              <a:t>деяких обставин потенційні конфлікти між обов’язком аудиторів щодо конфіденційності та зобов’язанням повідомляти можуть бути складними. У таких випадках аудиторам доречно розглянути питання про отримання юридичної консультації.</a:t>
            </a:r>
          </a:p>
        </p:txBody>
      </p:sp>
    </p:spTree>
    <p:extLst>
      <p:ext uri="{BB962C8B-B14F-4D97-AF65-F5344CB8AC3E}">
        <p14:creationId xmlns:p14="http://schemas.microsoft.com/office/powerpoint/2010/main" val="2802386971"/>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6" y="0"/>
            <a:ext cx="1844061" cy="1375954"/>
          </a:xfrm>
          <a:prstGeom prst="rect">
            <a:avLst/>
          </a:prstGeom>
        </p:spPr>
      </p:pic>
      <p:sp>
        <p:nvSpPr>
          <p:cNvPr id="2" name="Заголовок 1"/>
          <p:cNvSpPr>
            <a:spLocks noGrp="1"/>
          </p:cNvSpPr>
          <p:nvPr>
            <p:ph type="title"/>
          </p:nvPr>
        </p:nvSpPr>
        <p:spPr>
          <a:xfrm>
            <a:off x="1976582" y="234498"/>
            <a:ext cx="6460636" cy="875846"/>
          </a:xfrm>
        </p:spPr>
        <p:txBody>
          <a:bodyPr/>
          <a:lstStyle/>
          <a:p>
            <a:r>
              <a:rPr lang="uk-UA" dirty="0">
                <a:latin typeface="+mn-lt"/>
              </a:rPr>
              <a:t>Вимоги </a:t>
            </a:r>
            <a:r>
              <a:rPr lang="en-US" dirty="0">
                <a:latin typeface="+mn-lt"/>
              </a:rPr>
              <a:t>ISSAI:</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209731713"/>
              </p:ext>
            </p:extLst>
          </p:nvPr>
        </p:nvGraphicFramePr>
        <p:xfrm>
          <a:off x="250173" y="1282917"/>
          <a:ext cx="11680570" cy="4620462"/>
        </p:xfrm>
        <a:graphic>
          <a:graphicData uri="http://schemas.openxmlformats.org/drawingml/2006/table">
            <a:tbl>
              <a:tblPr firstRow="1" firstCol="1" bandRow="1">
                <a:tableStyleId>{5C22544A-7EE6-4342-B048-85BDC9FD1C3A}</a:tableStyleId>
              </a:tblPr>
              <a:tblGrid>
                <a:gridCol w="1200827">
                  <a:extLst>
                    <a:ext uri="{9D8B030D-6E8A-4147-A177-3AD203B41FA5}">
                      <a16:colId xmlns:a16="http://schemas.microsoft.com/office/drawing/2014/main" val="1213619242"/>
                    </a:ext>
                  </a:extLst>
                </a:gridCol>
                <a:gridCol w="10479743">
                  <a:extLst>
                    <a:ext uri="{9D8B030D-6E8A-4147-A177-3AD203B41FA5}">
                      <a16:colId xmlns:a16="http://schemas.microsoft.com/office/drawing/2014/main" val="2416256669"/>
                    </a:ext>
                  </a:extLst>
                </a:gridCol>
              </a:tblGrid>
              <a:tr h="349445">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Параграф</a:t>
                      </a:r>
                      <a:endParaRPr lang="en-US" sz="1800" b="1" i="0" kern="1200" dirty="0">
                        <a:solidFill>
                          <a:schemeClr val="bg1"/>
                        </a:solidFill>
                        <a:latin typeface="+mn-lt"/>
                        <a:ea typeface="+mj-ea"/>
                        <a:cs typeface="+mj-cs"/>
                      </a:endParaRPr>
                    </a:p>
                  </a:txBody>
                  <a:tcPr marL="68580" marR="68580" marT="0" marB="0" anchor="ctr"/>
                </a:tc>
                <a:tc>
                  <a:txBody>
                    <a:bodyPr/>
                    <a:lstStyle/>
                    <a:p>
                      <a:pPr marL="0" algn="ctr" defTabSz="914400" rtl="0" eaLnBrk="1" latinLnBrk="0" hangingPunct="1">
                        <a:lnSpc>
                          <a:spcPct val="115000"/>
                        </a:lnSpc>
                        <a:spcBef>
                          <a:spcPts val="200"/>
                        </a:spcBef>
                        <a:spcAft>
                          <a:spcPts val="200"/>
                        </a:spcAft>
                      </a:pPr>
                      <a:r>
                        <a:rPr lang="uk-UA" sz="1800" b="1" i="0" kern="1200" dirty="0">
                          <a:solidFill>
                            <a:schemeClr val="bg1"/>
                          </a:solidFill>
                          <a:latin typeface="+mn-lt"/>
                          <a:ea typeface="+mj-ea"/>
                          <a:cs typeface="+mj-cs"/>
                        </a:rPr>
                        <a:t>Вимоги</a:t>
                      </a:r>
                      <a:endParaRPr lang="en-US" sz="1800" b="1" i="0" kern="1200" dirty="0">
                        <a:solidFill>
                          <a:schemeClr val="bg1"/>
                        </a:solidFill>
                        <a:latin typeface="+mn-lt"/>
                        <a:ea typeface="+mj-ea"/>
                        <a:cs typeface="+mj-cs"/>
                      </a:endParaRPr>
                    </a:p>
                  </a:txBody>
                  <a:tcPr marL="68580" marR="68580" marT="0" marB="0" anchor="ctr"/>
                </a:tc>
                <a:extLst>
                  <a:ext uri="{0D108BD9-81ED-4DB2-BD59-A6C34878D82A}">
                    <a16:rowId xmlns:a16="http://schemas.microsoft.com/office/drawing/2014/main" val="4226104483"/>
                  </a:ext>
                </a:extLst>
              </a:tr>
              <a:tr h="310618">
                <a:tc gridSpan="2">
                  <a:txBody>
                    <a:bodyPr/>
                    <a:lstStyle/>
                    <a:p>
                      <a:pPr algn="ctr">
                        <a:lnSpc>
                          <a:spcPct val="115000"/>
                        </a:lnSpc>
                        <a:spcBef>
                          <a:spcPts val="200"/>
                        </a:spcBef>
                        <a:spcAft>
                          <a:spcPts val="200"/>
                        </a:spcAft>
                      </a:pPr>
                      <a:r>
                        <a:rPr lang="ru-RU" sz="1800" b="1" i="1" kern="1200" dirty="0" smtClean="0">
                          <a:solidFill>
                            <a:schemeClr val="bg1"/>
                          </a:solidFill>
                          <a:latin typeface="+mn-lt"/>
                          <a:ea typeface="+mj-ea"/>
                          <a:cs typeface="+mj-cs"/>
                        </a:rPr>
                        <a:t>ISSAI 400 «</a:t>
                      </a:r>
                      <a:r>
                        <a:rPr lang="uk-UA" sz="1800" b="1" i="1" kern="1200" noProof="0" dirty="0" smtClean="0">
                          <a:solidFill>
                            <a:schemeClr val="bg1"/>
                          </a:solidFill>
                          <a:latin typeface="+mn-lt"/>
                          <a:ea typeface="+mj-ea"/>
                          <a:cs typeface="+mj-cs"/>
                        </a:rPr>
                        <a:t>Принципи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634703623"/>
                  </a:ext>
                </a:extLst>
              </a:tr>
              <a:tr h="351799">
                <a:tc>
                  <a:txBody>
                    <a:bodyPr/>
                    <a:lstStyle/>
                    <a:p>
                      <a:pPr marL="0" algn="ctr" defTabSz="914400" rtl="0" eaLnBrk="1" latinLnBrk="0" hangingPunct="1">
                        <a:lnSpc>
                          <a:spcPct val="115000"/>
                        </a:lnSpc>
                        <a:spcBef>
                          <a:spcPts val="200"/>
                        </a:spcBef>
                        <a:spcAft>
                          <a:spcPts val="200"/>
                        </a:spcAft>
                      </a:pPr>
                      <a:r>
                        <a:rPr lang="uk-UA" sz="1400" b="1" i="0" kern="1200" dirty="0" smtClean="0">
                          <a:solidFill>
                            <a:schemeClr val="bg1"/>
                          </a:solidFill>
                          <a:latin typeface="+mn-lt"/>
                          <a:ea typeface="+mj-ea"/>
                          <a:cs typeface="+mj-cs"/>
                        </a:rPr>
                        <a:t>60</a:t>
                      </a:r>
                      <a:endParaRPr lang="en-US" sz="1400" b="1" i="0" kern="1200" dirty="0">
                        <a:solidFill>
                          <a:schemeClr val="bg1"/>
                        </a:solidFill>
                        <a:latin typeface="+mn-lt"/>
                        <a:ea typeface="+mj-ea"/>
                        <a:cs typeface="+mj-cs"/>
                      </a:endParaRPr>
                    </a:p>
                  </a:txBody>
                  <a:tcPr marL="68580" marR="68580" marT="0" marB="0" anchor="ctr"/>
                </a:tc>
                <a:tc>
                  <a:txBody>
                    <a:bodyPr/>
                    <a:lstStyle/>
                    <a:p>
                      <a:pPr marL="0" algn="l" defTabSz="914400" rtl="0" eaLnBrk="1" latinLnBrk="0" hangingPunct="1">
                        <a:lnSpc>
                          <a:spcPct val="90000"/>
                        </a:lnSpc>
                        <a:spcBef>
                          <a:spcPts val="200"/>
                        </a:spcBef>
                        <a:spcAft>
                          <a:spcPts val="200"/>
                        </a:spcAft>
                      </a:pPr>
                      <a:r>
                        <a:rPr lang="uk-UA" sz="1400" b="1" i="0" kern="1200" noProof="0" dirty="0" smtClean="0">
                          <a:solidFill>
                            <a:schemeClr val="tx1"/>
                          </a:solidFill>
                          <a:latin typeface="+mn-lt"/>
                          <a:ea typeface="+mj-ea"/>
                          <a:cs typeface="+mj-cs"/>
                        </a:rPr>
                        <a:t>Аудитори повинні контролювати виконання рекомендацій у випадках недотримання вимог, якщо того вимагають обставини.</a:t>
                      </a:r>
                    </a:p>
                    <a:p>
                      <a:pPr marL="0" algn="l" defTabSz="914400" rtl="0" eaLnBrk="1" latinLnBrk="0" hangingPunct="1">
                        <a:lnSpc>
                          <a:spcPct val="90000"/>
                        </a:lnSpc>
                        <a:spcBef>
                          <a:spcPts val="200"/>
                        </a:spcBef>
                        <a:spcAft>
                          <a:spcPts val="200"/>
                        </a:spcAft>
                      </a:pPr>
                      <a:r>
                        <a:rPr lang="uk-UA" sz="1400" b="0" i="0" kern="1200" noProof="0" dirty="0" smtClean="0">
                          <a:solidFill>
                            <a:schemeClr val="tx1"/>
                          </a:solidFill>
                          <a:latin typeface="+mn-lt"/>
                          <a:ea typeface="+mj-ea"/>
                          <a:cs typeface="+mj-cs"/>
                        </a:rPr>
                        <a:t>Процес контролю виконання рекомендацій сприяє результативній реалізації коригувальних заходів й дає корисний зворотній зв'язок об'єктові аудиту, користувачам аудиторського звіту та аудиторові (для планування майбутнього аудиту). Потреба в контролі виконання рекомендацій за наведеними раніше у звітах випадками недотримання вимог залежатиме від характеру предмета аудиту, виявленого недотримання вимог та конкретних обставин аудиту. У деяких ВОА включно з рахунковими судами контроль виконання рекомендацій може передбачати надання юридично зобов'язальних звітів або судових рішень. У разі регулярного проведення аудитів процедури контролю виконання рекомендацій можуть бути частиною оцінки ризику в наступному році.</a:t>
                      </a:r>
                    </a:p>
                  </a:txBody>
                  <a:tcPr marL="68580" marR="68580" marT="0" marB="0" anchor="ctr"/>
                </a:tc>
                <a:extLst>
                  <a:ext uri="{0D108BD9-81ED-4DB2-BD59-A6C34878D82A}">
                    <a16:rowId xmlns:a16="http://schemas.microsoft.com/office/drawing/2014/main" val="307853813"/>
                  </a:ext>
                </a:extLst>
              </a:tr>
              <a:tr h="310618">
                <a:tc gridSpan="2">
                  <a:txBody>
                    <a:bodyPr/>
                    <a:lstStyle/>
                    <a:p>
                      <a:pPr marL="0" algn="ctr" defTabSz="914400" rtl="0" eaLnBrk="1" latinLnBrk="0" hangingPunct="1">
                        <a:lnSpc>
                          <a:spcPct val="115000"/>
                        </a:lnSpc>
                        <a:spcBef>
                          <a:spcPts val="200"/>
                        </a:spcBef>
                        <a:spcAft>
                          <a:spcPts val="200"/>
                        </a:spcAft>
                      </a:pPr>
                      <a:r>
                        <a:rPr lang="cs-CZ" sz="1800" b="1" i="1" kern="1200" dirty="0" smtClean="0">
                          <a:solidFill>
                            <a:schemeClr val="bg1"/>
                          </a:solidFill>
                          <a:latin typeface="+mn-lt"/>
                          <a:ea typeface="+mj-ea"/>
                          <a:cs typeface="+mj-cs"/>
                        </a:rPr>
                        <a:t>ISSAI 4000 «</a:t>
                      </a:r>
                      <a:r>
                        <a:rPr lang="uk-UA" sz="1800" b="1" i="1" kern="1200" noProof="0" dirty="0" smtClean="0">
                          <a:solidFill>
                            <a:schemeClr val="bg1"/>
                          </a:solidFill>
                          <a:latin typeface="+mn-lt"/>
                          <a:ea typeface="+mj-ea"/>
                          <a:cs typeface="+mj-cs"/>
                        </a:rPr>
                        <a:t>Стандарт аудиту відповідності»</a:t>
                      </a:r>
                      <a:endParaRPr lang="uk-UA" sz="1800" b="1" i="1" kern="1200" noProof="0" dirty="0">
                        <a:solidFill>
                          <a:schemeClr val="bg1"/>
                        </a:solidFill>
                        <a:latin typeface="+mn-lt"/>
                        <a:ea typeface="+mj-ea"/>
                        <a:cs typeface="+mj-cs"/>
                      </a:endParaRPr>
                    </a:p>
                  </a:txBody>
                  <a:tcPr marL="68580" marR="68580" marT="0" marB="0" anchor="ctr"/>
                </a:tc>
                <a:tc hMerge="1">
                  <a:txBody>
                    <a:bodyPr/>
                    <a:lstStyle/>
                    <a:p>
                      <a:endParaRPr lang="en-US"/>
                    </a:p>
                  </a:txBody>
                  <a:tcPr/>
                </a:tc>
                <a:extLst>
                  <a:ext uri="{0D108BD9-81ED-4DB2-BD59-A6C34878D82A}">
                    <a16:rowId xmlns:a16="http://schemas.microsoft.com/office/drawing/2014/main" val="2954158585"/>
                  </a:ext>
                </a:extLst>
              </a:tr>
              <a:tr h="417031">
                <a:tc>
                  <a:txBody>
                    <a:bodyPr/>
                    <a:lstStyle/>
                    <a:p>
                      <a:pPr marL="0" algn="ctr" defTabSz="914400" rtl="0" eaLnBrk="1" latinLnBrk="0" hangingPunct="1">
                        <a:lnSpc>
                          <a:spcPct val="115000"/>
                        </a:lnSpc>
                        <a:spcBef>
                          <a:spcPts val="200"/>
                        </a:spcBef>
                        <a:spcAft>
                          <a:spcPts val="200"/>
                        </a:spcAft>
                      </a:pPr>
                      <a:r>
                        <a:rPr lang="ru-RU" sz="1400" b="1" i="0" kern="1200" dirty="0" smtClean="0">
                          <a:solidFill>
                            <a:schemeClr val="bg1"/>
                          </a:solidFill>
                          <a:latin typeface="+mn-lt"/>
                          <a:ea typeface="+mj-ea"/>
                          <a:cs typeface="+mj-cs"/>
                        </a:rPr>
                        <a:t>232</a:t>
                      </a:r>
                      <a:endParaRPr lang="en-US" sz="1400" b="1" i="0" kern="1200" dirty="0">
                        <a:solidFill>
                          <a:schemeClr val="bg1"/>
                        </a:solidFill>
                        <a:latin typeface="+mn-lt"/>
                        <a:ea typeface="+mj-ea"/>
                        <a:cs typeface="+mj-cs"/>
                      </a:endParaRPr>
                    </a:p>
                  </a:txBody>
                  <a:tcPr marL="68580" marR="68580" marT="0" marB="0" anchor="ctr"/>
                </a:tc>
                <a:tc>
                  <a:txBody>
                    <a:bodyPr/>
                    <a:lstStyle/>
                    <a:p>
                      <a:r>
                        <a:rPr lang="uk-UA" sz="1400" b="1" i="0" kern="1200" noProof="0" dirty="0" smtClean="0">
                          <a:solidFill>
                            <a:schemeClr val="tx1"/>
                          </a:solidFill>
                          <a:latin typeface="+mn-lt"/>
                          <a:ea typeface="+mj-ea"/>
                          <a:cs typeface="+mj-cs"/>
                        </a:rPr>
                        <a:t>Відповідно до обставин аудитор повинен ухвалити рішення про контроль виконання думок/висновків/рекомендацій у випадках недотримання вимог, зазначених в аудиторському звіті.</a:t>
                      </a:r>
                      <a:endParaRPr lang="uk-UA" sz="1400" b="1"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3745613572"/>
                  </a:ext>
                </a:extLst>
              </a:tr>
              <a:tr h="308024">
                <a:tc>
                  <a:txBody>
                    <a:bodyPr/>
                    <a:lstStyle/>
                    <a:p>
                      <a:pPr marL="0" algn="ctr" defTabSz="914400" rtl="0" eaLnBrk="1" latinLnBrk="0" hangingPunct="1">
                        <a:lnSpc>
                          <a:spcPct val="115000"/>
                        </a:lnSpc>
                        <a:spcBef>
                          <a:spcPts val="200"/>
                        </a:spcBef>
                        <a:spcAft>
                          <a:spcPts val="200"/>
                        </a:spcAft>
                      </a:pPr>
                      <a:r>
                        <a:rPr lang="ru-RU" sz="1400" b="1" i="0" kern="1200" dirty="0" smtClean="0">
                          <a:solidFill>
                            <a:schemeClr val="bg1"/>
                          </a:solidFill>
                          <a:latin typeface="+mn-lt"/>
                          <a:ea typeface="+mj-ea"/>
                          <a:cs typeface="+mj-cs"/>
                        </a:rPr>
                        <a:t>233</a:t>
                      </a:r>
                      <a:endParaRPr lang="en-US" sz="1400" b="1" i="0" kern="1200" dirty="0">
                        <a:solidFill>
                          <a:schemeClr val="bg1"/>
                        </a:solidFill>
                        <a:latin typeface="+mn-lt"/>
                        <a:ea typeface="+mj-ea"/>
                        <a:cs typeface="+mj-cs"/>
                      </a:endParaRPr>
                    </a:p>
                  </a:txBody>
                  <a:tcPr marL="68580" marR="68580" marT="0" marB="0" anchor="ctr"/>
                </a:tc>
                <a:tc>
                  <a:txBody>
                    <a:bodyPr/>
                    <a:lstStyle/>
                    <a:p>
                      <a:r>
                        <a:rPr lang="uk-UA" sz="1400" b="0" i="0" kern="1200" noProof="0" dirty="0" smtClean="0">
                          <a:solidFill>
                            <a:schemeClr val="tx1"/>
                          </a:solidFill>
                          <a:latin typeface="+mn-lt"/>
                          <a:ea typeface="+mj-ea"/>
                          <a:cs typeface="+mj-cs"/>
                        </a:rPr>
                        <a:t>Важливим завданням ВОА з моніторингу вжиття заходів відповідальною стороною є контроль виконання рекомендацій з питань, піднятих в аудиторському звіті. План контролю виконання рекомендацій складається в письмовій формі після публікації звіту з включенням до нього питань з приводу того, чи об'єкт аудиту усунув підняті питання в належний спосіб. Недостатність або незадовільність заходів, вжитих об'єктом аудиту, може бути підставою для подальшого звіту з боку ВОА.</a:t>
                      </a:r>
                      <a:endParaRPr lang="uk-UA" sz="14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166448310"/>
                  </a:ext>
                </a:extLst>
              </a:tr>
              <a:tr h="434448">
                <a:tc>
                  <a:txBody>
                    <a:bodyPr/>
                    <a:lstStyle/>
                    <a:p>
                      <a:pPr marL="0" algn="ctr" defTabSz="914400" rtl="0" eaLnBrk="1" latinLnBrk="0" hangingPunct="1">
                        <a:lnSpc>
                          <a:spcPct val="115000"/>
                        </a:lnSpc>
                        <a:spcBef>
                          <a:spcPts val="200"/>
                        </a:spcBef>
                        <a:spcAft>
                          <a:spcPts val="200"/>
                        </a:spcAft>
                      </a:pPr>
                      <a:r>
                        <a:rPr lang="ru-RU" sz="1400" b="1" i="0" kern="1200" dirty="0" smtClean="0">
                          <a:solidFill>
                            <a:schemeClr val="bg1"/>
                          </a:solidFill>
                          <a:latin typeface="+mn-lt"/>
                          <a:ea typeface="+mj-ea"/>
                          <a:cs typeface="+mj-cs"/>
                        </a:rPr>
                        <a:t>234</a:t>
                      </a:r>
                      <a:endParaRPr lang="en-US" sz="1400" b="1" i="0" kern="1200" dirty="0">
                        <a:solidFill>
                          <a:schemeClr val="bg1"/>
                        </a:solidFill>
                        <a:latin typeface="+mn-lt"/>
                        <a:ea typeface="+mj-ea"/>
                        <a:cs typeface="+mj-cs"/>
                      </a:endParaRPr>
                    </a:p>
                  </a:txBody>
                  <a:tcPr marL="68580" marR="68580" marT="0" marB="0" anchor="ctr"/>
                </a:tc>
                <a:tc>
                  <a:txBody>
                    <a:bodyPr/>
                    <a:lstStyle/>
                    <a:p>
                      <a:r>
                        <a:rPr lang="uk-UA" sz="1400" b="0" i="0" kern="1200" noProof="0" dirty="0" smtClean="0">
                          <a:solidFill>
                            <a:schemeClr val="tx1"/>
                          </a:solidFill>
                          <a:latin typeface="+mn-lt"/>
                          <a:ea typeface="+mj-ea"/>
                          <a:cs typeface="+mj-cs"/>
                        </a:rPr>
                        <a:t>Процес контролю виконання рекомендацій сприяє результативній реалізації коригувальних заходів й дає корисний зворотний зв'язок об'єктові аудиту, користувачам аудиторського звіту, широкому загалу та аудиторові для планування майбутнього аудиту.</a:t>
                      </a:r>
                      <a:endParaRPr lang="uk-UA" sz="1400" b="0" i="0" kern="1200" noProof="0" dirty="0">
                        <a:solidFill>
                          <a:schemeClr val="tx1"/>
                        </a:solidFill>
                        <a:latin typeface="+mn-lt"/>
                        <a:ea typeface="+mj-ea"/>
                        <a:cs typeface="+mj-cs"/>
                      </a:endParaRPr>
                    </a:p>
                  </a:txBody>
                  <a:tcPr marL="68580" marR="68580" marT="0" marB="0" anchor="ctr"/>
                </a:tc>
                <a:extLst>
                  <a:ext uri="{0D108BD9-81ED-4DB2-BD59-A6C34878D82A}">
                    <a16:rowId xmlns:a16="http://schemas.microsoft.com/office/drawing/2014/main" val="1612665528"/>
                  </a:ext>
                </a:extLst>
              </a:tr>
              <a:tr h="540205">
                <a:tc>
                  <a:txBody>
                    <a:bodyPr/>
                    <a:lstStyle/>
                    <a:p>
                      <a:pPr marL="0" algn="ctr" defTabSz="914400" rtl="0" eaLnBrk="1" latinLnBrk="0" hangingPunct="1">
                        <a:lnSpc>
                          <a:spcPct val="115000"/>
                        </a:lnSpc>
                        <a:spcBef>
                          <a:spcPts val="200"/>
                        </a:spcBef>
                        <a:spcAft>
                          <a:spcPts val="200"/>
                        </a:spcAft>
                      </a:pPr>
                      <a:r>
                        <a:rPr lang="uk-UA" sz="1400" b="1" i="0" kern="1200" noProof="0" dirty="0" smtClean="0">
                          <a:solidFill>
                            <a:schemeClr val="bg1"/>
                          </a:solidFill>
                          <a:latin typeface="+mn-lt"/>
                          <a:ea typeface="+mj-ea"/>
                          <a:cs typeface="+mj-cs"/>
                        </a:rPr>
                        <a:t>235</a:t>
                      </a:r>
                      <a:endParaRPr lang="uk-UA" sz="1400" b="1" i="0" kern="1200" noProof="0" dirty="0">
                        <a:solidFill>
                          <a:schemeClr val="bg1"/>
                        </a:solidFill>
                        <a:latin typeface="+mn-lt"/>
                        <a:ea typeface="+mj-ea"/>
                        <a:cs typeface="+mj-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b="0" i="0" kern="1200" noProof="0" dirty="0" smtClean="0">
                          <a:solidFill>
                            <a:schemeClr val="tx1"/>
                          </a:solidFill>
                          <a:latin typeface="+mn-lt"/>
                          <a:ea typeface="+mj-ea"/>
                          <a:cs typeface="+mj-cs"/>
                        </a:rPr>
                        <a:t>Потреба в контролі виконання рекомендацій за наведеними раніше у звітах випадками недотримання вимог залежатиме від характеру предмета аудиту, виявленого недотримання вимог та конкретних обставин аудиту. </a:t>
                      </a:r>
                      <a:r>
                        <a:rPr lang="uk-UA" sz="1400" b="0" kern="1200" dirty="0" smtClean="0">
                          <a:solidFill>
                            <a:schemeClr val="tx1"/>
                          </a:solidFill>
                          <a:latin typeface="+mn-lt"/>
                          <a:ea typeface="+mn-ea"/>
                          <a:cs typeface="+mn-cs"/>
                        </a:rPr>
                        <a:t>&lt;…&gt;</a:t>
                      </a:r>
                    </a:p>
                  </a:txBody>
                  <a:tcPr marL="68580" marR="68580" marT="0" marB="0" anchor="ctr"/>
                </a:tc>
                <a:extLst>
                  <a:ext uri="{0D108BD9-81ED-4DB2-BD59-A6C34878D82A}">
                    <a16:rowId xmlns:a16="http://schemas.microsoft.com/office/drawing/2014/main" val="1292563550"/>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8" name="TextBox 7">
            <a:extLst>
              <a:ext uri="{FF2B5EF4-FFF2-40B4-BE49-F238E27FC236}">
                <a16:creationId xmlns:a16="http://schemas.microsoft.com/office/drawing/2014/main" id="{E424A93C-CE4F-4B2F-BE89-5D25C4142B68}"/>
              </a:ext>
            </a:extLst>
          </p:cNvPr>
          <p:cNvSpPr txBox="1"/>
          <p:nvPr/>
        </p:nvSpPr>
        <p:spPr>
          <a:xfrm>
            <a:off x="2043515" y="6018073"/>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3" name="Номер слайда 2"/>
          <p:cNvSpPr>
            <a:spLocks noGrp="1"/>
          </p:cNvSpPr>
          <p:nvPr>
            <p:ph type="sldNum" sz="quarter" idx="12"/>
          </p:nvPr>
        </p:nvSpPr>
        <p:spPr/>
        <p:txBody>
          <a:bodyPr/>
          <a:lstStyle/>
          <a:p>
            <a:fld id="{9681E3D1-0EE9-7E4A-80CF-448C84F25691}" type="slidenum">
              <a:rPr lang="uk-UA" smtClean="0"/>
              <a:t>55</a:t>
            </a:fld>
            <a:endParaRPr lang="uk-UA"/>
          </a:p>
        </p:txBody>
      </p:sp>
    </p:spTree>
    <p:extLst>
      <p:ext uri="{BB962C8B-B14F-4D97-AF65-F5344CB8AC3E}">
        <p14:creationId xmlns:p14="http://schemas.microsoft.com/office/powerpoint/2010/main" val="3500231549"/>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8350" y="1898697"/>
            <a:ext cx="2533650" cy="2857500"/>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1680754" y="428960"/>
            <a:ext cx="6583680" cy="713682"/>
          </a:xfrm>
        </p:spPr>
        <p:txBody>
          <a:bodyPr>
            <a:normAutofit fontScale="90000"/>
          </a:bodyPr>
          <a:lstStyle/>
          <a:p>
            <a:r>
              <a:rPr lang="uk-UA" dirty="0" smtClean="0">
                <a:latin typeface="+mn-lt"/>
              </a:rPr>
              <a:t>Для чого потрібно проводити контроль виконання рекомендацій?</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174182"/>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969" y="6252452"/>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56</a:t>
            </a:fld>
            <a:endParaRPr lang="uk-UA"/>
          </a:p>
        </p:txBody>
      </p:sp>
      <p:sp>
        <p:nvSpPr>
          <p:cNvPr id="11" name="Content Placeholder 2">
            <a:extLst>
              <a:ext uri="{FF2B5EF4-FFF2-40B4-BE49-F238E27FC236}">
                <a16:creationId xmlns:a16="http://schemas.microsoft.com/office/drawing/2014/main" id="{86478D8C-218D-214D-935D-7EC084A9A2D5}"/>
              </a:ext>
            </a:extLst>
          </p:cNvPr>
          <p:cNvSpPr txBox="1">
            <a:spLocks/>
          </p:cNvSpPr>
          <p:nvPr/>
        </p:nvSpPr>
        <p:spPr>
          <a:xfrm>
            <a:off x="2785289" y="1031484"/>
            <a:ext cx="8769531" cy="4543141"/>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endParaRPr lang="uk-UA" sz="2000" dirty="0"/>
          </a:p>
        </p:txBody>
      </p:sp>
      <p:sp>
        <p:nvSpPr>
          <p:cNvPr id="6" name="Прямоугольник 5"/>
          <p:cNvSpPr/>
          <p:nvPr/>
        </p:nvSpPr>
        <p:spPr>
          <a:xfrm>
            <a:off x="313509" y="1549523"/>
            <a:ext cx="9499688" cy="4431983"/>
          </a:xfrm>
          <a:prstGeom prst="rect">
            <a:avLst/>
          </a:prstGeom>
        </p:spPr>
        <p:txBody>
          <a:bodyPr wrap="square">
            <a:spAutoFit/>
          </a:bodyPr>
          <a:lstStyle/>
          <a:p>
            <a:pPr marL="228600" indent="-228600">
              <a:spcBef>
                <a:spcPts val="600"/>
              </a:spcBef>
              <a:buClr>
                <a:srgbClr val="003999"/>
              </a:buClr>
              <a:buSzPts val="1200"/>
              <a:buFont typeface="Helvetica" pitchFamily="2" charset="0"/>
              <a:buChar char="‣"/>
            </a:pPr>
            <a:r>
              <a:rPr lang="uk-UA" dirty="0"/>
              <a:t>ВОА відіграє роль у моніторингу дій, вжитих відповідальною стороною у відповідь на питання, порушені в аудиторському звіті. </a:t>
            </a:r>
          </a:p>
          <a:p>
            <a:pPr marL="228600" indent="-228600">
              <a:spcBef>
                <a:spcPts val="600"/>
              </a:spcBef>
              <a:buClr>
                <a:srgbClr val="003999"/>
              </a:buClr>
              <a:buSzPts val="1200"/>
              <a:buFont typeface="Helvetica" pitchFamily="2" charset="0"/>
              <a:buChar char="‣"/>
            </a:pPr>
            <a:r>
              <a:rPr lang="uk-UA" dirty="0"/>
              <a:t>Необхідність контролю виконання рекомендацій щодо випадків невідповідності, про які повідомлялося в аудиторському звіті, залежить від характеру предмета аудиту, виявленої невідповідності та конкретних обставин аудиту. </a:t>
            </a:r>
          </a:p>
          <a:p>
            <a:pPr marL="228600" indent="-228600">
              <a:spcBef>
                <a:spcPts val="600"/>
              </a:spcBef>
              <a:buClr>
                <a:srgbClr val="003999"/>
              </a:buClr>
              <a:buSzPts val="1200"/>
              <a:buFont typeface="Helvetica" pitchFamily="2" charset="0"/>
              <a:buChar char="‣"/>
            </a:pPr>
            <a:r>
              <a:rPr lang="uk-UA" dirty="0"/>
              <a:t>Процес контролю виконання рекомендацій сприяє ефективному впровадженню коригувальних дій і надає корисний зворотний зв'язок аудитованому суб'єкту, користувачам звіту та аудиторам при плануванні майбутніх аудитів. </a:t>
            </a:r>
          </a:p>
          <a:p>
            <a:pPr marL="228600" indent="-228600">
              <a:spcBef>
                <a:spcPts val="600"/>
              </a:spcBef>
              <a:buClr>
                <a:srgbClr val="003999"/>
              </a:buClr>
              <a:buSzPts val="1200"/>
              <a:buFont typeface="Helvetica" pitchFamily="2" charset="0"/>
              <a:buChar char="‣"/>
            </a:pPr>
            <a:r>
              <a:rPr lang="uk-UA" dirty="0"/>
              <a:t>Контроль виконання рекомендацій служить багатьом цілям для трьох сторін, а саме:</a:t>
            </a:r>
          </a:p>
          <a:p>
            <a:pPr marL="742950" lvl="1" indent="-285750">
              <a:spcBef>
                <a:spcPts val="600"/>
              </a:spcBef>
              <a:buClr>
                <a:srgbClr val="003999"/>
              </a:buClr>
              <a:buSzPts val="1200"/>
              <a:buFont typeface="Wingdings" panose="05000000000000000000" pitchFamily="2" charset="2"/>
              <a:buChar char="q"/>
            </a:pPr>
            <a:r>
              <a:rPr lang="uk-UA" b="1" dirty="0"/>
              <a:t>Для відповідальної сторони</a:t>
            </a:r>
            <a:r>
              <a:rPr lang="uk-UA" dirty="0"/>
              <a:t>: демонструє ефективність аудитованого суб’єкта у вирішенні проблем.</a:t>
            </a:r>
          </a:p>
          <a:p>
            <a:pPr marL="742950" lvl="1" indent="-285750">
              <a:spcBef>
                <a:spcPts val="600"/>
              </a:spcBef>
              <a:buClr>
                <a:srgbClr val="003999"/>
              </a:buClr>
              <a:buSzPts val="1200"/>
              <a:buFont typeface="Wingdings" panose="05000000000000000000" pitchFamily="2" charset="2"/>
              <a:buChar char="q"/>
            </a:pPr>
            <a:r>
              <a:rPr lang="uk-UA" b="1" dirty="0"/>
              <a:t>Для передбачуваного користувача</a:t>
            </a:r>
            <a:r>
              <a:rPr lang="uk-UA" dirty="0"/>
              <a:t>: надає оновлену інформацію про те, що було досягнуто відповідальною стороною, і існуючі прогалини, якщо такі є.</a:t>
            </a:r>
          </a:p>
          <a:p>
            <a:pPr marL="742950" lvl="1" indent="-285750">
              <a:spcBef>
                <a:spcPts val="600"/>
              </a:spcBef>
              <a:buClr>
                <a:srgbClr val="003999"/>
              </a:buClr>
              <a:buSzPts val="1200"/>
              <a:buFont typeface="Wingdings" panose="05000000000000000000" pitchFamily="2" charset="2"/>
              <a:buChar char="q"/>
            </a:pPr>
            <a:r>
              <a:rPr lang="uk-UA" b="1" dirty="0"/>
              <a:t>Для аудитора</a:t>
            </a:r>
            <a:r>
              <a:rPr lang="uk-UA" dirty="0"/>
              <a:t>: для оцінки ефективності його </a:t>
            </a:r>
            <a:r>
              <a:rPr lang="uk-UA" dirty="0" smtClean="0"/>
              <a:t>роботи.</a:t>
            </a:r>
            <a:endParaRPr lang="uk-UA"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97" y="52056"/>
            <a:ext cx="1489361" cy="1489361"/>
          </a:xfrm>
          <a:prstGeom prst="rect">
            <a:avLst/>
          </a:prstGeom>
        </p:spPr>
      </p:pic>
    </p:spTree>
    <p:extLst>
      <p:ext uri="{BB962C8B-B14F-4D97-AF65-F5344CB8AC3E}">
        <p14:creationId xmlns:p14="http://schemas.microsoft.com/office/powerpoint/2010/main" val="3464509052"/>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453" y="1496168"/>
            <a:ext cx="2430424" cy="4960050"/>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81" y="29100"/>
            <a:ext cx="1196574" cy="1520424"/>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1680754" y="190357"/>
            <a:ext cx="6583680" cy="713682"/>
          </a:xfrm>
        </p:spPr>
        <p:txBody>
          <a:bodyPr>
            <a:normAutofit/>
          </a:bodyPr>
          <a:lstStyle/>
          <a:p>
            <a:r>
              <a:rPr lang="uk-UA" dirty="0" smtClean="0">
                <a:latin typeface="+mn-lt"/>
              </a:rPr>
              <a:t>Що піддавати контролю?</a:t>
            </a:r>
            <a:endParaRPr lang="uk-UA" dirty="0">
              <a:latin typeface="+mn-lt"/>
            </a:endParaRP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174182"/>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969" y="6252452"/>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57</a:t>
            </a:fld>
            <a:endParaRPr lang="uk-UA"/>
          </a:p>
        </p:txBody>
      </p:sp>
      <p:sp>
        <p:nvSpPr>
          <p:cNvPr id="11" name="Content Placeholder 2">
            <a:extLst>
              <a:ext uri="{FF2B5EF4-FFF2-40B4-BE49-F238E27FC236}">
                <a16:creationId xmlns:a16="http://schemas.microsoft.com/office/drawing/2014/main" id="{86478D8C-218D-214D-935D-7EC084A9A2D5}"/>
              </a:ext>
            </a:extLst>
          </p:cNvPr>
          <p:cNvSpPr txBox="1">
            <a:spLocks/>
          </p:cNvSpPr>
          <p:nvPr/>
        </p:nvSpPr>
        <p:spPr>
          <a:xfrm>
            <a:off x="2785289" y="1031484"/>
            <a:ext cx="8769531" cy="4543141"/>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endParaRPr lang="uk-UA" sz="2000" dirty="0"/>
          </a:p>
        </p:txBody>
      </p:sp>
      <p:sp>
        <p:nvSpPr>
          <p:cNvPr id="6" name="Прямоугольник 5"/>
          <p:cNvSpPr/>
          <p:nvPr/>
        </p:nvSpPr>
        <p:spPr>
          <a:xfrm>
            <a:off x="313509" y="1549523"/>
            <a:ext cx="9178834" cy="4462760"/>
          </a:xfrm>
          <a:prstGeom prst="rect">
            <a:avLst/>
          </a:prstGeom>
        </p:spPr>
        <p:txBody>
          <a:bodyPr wrap="square">
            <a:spAutoFit/>
          </a:bodyPr>
          <a:lstStyle/>
          <a:p>
            <a:pPr marL="228600" lvl="0" indent="-228600">
              <a:spcBef>
                <a:spcPts val="600"/>
              </a:spcBef>
              <a:buClr>
                <a:srgbClr val="003999"/>
              </a:buClr>
              <a:buSzPts val="1200"/>
              <a:buFont typeface="Helvetica" pitchFamily="2" charset="0"/>
              <a:buChar char="‣"/>
            </a:pPr>
            <a:r>
              <a:rPr lang="uk-UA" sz="2400" dirty="0"/>
              <a:t>Контроль виконання рекомендацій зосереджується на тому, чи аудитований суб’єкт належним чином розглянув порушені питання в конкретному аудиторському звіті.</a:t>
            </a:r>
          </a:p>
          <a:p>
            <a:pPr marL="228600" lvl="0" indent="-228600">
              <a:spcBef>
                <a:spcPts val="600"/>
              </a:spcBef>
              <a:buClr>
                <a:srgbClr val="003999"/>
              </a:buClr>
              <a:buSzPts val="1200"/>
              <a:buFont typeface="Helvetica" pitchFamily="2" charset="0"/>
              <a:buChar char="‣"/>
            </a:pPr>
            <a:r>
              <a:rPr lang="uk-UA" sz="2400" dirty="0"/>
              <a:t>Приклади питань, які потрібно піддавати контролю:</a:t>
            </a:r>
          </a:p>
          <a:p>
            <a:pPr marL="800100" lvl="2" indent="-342900">
              <a:spcBef>
                <a:spcPts val="600"/>
              </a:spcBef>
              <a:buClr>
                <a:srgbClr val="003999"/>
              </a:buClr>
              <a:buSzPts val="1200"/>
              <a:buFont typeface="Wingdings" panose="05000000000000000000" pitchFamily="2" charset="2"/>
              <a:buChar char="q"/>
            </a:pPr>
            <a:r>
              <a:rPr lang="uk-UA" sz="2400" dirty="0"/>
              <a:t>рекомендації в аудиторському звіті;</a:t>
            </a:r>
          </a:p>
          <a:p>
            <a:pPr marL="800100" lvl="2" indent="-342900">
              <a:spcBef>
                <a:spcPts val="600"/>
              </a:spcBef>
              <a:buClr>
                <a:srgbClr val="003999"/>
              </a:buClr>
              <a:buSzPts val="1200"/>
              <a:buFont typeface="Wingdings" panose="05000000000000000000" pitchFamily="2" charset="2"/>
              <a:buChar char="q"/>
            </a:pPr>
            <a:r>
              <a:rPr lang="uk-UA" sz="2400" dirty="0"/>
              <a:t>питання, порушені передбачуваними користувачами </a:t>
            </a:r>
            <a:r>
              <a:rPr lang="uk-UA" sz="2400" i="1" dirty="0"/>
              <a:t>(наприклад, парламентом, комітетом з питань публічних фінансів або громадськістю)</a:t>
            </a:r>
            <a:r>
              <a:rPr lang="uk-UA" sz="2400" dirty="0"/>
              <a:t>.</a:t>
            </a:r>
          </a:p>
          <a:p>
            <a:pPr marL="228600" lvl="0" indent="-228600">
              <a:spcBef>
                <a:spcPts val="600"/>
              </a:spcBef>
              <a:buClr>
                <a:srgbClr val="003999"/>
              </a:buClr>
              <a:buSzPts val="1200"/>
              <a:buFont typeface="Helvetica" pitchFamily="2" charset="0"/>
              <a:buChar char="‣"/>
            </a:pPr>
            <a:r>
              <a:rPr lang="uk-UA" sz="2400" dirty="0"/>
              <a:t>Аудитор може розширити сферу, щоб включити інші відповідні аспекти поза його рекомендаціями. Ключовим тут є визначення того, чи виконав суб’єкт усі необхідні директиви.</a:t>
            </a:r>
          </a:p>
        </p:txBody>
      </p:sp>
    </p:spTree>
    <p:extLst>
      <p:ext uri="{BB962C8B-B14F-4D97-AF65-F5344CB8AC3E}">
        <p14:creationId xmlns:p14="http://schemas.microsoft.com/office/powerpoint/2010/main" val="2355446356"/>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212" y="2171391"/>
            <a:ext cx="4289788" cy="2573873"/>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33"/>
            <a:ext cx="2043515" cy="1338503"/>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1832829" y="335994"/>
            <a:ext cx="6583680" cy="713682"/>
          </a:xfrm>
        </p:spPr>
        <p:txBody>
          <a:bodyPr>
            <a:normAutofit fontScale="90000"/>
          </a:bodyPr>
          <a:lstStyle/>
          <a:p>
            <a:r>
              <a:rPr lang="uk-UA" dirty="0" smtClean="0">
                <a:latin typeface="+mn-lt"/>
              </a:rPr>
              <a:t>Коли потрібно </a:t>
            </a:r>
            <a:r>
              <a:rPr lang="uk-UA" dirty="0">
                <a:latin typeface="+mn-lt"/>
              </a:rPr>
              <a:t>проводити контроль виконання рекомендацій?</a:t>
            </a: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174182"/>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969" y="6252452"/>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58</a:t>
            </a:fld>
            <a:endParaRPr lang="uk-UA"/>
          </a:p>
        </p:txBody>
      </p:sp>
      <p:sp>
        <p:nvSpPr>
          <p:cNvPr id="11" name="Content Placeholder 2">
            <a:extLst>
              <a:ext uri="{FF2B5EF4-FFF2-40B4-BE49-F238E27FC236}">
                <a16:creationId xmlns:a16="http://schemas.microsoft.com/office/drawing/2014/main" id="{86478D8C-218D-214D-935D-7EC084A9A2D5}"/>
              </a:ext>
            </a:extLst>
          </p:cNvPr>
          <p:cNvSpPr txBox="1">
            <a:spLocks/>
          </p:cNvSpPr>
          <p:nvPr/>
        </p:nvSpPr>
        <p:spPr>
          <a:xfrm>
            <a:off x="2785289" y="1031484"/>
            <a:ext cx="8769531" cy="4543141"/>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endParaRPr lang="uk-UA" sz="2000" dirty="0"/>
          </a:p>
        </p:txBody>
      </p:sp>
      <p:sp>
        <p:nvSpPr>
          <p:cNvPr id="4" name="Прямоугольник 3"/>
          <p:cNvSpPr/>
          <p:nvPr/>
        </p:nvSpPr>
        <p:spPr>
          <a:xfrm>
            <a:off x="252549" y="1506938"/>
            <a:ext cx="8299268" cy="4632037"/>
          </a:xfrm>
          <a:prstGeom prst="rect">
            <a:avLst/>
          </a:prstGeom>
        </p:spPr>
        <p:txBody>
          <a:bodyPr wrap="square">
            <a:spAutoFit/>
          </a:bodyPr>
          <a:lstStyle/>
          <a:p>
            <a:pPr marL="228600" indent="-228600">
              <a:spcBef>
                <a:spcPts val="600"/>
              </a:spcBef>
              <a:buClr>
                <a:srgbClr val="003999"/>
              </a:buClr>
              <a:buSzPts val="1200"/>
              <a:buFont typeface="Helvetica" pitchFamily="2" charset="0"/>
              <a:buChar char="‣"/>
            </a:pPr>
            <a:r>
              <a:rPr lang="uk-UA" dirty="0"/>
              <a:t>Рішення про те, коли </a:t>
            </a:r>
            <a:r>
              <a:rPr lang="uk-UA" dirty="0" smtClean="0"/>
              <a:t>потрібно проводити контроль рекомендацій, </a:t>
            </a:r>
            <a:r>
              <a:rPr lang="uk-UA" dirty="0"/>
              <a:t>ґрунтуватиметься на низці факторів. </a:t>
            </a:r>
            <a:endParaRPr lang="uk-UA" dirty="0" smtClean="0"/>
          </a:p>
          <a:p>
            <a:pPr marL="228600" indent="-228600">
              <a:spcBef>
                <a:spcPts val="600"/>
              </a:spcBef>
              <a:buClr>
                <a:srgbClr val="003999"/>
              </a:buClr>
              <a:buSzPts val="1200"/>
              <a:buFont typeface="Helvetica" pitchFamily="2" charset="0"/>
              <a:buChar char="‣"/>
            </a:pPr>
            <a:r>
              <a:rPr lang="uk-UA" dirty="0" smtClean="0"/>
              <a:t>Якщо </a:t>
            </a:r>
            <a:r>
              <a:rPr lang="uk-UA" dirty="0"/>
              <a:t>аудит був одноразовим завданням з атестації, </a:t>
            </a:r>
            <a:r>
              <a:rPr lang="uk-UA" dirty="0" smtClean="0"/>
              <a:t>контроль виконання рекомендацій може </a:t>
            </a:r>
            <a:r>
              <a:rPr lang="uk-UA" dirty="0"/>
              <a:t>не знадобитися. </a:t>
            </a:r>
            <a:endParaRPr lang="uk-UA" dirty="0" smtClean="0"/>
          </a:p>
          <a:p>
            <a:pPr marL="228600" indent="-228600">
              <a:spcBef>
                <a:spcPts val="600"/>
              </a:spcBef>
              <a:buClr>
                <a:srgbClr val="003999"/>
              </a:buClr>
              <a:buSzPts val="1200"/>
              <a:buFont typeface="Helvetica" pitchFamily="2" charset="0"/>
              <a:buChar char="‣"/>
            </a:pPr>
            <a:r>
              <a:rPr lang="uk-UA" dirty="0" smtClean="0"/>
              <a:t>Однак</a:t>
            </a:r>
            <a:r>
              <a:rPr lang="uk-UA" dirty="0"/>
              <a:t>, якщо аудитори виявляють значні відхилення, що мають наслідки для громадян, навіть якщо аудит є одноразовим, його результати слід </a:t>
            </a:r>
            <a:r>
              <a:rPr lang="uk-UA" dirty="0" smtClean="0"/>
              <a:t>контролювати. </a:t>
            </a:r>
          </a:p>
          <a:p>
            <a:pPr marL="228600" indent="-228600">
              <a:spcBef>
                <a:spcPts val="600"/>
              </a:spcBef>
              <a:buClr>
                <a:srgbClr val="003999"/>
              </a:buClr>
              <a:buSzPts val="1200"/>
              <a:buFont typeface="Helvetica" pitchFamily="2" charset="0"/>
              <a:buChar char="‣"/>
            </a:pPr>
            <a:r>
              <a:rPr lang="uk-UA" dirty="0" smtClean="0"/>
              <a:t>Якщо було виконано завдання прямого звітування і проведено у </a:t>
            </a:r>
            <a:r>
              <a:rPr lang="uk-UA" dirty="0"/>
              <a:t>певні періоди, то може знадобитися </a:t>
            </a:r>
            <a:r>
              <a:rPr lang="uk-UA" dirty="0" smtClean="0"/>
              <a:t>контроль виконання рекомендацій. </a:t>
            </a:r>
          </a:p>
          <a:p>
            <a:pPr marL="228600" indent="-228600">
              <a:spcBef>
                <a:spcPts val="600"/>
              </a:spcBef>
              <a:buClr>
                <a:srgbClr val="003999"/>
              </a:buClr>
              <a:buSzPts val="1200"/>
              <a:buFont typeface="Helvetica" pitchFamily="2" charset="0"/>
              <a:buChar char="‣"/>
            </a:pPr>
            <a:r>
              <a:rPr lang="uk-UA" dirty="0" smtClean="0"/>
              <a:t>Аудитор </a:t>
            </a:r>
            <a:r>
              <a:rPr lang="uk-UA" dirty="0"/>
              <a:t>повинен надати відповідальній стороні достатньо часу для виконання рекомендацій, але при цьому переконатися, що контроль виконання рекомендацій </a:t>
            </a:r>
            <a:r>
              <a:rPr lang="uk-UA" dirty="0" smtClean="0"/>
              <a:t>є актуальним </a:t>
            </a:r>
            <a:r>
              <a:rPr lang="uk-UA" dirty="0"/>
              <a:t>для передбачуваних користувачів. Як наслідок, аудитор виносить професійне судження щодо цього. </a:t>
            </a:r>
            <a:endParaRPr lang="uk-UA" dirty="0" smtClean="0"/>
          </a:p>
          <a:p>
            <a:pPr marL="228600" indent="-228600">
              <a:spcBef>
                <a:spcPts val="600"/>
              </a:spcBef>
              <a:buClr>
                <a:srgbClr val="003999"/>
              </a:buClr>
              <a:buSzPts val="1200"/>
              <a:buFont typeface="Helvetica" pitchFamily="2" charset="0"/>
              <a:buChar char="‣"/>
            </a:pPr>
            <a:r>
              <a:rPr lang="uk-UA" dirty="0" smtClean="0"/>
              <a:t>Деякі ВОА </a:t>
            </a:r>
            <a:r>
              <a:rPr lang="uk-UA" dirty="0"/>
              <a:t>можуть, залежно від частоти аудиторських завдань, проводити процедури подальшого контролю під час виконання поточних аудитів.</a:t>
            </a:r>
            <a:endParaRPr lang="en-US" dirty="0"/>
          </a:p>
        </p:txBody>
      </p:sp>
    </p:spTree>
    <p:extLst>
      <p:ext uri="{BB962C8B-B14F-4D97-AF65-F5344CB8AC3E}">
        <p14:creationId xmlns:p14="http://schemas.microsoft.com/office/powerpoint/2010/main" val="2283153912"/>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6721" y="2070858"/>
            <a:ext cx="4145280" cy="3888272"/>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31" y="32725"/>
            <a:ext cx="1154152" cy="1154152"/>
          </a:xfrm>
          <a:prstGeom prst="rect">
            <a:avLst/>
          </a:prstGeom>
        </p:spPr>
      </p:pic>
      <p:sp>
        <p:nvSpPr>
          <p:cNvPr id="2" name="Title 1">
            <a:extLst>
              <a:ext uri="{FF2B5EF4-FFF2-40B4-BE49-F238E27FC236}">
                <a16:creationId xmlns:a16="http://schemas.microsoft.com/office/drawing/2014/main" id="{F8B2F1BF-868B-5A49-B24E-436E3BD9E60F}"/>
              </a:ext>
            </a:extLst>
          </p:cNvPr>
          <p:cNvSpPr>
            <a:spLocks noGrp="1"/>
          </p:cNvSpPr>
          <p:nvPr>
            <p:ph type="title"/>
          </p:nvPr>
        </p:nvSpPr>
        <p:spPr>
          <a:xfrm>
            <a:off x="1637609" y="246556"/>
            <a:ext cx="6583680" cy="713682"/>
          </a:xfrm>
        </p:spPr>
        <p:txBody>
          <a:bodyPr>
            <a:normAutofit fontScale="90000"/>
          </a:bodyPr>
          <a:lstStyle/>
          <a:p>
            <a:r>
              <a:rPr lang="uk-UA" dirty="0" smtClean="0">
                <a:latin typeface="+mn-lt"/>
              </a:rPr>
              <a:t>Як потрібно </a:t>
            </a:r>
            <a:r>
              <a:rPr lang="uk-UA" dirty="0">
                <a:latin typeface="+mn-lt"/>
              </a:rPr>
              <a:t>проводити контроль виконання рекомендацій?</a:t>
            </a:r>
          </a:p>
        </p:txBody>
      </p:sp>
      <p:sp>
        <p:nvSpPr>
          <p:cNvPr id="8"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id="{E424A93C-CE4F-4B2F-BE89-5D25C4142B68}"/>
              </a:ext>
            </a:extLst>
          </p:cNvPr>
          <p:cNvSpPr txBox="1"/>
          <p:nvPr/>
        </p:nvSpPr>
        <p:spPr>
          <a:xfrm>
            <a:off x="2043515" y="6174182"/>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969" y="6252452"/>
            <a:ext cx="1234860" cy="305127"/>
          </a:xfrm>
          <a:prstGeom prst="rect">
            <a:avLst/>
          </a:prstGeom>
        </p:spPr>
      </p:pic>
      <p:sp>
        <p:nvSpPr>
          <p:cNvPr id="5" name="Номер слайда 4"/>
          <p:cNvSpPr>
            <a:spLocks noGrp="1"/>
          </p:cNvSpPr>
          <p:nvPr>
            <p:ph type="sldNum" sz="quarter" idx="12"/>
          </p:nvPr>
        </p:nvSpPr>
        <p:spPr/>
        <p:txBody>
          <a:bodyPr/>
          <a:lstStyle/>
          <a:p>
            <a:fld id="{9681E3D1-0EE9-7E4A-80CF-448C84F25691}" type="slidenum">
              <a:rPr lang="uk-UA" smtClean="0"/>
              <a:t>59</a:t>
            </a:fld>
            <a:endParaRPr lang="uk-UA"/>
          </a:p>
        </p:txBody>
      </p:sp>
      <p:sp>
        <p:nvSpPr>
          <p:cNvPr id="11" name="Content Placeholder 2">
            <a:extLst>
              <a:ext uri="{FF2B5EF4-FFF2-40B4-BE49-F238E27FC236}">
                <a16:creationId xmlns:a16="http://schemas.microsoft.com/office/drawing/2014/main" id="{86478D8C-218D-214D-935D-7EC084A9A2D5}"/>
              </a:ext>
            </a:extLst>
          </p:cNvPr>
          <p:cNvSpPr txBox="1">
            <a:spLocks/>
          </p:cNvSpPr>
          <p:nvPr/>
        </p:nvSpPr>
        <p:spPr>
          <a:xfrm>
            <a:off x="2785289" y="1031484"/>
            <a:ext cx="8769531" cy="4543141"/>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endParaRPr lang="uk-UA" sz="2000" dirty="0"/>
          </a:p>
        </p:txBody>
      </p:sp>
      <p:sp>
        <p:nvSpPr>
          <p:cNvPr id="6" name="Прямоугольник 5"/>
          <p:cNvSpPr/>
          <p:nvPr/>
        </p:nvSpPr>
        <p:spPr>
          <a:xfrm>
            <a:off x="235131" y="1151827"/>
            <a:ext cx="8064138" cy="4909036"/>
          </a:xfrm>
          <a:prstGeom prst="rect">
            <a:avLst/>
          </a:prstGeom>
        </p:spPr>
        <p:txBody>
          <a:bodyPr wrap="square">
            <a:spAutoFit/>
          </a:bodyPr>
          <a:lstStyle/>
          <a:p>
            <a:pPr marL="228600" lvl="0" indent="-228600">
              <a:spcBef>
                <a:spcPts val="600"/>
              </a:spcBef>
              <a:buClr>
                <a:srgbClr val="003999"/>
              </a:buClr>
              <a:buSzPts val="1200"/>
              <a:buFont typeface="Helvetica" pitchFamily="2" charset="0"/>
              <a:buChar char="‣"/>
            </a:pPr>
            <a:r>
              <a:rPr lang="uk-UA" dirty="0" smtClean="0"/>
              <a:t>Аудитор </a:t>
            </a:r>
            <a:r>
              <a:rPr lang="uk-UA" dirty="0"/>
              <a:t>може підготувати план аудиту з визначенням ресурсів, які будуть використані, рекомендацій і результатів аудиту, які необхідно вивчити, і часових рамок, протягом яких потрібно </a:t>
            </a:r>
            <a:r>
              <a:rPr lang="uk-UA" dirty="0" smtClean="0"/>
              <a:t>виконати контроль.</a:t>
            </a:r>
            <a:endParaRPr lang="uk-UA" dirty="0"/>
          </a:p>
          <a:p>
            <a:pPr marL="228600" lvl="0" indent="-228600">
              <a:spcBef>
                <a:spcPts val="600"/>
              </a:spcBef>
              <a:buClr>
                <a:srgbClr val="003999"/>
              </a:buClr>
              <a:buSzPts val="1200"/>
              <a:buFont typeface="Helvetica" pitchFamily="2" charset="0"/>
              <a:buChar char="‣"/>
            </a:pPr>
            <a:r>
              <a:rPr lang="uk-UA" dirty="0"/>
              <a:t>Деякі аудиторські процедури, які використовувалися під час первинного аудиту, можуть бути застосовані під час контролю виконання рекомендацій</a:t>
            </a:r>
            <a:r>
              <a:rPr lang="uk-UA" dirty="0" smtClean="0"/>
              <a:t>. </a:t>
            </a:r>
          </a:p>
          <a:p>
            <a:pPr marL="228600" lvl="0" indent="-228600">
              <a:spcBef>
                <a:spcPts val="600"/>
              </a:spcBef>
              <a:buClr>
                <a:srgbClr val="003999"/>
              </a:buClr>
              <a:buSzPts val="1200"/>
              <a:buFont typeface="Helvetica" pitchFamily="2" charset="0"/>
              <a:buChar char="‣"/>
            </a:pPr>
            <a:r>
              <a:rPr lang="uk-UA" dirty="0" smtClean="0"/>
              <a:t>Незалежно </a:t>
            </a:r>
            <a:r>
              <a:rPr lang="uk-UA" dirty="0"/>
              <a:t>від форми, аудитор повинен отримати достатні та </a:t>
            </a:r>
            <a:r>
              <a:rPr lang="uk-UA" dirty="0" smtClean="0"/>
              <a:t>прийнятні аудиторські </a:t>
            </a:r>
            <a:r>
              <a:rPr lang="uk-UA" dirty="0"/>
              <a:t>докази для підтвердження результатів і висновків. </a:t>
            </a:r>
            <a:endParaRPr lang="uk-UA" dirty="0" smtClean="0"/>
          </a:p>
          <a:p>
            <a:pPr marL="228600" lvl="0" indent="-228600">
              <a:spcBef>
                <a:spcPts val="600"/>
              </a:spcBef>
              <a:buClr>
                <a:srgbClr val="003999"/>
              </a:buClr>
              <a:buSzPts val="1200"/>
              <a:buFont typeface="Helvetica" pitchFamily="2" charset="0"/>
              <a:buChar char="‣"/>
            </a:pPr>
            <a:r>
              <a:rPr lang="uk-UA" dirty="0" smtClean="0"/>
              <a:t>Звіт </a:t>
            </a:r>
            <a:r>
              <a:rPr lang="uk-UA" dirty="0"/>
              <a:t>про </a:t>
            </a:r>
            <a:r>
              <a:rPr lang="uk-UA" dirty="0" smtClean="0"/>
              <a:t>контроль виконання рекомендацій може </a:t>
            </a:r>
            <a:r>
              <a:rPr lang="uk-UA" dirty="0"/>
              <a:t>відповідати тим самим </a:t>
            </a:r>
            <a:r>
              <a:rPr lang="uk-UA" dirty="0" smtClean="0"/>
              <a:t>принципам </a:t>
            </a:r>
            <a:r>
              <a:rPr lang="uk-UA" dirty="0"/>
              <a:t>звітності, що й аудиторське завдання, включаючи подання відповідним </a:t>
            </a:r>
            <a:r>
              <a:rPr lang="uk-UA" dirty="0" smtClean="0"/>
              <a:t>передбачуваним користувачам</a:t>
            </a:r>
            <a:r>
              <a:rPr lang="uk-UA" dirty="0"/>
              <a:t>.</a:t>
            </a:r>
          </a:p>
          <a:p>
            <a:pPr marL="228600" lvl="0" indent="-228600">
              <a:spcBef>
                <a:spcPts val="600"/>
              </a:spcBef>
              <a:buClr>
                <a:srgbClr val="003999"/>
              </a:buClr>
              <a:buSzPts val="1200"/>
              <a:buFont typeface="Helvetica" pitchFamily="2" charset="0"/>
              <a:buChar char="‣"/>
            </a:pPr>
            <a:r>
              <a:rPr lang="uk-UA" dirty="0" smtClean="0"/>
              <a:t>ВОА </a:t>
            </a:r>
            <a:r>
              <a:rPr lang="uk-UA" dirty="0"/>
              <a:t>може прийняти рішення, </a:t>
            </a:r>
            <a:r>
              <a:rPr lang="uk-UA" dirty="0" smtClean="0"/>
              <a:t>ґрунтуючись </a:t>
            </a:r>
            <a:r>
              <a:rPr lang="uk-UA" dirty="0"/>
              <a:t>на результатах </a:t>
            </a:r>
            <a:r>
              <a:rPr lang="uk-UA" dirty="0" smtClean="0"/>
              <a:t>контролю виконання рекомендацій, </a:t>
            </a:r>
            <a:r>
              <a:rPr lang="uk-UA" dirty="0"/>
              <a:t>продовжити моніторинг заходів, що впроваджуються </a:t>
            </a:r>
            <a:r>
              <a:rPr lang="uk-UA" dirty="0" smtClean="0"/>
              <a:t>аудитованим суб’єктом, </a:t>
            </a:r>
            <a:r>
              <a:rPr lang="uk-UA" dirty="0"/>
              <a:t>або він може прийняти рішення </a:t>
            </a:r>
            <a:r>
              <a:rPr lang="uk-UA" dirty="0" smtClean="0"/>
              <a:t>виконати абсолютно </a:t>
            </a:r>
            <a:r>
              <a:rPr lang="uk-UA" dirty="0"/>
              <a:t>нове завдання з аудиту. </a:t>
            </a:r>
            <a:endParaRPr lang="uk-UA" dirty="0" smtClean="0"/>
          </a:p>
          <a:p>
            <a:pPr marL="228600" lvl="0" indent="-228600">
              <a:spcBef>
                <a:spcPts val="600"/>
              </a:spcBef>
              <a:buClr>
                <a:srgbClr val="003999"/>
              </a:buClr>
              <a:buSzPts val="1200"/>
              <a:buFont typeface="Helvetica" pitchFamily="2" charset="0"/>
              <a:buChar char="‣"/>
            </a:pPr>
            <a:r>
              <a:rPr lang="uk-UA" dirty="0" smtClean="0"/>
              <a:t>Для аудитів, </a:t>
            </a:r>
            <a:r>
              <a:rPr lang="uk-UA" dirty="0"/>
              <a:t>що проводяться на регулярній основі, процедури подальшого контролю можуть бути частиною оцінки ризиків наступного </a:t>
            </a:r>
            <a:r>
              <a:rPr lang="uk-UA" dirty="0" smtClean="0"/>
              <a:t>року.</a:t>
            </a:r>
            <a:endParaRPr lang="uk-UA" dirty="0"/>
          </a:p>
        </p:txBody>
      </p:sp>
    </p:spTree>
    <p:extLst>
      <p:ext uri="{BB962C8B-B14F-4D97-AF65-F5344CB8AC3E}">
        <p14:creationId xmlns:p14="http://schemas.microsoft.com/office/powerpoint/2010/main" val="386554165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329749" y="1393087"/>
            <a:ext cx="3862251" cy="3862251"/>
          </a:xfrm>
          <a:prstGeom prst="rect">
            <a:avLst/>
          </a:prstGeom>
        </p:spPr>
      </p:pic>
      <p:sp>
        <p:nvSpPr>
          <p:cNvPr id="10" name="TextBox 9"/>
          <p:cNvSpPr txBox="1"/>
          <p:nvPr/>
        </p:nvSpPr>
        <p:spPr>
          <a:xfrm>
            <a:off x="2043515" y="6018073"/>
            <a:ext cx="8819877" cy="461665"/>
          </a:xfrm>
          <a:prstGeom prst="rect">
            <a:avLst/>
          </a:prstGeom>
          <a:noFill/>
        </p:spPr>
        <p:txBody>
          <a:bodyPr wrap="square" rtlCol="0">
            <a:spAutoFit/>
          </a:bodyPr>
          <a:lstStyle/>
          <a:p>
            <a:pPr algn="l" rtl="0"/>
            <a:r>
              <a:rPr lang="en-US" sz="1200" b="1" i="1" dirty="0">
                <a:solidFill>
                  <a:schemeClr val="accent1">
                    <a:lumMod val="50000"/>
                  </a:schemeClr>
                </a:solidFill>
              </a:rPr>
              <a:t>EU-funded project </a:t>
            </a:r>
            <a:endParaRPr lang="uk-UA" sz="1200" b="1" i="1" dirty="0">
              <a:solidFill>
                <a:schemeClr val="accent1">
                  <a:lumMod val="50000"/>
                </a:schemeClr>
              </a:solidFill>
            </a:endParaRPr>
          </a:p>
          <a:p>
            <a:pPr algn="l" rtl="0"/>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3" name="Номер слайда 2"/>
          <p:cNvSpPr>
            <a:spLocks noGrp="1"/>
          </p:cNvSpPr>
          <p:nvPr>
            <p:ph type="sldNum" sz="quarter" idx="12"/>
          </p:nvPr>
        </p:nvSpPr>
        <p:spPr/>
        <p:txBody>
          <a:bodyPr/>
          <a:lstStyle/>
          <a:p>
            <a:fld id="{9681E3D1-0EE9-7E4A-80CF-448C84F25691}" type="slidenum">
              <a:rPr lang="uk-UA" smtClean="0"/>
              <a:t>6</a:t>
            </a:fld>
            <a:endParaRPr lang="uk-UA"/>
          </a:p>
        </p:txBody>
      </p:sp>
      <p:sp>
        <p:nvSpPr>
          <p:cNvPr id="4" name="Прямоугольник 3"/>
          <p:cNvSpPr/>
          <p:nvPr/>
        </p:nvSpPr>
        <p:spPr>
          <a:xfrm>
            <a:off x="556171" y="1393087"/>
            <a:ext cx="8047898" cy="4124206"/>
          </a:xfrm>
          <a:prstGeom prst="rect">
            <a:avLst/>
          </a:prstGeom>
        </p:spPr>
        <p:txBody>
          <a:bodyPr wrap="square">
            <a:spAutoFit/>
          </a:bodyPr>
          <a:lstStyle/>
          <a:p>
            <a:pPr marL="228600" indent="-228600">
              <a:spcBef>
                <a:spcPts val="600"/>
              </a:spcBef>
              <a:buClr>
                <a:srgbClr val="003999"/>
              </a:buClr>
              <a:buSzPts val="1200"/>
              <a:buFont typeface="Helvetica" pitchFamily="2" charset="0"/>
              <a:buChar char="‣"/>
              <a:tabLst>
                <a:tab pos="540385" algn="l"/>
              </a:tabLst>
            </a:pPr>
            <a:r>
              <a:rPr lang="uk-UA" sz="2200" dirty="0"/>
              <a:t>У ході оцінки аудиторських доказів аудиторам слід вивчити </a:t>
            </a:r>
            <a:r>
              <a:rPr lang="uk-UA" sz="2200" b="1" dirty="0"/>
              <a:t>причини невідповідностей</a:t>
            </a:r>
            <a:r>
              <a:rPr lang="uk-UA" sz="2200" dirty="0"/>
              <a:t>. </a:t>
            </a:r>
            <a:endParaRPr lang="uk-UA" sz="2200" dirty="0" smtClean="0"/>
          </a:p>
          <a:p>
            <a:pPr marL="228600" indent="-228600">
              <a:spcBef>
                <a:spcPts val="600"/>
              </a:spcBef>
              <a:buClr>
                <a:srgbClr val="003999"/>
              </a:buClr>
              <a:buSzPts val="1200"/>
              <a:buFont typeface="Helvetica" pitchFamily="2" charset="0"/>
              <a:buChar char="‣"/>
              <a:tabLst>
                <a:tab pos="540385" algn="l"/>
              </a:tabLst>
            </a:pPr>
            <a:r>
              <a:rPr lang="uk-UA" sz="2200" dirty="0" smtClean="0"/>
              <a:t>При </a:t>
            </a:r>
            <a:r>
              <a:rPr lang="uk-UA" sz="2200" dirty="0"/>
              <a:t>тестуванні ключових заходів контролю основні відхилення та помилки можна характеризувати за двома параметрами:</a:t>
            </a:r>
            <a:endParaRPr lang="en-US" sz="2200" dirty="0"/>
          </a:p>
          <a:p>
            <a:pPr marL="800100" lvl="1" indent="-342900">
              <a:spcBef>
                <a:spcPts val="600"/>
              </a:spcBef>
              <a:buClr>
                <a:srgbClr val="003999"/>
              </a:buClr>
              <a:buSzPts val="1200"/>
              <a:buFont typeface="Wingdings" panose="05000000000000000000" pitchFamily="2" charset="2"/>
              <a:buChar char="q"/>
              <a:tabLst>
                <a:tab pos="540385" algn="l"/>
              </a:tabLst>
            </a:pPr>
            <a:r>
              <a:rPr lang="uk-UA" sz="2200" dirty="0"/>
              <a:t>величина відхилення / помилки (наскільки фактичний показник відхиляється від нормативного);</a:t>
            </a:r>
            <a:endParaRPr lang="en-US" sz="2200" dirty="0"/>
          </a:p>
          <a:p>
            <a:pPr marL="800100" lvl="1" indent="-342900">
              <a:spcBef>
                <a:spcPts val="600"/>
              </a:spcBef>
              <a:buClr>
                <a:srgbClr val="003999"/>
              </a:buClr>
              <a:buSzPts val="1200"/>
              <a:buFont typeface="Wingdings" panose="05000000000000000000" pitchFamily="2" charset="2"/>
              <a:buChar char="q"/>
              <a:tabLst>
                <a:tab pos="540385" algn="l"/>
              </a:tabLst>
            </a:pPr>
            <a:r>
              <a:rPr lang="uk-UA" sz="2200" dirty="0"/>
              <a:t>частота відхилення / помилки (наскільки часто відхилення чи помилки взагалі виникають, не зважаючи на їх величину</a:t>
            </a:r>
            <a:r>
              <a:rPr lang="uk-UA" sz="2200" dirty="0" smtClean="0"/>
              <a:t>)</a:t>
            </a:r>
          </a:p>
          <a:p>
            <a:pPr marL="228600" indent="-228600">
              <a:spcBef>
                <a:spcPts val="600"/>
              </a:spcBef>
              <a:buClr>
                <a:srgbClr val="003999"/>
              </a:buClr>
              <a:buSzPts val="1200"/>
              <a:buFont typeface="Helvetica" pitchFamily="2" charset="0"/>
              <a:buChar char="‣"/>
              <a:tabLst>
                <a:tab pos="540385" algn="l"/>
              </a:tabLst>
            </a:pPr>
            <a:r>
              <a:rPr lang="uk-UA" sz="2200" dirty="0" smtClean="0"/>
              <a:t>При виконанні тестів по суті помилки будуть залежати від характеру досліджуваних деталей.</a:t>
            </a:r>
            <a:endParaRPr lang="uk-UA" sz="2200" dirty="0"/>
          </a:p>
        </p:txBody>
      </p:sp>
      <p:sp>
        <p:nvSpPr>
          <p:cNvPr id="12" name="Title 1"/>
          <p:cNvSpPr>
            <a:spLocks noGrp="1"/>
          </p:cNvSpPr>
          <p:nvPr>
            <p:ph type="title"/>
          </p:nvPr>
        </p:nvSpPr>
        <p:spPr>
          <a:xfrm>
            <a:off x="374469" y="223451"/>
            <a:ext cx="2107474" cy="743676"/>
          </a:xfrm>
        </p:spPr>
        <p:txBody>
          <a:bodyPr>
            <a:noAutofit/>
          </a:bodyPr>
          <a:lstStyle/>
          <a:p>
            <a:r>
              <a:rPr lang="uk-UA" dirty="0" smtClean="0">
                <a:latin typeface="+mn-lt"/>
              </a:rPr>
              <a:t>Важливо</a:t>
            </a:r>
            <a:endParaRPr lang="uk-UA" sz="2400" i="1" dirty="0">
              <a:latin typeface="+mn-lt"/>
            </a:endParaRPr>
          </a:p>
        </p:txBody>
      </p:sp>
    </p:spTree>
    <p:extLst>
      <p:ext uri="{BB962C8B-B14F-4D97-AF65-F5344CB8AC3E}">
        <p14:creationId xmlns:p14="http://schemas.microsoft.com/office/powerpoint/2010/main" val="1746399297"/>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F7BC6E0-F569-784A-8E2F-2F434918442D}"/>
              </a:ext>
            </a:extLst>
          </p:cNvPr>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spcAft>
                <a:spcPts val="600"/>
              </a:spcAft>
            </a:pPr>
            <a:r>
              <a:rPr lang="en-US" sz="3600" i="1" kern="1200" cap="all">
                <a:solidFill>
                  <a:srgbClr val="FFFFFF"/>
                </a:solidFill>
                <a:latin typeface="+mj-lt"/>
                <a:ea typeface="+mj-ea"/>
                <a:cs typeface="+mj-cs"/>
              </a:rPr>
              <a:t>ДЯКУЄМО ЗА УВАГУ!</a:t>
            </a:r>
            <a:endParaRPr lang="en-US" sz="3600" i="1" kern="1200">
              <a:solidFill>
                <a:srgbClr val="FFFFFF"/>
              </a:solidFill>
              <a:latin typeface="+mj-lt"/>
              <a:ea typeface="+mj-ea"/>
              <a:cs typeface="+mj-cs"/>
            </a:endParaRPr>
          </a:p>
        </p:txBody>
      </p:sp>
      <p:pic>
        <p:nvPicPr>
          <p:cNvPr id="3" name="Graphic 2" descr="Fork and knife with solid fill">
            <a:extLst>
              <a:ext uri="{FF2B5EF4-FFF2-40B4-BE49-F238E27FC236}">
                <a16:creationId xmlns:a16="http://schemas.microsoft.com/office/drawing/2014/main" id="{C510356C-30BA-4DA1-A66B-0F19AD383AC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383296" y="643466"/>
            <a:ext cx="5568739" cy="5568739"/>
          </a:xfrm>
          <a:prstGeom prst="rect">
            <a:avLst/>
          </a:prstGeom>
        </p:spPr>
      </p:pic>
      <p:sp>
        <p:nvSpPr>
          <p:cNvPr id="2" name="Номер слайда 1"/>
          <p:cNvSpPr>
            <a:spLocks noGrp="1"/>
          </p:cNvSpPr>
          <p:nvPr>
            <p:ph type="sldNum" sz="quarter" idx="12"/>
          </p:nvPr>
        </p:nvSpPr>
        <p:spPr/>
        <p:txBody>
          <a:bodyPr/>
          <a:lstStyle/>
          <a:p>
            <a:fld id="{9681E3D1-0EE9-7E4A-80CF-448C84F25691}" type="slidenum">
              <a:rPr lang="uk-UA" smtClean="0"/>
              <a:t>60</a:t>
            </a:fld>
            <a:endParaRPr lang="uk-UA"/>
          </a:p>
        </p:txBody>
      </p:sp>
    </p:spTree>
    <p:extLst>
      <p:ext uri="{BB962C8B-B14F-4D97-AF65-F5344CB8AC3E}">
        <p14:creationId xmlns:p14="http://schemas.microsoft.com/office/powerpoint/2010/main" val="2967614845"/>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48253" y="2259669"/>
            <a:ext cx="8388706" cy="3168073"/>
          </a:xfrm>
        </p:spPr>
        <p:txBody>
          <a:bodyPr anchor="ctr">
            <a:normAutofit/>
          </a:bodyPr>
          <a:lstStyle/>
          <a:p>
            <a:pPr marL="0" indent="0" algn="ctr">
              <a:buNone/>
            </a:pPr>
            <a:r>
              <a:rPr lang="uk-UA" sz="3600" b="1" u="sng" dirty="0" smtClean="0">
                <a:solidFill>
                  <a:schemeClr val="accent1">
                    <a:lumMod val="75000"/>
                  </a:schemeClr>
                </a:solidFill>
                <a:effectLst>
                  <a:outerShdw blurRad="38100" dist="38100" dir="2700000" algn="tl">
                    <a:srgbClr val="000000">
                      <a:alpha val="43137"/>
                    </a:srgbClr>
                  </a:outerShdw>
                </a:effectLst>
                <a:latin typeface="+mn-lt"/>
              </a:rPr>
              <a:t>ФІНАЛЬНИЙ КЕЙС</a:t>
            </a:r>
          </a:p>
          <a:p>
            <a:pPr marL="0" indent="0" algn="ctr">
              <a:buNone/>
            </a:pPr>
            <a:r>
              <a:rPr lang="uk-UA" sz="3600" b="1" u="sng" dirty="0" smtClean="0">
                <a:solidFill>
                  <a:schemeClr val="accent1">
                    <a:lumMod val="75000"/>
                  </a:schemeClr>
                </a:solidFill>
                <a:effectLst>
                  <a:outerShdw blurRad="38100" dist="38100" dir="2700000" algn="tl">
                    <a:srgbClr val="000000">
                      <a:alpha val="43137"/>
                    </a:srgbClr>
                  </a:outerShdw>
                </a:effectLst>
                <a:latin typeface="+mn-lt"/>
              </a:rPr>
              <a:t>Формулювання висновків і рекомендацій за результатами аудиту відповідності</a:t>
            </a:r>
            <a:endParaRPr lang="uk-UA" sz="3600" b="1" u="sng" dirty="0">
              <a:solidFill>
                <a:schemeClr val="accent1">
                  <a:lumMod val="75000"/>
                </a:schemeClr>
              </a:solidFill>
              <a:effectLst>
                <a:outerShdw blurRad="38100" dist="38100" dir="2700000" algn="tl">
                  <a:srgbClr val="000000">
                    <a:alpha val="43137"/>
                  </a:srgbClr>
                </a:outerShdw>
              </a:effectLst>
              <a:latin typeface="+mn-l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664161"/>
            <a:ext cx="3803469" cy="319491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280743"/>
            <a:ext cx="1234860" cy="305127"/>
          </a:xfrm>
          <a:prstGeom prst="rect">
            <a:avLst/>
          </a:prstGeom>
        </p:spPr>
      </p:pic>
      <p:sp>
        <p:nvSpPr>
          <p:cNvPr id="7" name="TextBox 6">
            <a:extLst>
              <a:ext uri="{FF2B5EF4-FFF2-40B4-BE49-F238E27FC236}">
                <a16:creationId xmlns:a16="http://schemas.microsoft.com/office/drawing/2014/main" id="{E424A93C-CE4F-4B2F-BE89-5D25C4142B68}"/>
              </a:ext>
            </a:extLst>
          </p:cNvPr>
          <p:cNvSpPr txBox="1"/>
          <p:nvPr/>
        </p:nvSpPr>
        <p:spPr>
          <a:xfrm>
            <a:off x="2166945" y="6202475"/>
            <a:ext cx="8819877" cy="461665"/>
          </a:xfrm>
          <a:prstGeom prst="rect">
            <a:avLst/>
          </a:prstGeom>
          <a:noFill/>
        </p:spPr>
        <p:txBody>
          <a:bodyPr wrap="square" rtlCol="0">
            <a:spAutoFit/>
          </a:bodyPr>
          <a:lstStyle/>
          <a:p>
            <a:r>
              <a:rPr lang="en-US" sz="1200" b="1" i="1" dirty="0">
                <a:solidFill>
                  <a:schemeClr val="accent1">
                    <a:lumMod val="50000"/>
                  </a:schemeClr>
                </a:solidFill>
              </a:rPr>
              <a:t>EU-funded project </a:t>
            </a:r>
            <a:endParaRPr lang="uk-UA" sz="1200" b="1" i="1" dirty="0">
              <a:solidFill>
                <a:schemeClr val="accent1">
                  <a:lumMod val="50000"/>
                </a:schemeClr>
              </a:solidFill>
            </a:endParaRPr>
          </a:p>
          <a:p>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sp>
        <p:nvSpPr>
          <p:cNvPr id="2" name="Номер слайда 1"/>
          <p:cNvSpPr>
            <a:spLocks noGrp="1"/>
          </p:cNvSpPr>
          <p:nvPr>
            <p:ph type="sldNum" sz="quarter" idx="12"/>
          </p:nvPr>
        </p:nvSpPr>
        <p:spPr/>
        <p:txBody>
          <a:bodyPr/>
          <a:lstStyle/>
          <a:p>
            <a:fld id="{9681E3D1-0EE9-7E4A-80CF-448C84F25691}" type="slidenum">
              <a:rPr lang="uk-UA" smtClean="0"/>
              <a:t>61</a:t>
            </a:fld>
            <a:endParaRPr lang="uk-UA"/>
          </a:p>
        </p:txBody>
      </p:sp>
    </p:spTree>
    <p:extLst>
      <p:ext uri="{BB962C8B-B14F-4D97-AF65-F5344CB8AC3E}">
        <p14:creationId xmlns:p14="http://schemas.microsoft.com/office/powerpoint/2010/main" val="3273302669"/>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F7BC6E0-F569-784A-8E2F-2F434918442D}"/>
              </a:ext>
            </a:extLst>
          </p:cNvPr>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ctr">
              <a:spcAft>
                <a:spcPts val="600"/>
              </a:spcAft>
            </a:pPr>
            <a:r>
              <a:rPr lang="en-US" sz="3600" i="1" kern="1200" cap="all">
                <a:solidFill>
                  <a:srgbClr val="FFFFFF"/>
                </a:solidFill>
                <a:latin typeface="+mj-lt"/>
                <a:ea typeface="+mj-ea"/>
                <a:cs typeface="+mj-cs"/>
              </a:rPr>
              <a:t>ДЯКУЄМО ЗА УВАГУ!</a:t>
            </a:r>
            <a:endParaRPr lang="en-US" sz="3600" i="1" kern="1200">
              <a:solidFill>
                <a:srgbClr val="FFFFFF"/>
              </a:solidFill>
              <a:latin typeface="+mj-lt"/>
              <a:ea typeface="+mj-ea"/>
              <a:cs typeface="+mj-cs"/>
            </a:endParaRPr>
          </a:p>
        </p:txBody>
      </p:sp>
      <p:pic>
        <p:nvPicPr>
          <p:cNvPr id="4" name="Graphic 3" descr="Building with solid fill">
            <a:extLst>
              <a:ext uri="{FF2B5EF4-FFF2-40B4-BE49-F238E27FC236}">
                <a16:creationId xmlns:a16="http://schemas.microsoft.com/office/drawing/2014/main" id="{BEA6B309-4E82-49A3-A9D1-29810911AA8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437507" y="2990536"/>
            <a:ext cx="3096895" cy="2547257"/>
          </a:xfrm>
          <a:prstGeom prst="rect">
            <a:avLst/>
          </a:prstGeom>
        </p:spPr>
      </p:pic>
      <p:sp>
        <p:nvSpPr>
          <p:cNvPr id="2" name="Номер слайда 1"/>
          <p:cNvSpPr>
            <a:spLocks noGrp="1"/>
          </p:cNvSpPr>
          <p:nvPr>
            <p:ph type="sldNum" sz="quarter" idx="12"/>
          </p:nvPr>
        </p:nvSpPr>
        <p:spPr/>
        <p:txBody>
          <a:bodyPr/>
          <a:lstStyle/>
          <a:p>
            <a:fld id="{9681E3D1-0EE9-7E4A-80CF-448C84F25691}" type="slidenum">
              <a:rPr lang="uk-UA" smtClean="0"/>
              <a:t>62</a:t>
            </a:fld>
            <a:endParaRPr lang="uk-UA"/>
          </a:p>
        </p:txBody>
      </p:sp>
    </p:spTree>
    <p:extLst>
      <p:ext uri="{BB962C8B-B14F-4D97-AF65-F5344CB8AC3E}">
        <p14:creationId xmlns:p14="http://schemas.microsoft.com/office/powerpoint/2010/main" val="24714001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43515" y="6018073"/>
            <a:ext cx="8819877" cy="461665"/>
          </a:xfrm>
          <a:prstGeom prst="rect">
            <a:avLst/>
          </a:prstGeom>
          <a:noFill/>
        </p:spPr>
        <p:txBody>
          <a:bodyPr wrap="square" rtlCol="0">
            <a:spAutoFit/>
          </a:bodyPr>
          <a:lstStyle/>
          <a:p>
            <a:pPr algn="l" rtl="0"/>
            <a:r>
              <a:rPr lang="en-US" sz="1200" b="1" i="1" dirty="0">
                <a:solidFill>
                  <a:schemeClr val="accent1">
                    <a:lumMod val="50000"/>
                  </a:schemeClr>
                </a:solidFill>
              </a:rPr>
              <a:t>EU-funded project </a:t>
            </a:r>
            <a:endParaRPr lang="uk-UA" sz="1200" b="1" i="1" dirty="0">
              <a:solidFill>
                <a:schemeClr val="accent1">
                  <a:lumMod val="50000"/>
                </a:schemeClr>
              </a:solidFill>
            </a:endParaRPr>
          </a:p>
          <a:p>
            <a:pPr algn="l" rtl="0"/>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3" name="Номер слайда 2"/>
          <p:cNvSpPr>
            <a:spLocks noGrp="1"/>
          </p:cNvSpPr>
          <p:nvPr>
            <p:ph type="sldNum" sz="quarter" idx="12"/>
          </p:nvPr>
        </p:nvSpPr>
        <p:spPr/>
        <p:txBody>
          <a:bodyPr/>
          <a:lstStyle/>
          <a:p>
            <a:fld id="{9681E3D1-0EE9-7E4A-80CF-448C84F25691}" type="slidenum">
              <a:rPr lang="uk-UA" smtClean="0"/>
              <a:t>7</a:t>
            </a:fld>
            <a:endParaRPr lang="uk-UA"/>
          </a:p>
        </p:txBody>
      </p:sp>
      <p:sp>
        <p:nvSpPr>
          <p:cNvPr id="12" name="Title 1"/>
          <p:cNvSpPr>
            <a:spLocks noGrp="1"/>
          </p:cNvSpPr>
          <p:nvPr>
            <p:ph type="title"/>
          </p:nvPr>
        </p:nvSpPr>
        <p:spPr>
          <a:xfrm>
            <a:off x="374469" y="223451"/>
            <a:ext cx="7863840" cy="743676"/>
          </a:xfrm>
        </p:spPr>
        <p:txBody>
          <a:bodyPr>
            <a:noAutofit/>
          </a:bodyPr>
          <a:lstStyle/>
          <a:p>
            <a:r>
              <a:rPr lang="uk-UA" dirty="0" smtClean="0">
                <a:latin typeface="+mn-lt"/>
              </a:rPr>
              <a:t>Види помилок та реакція аудиторів на них</a:t>
            </a:r>
            <a:endParaRPr lang="uk-UA" sz="2400" i="1" dirty="0">
              <a:latin typeface="+mn-lt"/>
            </a:endParaRPr>
          </a:p>
        </p:txBody>
      </p:sp>
      <p:graphicFrame>
        <p:nvGraphicFramePr>
          <p:cNvPr id="8" name="Схема 7"/>
          <p:cNvGraphicFramePr/>
          <p:nvPr>
            <p:extLst/>
          </p:nvPr>
        </p:nvGraphicFramePr>
        <p:xfrm>
          <a:off x="456883" y="1201783"/>
          <a:ext cx="8077518" cy="4589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Рисунок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13484" y="1524000"/>
            <a:ext cx="2736669" cy="3344092"/>
          </a:xfrm>
          <a:prstGeom prst="rect">
            <a:avLst/>
          </a:prstGeom>
        </p:spPr>
      </p:pic>
    </p:spTree>
    <p:extLst>
      <p:ext uri="{BB962C8B-B14F-4D97-AF65-F5344CB8AC3E}">
        <p14:creationId xmlns:p14="http://schemas.microsoft.com/office/powerpoint/2010/main" val="60991816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43515" y="6018073"/>
            <a:ext cx="8819877" cy="461665"/>
          </a:xfrm>
          <a:prstGeom prst="rect">
            <a:avLst/>
          </a:prstGeom>
          <a:noFill/>
        </p:spPr>
        <p:txBody>
          <a:bodyPr wrap="square" rtlCol="0">
            <a:spAutoFit/>
          </a:bodyPr>
          <a:lstStyle/>
          <a:p>
            <a:pPr algn="l" rtl="0"/>
            <a:r>
              <a:rPr lang="en-US" sz="1200" b="1" i="1" dirty="0">
                <a:solidFill>
                  <a:schemeClr val="accent1">
                    <a:lumMod val="50000"/>
                  </a:schemeClr>
                </a:solidFill>
              </a:rPr>
              <a:t>EU-funded project </a:t>
            </a:r>
            <a:endParaRPr lang="uk-UA" sz="1200" b="1" i="1" dirty="0">
              <a:solidFill>
                <a:schemeClr val="accent1">
                  <a:lumMod val="50000"/>
                </a:schemeClr>
              </a:solidFill>
            </a:endParaRPr>
          </a:p>
          <a:p>
            <a:pPr algn="l" rtl="0"/>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3" name="Номер слайда 2"/>
          <p:cNvSpPr>
            <a:spLocks noGrp="1"/>
          </p:cNvSpPr>
          <p:nvPr>
            <p:ph type="sldNum" sz="quarter" idx="12"/>
          </p:nvPr>
        </p:nvSpPr>
        <p:spPr/>
        <p:txBody>
          <a:bodyPr/>
          <a:lstStyle/>
          <a:p>
            <a:fld id="{9681E3D1-0EE9-7E4A-80CF-448C84F25691}" type="slidenum">
              <a:rPr lang="uk-UA" smtClean="0"/>
              <a:t>8</a:t>
            </a:fld>
            <a:endParaRPr lang="uk-UA"/>
          </a:p>
        </p:txBody>
      </p:sp>
      <p:sp>
        <p:nvSpPr>
          <p:cNvPr id="4" name="Прямоугольник 3"/>
          <p:cNvSpPr/>
          <p:nvPr/>
        </p:nvSpPr>
        <p:spPr>
          <a:xfrm>
            <a:off x="3431177" y="1338164"/>
            <a:ext cx="8499566" cy="4308872"/>
          </a:xfrm>
          <a:prstGeom prst="rect">
            <a:avLst/>
          </a:prstGeom>
        </p:spPr>
        <p:txBody>
          <a:bodyPr wrap="square">
            <a:spAutoFit/>
          </a:bodyPr>
          <a:lstStyle/>
          <a:p>
            <a:pPr marL="228600" indent="-228600">
              <a:spcBef>
                <a:spcPts val="600"/>
              </a:spcBef>
              <a:buClr>
                <a:srgbClr val="003999"/>
              </a:buClr>
              <a:buSzPts val="1200"/>
              <a:buFont typeface="Helvetica" pitchFamily="2" charset="0"/>
              <a:buChar char="‣"/>
              <a:tabLst>
                <a:tab pos="540385" algn="l"/>
              </a:tabLst>
            </a:pPr>
            <a:r>
              <a:rPr lang="uk-UA" sz="2200" dirty="0" smtClean="0"/>
              <a:t>Концепція ефективності функціонування заходів контролю визнає, що деякі помилки можуть виникати у тому, як заходи контролю застосовуються на об’єкті контролю. </a:t>
            </a:r>
          </a:p>
          <a:p>
            <a:pPr marL="228600" indent="-228600">
              <a:spcBef>
                <a:spcPts val="600"/>
              </a:spcBef>
              <a:buClr>
                <a:srgbClr val="003999"/>
              </a:buClr>
              <a:buSzPts val="1200"/>
              <a:buFont typeface="Helvetica" pitchFamily="2" charset="0"/>
              <a:buChar char="‣"/>
              <a:tabLst>
                <a:tab pos="540385" algn="l"/>
              </a:tabLst>
            </a:pPr>
            <a:r>
              <a:rPr lang="uk-UA" sz="2200" dirty="0" smtClean="0"/>
              <a:t>При розгляді виявлених помилок аудитори повинні визначити, чи забезпечують проведені тести заходів контролю належну основу для використання в якості аудиторських доказів, чи необхідні додаткові тести заходів контролю, чи потрібно усунути потенційні ризики невідповідності за допомогою процедур по суті.</a:t>
            </a:r>
          </a:p>
          <a:p>
            <a:pPr marL="228600" indent="-228600">
              <a:spcBef>
                <a:spcPts val="600"/>
              </a:spcBef>
              <a:buClr>
                <a:srgbClr val="003999"/>
              </a:buClr>
              <a:buSzPts val="1200"/>
              <a:buFont typeface="Helvetica" pitchFamily="2" charset="0"/>
              <a:buChar char="‣"/>
              <a:tabLst>
                <a:tab pos="540385" algn="l"/>
              </a:tabLst>
            </a:pPr>
            <a:r>
              <a:rPr lang="uk-UA" sz="2200" dirty="0" smtClean="0"/>
              <a:t>Якщо аудитори вирішили покладатися на заходи внутрішнього контролю та відповідно розробили підхід до аудиту, мета тестів заходів контролю полягає в тому, щоб підтвердити ступінь довіри до цих заходів контролю.</a:t>
            </a:r>
            <a:endParaRPr lang="uk-UA" sz="2200" dirty="0"/>
          </a:p>
        </p:txBody>
      </p:sp>
      <p:sp>
        <p:nvSpPr>
          <p:cNvPr id="12" name="Title 1"/>
          <p:cNvSpPr>
            <a:spLocks noGrp="1"/>
          </p:cNvSpPr>
          <p:nvPr>
            <p:ph type="title"/>
          </p:nvPr>
        </p:nvSpPr>
        <p:spPr>
          <a:xfrm>
            <a:off x="374469" y="223451"/>
            <a:ext cx="7498080" cy="743676"/>
          </a:xfrm>
        </p:spPr>
        <p:txBody>
          <a:bodyPr>
            <a:noAutofit/>
          </a:bodyPr>
          <a:lstStyle/>
          <a:p>
            <a:r>
              <a:rPr lang="uk-UA" dirty="0" smtClean="0">
                <a:latin typeface="+mn-lt"/>
              </a:rPr>
              <a:t>Тести заходів контролю: оцінка результатів</a:t>
            </a:r>
            <a:endParaRPr lang="uk-UA" sz="2400" i="1" dirty="0">
              <a:latin typeface="+mn-lt"/>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64407"/>
            <a:ext cx="3562784" cy="3181566"/>
          </a:xfrm>
          <a:prstGeom prst="rect">
            <a:avLst/>
          </a:prstGeom>
        </p:spPr>
      </p:pic>
    </p:spTree>
    <p:extLst>
      <p:ext uri="{BB962C8B-B14F-4D97-AF65-F5344CB8AC3E}">
        <p14:creationId xmlns:p14="http://schemas.microsoft.com/office/powerpoint/2010/main" val="176644230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31" y="2784564"/>
            <a:ext cx="4946469" cy="3091543"/>
          </a:xfrm>
          <a:prstGeom prst="rect">
            <a:avLst/>
          </a:prstGeom>
        </p:spPr>
      </p:pic>
      <p:sp>
        <p:nvSpPr>
          <p:cNvPr id="10" name="TextBox 9"/>
          <p:cNvSpPr txBox="1"/>
          <p:nvPr/>
        </p:nvSpPr>
        <p:spPr>
          <a:xfrm>
            <a:off x="2043515" y="6018073"/>
            <a:ext cx="8819877" cy="461665"/>
          </a:xfrm>
          <a:prstGeom prst="rect">
            <a:avLst/>
          </a:prstGeom>
          <a:noFill/>
        </p:spPr>
        <p:txBody>
          <a:bodyPr wrap="square" rtlCol="0">
            <a:spAutoFit/>
          </a:bodyPr>
          <a:lstStyle/>
          <a:p>
            <a:pPr algn="l" rtl="0"/>
            <a:r>
              <a:rPr lang="en-US" sz="1200" b="1" i="1" dirty="0">
                <a:solidFill>
                  <a:schemeClr val="accent1">
                    <a:lumMod val="50000"/>
                  </a:schemeClr>
                </a:solidFill>
              </a:rPr>
              <a:t>EU-funded project </a:t>
            </a:r>
            <a:endParaRPr lang="uk-UA" sz="1200" b="1" i="1" dirty="0">
              <a:solidFill>
                <a:schemeClr val="accent1">
                  <a:lumMod val="50000"/>
                </a:schemeClr>
              </a:solidFill>
            </a:endParaRPr>
          </a:p>
          <a:p>
            <a:pPr algn="l" rtl="0"/>
            <a:r>
              <a:rPr lang="en-US" sz="1200" b="1" i="1" dirty="0">
                <a:solidFill>
                  <a:schemeClr val="accent1">
                    <a:lumMod val="50000"/>
                  </a:schemeClr>
                </a:solidFill>
              </a:rPr>
              <a:t>“Strengthening Capacities in External Audit in Line with International Standards”</a:t>
            </a:r>
            <a:endParaRPr lang="x-none" sz="1200" b="1" i="1" dirty="0">
              <a:solidFill>
                <a:schemeClr val="accent1">
                  <a:lumMod val="50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9" y="6092894"/>
            <a:ext cx="1234860" cy="305127"/>
          </a:xfrm>
          <a:prstGeom prst="rect">
            <a:avLst/>
          </a:prstGeom>
        </p:spPr>
      </p:pic>
      <p:sp>
        <p:nvSpPr>
          <p:cNvPr id="3" name="Номер слайда 2"/>
          <p:cNvSpPr>
            <a:spLocks noGrp="1"/>
          </p:cNvSpPr>
          <p:nvPr>
            <p:ph type="sldNum" sz="quarter" idx="12"/>
          </p:nvPr>
        </p:nvSpPr>
        <p:spPr/>
        <p:txBody>
          <a:bodyPr/>
          <a:lstStyle/>
          <a:p>
            <a:fld id="{9681E3D1-0EE9-7E4A-80CF-448C84F25691}" type="slidenum">
              <a:rPr lang="uk-UA" smtClean="0"/>
              <a:t>9</a:t>
            </a:fld>
            <a:endParaRPr lang="uk-UA"/>
          </a:p>
        </p:txBody>
      </p:sp>
      <p:sp>
        <p:nvSpPr>
          <p:cNvPr id="12" name="Title 1"/>
          <p:cNvSpPr>
            <a:spLocks noGrp="1"/>
          </p:cNvSpPr>
          <p:nvPr>
            <p:ph type="title"/>
          </p:nvPr>
        </p:nvSpPr>
        <p:spPr>
          <a:xfrm>
            <a:off x="374469" y="223451"/>
            <a:ext cx="7498080" cy="743676"/>
          </a:xfrm>
        </p:spPr>
        <p:txBody>
          <a:bodyPr>
            <a:noAutofit/>
          </a:bodyPr>
          <a:lstStyle/>
          <a:p>
            <a:r>
              <a:rPr lang="uk-UA" dirty="0">
                <a:latin typeface="+mn-lt"/>
              </a:rPr>
              <a:t>Результати тестування заходів контролю</a:t>
            </a:r>
            <a:endParaRPr lang="uk-UA" sz="2400" i="1" dirty="0">
              <a:latin typeface="+mn-lt"/>
            </a:endParaRPr>
          </a:p>
        </p:txBody>
      </p:sp>
      <p:graphicFrame>
        <p:nvGraphicFramePr>
          <p:cNvPr id="14" name="Схема 13"/>
          <p:cNvGraphicFramePr/>
          <p:nvPr>
            <p:extLst>
              <p:ext uri="{D42A27DB-BD31-4B8C-83A1-F6EECF244321}">
                <p14:modId xmlns:p14="http://schemas.microsoft.com/office/powerpoint/2010/main" val="3983279218"/>
              </p:ext>
            </p:extLst>
          </p:nvPr>
        </p:nvGraphicFramePr>
        <p:xfrm>
          <a:off x="374469" y="1495760"/>
          <a:ext cx="8804365" cy="38840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3903030"/>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2422</TotalTime>
  <Words>7304</Words>
  <Application>Microsoft Office PowerPoint</Application>
  <PresentationFormat>Широкоэкранный</PresentationFormat>
  <Paragraphs>572</Paragraphs>
  <Slides>62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62</vt:i4>
      </vt:variant>
    </vt:vector>
  </HeadingPairs>
  <TitlesOfParts>
    <vt:vector size="71" baseType="lpstr">
      <vt:lpstr>SimSun</vt:lpstr>
      <vt:lpstr>Arial</vt:lpstr>
      <vt:lpstr>Calibri</vt:lpstr>
      <vt:lpstr>Calibri Light</vt:lpstr>
      <vt:lpstr>Helvetica</vt:lpstr>
      <vt:lpstr>Raleway</vt:lpstr>
      <vt:lpstr>Times New Roman</vt:lpstr>
      <vt:lpstr>Wingdings</vt:lpstr>
      <vt:lpstr>Office Theme</vt:lpstr>
      <vt:lpstr>EU PROJECT IMPLEMENTATION External Audit in Line with International Standards</vt:lpstr>
      <vt:lpstr>Наш план:</vt:lpstr>
      <vt:lpstr>Вимоги ISSAI:</vt:lpstr>
      <vt:lpstr>Оцінка аудиторських доказів</vt:lpstr>
      <vt:lpstr>Виносячи судження про те, чи були отримані достатні та прийнятні аудиторські докази, аудитори розглядають такі питання:</vt:lpstr>
      <vt:lpstr>Важливо</vt:lpstr>
      <vt:lpstr>Види помилок та реакція аудиторів на них</vt:lpstr>
      <vt:lpstr>Тести заходів контролю: оцінка результатів</vt:lpstr>
      <vt:lpstr>Результати тестування заходів контролю</vt:lpstr>
      <vt:lpstr>Послідовність дій аудиторів під час оцінки результатів тестів по суті</vt:lpstr>
      <vt:lpstr>Оцінювання суттєвості виявлених помилок</vt:lpstr>
      <vt:lpstr>Оцінювання виявлених помилок</vt:lpstr>
      <vt:lpstr>Оцінка загальних результатів для вибірки за професійним судженням</vt:lpstr>
      <vt:lpstr>Оцінка загальних результатів для вибірки за професійним судженням</vt:lpstr>
      <vt:lpstr>Презентация PowerPoint</vt:lpstr>
      <vt:lpstr>Презентация PowerPoint</vt:lpstr>
      <vt:lpstr>Вимоги ISSAI:</vt:lpstr>
      <vt:lpstr>Загальні вимоги</vt:lpstr>
      <vt:lpstr>Принципи, яким має відповідати звіт за результатами аудиту відповідності</vt:lpstr>
      <vt:lpstr>Фактори, що впливають на форму та зміст звіту за результатами аудиту відповідності: </vt:lpstr>
      <vt:lpstr>Вимоги ISSAI:</vt:lpstr>
      <vt:lpstr>Загальні вимоги</vt:lpstr>
      <vt:lpstr>Позитивна впевненість</vt:lpstr>
      <vt:lpstr>Негативна впевненість</vt:lpstr>
      <vt:lpstr>Типи модифікації думки</vt:lpstr>
      <vt:lpstr>Вимоги ISSAI:</vt:lpstr>
      <vt:lpstr>Загальні вимоги</vt:lpstr>
      <vt:lpstr>Поради щодо формулювання рекомендацій</vt:lpstr>
      <vt:lpstr>Презентация PowerPoint</vt:lpstr>
      <vt:lpstr>Презентация PowerPoint</vt:lpstr>
      <vt:lpstr>Презентация PowerPoint</vt:lpstr>
      <vt:lpstr>Наш план:</vt:lpstr>
      <vt:lpstr>Вимоги ISSAI:</vt:lpstr>
      <vt:lpstr>Вимоги ISSAI:</vt:lpstr>
      <vt:lpstr>Типи звітів з аудиту відповідності</vt:lpstr>
      <vt:lpstr>Структура звіту за результатами виконання завдання з прямого звітування</vt:lpstr>
      <vt:lpstr>Назва звіту</vt:lpstr>
      <vt:lpstr>Визначення застосовуваних стандартів аудиту</vt:lpstr>
      <vt:lpstr>Резюме</vt:lpstr>
      <vt:lpstr>Опис предмета та обсягу аудиту</vt:lpstr>
      <vt:lpstr>Критерії аудиту</vt:lpstr>
      <vt:lpstr>Пояснення та аргументація використаних методів</vt:lpstr>
      <vt:lpstr>Результати</vt:lpstr>
      <vt:lpstr>Висновок(и) або думка на основі відповідей на конкретні питання аудиту</vt:lpstr>
      <vt:lpstr>Відповіді об’єкта контролю</vt:lpstr>
      <vt:lpstr>Рекомендації</vt:lpstr>
      <vt:lpstr>Структура звіту за результатами виконання завдання з атестації</vt:lpstr>
      <vt:lpstr>Презентация PowerPoint</vt:lpstr>
      <vt:lpstr>Презентация PowerPoint</vt:lpstr>
      <vt:lpstr>Вимоги ISSAI:</vt:lpstr>
      <vt:lpstr>Загальні вимоги</vt:lpstr>
      <vt:lpstr>Загальні вимоги</vt:lpstr>
      <vt:lpstr>Комунікація відбувається між аудиторами та управлінським персоналом у контексті:</vt:lpstr>
      <vt:lpstr>Важливо!</vt:lpstr>
      <vt:lpstr>Вимоги ISSAI:</vt:lpstr>
      <vt:lpstr>Для чого потрібно проводити контроль виконання рекомендацій?</vt:lpstr>
      <vt:lpstr>Що піддавати контролю?</vt:lpstr>
      <vt:lpstr>Коли потрібно проводити контроль виконання рекомендацій?</vt:lpstr>
      <vt:lpstr>Як потрібно проводити контроль виконання рекомендацій?</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Lybenska</dc:creator>
  <cp:lastModifiedBy>User</cp:lastModifiedBy>
  <cp:revision>387</cp:revision>
  <dcterms:created xsi:type="dcterms:W3CDTF">2018-02-22T15:14:00Z</dcterms:created>
  <dcterms:modified xsi:type="dcterms:W3CDTF">2022-10-17T16:34:10Z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1049-11.2.0.10223</vt:lpwstr>
  </property>
</Properties>
</file>