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5" r:id="rId10"/>
    <p:sldId id="264" r:id="rId11"/>
    <p:sldId id="266" r:id="rId12"/>
    <p:sldId id="270" r:id="rId13"/>
    <p:sldId id="267" r:id="rId14"/>
    <p:sldId id="271" r:id="rId15"/>
    <p:sldId id="273" r:id="rId16"/>
    <p:sldId id="274" r:id="rId17"/>
    <p:sldId id="269" r:id="rId18"/>
    <p:sldId id="272" r:id="rId19"/>
    <p:sldId id="275" r:id="rId20"/>
    <p:sldId id="276" r:id="rId21"/>
    <p:sldId id="277" r:id="rId22"/>
    <p:sldId id="278" r:id="rId23"/>
    <p:sldId id="279" r:id="rId24"/>
    <p:sldId id="280" r:id="rId25"/>
    <p:sldId id="281" r:id="rId2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110"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11/3/2025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30741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11/3/2025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54076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11/3/2025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43708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11/3/2025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080447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11/3/2025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76205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11/3/2025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938836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11/3/2025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511680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11/3/2025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1654037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11/3/2025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236231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11/3/2025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3045461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11/3/2025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a:t>
            </a:fld>
            <a:endParaRPr lang="en-US"/>
          </a:p>
        </p:txBody>
      </p:sp>
    </p:spTree>
    <p:extLst>
      <p:ext uri="{BB962C8B-B14F-4D97-AF65-F5344CB8AC3E}">
        <p14:creationId xmlns:p14="http://schemas.microsoft.com/office/powerpoint/2010/main" val="213606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11/3/2025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782526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8874B95-DBF7-4716-AC7B-1CA1934F62EB}"/>
              </a:ext>
            </a:extLst>
          </p:cNvPr>
          <p:cNvSpPr>
            <a:spLocks noGrp="1"/>
          </p:cNvSpPr>
          <p:nvPr>
            <p:ph type="ctrTitle"/>
          </p:nvPr>
        </p:nvSpPr>
        <p:spPr>
          <a:xfrm>
            <a:off x="703400" y="871758"/>
            <a:ext cx="5227171" cy="3871143"/>
          </a:xfrm>
        </p:spPr>
        <p:txBody>
          <a:bodyPr>
            <a:normAutofit/>
          </a:bodyPr>
          <a:lstStyle/>
          <a:p>
            <a:r>
              <a:rPr lang="uk-UA" dirty="0">
                <a:latin typeface="Times New Roman" panose="02020603050405020304" pitchFamily="18" charset="0"/>
                <a:cs typeface="Times New Roman" panose="02020603050405020304" pitchFamily="18" charset="0"/>
              </a:rPr>
              <a:t>Функції</a:t>
            </a:r>
          </a:p>
        </p:txBody>
      </p:sp>
      <p:sp>
        <p:nvSpPr>
          <p:cNvPr id="3" name="Підзаголовок 2">
            <a:extLst>
              <a:ext uri="{FF2B5EF4-FFF2-40B4-BE49-F238E27FC236}">
                <a16:creationId xmlns:a16="http://schemas.microsoft.com/office/drawing/2014/main" id="{51A02BEE-2404-4D27-BE0E-0D301C00182C}"/>
              </a:ext>
            </a:extLst>
          </p:cNvPr>
          <p:cNvSpPr>
            <a:spLocks noGrp="1"/>
          </p:cNvSpPr>
          <p:nvPr>
            <p:ph type="subTitle" idx="1"/>
          </p:nvPr>
        </p:nvSpPr>
        <p:spPr>
          <a:xfrm>
            <a:off x="721688" y="4785543"/>
            <a:ext cx="4857857" cy="1005657"/>
          </a:xfrm>
        </p:spPr>
        <p:txBody>
          <a:bodyPr>
            <a:normAutofit/>
          </a:bodyPr>
          <a:lstStyle/>
          <a:p>
            <a:r>
              <a:rPr lang="uk-UA" dirty="0"/>
              <a:t>Лекція 6</a:t>
            </a:r>
          </a:p>
        </p:txBody>
      </p:sp>
      <p:cxnSp>
        <p:nvCxnSpPr>
          <p:cNvPr id="11" name="Straight Connector 10">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49149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100"/>
            <a:ext cx="4914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429CA528-BED5-9B2F-97A8-BF64E0E25991}"/>
              </a:ext>
            </a:extLst>
          </p:cNvPr>
          <p:cNvPicPr>
            <a:picLocks noChangeAspect="1"/>
          </p:cNvPicPr>
          <p:nvPr/>
        </p:nvPicPr>
        <p:blipFill>
          <a:blip r:embed="rId2"/>
          <a:srcRect l="37917"/>
          <a:stretch>
            <a:fillRect/>
          </a:stretch>
        </p:blipFill>
        <p:spPr>
          <a:xfrm>
            <a:off x="6515100" y="10"/>
            <a:ext cx="5676900" cy="6857990"/>
          </a:xfrm>
          <a:prstGeom prst="rect">
            <a:avLst/>
          </a:prstGeom>
        </p:spPr>
      </p:pic>
    </p:spTree>
    <p:extLst>
      <p:ext uri="{BB962C8B-B14F-4D97-AF65-F5344CB8AC3E}">
        <p14:creationId xmlns:p14="http://schemas.microsoft.com/office/powerpoint/2010/main" val="3460232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05920BB-9418-4A09-8502-0B0479FF371F}"/>
              </a:ext>
            </a:extLst>
          </p:cNvPr>
          <p:cNvSpPr>
            <a:spLocks noGrp="1"/>
          </p:cNvSpPr>
          <p:nvPr>
            <p:ph idx="1"/>
          </p:nvPr>
        </p:nvSpPr>
        <p:spPr>
          <a:xfrm>
            <a:off x="700635" y="895927"/>
            <a:ext cx="10691265" cy="5107709"/>
          </a:xfrm>
        </p:spPr>
        <p:txBody>
          <a:bodyPr/>
          <a:lstStyle/>
          <a:p>
            <a:pPr marL="0" indent="720725" algn="just">
              <a:buNone/>
            </a:pPr>
            <a:r>
              <a:rPr lang="uk-UA" dirty="0"/>
              <a:t>Прототип містить усю інформацію, що потрібна компілятору для перевірки правильності застосування функції, і таким чином може замінити для компілятора опис функції, якщо цей прототип розташувати перед викликом функції. Найчастіше прототипи функцій записують перед функцією </a:t>
            </a:r>
            <a:r>
              <a:rPr lang="en-US" dirty="0"/>
              <a:t>main(), </a:t>
            </a:r>
            <a:r>
              <a:rPr lang="uk-UA" dirty="0"/>
              <a:t>що є початком програми.</a:t>
            </a:r>
          </a:p>
          <a:p>
            <a:pPr marL="0" indent="720725" algn="just">
              <a:buNone/>
            </a:pPr>
            <a:r>
              <a:rPr lang="uk-UA" dirty="0"/>
              <a:t>У прототипі можна навіть не наводити імен формальних параметрів, достатньо лише вказати їх типи. </a:t>
            </a:r>
          </a:p>
          <a:p>
            <a:pPr marL="0" indent="0">
              <a:buNone/>
            </a:pPr>
            <a:r>
              <a:rPr lang="uk-UA" dirty="0"/>
              <a:t>Так, прототип функції, що розглядалася вище як приклад  виглядає так:</a:t>
            </a:r>
          </a:p>
          <a:p>
            <a:pPr marL="0" indent="0">
              <a:buNone/>
            </a:pPr>
            <a:r>
              <a:rPr lang="uk-UA" dirty="0"/>
              <a:t>	</a:t>
            </a:r>
            <a:r>
              <a:rPr lang="en-US" sz="2800" b="1" dirty="0"/>
              <a:t>float  </a:t>
            </a:r>
            <a:r>
              <a:rPr lang="en-US" sz="2800" b="1" dirty="0" err="1"/>
              <a:t>sumTwoNumber</a:t>
            </a:r>
            <a:r>
              <a:rPr lang="en-US" sz="2800" b="1" dirty="0"/>
              <a:t> (float a,  float b); </a:t>
            </a:r>
          </a:p>
          <a:p>
            <a:pPr marL="0" indent="0">
              <a:buNone/>
            </a:pPr>
            <a:r>
              <a:rPr lang="uk-UA" dirty="0"/>
              <a:t>Той же прототип може виглядати і так:</a:t>
            </a:r>
          </a:p>
          <a:p>
            <a:pPr marL="0" indent="0">
              <a:buNone/>
            </a:pPr>
            <a:r>
              <a:rPr lang="uk-UA" dirty="0"/>
              <a:t>	</a:t>
            </a:r>
            <a:r>
              <a:rPr lang="en-US" sz="2800" b="1" dirty="0"/>
              <a:t>float  </a:t>
            </a:r>
            <a:r>
              <a:rPr lang="en-US" sz="2800" b="1" dirty="0" err="1"/>
              <a:t>sumTwoNumber</a:t>
            </a:r>
            <a:r>
              <a:rPr lang="en-US" sz="2800" b="1" dirty="0"/>
              <a:t> (float,  float); </a:t>
            </a:r>
          </a:p>
          <a:p>
            <a:pPr marL="0" indent="0">
              <a:buNone/>
            </a:pPr>
            <a:endParaRPr lang="uk-UA" dirty="0"/>
          </a:p>
        </p:txBody>
      </p:sp>
    </p:spTree>
    <p:extLst>
      <p:ext uri="{BB962C8B-B14F-4D97-AF65-F5344CB8AC3E}">
        <p14:creationId xmlns:p14="http://schemas.microsoft.com/office/powerpoint/2010/main" val="2590331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2A6F11-FAF8-4EA2-9F91-069FEC3F0667}"/>
              </a:ext>
            </a:extLst>
          </p:cNvPr>
          <p:cNvSpPr>
            <a:spLocks noGrp="1"/>
          </p:cNvSpPr>
          <p:nvPr>
            <p:ph type="title"/>
          </p:nvPr>
        </p:nvSpPr>
        <p:spPr>
          <a:xfrm>
            <a:off x="700635" y="896112"/>
            <a:ext cx="10691265" cy="461818"/>
          </a:xfrm>
        </p:spPr>
        <p:txBody>
          <a:bodyPr>
            <a:normAutofit fontScale="90000"/>
          </a:bodyPr>
          <a:lstStyle/>
          <a:p>
            <a:r>
              <a:rPr lang="uk-UA" sz="2700" b="1" dirty="0"/>
              <a:t>Способи передачі параметрів у функції</a:t>
            </a:r>
            <a:br>
              <a:rPr lang="uk-UA" b="1" i="1" dirty="0"/>
            </a:br>
            <a:endParaRPr lang="uk-UA" dirty="0"/>
          </a:p>
        </p:txBody>
      </p:sp>
      <p:sp>
        <p:nvSpPr>
          <p:cNvPr id="3" name="Місце для вмісту 2">
            <a:extLst>
              <a:ext uri="{FF2B5EF4-FFF2-40B4-BE49-F238E27FC236}">
                <a16:creationId xmlns:a16="http://schemas.microsoft.com/office/drawing/2014/main" id="{7AEB7800-A04B-4DA4-A1C6-483AED1C1C87}"/>
              </a:ext>
            </a:extLst>
          </p:cNvPr>
          <p:cNvSpPr>
            <a:spLocks noGrp="1"/>
          </p:cNvSpPr>
          <p:nvPr>
            <p:ph idx="1"/>
          </p:nvPr>
        </p:nvSpPr>
        <p:spPr>
          <a:xfrm>
            <a:off x="700635" y="1524001"/>
            <a:ext cx="10691265" cy="4507344"/>
          </a:xfrm>
        </p:spPr>
        <p:txBody>
          <a:bodyPr>
            <a:normAutofit/>
          </a:bodyPr>
          <a:lstStyle/>
          <a:p>
            <a:pPr marL="0" indent="0" fontAlgn="base">
              <a:buNone/>
            </a:pPr>
            <a:r>
              <a:rPr lang="uk-UA" dirty="0"/>
              <a:t>В C++ існує </a:t>
            </a:r>
            <a:r>
              <a:rPr lang="uk-UA" b="1" dirty="0"/>
              <a:t>3 способи</a:t>
            </a:r>
            <a:r>
              <a:rPr lang="uk-UA" dirty="0"/>
              <a:t> передачі параметрів у функцію:</a:t>
            </a:r>
          </a:p>
          <a:p>
            <a:pPr lvl="0" algn="just" fontAlgn="base"/>
            <a:r>
              <a:rPr lang="uk-UA" dirty="0"/>
              <a:t>передача параметру </a:t>
            </a:r>
            <a:r>
              <a:rPr lang="uk-UA" b="1" dirty="0"/>
              <a:t>за значенням</a:t>
            </a:r>
            <a:r>
              <a:rPr lang="uk-UA" dirty="0"/>
              <a:t> (</a:t>
            </a:r>
            <a:r>
              <a:rPr lang="uk-UA" dirty="0" err="1"/>
              <a:t>Call-By-Value</a:t>
            </a:r>
            <a:r>
              <a:rPr lang="uk-UA" dirty="0"/>
              <a:t>). Це є проста передача копій змінних в функцію. У цьому випадку зміна значень параметрів в тілі функції не змінить значення, що передавались у функцію ззовні (при її виклику);</a:t>
            </a:r>
          </a:p>
          <a:p>
            <a:pPr lvl="0" algn="just" fontAlgn="base"/>
            <a:r>
              <a:rPr lang="uk-UA" dirty="0"/>
              <a:t>передача параметру </a:t>
            </a:r>
            <a:r>
              <a:rPr lang="uk-UA" b="1" dirty="0"/>
              <a:t>за </a:t>
            </a:r>
            <a:r>
              <a:rPr lang="uk-UA" b="1" dirty="0" err="1"/>
              <a:t>адресою</a:t>
            </a:r>
            <a:r>
              <a:rPr lang="uk-UA" dirty="0"/>
              <a:t> змінної. У цьому випадку функції в якості параметрів передаються не копії змінних, а копії адрес змінних, тобто покажчик на змінну. Використовуючи цей покажчик функція здійснює доступ до потрібних комірок пам’яті де розташована передана змінна і може змінювати її значення. </a:t>
            </a:r>
          </a:p>
          <a:p>
            <a:pPr lvl="0" algn="just" fontAlgn="base"/>
            <a:r>
              <a:rPr lang="uk-UA" dirty="0"/>
              <a:t>передача параметру </a:t>
            </a:r>
            <a:r>
              <a:rPr lang="uk-UA" b="1" dirty="0"/>
              <a:t>за посиланням</a:t>
            </a:r>
            <a:r>
              <a:rPr lang="uk-UA" dirty="0"/>
              <a:t> (</a:t>
            </a:r>
            <a:r>
              <a:rPr lang="uk-UA" dirty="0" err="1"/>
              <a:t>Call-By-Reference</a:t>
            </a:r>
            <a:r>
              <a:rPr lang="uk-UA" dirty="0"/>
              <a:t>). Передається посилання (покажчик) на об’єкт (змінну), що дозволяє синтаксично використовувати це посилання як покажчик і як значення. Зміни, внесені в параметр, що переданий за посиланням, змінюють вихідну копію параметра </a:t>
            </a:r>
            <a:r>
              <a:rPr lang="uk-UA" dirty="0" err="1"/>
              <a:t>викликаючої</a:t>
            </a:r>
            <a:r>
              <a:rPr lang="uk-UA" dirty="0"/>
              <a:t> функції.</a:t>
            </a:r>
          </a:p>
          <a:p>
            <a:pPr marL="0" indent="0">
              <a:buNone/>
            </a:pPr>
            <a:endParaRPr lang="uk-UA" dirty="0"/>
          </a:p>
        </p:txBody>
      </p:sp>
    </p:spTree>
    <p:extLst>
      <p:ext uri="{BB962C8B-B14F-4D97-AF65-F5344CB8AC3E}">
        <p14:creationId xmlns:p14="http://schemas.microsoft.com/office/powerpoint/2010/main" val="786028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78806C0-FA46-4D6A-9E74-1C848107039A}"/>
              </a:ext>
            </a:extLst>
          </p:cNvPr>
          <p:cNvSpPr>
            <a:spLocks noGrp="1"/>
          </p:cNvSpPr>
          <p:nvPr>
            <p:ph idx="1"/>
          </p:nvPr>
        </p:nvSpPr>
        <p:spPr>
          <a:xfrm>
            <a:off x="700635" y="886691"/>
            <a:ext cx="10691265" cy="5643418"/>
          </a:xfrm>
        </p:spPr>
        <p:txBody>
          <a:bodyPr>
            <a:normAutofit fontScale="32500" lnSpcReduction="20000"/>
          </a:bodyPr>
          <a:lstStyle/>
          <a:p>
            <a:pPr marL="0" indent="0">
              <a:buNone/>
            </a:pPr>
            <a:r>
              <a:rPr lang="uk-UA" sz="4000" dirty="0"/>
              <a:t>// функція </a:t>
            </a:r>
            <a:r>
              <a:rPr lang="en-US" sz="4000" dirty="0"/>
              <a:t>Function</a:t>
            </a:r>
            <a:r>
              <a:rPr lang="uk-UA" sz="4000" dirty="0"/>
              <a:t>    </a:t>
            </a:r>
            <a:r>
              <a:rPr lang="en-US" sz="4000" dirty="0"/>
              <a:t>// </a:t>
            </a:r>
            <a:r>
              <a:rPr lang="uk-UA" sz="4000" dirty="0"/>
              <a:t>параметр </a:t>
            </a:r>
            <a:r>
              <a:rPr lang="en-US" sz="4000" dirty="0"/>
              <a:t>x - </a:t>
            </a:r>
            <a:r>
              <a:rPr lang="uk-UA" sz="4000" dirty="0"/>
              <a:t>передається за значенням (параметр-значення)  // параметр </a:t>
            </a:r>
            <a:r>
              <a:rPr lang="en-US" sz="4000" dirty="0"/>
              <a:t>y - </a:t>
            </a:r>
            <a:r>
              <a:rPr lang="uk-UA" sz="4000" dirty="0"/>
              <a:t>передається за </a:t>
            </a:r>
            <a:r>
              <a:rPr lang="uk-UA" sz="4000" dirty="0" err="1"/>
              <a:t>адресою</a:t>
            </a:r>
            <a:endParaRPr lang="uk-UA" sz="4000" dirty="0"/>
          </a:p>
          <a:p>
            <a:pPr marL="0" indent="0">
              <a:buNone/>
            </a:pPr>
            <a:r>
              <a:rPr lang="uk-UA" sz="4000" dirty="0"/>
              <a:t>// параметр </a:t>
            </a:r>
            <a:r>
              <a:rPr lang="en-US" sz="4000" dirty="0"/>
              <a:t>z - </a:t>
            </a:r>
            <a:r>
              <a:rPr lang="uk-UA" sz="4000" dirty="0"/>
              <a:t>передається за посиланням</a:t>
            </a:r>
          </a:p>
          <a:p>
            <a:pPr marL="0" indent="0">
              <a:buNone/>
            </a:pPr>
            <a:r>
              <a:rPr lang="en-US" sz="7400" b="1" dirty="0"/>
              <a:t>void Function(</a:t>
            </a:r>
            <a:r>
              <a:rPr lang="en-US" sz="7400" b="1" dirty="0">
                <a:solidFill>
                  <a:srgbClr val="0070C0"/>
                </a:solidFill>
              </a:rPr>
              <a:t>int x, </a:t>
            </a:r>
            <a:r>
              <a:rPr lang="en-US" sz="7400" b="1" dirty="0">
                <a:solidFill>
                  <a:srgbClr val="00B050"/>
                </a:solidFill>
              </a:rPr>
              <a:t>int* </a:t>
            </a:r>
            <a:r>
              <a:rPr lang="en-US" sz="7400" b="1" dirty="0"/>
              <a:t>y, </a:t>
            </a:r>
            <a:r>
              <a:rPr lang="en-US" sz="7400" b="1" dirty="0">
                <a:solidFill>
                  <a:schemeClr val="accent5">
                    <a:lumMod val="75000"/>
                  </a:schemeClr>
                </a:solidFill>
              </a:rPr>
              <a:t>int&amp; z</a:t>
            </a:r>
            <a:r>
              <a:rPr lang="en-US" sz="7400" b="1" dirty="0"/>
              <a:t>)</a:t>
            </a:r>
          </a:p>
          <a:p>
            <a:pPr marL="0" indent="0">
              <a:buNone/>
            </a:pPr>
            <a:r>
              <a:rPr lang="en-US" sz="4000" dirty="0"/>
              <a:t>{    x = 5; // </a:t>
            </a:r>
            <a:r>
              <a:rPr lang="uk-UA" sz="4000" dirty="0"/>
              <a:t>значення параметра змінюється тільки в межах тіла функції</a:t>
            </a:r>
          </a:p>
          <a:p>
            <a:pPr marL="0" indent="0">
              <a:buNone/>
            </a:pPr>
            <a:r>
              <a:rPr lang="uk-UA" sz="4000" dirty="0"/>
              <a:t>    *</a:t>
            </a:r>
            <a:r>
              <a:rPr lang="en-US" sz="4000" dirty="0"/>
              <a:t>y = 5; // </a:t>
            </a:r>
            <a:r>
              <a:rPr lang="uk-UA" sz="4000" dirty="0"/>
              <a:t>значення параметра змінюється також за межами функції</a:t>
            </a:r>
          </a:p>
          <a:p>
            <a:pPr marL="0" indent="0">
              <a:buNone/>
            </a:pPr>
            <a:r>
              <a:rPr lang="uk-UA" sz="4000" dirty="0"/>
              <a:t>    </a:t>
            </a:r>
            <a:r>
              <a:rPr lang="en-US" sz="4000" dirty="0"/>
              <a:t>z = 5; // </a:t>
            </a:r>
            <a:r>
              <a:rPr lang="uk-UA" sz="4000" dirty="0"/>
              <a:t>значення параметра змінюється також за межами функції</a:t>
            </a:r>
          </a:p>
          <a:p>
            <a:pPr marL="0" indent="0">
              <a:buNone/>
            </a:pPr>
            <a:r>
              <a:rPr lang="uk-UA" sz="4000" dirty="0"/>
              <a:t>    </a:t>
            </a:r>
            <a:r>
              <a:rPr lang="en-US" sz="4000" dirty="0"/>
              <a:t>return;</a:t>
            </a:r>
            <a:r>
              <a:rPr lang="uk-UA" sz="4000" dirty="0"/>
              <a:t> </a:t>
            </a:r>
            <a:r>
              <a:rPr lang="en-US" sz="4000" dirty="0"/>
              <a:t>}</a:t>
            </a:r>
          </a:p>
          <a:p>
            <a:pPr marL="0" indent="0">
              <a:buNone/>
            </a:pPr>
            <a:r>
              <a:rPr lang="en-US" sz="4000" b="1" dirty="0"/>
              <a:t>// </a:t>
            </a:r>
            <a:r>
              <a:rPr lang="uk-UA" sz="4000" b="1" dirty="0"/>
              <a:t>Виклик функції </a:t>
            </a:r>
            <a:r>
              <a:rPr lang="en-US" sz="4000" b="1" dirty="0"/>
              <a:t>Function():</a:t>
            </a:r>
          </a:p>
          <a:p>
            <a:pPr marL="0" indent="0">
              <a:buNone/>
            </a:pPr>
            <a:r>
              <a:rPr lang="en-US" sz="4000" dirty="0"/>
              <a:t>int a, b, c;</a:t>
            </a:r>
          </a:p>
          <a:p>
            <a:pPr marL="0" indent="0">
              <a:buNone/>
            </a:pPr>
            <a:r>
              <a:rPr lang="en-US" sz="4000" dirty="0"/>
              <a:t>a = b = c = 10;</a:t>
            </a:r>
          </a:p>
          <a:p>
            <a:pPr marL="0" indent="0">
              <a:buNone/>
            </a:pPr>
            <a:r>
              <a:rPr lang="en-US" sz="4000" dirty="0"/>
              <a:t>// </a:t>
            </a:r>
            <a:r>
              <a:rPr lang="uk-UA" sz="4000" dirty="0"/>
              <a:t>при виклику функції </a:t>
            </a:r>
            <a:r>
              <a:rPr lang="en-US" sz="4000" dirty="0"/>
              <a:t>Function()</a:t>
            </a:r>
            <a:r>
              <a:rPr lang="uk-UA" sz="4000" dirty="0"/>
              <a:t> </a:t>
            </a:r>
            <a:r>
              <a:rPr lang="en-US" sz="4000" dirty="0"/>
              <a:t>// </a:t>
            </a:r>
            <a:r>
              <a:rPr lang="uk-UA" sz="4000" dirty="0"/>
              <a:t>параметр </a:t>
            </a:r>
            <a:r>
              <a:rPr lang="en-US" sz="4000" dirty="0"/>
              <a:t>a </a:t>
            </a:r>
            <a:r>
              <a:rPr lang="uk-UA" sz="4000" dirty="0"/>
              <a:t>передається за значенням </a:t>
            </a:r>
            <a:r>
              <a:rPr lang="en-US" sz="4000" dirty="0"/>
              <a:t>a-&gt;x</a:t>
            </a:r>
            <a:r>
              <a:rPr lang="uk-UA" sz="4000" dirty="0"/>
              <a:t> </a:t>
            </a:r>
            <a:r>
              <a:rPr lang="en-US" sz="4000" dirty="0"/>
              <a:t>// </a:t>
            </a:r>
            <a:r>
              <a:rPr lang="uk-UA" sz="4000" dirty="0"/>
              <a:t>параметр </a:t>
            </a:r>
            <a:r>
              <a:rPr lang="en-US" sz="4000" dirty="0"/>
              <a:t>b </a:t>
            </a:r>
            <a:r>
              <a:rPr lang="uk-UA" sz="4000" dirty="0"/>
              <a:t>передається за </a:t>
            </a:r>
            <a:r>
              <a:rPr lang="uk-UA" sz="4000" dirty="0" err="1"/>
              <a:t>адресою</a:t>
            </a:r>
            <a:r>
              <a:rPr lang="uk-UA" sz="4000" dirty="0"/>
              <a:t>   </a:t>
            </a:r>
            <a:r>
              <a:rPr lang="en-US" sz="4000" dirty="0"/>
              <a:t>b-&gt;y</a:t>
            </a:r>
          </a:p>
          <a:p>
            <a:pPr marL="0" indent="0">
              <a:buNone/>
            </a:pPr>
            <a:r>
              <a:rPr lang="en-US" sz="4000" dirty="0"/>
              <a:t>// </a:t>
            </a:r>
            <a:r>
              <a:rPr lang="uk-UA" sz="4000" dirty="0"/>
              <a:t>параметр </a:t>
            </a:r>
            <a:r>
              <a:rPr lang="en-US" sz="4000" dirty="0"/>
              <a:t>c </a:t>
            </a:r>
            <a:r>
              <a:rPr lang="uk-UA" sz="4000" dirty="0"/>
              <a:t>передається за посиланням </a:t>
            </a:r>
            <a:r>
              <a:rPr lang="en-US" sz="4000" dirty="0"/>
              <a:t>c-&gt;z</a:t>
            </a:r>
          </a:p>
          <a:p>
            <a:pPr marL="0" indent="0">
              <a:buNone/>
            </a:pPr>
            <a:r>
              <a:rPr lang="en-US" sz="8600" b="1" dirty="0"/>
              <a:t>Function(</a:t>
            </a:r>
            <a:r>
              <a:rPr lang="en-US" sz="8600" b="1" dirty="0">
                <a:solidFill>
                  <a:srgbClr val="0070C0"/>
                </a:solidFill>
              </a:rPr>
              <a:t>a</a:t>
            </a:r>
            <a:r>
              <a:rPr lang="en-US" sz="8600" b="1" dirty="0"/>
              <a:t>, </a:t>
            </a:r>
            <a:r>
              <a:rPr lang="en-US" sz="8600" b="1" dirty="0">
                <a:solidFill>
                  <a:srgbClr val="00B050"/>
                </a:solidFill>
              </a:rPr>
              <a:t>&amp;b</a:t>
            </a:r>
            <a:r>
              <a:rPr lang="en-US" sz="8600" b="1" dirty="0"/>
              <a:t>, </a:t>
            </a:r>
            <a:r>
              <a:rPr lang="en-US" sz="8600" b="1" dirty="0">
                <a:solidFill>
                  <a:schemeClr val="accent5">
                    <a:lumMod val="75000"/>
                  </a:schemeClr>
                </a:solidFill>
              </a:rPr>
              <a:t>c</a:t>
            </a:r>
            <a:r>
              <a:rPr lang="en-US" sz="8600" b="1" dirty="0"/>
              <a:t>); </a:t>
            </a:r>
          </a:p>
          <a:p>
            <a:pPr marL="0" indent="0">
              <a:buNone/>
            </a:pPr>
            <a:r>
              <a:rPr lang="en-US" sz="4000" dirty="0" err="1"/>
              <a:t>cout</a:t>
            </a:r>
            <a:r>
              <a:rPr lang="en-US" sz="4000" dirty="0"/>
              <a:t>&lt;&lt;a&lt;&lt;”, ” &lt;&lt;b&lt;&lt;”, ” &lt;&lt;c;</a:t>
            </a:r>
          </a:p>
          <a:p>
            <a:pPr marL="0" indent="0">
              <a:buNone/>
            </a:pPr>
            <a:r>
              <a:rPr lang="en-US" sz="4000" dirty="0"/>
              <a:t>// </a:t>
            </a:r>
            <a:r>
              <a:rPr lang="uk-UA" sz="4000" dirty="0"/>
              <a:t>на виході </a:t>
            </a:r>
            <a:r>
              <a:rPr lang="en-US" sz="4000" dirty="0"/>
              <a:t>a = 10; b = 5; c = 5;</a:t>
            </a:r>
          </a:p>
          <a:p>
            <a:pPr marL="0" indent="0">
              <a:buNone/>
            </a:pPr>
            <a:endParaRPr lang="uk-UA" dirty="0"/>
          </a:p>
        </p:txBody>
      </p:sp>
    </p:spTree>
    <p:extLst>
      <p:ext uri="{BB962C8B-B14F-4D97-AF65-F5344CB8AC3E}">
        <p14:creationId xmlns:p14="http://schemas.microsoft.com/office/powerpoint/2010/main" val="124109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9B9D7A3F-AB41-4D19-8E08-3765852A6094}"/>
              </a:ext>
            </a:extLst>
          </p:cNvPr>
          <p:cNvSpPr>
            <a:spLocks noGrp="1"/>
          </p:cNvSpPr>
          <p:nvPr>
            <p:ph idx="1"/>
          </p:nvPr>
        </p:nvSpPr>
        <p:spPr>
          <a:xfrm>
            <a:off x="700635" y="886691"/>
            <a:ext cx="10691265" cy="5075197"/>
          </a:xfrm>
        </p:spPr>
        <p:txBody>
          <a:bodyPr>
            <a:normAutofit lnSpcReduction="10000"/>
          </a:bodyPr>
          <a:lstStyle/>
          <a:p>
            <a:pPr marL="0" indent="0">
              <a:buNone/>
            </a:pPr>
            <a:r>
              <a:rPr lang="uk-UA" sz="2800" b="1" dirty="0"/>
              <a:t>Передача параметрів за значенням</a:t>
            </a:r>
          </a:p>
          <a:p>
            <a:pPr marL="0" indent="457200" algn="just">
              <a:buNone/>
            </a:pPr>
            <a:r>
              <a:rPr lang="uk-UA" dirty="0"/>
              <a:t>Передача параметрів за значенням передбачає, що під час виклику функції у пам'яті буде виділена спеціальна область для запису копій значень фактичних параметрів, з якими і буде працювати функція.</a:t>
            </a:r>
          </a:p>
          <a:p>
            <a:pPr marL="0" indent="457200" algn="just">
              <a:buNone/>
            </a:pPr>
            <a:r>
              <a:rPr lang="uk-UA" dirty="0"/>
              <a:t>Такий спосіб передачі захищає змінні, передані у функцію в якості параметрів, від непередбачуваних змін, оскільки функція працює з копіями. Крім того, такий спосіб дозволяє у якості фактичних параметрів задавати вирази. При передачі параметрів буде обчислено значення виразу і передано у функцію.</a:t>
            </a:r>
          </a:p>
          <a:p>
            <a:pPr marL="0" indent="457200" algn="just">
              <a:buNone/>
            </a:pPr>
            <a:r>
              <a:rPr lang="uk-UA" dirty="0"/>
              <a:t>Недолік такого способу передачі полягає у тому, що для параметрів, які займають багато пам'яті, наприклад, великі масиви чисел або довгі рядки символів, копії займають багато місця у пам'яті і потребують багато часу для пересилання даних з одного місця пам'яті у інше.</a:t>
            </a:r>
          </a:p>
          <a:p>
            <a:pPr marL="0" indent="457200" algn="just">
              <a:buNone/>
            </a:pPr>
            <a:r>
              <a:rPr lang="uk-UA" dirty="0"/>
              <a:t>У прикладах вище  параметри до функції передаються по значенню.</a:t>
            </a:r>
          </a:p>
          <a:p>
            <a:pPr marL="0" indent="0">
              <a:buNone/>
            </a:pPr>
            <a:endParaRPr lang="uk-UA" dirty="0"/>
          </a:p>
        </p:txBody>
      </p:sp>
    </p:spTree>
    <p:extLst>
      <p:ext uri="{BB962C8B-B14F-4D97-AF65-F5344CB8AC3E}">
        <p14:creationId xmlns:p14="http://schemas.microsoft.com/office/powerpoint/2010/main" val="3713411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377044-2F56-4F35-8891-F5E1DABCFEA7}"/>
              </a:ext>
            </a:extLst>
          </p:cNvPr>
          <p:cNvSpPr>
            <a:spLocks noGrp="1"/>
          </p:cNvSpPr>
          <p:nvPr>
            <p:ph type="title"/>
          </p:nvPr>
        </p:nvSpPr>
        <p:spPr>
          <a:xfrm>
            <a:off x="608271" y="138546"/>
            <a:ext cx="10691265" cy="498764"/>
          </a:xfrm>
        </p:spPr>
        <p:txBody>
          <a:bodyPr>
            <a:normAutofit fontScale="90000"/>
          </a:bodyPr>
          <a:lstStyle/>
          <a:p>
            <a:r>
              <a:rPr lang="uk-UA" sz="2800" dirty="0"/>
              <a:t>Масиви як параметри функцій.</a:t>
            </a:r>
            <a:br>
              <a:rPr lang="uk-UA" sz="2800" dirty="0"/>
            </a:br>
            <a:endParaRPr lang="uk-UA" sz="2800" dirty="0"/>
          </a:p>
        </p:txBody>
      </p:sp>
      <p:sp>
        <p:nvSpPr>
          <p:cNvPr id="3" name="Місце для вмісту 2">
            <a:extLst>
              <a:ext uri="{FF2B5EF4-FFF2-40B4-BE49-F238E27FC236}">
                <a16:creationId xmlns:a16="http://schemas.microsoft.com/office/drawing/2014/main" id="{8CBB9F3A-014A-4E37-A7E3-1F1DF60BC855}"/>
              </a:ext>
            </a:extLst>
          </p:cNvPr>
          <p:cNvSpPr>
            <a:spLocks noGrp="1"/>
          </p:cNvSpPr>
          <p:nvPr>
            <p:ph idx="1"/>
          </p:nvPr>
        </p:nvSpPr>
        <p:spPr>
          <a:xfrm>
            <a:off x="700635" y="720437"/>
            <a:ext cx="10691265" cy="5763490"/>
          </a:xfrm>
        </p:spPr>
        <p:txBody>
          <a:bodyPr>
            <a:normAutofit/>
          </a:bodyPr>
          <a:lstStyle/>
          <a:p>
            <a:pPr marL="0" indent="0">
              <a:buNone/>
            </a:pPr>
            <a:r>
              <a:rPr lang="uk-UA" dirty="0"/>
              <a:t>При використанні масиву в якості параметра  у функцію передається вказівник на його початковий (нульовий) елемент. Програміст повинний також передати у функцію розмір масиву (при роботі з рядками це не потрібно, тому що розмір рядка можна визначити по розташуванню нуль-символу).</a:t>
            </a:r>
          </a:p>
          <a:p>
            <a:pPr marL="0" indent="0">
              <a:buNone/>
            </a:pPr>
            <a:r>
              <a:rPr lang="uk-UA" dirty="0"/>
              <a:t>Примітка – Для багатомірного масиву у функцію потрібно передати всі його розмірності. Усередині функції багатомірний масив розглядається як одномірний.</a:t>
            </a:r>
          </a:p>
          <a:p>
            <a:pPr marL="0" indent="0">
              <a:spcBef>
                <a:spcPts val="0"/>
              </a:spcBef>
              <a:buNone/>
            </a:pPr>
            <a:r>
              <a:rPr lang="uk-UA" dirty="0">
                <a:solidFill>
                  <a:srgbClr val="0070C0"/>
                </a:solidFill>
              </a:rPr>
              <a:t>// Функція отримує 2 параметри:</a:t>
            </a:r>
          </a:p>
          <a:p>
            <a:pPr marL="0" indent="0">
              <a:spcBef>
                <a:spcPts val="0"/>
              </a:spcBef>
              <a:buNone/>
            </a:pPr>
            <a:r>
              <a:rPr lang="uk-UA" dirty="0">
                <a:solidFill>
                  <a:srgbClr val="0070C0"/>
                </a:solidFill>
              </a:rPr>
              <a:t>//    </a:t>
            </a:r>
            <a:r>
              <a:rPr lang="en-US" dirty="0">
                <a:solidFill>
                  <a:srgbClr val="0070C0"/>
                </a:solidFill>
              </a:rPr>
              <a:t>n - </a:t>
            </a:r>
            <a:r>
              <a:rPr lang="uk-UA" dirty="0">
                <a:solidFill>
                  <a:srgbClr val="0070C0"/>
                </a:solidFill>
              </a:rPr>
              <a:t>кількість елементів масиву,</a:t>
            </a:r>
          </a:p>
          <a:p>
            <a:pPr marL="0" indent="0">
              <a:spcBef>
                <a:spcPts val="0"/>
              </a:spcBef>
              <a:buNone/>
            </a:pPr>
            <a:r>
              <a:rPr lang="uk-UA" dirty="0">
                <a:solidFill>
                  <a:srgbClr val="0070C0"/>
                </a:solidFill>
              </a:rPr>
              <a:t>//    </a:t>
            </a:r>
            <a:r>
              <a:rPr lang="en-US" dirty="0">
                <a:solidFill>
                  <a:srgbClr val="0070C0"/>
                </a:solidFill>
              </a:rPr>
              <a:t>A - </a:t>
            </a:r>
            <a:r>
              <a:rPr lang="uk-UA" dirty="0">
                <a:solidFill>
                  <a:srgbClr val="0070C0"/>
                </a:solidFill>
              </a:rPr>
              <a:t>масив цілих чисел</a:t>
            </a:r>
          </a:p>
          <a:p>
            <a:pPr marL="0" indent="0">
              <a:buNone/>
            </a:pPr>
            <a:r>
              <a:rPr lang="uk-UA" b="1" i="1" dirty="0"/>
              <a:t>Передача масиву як </a:t>
            </a:r>
            <a:r>
              <a:rPr lang="en-US" b="1" i="1" dirty="0"/>
              <a:t>int A[].</a:t>
            </a:r>
          </a:p>
          <a:p>
            <a:pPr marL="0" indent="0">
              <a:buNone/>
            </a:pPr>
            <a:r>
              <a:rPr lang="en-US" sz="2400" b="1" dirty="0">
                <a:solidFill>
                  <a:srgbClr val="00B050"/>
                </a:solidFill>
              </a:rPr>
              <a:t>int </a:t>
            </a:r>
            <a:r>
              <a:rPr lang="en-US" sz="2400" b="1" dirty="0" err="1">
                <a:solidFill>
                  <a:srgbClr val="00B050"/>
                </a:solidFill>
              </a:rPr>
              <a:t>SumArray</a:t>
            </a:r>
            <a:r>
              <a:rPr lang="en-US" sz="2400" b="1" dirty="0">
                <a:solidFill>
                  <a:srgbClr val="00B050"/>
                </a:solidFill>
              </a:rPr>
              <a:t>(int A[], int n)</a:t>
            </a:r>
            <a:endParaRPr lang="uk-UA" sz="2400" b="1" dirty="0">
              <a:solidFill>
                <a:srgbClr val="00B050"/>
              </a:solidFill>
            </a:endParaRPr>
          </a:p>
          <a:p>
            <a:pPr marL="0" indent="0" fontAlgn="base">
              <a:buNone/>
            </a:pPr>
            <a:r>
              <a:rPr lang="ru-RU" b="1" i="1" dirty="0" err="1"/>
              <a:t>Виклик</a:t>
            </a:r>
            <a:r>
              <a:rPr lang="ru-RU" b="1" i="1" dirty="0"/>
              <a:t> </a:t>
            </a:r>
            <a:r>
              <a:rPr lang="ru-RU" b="1" i="1" dirty="0" err="1"/>
              <a:t>функції</a:t>
            </a:r>
            <a:r>
              <a:rPr lang="ru-RU" b="1" i="1" dirty="0"/>
              <a:t> </a:t>
            </a:r>
            <a:r>
              <a:rPr lang="ru-RU" b="1" i="1" dirty="0" err="1"/>
              <a:t>SumArray</a:t>
            </a:r>
            <a:r>
              <a:rPr lang="ru-RU" b="1" i="1" dirty="0"/>
              <a:t>() з </a:t>
            </a:r>
            <a:r>
              <a:rPr lang="ru-RU" b="1" i="1" dirty="0" err="1"/>
              <a:t>іншого</a:t>
            </a:r>
            <a:r>
              <a:rPr lang="ru-RU" b="1" i="1" dirty="0"/>
              <a:t> </a:t>
            </a:r>
            <a:r>
              <a:rPr lang="ru-RU" b="1" i="1" dirty="0" err="1"/>
              <a:t>програмного</a:t>
            </a:r>
            <a:r>
              <a:rPr lang="ru-RU" b="1" i="1" dirty="0"/>
              <a:t> коду.</a:t>
            </a:r>
            <a:endParaRPr lang="uk-UA" b="1" dirty="0"/>
          </a:p>
          <a:p>
            <a:pPr marL="0" indent="0" fontAlgn="base">
              <a:buNone/>
            </a:pPr>
            <a:r>
              <a:rPr lang="en-US" sz="2400" dirty="0">
                <a:solidFill>
                  <a:srgbClr val="00B050"/>
                </a:solidFill>
              </a:rPr>
              <a:t>summa </a:t>
            </a:r>
            <a:r>
              <a:rPr lang="en-US" sz="2400" b="1" dirty="0">
                <a:solidFill>
                  <a:srgbClr val="00B050"/>
                </a:solidFill>
              </a:rPr>
              <a:t>= </a:t>
            </a:r>
            <a:r>
              <a:rPr lang="en-US" sz="2400" b="1" dirty="0" err="1">
                <a:solidFill>
                  <a:srgbClr val="00B050"/>
                </a:solidFill>
              </a:rPr>
              <a:t>SumArray</a:t>
            </a:r>
            <a:r>
              <a:rPr lang="en-US" sz="2400" b="1" dirty="0">
                <a:solidFill>
                  <a:srgbClr val="00B050"/>
                </a:solidFill>
              </a:rPr>
              <a:t>(M</a:t>
            </a:r>
            <a:r>
              <a:rPr lang="ru-RU" sz="2400" b="1" dirty="0">
                <a:solidFill>
                  <a:srgbClr val="00B050"/>
                </a:solidFill>
              </a:rPr>
              <a:t>, </a:t>
            </a:r>
            <a:r>
              <a:rPr lang="en-US" sz="2400" b="1" dirty="0">
                <a:solidFill>
                  <a:srgbClr val="00B050"/>
                </a:solidFill>
              </a:rPr>
              <a:t>n);</a:t>
            </a:r>
            <a:r>
              <a:rPr lang="en-US" sz="2400" dirty="0">
                <a:solidFill>
                  <a:srgbClr val="00B050"/>
                </a:solidFill>
              </a:rPr>
              <a:t>   </a:t>
            </a:r>
            <a:endParaRPr lang="uk-UA" sz="2400" dirty="0">
              <a:solidFill>
                <a:srgbClr val="00B050"/>
              </a:solidFill>
            </a:endParaRPr>
          </a:p>
          <a:p>
            <a:pPr marL="0" indent="0">
              <a:buNone/>
            </a:pPr>
            <a:endParaRPr lang="uk-UA" dirty="0"/>
          </a:p>
          <a:p>
            <a:pPr marL="0" indent="0">
              <a:buNone/>
            </a:pPr>
            <a:endParaRPr lang="en-US" dirty="0"/>
          </a:p>
          <a:p>
            <a:pPr marL="0" indent="0">
              <a:buNone/>
            </a:pPr>
            <a:endParaRPr lang="uk-UA" dirty="0"/>
          </a:p>
        </p:txBody>
      </p:sp>
    </p:spTree>
    <p:extLst>
      <p:ext uri="{BB962C8B-B14F-4D97-AF65-F5344CB8AC3E}">
        <p14:creationId xmlns:p14="http://schemas.microsoft.com/office/powerpoint/2010/main" val="2671117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Місце для вмісту 7">
            <a:extLst>
              <a:ext uri="{FF2B5EF4-FFF2-40B4-BE49-F238E27FC236}">
                <a16:creationId xmlns:a16="http://schemas.microsoft.com/office/drawing/2014/main" id="{9F374467-B5A3-4A0D-BC35-4592351FEDA4}"/>
              </a:ext>
            </a:extLst>
          </p:cNvPr>
          <p:cNvSpPr>
            <a:spLocks noGrp="1"/>
          </p:cNvSpPr>
          <p:nvPr>
            <p:ph sz="half" idx="1"/>
          </p:nvPr>
        </p:nvSpPr>
        <p:spPr>
          <a:xfrm>
            <a:off x="704088" y="812800"/>
            <a:ext cx="4846967" cy="5149088"/>
          </a:xfrm>
        </p:spPr>
        <p:txBody>
          <a:bodyPr>
            <a:normAutofit fontScale="85000" lnSpcReduction="20000"/>
          </a:bodyPr>
          <a:lstStyle/>
          <a:p>
            <a:pPr marL="0" indent="0">
              <a:buNone/>
            </a:pPr>
            <a:r>
              <a:rPr lang="en-US" b="1" dirty="0"/>
              <a:t> void </a:t>
            </a:r>
            <a:r>
              <a:rPr lang="en-US" b="1" dirty="0" err="1"/>
              <a:t>twiceArray</a:t>
            </a:r>
            <a:r>
              <a:rPr lang="en-US" b="1" dirty="0"/>
              <a:t>(int [],int);</a:t>
            </a:r>
          </a:p>
          <a:p>
            <a:pPr marL="0" indent="0">
              <a:buNone/>
            </a:pPr>
            <a:r>
              <a:rPr lang="en-US" dirty="0"/>
              <a:t> int main()</a:t>
            </a:r>
          </a:p>
          <a:p>
            <a:pPr marL="0" indent="0">
              <a:buNone/>
            </a:pPr>
            <a:r>
              <a:rPr lang="en-US" dirty="0"/>
              <a:t> {</a:t>
            </a:r>
          </a:p>
          <a:p>
            <a:pPr marL="0" indent="0">
              <a:buNone/>
            </a:pPr>
            <a:r>
              <a:rPr lang="en-US" dirty="0"/>
              <a:t> int actual[]={1,2,3,4,5};</a:t>
            </a:r>
          </a:p>
          <a:p>
            <a:pPr marL="0" indent="0">
              <a:buNone/>
            </a:pPr>
            <a:r>
              <a:rPr lang="en-US" dirty="0"/>
              <a:t> int size= </a:t>
            </a:r>
            <a:r>
              <a:rPr lang="en-US" dirty="0" err="1"/>
              <a:t>sizeof</a:t>
            </a:r>
            <a:r>
              <a:rPr lang="en-US" dirty="0"/>
              <a:t>(actual)/</a:t>
            </a:r>
            <a:r>
              <a:rPr lang="en-US" dirty="0" err="1"/>
              <a:t>sizeof</a:t>
            </a:r>
            <a:r>
              <a:rPr lang="en-US" dirty="0"/>
              <a:t>(actual[0]);</a:t>
            </a:r>
          </a:p>
          <a:p>
            <a:pPr marL="0" indent="0">
              <a:buNone/>
            </a:pPr>
            <a:r>
              <a:rPr lang="en-US" dirty="0"/>
              <a:t> </a:t>
            </a:r>
            <a:r>
              <a:rPr lang="en-US" dirty="0" err="1"/>
              <a:t>cout</a:t>
            </a:r>
            <a:r>
              <a:rPr lang="en-US" dirty="0"/>
              <a:t> &lt;&lt; size &lt;&lt; </a:t>
            </a:r>
            <a:r>
              <a:rPr lang="en-US" dirty="0" err="1"/>
              <a:t>endl</a:t>
            </a:r>
            <a:r>
              <a:rPr lang="en-US" dirty="0"/>
              <a:t>;</a:t>
            </a:r>
          </a:p>
          <a:p>
            <a:pPr marL="0" indent="0">
              <a:buNone/>
            </a:pPr>
            <a:r>
              <a:rPr lang="en-US" b="1" dirty="0"/>
              <a:t> </a:t>
            </a:r>
            <a:r>
              <a:rPr lang="en-US" b="1" dirty="0" err="1"/>
              <a:t>twiceArray</a:t>
            </a:r>
            <a:r>
              <a:rPr lang="en-US" b="1" dirty="0"/>
              <a:t>(</a:t>
            </a:r>
            <a:r>
              <a:rPr lang="en-US" b="1" dirty="0" err="1"/>
              <a:t>actual,size</a:t>
            </a:r>
            <a:r>
              <a:rPr lang="en-US" b="1" dirty="0"/>
              <a:t>);</a:t>
            </a:r>
          </a:p>
          <a:p>
            <a:pPr marL="0" indent="0">
              <a:buNone/>
            </a:pPr>
            <a:r>
              <a:rPr lang="en-US" dirty="0"/>
              <a:t> for(int </a:t>
            </a:r>
            <a:r>
              <a:rPr lang="en-US" dirty="0" err="1"/>
              <a:t>i</a:t>
            </a:r>
            <a:r>
              <a:rPr lang="en-US" dirty="0"/>
              <a:t>=0; </a:t>
            </a:r>
            <a:r>
              <a:rPr lang="en-US" dirty="0" err="1"/>
              <a:t>i</a:t>
            </a:r>
            <a:r>
              <a:rPr lang="en-US" dirty="0"/>
              <a:t>&lt;size; </a:t>
            </a:r>
            <a:r>
              <a:rPr lang="en-US" dirty="0" err="1"/>
              <a:t>i</a:t>
            </a:r>
            <a:r>
              <a:rPr lang="en-US" dirty="0"/>
              <a:t>++) </a:t>
            </a:r>
            <a:r>
              <a:rPr lang="en-US" dirty="0" err="1"/>
              <a:t>cout</a:t>
            </a:r>
            <a:r>
              <a:rPr lang="en-US" dirty="0"/>
              <a:t> &lt;&lt; actual[</a:t>
            </a:r>
            <a:r>
              <a:rPr lang="en-US" dirty="0" err="1"/>
              <a:t>i</a:t>
            </a:r>
            <a:r>
              <a:rPr lang="en-US" dirty="0"/>
              <a:t>] &lt;&lt; " ";</a:t>
            </a:r>
          </a:p>
          <a:p>
            <a:pPr marL="0" indent="0">
              <a:buNone/>
            </a:pPr>
            <a:r>
              <a:rPr lang="en-US" dirty="0"/>
              <a:t> return 0;</a:t>
            </a:r>
          </a:p>
          <a:p>
            <a:pPr marL="0" indent="0">
              <a:buNone/>
            </a:pPr>
            <a:r>
              <a:rPr lang="en-US" dirty="0"/>
              <a:t> }</a:t>
            </a:r>
          </a:p>
          <a:p>
            <a:pPr marL="0" indent="0">
              <a:buNone/>
            </a:pPr>
            <a:r>
              <a:rPr lang="en-US" b="1" dirty="0"/>
              <a:t> void </a:t>
            </a:r>
            <a:r>
              <a:rPr lang="en-US" b="1" dirty="0" err="1"/>
              <a:t>twiceArray</a:t>
            </a:r>
            <a:r>
              <a:rPr lang="en-US" b="1" dirty="0"/>
              <a:t>(int formal[], int n)</a:t>
            </a:r>
          </a:p>
          <a:p>
            <a:pPr marL="0" indent="0">
              <a:buNone/>
            </a:pPr>
            <a:r>
              <a:rPr lang="en-US" dirty="0"/>
              <a:t> {</a:t>
            </a:r>
          </a:p>
          <a:p>
            <a:pPr marL="0" indent="0">
              <a:buNone/>
            </a:pPr>
            <a:r>
              <a:rPr lang="en-US" dirty="0"/>
              <a:t> for (int </a:t>
            </a:r>
            <a:r>
              <a:rPr lang="en-US" dirty="0" err="1"/>
              <a:t>i</a:t>
            </a:r>
            <a:r>
              <a:rPr lang="en-US" dirty="0"/>
              <a:t> = 0; </a:t>
            </a:r>
            <a:r>
              <a:rPr lang="en-US" dirty="0" err="1"/>
              <a:t>i</a:t>
            </a:r>
            <a:r>
              <a:rPr lang="en-US" dirty="0"/>
              <a:t> &lt; n; </a:t>
            </a:r>
            <a:r>
              <a:rPr lang="en-US" dirty="0" err="1"/>
              <a:t>i</a:t>
            </a:r>
            <a:r>
              <a:rPr lang="en-US" dirty="0"/>
              <a:t>++) formal[</a:t>
            </a:r>
            <a:r>
              <a:rPr lang="en-US" dirty="0" err="1"/>
              <a:t>i</a:t>
            </a:r>
            <a:r>
              <a:rPr lang="en-US" dirty="0"/>
              <a:t>]*=2;</a:t>
            </a:r>
          </a:p>
          <a:p>
            <a:pPr marL="0" indent="0">
              <a:buNone/>
            </a:pPr>
            <a:r>
              <a:rPr lang="en-US" dirty="0"/>
              <a:t> }</a:t>
            </a:r>
            <a:endParaRPr lang="uk-UA" dirty="0"/>
          </a:p>
        </p:txBody>
      </p:sp>
      <p:sp>
        <p:nvSpPr>
          <p:cNvPr id="9" name="Місце для вмісту 8">
            <a:extLst>
              <a:ext uri="{FF2B5EF4-FFF2-40B4-BE49-F238E27FC236}">
                <a16:creationId xmlns:a16="http://schemas.microsoft.com/office/drawing/2014/main" id="{35E60FD3-2123-4777-AF0C-70BCF0840FBE}"/>
              </a:ext>
            </a:extLst>
          </p:cNvPr>
          <p:cNvSpPr>
            <a:spLocks noGrp="1"/>
          </p:cNvSpPr>
          <p:nvPr>
            <p:ph sz="half" idx="2"/>
          </p:nvPr>
        </p:nvSpPr>
        <p:spPr>
          <a:xfrm>
            <a:off x="5366326" y="812800"/>
            <a:ext cx="6668655" cy="5149088"/>
          </a:xfrm>
        </p:spPr>
        <p:txBody>
          <a:bodyPr>
            <a:normAutofit fontScale="85000" lnSpcReduction="20000"/>
          </a:bodyPr>
          <a:lstStyle/>
          <a:p>
            <a:pPr marL="0" indent="0">
              <a:buNone/>
            </a:pPr>
            <a:r>
              <a:rPr lang="uk-UA" dirty="0"/>
              <a:t>Ця програма ілюструє ряд особливостей, зв'язаних з масивами. По-перше, зверніть увагу на те, як у прототипі зазначений масив: </a:t>
            </a:r>
            <a:r>
              <a:rPr lang="en-US" dirty="0"/>
              <a:t>int []. (</a:t>
            </a:r>
            <a:r>
              <a:rPr lang="uk-UA" dirty="0"/>
              <a:t>Пробіл між словом </a:t>
            </a:r>
            <a:r>
              <a:rPr lang="en-US" dirty="0"/>
              <a:t>int </a:t>
            </a:r>
            <a:r>
              <a:rPr lang="uk-UA" dirty="0"/>
              <a:t>і дужками не обов'язковий.) По-друге, розмір масиву задається окремим </a:t>
            </a:r>
            <a:r>
              <a:rPr lang="uk-UA" dirty="0" err="1"/>
              <a:t>цілочисельним</a:t>
            </a:r>
            <a:r>
              <a:rPr lang="uk-UA" dirty="0"/>
              <a:t> параметром. Його значення задається не явно, а обчислюється за допомогою виразу </a:t>
            </a:r>
            <a:r>
              <a:rPr lang="en-US" dirty="0"/>
              <a:t>size=</a:t>
            </a:r>
            <a:r>
              <a:rPr lang="en-US" dirty="0" err="1"/>
              <a:t>sizeof</a:t>
            </a:r>
            <a:r>
              <a:rPr lang="en-US" dirty="0"/>
              <a:t>(actual)/</a:t>
            </a:r>
            <a:r>
              <a:rPr lang="en-US" dirty="0" err="1"/>
              <a:t>sizeof</a:t>
            </a:r>
            <a:r>
              <a:rPr lang="en-US" dirty="0"/>
              <a:t>(actual[0]). </a:t>
            </a:r>
            <a:endParaRPr lang="uk-UA" dirty="0"/>
          </a:p>
          <a:p>
            <a:pPr marL="0" indent="0">
              <a:buNone/>
            </a:pPr>
            <a:r>
              <a:rPr lang="uk-UA" dirty="0"/>
              <a:t>Значення </a:t>
            </a:r>
            <a:r>
              <a:rPr lang="en-US" dirty="0" err="1"/>
              <a:t>sizeof</a:t>
            </a:r>
            <a:r>
              <a:rPr lang="en-US" dirty="0"/>
              <a:t>(actual) </a:t>
            </a:r>
            <a:r>
              <a:rPr lang="uk-UA" dirty="0"/>
              <a:t>дорівнює кількості байтів, займаних масивом, а значення </a:t>
            </a:r>
            <a:r>
              <a:rPr lang="en-US" dirty="0" err="1"/>
              <a:t>sizeof</a:t>
            </a:r>
            <a:r>
              <a:rPr lang="en-US" dirty="0"/>
              <a:t>(actual[0]) — </a:t>
            </a:r>
            <a:r>
              <a:rPr lang="uk-UA" dirty="0"/>
              <a:t>кількості байтів, займаних його елементами. Отже, частка </a:t>
            </a:r>
            <a:r>
              <a:rPr lang="en-US" dirty="0" err="1"/>
              <a:t>sizeof</a:t>
            </a:r>
            <a:r>
              <a:rPr lang="en-US" dirty="0"/>
              <a:t>(actual)/</a:t>
            </a:r>
            <a:r>
              <a:rPr lang="en-US" dirty="0" err="1"/>
              <a:t>sizeof</a:t>
            </a:r>
            <a:r>
              <a:rPr lang="en-US" dirty="0"/>
              <a:t>(actual[0]) </a:t>
            </a:r>
            <a:r>
              <a:rPr lang="uk-UA" dirty="0"/>
              <a:t>дорівнює кількості елементів масиву.</a:t>
            </a:r>
          </a:p>
          <a:p>
            <a:pPr marL="0" indent="0">
              <a:buNone/>
            </a:pPr>
            <a:r>
              <a:rPr lang="uk-UA" dirty="0"/>
              <a:t>Спроба обійтися без цього й обчислити розмір масиву, що є формальним параметром, у тілі функції приречена на невдачу. Це зв'язано з тим, що у функцію передається не масив, а вказівник на його перший елемент. Отже, вираз </a:t>
            </a:r>
            <a:r>
              <a:rPr lang="en-US" dirty="0"/>
              <a:t>size=</a:t>
            </a:r>
            <a:r>
              <a:rPr lang="en-US" dirty="0" err="1"/>
              <a:t>sizeof</a:t>
            </a:r>
            <a:r>
              <a:rPr lang="en-US" dirty="0"/>
              <a:t>(formal)/</a:t>
            </a:r>
            <a:r>
              <a:rPr lang="en-US" dirty="0" err="1"/>
              <a:t>sizeof</a:t>
            </a:r>
            <a:r>
              <a:rPr lang="en-US" dirty="0"/>
              <a:t>(formal[0]) </a:t>
            </a:r>
            <a:r>
              <a:rPr lang="uk-UA" dirty="0"/>
              <a:t>завжди дорівнює 1, оскільки значення </a:t>
            </a:r>
            <a:r>
              <a:rPr lang="en-US" dirty="0" err="1"/>
              <a:t>sizeof</a:t>
            </a:r>
            <a:r>
              <a:rPr lang="en-US" dirty="0"/>
              <a:t>(formal) </a:t>
            </a:r>
            <a:r>
              <a:rPr lang="uk-UA" dirty="0"/>
              <a:t>дорівнює значенню </a:t>
            </a:r>
            <a:r>
              <a:rPr lang="en-US" dirty="0" err="1"/>
              <a:t>sizeof</a:t>
            </a:r>
            <a:r>
              <a:rPr lang="en-US" dirty="0"/>
              <a:t>(formal[0]). </a:t>
            </a:r>
            <a:endParaRPr lang="uk-UA" dirty="0"/>
          </a:p>
        </p:txBody>
      </p:sp>
    </p:spTree>
    <p:extLst>
      <p:ext uri="{BB962C8B-B14F-4D97-AF65-F5344CB8AC3E}">
        <p14:creationId xmlns:p14="http://schemas.microsoft.com/office/powerpoint/2010/main" val="735628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DFD46131-65C5-4A8C-AA03-D3C4A1DD9625}"/>
              </a:ext>
            </a:extLst>
          </p:cNvPr>
          <p:cNvSpPr>
            <a:spLocks noGrp="1"/>
          </p:cNvSpPr>
          <p:nvPr>
            <p:ph sz="half" idx="1"/>
          </p:nvPr>
        </p:nvSpPr>
        <p:spPr>
          <a:xfrm>
            <a:off x="704088" y="895927"/>
            <a:ext cx="5212080" cy="5065961"/>
          </a:xfrm>
        </p:spPr>
        <p:txBody>
          <a:bodyPr>
            <a:normAutofit fontScale="77500" lnSpcReduction="20000"/>
          </a:bodyPr>
          <a:lstStyle/>
          <a:p>
            <a:pPr marL="0" indent="0">
              <a:buNone/>
            </a:pPr>
            <a:r>
              <a:rPr lang="en-US" dirty="0"/>
              <a:t> const int COLUMNS = 2;</a:t>
            </a:r>
          </a:p>
          <a:p>
            <a:pPr marL="0" indent="0">
              <a:buNone/>
            </a:pPr>
            <a:r>
              <a:rPr lang="en-US" dirty="0"/>
              <a:t> </a:t>
            </a:r>
            <a:r>
              <a:rPr lang="en-US" b="1" dirty="0"/>
              <a:t>void </a:t>
            </a:r>
            <a:r>
              <a:rPr lang="en-US" b="1" dirty="0" err="1"/>
              <a:t>twiceArray</a:t>
            </a:r>
            <a:r>
              <a:rPr lang="en-US" b="1" dirty="0"/>
              <a:t>(int [][COLUMNS], int rows);</a:t>
            </a:r>
          </a:p>
          <a:p>
            <a:pPr marL="0" indent="0">
              <a:buNone/>
            </a:pPr>
            <a:r>
              <a:rPr lang="en-US" dirty="0"/>
              <a:t> int main()</a:t>
            </a:r>
            <a:r>
              <a:rPr lang="uk-UA" dirty="0"/>
              <a:t> </a:t>
            </a:r>
            <a:r>
              <a:rPr lang="en-US" dirty="0"/>
              <a:t> {</a:t>
            </a:r>
          </a:p>
          <a:p>
            <a:pPr marL="0" indent="0">
              <a:buNone/>
            </a:pPr>
            <a:r>
              <a:rPr lang="en-US" dirty="0"/>
              <a:t> int actual[][COLUMNS]={1,2,3,4};</a:t>
            </a:r>
          </a:p>
          <a:p>
            <a:pPr marL="0" indent="0">
              <a:buNone/>
            </a:pPr>
            <a:r>
              <a:rPr lang="en-US" dirty="0"/>
              <a:t> int rows = 2;</a:t>
            </a:r>
          </a:p>
          <a:p>
            <a:pPr marL="0" indent="0">
              <a:buNone/>
            </a:pPr>
            <a:r>
              <a:rPr lang="en-US" b="1" dirty="0"/>
              <a:t> </a:t>
            </a:r>
            <a:r>
              <a:rPr lang="en-US" b="1" dirty="0" err="1"/>
              <a:t>twiceArray</a:t>
            </a:r>
            <a:r>
              <a:rPr lang="en-US" b="1" dirty="0"/>
              <a:t>(actual, rows);</a:t>
            </a:r>
          </a:p>
          <a:p>
            <a:pPr marL="0" indent="0">
              <a:buNone/>
            </a:pPr>
            <a:r>
              <a:rPr lang="en-US" dirty="0"/>
              <a:t> for(int </a:t>
            </a:r>
            <a:r>
              <a:rPr lang="en-US" dirty="0" err="1"/>
              <a:t>i</a:t>
            </a:r>
            <a:r>
              <a:rPr lang="en-US" dirty="0"/>
              <a:t>=0; </a:t>
            </a:r>
            <a:r>
              <a:rPr lang="en-US" dirty="0" err="1"/>
              <a:t>i</a:t>
            </a:r>
            <a:r>
              <a:rPr lang="en-US" dirty="0"/>
              <a:t>&lt;COLUMNS; </a:t>
            </a:r>
            <a:r>
              <a:rPr lang="en-US" dirty="0" err="1"/>
              <a:t>i</a:t>
            </a:r>
            <a:r>
              <a:rPr lang="en-US" dirty="0"/>
              <a:t>++)</a:t>
            </a:r>
          </a:p>
          <a:p>
            <a:pPr marL="0" indent="0">
              <a:buNone/>
            </a:pPr>
            <a:r>
              <a:rPr lang="en-US" dirty="0"/>
              <a:t> {</a:t>
            </a:r>
            <a:r>
              <a:rPr lang="uk-UA" dirty="0"/>
              <a:t> </a:t>
            </a:r>
            <a:r>
              <a:rPr lang="en-US" dirty="0"/>
              <a:t> for(int j=0; j&lt;rows; </a:t>
            </a:r>
            <a:r>
              <a:rPr lang="en-US" dirty="0" err="1"/>
              <a:t>j++</a:t>
            </a:r>
            <a:r>
              <a:rPr lang="en-US" dirty="0"/>
              <a:t>) </a:t>
            </a:r>
            <a:r>
              <a:rPr lang="en-US" dirty="0" err="1"/>
              <a:t>cout</a:t>
            </a:r>
            <a:r>
              <a:rPr lang="en-US" dirty="0"/>
              <a:t> &lt;&lt; actual[</a:t>
            </a:r>
            <a:r>
              <a:rPr lang="en-US" dirty="0" err="1"/>
              <a:t>i</a:t>
            </a:r>
            <a:r>
              <a:rPr lang="en-US" dirty="0"/>
              <a:t>][j] &lt;&lt; " ";</a:t>
            </a:r>
          </a:p>
          <a:p>
            <a:pPr marL="0" indent="0">
              <a:buNone/>
            </a:pPr>
            <a:r>
              <a:rPr lang="en-US" dirty="0"/>
              <a:t> </a:t>
            </a:r>
            <a:r>
              <a:rPr lang="en-US" dirty="0" err="1"/>
              <a:t>cout</a:t>
            </a:r>
            <a:r>
              <a:rPr lang="en-US" dirty="0"/>
              <a:t> &lt;&lt; </a:t>
            </a:r>
            <a:r>
              <a:rPr lang="en-US" dirty="0" err="1"/>
              <a:t>endl</a:t>
            </a:r>
            <a:r>
              <a:rPr lang="en-US" dirty="0"/>
              <a:t>;</a:t>
            </a:r>
            <a:r>
              <a:rPr lang="uk-UA" dirty="0"/>
              <a:t> </a:t>
            </a:r>
            <a:r>
              <a:rPr lang="en-US" dirty="0"/>
              <a:t> }</a:t>
            </a:r>
          </a:p>
          <a:p>
            <a:pPr marL="0" indent="0">
              <a:buNone/>
            </a:pPr>
            <a:r>
              <a:rPr lang="en-US" dirty="0"/>
              <a:t> return 0;</a:t>
            </a:r>
            <a:r>
              <a:rPr lang="uk-UA" dirty="0"/>
              <a:t> </a:t>
            </a:r>
            <a:r>
              <a:rPr lang="en-US" dirty="0"/>
              <a:t> }</a:t>
            </a:r>
          </a:p>
          <a:p>
            <a:pPr marL="0" indent="0">
              <a:buNone/>
            </a:pPr>
            <a:r>
              <a:rPr lang="en-US" b="1" dirty="0"/>
              <a:t> void </a:t>
            </a:r>
            <a:r>
              <a:rPr lang="en-US" b="1" dirty="0" err="1"/>
              <a:t>twiceArray</a:t>
            </a:r>
            <a:r>
              <a:rPr lang="en-US" b="1" dirty="0"/>
              <a:t>(int formal[][COLUMNS], int rows)</a:t>
            </a:r>
          </a:p>
          <a:p>
            <a:pPr marL="0" indent="0">
              <a:buNone/>
            </a:pPr>
            <a:r>
              <a:rPr lang="en-US" dirty="0"/>
              <a:t> {for (int </a:t>
            </a:r>
            <a:r>
              <a:rPr lang="en-US" dirty="0" err="1"/>
              <a:t>i</a:t>
            </a:r>
            <a:r>
              <a:rPr lang="en-US" dirty="0"/>
              <a:t> = 0; </a:t>
            </a:r>
            <a:r>
              <a:rPr lang="en-US" dirty="0" err="1"/>
              <a:t>i</a:t>
            </a:r>
            <a:r>
              <a:rPr lang="en-US" dirty="0"/>
              <a:t> &lt; COLUMNS; </a:t>
            </a:r>
            <a:r>
              <a:rPr lang="en-US" dirty="0" err="1"/>
              <a:t>i</a:t>
            </a:r>
            <a:r>
              <a:rPr lang="en-US" dirty="0"/>
              <a:t>++) </a:t>
            </a:r>
            <a:endParaRPr lang="uk-UA" dirty="0"/>
          </a:p>
          <a:p>
            <a:pPr marL="0" indent="0">
              <a:buNone/>
            </a:pPr>
            <a:r>
              <a:rPr lang="en-US" dirty="0"/>
              <a:t>for(int j = 0; j &lt; rows; </a:t>
            </a:r>
            <a:r>
              <a:rPr lang="en-US" dirty="0" err="1"/>
              <a:t>j++</a:t>
            </a:r>
            <a:r>
              <a:rPr lang="en-US" dirty="0"/>
              <a:t>)</a:t>
            </a:r>
            <a:r>
              <a:rPr lang="uk-UA" dirty="0"/>
              <a:t> </a:t>
            </a:r>
          </a:p>
          <a:p>
            <a:pPr marL="0" indent="0">
              <a:buNone/>
            </a:pPr>
            <a:r>
              <a:rPr lang="en-US" dirty="0"/>
              <a:t> formal[</a:t>
            </a:r>
            <a:r>
              <a:rPr lang="en-US" dirty="0" err="1"/>
              <a:t>i</a:t>
            </a:r>
            <a:r>
              <a:rPr lang="en-US" dirty="0"/>
              <a:t>][j]*=2; } </a:t>
            </a:r>
            <a:endParaRPr lang="uk-UA" dirty="0"/>
          </a:p>
        </p:txBody>
      </p:sp>
      <p:sp>
        <p:nvSpPr>
          <p:cNvPr id="4" name="Місце для вмісту 3">
            <a:extLst>
              <a:ext uri="{FF2B5EF4-FFF2-40B4-BE49-F238E27FC236}">
                <a16:creationId xmlns:a16="http://schemas.microsoft.com/office/drawing/2014/main" id="{22744BFB-F3C3-45E3-A9CB-14B04B631927}"/>
              </a:ext>
            </a:extLst>
          </p:cNvPr>
          <p:cNvSpPr>
            <a:spLocks noGrp="1"/>
          </p:cNvSpPr>
          <p:nvPr>
            <p:ph sz="half" idx="2"/>
          </p:nvPr>
        </p:nvSpPr>
        <p:spPr>
          <a:xfrm>
            <a:off x="6181344" y="812800"/>
            <a:ext cx="5212080" cy="5149088"/>
          </a:xfrm>
        </p:spPr>
        <p:txBody>
          <a:bodyPr>
            <a:normAutofit fontScale="77500" lnSpcReduction="20000"/>
          </a:bodyPr>
          <a:lstStyle/>
          <a:p>
            <a:pPr marL="0" indent="0">
              <a:buNone/>
            </a:pPr>
            <a:r>
              <a:rPr lang="en-US" dirty="0"/>
              <a:t>#include &lt;iostream&gt;</a:t>
            </a:r>
          </a:p>
          <a:p>
            <a:pPr marL="0" indent="0">
              <a:buNone/>
            </a:pPr>
            <a:r>
              <a:rPr lang="en-US" dirty="0"/>
              <a:t>using namespace std; </a:t>
            </a:r>
          </a:p>
          <a:p>
            <a:pPr marL="0" indent="0">
              <a:buNone/>
            </a:pPr>
            <a:r>
              <a:rPr lang="en-US" b="1" dirty="0"/>
              <a:t>void </a:t>
            </a:r>
            <a:r>
              <a:rPr lang="en-US" b="1" dirty="0" err="1"/>
              <a:t>twiceArray</a:t>
            </a:r>
            <a:r>
              <a:rPr lang="en-US" b="1" dirty="0"/>
              <a:t>(int [2][2]);</a:t>
            </a:r>
          </a:p>
          <a:p>
            <a:pPr marL="0" indent="0">
              <a:buNone/>
            </a:pPr>
            <a:r>
              <a:rPr lang="en-US" dirty="0"/>
              <a:t> int main()  { </a:t>
            </a:r>
          </a:p>
          <a:p>
            <a:pPr marL="0" indent="0">
              <a:buNone/>
            </a:pPr>
            <a:r>
              <a:rPr lang="en-US" dirty="0"/>
              <a:t>int actual[2][2]={1,2,3,4};</a:t>
            </a:r>
          </a:p>
          <a:p>
            <a:pPr marL="0" indent="0">
              <a:buNone/>
            </a:pPr>
            <a:r>
              <a:rPr lang="en-US" dirty="0"/>
              <a:t> </a:t>
            </a:r>
            <a:r>
              <a:rPr lang="en-US" b="1" dirty="0" err="1"/>
              <a:t>twiceArray</a:t>
            </a:r>
            <a:r>
              <a:rPr lang="en-US" b="1" dirty="0"/>
              <a:t>(actual); </a:t>
            </a:r>
          </a:p>
          <a:p>
            <a:pPr marL="0" indent="0">
              <a:buNone/>
            </a:pPr>
            <a:r>
              <a:rPr lang="en-US" dirty="0"/>
              <a:t>for(int </a:t>
            </a:r>
            <a:r>
              <a:rPr lang="en-US" dirty="0" err="1"/>
              <a:t>i</a:t>
            </a:r>
            <a:r>
              <a:rPr lang="en-US" dirty="0"/>
              <a:t>=0; </a:t>
            </a:r>
            <a:r>
              <a:rPr lang="en-US" dirty="0" err="1"/>
              <a:t>i</a:t>
            </a:r>
            <a:r>
              <a:rPr lang="en-US" dirty="0"/>
              <a:t>&lt;2; </a:t>
            </a:r>
            <a:r>
              <a:rPr lang="en-US" dirty="0" err="1"/>
              <a:t>i</a:t>
            </a:r>
            <a:r>
              <a:rPr lang="en-US" dirty="0"/>
              <a:t>++) </a:t>
            </a:r>
          </a:p>
          <a:p>
            <a:pPr marL="0" indent="0">
              <a:buNone/>
            </a:pPr>
            <a:r>
              <a:rPr lang="en-US" dirty="0"/>
              <a:t>{  for(int j=0; j&lt;2; </a:t>
            </a:r>
            <a:r>
              <a:rPr lang="en-US" dirty="0" err="1"/>
              <a:t>j++</a:t>
            </a:r>
            <a:r>
              <a:rPr lang="en-US" dirty="0"/>
              <a:t>)</a:t>
            </a:r>
          </a:p>
          <a:p>
            <a:pPr marL="0" indent="0">
              <a:buNone/>
            </a:pPr>
            <a:r>
              <a:rPr lang="en-US" dirty="0"/>
              <a:t> </a:t>
            </a:r>
            <a:r>
              <a:rPr lang="en-US" dirty="0" err="1"/>
              <a:t>cout</a:t>
            </a:r>
            <a:r>
              <a:rPr lang="en-US" dirty="0"/>
              <a:t> &lt;&lt; actual[</a:t>
            </a:r>
            <a:r>
              <a:rPr lang="en-US" dirty="0" err="1"/>
              <a:t>i</a:t>
            </a:r>
            <a:r>
              <a:rPr lang="en-US" dirty="0"/>
              <a:t>][j] &lt;&lt; " "; </a:t>
            </a:r>
            <a:r>
              <a:rPr lang="en-US" dirty="0" err="1"/>
              <a:t>cout</a:t>
            </a:r>
            <a:r>
              <a:rPr lang="en-US" dirty="0"/>
              <a:t> &lt;&lt; </a:t>
            </a:r>
            <a:r>
              <a:rPr lang="en-US" dirty="0" err="1"/>
              <a:t>endl</a:t>
            </a:r>
            <a:r>
              <a:rPr lang="en-US" dirty="0"/>
              <a:t>;  } </a:t>
            </a:r>
          </a:p>
          <a:p>
            <a:pPr marL="0" indent="0">
              <a:buNone/>
            </a:pPr>
            <a:r>
              <a:rPr lang="en-US" dirty="0"/>
              <a:t>return 0;  } </a:t>
            </a:r>
          </a:p>
          <a:p>
            <a:pPr marL="0" indent="0">
              <a:buNone/>
            </a:pPr>
            <a:r>
              <a:rPr lang="en-US" b="1" dirty="0"/>
              <a:t>void </a:t>
            </a:r>
            <a:r>
              <a:rPr lang="en-US" b="1" dirty="0" err="1"/>
              <a:t>twiceArray</a:t>
            </a:r>
            <a:r>
              <a:rPr lang="en-US" b="1" dirty="0"/>
              <a:t>(int formal[2][2]) </a:t>
            </a:r>
          </a:p>
          <a:p>
            <a:pPr marL="0" indent="0">
              <a:buNone/>
            </a:pPr>
            <a:r>
              <a:rPr lang="en-US" dirty="0"/>
              <a:t>{for (int </a:t>
            </a:r>
            <a:r>
              <a:rPr lang="en-US" dirty="0" err="1"/>
              <a:t>i</a:t>
            </a:r>
            <a:r>
              <a:rPr lang="en-US" dirty="0"/>
              <a:t> = 0; </a:t>
            </a:r>
            <a:r>
              <a:rPr lang="en-US" dirty="0" err="1"/>
              <a:t>i</a:t>
            </a:r>
            <a:r>
              <a:rPr lang="en-US" dirty="0"/>
              <a:t> &lt; 2; </a:t>
            </a:r>
            <a:r>
              <a:rPr lang="en-US" dirty="0" err="1"/>
              <a:t>i</a:t>
            </a:r>
            <a:r>
              <a:rPr lang="en-US" dirty="0"/>
              <a:t>++) </a:t>
            </a:r>
          </a:p>
          <a:p>
            <a:pPr marL="0" indent="0">
              <a:buNone/>
            </a:pPr>
            <a:r>
              <a:rPr lang="en-US" dirty="0"/>
              <a:t>for(int j = 0; j &lt; 2; </a:t>
            </a:r>
            <a:r>
              <a:rPr lang="en-US" dirty="0" err="1"/>
              <a:t>j++</a:t>
            </a:r>
            <a:r>
              <a:rPr lang="en-US" dirty="0"/>
              <a:t>)  formal[</a:t>
            </a:r>
            <a:r>
              <a:rPr lang="en-US" dirty="0" err="1"/>
              <a:t>i</a:t>
            </a:r>
            <a:r>
              <a:rPr lang="en-US" dirty="0"/>
              <a:t>][j]*=2; } </a:t>
            </a:r>
            <a:endParaRPr lang="uk-UA" dirty="0"/>
          </a:p>
        </p:txBody>
      </p:sp>
      <p:pic>
        <p:nvPicPr>
          <p:cNvPr id="5" name="Рисунок 4">
            <a:extLst>
              <a:ext uri="{FF2B5EF4-FFF2-40B4-BE49-F238E27FC236}">
                <a16:creationId xmlns:a16="http://schemas.microsoft.com/office/drawing/2014/main" id="{C8E546BC-71ED-4506-86CB-9229C34654FB}"/>
              </a:ext>
            </a:extLst>
          </p:cNvPr>
          <p:cNvPicPr>
            <a:picLocks noChangeAspect="1"/>
          </p:cNvPicPr>
          <p:nvPr/>
        </p:nvPicPr>
        <p:blipFill>
          <a:blip r:embed="rId2"/>
          <a:stretch>
            <a:fillRect/>
          </a:stretch>
        </p:blipFill>
        <p:spPr>
          <a:xfrm>
            <a:off x="5464445" y="5245738"/>
            <a:ext cx="811389" cy="799462"/>
          </a:xfrm>
          <a:prstGeom prst="rect">
            <a:avLst/>
          </a:prstGeom>
        </p:spPr>
      </p:pic>
    </p:spTree>
    <p:extLst>
      <p:ext uri="{BB962C8B-B14F-4D97-AF65-F5344CB8AC3E}">
        <p14:creationId xmlns:p14="http://schemas.microsoft.com/office/powerpoint/2010/main" val="3351092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кутник 5">
            <a:extLst>
              <a:ext uri="{FF2B5EF4-FFF2-40B4-BE49-F238E27FC236}">
                <a16:creationId xmlns:a16="http://schemas.microsoft.com/office/drawing/2014/main" id="{F0905CE8-7BD0-45A2-AC51-965AED59FCFF}"/>
              </a:ext>
            </a:extLst>
          </p:cNvPr>
          <p:cNvSpPr/>
          <p:nvPr/>
        </p:nvSpPr>
        <p:spPr>
          <a:xfrm>
            <a:off x="434109" y="908040"/>
            <a:ext cx="11600873" cy="3970318"/>
          </a:xfrm>
          <a:prstGeom prst="rect">
            <a:avLst/>
          </a:prstGeom>
        </p:spPr>
        <p:txBody>
          <a:bodyPr wrap="square">
            <a:spAutoFit/>
          </a:bodyPr>
          <a:lstStyle/>
          <a:p>
            <a:endParaRPr lang="uk-UA" dirty="0"/>
          </a:p>
          <a:p>
            <a:r>
              <a:rPr lang="uk-UA" dirty="0"/>
              <a:t>Розробимо програму, яка виводить на екран суму чисел 5 і 3 за допомогою функції, що повертає значення:</a:t>
            </a:r>
          </a:p>
          <a:p>
            <a:endParaRPr lang="uk-UA" dirty="0"/>
          </a:p>
          <a:p>
            <a:r>
              <a:rPr lang="uk-UA" dirty="0"/>
              <a:t>#</a:t>
            </a:r>
            <a:r>
              <a:rPr lang="en-US" dirty="0"/>
              <a:t>include &lt;iostream&gt;</a:t>
            </a:r>
          </a:p>
          <a:p>
            <a:r>
              <a:rPr lang="en-US" dirty="0"/>
              <a:t>using namespace std;</a:t>
            </a:r>
            <a:endParaRPr lang="uk-UA" dirty="0"/>
          </a:p>
          <a:p>
            <a:endParaRPr lang="en-US" dirty="0"/>
          </a:p>
          <a:p>
            <a:r>
              <a:rPr lang="en-US" dirty="0"/>
              <a:t>// </a:t>
            </a:r>
            <a:r>
              <a:rPr lang="uk-UA" dirty="0"/>
              <a:t>Функція, яка повертає значення суми двох чисел </a:t>
            </a:r>
          </a:p>
          <a:p>
            <a:endParaRPr lang="uk-UA" dirty="0"/>
          </a:p>
          <a:p>
            <a:r>
              <a:rPr lang="en-US" b="1" dirty="0">
                <a:solidFill>
                  <a:srgbClr val="0070C0"/>
                </a:solidFill>
              </a:rPr>
              <a:t>int Sum(int a, int b)</a:t>
            </a:r>
            <a:r>
              <a:rPr lang="en-US" b="1" dirty="0"/>
              <a:t> </a:t>
            </a:r>
            <a:r>
              <a:rPr lang="en-US" dirty="0"/>
              <a:t>{</a:t>
            </a:r>
          </a:p>
          <a:p>
            <a:r>
              <a:rPr lang="en-US" dirty="0"/>
              <a:t>	int S = a + b;</a:t>
            </a:r>
          </a:p>
          <a:p>
            <a:r>
              <a:rPr lang="en-US" dirty="0"/>
              <a:t>	return S;}</a:t>
            </a:r>
          </a:p>
          <a:p>
            <a:r>
              <a:rPr lang="en-US" dirty="0"/>
              <a:t>int main() {</a:t>
            </a:r>
          </a:p>
          <a:p>
            <a:r>
              <a:rPr lang="en-US" dirty="0"/>
              <a:t>	</a:t>
            </a:r>
            <a:r>
              <a:rPr lang="en-US" dirty="0" err="1"/>
              <a:t>cout</a:t>
            </a:r>
            <a:r>
              <a:rPr lang="en-US" dirty="0"/>
              <a:t> &lt;&lt; "a + b = " &lt;&lt; </a:t>
            </a:r>
            <a:r>
              <a:rPr lang="en-US" b="1" dirty="0">
                <a:solidFill>
                  <a:srgbClr val="0070C0"/>
                </a:solidFill>
              </a:rPr>
              <a:t>Sum(3, 5);  </a:t>
            </a:r>
            <a:r>
              <a:rPr lang="en-US" dirty="0"/>
              <a:t>// </a:t>
            </a:r>
            <a:r>
              <a:rPr lang="uk-UA" dirty="0"/>
              <a:t>виводимо результат виконання функції</a:t>
            </a:r>
          </a:p>
          <a:p>
            <a:r>
              <a:rPr lang="uk-UA" dirty="0"/>
              <a:t>	</a:t>
            </a:r>
            <a:r>
              <a:rPr lang="en-US" dirty="0"/>
              <a:t>return 0;}</a:t>
            </a:r>
          </a:p>
        </p:txBody>
      </p:sp>
    </p:spTree>
    <p:extLst>
      <p:ext uri="{BB962C8B-B14F-4D97-AF65-F5344CB8AC3E}">
        <p14:creationId xmlns:p14="http://schemas.microsoft.com/office/powerpoint/2010/main" val="618506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A80A46B4-5FE4-430F-B880-85AD090CBBCC}"/>
              </a:ext>
            </a:extLst>
          </p:cNvPr>
          <p:cNvSpPr>
            <a:spLocks noGrp="1"/>
          </p:cNvSpPr>
          <p:nvPr>
            <p:ph sz="half" idx="1"/>
          </p:nvPr>
        </p:nvSpPr>
        <p:spPr>
          <a:xfrm>
            <a:off x="704088" y="858982"/>
            <a:ext cx="5212080" cy="5791200"/>
          </a:xfrm>
        </p:spPr>
        <p:txBody>
          <a:bodyPr>
            <a:noAutofit/>
          </a:bodyPr>
          <a:lstStyle/>
          <a:p>
            <a:pPr marL="0" indent="0">
              <a:buNone/>
            </a:pPr>
            <a:r>
              <a:rPr lang="en-US" dirty="0"/>
              <a:t>void </a:t>
            </a:r>
            <a:r>
              <a:rPr lang="en-US" dirty="0" err="1">
                <a:solidFill>
                  <a:srgbClr val="002060"/>
                </a:solidFill>
              </a:rPr>
              <a:t>myFunction</a:t>
            </a:r>
            <a:r>
              <a:rPr lang="en-US" dirty="0"/>
              <a:t>(</a:t>
            </a:r>
            <a:r>
              <a:rPr lang="en-US" dirty="0">
                <a:solidFill>
                  <a:srgbClr val="C00000"/>
                </a:solidFill>
              </a:rPr>
              <a:t>string </a:t>
            </a:r>
            <a:r>
              <a:rPr lang="en-US" dirty="0" err="1">
                <a:solidFill>
                  <a:srgbClr val="C00000"/>
                </a:solidFill>
              </a:rPr>
              <a:t>fname</a:t>
            </a:r>
            <a:r>
              <a:rPr lang="en-US" dirty="0">
                <a:solidFill>
                  <a:srgbClr val="C00000"/>
                </a:solidFill>
              </a:rPr>
              <a:t>, int age</a:t>
            </a:r>
            <a:r>
              <a:rPr lang="en-US" dirty="0"/>
              <a:t>) {</a:t>
            </a:r>
          </a:p>
          <a:p>
            <a:pPr marL="0" indent="0">
              <a:buNone/>
            </a:pPr>
            <a:r>
              <a:rPr lang="en-US" dirty="0"/>
              <a:t>  </a:t>
            </a:r>
            <a:r>
              <a:rPr lang="en-US" dirty="0" err="1"/>
              <a:t>cout</a:t>
            </a:r>
            <a:r>
              <a:rPr lang="en-US" dirty="0"/>
              <a:t> &lt;&lt; </a:t>
            </a:r>
            <a:r>
              <a:rPr lang="en-US" dirty="0" err="1"/>
              <a:t>fname</a:t>
            </a:r>
            <a:r>
              <a:rPr lang="en-US" dirty="0"/>
              <a:t> &lt;&lt; " </a:t>
            </a:r>
            <a:r>
              <a:rPr lang="en-US" dirty="0" err="1"/>
              <a:t>Refsnes</a:t>
            </a:r>
            <a:r>
              <a:rPr lang="en-US" dirty="0"/>
              <a:t>. " &lt;&lt; age &lt;&lt; " years old. \n";</a:t>
            </a:r>
          </a:p>
          <a:p>
            <a:pPr marL="0" indent="0">
              <a:buNone/>
            </a:pPr>
            <a:r>
              <a:rPr lang="en-US" dirty="0"/>
              <a:t>}</a:t>
            </a:r>
          </a:p>
          <a:p>
            <a:pPr marL="0" indent="0">
              <a:buNone/>
            </a:pPr>
            <a:r>
              <a:rPr lang="en-US" dirty="0"/>
              <a:t>int main() {</a:t>
            </a:r>
          </a:p>
          <a:p>
            <a:pPr marL="0" indent="0">
              <a:buNone/>
            </a:pPr>
            <a:r>
              <a:rPr lang="en-US" dirty="0">
                <a:solidFill>
                  <a:srgbClr val="002060"/>
                </a:solidFill>
              </a:rPr>
              <a:t>  </a:t>
            </a:r>
            <a:r>
              <a:rPr lang="en-US" dirty="0" err="1">
                <a:solidFill>
                  <a:srgbClr val="002060"/>
                </a:solidFill>
              </a:rPr>
              <a:t>myFunction</a:t>
            </a:r>
            <a:r>
              <a:rPr lang="en-US" dirty="0">
                <a:solidFill>
                  <a:srgbClr val="C00000"/>
                </a:solidFill>
              </a:rPr>
              <a:t>("Liam", 3)</a:t>
            </a:r>
            <a:r>
              <a:rPr lang="en-US" dirty="0"/>
              <a:t>;</a:t>
            </a:r>
          </a:p>
          <a:p>
            <a:pPr marL="0" indent="0">
              <a:buNone/>
            </a:pPr>
            <a:r>
              <a:rPr lang="en-US" dirty="0">
                <a:solidFill>
                  <a:srgbClr val="002060"/>
                </a:solidFill>
              </a:rPr>
              <a:t>  </a:t>
            </a:r>
            <a:r>
              <a:rPr lang="en-US" dirty="0" err="1">
                <a:solidFill>
                  <a:srgbClr val="002060"/>
                </a:solidFill>
              </a:rPr>
              <a:t>myFunction</a:t>
            </a:r>
            <a:r>
              <a:rPr lang="en-US" dirty="0">
                <a:solidFill>
                  <a:srgbClr val="C00000"/>
                </a:solidFill>
              </a:rPr>
              <a:t>("Jenny", 14)</a:t>
            </a:r>
            <a:r>
              <a:rPr lang="en-US" dirty="0"/>
              <a:t>;</a:t>
            </a:r>
          </a:p>
          <a:p>
            <a:pPr marL="0" indent="0">
              <a:buNone/>
            </a:pPr>
            <a:r>
              <a:rPr lang="en-US" dirty="0">
                <a:solidFill>
                  <a:srgbClr val="002060"/>
                </a:solidFill>
              </a:rPr>
              <a:t>  </a:t>
            </a:r>
            <a:r>
              <a:rPr lang="en-US" dirty="0" err="1">
                <a:solidFill>
                  <a:srgbClr val="002060"/>
                </a:solidFill>
              </a:rPr>
              <a:t>myFunction</a:t>
            </a:r>
            <a:r>
              <a:rPr lang="en-US" dirty="0">
                <a:solidFill>
                  <a:srgbClr val="C00000"/>
                </a:solidFill>
              </a:rPr>
              <a:t>("Anja", 30)</a:t>
            </a:r>
            <a:r>
              <a:rPr lang="en-US" dirty="0"/>
              <a:t>;</a:t>
            </a:r>
          </a:p>
          <a:p>
            <a:pPr marL="0" indent="0">
              <a:buNone/>
            </a:pPr>
            <a:r>
              <a:rPr lang="en-US" dirty="0"/>
              <a:t>  return 0;</a:t>
            </a:r>
          </a:p>
          <a:p>
            <a:pPr marL="0" indent="0">
              <a:buNone/>
            </a:pPr>
            <a:r>
              <a:rPr lang="en-US" dirty="0"/>
              <a:t>}</a:t>
            </a:r>
          </a:p>
          <a:p>
            <a:pPr marL="0" indent="0">
              <a:buNone/>
            </a:pPr>
            <a:r>
              <a:rPr lang="en-US" sz="1600" dirty="0">
                <a:solidFill>
                  <a:srgbClr val="002060"/>
                </a:solidFill>
              </a:rPr>
              <a:t>// Liam </a:t>
            </a:r>
            <a:r>
              <a:rPr lang="en-US" sz="1600" dirty="0" err="1">
                <a:solidFill>
                  <a:srgbClr val="002060"/>
                </a:solidFill>
              </a:rPr>
              <a:t>Refsnes</a:t>
            </a:r>
            <a:r>
              <a:rPr lang="en-US" sz="1600" dirty="0">
                <a:solidFill>
                  <a:srgbClr val="002060"/>
                </a:solidFill>
              </a:rPr>
              <a:t>. 3 years old.</a:t>
            </a:r>
          </a:p>
          <a:p>
            <a:pPr marL="0" indent="0">
              <a:buNone/>
            </a:pPr>
            <a:r>
              <a:rPr lang="en-US" sz="1600" dirty="0">
                <a:solidFill>
                  <a:srgbClr val="002060"/>
                </a:solidFill>
              </a:rPr>
              <a:t>// Jenny </a:t>
            </a:r>
            <a:r>
              <a:rPr lang="en-US" sz="1600" dirty="0" err="1">
                <a:solidFill>
                  <a:srgbClr val="002060"/>
                </a:solidFill>
              </a:rPr>
              <a:t>Refsnes</a:t>
            </a:r>
            <a:r>
              <a:rPr lang="en-US" sz="1600" dirty="0">
                <a:solidFill>
                  <a:srgbClr val="002060"/>
                </a:solidFill>
              </a:rPr>
              <a:t>. 14 years old.</a:t>
            </a:r>
          </a:p>
          <a:p>
            <a:pPr marL="0" indent="0">
              <a:buNone/>
            </a:pPr>
            <a:r>
              <a:rPr lang="en-US" sz="1600" dirty="0">
                <a:solidFill>
                  <a:srgbClr val="002060"/>
                </a:solidFill>
              </a:rPr>
              <a:t>// Anja </a:t>
            </a:r>
            <a:r>
              <a:rPr lang="en-US" sz="1600" dirty="0" err="1">
                <a:solidFill>
                  <a:srgbClr val="002060"/>
                </a:solidFill>
              </a:rPr>
              <a:t>Refsnes</a:t>
            </a:r>
            <a:r>
              <a:rPr lang="en-US" sz="1600" dirty="0">
                <a:solidFill>
                  <a:srgbClr val="002060"/>
                </a:solidFill>
              </a:rPr>
              <a:t>. 30 years old.</a:t>
            </a:r>
            <a:endParaRPr lang="uk-UA" sz="1600" dirty="0">
              <a:solidFill>
                <a:srgbClr val="002060"/>
              </a:solidFill>
            </a:endParaRPr>
          </a:p>
        </p:txBody>
      </p:sp>
      <p:sp>
        <p:nvSpPr>
          <p:cNvPr id="4" name="Місце для вмісту 3">
            <a:extLst>
              <a:ext uri="{FF2B5EF4-FFF2-40B4-BE49-F238E27FC236}">
                <a16:creationId xmlns:a16="http://schemas.microsoft.com/office/drawing/2014/main" id="{EAFA1677-CDE7-4808-8CB9-2EC9A574A5E0}"/>
              </a:ext>
            </a:extLst>
          </p:cNvPr>
          <p:cNvSpPr>
            <a:spLocks noGrp="1"/>
          </p:cNvSpPr>
          <p:nvPr>
            <p:ph sz="half" idx="2"/>
          </p:nvPr>
        </p:nvSpPr>
        <p:spPr>
          <a:xfrm>
            <a:off x="6181344" y="858981"/>
            <a:ext cx="5212080" cy="5255491"/>
          </a:xfrm>
        </p:spPr>
        <p:txBody>
          <a:bodyPr>
            <a:normAutofit fontScale="70000" lnSpcReduction="20000"/>
          </a:bodyPr>
          <a:lstStyle/>
          <a:p>
            <a:pPr marL="0" indent="0">
              <a:buNone/>
            </a:pPr>
            <a:r>
              <a:rPr lang="en-US" dirty="0"/>
              <a:t>#include</a:t>
            </a:r>
            <a:r>
              <a:rPr lang="uk-UA" dirty="0"/>
              <a:t>  </a:t>
            </a:r>
            <a:r>
              <a:rPr lang="en-US" dirty="0"/>
              <a:t>&lt;iostream&gt;</a:t>
            </a:r>
            <a:r>
              <a:rPr lang="uk-UA" dirty="0"/>
              <a:t>  </a:t>
            </a:r>
            <a:endParaRPr lang="en-US" dirty="0"/>
          </a:p>
          <a:p>
            <a:pPr marL="0" indent="0">
              <a:buNone/>
            </a:pPr>
            <a:endParaRPr lang="uk-UA" dirty="0"/>
          </a:p>
          <a:p>
            <a:pPr marL="0" indent="0">
              <a:buNone/>
            </a:pPr>
            <a:r>
              <a:rPr lang="en-US" sz="2900" b="1" dirty="0"/>
              <a:t>int twice(int);   </a:t>
            </a:r>
            <a:r>
              <a:rPr lang="en-US" sz="2900" b="1" dirty="0">
                <a:solidFill>
                  <a:srgbClr val="00B050"/>
                </a:solidFill>
              </a:rPr>
              <a:t>// </a:t>
            </a:r>
            <a:r>
              <a:rPr lang="uk-UA" sz="2900" b="1" dirty="0">
                <a:solidFill>
                  <a:srgbClr val="00B050"/>
                </a:solidFill>
              </a:rPr>
              <a:t>прототип функції</a:t>
            </a:r>
          </a:p>
          <a:p>
            <a:pPr marL="0" indent="0">
              <a:buNone/>
            </a:pPr>
            <a:endParaRPr lang="uk-UA" sz="2900" b="1" dirty="0">
              <a:solidFill>
                <a:srgbClr val="00B050"/>
              </a:solidFill>
            </a:endParaRPr>
          </a:p>
          <a:p>
            <a:pPr marL="0" indent="0">
              <a:buNone/>
            </a:pPr>
            <a:r>
              <a:rPr lang="en-US" sz="2900" dirty="0"/>
              <a:t> int main() </a:t>
            </a:r>
            <a:endParaRPr lang="uk-UA" sz="2900" dirty="0"/>
          </a:p>
          <a:p>
            <a:pPr marL="0" indent="0">
              <a:buNone/>
            </a:pPr>
            <a:r>
              <a:rPr lang="en-US" sz="2900" dirty="0"/>
              <a:t>{ int actual=1, result; </a:t>
            </a:r>
            <a:endParaRPr lang="uk-UA" sz="2900" dirty="0"/>
          </a:p>
          <a:p>
            <a:pPr marL="0" indent="0">
              <a:buNone/>
            </a:pPr>
            <a:r>
              <a:rPr lang="en-US" sz="2900" b="1" dirty="0"/>
              <a:t>result = twice(actual);</a:t>
            </a:r>
            <a:r>
              <a:rPr lang="uk-UA" sz="2900" b="1" dirty="0"/>
              <a:t> </a:t>
            </a:r>
            <a:r>
              <a:rPr lang="uk-UA" sz="2900" b="1" dirty="0">
                <a:solidFill>
                  <a:srgbClr val="00B050"/>
                </a:solidFill>
              </a:rPr>
              <a:t>// виклик функції</a:t>
            </a:r>
          </a:p>
          <a:p>
            <a:pPr marL="0" indent="0">
              <a:buNone/>
            </a:pPr>
            <a:r>
              <a:rPr lang="en-US" sz="2900" dirty="0"/>
              <a:t> </a:t>
            </a:r>
            <a:r>
              <a:rPr lang="en-US" sz="2900" dirty="0" err="1"/>
              <a:t>cout</a:t>
            </a:r>
            <a:r>
              <a:rPr lang="en-US" sz="2900" dirty="0"/>
              <a:t> &lt;&lt; actual; return 0; }</a:t>
            </a:r>
            <a:endParaRPr lang="uk-UA" sz="2900" dirty="0"/>
          </a:p>
          <a:p>
            <a:pPr marL="0" indent="0">
              <a:buNone/>
            </a:pPr>
            <a:endParaRPr lang="uk-UA" sz="2900" dirty="0"/>
          </a:p>
          <a:p>
            <a:pPr marL="0" indent="0">
              <a:buNone/>
            </a:pPr>
            <a:r>
              <a:rPr lang="en-US" sz="2900" b="1" dirty="0"/>
              <a:t> int twice(int formal) </a:t>
            </a:r>
            <a:r>
              <a:rPr lang="uk-UA" sz="2900" b="1" dirty="0"/>
              <a:t>  </a:t>
            </a:r>
            <a:r>
              <a:rPr lang="uk-UA" sz="2900" b="1" dirty="0">
                <a:solidFill>
                  <a:srgbClr val="00B050"/>
                </a:solidFill>
              </a:rPr>
              <a:t>// опис функції</a:t>
            </a:r>
          </a:p>
          <a:p>
            <a:pPr marL="0" indent="0">
              <a:buNone/>
            </a:pPr>
            <a:r>
              <a:rPr lang="en-US" sz="2900" b="1" dirty="0"/>
              <a:t>{ return 2*formal; }</a:t>
            </a:r>
          </a:p>
          <a:p>
            <a:pPr marL="0" indent="0">
              <a:buNone/>
            </a:pPr>
            <a:endParaRPr lang="en-US" dirty="0"/>
          </a:p>
          <a:p>
            <a:pPr marL="0" indent="0">
              <a:buNone/>
            </a:pPr>
            <a:r>
              <a:rPr lang="uk-UA" dirty="0"/>
              <a:t>Функція </a:t>
            </a:r>
            <a:r>
              <a:rPr lang="en-US" dirty="0"/>
              <a:t>twice() </a:t>
            </a:r>
            <a:r>
              <a:rPr lang="uk-UA" dirty="0"/>
              <a:t>подвоює свій формальний параметр </a:t>
            </a:r>
            <a:r>
              <a:rPr lang="en-US" dirty="0"/>
              <a:t>formal, </a:t>
            </a:r>
            <a:r>
              <a:rPr lang="uk-UA" dirty="0"/>
              <a:t>не змінюючи аргумент </a:t>
            </a:r>
            <a:r>
              <a:rPr lang="en-US" dirty="0"/>
              <a:t>actual, </a:t>
            </a:r>
            <a:r>
              <a:rPr lang="uk-UA" dirty="0"/>
              <a:t>що після виклику зберігає своє колишнє значення</a:t>
            </a:r>
          </a:p>
        </p:txBody>
      </p:sp>
    </p:spTree>
    <p:extLst>
      <p:ext uri="{BB962C8B-B14F-4D97-AF65-F5344CB8AC3E}">
        <p14:creationId xmlns:p14="http://schemas.microsoft.com/office/powerpoint/2010/main" val="1356613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5543122D-A5BD-47D6-9695-8E8EEB10496D}"/>
              </a:ext>
            </a:extLst>
          </p:cNvPr>
          <p:cNvSpPr>
            <a:spLocks noGrp="1"/>
          </p:cNvSpPr>
          <p:nvPr>
            <p:ph sz="half" idx="1"/>
          </p:nvPr>
        </p:nvSpPr>
        <p:spPr>
          <a:xfrm>
            <a:off x="704088" y="924128"/>
            <a:ext cx="5212080" cy="5037760"/>
          </a:xfrm>
        </p:spPr>
        <p:txBody>
          <a:bodyPr>
            <a:normAutofit fontScale="70000" lnSpcReduction="20000"/>
          </a:bodyPr>
          <a:lstStyle/>
          <a:p>
            <a:pPr marL="0" indent="0">
              <a:buNone/>
            </a:pPr>
            <a:r>
              <a:rPr lang="en-US" dirty="0"/>
              <a:t>#include &lt;</a:t>
            </a:r>
            <a:r>
              <a:rPr lang="en-US" dirty="0" err="1"/>
              <a:t>iostream.h</a:t>
            </a:r>
            <a:r>
              <a:rPr lang="en-US" dirty="0"/>
              <a:t>&gt;</a:t>
            </a:r>
          </a:p>
          <a:p>
            <a:pPr marL="0" indent="0">
              <a:buNone/>
            </a:pPr>
            <a:r>
              <a:rPr lang="en-US" dirty="0"/>
              <a:t> </a:t>
            </a:r>
            <a:r>
              <a:rPr lang="en-US" b="1" dirty="0"/>
              <a:t>int signum(double);</a:t>
            </a:r>
          </a:p>
          <a:p>
            <a:pPr marL="0" indent="0">
              <a:buNone/>
            </a:pPr>
            <a:r>
              <a:rPr lang="en-US" dirty="0"/>
              <a:t> int main()</a:t>
            </a:r>
          </a:p>
          <a:p>
            <a:pPr marL="0" indent="0">
              <a:buNone/>
            </a:pPr>
            <a:r>
              <a:rPr lang="en-US" dirty="0"/>
              <a:t> {</a:t>
            </a:r>
          </a:p>
          <a:p>
            <a:pPr marL="0" indent="0">
              <a:buNone/>
            </a:pPr>
            <a:r>
              <a:rPr lang="en-US" dirty="0"/>
              <a:t> double x;</a:t>
            </a:r>
          </a:p>
          <a:p>
            <a:pPr marL="0" indent="0">
              <a:buNone/>
            </a:pPr>
            <a:r>
              <a:rPr lang="en-US" dirty="0"/>
              <a:t> </a:t>
            </a:r>
            <a:r>
              <a:rPr lang="en-US" dirty="0" err="1"/>
              <a:t>cin</a:t>
            </a:r>
            <a:r>
              <a:rPr lang="en-US" dirty="0"/>
              <a:t> &gt;&gt; x;</a:t>
            </a:r>
          </a:p>
          <a:p>
            <a:pPr marL="0" indent="0">
              <a:buNone/>
            </a:pPr>
            <a:r>
              <a:rPr lang="en-US" dirty="0"/>
              <a:t> </a:t>
            </a:r>
            <a:r>
              <a:rPr lang="en-US" b="1" dirty="0" err="1"/>
              <a:t>cout</a:t>
            </a:r>
            <a:r>
              <a:rPr lang="en-US" b="1" dirty="0"/>
              <a:t> &lt;&lt; signum(x);</a:t>
            </a:r>
          </a:p>
          <a:p>
            <a:pPr marL="0" indent="0">
              <a:buNone/>
            </a:pPr>
            <a:r>
              <a:rPr lang="en-US" dirty="0"/>
              <a:t> return 0;</a:t>
            </a:r>
          </a:p>
          <a:p>
            <a:pPr marL="0" indent="0">
              <a:buNone/>
            </a:pPr>
            <a:r>
              <a:rPr lang="en-US" dirty="0"/>
              <a:t> }</a:t>
            </a:r>
          </a:p>
          <a:p>
            <a:pPr marL="0" indent="0">
              <a:buNone/>
            </a:pPr>
            <a:r>
              <a:rPr lang="en-US" b="1" dirty="0"/>
              <a:t> int signum(double x)</a:t>
            </a:r>
          </a:p>
          <a:p>
            <a:pPr marL="0" indent="0">
              <a:buNone/>
            </a:pPr>
            <a:r>
              <a:rPr lang="en-US" dirty="0"/>
              <a:t> {</a:t>
            </a:r>
          </a:p>
          <a:p>
            <a:pPr marL="0" indent="0">
              <a:buNone/>
            </a:pPr>
            <a:r>
              <a:rPr lang="en-US" dirty="0"/>
              <a:t> if (x &lt; 0) </a:t>
            </a:r>
            <a:r>
              <a:rPr lang="en-US" b="1" dirty="0"/>
              <a:t>return -1;</a:t>
            </a:r>
          </a:p>
          <a:p>
            <a:pPr marL="0" indent="0">
              <a:buNone/>
            </a:pPr>
            <a:r>
              <a:rPr lang="en-US" dirty="0"/>
              <a:t> else if (x &gt;1</a:t>
            </a:r>
            <a:r>
              <a:rPr lang="en-US" b="1" dirty="0"/>
              <a:t>) return 1;</a:t>
            </a:r>
          </a:p>
          <a:p>
            <a:pPr marL="0" indent="0">
              <a:buNone/>
            </a:pPr>
            <a:r>
              <a:rPr lang="en-US" dirty="0"/>
              <a:t> return 0;</a:t>
            </a:r>
          </a:p>
          <a:p>
            <a:pPr marL="0" indent="0">
              <a:buNone/>
            </a:pPr>
            <a:r>
              <a:rPr lang="en-US" dirty="0"/>
              <a:t> } </a:t>
            </a:r>
            <a:endParaRPr lang="uk-UA" dirty="0"/>
          </a:p>
        </p:txBody>
      </p:sp>
      <p:sp>
        <p:nvSpPr>
          <p:cNvPr id="4" name="Місце для вмісту 3">
            <a:extLst>
              <a:ext uri="{FF2B5EF4-FFF2-40B4-BE49-F238E27FC236}">
                <a16:creationId xmlns:a16="http://schemas.microsoft.com/office/drawing/2014/main" id="{DE51A5F8-E063-4285-AB54-7DB8EAA11F76}"/>
              </a:ext>
            </a:extLst>
          </p:cNvPr>
          <p:cNvSpPr>
            <a:spLocks noGrp="1"/>
          </p:cNvSpPr>
          <p:nvPr>
            <p:ph sz="half" idx="2"/>
          </p:nvPr>
        </p:nvSpPr>
        <p:spPr>
          <a:xfrm>
            <a:off x="6181344" y="826851"/>
            <a:ext cx="5212080" cy="5135037"/>
          </a:xfrm>
        </p:spPr>
        <p:txBody>
          <a:bodyPr>
            <a:normAutofit fontScale="70000" lnSpcReduction="20000"/>
          </a:bodyPr>
          <a:lstStyle/>
          <a:p>
            <a:pPr marL="0" indent="0">
              <a:buNone/>
            </a:pPr>
            <a:r>
              <a:rPr lang="en-US" dirty="0"/>
              <a:t>#include &lt;</a:t>
            </a:r>
            <a:r>
              <a:rPr lang="en-US" dirty="0" err="1"/>
              <a:t>iostream.h</a:t>
            </a:r>
            <a:r>
              <a:rPr lang="en-US" dirty="0"/>
              <a:t>&gt;</a:t>
            </a:r>
          </a:p>
          <a:p>
            <a:pPr marL="0" indent="0">
              <a:buNone/>
            </a:pPr>
            <a:r>
              <a:rPr lang="en-US" sz="2900" b="1" dirty="0">
                <a:solidFill>
                  <a:srgbClr val="7030A0"/>
                </a:solidFill>
              </a:rPr>
              <a:t> int f1(int);</a:t>
            </a:r>
          </a:p>
          <a:p>
            <a:pPr marL="0" indent="0">
              <a:buNone/>
            </a:pPr>
            <a:r>
              <a:rPr lang="en-US" sz="2900" b="1" dirty="0"/>
              <a:t> int f2(int);</a:t>
            </a:r>
          </a:p>
          <a:p>
            <a:pPr marL="0" indent="0">
              <a:buNone/>
            </a:pPr>
            <a:r>
              <a:rPr lang="en-US" dirty="0"/>
              <a:t> int main()</a:t>
            </a:r>
            <a:r>
              <a:rPr lang="uk-UA" dirty="0"/>
              <a:t> </a:t>
            </a:r>
            <a:r>
              <a:rPr lang="en-US" dirty="0"/>
              <a:t> {</a:t>
            </a:r>
          </a:p>
          <a:p>
            <a:pPr marL="0" indent="0">
              <a:buNone/>
            </a:pPr>
            <a:r>
              <a:rPr lang="en-US" dirty="0"/>
              <a:t> int n=1;</a:t>
            </a:r>
          </a:p>
          <a:p>
            <a:pPr marL="0" indent="0">
              <a:buNone/>
            </a:pPr>
            <a:r>
              <a:rPr lang="en-US" b="1" dirty="0"/>
              <a:t> n=</a:t>
            </a:r>
            <a:r>
              <a:rPr lang="en-US" b="1" dirty="0">
                <a:solidFill>
                  <a:srgbClr val="7030A0"/>
                </a:solidFill>
              </a:rPr>
              <a:t>f1</a:t>
            </a:r>
            <a:r>
              <a:rPr lang="en-US" b="1" dirty="0"/>
              <a:t>(n);</a:t>
            </a:r>
          </a:p>
          <a:p>
            <a:pPr marL="0" indent="0">
              <a:buNone/>
            </a:pPr>
            <a:r>
              <a:rPr lang="en-US" dirty="0"/>
              <a:t> </a:t>
            </a:r>
            <a:r>
              <a:rPr lang="en-US" dirty="0" err="1"/>
              <a:t>cout</a:t>
            </a:r>
            <a:r>
              <a:rPr lang="en-US" dirty="0"/>
              <a:t> &lt;&lt; n;</a:t>
            </a:r>
          </a:p>
          <a:p>
            <a:pPr marL="0" indent="0">
              <a:buNone/>
            </a:pPr>
            <a:r>
              <a:rPr lang="en-US" dirty="0"/>
              <a:t> return 0;</a:t>
            </a:r>
            <a:r>
              <a:rPr lang="uk-UA" dirty="0"/>
              <a:t> </a:t>
            </a:r>
            <a:r>
              <a:rPr lang="en-US" dirty="0"/>
              <a:t> }</a:t>
            </a:r>
            <a:endParaRPr lang="uk-UA" dirty="0"/>
          </a:p>
          <a:p>
            <a:pPr marL="0" indent="0">
              <a:buNone/>
            </a:pPr>
            <a:endParaRPr lang="en-US" dirty="0"/>
          </a:p>
          <a:p>
            <a:pPr marL="0" indent="0">
              <a:buNone/>
            </a:pPr>
            <a:r>
              <a:rPr lang="en-US" b="1" dirty="0">
                <a:solidFill>
                  <a:srgbClr val="7030A0"/>
                </a:solidFill>
              </a:rPr>
              <a:t> </a:t>
            </a:r>
            <a:r>
              <a:rPr lang="en-US" sz="2900" b="1" dirty="0">
                <a:solidFill>
                  <a:srgbClr val="7030A0"/>
                </a:solidFill>
              </a:rPr>
              <a:t>int f1(int n)</a:t>
            </a:r>
          </a:p>
          <a:p>
            <a:pPr marL="0" indent="0">
              <a:buNone/>
            </a:pPr>
            <a:r>
              <a:rPr lang="en-US" sz="2900" dirty="0">
                <a:solidFill>
                  <a:srgbClr val="7030A0"/>
                </a:solidFill>
              </a:rPr>
              <a:t> {</a:t>
            </a:r>
            <a:r>
              <a:rPr lang="uk-UA" sz="2900" dirty="0">
                <a:solidFill>
                  <a:srgbClr val="7030A0"/>
                </a:solidFill>
              </a:rPr>
              <a:t> </a:t>
            </a:r>
            <a:r>
              <a:rPr lang="en-US" sz="2900" dirty="0">
                <a:solidFill>
                  <a:srgbClr val="7030A0"/>
                </a:solidFill>
              </a:rPr>
              <a:t> </a:t>
            </a:r>
            <a:r>
              <a:rPr lang="en-US" sz="2900" b="1" dirty="0">
                <a:solidFill>
                  <a:srgbClr val="7030A0"/>
                </a:solidFill>
              </a:rPr>
              <a:t>return 2*</a:t>
            </a:r>
            <a:r>
              <a:rPr lang="en-US" sz="2900" b="1" dirty="0">
                <a:solidFill>
                  <a:srgbClr val="C00000"/>
                </a:solidFill>
              </a:rPr>
              <a:t>f2(n)</a:t>
            </a:r>
            <a:r>
              <a:rPr lang="en-US" sz="2900" b="1" dirty="0">
                <a:solidFill>
                  <a:srgbClr val="7030A0"/>
                </a:solidFill>
              </a:rPr>
              <a:t>;</a:t>
            </a:r>
            <a:r>
              <a:rPr lang="uk-UA" sz="2900" b="1" dirty="0">
                <a:solidFill>
                  <a:srgbClr val="7030A0"/>
                </a:solidFill>
              </a:rPr>
              <a:t> </a:t>
            </a:r>
            <a:r>
              <a:rPr lang="en-US" sz="2900" dirty="0"/>
              <a:t> }</a:t>
            </a:r>
            <a:endParaRPr lang="uk-UA" sz="2900" dirty="0"/>
          </a:p>
          <a:p>
            <a:pPr marL="0" indent="0">
              <a:buNone/>
            </a:pPr>
            <a:r>
              <a:rPr lang="en-US" dirty="0"/>
              <a:t> </a:t>
            </a:r>
            <a:endParaRPr lang="uk-UA" dirty="0"/>
          </a:p>
          <a:p>
            <a:pPr marL="0" indent="0">
              <a:buNone/>
            </a:pPr>
            <a:r>
              <a:rPr lang="en-US" sz="2900" b="1" dirty="0">
                <a:solidFill>
                  <a:srgbClr val="C00000"/>
                </a:solidFill>
              </a:rPr>
              <a:t>int f2(int n) </a:t>
            </a:r>
            <a:endParaRPr lang="uk-UA" sz="2900" b="1" dirty="0">
              <a:solidFill>
                <a:srgbClr val="C00000"/>
              </a:solidFill>
            </a:endParaRPr>
          </a:p>
          <a:p>
            <a:pPr marL="0" indent="0">
              <a:buNone/>
            </a:pPr>
            <a:r>
              <a:rPr lang="en-US" sz="2900" b="1" dirty="0">
                <a:solidFill>
                  <a:srgbClr val="C00000"/>
                </a:solidFill>
              </a:rPr>
              <a:t>{ return 3*n; } </a:t>
            </a:r>
            <a:endParaRPr lang="uk-UA" sz="2900" b="1" dirty="0">
              <a:solidFill>
                <a:srgbClr val="C00000"/>
              </a:solidFill>
            </a:endParaRPr>
          </a:p>
        </p:txBody>
      </p:sp>
      <p:pic>
        <p:nvPicPr>
          <p:cNvPr id="5" name="Рисунок 4">
            <a:extLst>
              <a:ext uri="{FF2B5EF4-FFF2-40B4-BE49-F238E27FC236}">
                <a16:creationId xmlns:a16="http://schemas.microsoft.com/office/drawing/2014/main" id="{90B00464-8BD1-44A3-88C0-00584E4CEC0A}"/>
              </a:ext>
            </a:extLst>
          </p:cNvPr>
          <p:cNvPicPr>
            <a:picLocks noChangeAspect="1"/>
          </p:cNvPicPr>
          <p:nvPr/>
        </p:nvPicPr>
        <p:blipFill>
          <a:blip r:embed="rId2"/>
          <a:stretch>
            <a:fillRect/>
          </a:stretch>
        </p:blipFill>
        <p:spPr>
          <a:xfrm>
            <a:off x="10418323" y="4698461"/>
            <a:ext cx="700392" cy="988922"/>
          </a:xfrm>
          <a:prstGeom prst="rect">
            <a:avLst/>
          </a:prstGeom>
        </p:spPr>
      </p:pic>
    </p:spTree>
    <p:extLst>
      <p:ext uri="{BB962C8B-B14F-4D97-AF65-F5344CB8AC3E}">
        <p14:creationId xmlns:p14="http://schemas.microsoft.com/office/powerpoint/2010/main" val="42201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20EDA50E-849F-46EA-91C3-6C5D9C715658}"/>
              </a:ext>
            </a:extLst>
          </p:cNvPr>
          <p:cNvSpPr>
            <a:spLocks noGrp="1"/>
          </p:cNvSpPr>
          <p:nvPr>
            <p:ph idx="1"/>
          </p:nvPr>
        </p:nvSpPr>
        <p:spPr>
          <a:xfrm>
            <a:off x="700635" y="886691"/>
            <a:ext cx="11131147" cy="5606473"/>
          </a:xfrm>
        </p:spPr>
        <p:txBody>
          <a:bodyPr>
            <a:normAutofit fontScale="92500"/>
          </a:bodyPr>
          <a:lstStyle/>
          <a:p>
            <a:pPr marL="0" indent="0" algn="just">
              <a:buNone/>
            </a:pPr>
            <a:r>
              <a:rPr lang="ru-RU" dirty="0"/>
              <a:t>	</a:t>
            </a:r>
            <a:r>
              <a:rPr lang="ru-RU" b="1" dirty="0" err="1"/>
              <a:t>Функція</a:t>
            </a:r>
            <a:r>
              <a:rPr lang="ru-RU" b="1" dirty="0"/>
              <a:t> </a:t>
            </a:r>
            <a:r>
              <a:rPr lang="ru-RU" dirty="0"/>
              <a:t>в </a:t>
            </a:r>
            <a:r>
              <a:rPr lang="ru-RU" dirty="0" err="1"/>
              <a:t>програмуванні</a:t>
            </a:r>
            <a:r>
              <a:rPr lang="ru-RU" dirty="0"/>
              <a:t> – </a:t>
            </a:r>
            <a:r>
              <a:rPr lang="ru-RU" dirty="0" err="1"/>
              <a:t>окрема</a:t>
            </a:r>
            <a:r>
              <a:rPr lang="ru-RU" dirty="0"/>
              <a:t> система (</a:t>
            </a:r>
            <a:r>
              <a:rPr lang="ru-RU" dirty="0" err="1"/>
              <a:t>підсистема</a:t>
            </a:r>
            <a:r>
              <a:rPr lang="ru-RU" dirty="0"/>
              <a:t>, </a:t>
            </a:r>
            <a:r>
              <a:rPr lang="ru-RU" dirty="0" err="1"/>
              <a:t>підпрограма</a:t>
            </a:r>
            <a:r>
              <a:rPr lang="ru-RU" dirty="0"/>
              <a:t>), на </a:t>
            </a:r>
            <a:r>
              <a:rPr lang="ru-RU" dirty="0" err="1"/>
              <a:t>вхід</a:t>
            </a:r>
            <a:r>
              <a:rPr lang="ru-RU" dirty="0"/>
              <a:t> </a:t>
            </a:r>
            <a:r>
              <a:rPr lang="ru-RU" dirty="0" err="1"/>
              <a:t>якої</a:t>
            </a:r>
            <a:r>
              <a:rPr lang="ru-RU" dirty="0"/>
              <a:t> </a:t>
            </a:r>
            <a:r>
              <a:rPr lang="ru-RU" dirty="0" err="1"/>
              <a:t>надходять</a:t>
            </a:r>
            <a:r>
              <a:rPr lang="ru-RU" dirty="0"/>
              <a:t> </a:t>
            </a:r>
            <a:r>
              <a:rPr lang="ru-RU" dirty="0" err="1"/>
              <a:t>дані</a:t>
            </a:r>
            <a:r>
              <a:rPr lang="ru-RU" dirty="0"/>
              <a:t> у </a:t>
            </a:r>
            <a:r>
              <a:rPr lang="ru-RU" dirty="0" err="1"/>
              <a:t>вигляді</a:t>
            </a:r>
            <a:r>
              <a:rPr lang="ru-RU" dirty="0"/>
              <a:t> </a:t>
            </a:r>
            <a:r>
              <a:rPr lang="ru-RU" dirty="0" err="1"/>
              <a:t>значень</a:t>
            </a:r>
            <a:r>
              <a:rPr lang="ru-RU" dirty="0"/>
              <a:t> </a:t>
            </a:r>
            <a:r>
              <a:rPr lang="ru-RU" dirty="0" err="1"/>
              <a:t>аргументів</a:t>
            </a:r>
            <a:r>
              <a:rPr lang="ru-RU" dirty="0"/>
              <a:t>. На </a:t>
            </a:r>
            <a:r>
              <a:rPr lang="ru-RU" dirty="0" err="1"/>
              <a:t>виході</a:t>
            </a:r>
            <a:r>
              <a:rPr lang="ru-RU" dirty="0"/>
              <a:t> </a:t>
            </a:r>
            <a:r>
              <a:rPr lang="ru-RU" dirty="0" err="1"/>
              <a:t>системи</a:t>
            </a:r>
            <a:r>
              <a:rPr lang="ru-RU" dirty="0"/>
              <a:t> </a:t>
            </a:r>
            <a:r>
              <a:rPr lang="ru-RU" dirty="0" err="1"/>
              <a:t>одержуємо</a:t>
            </a:r>
            <a:r>
              <a:rPr lang="ru-RU" dirty="0"/>
              <a:t> результат </a:t>
            </a:r>
            <a:r>
              <a:rPr lang="ru-RU" dirty="0" err="1"/>
              <a:t>виконання</a:t>
            </a:r>
            <a:r>
              <a:rPr lang="ru-RU" dirty="0"/>
              <a:t> </a:t>
            </a:r>
            <a:r>
              <a:rPr lang="ru-RU" dirty="0" err="1"/>
              <a:t>програми</a:t>
            </a:r>
            <a:r>
              <a:rPr lang="ru-RU" dirty="0"/>
              <a:t>, </a:t>
            </a:r>
            <a:r>
              <a:rPr lang="ru-RU" dirty="0" err="1"/>
              <a:t>що</a:t>
            </a:r>
            <a:r>
              <a:rPr lang="ru-RU" dirty="0"/>
              <a:t> </a:t>
            </a:r>
            <a:r>
              <a:rPr lang="ru-RU" dirty="0" err="1"/>
              <a:t>може</a:t>
            </a:r>
            <a:r>
              <a:rPr lang="ru-RU" dirty="0"/>
              <a:t> бути  як  скалярною величиною,  так  і </a:t>
            </a:r>
            <a:r>
              <a:rPr lang="ru-RU" dirty="0" err="1"/>
              <a:t>векторним</a:t>
            </a:r>
            <a:r>
              <a:rPr lang="ru-RU" dirty="0"/>
              <a:t>  </a:t>
            </a:r>
            <a:r>
              <a:rPr lang="ru-RU" dirty="0" err="1"/>
              <a:t>значенням</a:t>
            </a:r>
            <a:r>
              <a:rPr lang="ru-RU" dirty="0"/>
              <a:t>. </a:t>
            </a:r>
          </a:p>
          <a:p>
            <a:pPr marL="0" indent="0" algn="just">
              <a:buNone/>
            </a:pPr>
            <a:r>
              <a:rPr lang="ru-RU" b="1" dirty="0" err="1"/>
              <a:t>Функція</a:t>
            </a:r>
            <a:r>
              <a:rPr lang="ru-RU" dirty="0"/>
              <a:t> – </a:t>
            </a:r>
            <a:r>
              <a:rPr lang="ru-RU" dirty="0" err="1"/>
              <a:t>підпрограма</a:t>
            </a:r>
            <a:r>
              <a:rPr lang="ru-RU" dirty="0"/>
              <a:t>, яка </a:t>
            </a:r>
            <a:r>
              <a:rPr lang="ru-RU" dirty="0" err="1"/>
              <a:t>містить</a:t>
            </a:r>
            <a:r>
              <a:rPr lang="ru-RU" dirty="0"/>
              <a:t> один </a:t>
            </a:r>
            <a:r>
              <a:rPr lang="ru-RU" dirty="0" err="1"/>
              <a:t>або</a:t>
            </a:r>
            <a:r>
              <a:rPr lang="ru-RU" dirty="0"/>
              <a:t> </a:t>
            </a:r>
            <a:r>
              <a:rPr lang="ru-RU" dirty="0" err="1"/>
              <a:t>декілька</a:t>
            </a:r>
            <a:r>
              <a:rPr lang="ru-RU" dirty="0"/>
              <a:t> С++-</a:t>
            </a:r>
            <a:r>
              <a:rPr lang="ru-RU" dirty="0" err="1"/>
              <a:t>операторів</a:t>
            </a:r>
            <a:r>
              <a:rPr lang="ru-RU" dirty="0"/>
              <a:t>  і </a:t>
            </a:r>
            <a:r>
              <a:rPr lang="ru-RU" dirty="0" err="1"/>
              <a:t>здійснює</a:t>
            </a:r>
            <a:r>
              <a:rPr lang="ru-RU" dirty="0"/>
              <a:t> одну </a:t>
            </a:r>
            <a:r>
              <a:rPr lang="ru-RU" dirty="0" err="1"/>
              <a:t>або</a:t>
            </a:r>
            <a:r>
              <a:rPr lang="ru-RU" dirty="0"/>
              <a:t> </a:t>
            </a:r>
            <a:r>
              <a:rPr lang="ru-RU" dirty="0" err="1"/>
              <a:t>декілька</a:t>
            </a:r>
            <a:r>
              <a:rPr lang="ru-RU" dirty="0"/>
              <a:t> задач.</a:t>
            </a:r>
            <a:endParaRPr lang="uk-UA" dirty="0"/>
          </a:p>
          <a:p>
            <a:pPr marL="0" indent="0" algn="just">
              <a:buNone/>
            </a:pPr>
            <a:r>
              <a:rPr lang="ru-RU" b="1" i="1" dirty="0"/>
              <a:t>Типи </a:t>
            </a:r>
            <a:r>
              <a:rPr lang="ru-RU" b="1" i="1" dirty="0" err="1"/>
              <a:t>функцій</a:t>
            </a:r>
            <a:r>
              <a:rPr lang="ru-RU" b="1" i="1" dirty="0"/>
              <a:t> </a:t>
            </a:r>
            <a:r>
              <a:rPr lang="ru-RU" b="1" i="1" dirty="0" err="1"/>
              <a:t>мови</a:t>
            </a:r>
            <a:r>
              <a:rPr lang="ru-RU" b="1" i="1" dirty="0"/>
              <a:t> С++:</a:t>
            </a:r>
            <a:endParaRPr lang="uk-UA" b="1" i="1" dirty="0"/>
          </a:p>
          <a:p>
            <a:pPr algn="just"/>
            <a:r>
              <a:rPr lang="ru-RU" b="1" dirty="0" err="1"/>
              <a:t>головна</a:t>
            </a:r>
            <a:r>
              <a:rPr lang="ru-RU" b="1" dirty="0"/>
              <a:t> </a:t>
            </a:r>
            <a:r>
              <a:rPr lang="ru-RU" b="1" dirty="0" err="1"/>
              <a:t>функція</a:t>
            </a:r>
            <a:r>
              <a:rPr lang="ru-RU" dirty="0"/>
              <a:t>, </a:t>
            </a:r>
            <a:r>
              <a:rPr lang="ru-RU" dirty="0" err="1"/>
              <a:t>що</a:t>
            </a:r>
            <a:r>
              <a:rPr lang="ru-RU" dirty="0"/>
              <a:t> </a:t>
            </a:r>
            <a:r>
              <a:rPr lang="ru-RU" dirty="0" err="1"/>
              <a:t>обов'язково</a:t>
            </a:r>
            <a:r>
              <a:rPr lang="ru-RU" dirty="0"/>
              <a:t> входить до </a:t>
            </a:r>
            <a:r>
              <a:rPr lang="ru-RU" dirty="0" err="1"/>
              <a:t>кожної</a:t>
            </a:r>
            <a:r>
              <a:rPr lang="ru-RU" dirty="0"/>
              <a:t> </a:t>
            </a:r>
            <a:r>
              <a:rPr lang="ru-RU" dirty="0" err="1"/>
              <a:t>програми</a:t>
            </a:r>
            <a:r>
              <a:rPr lang="ru-RU" dirty="0"/>
              <a:t> – </a:t>
            </a:r>
            <a:r>
              <a:rPr lang="ru-RU" dirty="0" err="1"/>
              <a:t>main</a:t>
            </a:r>
            <a:r>
              <a:rPr lang="ru-RU" dirty="0"/>
              <a:t> (); </a:t>
            </a:r>
            <a:r>
              <a:rPr lang="ru-RU" dirty="0" err="1"/>
              <a:t>функція</a:t>
            </a:r>
            <a:r>
              <a:rPr lang="ru-RU" dirty="0"/>
              <a:t> </a:t>
            </a:r>
            <a:r>
              <a:rPr lang="ru-RU" dirty="0" err="1"/>
              <a:t>main</a:t>
            </a:r>
            <a:r>
              <a:rPr lang="ru-RU" dirty="0"/>
              <a:t>() – перша </a:t>
            </a:r>
            <a:r>
              <a:rPr lang="ru-RU" dirty="0" err="1"/>
              <a:t>функція</a:t>
            </a:r>
            <a:r>
              <a:rPr lang="ru-RU" dirty="0"/>
              <a:t>, яка </a:t>
            </a:r>
            <a:r>
              <a:rPr lang="ru-RU" dirty="0" err="1"/>
              <a:t>виконується</a:t>
            </a:r>
            <a:r>
              <a:rPr lang="ru-RU" dirty="0"/>
              <a:t> </a:t>
            </a:r>
            <a:r>
              <a:rPr lang="ru-RU" dirty="0" err="1"/>
              <a:t>під</a:t>
            </a:r>
            <a:r>
              <a:rPr lang="ru-RU" dirty="0"/>
              <a:t> час запуску </a:t>
            </a:r>
            <a:r>
              <a:rPr lang="ru-RU" dirty="0" err="1"/>
              <a:t>програми</a:t>
            </a:r>
            <a:r>
              <a:rPr lang="ru-RU" dirty="0"/>
              <a:t>. </a:t>
            </a:r>
            <a:r>
              <a:rPr lang="ru-RU" dirty="0" err="1"/>
              <a:t>Її</a:t>
            </a:r>
            <a:r>
              <a:rPr lang="ru-RU" dirty="0"/>
              <a:t> повинна </a:t>
            </a:r>
            <a:r>
              <a:rPr lang="ru-RU" dirty="0" err="1"/>
              <a:t>містити</a:t>
            </a:r>
            <a:r>
              <a:rPr lang="ru-RU" dirty="0"/>
              <a:t> </a:t>
            </a:r>
            <a:r>
              <a:rPr lang="ru-RU" dirty="0" err="1"/>
              <a:t>кожна</a:t>
            </a:r>
            <a:r>
              <a:rPr lang="ru-RU" dirty="0"/>
              <a:t> С++-</a:t>
            </a:r>
            <a:r>
              <a:rPr lang="ru-RU" dirty="0" err="1"/>
              <a:t>програма</a:t>
            </a:r>
            <a:r>
              <a:rPr lang="ru-RU" dirty="0"/>
              <a:t>.</a:t>
            </a:r>
            <a:endParaRPr lang="uk-UA" dirty="0"/>
          </a:p>
          <a:p>
            <a:pPr lvl="0" algn="just"/>
            <a:r>
              <a:rPr lang="ru-RU" b="1" dirty="0" err="1"/>
              <a:t>стандартні</a:t>
            </a:r>
            <a:r>
              <a:rPr lang="ru-RU" b="1" dirty="0"/>
              <a:t> </a:t>
            </a:r>
            <a:r>
              <a:rPr lang="ru-RU" b="1" dirty="0" err="1"/>
              <a:t>функції</a:t>
            </a:r>
            <a:r>
              <a:rPr lang="ru-RU" b="1" dirty="0"/>
              <a:t> </a:t>
            </a:r>
            <a:r>
              <a:rPr lang="ru-RU" dirty="0" err="1"/>
              <a:t>описані</a:t>
            </a:r>
            <a:r>
              <a:rPr lang="ru-RU" dirty="0"/>
              <a:t> у </a:t>
            </a:r>
            <a:r>
              <a:rPr lang="ru-RU" dirty="0" err="1"/>
              <a:t>бібліотеках</a:t>
            </a:r>
            <a:r>
              <a:rPr lang="ru-RU" dirty="0"/>
              <a:t>;</a:t>
            </a:r>
            <a:endParaRPr lang="uk-UA" dirty="0"/>
          </a:p>
          <a:p>
            <a:pPr lvl="0" algn="just"/>
            <a:r>
              <a:rPr lang="ru-RU" b="1" dirty="0" err="1"/>
              <a:t>функція</a:t>
            </a:r>
            <a:r>
              <a:rPr lang="ru-RU" b="1" dirty="0"/>
              <a:t> </a:t>
            </a:r>
            <a:r>
              <a:rPr lang="ru-RU" b="1" dirty="0" err="1"/>
              <a:t>користувача</a:t>
            </a:r>
            <a:r>
              <a:rPr lang="ru-RU" dirty="0"/>
              <a:t> – </a:t>
            </a:r>
            <a:r>
              <a:rPr lang="ru-RU" dirty="0" err="1"/>
              <a:t>це</a:t>
            </a:r>
            <a:r>
              <a:rPr lang="ru-RU" dirty="0"/>
              <a:t> </a:t>
            </a:r>
            <a:r>
              <a:rPr lang="ru-RU" dirty="0" err="1"/>
              <a:t>поіменована</a:t>
            </a:r>
            <a:r>
              <a:rPr lang="ru-RU" dirty="0"/>
              <a:t> </a:t>
            </a:r>
            <a:r>
              <a:rPr lang="ru-RU" dirty="0" err="1"/>
              <a:t>група</a:t>
            </a:r>
            <a:r>
              <a:rPr lang="ru-RU" dirty="0"/>
              <a:t> команд, яка </a:t>
            </a:r>
            <a:r>
              <a:rPr lang="ru-RU" dirty="0" err="1"/>
              <a:t>оголошена</a:t>
            </a:r>
            <a:r>
              <a:rPr lang="ru-RU" dirty="0"/>
              <a:t> у </a:t>
            </a:r>
            <a:r>
              <a:rPr lang="ru-RU" dirty="0" err="1"/>
              <a:t>файлі</a:t>
            </a:r>
            <a:r>
              <a:rPr lang="ru-RU" dirty="0"/>
              <a:t> </a:t>
            </a:r>
            <a:r>
              <a:rPr lang="ru-RU" dirty="0" err="1"/>
              <a:t>заголовків</a:t>
            </a:r>
            <a:r>
              <a:rPr lang="ru-RU" dirty="0"/>
              <a:t> (</a:t>
            </a:r>
            <a:r>
              <a:rPr lang="ru-RU" dirty="0" err="1"/>
              <a:t>або</a:t>
            </a:r>
            <a:r>
              <a:rPr lang="ru-RU" dirty="0"/>
              <a:t> в </a:t>
            </a:r>
            <a:r>
              <a:rPr lang="ru-RU" dirty="0" err="1"/>
              <a:t>основній</a:t>
            </a:r>
            <a:r>
              <a:rPr lang="ru-RU" dirty="0"/>
              <a:t> </a:t>
            </a:r>
            <a:r>
              <a:rPr lang="ru-RU" dirty="0" err="1"/>
              <a:t>програмі</a:t>
            </a:r>
            <a:r>
              <a:rPr lang="ru-RU" dirty="0"/>
              <a:t>) та описана у </a:t>
            </a:r>
            <a:r>
              <a:rPr lang="ru-RU" dirty="0" err="1"/>
              <a:t>модулі</a:t>
            </a:r>
            <a:r>
              <a:rPr lang="ru-RU" dirty="0"/>
              <a:t> ( в </a:t>
            </a:r>
            <a:r>
              <a:rPr lang="ru-RU" dirty="0" err="1"/>
              <a:t>основній</a:t>
            </a:r>
            <a:r>
              <a:rPr lang="ru-RU" dirty="0"/>
              <a:t> </a:t>
            </a:r>
            <a:r>
              <a:rPr lang="ru-RU" dirty="0" err="1"/>
              <a:t>програмі</a:t>
            </a:r>
            <a:r>
              <a:rPr lang="ru-RU" dirty="0"/>
              <a:t>).</a:t>
            </a:r>
            <a:endParaRPr lang="uk-UA" dirty="0"/>
          </a:p>
          <a:p>
            <a:pPr marL="0" indent="0" algn="just">
              <a:buNone/>
            </a:pPr>
            <a:r>
              <a:rPr lang="ru-RU" dirty="0"/>
              <a:t>До </a:t>
            </a:r>
            <a:r>
              <a:rPr lang="ru-RU" dirty="0" err="1"/>
              <a:t>функції</a:t>
            </a:r>
            <a:r>
              <a:rPr lang="ru-RU" dirty="0"/>
              <a:t> </a:t>
            </a:r>
            <a:r>
              <a:rPr lang="ru-RU" dirty="0" err="1"/>
              <a:t>можна</a:t>
            </a:r>
            <a:r>
              <a:rPr lang="ru-RU" dirty="0"/>
              <a:t> </a:t>
            </a:r>
            <a:r>
              <a:rPr lang="ru-RU" dirty="0" err="1"/>
              <a:t>звертатися</a:t>
            </a:r>
            <a:r>
              <a:rPr lang="ru-RU" dirty="0"/>
              <a:t> (</a:t>
            </a:r>
            <a:r>
              <a:rPr lang="ru-RU" dirty="0" err="1"/>
              <a:t>викликати</a:t>
            </a:r>
            <a:r>
              <a:rPr lang="ru-RU" dirty="0"/>
              <a:t>) з будь-</a:t>
            </a:r>
            <a:r>
              <a:rPr lang="ru-RU" dirty="0" err="1"/>
              <a:t>якого</a:t>
            </a:r>
            <a:r>
              <a:rPr lang="ru-RU" dirty="0"/>
              <a:t> </a:t>
            </a:r>
            <a:r>
              <a:rPr lang="ru-RU" dirty="0" err="1"/>
              <a:t>місця</a:t>
            </a:r>
            <a:r>
              <a:rPr lang="ru-RU" dirty="0"/>
              <a:t> </a:t>
            </a:r>
            <a:r>
              <a:rPr lang="ru-RU" dirty="0" err="1"/>
              <a:t>програми</a:t>
            </a:r>
            <a:r>
              <a:rPr lang="ru-RU" dirty="0"/>
              <a:t> </a:t>
            </a:r>
            <a:r>
              <a:rPr lang="ru-RU" dirty="0" err="1"/>
              <a:t>необхідну</a:t>
            </a:r>
            <a:r>
              <a:rPr lang="ru-RU" dirty="0"/>
              <a:t> </a:t>
            </a:r>
            <a:r>
              <a:rPr lang="ru-RU" dirty="0" err="1"/>
              <a:t>кількість</a:t>
            </a:r>
            <a:r>
              <a:rPr lang="ru-RU" dirty="0"/>
              <a:t> </a:t>
            </a:r>
            <a:r>
              <a:rPr lang="ru-RU" dirty="0" err="1"/>
              <a:t>разів</a:t>
            </a:r>
            <a:r>
              <a:rPr lang="ru-RU" dirty="0"/>
              <a:t>. </a:t>
            </a:r>
            <a:r>
              <a:rPr lang="ru-RU" dirty="0" err="1"/>
              <a:t>Зазвичай</a:t>
            </a:r>
            <a:r>
              <a:rPr lang="ru-RU" dirty="0"/>
              <a:t> </a:t>
            </a:r>
            <a:r>
              <a:rPr lang="ru-RU" dirty="0" err="1"/>
              <a:t>функцій</a:t>
            </a:r>
            <a:r>
              <a:rPr lang="ru-RU" dirty="0"/>
              <a:t> </a:t>
            </a:r>
            <a:r>
              <a:rPr lang="ru-RU" dirty="0" err="1"/>
              <a:t>описують</a:t>
            </a:r>
            <a:r>
              <a:rPr lang="ru-RU" dirty="0"/>
              <a:t> на початку </a:t>
            </a:r>
            <a:r>
              <a:rPr lang="ru-RU" dirty="0" err="1"/>
              <a:t>програми</a:t>
            </a:r>
            <a:r>
              <a:rPr lang="ru-RU" dirty="0"/>
              <a:t>, але </a:t>
            </a:r>
            <a:r>
              <a:rPr lang="ru-RU" dirty="0" err="1"/>
              <a:t>можна</a:t>
            </a:r>
            <a:r>
              <a:rPr lang="ru-RU" dirty="0"/>
              <a:t> </a:t>
            </a:r>
            <a:r>
              <a:rPr lang="ru-RU" dirty="0" err="1"/>
              <a:t>порушувати</a:t>
            </a:r>
            <a:r>
              <a:rPr lang="ru-RU" dirty="0"/>
              <a:t> </a:t>
            </a:r>
            <a:r>
              <a:rPr lang="ru-RU" dirty="0" err="1"/>
              <a:t>таку</a:t>
            </a:r>
            <a:r>
              <a:rPr lang="ru-RU" dirty="0"/>
              <a:t> </a:t>
            </a:r>
            <a:r>
              <a:rPr lang="ru-RU" dirty="0" err="1"/>
              <a:t>закономірність</a:t>
            </a:r>
            <a:r>
              <a:rPr lang="ru-RU" dirty="0"/>
              <a:t>.</a:t>
            </a:r>
            <a:endParaRPr lang="uk-UA" dirty="0"/>
          </a:p>
        </p:txBody>
      </p:sp>
    </p:spTree>
    <p:extLst>
      <p:ext uri="{BB962C8B-B14F-4D97-AF65-F5344CB8AC3E}">
        <p14:creationId xmlns:p14="http://schemas.microsoft.com/office/powerpoint/2010/main" val="23717246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a:extLst>
              <a:ext uri="{FF2B5EF4-FFF2-40B4-BE49-F238E27FC236}">
                <a16:creationId xmlns:a16="http://schemas.microsoft.com/office/drawing/2014/main" id="{CD83D636-A406-4E6F-9762-D3845297ACCE}"/>
              </a:ext>
            </a:extLst>
          </p:cNvPr>
          <p:cNvSpPr>
            <a:spLocks noGrp="1"/>
          </p:cNvSpPr>
          <p:nvPr>
            <p:ph type="title"/>
          </p:nvPr>
        </p:nvSpPr>
        <p:spPr>
          <a:xfrm>
            <a:off x="603358" y="184825"/>
            <a:ext cx="10691265" cy="505838"/>
          </a:xfrm>
        </p:spPr>
        <p:txBody>
          <a:bodyPr>
            <a:normAutofit fontScale="90000"/>
          </a:bodyPr>
          <a:lstStyle/>
          <a:p>
            <a:r>
              <a:rPr lang="uk-UA" sz="3200" dirty="0"/>
              <a:t>Рекурсивні функції</a:t>
            </a:r>
          </a:p>
        </p:txBody>
      </p:sp>
      <p:sp>
        <p:nvSpPr>
          <p:cNvPr id="6" name="Місце для вмісту 5">
            <a:extLst>
              <a:ext uri="{FF2B5EF4-FFF2-40B4-BE49-F238E27FC236}">
                <a16:creationId xmlns:a16="http://schemas.microsoft.com/office/drawing/2014/main" id="{96012114-E0C2-4A5A-9AAF-BE1B9CBEC097}"/>
              </a:ext>
            </a:extLst>
          </p:cNvPr>
          <p:cNvSpPr>
            <a:spLocks noGrp="1"/>
          </p:cNvSpPr>
          <p:nvPr>
            <p:ph idx="1"/>
          </p:nvPr>
        </p:nvSpPr>
        <p:spPr>
          <a:xfrm>
            <a:off x="700635" y="787940"/>
            <a:ext cx="11254659" cy="5729592"/>
          </a:xfrm>
        </p:spPr>
        <p:txBody>
          <a:bodyPr>
            <a:normAutofit fontScale="85000" lnSpcReduction="10000"/>
          </a:bodyPr>
          <a:lstStyle/>
          <a:p>
            <a:pPr marL="0" indent="0" algn="just" fontAlgn="base">
              <a:buNone/>
            </a:pPr>
            <a:r>
              <a:rPr lang="uk-UA" dirty="0"/>
              <a:t> </a:t>
            </a:r>
            <a:r>
              <a:rPr lang="uk-UA" b="1" i="1" dirty="0"/>
              <a:t>Рекурсія</a:t>
            </a:r>
            <a:r>
              <a:rPr lang="uk-UA" b="1" dirty="0"/>
              <a:t> </a:t>
            </a:r>
            <a:r>
              <a:rPr lang="uk-UA" dirty="0"/>
              <a:t>– це такий спосіб задавання функції, при якому результат повернення з функції для даного значення аргументу визначається на основі результату повернення з тієї ж функції для попереднього (меншого або більшого) значення аргументу.</a:t>
            </a:r>
          </a:p>
          <a:p>
            <a:pPr marL="0" indent="0" algn="just" fontAlgn="base">
              <a:buNone/>
            </a:pPr>
            <a:r>
              <a:rPr lang="uk-UA" dirty="0"/>
              <a:t>	Якщо функція викликає сама себе, то такий виклик називається </a:t>
            </a:r>
            <a:r>
              <a:rPr lang="uk-UA" b="1" i="1" dirty="0"/>
              <a:t>рекурсивний виклик</a:t>
            </a:r>
            <a:r>
              <a:rPr lang="uk-UA" b="1" dirty="0"/>
              <a:t> функції</a:t>
            </a:r>
            <a:r>
              <a:rPr lang="uk-UA" dirty="0"/>
              <a:t>. При кожному рекурсивному виклику запам’ятовуються попередні значення внутрішніх локальних змінних та переданих у функцію параметрів. Щоб наступний крок рекурсивного виклику відрізнявся від попереднього, значення як мінімум одного з параметрів функції повинно бути змінене.</a:t>
            </a:r>
          </a:p>
          <a:p>
            <a:pPr marL="0" indent="0" algn="just" fontAlgn="base">
              <a:buNone/>
            </a:pPr>
            <a:r>
              <a:rPr lang="uk-UA" dirty="0"/>
              <a:t>	 Припинення процесу рекурсивних викликів функції відбувається, коли змінюваний параметр досягнув деякого кінцевого значення, наприклад, оброблено останній елемент в масиві.</a:t>
            </a:r>
          </a:p>
          <a:p>
            <a:pPr marL="0" indent="0">
              <a:buNone/>
            </a:pPr>
            <a:r>
              <a:rPr lang="uk-UA" dirty="0"/>
              <a:t> Рекурсивне звернення до функції може бути здійснене, якщо алгоритм визначений </a:t>
            </a:r>
            <a:r>
              <a:rPr lang="uk-UA" dirty="0" err="1"/>
              <a:t>рекурсивно</a:t>
            </a:r>
            <a:r>
              <a:rPr lang="uk-UA" dirty="0"/>
              <a:t>.</a:t>
            </a:r>
          </a:p>
          <a:p>
            <a:pPr marL="0" indent="0">
              <a:buNone/>
            </a:pPr>
            <a:endParaRPr lang="uk-UA" dirty="0"/>
          </a:p>
          <a:p>
            <a:pPr marL="0" indent="0">
              <a:buNone/>
            </a:pPr>
            <a:r>
              <a:rPr lang="uk-UA" b="1" dirty="0"/>
              <a:t>Рекурсія </a:t>
            </a:r>
            <a:r>
              <a:rPr lang="uk-UA" dirty="0"/>
              <a:t>– це здатність функції викликати саму себе.</a:t>
            </a:r>
          </a:p>
          <a:p>
            <a:pPr marL="0" indent="0">
              <a:buNone/>
            </a:pPr>
            <a:r>
              <a:rPr lang="uk-UA" b="1" dirty="0"/>
              <a:t>Пряма рекурсія </a:t>
            </a:r>
            <a:r>
              <a:rPr lang="uk-UA" dirty="0"/>
              <a:t>– коли функція викликає сама себе безпосередньо.</a:t>
            </a:r>
          </a:p>
          <a:p>
            <a:pPr marL="0" indent="0">
              <a:buNone/>
            </a:pPr>
            <a:r>
              <a:rPr lang="uk-UA" b="1" dirty="0"/>
              <a:t>Непряма рекурсія </a:t>
            </a:r>
            <a:r>
              <a:rPr lang="uk-UA" dirty="0"/>
              <a:t>– коли функція викликає себе через іншу функцію.</a:t>
            </a:r>
          </a:p>
          <a:p>
            <a:pPr marL="0" indent="0">
              <a:buNone/>
            </a:pPr>
            <a:r>
              <a:rPr lang="uk-UA" dirty="0"/>
              <a:t> </a:t>
            </a:r>
          </a:p>
          <a:p>
            <a:pPr marL="0" indent="0">
              <a:buNone/>
            </a:pPr>
            <a:r>
              <a:rPr lang="uk-UA" u="sng" dirty="0"/>
              <a:t>Для нормального завершення будь-яка рекурсивна функція повинна містити хоча б одну нерекурсивну галузь, що закінчується оператором повернення.</a:t>
            </a:r>
            <a:endParaRPr lang="uk-UA" dirty="0"/>
          </a:p>
          <a:p>
            <a:pPr marL="0" indent="0">
              <a:buNone/>
            </a:pPr>
            <a:endParaRPr lang="uk-UA" dirty="0"/>
          </a:p>
          <a:p>
            <a:pPr marL="0" indent="0">
              <a:buNone/>
            </a:pPr>
            <a:endParaRPr lang="uk-UA" dirty="0"/>
          </a:p>
        </p:txBody>
      </p:sp>
    </p:spTree>
    <p:extLst>
      <p:ext uri="{BB962C8B-B14F-4D97-AF65-F5344CB8AC3E}">
        <p14:creationId xmlns:p14="http://schemas.microsoft.com/office/powerpoint/2010/main" val="1987290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556F5FE-901C-466F-986F-1BAE13DBFC1C}"/>
              </a:ext>
            </a:extLst>
          </p:cNvPr>
          <p:cNvSpPr>
            <a:spLocks noGrp="1"/>
          </p:cNvSpPr>
          <p:nvPr>
            <p:ph idx="1"/>
          </p:nvPr>
        </p:nvSpPr>
        <p:spPr>
          <a:xfrm>
            <a:off x="700635" y="875489"/>
            <a:ext cx="10691265" cy="5086399"/>
          </a:xfrm>
        </p:spPr>
        <p:txBody>
          <a:bodyPr/>
          <a:lstStyle/>
          <a:p>
            <a:pPr marL="0" indent="0" algn="just">
              <a:buNone/>
            </a:pPr>
            <a:r>
              <a:rPr lang="uk-UA" dirty="0"/>
              <a:t>Щоб циклічний процес перетворити в рекурсивний, потрібно вміти визначити (виділити) три важливі моменти:</a:t>
            </a:r>
          </a:p>
          <a:p>
            <a:pPr marL="0" indent="0" algn="just">
              <a:buNone/>
              <a:tabLst>
                <a:tab pos="360363" algn="l"/>
              </a:tabLst>
            </a:pPr>
            <a:r>
              <a:rPr lang="uk-UA" dirty="0"/>
              <a:t>•	</a:t>
            </a:r>
            <a:r>
              <a:rPr lang="uk-UA" b="1" dirty="0"/>
              <a:t>умову припинення послідовності рекурсивних викликів функції</a:t>
            </a:r>
            <a:r>
              <a:rPr lang="uk-UA" dirty="0"/>
              <a:t>. Наприклад, якщо лічильник або </a:t>
            </a:r>
            <a:r>
              <a:rPr lang="uk-UA" dirty="0" err="1"/>
              <a:t>ітератор</a:t>
            </a:r>
            <a:r>
              <a:rPr lang="uk-UA" dirty="0"/>
              <a:t> з іменем </a:t>
            </a:r>
            <a:r>
              <a:rPr lang="en-US" dirty="0"/>
              <a:t>k </a:t>
            </a:r>
            <a:r>
              <a:rPr lang="uk-UA" dirty="0"/>
              <a:t>змінюється від 1 до 10 у зростаючому порядку, то умова припинення є досягнення значення </a:t>
            </a:r>
            <a:r>
              <a:rPr lang="en-US" dirty="0"/>
              <a:t>k=10. </a:t>
            </a:r>
            <a:r>
              <a:rPr lang="uk-UA" dirty="0"/>
              <a:t>Умова припинення вказується в операторі </a:t>
            </a:r>
            <a:r>
              <a:rPr lang="en-US" dirty="0"/>
              <a:t>return;</a:t>
            </a:r>
          </a:p>
          <a:p>
            <a:pPr marL="0" indent="0" algn="just">
              <a:buNone/>
              <a:tabLst>
                <a:tab pos="360363" algn="l"/>
              </a:tabLst>
            </a:pPr>
            <a:r>
              <a:rPr lang="en-US" dirty="0"/>
              <a:t>•	</a:t>
            </a:r>
            <a:r>
              <a:rPr lang="uk-UA" b="1" dirty="0"/>
              <a:t>формулу наступного елементу або </a:t>
            </a:r>
            <a:r>
              <a:rPr lang="uk-UA" b="1" dirty="0" err="1"/>
              <a:t>ітератору</a:t>
            </a:r>
            <a:r>
              <a:rPr lang="uk-UA" dirty="0"/>
              <a:t>, що використовується в рекурсивному процесі. Ця формула вказується в операторі </a:t>
            </a:r>
            <a:r>
              <a:rPr lang="en-US" dirty="0"/>
              <a:t>return;</a:t>
            </a:r>
          </a:p>
          <a:p>
            <a:pPr marL="0" indent="0" algn="just">
              <a:buNone/>
              <a:tabLst>
                <a:tab pos="360363" algn="l"/>
              </a:tabLst>
            </a:pPr>
            <a:r>
              <a:rPr lang="en-US" dirty="0"/>
              <a:t>•	</a:t>
            </a:r>
            <a:r>
              <a:rPr lang="uk-UA" b="1" dirty="0"/>
              <a:t>перелік параметрів, що передаються в рекурсивну функцію</a:t>
            </a:r>
            <a:r>
              <a:rPr lang="uk-UA" dirty="0"/>
              <a:t>. Один з параметрів обов’язково є </a:t>
            </a:r>
            <a:r>
              <a:rPr lang="uk-UA" dirty="0" err="1"/>
              <a:t>ітератор</a:t>
            </a:r>
            <a:r>
              <a:rPr lang="uk-UA" dirty="0"/>
              <a:t> (лічильник), який змінює своє значення. Інші параметри є додатковими, наприклад, посилання на масив, над яким здійснюється обробка.</a:t>
            </a:r>
          </a:p>
          <a:p>
            <a:pPr marL="0" indent="0">
              <a:buNone/>
            </a:pPr>
            <a:endParaRPr lang="uk-UA" dirty="0"/>
          </a:p>
        </p:txBody>
      </p:sp>
    </p:spTree>
    <p:extLst>
      <p:ext uri="{BB962C8B-B14F-4D97-AF65-F5344CB8AC3E}">
        <p14:creationId xmlns:p14="http://schemas.microsoft.com/office/powerpoint/2010/main" val="4998702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CBF7FEF0-E031-4472-8DBD-2FF78D3D3617}"/>
              </a:ext>
            </a:extLst>
          </p:cNvPr>
          <p:cNvSpPr>
            <a:spLocks noGrp="1"/>
          </p:cNvSpPr>
          <p:nvPr>
            <p:ph idx="1"/>
          </p:nvPr>
        </p:nvSpPr>
        <p:spPr>
          <a:xfrm>
            <a:off x="700635" y="904672"/>
            <a:ext cx="10691265" cy="5057216"/>
          </a:xfrm>
        </p:spPr>
        <p:txBody>
          <a:bodyPr/>
          <a:lstStyle/>
          <a:p>
            <a:pPr marL="0" indent="0" algn="just">
              <a:buNone/>
            </a:pPr>
            <a:r>
              <a:rPr lang="uk-UA" dirty="0"/>
              <a:t>Рекурсію часто порівнюють з ітерацією. Організація циклічного процесу з допомогою рекурсії має свої переваги та недоліки.</a:t>
            </a:r>
          </a:p>
          <a:p>
            <a:pPr marL="0" indent="0" algn="just">
              <a:buNone/>
            </a:pPr>
            <a:r>
              <a:rPr lang="uk-UA" dirty="0"/>
              <a:t>Можна виділити такі взаємозв‘язані переваги рекурсії:</a:t>
            </a:r>
          </a:p>
          <a:p>
            <a:pPr marL="0" indent="0" algn="just">
              <a:buNone/>
              <a:tabLst>
                <a:tab pos="360363" algn="l"/>
              </a:tabLst>
            </a:pPr>
            <a:r>
              <a:rPr lang="uk-UA" dirty="0"/>
              <a:t>•	</a:t>
            </a:r>
            <a:r>
              <a:rPr lang="uk-UA" sz="2800" dirty="0"/>
              <a:t>природність (натуральність) представлення складних, на перший погляд, алгоритмів;</a:t>
            </a:r>
          </a:p>
          <a:p>
            <a:pPr marL="0" indent="0" algn="just">
              <a:buNone/>
              <a:tabLst>
                <a:tab pos="360363" algn="l"/>
              </a:tabLst>
            </a:pPr>
            <a:r>
              <a:rPr lang="uk-UA" sz="2800" dirty="0"/>
              <a:t>•	рекурсивний алгоритм більш читабельний у порівнянні з ітераційним;</a:t>
            </a:r>
          </a:p>
          <a:p>
            <a:pPr marL="0" indent="0" algn="just">
              <a:buNone/>
              <a:tabLst>
                <a:tab pos="360363" algn="l"/>
              </a:tabLst>
            </a:pPr>
            <a:r>
              <a:rPr lang="uk-UA" sz="2800" dirty="0"/>
              <a:t>•	для багатьох поширених задач рекурсію легше реалізувати ніж ітерацію. </a:t>
            </a:r>
            <a:r>
              <a:rPr lang="uk-UA" dirty="0"/>
              <a:t>Рекурсія добре підходить для реалізації алгоритмів обходу списків, дерев, аналізаторів виразів, комбінаторних задач тощо.</a:t>
            </a:r>
          </a:p>
          <a:p>
            <a:pPr marL="0" indent="0">
              <a:buNone/>
            </a:pPr>
            <a:endParaRPr lang="uk-UA" dirty="0"/>
          </a:p>
        </p:txBody>
      </p:sp>
    </p:spTree>
    <p:extLst>
      <p:ext uri="{BB962C8B-B14F-4D97-AF65-F5344CB8AC3E}">
        <p14:creationId xmlns:p14="http://schemas.microsoft.com/office/powerpoint/2010/main" val="42583796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5228DC0-A8D6-4D27-9069-9A454DE3CA27}"/>
              </a:ext>
            </a:extLst>
          </p:cNvPr>
          <p:cNvSpPr>
            <a:spLocks noGrp="1"/>
          </p:cNvSpPr>
          <p:nvPr>
            <p:ph idx="1"/>
          </p:nvPr>
        </p:nvSpPr>
        <p:spPr>
          <a:xfrm>
            <a:off x="700635" y="875489"/>
            <a:ext cx="10691265" cy="5086399"/>
          </a:xfrm>
        </p:spPr>
        <p:txBody>
          <a:bodyPr/>
          <a:lstStyle/>
          <a:p>
            <a:pPr marL="0" indent="0" algn="just">
              <a:buNone/>
            </a:pPr>
            <a:r>
              <a:rPr lang="uk-UA" sz="2400" dirty="0"/>
              <a:t>Недоліки рекурсії полягають у наступному:</a:t>
            </a:r>
          </a:p>
          <a:p>
            <a:pPr marL="0" indent="0" algn="just">
              <a:buNone/>
            </a:pPr>
            <a:r>
              <a:rPr lang="uk-UA" dirty="0"/>
              <a:t>•	</a:t>
            </a:r>
            <a:r>
              <a:rPr lang="uk-UA" sz="2200" b="1" dirty="0"/>
              <a:t>порівняно з ітерацією багаторазовий виклик рекурсивної функції потребує більше часу</a:t>
            </a:r>
            <a:r>
              <a:rPr lang="uk-UA" sz="2200" dirty="0"/>
              <a:t>. Це зв‘язано з тим, що при виклику рекурсивного методу його параметри копіюються в стек. При завершенні виклику рекурсивної функції попередні значення параметрів витягуються зі стеку, що призводить до зайвих операцій. Ітераційний алгоритм для тієї самої задачі працює швидше;</a:t>
            </a:r>
          </a:p>
          <a:p>
            <a:pPr marL="0" indent="0" algn="just">
              <a:buNone/>
            </a:pPr>
            <a:r>
              <a:rPr lang="uk-UA" sz="2200" dirty="0"/>
              <a:t>•	</a:t>
            </a:r>
            <a:r>
              <a:rPr lang="uk-UA" sz="2200" b="1" dirty="0"/>
              <a:t>якщо рекурсивна функція містить великі об’єми локальних внутрішніх змінних і велику кількість параметрів, то використання рекурсії не є ефективним. </a:t>
            </a:r>
            <a:r>
              <a:rPr lang="uk-UA" sz="2200" dirty="0"/>
              <a:t>Це зв’язано з тим, що для кожного рекурсивного виклику потрібно робити копії цих змінних та параметрів. При великій кількості рекурсивних викликів це призведе до надмірного використання пам’яті.</a:t>
            </a:r>
          </a:p>
          <a:p>
            <a:pPr marL="0" indent="0">
              <a:buNone/>
            </a:pPr>
            <a:endParaRPr lang="uk-UA" dirty="0"/>
          </a:p>
        </p:txBody>
      </p:sp>
    </p:spTree>
    <p:extLst>
      <p:ext uri="{BB962C8B-B14F-4D97-AF65-F5344CB8AC3E}">
        <p14:creationId xmlns:p14="http://schemas.microsoft.com/office/powerpoint/2010/main" val="4965258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a:extLst>
              <a:ext uri="{FF2B5EF4-FFF2-40B4-BE49-F238E27FC236}">
                <a16:creationId xmlns:a16="http://schemas.microsoft.com/office/drawing/2014/main" id="{BCC5F1B8-8835-46D8-A8EF-05D624E11D27}"/>
              </a:ext>
            </a:extLst>
          </p:cNvPr>
          <p:cNvSpPr>
            <a:spLocks noGrp="1"/>
          </p:cNvSpPr>
          <p:nvPr>
            <p:ph type="title"/>
          </p:nvPr>
        </p:nvSpPr>
        <p:spPr>
          <a:xfrm>
            <a:off x="702159" y="787941"/>
            <a:ext cx="10691265" cy="1011676"/>
          </a:xfrm>
        </p:spPr>
        <p:txBody>
          <a:bodyPr>
            <a:normAutofit fontScale="90000"/>
          </a:bodyPr>
          <a:lstStyle/>
          <a:p>
            <a:r>
              <a:rPr lang="uk-UA" sz="1600" cap="none" dirty="0">
                <a:latin typeface="Times New Roman" panose="02020603050405020304" pitchFamily="18" charset="0"/>
                <a:cs typeface="Times New Roman" panose="02020603050405020304" pitchFamily="18" charset="0"/>
              </a:rPr>
              <a:t>Класичні приклади використання рекурсії — реалізація операції піднесення до </a:t>
            </a:r>
            <a:r>
              <a:rPr lang="uk-UA" sz="1600" cap="none" dirty="0" err="1">
                <a:latin typeface="Times New Roman" panose="02020603050405020304" pitchFamily="18" charset="0"/>
                <a:cs typeface="Times New Roman" panose="02020603050405020304" pitchFamily="18" charset="0"/>
              </a:rPr>
              <a:t>степеня</a:t>
            </a:r>
            <a:r>
              <a:rPr lang="uk-UA" sz="1600" cap="none" dirty="0">
                <a:latin typeface="Times New Roman" panose="02020603050405020304" pitchFamily="18" charset="0"/>
                <a:cs typeface="Times New Roman" panose="02020603050405020304" pitchFamily="18" charset="0"/>
              </a:rPr>
              <a:t> і обчислення факторіала числа. Зазначимо, що ці приклади популярні тільки через їхню зручність для пояснення поняття рекурсії, однак вони не дають виграшу в програмній реалізації порівняно з ітераційним способом розв’язання цих задач.</a:t>
            </a:r>
            <a:br>
              <a:rPr lang="uk-UA" sz="1600" cap="none" dirty="0">
                <a:latin typeface="Times New Roman" panose="02020603050405020304" pitchFamily="18" charset="0"/>
                <a:cs typeface="Times New Roman" panose="02020603050405020304" pitchFamily="18" charset="0"/>
              </a:rPr>
            </a:br>
            <a:r>
              <a:rPr lang="uk-UA" sz="1600" cap="none" dirty="0">
                <a:latin typeface="Times New Roman" panose="02020603050405020304" pitchFamily="18" charset="0"/>
                <a:cs typeface="Times New Roman" panose="02020603050405020304" pitchFamily="18" charset="0"/>
              </a:rPr>
              <a:t>Класичний приклад рекурсії – функція обчислення факторіала.</a:t>
            </a:r>
            <a:br>
              <a:rPr lang="uk-UA" sz="1400" cap="none" dirty="0">
                <a:latin typeface="Times New Roman" panose="02020603050405020304" pitchFamily="18" charset="0"/>
                <a:cs typeface="Times New Roman" panose="02020603050405020304" pitchFamily="18" charset="0"/>
              </a:rPr>
            </a:br>
            <a:endParaRPr lang="uk-UA" sz="1400" cap="none" dirty="0">
              <a:latin typeface="Times New Roman" panose="02020603050405020304" pitchFamily="18" charset="0"/>
              <a:cs typeface="Times New Roman" panose="02020603050405020304" pitchFamily="18" charset="0"/>
            </a:endParaRPr>
          </a:p>
        </p:txBody>
      </p:sp>
      <p:sp>
        <p:nvSpPr>
          <p:cNvPr id="7" name="Місце для вмісту 6">
            <a:extLst>
              <a:ext uri="{FF2B5EF4-FFF2-40B4-BE49-F238E27FC236}">
                <a16:creationId xmlns:a16="http://schemas.microsoft.com/office/drawing/2014/main" id="{190646D0-34D2-4B05-AFBA-AB6A4163D746}"/>
              </a:ext>
            </a:extLst>
          </p:cNvPr>
          <p:cNvSpPr>
            <a:spLocks noGrp="1"/>
          </p:cNvSpPr>
          <p:nvPr>
            <p:ph sz="half" idx="1"/>
          </p:nvPr>
        </p:nvSpPr>
        <p:spPr>
          <a:xfrm>
            <a:off x="704088" y="1799617"/>
            <a:ext cx="5212080" cy="4162271"/>
          </a:xfrm>
        </p:spPr>
        <p:txBody>
          <a:bodyPr>
            <a:normAutofit fontScale="77500" lnSpcReduction="20000"/>
          </a:bodyPr>
          <a:lstStyle/>
          <a:p>
            <a:pPr marL="0" indent="0">
              <a:buNone/>
            </a:pPr>
            <a:r>
              <a:rPr lang="en-US" dirty="0"/>
              <a:t>long int factorial(int n)</a:t>
            </a:r>
          </a:p>
          <a:p>
            <a:pPr marL="0" indent="0">
              <a:buNone/>
            </a:pPr>
            <a:r>
              <a:rPr lang="en-US" dirty="0"/>
              <a:t>{</a:t>
            </a:r>
          </a:p>
          <a:p>
            <a:pPr marL="0" indent="0">
              <a:buNone/>
            </a:pPr>
            <a:r>
              <a:rPr lang="en-US" dirty="0"/>
              <a:t>if (n==0 || n==1) return 1;</a:t>
            </a:r>
          </a:p>
          <a:p>
            <a:pPr marL="0" indent="0">
              <a:buNone/>
            </a:pPr>
            <a:r>
              <a:rPr lang="en-US" dirty="0"/>
              <a:t>else return n*factorial(n-1);</a:t>
            </a:r>
          </a:p>
          <a:p>
            <a:pPr marL="0" indent="0">
              <a:buNone/>
            </a:pPr>
            <a:r>
              <a:rPr lang="en-US" dirty="0"/>
              <a:t>}</a:t>
            </a:r>
          </a:p>
          <a:p>
            <a:pPr marL="0" indent="0">
              <a:buNone/>
            </a:pPr>
            <a:r>
              <a:rPr lang="en-US" dirty="0"/>
              <a:t>void main()</a:t>
            </a:r>
          </a:p>
          <a:p>
            <a:pPr marL="0" indent="0">
              <a:buNone/>
            </a:pPr>
            <a:r>
              <a:rPr lang="en-US" dirty="0"/>
              <a:t>{</a:t>
            </a:r>
          </a:p>
          <a:p>
            <a:pPr marL="0" indent="0">
              <a:buNone/>
            </a:pPr>
            <a:r>
              <a:rPr lang="en-US" dirty="0"/>
              <a:t>int x;</a:t>
            </a:r>
          </a:p>
          <a:p>
            <a:pPr marL="0" indent="0">
              <a:buNone/>
            </a:pPr>
            <a:r>
              <a:rPr lang="en-US" dirty="0" err="1"/>
              <a:t>cout</a:t>
            </a:r>
            <a:r>
              <a:rPr lang="en-US" dirty="0"/>
              <a:t>&lt;&lt;"</a:t>
            </a:r>
            <a:r>
              <a:rPr lang="uk-UA" dirty="0"/>
              <a:t>Увести число </a:t>
            </a:r>
            <a:r>
              <a:rPr lang="en-US" dirty="0"/>
              <a:t>x=";</a:t>
            </a:r>
          </a:p>
          <a:p>
            <a:pPr marL="0" indent="0">
              <a:buNone/>
            </a:pPr>
            <a:r>
              <a:rPr lang="en-US" dirty="0" err="1"/>
              <a:t>cin</a:t>
            </a:r>
            <a:r>
              <a:rPr lang="en-US" dirty="0"/>
              <a:t>&gt;&gt;x;</a:t>
            </a:r>
          </a:p>
          <a:p>
            <a:pPr marL="0" indent="0">
              <a:buNone/>
            </a:pPr>
            <a:r>
              <a:rPr lang="en-US" dirty="0" err="1"/>
              <a:t>cout</a:t>
            </a:r>
            <a:r>
              <a:rPr lang="en-US" dirty="0"/>
              <a:t>&lt;&lt;"</a:t>
            </a:r>
            <a:r>
              <a:rPr lang="uk-UA" dirty="0"/>
              <a:t>Факторіал </a:t>
            </a:r>
            <a:r>
              <a:rPr lang="en-US" dirty="0"/>
              <a:t>x!="&lt;&lt;factorial(x)&lt;&lt;</a:t>
            </a:r>
            <a:r>
              <a:rPr lang="en-US" dirty="0" err="1"/>
              <a:t>endl</a:t>
            </a:r>
            <a:r>
              <a:rPr lang="en-US" dirty="0"/>
              <a:t>;</a:t>
            </a:r>
          </a:p>
          <a:p>
            <a:pPr marL="0" indent="0">
              <a:buNone/>
            </a:pPr>
            <a:r>
              <a:rPr lang="en-US" dirty="0"/>
              <a:t>…}</a:t>
            </a:r>
          </a:p>
          <a:p>
            <a:pPr marL="0" indent="0">
              <a:buNone/>
            </a:pPr>
            <a:endParaRPr lang="uk-UA" dirty="0"/>
          </a:p>
        </p:txBody>
      </p:sp>
      <p:pic>
        <p:nvPicPr>
          <p:cNvPr id="9" name="Місце для вмісту 8">
            <a:extLst>
              <a:ext uri="{FF2B5EF4-FFF2-40B4-BE49-F238E27FC236}">
                <a16:creationId xmlns:a16="http://schemas.microsoft.com/office/drawing/2014/main" id="{B5D87013-A3E0-4C70-92EA-42D8B3DAC0EC}"/>
              </a:ext>
            </a:extLst>
          </p:cNvPr>
          <p:cNvPicPr>
            <a:picLocks noGrp="1" noChangeAspect="1"/>
          </p:cNvPicPr>
          <p:nvPr>
            <p:ph sz="half" idx="2"/>
          </p:nvPr>
        </p:nvPicPr>
        <p:blipFill>
          <a:blip r:embed="rId2"/>
          <a:stretch>
            <a:fillRect/>
          </a:stretch>
        </p:blipFill>
        <p:spPr>
          <a:xfrm>
            <a:off x="6760511" y="1984443"/>
            <a:ext cx="4961319" cy="3861879"/>
          </a:xfrm>
          <a:prstGeom prst="rect">
            <a:avLst/>
          </a:prstGeom>
        </p:spPr>
      </p:pic>
    </p:spTree>
    <p:extLst>
      <p:ext uri="{BB962C8B-B14F-4D97-AF65-F5344CB8AC3E}">
        <p14:creationId xmlns:p14="http://schemas.microsoft.com/office/powerpoint/2010/main" val="3575228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a:extLst>
              <a:ext uri="{FF2B5EF4-FFF2-40B4-BE49-F238E27FC236}">
                <a16:creationId xmlns:a16="http://schemas.microsoft.com/office/drawing/2014/main" id="{E7463147-2C1D-4A43-AF57-93484BC640FC}"/>
              </a:ext>
            </a:extLst>
          </p:cNvPr>
          <p:cNvSpPr>
            <a:spLocks noGrp="1"/>
          </p:cNvSpPr>
          <p:nvPr>
            <p:ph idx="1"/>
          </p:nvPr>
        </p:nvSpPr>
        <p:spPr>
          <a:xfrm>
            <a:off x="243435" y="0"/>
            <a:ext cx="11148465" cy="6507803"/>
          </a:xfrm>
        </p:spPr>
        <p:txBody>
          <a:bodyPr>
            <a:normAutofit fontScale="32500" lnSpcReduction="20000"/>
          </a:bodyPr>
          <a:lstStyle/>
          <a:p>
            <a:pPr marL="0" indent="0">
              <a:buNone/>
            </a:pPr>
            <a:r>
              <a:rPr lang="uk-UA" sz="5600" dirty="0"/>
              <a:t>Задача. Задано масив чисел </a:t>
            </a:r>
            <a:r>
              <a:rPr lang="en-US" sz="5600" dirty="0"/>
              <a:t>A. </a:t>
            </a:r>
            <a:r>
              <a:rPr lang="uk-UA" sz="5600" dirty="0"/>
              <a:t>Розробити рекурсивну функцію, яка знаходить суму елементів масиву: </a:t>
            </a:r>
            <a:r>
              <a:rPr lang="en-US" sz="5600" dirty="0"/>
              <a:t>S = A[0] + A[1] + … + A[n],</a:t>
            </a:r>
            <a:r>
              <a:rPr lang="uk-UA" sz="5600" dirty="0"/>
              <a:t> де </a:t>
            </a:r>
            <a:r>
              <a:rPr lang="en-US" sz="5600" dirty="0"/>
              <a:t>n – </a:t>
            </a:r>
            <a:r>
              <a:rPr lang="uk-UA" sz="5600" dirty="0"/>
              <a:t>кількість елементів масиву. </a:t>
            </a:r>
          </a:p>
          <a:p>
            <a:pPr marL="0" indent="0">
              <a:buNone/>
            </a:pPr>
            <a:endParaRPr lang="uk-UA" sz="5600" dirty="0"/>
          </a:p>
          <a:p>
            <a:pPr marL="5924550" indent="0">
              <a:spcBef>
                <a:spcPts val="0"/>
              </a:spcBef>
              <a:buNone/>
            </a:pPr>
            <a:r>
              <a:rPr lang="uk-UA" sz="5600" dirty="0"/>
              <a:t>Як видно з прикладу, у рекурсивну функцію </a:t>
            </a:r>
            <a:r>
              <a:rPr lang="en-US" sz="5600" dirty="0"/>
              <a:t>Sum() </a:t>
            </a:r>
            <a:r>
              <a:rPr lang="uk-UA" sz="5600" dirty="0"/>
              <a:t>передається 3 параметри:</a:t>
            </a:r>
          </a:p>
          <a:p>
            <a:pPr marL="5924550" indent="0">
              <a:spcBef>
                <a:spcPts val="0"/>
              </a:spcBef>
              <a:buNone/>
            </a:pPr>
            <a:endParaRPr lang="uk-UA" sz="5600" dirty="0"/>
          </a:p>
          <a:p>
            <a:pPr marL="5924550" indent="0">
              <a:spcBef>
                <a:spcPts val="0"/>
              </a:spcBef>
              <a:buNone/>
            </a:pPr>
            <a:r>
              <a:rPr lang="uk-UA" sz="5600" dirty="0"/>
              <a:t>•	поточне значення </a:t>
            </a:r>
            <a:r>
              <a:rPr lang="uk-UA" sz="5600" dirty="0" err="1"/>
              <a:t>ітератора</a:t>
            </a:r>
            <a:r>
              <a:rPr lang="uk-UA" sz="5600" dirty="0"/>
              <a:t> </a:t>
            </a:r>
            <a:r>
              <a:rPr lang="en-US" sz="5600" dirty="0" err="1"/>
              <a:t>i</a:t>
            </a:r>
            <a:r>
              <a:rPr lang="en-US" sz="5600" dirty="0"/>
              <a:t>;</a:t>
            </a:r>
          </a:p>
          <a:p>
            <a:pPr marL="5924550" indent="0">
              <a:spcBef>
                <a:spcPts val="0"/>
              </a:spcBef>
              <a:buNone/>
            </a:pPr>
            <a:r>
              <a:rPr lang="en-US" sz="5600" dirty="0"/>
              <a:t>•	</a:t>
            </a:r>
            <a:r>
              <a:rPr lang="uk-UA" sz="5600" dirty="0"/>
              <a:t>масив </a:t>
            </a:r>
            <a:r>
              <a:rPr lang="en-US" sz="5600" dirty="0"/>
              <a:t>A;</a:t>
            </a:r>
          </a:p>
          <a:p>
            <a:pPr marL="5924550" indent="0">
              <a:spcBef>
                <a:spcPts val="0"/>
              </a:spcBef>
              <a:buNone/>
            </a:pPr>
            <a:r>
              <a:rPr lang="en-US" sz="5600" dirty="0"/>
              <a:t>•	</a:t>
            </a:r>
            <a:r>
              <a:rPr lang="uk-UA" sz="5600" dirty="0"/>
              <a:t>кількість елементів масиву </a:t>
            </a:r>
            <a:r>
              <a:rPr lang="en-US" sz="5600" dirty="0"/>
              <a:t>n.</a:t>
            </a:r>
          </a:p>
          <a:p>
            <a:pPr marL="5924550" indent="0">
              <a:spcBef>
                <a:spcPts val="0"/>
              </a:spcBef>
              <a:buNone/>
            </a:pPr>
            <a:r>
              <a:rPr lang="uk-UA" sz="5600" dirty="0"/>
              <a:t>Вихід з функції здійснюється, коли буде оброблено останній елемент масиву. Умова припинення рекурсивного процесу має вигляд:</a:t>
            </a:r>
          </a:p>
          <a:p>
            <a:pPr marL="5924550" indent="0">
              <a:spcBef>
                <a:spcPts val="0"/>
              </a:spcBef>
              <a:buNone/>
            </a:pPr>
            <a:r>
              <a:rPr lang="en-US" sz="5600" b="1" dirty="0"/>
              <a:t>if (</a:t>
            </a:r>
            <a:r>
              <a:rPr lang="en-US" sz="5600" b="1" dirty="0" err="1"/>
              <a:t>i</a:t>
            </a:r>
            <a:r>
              <a:rPr lang="en-US" sz="5600" b="1" dirty="0"/>
              <a:t>==n-1)</a:t>
            </a:r>
          </a:p>
          <a:p>
            <a:pPr marL="5924550" indent="0">
              <a:spcBef>
                <a:spcPts val="0"/>
              </a:spcBef>
              <a:buNone/>
            </a:pPr>
            <a:r>
              <a:rPr lang="en-US" sz="5600" b="1" dirty="0"/>
              <a:t>    return A[</a:t>
            </a:r>
            <a:r>
              <a:rPr lang="en-US" sz="5600" b="1" dirty="0" err="1"/>
              <a:t>i</a:t>
            </a:r>
            <a:r>
              <a:rPr lang="en-US" sz="5600" b="1" dirty="0"/>
              <a:t>]; </a:t>
            </a:r>
          </a:p>
          <a:p>
            <a:pPr marL="0" indent="0">
              <a:spcBef>
                <a:spcPts val="0"/>
              </a:spcBef>
              <a:buNone/>
            </a:pPr>
            <a:r>
              <a:rPr lang="uk-UA" sz="5600" dirty="0"/>
              <a:t>Для сумування поточного значення </a:t>
            </a:r>
            <a:r>
              <a:rPr lang="en-US" sz="5600" dirty="0"/>
              <a:t>A[</a:t>
            </a:r>
            <a:r>
              <a:rPr lang="en-US" sz="5600" dirty="0" err="1"/>
              <a:t>i</a:t>
            </a:r>
            <a:r>
              <a:rPr lang="en-US" sz="5600" dirty="0"/>
              <a:t>] </a:t>
            </a:r>
            <a:r>
              <a:rPr lang="uk-UA" sz="5600" dirty="0"/>
              <a:t>з наступними вказується рядок:</a:t>
            </a:r>
          </a:p>
          <a:p>
            <a:pPr marL="0" indent="0">
              <a:spcBef>
                <a:spcPts val="0"/>
              </a:spcBef>
              <a:buNone/>
            </a:pPr>
            <a:r>
              <a:rPr lang="en-US" sz="5600" b="1" dirty="0"/>
              <a:t>return A[</a:t>
            </a:r>
            <a:r>
              <a:rPr lang="en-US" sz="5600" b="1" dirty="0" err="1"/>
              <a:t>i</a:t>
            </a:r>
            <a:r>
              <a:rPr lang="en-US" sz="5600" b="1" dirty="0"/>
              <a:t>]+Sum(i+1,A,n);</a:t>
            </a:r>
          </a:p>
          <a:p>
            <a:pPr marL="0" indent="0">
              <a:spcBef>
                <a:spcPts val="0"/>
              </a:spcBef>
              <a:buNone/>
            </a:pPr>
            <a:r>
              <a:rPr lang="uk-UA" sz="5600" dirty="0"/>
              <a:t>де рекурсивний виклик </a:t>
            </a:r>
            <a:r>
              <a:rPr lang="en-US" sz="5600" b="1" dirty="0"/>
              <a:t>Sum(i+1, A, n) </a:t>
            </a:r>
            <a:r>
              <a:rPr lang="uk-UA" sz="5600" dirty="0"/>
              <a:t>означає наступне значення масиву </a:t>
            </a:r>
            <a:r>
              <a:rPr lang="en-US" sz="5600" dirty="0"/>
              <a:t>A. </a:t>
            </a:r>
            <a:r>
              <a:rPr lang="uk-UA" sz="5600" dirty="0"/>
              <a:t>Параметр </a:t>
            </a:r>
            <a:r>
              <a:rPr lang="en-US" sz="5600" dirty="0"/>
              <a:t>i+1 </a:t>
            </a:r>
            <a:r>
              <a:rPr lang="uk-UA" sz="5600" dirty="0"/>
              <a:t>вказує, що на наступному рівні виклику рекурсивної функції буде взято наступний за даним елемент масиву.</a:t>
            </a:r>
          </a:p>
          <a:p>
            <a:pPr marL="0" indent="0">
              <a:spcBef>
                <a:spcPts val="0"/>
              </a:spcBef>
              <a:buNone/>
            </a:pPr>
            <a:r>
              <a:rPr lang="uk-UA" sz="5600" dirty="0"/>
              <a:t>Використання функції </a:t>
            </a:r>
            <a:r>
              <a:rPr lang="en-US" sz="5600" dirty="0"/>
              <a:t>Sum() </a:t>
            </a:r>
            <a:r>
              <a:rPr lang="uk-UA" sz="5600" dirty="0"/>
              <a:t>в іншому програмному коді може бути таким: </a:t>
            </a:r>
          </a:p>
          <a:p>
            <a:pPr marL="0" indent="0">
              <a:spcBef>
                <a:spcPts val="0"/>
              </a:spcBef>
              <a:buNone/>
            </a:pPr>
            <a:r>
              <a:rPr lang="en-US" sz="6200" b="1" dirty="0"/>
              <a:t>int A[] = { 5, 7, 2, -1 };</a:t>
            </a:r>
          </a:p>
          <a:p>
            <a:pPr marL="0" indent="0">
              <a:spcBef>
                <a:spcPts val="0"/>
              </a:spcBef>
              <a:buNone/>
            </a:pPr>
            <a:r>
              <a:rPr lang="en-US" sz="6200" b="1" dirty="0"/>
              <a:t>int n = 4;</a:t>
            </a:r>
          </a:p>
          <a:p>
            <a:pPr marL="0" indent="0">
              <a:spcBef>
                <a:spcPts val="0"/>
              </a:spcBef>
              <a:buNone/>
            </a:pPr>
            <a:r>
              <a:rPr lang="en-US" sz="6200" b="1" dirty="0"/>
              <a:t>int sum;</a:t>
            </a:r>
          </a:p>
          <a:p>
            <a:pPr marL="0" indent="0">
              <a:spcBef>
                <a:spcPts val="0"/>
              </a:spcBef>
              <a:buNone/>
            </a:pPr>
            <a:r>
              <a:rPr lang="en-US" sz="6200" b="1" dirty="0"/>
              <a:t>sum = </a:t>
            </a:r>
            <a:r>
              <a:rPr lang="en-US" sz="6200" b="1" dirty="0">
                <a:solidFill>
                  <a:srgbClr val="C00000"/>
                </a:solidFill>
              </a:rPr>
              <a:t>Sum(0,A,n)</a:t>
            </a:r>
            <a:r>
              <a:rPr lang="en-US" sz="6200" b="1" dirty="0"/>
              <a:t>; // sum = 13</a:t>
            </a:r>
          </a:p>
          <a:p>
            <a:pPr marL="0" indent="0">
              <a:buNone/>
            </a:pPr>
            <a:endParaRPr lang="uk-UA" dirty="0"/>
          </a:p>
        </p:txBody>
      </p:sp>
      <p:pic>
        <p:nvPicPr>
          <p:cNvPr id="7" name="Рисунок 6">
            <a:extLst>
              <a:ext uri="{FF2B5EF4-FFF2-40B4-BE49-F238E27FC236}">
                <a16:creationId xmlns:a16="http://schemas.microsoft.com/office/drawing/2014/main" id="{186546AE-4D76-4799-8392-DA15B53FB7F1}"/>
              </a:ext>
            </a:extLst>
          </p:cNvPr>
          <p:cNvPicPr>
            <a:picLocks noChangeAspect="1"/>
          </p:cNvPicPr>
          <p:nvPr/>
        </p:nvPicPr>
        <p:blipFill>
          <a:blip r:embed="rId2"/>
          <a:stretch>
            <a:fillRect/>
          </a:stretch>
        </p:blipFill>
        <p:spPr>
          <a:xfrm>
            <a:off x="622571" y="817123"/>
            <a:ext cx="4844374" cy="2402732"/>
          </a:xfrm>
          <a:prstGeom prst="rect">
            <a:avLst/>
          </a:prstGeom>
        </p:spPr>
      </p:pic>
    </p:spTree>
    <p:extLst>
      <p:ext uri="{BB962C8B-B14F-4D97-AF65-F5344CB8AC3E}">
        <p14:creationId xmlns:p14="http://schemas.microsoft.com/office/powerpoint/2010/main" val="3090099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1218ED-F92A-4894-A380-158B731CC54D}"/>
              </a:ext>
            </a:extLst>
          </p:cNvPr>
          <p:cNvSpPr>
            <a:spLocks noGrp="1"/>
          </p:cNvSpPr>
          <p:nvPr>
            <p:ph type="title"/>
          </p:nvPr>
        </p:nvSpPr>
        <p:spPr>
          <a:xfrm>
            <a:off x="750367" y="133927"/>
            <a:ext cx="10691265" cy="544945"/>
          </a:xfrm>
        </p:spPr>
        <p:txBody>
          <a:bodyPr>
            <a:normAutofit fontScale="90000"/>
          </a:bodyPr>
          <a:lstStyle/>
          <a:p>
            <a:r>
              <a:rPr lang="ru-RU" sz="2700" b="1" dirty="0" err="1"/>
              <a:t>Визначення</a:t>
            </a:r>
            <a:r>
              <a:rPr lang="ru-RU" sz="2700" b="1" dirty="0"/>
              <a:t> </a:t>
            </a:r>
            <a:r>
              <a:rPr lang="ru-RU" sz="2700" b="1" dirty="0" err="1"/>
              <a:t>функції</a:t>
            </a:r>
            <a:br>
              <a:rPr lang="uk-UA" b="1" dirty="0"/>
            </a:br>
            <a:endParaRPr lang="uk-UA" dirty="0"/>
          </a:p>
        </p:txBody>
      </p:sp>
      <p:sp>
        <p:nvSpPr>
          <p:cNvPr id="3" name="Місце для вмісту 2">
            <a:extLst>
              <a:ext uri="{FF2B5EF4-FFF2-40B4-BE49-F238E27FC236}">
                <a16:creationId xmlns:a16="http://schemas.microsoft.com/office/drawing/2014/main" id="{57F236D5-9338-440A-9C3E-D82AAFCE9E01}"/>
              </a:ext>
            </a:extLst>
          </p:cNvPr>
          <p:cNvSpPr>
            <a:spLocks noGrp="1"/>
          </p:cNvSpPr>
          <p:nvPr>
            <p:ph idx="1"/>
          </p:nvPr>
        </p:nvSpPr>
        <p:spPr>
          <a:xfrm>
            <a:off x="314036" y="757382"/>
            <a:ext cx="11545455" cy="5966691"/>
          </a:xfrm>
        </p:spPr>
        <p:txBody>
          <a:bodyPr>
            <a:normAutofit fontScale="77500" lnSpcReduction="20000"/>
          </a:bodyPr>
          <a:lstStyle/>
          <a:p>
            <a:pPr marL="0" indent="0">
              <a:buNone/>
            </a:pPr>
            <a:r>
              <a:rPr lang="uk-UA" dirty="0"/>
              <a:t>Усі С++ функції мають загальний формат їх визначення:</a:t>
            </a:r>
          </a:p>
          <a:p>
            <a:pPr marL="0" indent="0">
              <a:buNone/>
            </a:pPr>
            <a:r>
              <a:rPr lang="uk-UA" sz="3200" b="1" dirty="0" err="1"/>
              <a:t>Тип_функції</a:t>
            </a:r>
            <a:r>
              <a:rPr lang="uk-UA" sz="3200" b="1" dirty="0"/>
              <a:t>  </a:t>
            </a:r>
            <a:r>
              <a:rPr lang="uk-UA" sz="3200" b="1" dirty="0" err="1"/>
              <a:t>назва_функції</a:t>
            </a:r>
            <a:r>
              <a:rPr lang="uk-UA" sz="3200" b="1" dirty="0"/>
              <a:t>  (</a:t>
            </a:r>
            <a:r>
              <a:rPr lang="uk-UA" sz="3200" b="1" dirty="0" err="1"/>
              <a:t>список_формальних</a:t>
            </a:r>
            <a:r>
              <a:rPr lang="uk-UA" sz="3200" b="1" dirty="0"/>
              <a:t> параметрів)</a:t>
            </a:r>
          </a:p>
          <a:p>
            <a:pPr marL="0" indent="0">
              <a:buNone/>
            </a:pPr>
            <a:r>
              <a:rPr lang="uk-UA" sz="3200" b="1" dirty="0"/>
              <a:t>{</a:t>
            </a:r>
          </a:p>
          <a:p>
            <a:pPr marL="0" indent="0">
              <a:buNone/>
            </a:pPr>
            <a:r>
              <a:rPr lang="uk-UA" sz="3200" b="1" dirty="0"/>
              <a:t>  </a:t>
            </a:r>
            <a:r>
              <a:rPr lang="uk-UA" sz="3200" b="1" dirty="0" err="1"/>
              <a:t>тіло_функції</a:t>
            </a:r>
            <a:r>
              <a:rPr lang="uk-UA" sz="3200" b="1" dirty="0"/>
              <a:t>;</a:t>
            </a:r>
          </a:p>
          <a:p>
            <a:pPr marL="0" indent="0">
              <a:buNone/>
            </a:pPr>
            <a:r>
              <a:rPr lang="uk-UA" sz="3200" b="1" dirty="0"/>
              <a:t>  </a:t>
            </a:r>
            <a:r>
              <a:rPr lang="en-US" sz="3200" b="1" dirty="0"/>
              <a:t>return (</a:t>
            </a:r>
            <a:r>
              <a:rPr lang="uk-UA" sz="3200" b="1" dirty="0"/>
              <a:t>змінна);</a:t>
            </a:r>
          </a:p>
          <a:p>
            <a:pPr marL="0" indent="0">
              <a:buNone/>
            </a:pPr>
            <a:r>
              <a:rPr lang="uk-UA" sz="3200" b="1" dirty="0"/>
              <a:t> }</a:t>
            </a:r>
          </a:p>
          <a:p>
            <a:pPr marL="0" indent="0">
              <a:buNone/>
            </a:pPr>
            <a:r>
              <a:rPr lang="uk-UA" dirty="0"/>
              <a:t>Назву функції задає  користувач за правилом створення ідентифікаторів.</a:t>
            </a:r>
          </a:p>
          <a:p>
            <a:pPr marL="0" indent="0">
              <a:buNone/>
            </a:pPr>
            <a:r>
              <a:rPr lang="uk-UA" b="1" dirty="0"/>
              <a:t>Тип функції – це тип змінної, яку функція повертає в основну програму.  Якщо тип функцій не зазначати, за замовчуванням це буде цілий тип.</a:t>
            </a:r>
          </a:p>
          <a:p>
            <a:pPr marL="0" indent="0">
              <a:buNone/>
            </a:pPr>
            <a:r>
              <a:rPr lang="uk-UA" dirty="0"/>
              <a:t>Функцію, яка не повертає у програму жодного результату оголошують з типом </a:t>
            </a:r>
            <a:r>
              <a:rPr lang="en-US" b="1" dirty="0"/>
              <a:t>void.</a:t>
            </a:r>
          </a:p>
          <a:p>
            <a:pPr marL="0" indent="0">
              <a:buNone/>
            </a:pPr>
            <a:r>
              <a:rPr lang="uk-UA" dirty="0"/>
              <a:t>У списку формальних параметрів через кому записуються змінні, зазначаючи їх типи. </a:t>
            </a:r>
            <a:r>
              <a:rPr lang="uk-UA" b="1" dirty="0"/>
              <a:t>Тип необхідно зазначати для кожної змінної окремо. </a:t>
            </a:r>
            <a:r>
              <a:rPr lang="uk-UA" dirty="0"/>
              <a:t>Список формальних параметрів може бути відсутній, але круглі дужки опускати не можна. Можна замість їх переліку писати </a:t>
            </a:r>
            <a:r>
              <a:rPr lang="en-US" dirty="0"/>
              <a:t>void </a:t>
            </a:r>
            <a:r>
              <a:rPr lang="uk-UA" dirty="0"/>
              <a:t>в круглих дужках.</a:t>
            </a:r>
          </a:p>
          <a:p>
            <a:pPr marL="0" indent="0">
              <a:buNone/>
            </a:pPr>
            <a:r>
              <a:rPr lang="uk-UA" dirty="0"/>
              <a:t>Під час оголошення можна відразу </a:t>
            </a:r>
            <a:r>
              <a:rPr lang="uk-UA" dirty="0" err="1"/>
              <a:t>ініціалізувати</a:t>
            </a:r>
            <a:r>
              <a:rPr lang="uk-UA" dirty="0"/>
              <a:t> формальні параметри функції. Такі значення називають значеннями за замовчуванням.</a:t>
            </a:r>
          </a:p>
          <a:p>
            <a:pPr marL="0" indent="0">
              <a:buNone/>
            </a:pPr>
            <a:r>
              <a:rPr lang="uk-UA" dirty="0"/>
              <a:t>    Результат виконання функції повертається в основну програму за допомогою змінної командою </a:t>
            </a:r>
            <a:r>
              <a:rPr lang="en-US" b="1" dirty="0"/>
              <a:t>return. </a:t>
            </a:r>
            <a:r>
              <a:rPr lang="uk-UA" dirty="0"/>
              <a:t>У команді </a:t>
            </a:r>
            <a:r>
              <a:rPr lang="en-US" dirty="0"/>
              <a:t>return </a:t>
            </a:r>
            <a:r>
              <a:rPr lang="uk-UA" dirty="0"/>
              <a:t>круглі дужки можна не писати. У тілі функцій типу </a:t>
            </a:r>
            <a:r>
              <a:rPr lang="en-US" b="1" dirty="0"/>
              <a:t>void</a:t>
            </a:r>
            <a:r>
              <a:rPr lang="en-US" dirty="0"/>
              <a:t> </a:t>
            </a:r>
            <a:r>
              <a:rPr lang="uk-UA" dirty="0"/>
              <a:t>команду </a:t>
            </a:r>
            <a:r>
              <a:rPr lang="en-US" b="1" dirty="0"/>
              <a:t>return</a:t>
            </a:r>
            <a:r>
              <a:rPr lang="en-US" dirty="0"/>
              <a:t> </a:t>
            </a:r>
            <a:r>
              <a:rPr lang="uk-UA" dirty="0"/>
              <a:t>не зазначають.</a:t>
            </a:r>
          </a:p>
          <a:p>
            <a:pPr marL="0" indent="0">
              <a:buNone/>
            </a:pPr>
            <a:endParaRPr lang="uk-UA" dirty="0"/>
          </a:p>
        </p:txBody>
      </p:sp>
    </p:spTree>
    <p:extLst>
      <p:ext uri="{BB962C8B-B14F-4D97-AF65-F5344CB8AC3E}">
        <p14:creationId xmlns:p14="http://schemas.microsoft.com/office/powerpoint/2010/main" val="1342381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7CEE149-C09F-456D-9F3F-A01C2DDF24F3}"/>
              </a:ext>
            </a:extLst>
          </p:cNvPr>
          <p:cNvSpPr>
            <a:spLocks noGrp="1"/>
          </p:cNvSpPr>
          <p:nvPr>
            <p:ph type="title"/>
          </p:nvPr>
        </p:nvSpPr>
        <p:spPr>
          <a:xfrm>
            <a:off x="700635" y="212436"/>
            <a:ext cx="10691265" cy="378691"/>
          </a:xfrm>
        </p:spPr>
        <p:txBody>
          <a:bodyPr>
            <a:normAutofit fontScale="90000"/>
          </a:bodyPr>
          <a:lstStyle/>
          <a:p>
            <a:r>
              <a:rPr lang="uk-UA" sz="2400" dirty="0"/>
              <a:t>Приклад функції</a:t>
            </a:r>
          </a:p>
        </p:txBody>
      </p:sp>
      <p:sp>
        <p:nvSpPr>
          <p:cNvPr id="3" name="Місце для вмісту 2">
            <a:extLst>
              <a:ext uri="{FF2B5EF4-FFF2-40B4-BE49-F238E27FC236}">
                <a16:creationId xmlns:a16="http://schemas.microsoft.com/office/drawing/2014/main" id="{AAB660E6-58DA-4920-84C8-265C410B8FBE}"/>
              </a:ext>
            </a:extLst>
          </p:cNvPr>
          <p:cNvSpPr>
            <a:spLocks noGrp="1"/>
          </p:cNvSpPr>
          <p:nvPr>
            <p:ph sz="half" idx="1"/>
          </p:nvPr>
        </p:nvSpPr>
        <p:spPr>
          <a:xfrm>
            <a:off x="704088" y="858983"/>
            <a:ext cx="5212080" cy="5102906"/>
          </a:xfrm>
        </p:spPr>
        <p:txBody>
          <a:bodyPr>
            <a:normAutofit fontScale="55000" lnSpcReduction="20000"/>
          </a:bodyPr>
          <a:lstStyle/>
          <a:p>
            <a:pPr marL="0" indent="0">
              <a:lnSpc>
                <a:spcPct val="120000"/>
              </a:lnSpc>
              <a:spcBef>
                <a:spcPts val="600"/>
              </a:spcBef>
              <a:buNone/>
            </a:pPr>
            <a:r>
              <a:rPr lang="en-US" sz="2900" b="1" dirty="0"/>
              <a:t>void </a:t>
            </a:r>
            <a:r>
              <a:rPr lang="en-US" sz="2900" b="1" dirty="0" err="1"/>
              <a:t>FunC</a:t>
            </a:r>
            <a:r>
              <a:rPr lang="en-US" sz="2900" b="1" dirty="0"/>
              <a:t>();  </a:t>
            </a:r>
          </a:p>
          <a:p>
            <a:pPr marL="0" indent="0">
              <a:lnSpc>
                <a:spcPct val="120000"/>
              </a:lnSpc>
              <a:spcBef>
                <a:spcPts val="600"/>
              </a:spcBef>
              <a:buNone/>
            </a:pPr>
            <a:r>
              <a:rPr lang="en-US" sz="2900" dirty="0"/>
              <a:t>int main()</a:t>
            </a:r>
          </a:p>
          <a:p>
            <a:pPr marL="0" indent="0">
              <a:lnSpc>
                <a:spcPct val="120000"/>
              </a:lnSpc>
              <a:spcBef>
                <a:spcPts val="600"/>
              </a:spcBef>
              <a:buNone/>
            </a:pPr>
            <a:r>
              <a:rPr lang="en-US" sz="2900" dirty="0"/>
              <a:t>{</a:t>
            </a:r>
          </a:p>
          <a:p>
            <a:pPr marL="0" indent="0">
              <a:lnSpc>
                <a:spcPct val="120000"/>
              </a:lnSpc>
              <a:spcBef>
                <a:spcPts val="600"/>
              </a:spcBef>
              <a:buNone/>
            </a:pPr>
            <a:r>
              <a:rPr lang="en-US" sz="2900" dirty="0" err="1"/>
              <a:t>setlocale</a:t>
            </a:r>
            <a:r>
              <a:rPr lang="en-US" sz="2900" dirty="0"/>
              <a:t> (</a:t>
            </a:r>
            <a:r>
              <a:rPr lang="en-US" sz="2900" dirty="0" err="1"/>
              <a:t>LC_ALL,"Ukrainian</a:t>
            </a:r>
            <a:r>
              <a:rPr lang="en-US" sz="2900" dirty="0"/>
              <a:t>");</a:t>
            </a:r>
          </a:p>
          <a:p>
            <a:pPr marL="0" indent="0">
              <a:lnSpc>
                <a:spcPct val="120000"/>
              </a:lnSpc>
              <a:spcBef>
                <a:spcPts val="600"/>
              </a:spcBef>
              <a:buNone/>
            </a:pPr>
            <a:r>
              <a:rPr lang="en-US" sz="2900" dirty="0" err="1"/>
              <a:t>cout</a:t>
            </a:r>
            <a:r>
              <a:rPr lang="en-US" sz="2900" dirty="0"/>
              <a:t> &lt;&lt; "</a:t>
            </a:r>
            <a:r>
              <a:rPr lang="uk-UA" sz="2900" dirty="0"/>
              <a:t>У функції </a:t>
            </a:r>
            <a:r>
              <a:rPr lang="en-US" sz="2900" dirty="0"/>
              <a:t>main()."; </a:t>
            </a:r>
          </a:p>
          <a:p>
            <a:pPr marL="0" indent="0">
              <a:lnSpc>
                <a:spcPct val="120000"/>
              </a:lnSpc>
              <a:spcBef>
                <a:spcPts val="600"/>
              </a:spcBef>
              <a:buNone/>
            </a:pPr>
            <a:r>
              <a:rPr lang="en-US" sz="2900" b="1" dirty="0" err="1"/>
              <a:t>FunC</a:t>
            </a:r>
            <a:r>
              <a:rPr lang="en-US" sz="2900" b="1" dirty="0"/>
              <a:t>();  </a:t>
            </a:r>
            <a:r>
              <a:rPr lang="en-US" sz="2900" dirty="0"/>
              <a:t>// </a:t>
            </a:r>
            <a:r>
              <a:rPr lang="uk-UA" sz="2900" dirty="0"/>
              <a:t>Викликаємо функцію </a:t>
            </a:r>
            <a:r>
              <a:rPr lang="en-US" sz="2900" dirty="0" err="1"/>
              <a:t>FunC</a:t>
            </a:r>
            <a:r>
              <a:rPr lang="en-US" sz="2900" dirty="0"/>
              <a:t>(). </a:t>
            </a:r>
          </a:p>
          <a:p>
            <a:pPr marL="0" indent="0">
              <a:lnSpc>
                <a:spcPct val="120000"/>
              </a:lnSpc>
              <a:spcBef>
                <a:spcPts val="600"/>
              </a:spcBef>
              <a:buNone/>
            </a:pPr>
            <a:r>
              <a:rPr lang="en-US" sz="2900" dirty="0" err="1"/>
              <a:t>cout</a:t>
            </a:r>
            <a:r>
              <a:rPr lang="en-US" sz="2900" dirty="0"/>
              <a:t> &lt;&lt; "</a:t>
            </a:r>
            <a:r>
              <a:rPr lang="uk-UA" sz="2900" dirty="0"/>
              <a:t>У функції </a:t>
            </a:r>
            <a:r>
              <a:rPr lang="en-US" sz="2900" dirty="0"/>
              <a:t>main().";</a:t>
            </a:r>
          </a:p>
          <a:p>
            <a:pPr marL="0" indent="0">
              <a:lnSpc>
                <a:spcPct val="120000"/>
              </a:lnSpc>
              <a:spcBef>
                <a:spcPts val="600"/>
              </a:spcBef>
              <a:buNone/>
            </a:pPr>
            <a:r>
              <a:rPr lang="en-US" sz="2900" dirty="0"/>
              <a:t>Sleep(2000);</a:t>
            </a:r>
          </a:p>
          <a:p>
            <a:pPr marL="0" indent="0">
              <a:lnSpc>
                <a:spcPct val="120000"/>
              </a:lnSpc>
              <a:spcBef>
                <a:spcPts val="600"/>
              </a:spcBef>
              <a:buNone/>
            </a:pPr>
            <a:r>
              <a:rPr lang="en-US" sz="2900" dirty="0"/>
              <a:t>return 0;</a:t>
            </a:r>
          </a:p>
          <a:p>
            <a:pPr marL="0" indent="0">
              <a:lnSpc>
                <a:spcPct val="120000"/>
              </a:lnSpc>
              <a:spcBef>
                <a:spcPts val="600"/>
              </a:spcBef>
              <a:buNone/>
            </a:pPr>
            <a:r>
              <a:rPr lang="en-US" sz="2900" dirty="0"/>
              <a:t>}</a:t>
            </a:r>
          </a:p>
          <a:p>
            <a:pPr marL="0" indent="0">
              <a:lnSpc>
                <a:spcPct val="120000"/>
              </a:lnSpc>
              <a:spcBef>
                <a:spcPts val="600"/>
              </a:spcBef>
              <a:buNone/>
            </a:pPr>
            <a:r>
              <a:rPr lang="en-US" sz="2900" b="1" dirty="0"/>
              <a:t>void </a:t>
            </a:r>
            <a:r>
              <a:rPr lang="en-US" sz="2900" b="1" dirty="0" err="1"/>
              <a:t>FunC</a:t>
            </a:r>
            <a:r>
              <a:rPr lang="en-US" sz="2900" b="1" dirty="0"/>
              <a:t>() </a:t>
            </a:r>
            <a:r>
              <a:rPr lang="en-US" sz="2900" dirty="0"/>
              <a:t>// </a:t>
            </a:r>
            <a:r>
              <a:rPr lang="uk-UA" sz="2900" dirty="0"/>
              <a:t>Визначення функції </a:t>
            </a:r>
            <a:r>
              <a:rPr lang="en-US" sz="2900" dirty="0" err="1"/>
              <a:t>FunC</a:t>
            </a:r>
            <a:r>
              <a:rPr lang="en-US" sz="2900" dirty="0"/>
              <a:t>() </a:t>
            </a:r>
          </a:p>
          <a:p>
            <a:pPr marL="0" indent="0">
              <a:lnSpc>
                <a:spcPct val="120000"/>
              </a:lnSpc>
              <a:spcBef>
                <a:spcPts val="600"/>
              </a:spcBef>
              <a:buNone/>
            </a:pPr>
            <a:r>
              <a:rPr lang="en-US" sz="2900" dirty="0"/>
              <a:t>  { </a:t>
            </a:r>
          </a:p>
          <a:p>
            <a:pPr marL="0" indent="0">
              <a:lnSpc>
                <a:spcPct val="120000"/>
              </a:lnSpc>
              <a:spcBef>
                <a:spcPts val="600"/>
              </a:spcBef>
              <a:buNone/>
            </a:pPr>
            <a:r>
              <a:rPr lang="en-US" sz="2900" dirty="0" err="1"/>
              <a:t>cout</a:t>
            </a:r>
            <a:r>
              <a:rPr lang="en-US" sz="2900" dirty="0"/>
              <a:t> &lt;&lt; " </a:t>
            </a:r>
            <a:r>
              <a:rPr lang="uk-UA" sz="2900" dirty="0"/>
              <a:t>У функції </a:t>
            </a:r>
            <a:r>
              <a:rPr lang="en-US" sz="2900" dirty="0" err="1"/>
              <a:t>FunC</a:t>
            </a:r>
            <a:r>
              <a:rPr lang="en-US" sz="2900" dirty="0"/>
              <a:t>(). "; </a:t>
            </a:r>
          </a:p>
          <a:p>
            <a:pPr marL="0" indent="0">
              <a:lnSpc>
                <a:spcPct val="120000"/>
              </a:lnSpc>
              <a:spcBef>
                <a:spcPts val="600"/>
              </a:spcBef>
              <a:buNone/>
            </a:pPr>
            <a:r>
              <a:rPr lang="en-US" sz="2900" dirty="0"/>
              <a:t>  }</a:t>
            </a:r>
          </a:p>
          <a:p>
            <a:endParaRPr lang="uk-UA" dirty="0"/>
          </a:p>
        </p:txBody>
      </p:sp>
      <p:sp>
        <p:nvSpPr>
          <p:cNvPr id="4" name="Місце для вмісту 3">
            <a:extLst>
              <a:ext uri="{FF2B5EF4-FFF2-40B4-BE49-F238E27FC236}">
                <a16:creationId xmlns:a16="http://schemas.microsoft.com/office/drawing/2014/main" id="{638AF266-4BD5-429A-A637-0D4AA6AE27BE}"/>
              </a:ext>
            </a:extLst>
          </p:cNvPr>
          <p:cNvSpPr>
            <a:spLocks noGrp="1"/>
          </p:cNvSpPr>
          <p:nvPr>
            <p:ph sz="half" idx="2"/>
          </p:nvPr>
        </p:nvSpPr>
        <p:spPr>
          <a:xfrm>
            <a:off x="5734258" y="1223817"/>
            <a:ext cx="5657642" cy="4908943"/>
          </a:xfrm>
        </p:spPr>
        <p:txBody>
          <a:bodyPr>
            <a:normAutofit fontScale="55000" lnSpcReduction="20000"/>
          </a:bodyPr>
          <a:lstStyle/>
          <a:p>
            <a:pPr marL="0" indent="457200" algn="just">
              <a:lnSpc>
                <a:spcPct val="120000"/>
              </a:lnSpc>
              <a:spcBef>
                <a:spcPts val="600"/>
              </a:spcBef>
              <a:buNone/>
            </a:pPr>
            <a:r>
              <a:rPr lang="uk-UA" sz="2900" dirty="0"/>
              <a:t>Програма виконується таким чином. </a:t>
            </a:r>
          </a:p>
          <a:p>
            <a:pPr marL="0" indent="457200" algn="just">
              <a:lnSpc>
                <a:spcPct val="120000"/>
              </a:lnSpc>
              <a:spcBef>
                <a:spcPts val="600"/>
              </a:spcBef>
              <a:buNone/>
            </a:pPr>
            <a:r>
              <a:rPr lang="uk-UA" sz="2900" dirty="0"/>
              <a:t>Спочатку викликається функція </a:t>
            </a:r>
            <a:r>
              <a:rPr lang="en-US" sz="2900" dirty="0"/>
              <a:t>main()  </a:t>
            </a:r>
            <a:r>
              <a:rPr lang="uk-UA" sz="2900" dirty="0"/>
              <a:t>і виконується виведення повідомлення за допомогою  </a:t>
            </a:r>
            <a:r>
              <a:rPr lang="en-US" sz="2900" dirty="0" err="1"/>
              <a:t>cout</a:t>
            </a:r>
            <a:r>
              <a:rPr lang="en-US" sz="2900" dirty="0"/>
              <a:t>.  </a:t>
            </a:r>
            <a:r>
              <a:rPr lang="uk-UA" sz="2900" dirty="0"/>
              <a:t>Потім  з  функції  </a:t>
            </a:r>
            <a:r>
              <a:rPr lang="en-US" sz="2900" dirty="0"/>
              <a:t>main()  </a:t>
            </a:r>
            <a:r>
              <a:rPr lang="uk-UA" sz="2900" dirty="0"/>
              <a:t>викликається функція </a:t>
            </a:r>
            <a:r>
              <a:rPr lang="en-US" sz="2900" dirty="0" err="1"/>
              <a:t>FunC</a:t>
            </a:r>
            <a:r>
              <a:rPr lang="en-US" sz="2900" dirty="0"/>
              <a:t>().</a:t>
            </a:r>
            <a:endParaRPr lang="uk-UA" sz="2900" dirty="0"/>
          </a:p>
          <a:p>
            <a:pPr marL="0" indent="457200" algn="just">
              <a:lnSpc>
                <a:spcPct val="120000"/>
              </a:lnSpc>
              <a:spcBef>
                <a:spcPts val="600"/>
              </a:spcBef>
              <a:buNone/>
            </a:pPr>
            <a:r>
              <a:rPr lang="en-US" sz="2900" dirty="0"/>
              <a:t> </a:t>
            </a:r>
            <a:r>
              <a:rPr lang="uk-UA" sz="2900" dirty="0"/>
              <a:t>Зверніть увагу на  те, як цей виклик реалізується у програмі:  вказується  ім'я функції  </a:t>
            </a:r>
            <a:r>
              <a:rPr lang="en-US" sz="2900" dirty="0" err="1"/>
              <a:t>FunC</a:t>
            </a:r>
            <a:r>
              <a:rPr lang="en-US" sz="2900" dirty="0"/>
              <a:t>,  </a:t>
            </a:r>
            <a:r>
              <a:rPr lang="uk-UA" sz="2900" dirty="0"/>
              <a:t>за  яким  стоїть  пара  круглих  дужок  і  крапка  з комою. Потім функція </a:t>
            </a:r>
            <a:r>
              <a:rPr lang="en-US" sz="2900" dirty="0" err="1"/>
              <a:t>FunC</a:t>
            </a:r>
            <a:r>
              <a:rPr lang="en-US" sz="2900" dirty="0"/>
              <a:t>() </a:t>
            </a:r>
            <a:r>
              <a:rPr lang="uk-UA" sz="2900" dirty="0"/>
              <a:t>здійснює свою єдину дію – виведення на екран повідомлення і передає керування назад функції </a:t>
            </a:r>
            <a:r>
              <a:rPr lang="en-US" sz="2900" dirty="0"/>
              <a:t>main(), </a:t>
            </a:r>
            <a:r>
              <a:rPr lang="uk-UA" sz="2900" dirty="0"/>
              <a:t>причому тому рядку коду програми, який розташований безпосередньо  за викликом функції. </a:t>
            </a:r>
          </a:p>
          <a:p>
            <a:pPr marL="0" indent="457200" algn="just">
              <a:lnSpc>
                <a:spcPct val="120000"/>
              </a:lnSpc>
              <a:spcBef>
                <a:spcPts val="600"/>
              </a:spcBef>
              <a:buNone/>
            </a:pPr>
            <a:r>
              <a:rPr lang="uk-UA" sz="2900" dirty="0"/>
              <a:t>Потім функція </a:t>
            </a:r>
            <a:r>
              <a:rPr lang="en-US" sz="2900" dirty="0"/>
              <a:t>main()  </a:t>
            </a:r>
            <a:r>
              <a:rPr lang="uk-UA" sz="2900" dirty="0"/>
              <a:t>здійснює  виведення на екран повідомлення "Знову у функції </a:t>
            </a:r>
            <a:r>
              <a:rPr lang="en-US" sz="2900" dirty="0"/>
              <a:t>main()." </a:t>
            </a:r>
            <a:r>
              <a:rPr lang="uk-UA" sz="2900" dirty="0"/>
              <a:t>за </a:t>
            </a:r>
            <a:r>
              <a:rPr lang="uk-UA" sz="2900" dirty="0" err="1"/>
              <a:t>допомою</a:t>
            </a:r>
            <a:r>
              <a:rPr lang="uk-UA" sz="2900" dirty="0"/>
              <a:t>  </a:t>
            </a:r>
            <a:r>
              <a:rPr lang="en-US" sz="2900" dirty="0" err="1"/>
              <a:t>cout</a:t>
            </a:r>
            <a:r>
              <a:rPr lang="en-US" sz="2900" dirty="0"/>
              <a:t>. </a:t>
            </a:r>
            <a:r>
              <a:rPr lang="uk-UA" sz="2900" dirty="0"/>
              <a:t>Результат роботи програми:</a:t>
            </a:r>
          </a:p>
          <a:p>
            <a:pPr marL="0" indent="457200" algn="just">
              <a:lnSpc>
                <a:spcPct val="120000"/>
              </a:lnSpc>
              <a:spcBef>
                <a:spcPts val="600"/>
              </a:spcBef>
              <a:buNone/>
            </a:pPr>
            <a:r>
              <a:rPr lang="uk-UA" sz="2900" dirty="0"/>
              <a:t>У функції </a:t>
            </a:r>
            <a:r>
              <a:rPr lang="en-US" sz="2900" dirty="0"/>
              <a:t>main(). </a:t>
            </a:r>
            <a:r>
              <a:rPr lang="uk-UA" sz="2900" dirty="0"/>
              <a:t>У функції </a:t>
            </a:r>
            <a:r>
              <a:rPr lang="en-US" sz="2900" dirty="0" err="1"/>
              <a:t>FunC</a:t>
            </a:r>
            <a:r>
              <a:rPr lang="en-US" sz="2900" dirty="0"/>
              <a:t>(). </a:t>
            </a:r>
            <a:r>
              <a:rPr lang="uk-UA" sz="2900" dirty="0"/>
              <a:t>Знову у функції </a:t>
            </a:r>
            <a:r>
              <a:rPr lang="en-US" sz="2900" dirty="0"/>
              <a:t>main().</a:t>
            </a:r>
          </a:p>
          <a:p>
            <a:pPr marL="0" indent="0">
              <a:buNone/>
            </a:pPr>
            <a:endParaRPr lang="uk-UA" dirty="0"/>
          </a:p>
        </p:txBody>
      </p:sp>
    </p:spTree>
    <p:extLst>
      <p:ext uri="{BB962C8B-B14F-4D97-AF65-F5344CB8AC3E}">
        <p14:creationId xmlns:p14="http://schemas.microsoft.com/office/powerpoint/2010/main" val="730294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5">
            <a:extLst>
              <a:ext uri="{FF2B5EF4-FFF2-40B4-BE49-F238E27FC236}">
                <a16:creationId xmlns:a16="http://schemas.microsoft.com/office/drawing/2014/main" id="{9321110F-153C-477D-8A8D-4CCC02F6F3B9}"/>
              </a:ext>
            </a:extLst>
          </p:cNvPr>
          <p:cNvSpPr>
            <a:spLocks noGrp="1"/>
          </p:cNvSpPr>
          <p:nvPr>
            <p:ph idx="1"/>
          </p:nvPr>
        </p:nvSpPr>
        <p:spPr>
          <a:xfrm>
            <a:off x="700635" y="1089891"/>
            <a:ext cx="10691265" cy="4871997"/>
          </a:xfrm>
        </p:spPr>
        <p:txBody>
          <a:bodyPr>
            <a:normAutofit/>
          </a:bodyPr>
          <a:lstStyle/>
          <a:p>
            <a:pPr marL="0" indent="0">
              <a:buNone/>
            </a:pPr>
            <a:r>
              <a:rPr lang="uk-UA" dirty="0"/>
              <a:t>Фрагмент коду програми з прикладу  є  прототипом оголошення функції </a:t>
            </a:r>
            <a:r>
              <a:rPr lang="en-US" dirty="0" err="1"/>
              <a:t>FunC</a:t>
            </a:r>
            <a:r>
              <a:rPr lang="en-US" dirty="0"/>
              <a:t>():</a:t>
            </a:r>
          </a:p>
          <a:p>
            <a:pPr marL="0" indent="0">
              <a:buNone/>
            </a:pPr>
            <a:r>
              <a:rPr lang="en-US" b="1" i="1" dirty="0"/>
              <a:t>void </a:t>
            </a:r>
            <a:r>
              <a:rPr lang="en-US" b="1" i="1" dirty="0" err="1"/>
              <a:t>FunC</a:t>
            </a:r>
            <a:r>
              <a:rPr lang="en-US" b="1" i="1" dirty="0"/>
              <a:t>();    // </a:t>
            </a:r>
            <a:r>
              <a:rPr lang="uk-UA" b="1" i="1" dirty="0"/>
              <a:t>Попереднє оголошення прототипу функції </a:t>
            </a:r>
            <a:r>
              <a:rPr lang="en-US" b="1" i="1" dirty="0" err="1"/>
              <a:t>FunC</a:t>
            </a:r>
            <a:r>
              <a:rPr lang="en-US" b="1" i="1" dirty="0"/>
              <a:t>() </a:t>
            </a:r>
          </a:p>
          <a:p>
            <a:pPr marL="0" indent="0" algn="just">
              <a:buNone/>
            </a:pPr>
            <a:r>
              <a:rPr lang="uk-UA" dirty="0"/>
              <a:t>	Прототип функції  оголошує  функцію  до  її  визначення. Прототип дає змогу компіляторові дізнатися тип значення, що повертається  цією функцією,  а  також  кількість  і  тип  параметрів,  які  вона може мати. Компіляторові потрібно знати цю інформацію до першого виклику функції. Тому прототип розташовується вище функції </a:t>
            </a:r>
            <a:r>
              <a:rPr lang="en-US" dirty="0"/>
              <a:t>main(). </a:t>
            </a:r>
            <a:r>
              <a:rPr lang="uk-UA" dirty="0"/>
              <a:t>Єдиною функцією,  яка  не  вимагає  прототипу,  є </a:t>
            </a:r>
            <a:r>
              <a:rPr lang="en-US" dirty="0"/>
              <a:t>main(),  </a:t>
            </a:r>
            <a:r>
              <a:rPr lang="uk-UA" dirty="0"/>
              <a:t>оскільки  вона  є  вбудованою  у  мові програмування </a:t>
            </a:r>
            <a:r>
              <a:rPr lang="en-US" dirty="0"/>
              <a:t>C++.</a:t>
            </a:r>
          </a:p>
          <a:p>
            <a:pPr marL="0" indent="0" algn="just">
              <a:buNone/>
            </a:pPr>
            <a:r>
              <a:rPr lang="uk-UA" dirty="0"/>
              <a:t>	Функція  </a:t>
            </a:r>
            <a:r>
              <a:rPr lang="en-US" dirty="0" err="1"/>
              <a:t>FunC</a:t>
            </a:r>
            <a:r>
              <a:rPr lang="en-US" dirty="0"/>
              <a:t>()  </a:t>
            </a:r>
            <a:r>
              <a:rPr lang="uk-UA" dirty="0"/>
              <a:t>не  містить  оператора  </a:t>
            </a:r>
            <a:r>
              <a:rPr lang="en-US" dirty="0"/>
              <a:t>return.  </a:t>
            </a:r>
            <a:r>
              <a:rPr lang="uk-UA" dirty="0"/>
              <a:t>Ключове  слово </a:t>
            </a:r>
            <a:r>
              <a:rPr lang="en-US" dirty="0"/>
              <a:t>void,  </a:t>
            </a:r>
            <a:r>
              <a:rPr lang="uk-UA" dirty="0"/>
              <a:t>яке передує  як прототипу,  так  і  визначенню функції  </a:t>
            </a:r>
            <a:r>
              <a:rPr lang="en-US" dirty="0" err="1"/>
              <a:t>FunC</a:t>
            </a:r>
            <a:r>
              <a:rPr lang="en-US" dirty="0"/>
              <a:t>(), </a:t>
            </a:r>
            <a:r>
              <a:rPr lang="uk-UA" dirty="0"/>
              <a:t>формально заявляє про те, що функція </a:t>
            </a:r>
            <a:r>
              <a:rPr lang="en-US" dirty="0" err="1"/>
              <a:t>FunC</a:t>
            </a:r>
            <a:r>
              <a:rPr lang="en-US" dirty="0"/>
              <a:t>() </a:t>
            </a:r>
            <a:r>
              <a:rPr lang="uk-UA" dirty="0"/>
              <a:t>не повертає ніякого значення. У мові програмування </a:t>
            </a:r>
            <a:r>
              <a:rPr lang="en-US" dirty="0"/>
              <a:t>C++ </a:t>
            </a:r>
            <a:r>
              <a:rPr lang="uk-UA" dirty="0"/>
              <a:t>функції, які не повертають значень, оголошуються з використанням ключового слова </a:t>
            </a:r>
            <a:r>
              <a:rPr lang="en-US" dirty="0"/>
              <a:t>void.</a:t>
            </a:r>
          </a:p>
          <a:p>
            <a:pPr marL="0" indent="0">
              <a:buNone/>
            </a:pPr>
            <a:endParaRPr lang="uk-UA" dirty="0"/>
          </a:p>
        </p:txBody>
      </p:sp>
    </p:spTree>
    <p:extLst>
      <p:ext uri="{BB962C8B-B14F-4D97-AF65-F5344CB8AC3E}">
        <p14:creationId xmlns:p14="http://schemas.microsoft.com/office/powerpoint/2010/main" val="1382058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29F56DC-5C8B-4C2B-A620-3BE541E4FD66}"/>
              </a:ext>
            </a:extLst>
          </p:cNvPr>
          <p:cNvSpPr>
            <a:spLocks noGrp="1"/>
          </p:cNvSpPr>
          <p:nvPr>
            <p:ph type="title"/>
          </p:nvPr>
        </p:nvSpPr>
        <p:spPr>
          <a:xfrm>
            <a:off x="700635" y="175491"/>
            <a:ext cx="10691265" cy="452582"/>
          </a:xfrm>
        </p:spPr>
        <p:txBody>
          <a:bodyPr>
            <a:normAutofit fontScale="90000"/>
          </a:bodyPr>
          <a:lstStyle/>
          <a:p>
            <a:r>
              <a:rPr lang="ru-RU" sz="2400" dirty="0" err="1"/>
              <a:t>Опис</a:t>
            </a:r>
            <a:r>
              <a:rPr lang="ru-RU" sz="2400" dirty="0"/>
              <a:t> (</a:t>
            </a:r>
            <a:r>
              <a:rPr lang="ru-RU" sz="2400" dirty="0" err="1"/>
              <a:t>визначення</a:t>
            </a:r>
            <a:r>
              <a:rPr lang="ru-RU" sz="2400" dirty="0"/>
              <a:t>) </a:t>
            </a:r>
            <a:r>
              <a:rPr lang="ru-RU" sz="2400" dirty="0" err="1"/>
              <a:t>функції</a:t>
            </a:r>
            <a:endParaRPr lang="uk-UA" sz="2400" dirty="0"/>
          </a:p>
        </p:txBody>
      </p:sp>
      <p:pic>
        <p:nvPicPr>
          <p:cNvPr id="4" name="Місце для вмісту 3">
            <a:extLst>
              <a:ext uri="{FF2B5EF4-FFF2-40B4-BE49-F238E27FC236}">
                <a16:creationId xmlns:a16="http://schemas.microsoft.com/office/drawing/2014/main" id="{97D84EEA-1743-4791-BFF8-42F86BFBF6B0}"/>
              </a:ext>
            </a:extLst>
          </p:cNvPr>
          <p:cNvPicPr>
            <a:picLocks noGrp="1" noChangeAspect="1"/>
          </p:cNvPicPr>
          <p:nvPr>
            <p:ph idx="1"/>
          </p:nvPr>
        </p:nvPicPr>
        <p:blipFill>
          <a:blip r:embed="rId2"/>
          <a:stretch>
            <a:fillRect/>
          </a:stretch>
        </p:blipFill>
        <p:spPr>
          <a:xfrm>
            <a:off x="535708" y="748145"/>
            <a:ext cx="10584873" cy="5837382"/>
          </a:xfrm>
          <a:prstGeom prst="rect">
            <a:avLst/>
          </a:prstGeom>
        </p:spPr>
      </p:pic>
    </p:spTree>
    <p:extLst>
      <p:ext uri="{BB962C8B-B14F-4D97-AF65-F5344CB8AC3E}">
        <p14:creationId xmlns:p14="http://schemas.microsoft.com/office/powerpoint/2010/main" val="3032304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FE26A2-F83F-46DA-8309-08789C0458DE}"/>
              </a:ext>
            </a:extLst>
          </p:cNvPr>
          <p:cNvSpPr>
            <a:spLocks noGrp="1"/>
          </p:cNvSpPr>
          <p:nvPr>
            <p:ph type="title"/>
          </p:nvPr>
        </p:nvSpPr>
        <p:spPr>
          <a:xfrm>
            <a:off x="700635" y="240145"/>
            <a:ext cx="10691265" cy="360218"/>
          </a:xfrm>
        </p:spPr>
        <p:txBody>
          <a:bodyPr>
            <a:normAutofit fontScale="90000"/>
          </a:bodyPr>
          <a:lstStyle/>
          <a:p>
            <a:r>
              <a:rPr lang="uk-UA" sz="2400" b="1" dirty="0"/>
              <a:t>Виклик функції</a:t>
            </a:r>
          </a:p>
        </p:txBody>
      </p:sp>
      <p:sp>
        <p:nvSpPr>
          <p:cNvPr id="3" name="Місце для вмісту 2">
            <a:extLst>
              <a:ext uri="{FF2B5EF4-FFF2-40B4-BE49-F238E27FC236}">
                <a16:creationId xmlns:a16="http://schemas.microsoft.com/office/drawing/2014/main" id="{69DD9B7A-9AE3-470B-9997-72EFFB7E6006}"/>
              </a:ext>
            </a:extLst>
          </p:cNvPr>
          <p:cNvSpPr>
            <a:spLocks noGrp="1"/>
          </p:cNvSpPr>
          <p:nvPr>
            <p:ph idx="1"/>
          </p:nvPr>
        </p:nvSpPr>
        <p:spPr>
          <a:xfrm>
            <a:off x="341745" y="905164"/>
            <a:ext cx="11711710" cy="5643417"/>
          </a:xfrm>
        </p:spPr>
        <p:txBody>
          <a:bodyPr>
            <a:normAutofit fontScale="77500" lnSpcReduction="20000"/>
          </a:bodyPr>
          <a:lstStyle/>
          <a:p>
            <a:pPr marL="0" indent="457200" algn="just">
              <a:buNone/>
            </a:pPr>
            <a:r>
              <a:rPr lang="uk-UA" dirty="0"/>
              <a:t>Функції при її виклику можна передати одне або декілька значень. Значення, що передається функції, називають аргументом. У програмі прикладу 1 жодна  з функцій  (ні </a:t>
            </a:r>
            <a:r>
              <a:rPr lang="en-US" dirty="0"/>
              <a:t>main(), </a:t>
            </a:r>
            <a:r>
              <a:rPr lang="uk-UA" dirty="0"/>
              <a:t>ні  </a:t>
            </a:r>
            <a:r>
              <a:rPr lang="en-US" dirty="0" err="1"/>
              <a:t>FunC</a:t>
            </a:r>
            <a:r>
              <a:rPr lang="en-US" dirty="0"/>
              <a:t>()) </a:t>
            </a:r>
            <a:r>
              <a:rPr lang="uk-UA" dirty="0"/>
              <a:t>не  отримувала ніяких  значень.</a:t>
            </a:r>
          </a:p>
          <a:p>
            <a:pPr marL="0" indent="457200" algn="just">
              <a:buNone/>
            </a:pPr>
            <a:r>
              <a:rPr lang="uk-UA" dirty="0"/>
              <a:t>Функції у мові програмування </a:t>
            </a:r>
            <a:r>
              <a:rPr lang="en-US" dirty="0"/>
              <a:t>C++ </a:t>
            </a:r>
            <a:r>
              <a:rPr lang="uk-UA" dirty="0"/>
              <a:t>можуть приймати один або декілька аргументів.  Верхня  межа  кількості  аргументів,  що  приймаються,  визначається  конкретним  компілятором.  Згідно  зі  стандартом  мови  програмування </a:t>
            </a:r>
            <a:r>
              <a:rPr lang="en-US" dirty="0"/>
              <a:t>C++ </a:t>
            </a:r>
            <a:r>
              <a:rPr lang="uk-UA" dirty="0"/>
              <a:t>максимальна кількість аргументів дорівнює 256.</a:t>
            </a:r>
          </a:p>
          <a:p>
            <a:pPr marL="0" indent="0">
              <a:buNone/>
            </a:pPr>
            <a:r>
              <a:rPr lang="uk-UA" b="1" dirty="0"/>
              <a:t>Аргумент</a:t>
            </a:r>
            <a:r>
              <a:rPr lang="uk-UA" dirty="0"/>
              <a:t> –  значення, що передається функції під час її виклику.</a:t>
            </a:r>
          </a:p>
          <a:p>
            <a:pPr marL="0" indent="0">
              <a:buNone/>
            </a:pPr>
            <a:r>
              <a:rPr lang="uk-UA" b="1" dirty="0"/>
              <a:t>Параметр</a:t>
            </a:r>
            <a:r>
              <a:rPr lang="uk-UA" dirty="0"/>
              <a:t> — визначена функцією змінна, яка приймає аргумент, що передається функції.</a:t>
            </a:r>
          </a:p>
          <a:p>
            <a:pPr marL="0" indent="0">
              <a:buNone/>
            </a:pPr>
            <a:r>
              <a:rPr lang="uk-UA" dirty="0"/>
              <a:t>Синтаксис виклику функції у загальному вигляді:</a:t>
            </a:r>
          </a:p>
          <a:p>
            <a:pPr marL="0" indent="0">
              <a:buNone/>
            </a:pPr>
            <a:r>
              <a:rPr lang="uk-UA" sz="2600" b="1" dirty="0" err="1"/>
              <a:t>Назва_функції</a:t>
            </a:r>
            <a:r>
              <a:rPr lang="uk-UA" sz="2600" b="1" dirty="0"/>
              <a:t> (</a:t>
            </a:r>
            <a:r>
              <a:rPr lang="uk-UA" sz="2600" b="1" dirty="0" err="1"/>
              <a:t>список_фактичних</a:t>
            </a:r>
            <a:r>
              <a:rPr lang="uk-UA" sz="2600" b="1" dirty="0"/>
              <a:t> параметрів);</a:t>
            </a:r>
          </a:p>
          <a:p>
            <a:pPr marL="0" indent="0">
              <a:buNone/>
            </a:pPr>
            <a:r>
              <a:rPr lang="uk-UA" dirty="0"/>
              <a:t>До функції звертаються з тіла основної функції або з іншої функції. Виклик можна виконувати або командою виклику, або з виразів.</a:t>
            </a:r>
          </a:p>
          <a:p>
            <a:pPr marL="0" indent="0">
              <a:buNone/>
            </a:pPr>
            <a:r>
              <a:rPr lang="uk-UA" dirty="0"/>
              <a:t>Список фактичних параметрів може містити константи, змінні, посилання, покажчики, вирази.</a:t>
            </a:r>
          </a:p>
          <a:p>
            <a:pPr marL="0" indent="0">
              <a:buNone/>
            </a:pPr>
            <a:r>
              <a:rPr lang="uk-UA" dirty="0"/>
              <a:t>Списки формальних та фактичних параметрів мають бути узгодженими за типами та кількістю елементів. Якщо у списку формальних параметрів є  </a:t>
            </a:r>
            <a:r>
              <a:rPr lang="uk-UA" dirty="0" err="1"/>
              <a:t>проініціалізовані</a:t>
            </a:r>
            <a:r>
              <a:rPr lang="uk-UA" dirty="0"/>
              <a:t> змінні, то у списку фактичних параметрів змінні можуть бути відсутні, їм будуть надані значення за замовчуванням.</a:t>
            </a:r>
          </a:p>
          <a:p>
            <a:pPr marL="0" indent="0">
              <a:buNone/>
            </a:pPr>
            <a:r>
              <a:rPr lang="uk-UA" dirty="0"/>
              <a:t>У мові С++ є два способи передачі аргументів у функцію: за значенням і за посиланням. За замовчуванням, якщо аргументом є не масив, застосовується перший спосіб. Для цього створюється копія значення аргументу, що привласнюється формальному параметру</a:t>
            </a:r>
            <a:r>
              <a:rPr lang="uk-UA" b="1" dirty="0"/>
              <a:t>. Всі операції, виконані усередині функції, стосуються лише копії аргументу і не впливають на оригінал, що існує в модулі, що здійснює виклик. </a:t>
            </a:r>
          </a:p>
          <a:p>
            <a:endParaRPr lang="uk-UA" dirty="0"/>
          </a:p>
        </p:txBody>
      </p:sp>
    </p:spTree>
    <p:extLst>
      <p:ext uri="{BB962C8B-B14F-4D97-AF65-F5344CB8AC3E}">
        <p14:creationId xmlns:p14="http://schemas.microsoft.com/office/powerpoint/2010/main" val="1714380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BBE5B1E6-DE92-4531-9E6B-A9EA73403108}"/>
              </a:ext>
            </a:extLst>
          </p:cNvPr>
          <p:cNvSpPr>
            <a:spLocks noGrp="1"/>
          </p:cNvSpPr>
          <p:nvPr>
            <p:ph idx="1"/>
          </p:nvPr>
        </p:nvSpPr>
        <p:spPr>
          <a:xfrm>
            <a:off x="700635" y="822036"/>
            <a:ext cx="10691265" cy="5634182"/>
          </a:xfrm>
        </p:spPr>
        <p:txBody>
          <a:bodyPr/>
          <a:lstStyle/>
          <a:p>
            <a:pPr marL="0" indent="0">
              <a:buNone/>
            </a:pPr>
            <a:r>
              <a:rPr lang="uk-UA" dirty="0"/>
              <a:t>	</a:t>
            </a:r>
            <a:r>
              <a:rPr lang="uk-UA" sz="2400" dirty="0" err="1"/>
              <a:t>float</a:t>
            </a:r>
            <a:r>
              <a:rPr lang="uk-UA" sz="2400" dirty="0"/>
              <a:t>  </a:t>
            </a:r>
            <a:r>
              <a:rPr lang="uk-UA" sz="2400" dirty="0" err="1"/>
              <a:t>sumTwoNumber</a:t>
            </a:r>
            <a:r>
              <a:rPr lang="uk-UA" sz="2400" dirty="0"/>
              <a:t> (</a:t>
            </a:r>
            <a:r>
              <a:rPr lang="uk-UA" sz="2400" b="1" dirty="0" err="1"/>
              <a:t>float</a:t>
            </a:r>
            <a:r>
              <a:rPr lang="uk-UA" sz="2400" b="1" dirty="0"/>
              <a:t> a,  </a:t>
            </a:r>
            <a:r>
              <a:rPr lang="uk-UA" sz="2400" b="1" dirty="0" err="1"/>
              <a:t>float</a:t>
            </a:r>
            <a:r>
              <a:rPr lang="uk-UA" sz="2400" b="1" dirty="0"/>
              <a:t> b</a:t>
            </a:r>
            <a:r>
              <a:rPr lang="uk-UA" sz="2400" dirty="0"/>
              <a:t>) </a:t>
            </a:r>
          </a:p>
          <a:p>
            <a:pPr marL="0" indent="0">
              <a:buNone/>
            </a:pPr>
            <a:r>
              <a:rPr lang="uk-UA" sz="2400" dirty="0"/>
              <a:t>	{</a:t>
            </a:r>
            <a:r>
              <a:rPr lang="uk-UA" sz="2400" dirty="0" err="1"/>
              <a:t>float</a:t>
            </a:r>
            <a:r>
              <a:rPr lang="uk-UA" sz="2400" dirty="0"/>
              <a:t> z;</a:t>
            </a:r>
          </a:p>
          <a:p>
            <a:pPr marL="0" indent="0">
              <a:buNone/>
            </a:pPr>
            <a:r>
              <a:rPr lang="uk-UA" sz="2400" dirty="0"/>
              <a:t>		z=</a:t>
            </a:r>
            <a:r>
              <a:rPr lang="uk-UA" sz="2400" dirty="0" err="1"/>
              <a:t>a+b</a:t>
            </a:r>
            <a:r>
              <a:rPr lang="uk-UA" sz="2400" dirty="0"/>
              <a:t>;</a:t>
            </a:r>
          </a:p>
          <a:p>
            <a:pPr marL="0" indent="0">
              <a:buNone/>
            </a:pPr>
            <a:r>
              <a:rPr lang="uk-UA" sz="2400" dirty="0"/>
              <a:t>		</a:t>
            </a:r>
            <a:r>
              <a:rPr lang="uk-UA" sz="2400" dirty="0" err="1"/>
              <a:t>return</a:t>
            </a:r>
            <a:r>
              <a:rPr lang="uk-UA" sz="2400" dirty="0"/>
              <a:t> z;</a:t>
            </a:r>
          </a:p>
          <a:p>
            <a:pPr marL="0" indent="0">
              <a:buNone/>
            </a:pPr>
            <a:r>
              <a:rPr lang="uk-UA" sz="2400" b="1" dirty="0"/>
              <a:t>	}</a:t>
            </a:r>
            <a:endParaRPr lang="uk-UA" sz="2400" dirty="0"/>
          </a:p>
          <a:p>
            <a:pPr marL="0" indent="0">
              <a:buNone/>
            </a:pPr>
            <a:r>
              <a:rPr lang="uk-UA" sz="2400" b="1" dirty="0"/>
              <a:t>            </a:t>
            </a:r>
            <a:r>
              <a:rPr lang="uk-UA" sz="2400" b="1" dirty="0" err="1"/>
              <a:t>float</a:t>
            </a:r>
            <a:r>
              <a:rPr lang="uk-UA" sz="2400" b="1" dirty="0"/>
              <a:t>  x=2.3;</a:t>
            </a:r>
            <a:br>
              <a:rPr lang="uk-UA" sz="2400" b="1" dirty="0"/>
            </a:br>
            <a:r>
              <a:rPr lang="uk-UA" sz="2400" dirty="0"/>
              <a:t>	</a:t>
            </a:r>
            <a:r>
              <a:rPr lang="uk-UA" sz="2400" dirty="0" err="1"/>
              <a:t>float</a:t>
            </a:r>
            <a:r>
              <a:rPr lang="uk-UA" sz="2400" dirty="0"/>
              <a:t>  y=</a:t>
            </a:r>
            <a:r>
              <a:rPr lang="uk-UA" sz="2400" dirty="0" err="1"/>
              <a:t>sumTwoNumber</a:t>
            </a:r>
            <a:r>
              <a:rPr lang="uk-UA" sz="2400" dirty="0"/>
              <a:t>(</a:t>
            </a:r>
            <a:r>
              <a:rPr lang="uk-UA" sz="2400" b="1" dirty="0"/>
              <a:t>4.2, 5.4</a:t>
            </a:r>
            <a:r>
              <a:rPr lang="uk-UA" sz="2400" dirty="0"/>
              <a:t>);</a:t>
            </a:r>
            <a:br>
              <a:rPr lang="uk-UA" sz="2400" dirty="0"/>
            </a:br>
            <a:r>
              <a:rPr lang="uk-UA" sz="2400" dirty="0"/>
              <a:t>	</a:t>
            </a:r>
            <a:r>
              <a:rPr lang="uk-UA" sz="2400" dirty="0" err="1"/>
              <a:t>cout</a:t>
            </a:r>
            <a:r>
              <a:rPr lang="uk-UA" sz="2400" dirty="0"/>
              <a:t> &lt;&lt; 3+sumToNumber(</a:t>
            </a:r>
            <a:r>
              <a:rPr lang="uk-UA" sz="2400" b="1" dirty="0"/>
              <a:t>x, y/3</a:t>
            </a:r>
            <a:r>
              <a:rPr lang="uk-UA" sz="2400" dirty="0"/>
              <a:t>);</a:t>
            </a:r>
          </a:p>
          <a:p>
            <a:pPr marL="0" indent="0">
              <a:buNone/>
            </a:pPr>
            <a:endParaRPr lang="uk-UA" dirty="0"/>
          </a:p>
        </p:txBody>
      </p:sp>
      <p:sp>
        <p:nvSpPr>
          <p:cNvPr id="5" name="Бульбашка прямої мови: овальна 4">
            <a:extLst>
              <a:ext uri="{FF2B5EF4-FFF2-40B4-BE49-F238E27FC236}">
                <a16:creationId xmlns:a16="http://schemas.microsoft.com/office/drawing/2014/main" id="{4E4BDE04-0574-4843-B7BF-D0340646D6E3}"/>
              </a:ext>
            </a:extLst>
          </p:cNvPr>
          <p:cNvSpPr/>
          <p:nvPr/>
        </p:nvSpPr>
        <p:spPr>
          <a:xfrm>
            <a:off x="7269018" y="1616364"/>
            <a:ext cx="3408218" cy="979054"/>
          </a:xfrm>
          <a:prstGeom prst="wedgeEllipseCallout">
            <a:avLst>
              <a:gd name="adj1" fmla="val -60128"/>
              <a:gd name="adj2" fmla="val -91232"/>
            </a:avLst>
          </a:prstGeom>
          <a:solidFill>
            <a:schemeClr val="accent5">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ln w="0"/>
                <a:solidFill>
                  <a:schemeClr val="tx1"/>
                </a:solidFill>
                <a:effectLst>
                  <a:outerShdw blurRad="38100" dist="19050" dir="2700000" algn="tl" rotWithShape="0">
                    <a:schemeClr val="dk1">
                      <a:alpha val="40000"/>
                    </a:schemeClr>
                  </a:outerShdw>
                </a:effectLst>
              </a:rPr>
              <a:t>Формальні параметри</a:t>
            </a:r>
          </a:p>
        </p:txBody>
      </p:sp>
      <p:sp>
        <p:nvSpPr>
          <p:cNvPr id="7" name="Бульбашка прямої мови: овальна 6">
            <a:extLst>
              <a:ext uri="{FF2B5EF4-FFF2-40B4-BE49-F238E27FC236}">
                <a16:creationId xmlns:a16="http://schemas.microsoft.com/office/drawing/2014/main" id="{1D3A0335-C676-4752-A28B-8E4113492499}"/>
              </a:ext>
            </a:extLst>
          </p:cNvPr>
          <p:cNvSpPr/>
          <p:nvPr/>
        </p:nvSpPr>
        <p:spPr>
          <a:xfrm>
            <a:off x="7269018" y="2939473"/>
            <a:ext cx="3241964" cy="1119435"/>
          </a:xfrm>
          <a:prstGeom prst="wedgeEllipseCallout">
            <a:avLst>
              <a:gd name="adj1" fmla="val -83511"/>
              <a:gd name="adj2" fmla="val 78808"/>
            </a:avLst>
          </a:prstGeom>
          <a:solidFill>
            <a:schemeClr val="accent5">
              <a:lumMod val="20000"/>
              <a:lumOff val="8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ln w="0"/>
                <a:solidFill>
                  <a:schemeClr val="tx1"/>
                </a:solidFill>
                <a:effectLst>
                  <a:outerShdw blurRad="38100" dist="19050" dir="2700000" algn="tl" rotWithShape="0">
                    <a:schemeClr val="dk1">
                      <a:alpha val="40000"/>
                    </a:schemeClr>
                  </a:outerShdw>
                </a:effectLst>
              </a:rPr>
              <a:t>Фактичні параметри</a:t>
            </a:r>
          </a:p>
        </p:txBody>
      </p:sp>
      <p:pic>
        <p:nvPicPr>
          <p:cNvPr id="8" name="Рисунок 7">
            <a:extLst>
              <a:ext uri="{FF2B5EF4-FFF2-40B4-BE49-F238E27FC236}">
                <a16:creationId xmlns:a16="http://schemas.microsoft.com/office/drawing/2014/main" id="{C5AC4F70-21CB-46D4-9DE9-266013019A47}"/>
              </a:ext>
            </a:extLst>
          </p:cNvPr>
          <p:cNvPicPr>
            <a:picLocks noChangeAspect="1"/>
          </p:cNvPicPr>
          <p:nvPr/>
        </p:nvPicPr>
        <p:blipFill>
          <a:blip r:embed="rId2"/>
          <a:stretch>
            <a:fillRect/>
          </a:stretch>
        </p:blipFill>
        <p:spPr>
          <a:xfrm>
            <a:off x="6548583" y="4534817"/>
            <a:ext cx="5273964" cy="1445491"/>
          </a:xfrm>
          <a:prstGeom prst="rect">
            <a:avLst/>
          </a:prstGeom>
          <a:ln w="12700">
            <a:solidFill>
              <a:schemeClr val="tx1"/>
            </a:solidFill>
          </a:ln>
        </p:spPr>
      </p:pic>
    </p:spTree>
    <p:extLst>
      <p:ext uri="{BB962C8B-B14F-4D97-AF65-F5344CB8AC3E}">
        <p14:creationId xmlns:p14="http://schemas.microsoft.com/office/powerpoint/2010/main" val="505361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9199ADC-846E-43AC-8EDE-76F6EC7327BB}"/>
              </a:ext>
            </a:extLst>
          </p:cNvPr>
          <p:cNvSpPr>
            <a:spLocks noGrp="1"/>
          </p:cNvSpPr>
          <p:nvPr>
            <p:ph type="title"/>
          </p:nvPr>
        </p:nvSpPr>
        <p:spPr>
          <a:xfrm>
            <a:off x="700635" y="914400"/>
            <a:ext cx="10691265" cy="572655"/>
          </a:xfrm>
        </p:spPr>
        <p:txBody>
          <a:bodyPr>
            <a:normAutofit fontScale="90000"/>
          </a:bodyPr>
          <a:lstStyle/>
          <a:p>
            <a:r>
              <a:rPr lang="uk-UA" sz="3200" dirty="0"/>
              <a:t>Прототип функції</a:t>
            </a:r>
          </a:p>
        </p:txBody>
      </p:sp>
      <p:sp>
        <p:nvSpPr>
          <p:cNvPr id="3" name="Місце для вмісту 2">
            <a:extLst>
              <a:ext uri="{FF2B5EF4-FFF2-40B4-BE49-F238E27FC236}">
                <a16:creationId xmlns:a16="http://schemas.microsoft.com/office/drawing/2014/main" id="{4EAEC0CA-0670-429C-9491-A62403827BAA}"/>
              </a:ext>
            </a:extLst>
          </p:cNvPr>
          <p:cNvSpPr>
            <a:spLocks noGrp="1"/>
          </p:cNvSpPr>
          <p:nvPr>
            <p:ph idx="1"/>
          </p:nvPr>
        </p:nvSpPr>
        <p:spPr>
          <a:xfrm>
            <a:off x="424873" y="1487055"/>
            <a:ext cx="11637818" cy="5043054"/>
          </a:xfrm>
        </p:spPr>
        <p:txBody>
          <a:bodyPr/>
          <a:lstStyle/>
          <a:p>
            <a:pPr marL="0" indent="457200" algn="just">
              <a:lnSpc>
                <a:spcPct val="100000"/>
              </a:lnSpc>
              <a:buNone/>
            </a:pPr>
            <a:r>
              <a:rPr lang="uk-UA" dirty="0"/>
              <a:t>Для того, щоб компілятор мав можливість перевірити правильність звертання до функції та використання її результату, опис функції має бути наведено раніше, ніж звертання до неї. Але розташувати таким чином усі функції програми не завжди можливо, а окрім того, і недоречно. Найкраще першою розташовувати функцію </a:t>
            </a:r>
            <a:r>
              <a:rPr lang="en-US" dirty="0"/>
              <a:t>main(), </a:t>
            </a:r>
            <a:r>
              <a:rPr lang="uk-UA" dirty="0"/>
              <a:t>далі записувати функції, які послідовно розкривають алгоритм вирішення задачі, а у кінці наводити функції, що деталізують окремі кроки алгоритму.</a:t>
            </a:r>
          </a:p>
          <a:p>
            <a:pPr marL="0" indent="457200" algn="just">
              <a:lnSpc>
                <a:spcPct val="100000"/>
              </a:lnSpc>
              <a:buNone/>
            </a:pPr>
            <a:r>
              <a:rPr lang="uk-UA" dirty="0"/>
              <a:t>Для того, щоб у програмах на мові С, С++ можна було використовувати довільний порядок розташування функцій використовують прототипи функцій. Прототип функції співпадає із її заголовком і не має тіла, тобто має таку форму:</a:t>
            </a:r>
          </a:p>
          <a:p>
            <a:pPr marL="0" indent="457200">
              <a:lnSpc>
                <a:spcPct val="100000"/>
              </a:lnSpc>
              <a:buNone/>
            </a:pPr>
            <a:endParaRPr lang="uk-UA" dirty="0"/>
          </a:p>
          <a:p>
            <a:pPr marL="0" indent="0">
              <a:lnSpc>
                <a:spcPct val="100000"/>
              </a:lnSpc>
              <a:buNone/>
            </a:pPr>
            <a:r>
              <a:rPr lang="uk-UA" b="1" i="1" dirty="0" err="1"/>
              <a:t>тип_значення</a:t>
            </a:r>
            <a:r>
              <a:rPr lang="uk-UA" b="1" i="1" dirty="0"/>
              <a:t>_ </a:t>
            </a:r>
            <a:r>
              <a:rPr lang="uk-UA" b="1" i="1" dirty="0" err="1"/>
              <a:t>що_повертається</a:t>
            </a:r>
            <a:r>
              <a:rPr lang="uk-UA" b="1" i="1" dirty="0"/>
              <a:t>     </a:t>
            </a:r>
            <a:r>
              <a:rPr lang="uk-UA" b="1" i="1" dirty="0" err="1">
                <a:solidFill>
                  <a:srgbClr val="7030A0"/>
                </a:solidFill>
              </a:rPr>
              <a:t>ім’я_функції</a:t>
            </a:r>
            <a:r>
              <a:rPr lang="uk-UA" b="1" i="1" dirty="0"/>
              <a:t>     </a:t>
            </a:r>
            <a:r>
              <a:rPr lang="uk-UA" b="1" dirty="0"/>
              <a:t>(</a:t>
            </a:r>
            <a:r>
              <a:rPr lang="uk-UA" b="1" i="1" dirty="0" err="1"/>
              <a:t>список</a:t>
            </a:r>
            <a:r>
              <a:rPr lang="uk-UA" b="1" dirty="0" err="1"/>
              <a:t>_</a:t>
            </a:r>
            <a:r>
              <a:rPr lang="uk-UA" b="1" i="1" dirty="0" err="1"/>
              <a:t>формальних_параметрів</a:t>
            </a:r>
            <a:r>
              <a:rPr lang="uk-UA" b="1" dirty="0"/>
              <a:t>);</a:t>
            </a:r>
          </a:p>
          <a:p>
            <a:pPr marL="0" indent="457200">
              <a:lnSpc>
                <a:spcPct val="100000"/>
              </a:lnSpc>
              <a:buNone/>
            </a:pPr>
            <a:endParaRPr lang="uk-UA" dirty="0"/>
          </a:p>
          <a:p>
            <a:pPr marL="0" indent="0">
              <a:buNone/>
            </a:pPr>
            <a:endParaRPr lang="uk-UA" dirty="0"/>
          </a:p>
        </p:txBody>
      </p:sp>
    </p:spTree>
    <p:extLst>
      <p:ext uri="{BB962C8B-B14F-4D97-AF65-F5344CB8AC3E}">
        <p14:creationId xmlns:p14="http://schemas.microsoft.com/office/powerpoint/2010/main" val="1317736629"/>
      </p:ext>
    </p:extLst>
  </p:cSld>
  <p:clrMapOvr>
    <a:masterClrMapping/>
  </p:clrMapOvr>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otalTime>3548</TotalTime>
  <Words>3672</Words>
  <Application>Microsoft Office PowerPoint</Application>
  <PresentationFormat>Широкий екран</PresentationFormat>
  <Paragraphs>279</Paragraphs>
  <Slides>25</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25</vt:i4>
      </vt:variant>
    </vt:vector>
  </HeadingPairs>
  <TitlesOfParts>
    <vt:vector size="30" baseType="lpstr">
      <vt:lpstr>Arial</vt:lpstr>
      <vt:lpstr>Calisto MT</vt:lpstr>
      <vt:lpstr>Times New Roman</vt:lpstr>
      <vt:lpstr>Univers Condensed</vt:lpstr>
      <vt:lpstr>ChronicleVTI</vt:lpstr>
      <vt:lpstr>Функції</vt:lpstr>
      <vt:lpstr>Презентація PowerPoint</vt:lpstr>
      <vt:lpstr>Визначення функції </vt:lpstr>
      <vt:lpstr>Приклад функції</vt:lpstr>
      <vt:lpstr>Презентація PowerPoint</vt:lpstr>
      <vt:lpstr>Опис (визначення) функції</vt:lpstr>
      <vt:lpstr>Виклик функції</vt:lpstr>
      <vt:lpstr>Презентація PowerPoint</vt:lpstr>
      <vt:lpstr>Прототип функції</vt:lpstr>
      <vt:lpstr>Презентація PowerPoint</vt:lpstr>
      <vt:lpstr>Способи передачі параметрів у функції </vt:lpstr>
      <vt:lpstr>Презентація PowerPoint</vt:lpstr>
      <vt:lpstr>Презентація PowerPoint</vt:lpstr>
      <vt:lpstr>Масиви як параметри функцій. </vt:lpstr>
      <vt:lpstr>Презентація PowerPoint</vt:lpstr>
      <vt:lpstr>Презентація PowerPoint</vt:lpstr>
      <vt:lpstr>Презентація PowerPoint</vt:lpstr>
      <vt:lpstr>Презентація PowerPoint</vt:lpstr>
      <vt:lpstr>Презентація PowerPoint</vt:lpstr>
      <vt:lpstr>Рекурсивні функції</vt:lpstr>
      <vt:lpstr>Презентація PowerPoint</vt:lpstr>
      <vt:lpstr>Презентація PowerPoint</vt:lpstr>
      <vt:lpstr>Презентація PowerPoint</vt:lpstr>
      <vt:lpstr>Класичні приклади використання рекурсії — реалізація операції піднесення до степеня і обчислення факторіала числа. Зазначимо, що ці приклади популярні тільки через їхню зручність для пояснення поняття рекурсії, однак вони не дають виграшу в програмній реалізації порівняно з ітераційним способом розв’язання цих задач. Класичний приклад рекурсії – функція обчислення факторіала. </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Функції</dc:title>
  <dc:creator>Oksana Okunkova</dc:creator>
  <cp:lastModifiedBy>Oksana Okunkova</cp:lastModifiedBy>
  <cp:revision>21</cp:revision>
  <dcterms:created xsi:type="dcterms:W3CDTF">2025-10-27T09:23:19Z</dcterms:created>
  <dcterms:modified xsi:type="dcterms:W3CDTF">2025-11-03T19:24:47Z</dcterms:modified>
</cp:coreProperties>
</file>