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7"/>
  </p:notesMasterIdLst>
  <p:sldIdLst>
    <p:sldId id="256" r:id="rId2"/>
    <p:sldId id="257" r:id="rId3"/>
    <p:sldId id="265" r:id="rId4"/>
    <p:sldId id="258" r:id="rId5"/>
    <p:sldId id="259" r:id="rId6"/>
    <p:sldId id="260" r:id="rId7"/>
    <p:sldId id="266" r:id="rId8"/>
    <p:sldId id="267" r:id="rId9"/>
    <p:sldId id="268" r:id="rId10"/>
    <p:sldId id="261" r:id="rId11"/>
    <p:sldId id="269" r:id="rId12"/>
    <p:sldId id="270" r:id="rId13"/>
    <p:sldId id="271" r:id="rId14"/>
    <p:sldId id="262" r:id="rId15"/>
    <p:sldId id="263" r:id="rId16"/>
  </p:sldIdLst>
  <p:sldSz cx="14630400" cy="8229600"/>
  <p:notesSz cx="8229600" cy="14630400"/>
  <p:embeddedFontLst>
    <p:embeddedFont>
      <p:font typeface="Calibri" panose="020F0502020204030204" pitchFamily="34" charset="0"/>
      <p:regular r:id="rId18"/>
      <p:bold r:id="rId19"/>
      <p:italic r:id="rId20"/>
      <p:boldItalic r:id="rId21"/>
    </p:embeddedFont>
    <p:embeddedFont>
      <p:font typeface="DM Sans Medium" panose="020B0604020202020204" charset="0"/>
      <p:regular r:id="rId22"/>
    </p:embeddedFont>
    <p:embeddedFont>
      <p:font typeface="Inter" panose="020B0604020202020204" charset="0"/>
      <p:regular r:id="rId23"/>
    </p:embeddedFont>
  </p:embeddedFontLst>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1" d="100"/>
          <a:sy n="71" d="100"/>
        </p:scale>
        <p:origin x="5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9191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184083"/>
            <a:ext cx="7556421" cy="1417558"/>
          </a:xfrm>
          <a:prstGeom prst="rect">
            <a:avLst/>
          </a:prstGeom>
          <a:noFill/>
          <a:ln/>
        </p:spPr>
        <p:txBody>
          <a:bodyPr wrap="square" lIns="0" tIns="0" rIns="0" bIns="0" rtlCol="0" anchor="t"/>
          <a:lstStyle/>
          <a:p>
            <a:pPr marL="0" indent="0">
              <a:lnSpc>
                <a:spcPts val="5550"/>
              </a:lnSpc>
              <a:buNone/>
            </a:pPr>
            <a:r>
              <a:rPr lang="ru-RU" sz="4800" dirty="0"/>
              <a:t>Тема 3. </a:t>
            </a:r>
            <a:r>
              <a:rPr lang="ru-RU" sz="4800" dirty="0" err="1"/>
              <a:t>Механізм</a:t>
            </a:r>
            <a:r>
              <a:rPr lang="ru-RU" sz="4800" dirty="0"/>
              <a:t> </a:t>
            </a:r>
            <a:r>
              <a:rPr lang="ru-RU" sz="4800" dirty="0" err="1"/>
              <a:t>створення</a:t>
            </a:r>
            <a:r>
              <a:rPr lang="ru-RU" sz="4800" dirty="0"/>
              <a:t> </a:t>
            </a:r>
            <a:r>
              <a:rPr lang="ru-RU" sz="4800" dirty="0" err="1"/>
              <a:t>бізнесу</a:t>
            </a:r>
            <a:r>
              <a:rPr lang="ru-RU" sz="4800" dirty="0"/>
              <a:t> (</a:t>
            </a:r>
            <a:r>
              <a:rPr lang="ru-RU" sz="4800" dirty="0" err="1"/>
              <a:t>власної</a:t>
            </a:r>
            <a:r>
              <a:rPr lang="ru-RU" sz="4800" dirty="0"/>
              <a:t> </a:t>
            </a:r>
            <a:r>
              <a:rPr lang="ru-RU" sz="4800" dirty="0" err="1"/>
              <a:t>справи</a:t>
            </a:r>
            <a:r>
              <a:rPr lang="ru-RU" sz="4800" dirty="0"/>
              <a:t>)</a:t>
            </a:r>
            <a:endParaRPr lang="en-US" sz="4450" dirty="0"/>
          </a:p>
        </p:txBody>
      </p:sp>
      <p:sp>
        <p:nvSpPr>
          <p:cNvPr id="4" name="Text 1"/>
          <p:cNvSpPr/>
          <p:nvPr/>
        </p:nvSpPr>
        <p:spPr>
          <a:xfrm>
            <a:off x="6393299" y="3941802"/>
            <a:ext cx="7443312" cy="1451610"/>
          </a:xfrm>
          <a:prstGeom prst="rect">
            <a:avLst/>
          </a:prstGeom>
          <a:noFill/>
          <a:ln/>
        </p:spPr>
        <p:txBody>
          <a:bodyPr wrap="square" lIns="0" tIns="0" rIns="0" bIns="0" rtlCol="0" anchor="t"/>
          <a:lstStyle/>
          <a:p>
            <a:pPr marL="742950" lvl="1" indent="-285750" algn="just">
              <a:lnSpc>
                <a:spcPct val="150000"/>
              </a:lnSpc>
              <a:spcAft>
                <a:spcPts val="1000"/>
              </a:spcAft>
              <a:buFont typeface="+mj-lt"/>
              <a:buAutoNum type="arabicPeriod"/>
            </a:pPr>
            <a:r>
              <a:rPr lang="uk-UA" sz="1800" b="1" dirty="0">
                <a:effectLst/>
                <a:latin typeface="Times New Roman" panose="02020603050405020304" pitchFamily="18" charset="0"/>
                <a:ea typeface="Times New Roman" panose="02020603050405020304" pitchFamily="18" charset="0"/>
                <a:cs typeface="Times New Roman" panose="02020603050405020304" pitchFamily="18" charset="0"/>
              </a:rPr>
              <a:t>Загальна характеристика алгоритму створення власної справи</a:t>
            </a:r>
          </a:p>
          <a:p>
            <a:pPr lvl="1" algn="just">
              <a:lnSpc>
                <a:spcPct val="150000"/>
              </a:lnSpc>
              <a:spcAft>
                <a:spcPts val="1000"/>
              </a:spcAft>
            </a:pPr>
            <a:r>
              <a:rPr lang="uk-UA" sz="1800" b="1" dirty="0">
                <a:effectLst/>
                <a:latin typeface="Times New Roman" panose="02020603050405020304" pitchFamily="18" charset="0"/>
                <a:ea typeface="Calibri" panose="020F0502020204030204" pitchFamily="34" charset="0"/>
              </a:rPr>
              <a:t>2. Генерація бізнес-ідеї</a:t>
            </a:r>
          </a:p>
          <a:p>
            <a:pPr lvl="1" algn="just">
              <a:lnSpc>
                <a:spcPct val="150000"/>
              </a:lnSpc>
              <a:spcAft>
                <a:spcPts val="1000"/>
              </a:spcAft>
            </a:pPr>
            <a:r>
              <a:rPr lang="uk-UA" sz="1800" b="1" dirty="0">
                <a:effectLst/>
                <a:latin typeface="Times New Roman" panose="02020603050405020304" pitchFamily="18" charset="0"/>
                <a:ea typeface="Calibri" panose="020F0502020204030204" pitchFamily="34" charset="0"/>
              </a:rPr>
              <a:t>3. Гіпотеза бізнесу</a:t>
            </a:r>
          </a:p>
          <a:p>
            <a:pPr lvl="1" algn="just">
              <a:lnSpc>
                <a:spcPct val="150000"/>
              </a:lnSpc>
              <a:spcAft>
                <a:spcPts val="1000"/>
              </a:spcAft>
            </a:pPr>
            <a:r>
              <a:rPr lang="uk-UA" sz="1800" b="1" dirty="0">
                <a:effectLst/>
                <a:latin typeface="Times New Roman" panose="02020603050405020304" pitchFamily="18" charset="0"/>
                <a:ea typeface="Calibri" panose="020F0502020204030204" pitchFamily="34" charset="0"/>
              </a:rPr>
              <a:t>4. Збір інформації та її аналіз</a:t>
            </a:r>
          </a:p>
          <a:p>
            <a:pPr lvl="1" algn="just">
              <a:lnSpc>
                <a:spcPct val="150000"/>
              </a:lnSpc>
              <a:spcAft>
                <a:spcPts val="1000"/>
              </a:spcAft>
            </a:pPr>
            <a:r>
              <a:rPr lang="uk-UA" sz="1800" b="1" dirty="0">
                <a:solidFill>
                  <a:srgbClr val="000000"/>
                </a:solidFill>
                <a:effectLst/>
                <a:latin typeface="Times New Roman" panose="02020603050405020304" pitchFamily="18" charset="0"/>
                <a:ea typeface="Calibri" panose="020F0502020204030204" pitchFamily="34" charset="0"/>
              </a:rPr>
              <a:t>5. Прийняття ділового рішення</a:t>
            </a:r>
            <a:endParaRPr lang="uk-UA" sz="1800" dirty="0">
              <a:solidFill>
                <a:srgbClr val="000000"/>
              </a:solidFill>
              <a:effectLst/>
              <a:latin typeface="Times New Roman" panose="02020603050405020304" pitchFamily="18" charset="0"/>
              <a:ea typeface="Calibri" panose="020F0502020204030204" pitchFamily="34" charset="0"/>
            </a:endParaRPr>
          </a:p>
          <a:p>
            <a:pPr lvl="1" algn="just">
              <a:lnSpc>
                <a:spcPct val="150000"/>
              </a:lnSpc>
              <a:spcAft>
                <a:spcPts val="1000"/>
              </a:spcAft>
            </a:pPr>
            <a:endParaRPr lang="uk-UA" sz="1800" dirty="0">
              <a:effectLst/>
              <a:latin typeface="Times New Roman" panose="02020603050405020304" pitchFamily="18" charset="0"/>
              <a:ea typeface="Calibri" panose="020F0502020204030204" pitchFamily="34" charset="0"/>
            </a:endParaRPr>
          </a:p>
          <a:p>
            <a:pPr marL="742950" lvl="1" indent="-285750" algn="ctr">
              <a:lnSpc>
                <a:spcPct val="150000"/>
              </a:lnSpc>
              <a:spcAft>
                <a:spcPts val="1000"/>
              </a:spcAft>
              <a:buFont typeface="+mj-lt"/>
              <a:buAutoNum type="arabicPeriod"/>
            </a:pPr>
            <a:endParaRPr lang="uk-U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lnSpc>
                <a:spcPts val="2850"/>
              </a:lnSpc>
              <a:buAutoNum type="arabicPeriod"/>
            </a:pPr>
            <a:endParaRPr lang="en-US" sz="1750" dirty="0"/>
          </a:p>
        </p:txBody>
      </p:sp>
      <p:sp>
        <p:nvSpPr>
          <p:cNvPr id="6" name="Text 3"/>
          <p:cNvSpPr/>
          <p:nvPr/>
        </p:nvSpPr>
        <p:spPr>
          <a:xfrm>
            <a:off x="6393299" y="5798106"/>
            <a:ext cx="136684" cy="97512"/>
          </a:xfrm>
          <a:prstGeom prst="rect">
            <a:avLst/>
          </a:prstGeom>
          <a:noFill/>
          <a:ln/>
        </p:spPr>
        <p:txBody>
          <a:bodyPr wrap="none" lIns="0" tIns="0" rIns="0" bIns="0" rtlCol="0" anchor="t"/>
          <a:lstStyle/>
          <a:p>
            <a:pPr marL="0" indent="0" algn="ctr">
              <a:lnSpc>
                <a:spcPts val="750"/>
              </a:lnSpc>
              <a:buNone/>
            </a:pPr>
            <a:r>
              <a:rPr lang="en-US" sz="750" dirty="0">
                <a:solidFill>
                  <a:srgbClr val="FFFFFF"/>
                </a:solidFill>
                <a:latin typeface="Inter Medium" pitchFamily="34" charset="0"/>
                <a:ea typeface="Inter Medium" pitchFamily="34" charset="-122"/>
                <a:cs typeface="Inter Medium" pitchFamily="34" charset="-120"/>
              </a:rPr>
              <a:t>пВ</a:t>
            </a:r>
            <a:endParaRPr lang="en-US" sz="7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858679"/>
            <a:ext cx="7304603" cy="708779"/>
          </a:xfrm>
          <a:prstGeom prst="rect">
            <a:avLst/>
          </a:prstGeom>
          <a:noFill/>
          <a:ln/>
        </p:spPr>
        <p:txBody>
          <a:bodyPr wrap="none" lIns="0" tIns="0" rIns="0" bIns="0" rtlCol="0" anchor="t"/>
          <a:lstStyle/>
          <a:p>
            <a:pPr marL="0" indent="0">
              <a:lnSpc>
                <a:spcPts val="5550"/>
              </a:lnSpc>
              <a:buNone/>
            </a:pPr>
            <a:r>
              <a:rPr lang="uk-UA" sz="4450" dirty="0">
                <a:solidFill>
                  <a:srgbClr val="161613"/>
                </a:solidFill>
                <a:latin typeface="DM Sans Medium" pitchFamily="34" charset="0"/>
                <a:ea typeface="DM Sans Medium" pitchFamily="34" charset="-122"/>
                <a:cs typeface="DM Sans Medium" pitchFamily="34" charset="-120"/>
              </a:rPr>
              <a:t>4. </a:t>
            </a:r>
            <a:r>
              <a:rPr lang="en-US" sz="4450" dirty="0" err="1">
                <a:solidFill>
                  <a:srgbClr val="161613"/>
                </a:solidFill>
                <a:latin typeface="DM Sans Medium" pitchFamily="34" charset="0"/>
                <a:ea typeface="DM Sans Medium" pitchFamily="34" charset="-122"/>
                <a:cs typeface="DM Sans Medium" pitchFamily="34" charset="-120"/>
              </a:rPr>
              <a:t>Збір</a:t>
            </a:r>
            <a:r>
              <a:rPr lang="en-US" sz="4450" dirty="0">
                <a:solidFill>
                  <a:srgbClr val="161613"/>
                </a:solidFill>
                <a:latin typeface="DM Sans Medium" pitchFamily="34" charset="0"/>
                <a:ea typeface="DM Sans Medium" pitchFamily="34" charset="-122"/>
                <a:cs typeface="DM Sans Medium" pitchFamily="34" charset="-120"/>
              </a:rPr>
              <a:t> інформації та її аналіз</a:t>
            </a:r>
            <a:endParaRPr lang="en-US" sz="4450" dirty="0"/>
          </a:p>
        </p:txBody>
      </p:sp>
      <p:sp>
        <p:nvSpPr>
          <p:cNvPr id="4" name="Shape 1"/>
          <p:cNvSpPr/>
          <p:nvPr/>
        </p:nvSpPr>
        <p:spPr>
          <a:xfrm>
            <a:off x="1118711" y="1907619"/>
            <a:ext cx="30480" cy="5463183"/>
          </a:xfrm>
          <a:prstGeom prst="roundRect">
            <a:avLst>
              <a:gd name="adj" fmla="val 111628"/>
            </a:avLst>
          </a:prstGeom>
          <a:solidFill>
            <a:srgbClr val="D3D1C9"/>
          </a:solidFill>
          <a:ln/>
        </p:spPr>
      </p:sp>
      <p:sp>
        <p:nvSpPr>
          <p:cNvPr id="5" name="Shape 2"/>
          <p:cNvSpPr/>
          <p:nvPr/>
        </p:nvSpPr>
        <p:spPr>
          <a:xfrm>
            <a:off x="1358622" y="2402681"/>
            <a:ext cx="793790" cy="30480"/>
          </a:xfrm>
          <a:prstGeom prst="roundRect">
            <a:avLst>
              <a:gd name="adj" fmla="val 111628"/>
            </a:avLst>
          </a:prstGeom>
          <a:solidFill>
            <a:srgbClr val="D3D1C9"/>
          </a:solidFill>
          <a:ln/>
        </p:spPr>
      </p:sp>
      <p:sp>
        <p:nvSpPr>
          <p:cNvPr id="6" name="Shape 3"/>
          <p:cNvSpPr/>
          <p:nvPr/>
        </p:nvSpPr>
        <p:spPr>
          <a:xfrm>
            <a:off x="878800" y="2162770"/>
            <a:ext cx="510302" cy="510302"/>
          </a:xfrm>
          <a:prstGeom prst="roundRect">
            <a:avLst>
              <a:gd name="adj" fmla="val 6667"/>
            </a:avLst>
          </a:prstGeom>
          <a:solidFill>
            <a:srgbClr val="EDEBE3"/>
          </a:solidFill>
          <a:ln/>
        </p:spPr>
      </p:sp>
      <p:sp>
        <p:nvSpPr>
          <p:cNvPr id="7" name="Text 4"/>
          <p:cNvSpPr/>
          <p:nvPr/>
        </p:nvSpPr>
        <p:spPr>
          <a:xfrm>
            <a:off x="1078111" y="2247781"/>
            <a:ext cx="111681" cy="340281"/>
          </a:xfrm>
          <a:prstGeom prst="rect">
            <a:avLst/>
          </a:prstGeom>
          <a:noFill/>
          <a:ln/>
        </p:spPr>
        <p:txBody>
          <a:bodyPr wrap="none" lIns="0" tIns="0" rIns="0" bIns="0" rtlCol="0" anchor="t"/>
          <a:lstStyle/>
          <a:p>
            <a:pPr marL="0" indent="0" algn="ctr">
              <a:lnSpc>
                <a:spcPts val="2650"/>
              </a:lnSpc>
              <a:buNone/>
            </a:pPr>
            <a:r>
              <a:rPr lang="en-US" sz="2650" dirty="0">
                <a:solidFill>
                  <a:srgbClr val="161613"/>
                </a:solidFill>
                <a:latin typeface="DM Sans Medium" pitchFamily="34" charset="0"/>
                <a:ea typeface="DM Sans Medium" pitchFamily="34" charset="-122"/>
                <a:cs typeface="DM Sans Medium" pitchFamily="34" charset="-120"/>
              </a:rPr>
              <a:t>1</a:t>
            </a:r>
            <a:endParaRPr lang="en-US" sz="2650" dirty="0"/>
          </a:p>
        </p:txBody>
      </p:sp>
      <p:sp>
        <p:nvSpPr>
          <p:cNvPr id="8" name="Text 5"/>
          <p:cNvSpPr/>
          <p:nvPr/>
        </p:nvSpPr>
        <p:spPr>
          <a:xfrm>
            <a:off x="2381488" y="2134433"/>
            <a:ext cx="3372207"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Нормативна інформація</a:t>
            </a:r>
            <a:endParaRPr lang="en-US" sz="2200" dirty="0"/>
          </a:p>
        </p:txBody>
      </p:sp>
      <p:sp>
        <p:nvSpPr>
          <p:cNvPr id="9" name="Text 6"/>
          <p:cNvSpPr/>
          <p:nvPr/>
        </p:nvSpPr>
        <p:spPr>
          <a:xfrm>
            <a:off x="2381488" y="2624852"/>
            <a:ext cx="5968722" cy="725805"/>
          </a:xfrm>
          <a:prstGeom prst="rect">
            <a:avLst/>
          </a:prstGeom>
          <a:noFill/>
          <a:ln/>
        </p:spPr>
        <p:txBody>
          <a:bodyPr wrap="square" lIns="0" tIns="0" rIns="0" bIns="0" rtlCol="0" anchor="t"/>
          <a:lstStyle/>
          <a:p>
            <a:pPr marL="0" indent="0" algn="l">
              <a:lnSpc>
                <a:spcPts val="2850"/>
              </a:lnSpc>
              <a:buNone/>
            </a:pPr>
            <a:r>
              <a:rPr lang="en-US" sz="1750" dirty="0" err="1">
                <a:solidFill>
                  <a:srgbClr val="161613"/>
                </a:solidFill>
                <a:latin typeface="Inter" pitchFamily="34" charset="0"/>
                <a:ea typeface="Inter" pitchFamily="34" charset="-122"/>
                <a:cs typeface="Inter" pitchFamily="34" charset="-120"/>
              </a:rPr>
              <a:t>Закони</a:t>
            </a:r>
            <a:r>
              <a:rPr lang="en-US" sz="1750" dirty="0">
                <a:solidFill>
                  <a:srgbClr val="161613"/>
                </a:solidFill>
                <a:latin typeface="Inter" pitchFamily="34" charset="0"/>
                <a:ea typeface="Inter" pitchFamily="34" charset="-122"/>
                <a:cs typeface="Inter" pitchFamily="34" charset="-120"/>
              </a:rPr>
              <a:t>, </a:t>
            </a:r>
            <a:r>
              <a:rPr lang="en-US" sz="1750" dirty="0" err="1">
                <a:solidFill>
                  <a:srgbClr val="161613"/>
                </a:solidFill>
                <a:latin typeface="Inter" pitchFamily="34" charset="0"/>
                <a:ea typeface="Inter" pitchFamily="34" charset="-122"/>
                <a:cs typeface="Inter" pitchFamily="34" charset="-120"/>
              </a:rPr>
              <a:t>укази</a:t>
            </a:r>
            <a:r>
              <a:rPr lang="en-US" sz="1750" dirty="0">
                <a:solidFill>
                  <a:srgbClr val="161613"/>
                </a:solidFill>
                <a:latin typeface="Inter" pitchFamily="34" charset="0"/>
                <a:ea typeface="Inter" pitchFamily="34" charset="-122"/>
                <a:cs typeface="Inter" pitchFamily="34" charset="-120"/>
              </a:rPr>
              <a:t> </a:t>
            </a:r>
            <a:r>
              <a:rPr lang="en-US" sz="1750" dirty="0" err="1">
                <a:solidFill>
                  <a:srgbClr val="161613"/>
                </a:solidFill>
                <a:latin typeface="Inter" pitchFamily="34" charset="0"/>
                <a:ea typeface="Inter" pitchFamily="34" charset="-122"/>
                <a:cs typeface="Inter" pitchFamily="34" charset="-120"/>
              </a:rPr>
              <a:t>та</a:t>
            </a:r>
            <a:r>
              <a:rPr lang="en-US" sz="1750" dirty="0">
                <a:solidFill>
                  <a:srgbClr val="161613"/>
                </a:solidFill>
                <a:latin typeface="Inter" pitchFamily="34" charset="0"/>
                <a:ea typeface="Inter" pitchFamily="34" charset="-122"/>
                <a:cs typeface="Inter" pitchFamily="34" charset="-120"/>
              </a:rPr>
              <a:t> </a:t>
            </a:r>
            <a:r>
              <a:rPr lang="en-US" sz="1750" dirty="0" err="1">
                <a:solidFill>
                  <a:srgbClr val="161613"/>
                </a:solidFill>
                <a:latin typeface="Inter" pitchFamily="34" charset="0"/>
                <a:ea typeface="Inter" pitchFamily="34" charset="-122"/>
                <a:cs typeface="Inter" pitchFamily="34" charset="-120"/>
              </a:rPr>
              <a:t>інструкції</a:t>
            </a:r>
            <a:r>
              <a:rPr lang="en-US" sz="1750" dirty="0">
                <a:solidFill>
                  <a:srgbClr val="161613"/>
                </a:solidFill>
                <a:latin typeface="Inter" pitchFamily="34" charset="0"/>
                <a:ea typeface="Inter" pitchFamily="34" charset="-122"/>
                <a:cs typeface="Inter" pitchFamily="34" charset="-120"/>
              </a:rPr>
              <a:t>, </a:t>
            </a:r>
            <a:r>
              <a:rPr lang="en-US" sz="1750" dirty="0" err="1">
                <a:solidFill>
                  <a:srgbClr val="161613"/>
                </a:solidFill>
                <a:latin typeface="Inter" pitchFamily="34" charset="0"/>
                <a:ea typeface="Inter" pitchFamily="34" charset="-122"/>
                <a:cs typeface="Inter" pitchFamily="34" charset="-120"/>
              </a:rPr>
              <a:t>які</a:t>
            </a:r>
            <a:r>
              <a:rPr lang="en-US" sz="1750" dirty="0">
                <a:solidFill>
                  <a:srgbClr val="161613"/>
                </a:solidFill>
                <a:latin typeface="Inter" pitchFamily="34" charset="0"/>
                <a:ea typeface="Inter" pitchFamily="34" charset="-122"/>
                <a:cs typeface="Inter" pitchFamily="34" charset="-120"/>
              </a:rPr>
              <a:t> </a:t>
            </a:r>
            <a:r>
              <a:rPr lang="en-US" sz="1750" dirty="0" err="1">
                <a:solidFill>
                  <a:srgbClr val="161613"/>
                </a:solidFill>
                <a:latin typeface="Inter" pitchFamily="34" charset="0"/>
                <a:ea typeface="Inter" pitchFamily="34" charset="-122"/>
                <a:cs typeface="Inter" pitchFamily="34" charset="-120"/>
              </a:rPr>
              <a:t>регулюють</a:t>
            </a:r>
            <a:r>
              <a:rPr lang="en-US" sz="1750" dirty="0">
                <a:solidFill>
                  <a:srgbClr val="161613"/>
                </a:solidFill>
                <a:latin typeface="Inter" pitchFamily="34" charset="0"/>
                <a:ea typeface="Inter" pitchFamily="34" charset="-122"/>
                <a:cs typeface="Inter" pitchFamily="34" charset="-120"/>
              </a:rPr>
              <a:t> </a:t>
            </a:r>
            <a:r>
              <a:rPr lang="en-US" sz="1750" dirty="0" err="1">
                <a:solidFill>
                  <a:srgbClr val="161613"/>
                </a:solidFill>
                <a:latin typeface="Inter" pitchFamily="34" charset="0"/>
                <a:ea typeface="Inter" pitchFamily="34" charset="-122"/>
                <a:cs typeface="Inter" pitchFamily="34" charset="-120"/>
              </a:rPr>
              <a:t>діяльність</a:t>
            </a:r>
            <a:r>
              <a:rPr lang="en-US" sz="1750" dirty="0">
                <a:solidFill>
                  <a:srgbClr val="161613"/>
                </a:solidFill>
                <a:latin typeface="Inter" pitchFamily="34" charset="0"/>
                <a:ea typeface="Inter" pitchFamily="34" charset="-122"/>
                <a:cs typeface="Inter" pitchFamily="34" charset="-120"/>
              </a:rPr>
              <a:t> </a:t>
            </a:r>
            <a:r>
              <a:rPr lang="en-US" sz="1750" dirty="0" err="1">
                <a:solidFill>
                  <a:srgbClr val="161613"/>
                </a:solidFill>
                <a:latin typeface="Inter" pitchFamily="34" charset="0"/>
                <a:ea typeface="Inter" pitchFamily="34" charset="-122"/>
                <a:cs typeface="Inter" pitchFamily="34" charset="-120"/>
              </a:rPr>
              <a:t>бізнесу</a:t>
            </a:r>
            <a:r>
              <a:rPr lang="en-US" sz="1750" dirty="0">
                <a:solidFill>
                  <a:srgbClr val="161613"/>
                </a:solidFill>
                <a:latin typeface="Inter" pitchFamily="34" charset="0"/>
                <a:ea typeface="Inter" pitchFamily="34" charset="-122"/>
                <a:cs typeface="Inter" pitchFamily="34" charset="-120"/>
              </a:rPr>
              <a:t>.</a:t>
            </a:r>
            <a:r>
              <a:rPr lang="uk-UA" sz="1750" dirty="0">
                <a:solidFill>
                  <a:srgbClr val="161613"/>
                </a:solidFill>
                <a:latin typeface="Inter" pitchFamily="34" charset="0"/>
                <a:ea typeface="Inter" pitchFamily="34" charset="-122"/>
                <a:cs typeface="Inter" pitchFamily="34" charset="-120"/>
              </a:rPr>
              <a:t> </a:t>
            </a:r>
            <a:endParaRPr lang="en-US" sz="1750" dirty="0"/>
          </a:p>
        </p:txBody>
      </p:sp>
      <p:sp>
        <p:nvSpPr>
          <p:cNvPr id="10" name="Shape 7"/>
          <p:cNvSpPr/>
          <p:nvPr/>
        </p:nvSpPr>
        <p:spPr>
          <a:xfrm>
            <a:off x="1358622" y="4299347"/>
            <a:ext cx="793790" cy="30480"/>
          </a:xfrm>
          <a:prstGeom prst="roundRect">
            <a:avLst>
              <a:gd name="adj" fmla="val 111628"/>
            </a:avLst>
          </a:prstGeom>
          <a:solidFill>
            <a:srgbClr val="D3D1C9"/>
          </a:solidFill>
          <a:ln/>
        </p:spPr>
      </p:sp>
      <p:sp>
        <p:nvSpPr>
          <p:cNvPr id="11" name="Shape 8"/>
          <p:cNvSpPr/>
          <p:nvPr/>
        </p:nvSpPr>
        <p:spPr>
          <a:xfrm>
            <a:off x="878800" y="4059436"/>
            <a:ext cx="510302" cy="510302"/>
          </a:xfrm>
          <a:prstGeom prst="roundRect">
            <a:avLst>
              <a:gd name="adj" fmla="val 6667"/>
            </a:avLst>
          </a:prstGeom>
          <a:solidFill>
            <a:srgbClr val="EDEBE3"/>
          </a:solidFill>
          <a:ln/>
        </p:spPr>
      </p:sp>
      <p:sp>
        <p:nvSpPr>
          <p:cNvPr id="12" name="Text 9"/>
          <p:cNvSpPr/>
          <p:nvPr/>
        </p:nvSpPr>
        <p:spPr>
          <a:xfrm>
            <a:off x="1035725" y="4144447"/>
            <a:ext cx="196334" cy="340281"/>
          </a:xfrm>
          <a:prstGeom prst="rect">
            <a:avLst/>
          </a:prstGeom>
          <a:noFill/>
          <a:ln/>
        </p:spPr>
        <p:txBody>
          <a:bodyPr wrap="none" lIns="0" tIns="0" rIns="0" bIns="0" rtlCol="0" anchor="t"/>
          <a:lstStyle/>
          <a:p>
            <a:pPr marL="0" indent="0" algn="ctr">
              <a:lnSpc>
                <a:spcPts val="2650"/>
              </a:lnSpc>
              <a:buNone/>
            </a:pPr>
            <a:r>
              <a:rPr lang="en-US" sz="2650" dirty="0">
                <a:solidFill>
                  <a:srgbClr val="161613"/>
                </a:solidFill>
                <a:latin typeface="DM Sans Medium" pitchFamily="34" charset="0"/>
                <a:ea typeface="DM Sans Medium" pitchFamily="34" charset="-122"/>
                <a:cs typeface="DM Sans Medium" pitchFamily="34" charset="-120"/>
              </a:rPr>
              <a:t>2</a:t>
            </a:r>
            <a:endParaRPr lang="en-US" sz="2650" dirty="0"/>
          </a:p>
        </p:txBody>
      </p:sp>
      <p:sp>
        <p:nvSpPr>
          <p:cNvPr id="13" name="Text 10"/>
          <p:cNvSpPr/>
          <p:nvPr/>
        </p:nvSpPr>
        <p:spPr>
          <a:xfrm>
            <a:off x="2381488" y="4031099"/>
            <a:ext cx="3253264"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Економічна інформація</a:t>
            </a:r>
            <a:endParaRPr lang="en-US" sz="2200" dirty="0"/>
          </a:p>
        </p:txBody>
      </p:sp>
      <p:sp>
        <p:nvSpPr>
          <p:cNvPr id="14" name="Text 11"/>
          <p:cNvSpPr/>
          <p:nvPr/>
        </p:nvSpPr>
        <p:spPr>
          <a:xfrm>
            <a:off x="2381488" y="4521517"/>
            <a:ext cx="5968722" cy="725805"/>
          </a:xfrm>
          <a:prstGeom prst="rect">
            <a:avLst/>
          </a:prstGeom>
          <a:noFill/>
          <a:ln/>
        </p:spPr>
        <p:txBody>
          <a:bodyPr wrap="squar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Дані про наявність та вартість ресурсів, необхідних для виробництва продукції або надання послуг.</a:t>
            </a:r>
            <a:endParaRPr lang="en-US" sz="1750" dirty="0"/>
          </a:p>
        </p:txBody>
      </p:sp>
      <p:sp>
        <p:nvSpPr>
          <p:cNvPr id="15" name="Shape 12"/>
          <p:cNvSpPr/>
          <p:nvPr/>
        </p:nvSpPr>
        <p:spPr>
          <a:xfrm>
            <a:off x="1358622" y="6196013"/>
            <a:ext cx="793790" cy="30480"/>
          </a:xfrm>
          <a:prstGeom prst="roundRect">
            <a:avLst>
              <a:gd name="adj" fmla="val 111628"/>
            </a:avLst>
          </a:prstGeom>
          <a:solidFill>
            <a:srgbClr val="D3D1C9"/>
          </a:solidFill>
          <a:ln/>
        </p:spPr>
      </p:sp>
      <p:sp>
        <p:nvSpPr>
          <p:cNvPr id="16" name="Shape 13"/>
          <p:cNvSpPr/>
          <p:nvPr/>
        </p:nvSpPr>
        <p:spPr>
          <a:xfrm>
            <a:off x="878800" y="5956102"/>
            <a:ext cx="510302" cy="510302"/>
          </a:xfrm>
          <a:prstGeom prst="roundRect">
            <a:avLst>
              <a:gd name="adj" fmla="val 6667"/>
            </a:avLst>
          </a:prstGeom>
          <a:solidFill>
            <a:srgbClr val="EDEBE3"/>
          </a:solidFill>
          <a:ln/>
        </p:spPr>
      </p:sp>
      <p:sp>
        <p:nvSpPr>
          <p:cNvPr id="17" name="Text 14"/>
          <p:cNvSpPr/>
          <p:nvPr/>
        </p:nvSpPr>
        <p:spPr>
          <a:xfrm>
            <a:off x="1032867" y="6041112"/>
            <a:ext cx="202168" cy="340281"/>
          </a:xfrm>
          <a:prstGeom prst="rect">
            <a:avLst/>
          </a:prstGeom>
          <a:noFill/>
          <a:ln/>
        </p:spPr>
        <p:txBody>
          <a:bodyPr wrap="none" lIns="0" tIns="0" rIns="0" bIns="0" rtlCol="0" anchor="t"/>
          <a:lstStyle/>
          <a:p>
            <a:pPr marL="0" indent="0" algn="ctr">
              <a:lnSpc>
                <a:spcPts val="2650"/>
              </a:lnSpc>
              <a:buNone/>
            </a:pPr>
            <a:r>
              <a:rPr lang="en-US" sz="2650" dirty="0">
                <a:solidFill>
                  <a:srgbClr val="161613"/>
                </a:solidFill>
                <a:latin typeface="DM Sans Medium" pitchFamily="34" charset="0"/>
                <a:ea typeface="DM Sans Medium" pitchFamily="34" charset="-122"/>
                <a:cs typeface="DM Sans Medium" pitchFamily="34" charset="-120"/>
              </a:rPr>
              <a:t>3</a:t>
            </a:r>
            <a:endParaRPr lang="en-US" sz="2650" dirty="0"/>
          </a:p>
        </p:txBody>
      </p:sp>
      <p:sp>
        <p:nvSpPr>
          <p:cNvPr id="18" name="Text 15"/>
          <p:cNvSpPr/>
          <p:nvPr/>
        </p:nvSpPr>
        <p:spPr>
          <a:xfrm>
            <a:off x="2381488" y="5927765"/>
            <a:ext cx="3637955"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Маркетингова інформація</a:t>
            </a:r>
            <a:endParaRPr lang="en-US" sz="2200" dirty="0"/>
          </a:p>
        </p:txBody>
      </p:sp>
      <p:sp>
        <p:nvSpPr>
          <p:cNvPr id="19" name="Text 16"/>
          <p:cNvSpPr/>
          <p:nvPr/>
        </p:nvSpPr>
        <p:spPr>
          <a:xfrm>
            <a:off x="2381488" y="6418183"/>
            <a:ext cx="5968722" cy="725805"/>
          </a:xfrm>
          <a:prstGeom prst="rect">
            <a:avLst/>
          </a:prstGeom>
          <a:noFill/>
          <a:ln/>
        </p:spPr>
        <p:txBody>
          <a:bodyPr wrap="squar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Інформація про ринок, потреби споживачів та конкурентів.</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4D0B27-3150-4EFC-A72E-EB70FB66BB75}"/>
              </a:ext>
            </a:extLst>
          </p:cNvPr>
          <p:cNvSpPr txBox="1"/>
          <p:nvPr/>
        </p:nvSpPr>
        <p:spPr>
          <a:xfrm>
            <a:off x="1935126" y="1808271"/>
            <a:ext cx="11249246" cy="3730317"/>
          </a:xfrm>
          <a:prstGeom prst="rect">
            <a:avLst/>
          </a:prstGeom>
          <a:noFill/>
        </p:spPr>
        <p:txBody>
          <a:bodyPr wrap="square">
            <a:spAutoFit/>
          </a:bodyPr>
          <a:lstStyle/>
          <a:p>
            <a:pPr indent="449580" algn="just">
              <a:lnSpc>
                <a:spcPct val="150000"/>
              </a:lnSpc>
            </a:pPr>
            <a:r>
              <a:rPr lang="uk-UA" sz="2000" dirty="0">
                <a:effectLst/>
                <a:latin typeface="Times New Roman" panose="02020603050405020304" pitchFamily="18" charset="0"/>
                <a:ea typeface="Calibri" panose="020F0502020204030204" pitchFamily="34" charset="0"/>
              </a:rPr>
              <a:t>Перед тим як приймати рішення про відкриття власної справи і як діяти на конкретному ринку необхідно мати всю доступну інформацію про цей вид діяльності, про його ринок щоб майбутні дії відповідали економічній ситуації. Максимально повна й об’єктивна інформація про внутрішні та зовнішні фактори на підприємстві є головним чинником ефективної роботи. Від повноти та достовірності інформації залежить обґрунтування можливостей функціонування бізнесу та його перспективи. Якісна інформація слугує зменшенню ризикованості бізнесової діяльності, дозволяє сформувати пакет акцій, що спрямовані на збільшення ступеня визначеності навколишнього оточення, а відповідно прийняттю адекватних управлінських рішень. </a:t>
            </a:r>
          </a:p>
        </p:txBody>
      </p:sp>
    </p:spTree>
    <p:extLst>
      <p:ext uri="{BB962C8B-B14F-4D97-AF65-F5344CB8AC3E}">
        <p14:creationId xmlns:p14="http://schemas.microsoft.com/office/powerpoint/2010/main" val="473605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0E21DB-C201-4529-83EE-38643BB1EFC0}"/>
              </a:ext>
            </a:extLst>
          </p:cNvPr>
          <p:cNvSpPr txBox="1"/>
          <p:nvPr/>
        </p:nvSpPr>
        <p:spPr>
          <a:xfrm>
            <a:off x="645459" y="884920"/>
            <a:ext cx="13188875" cy="3903954"/>
          </a:xfrm>
          <a:prstGeom prst="rect">
            <a:avLst/>
          </a:prstGeom>
          <a:noFill/>
        </p:spPr>
        <p:txBody>
          <a:bodyPr wrap="square">
            <a:spAutoFit/>
          </a:bodyPr>
          <a:lstStyle/>
          <a:p>
            <a:pPr indent="449580" algn="just">
              <a:lnSpc>
                <a:spcPct val="150000"/>
              </a:lnSpc>
            </a:pPr>
            <a:r>
              <a:rPr lang="uk-UA" sz="2400" b="1" dirty="0">
                <a:effectLst/>
                <a:latin typeface="Times New Roman" panose="02020603050405020304" pitchFamily="18" charset="0"/>
                <a:ea typeface="Calibri" panose="020F0502020204030204" pitchFamily="34" charset="0"/>
              </a:rPr>
              <a:t>Основними показниками</a:t>
            </a:r>
            <a:r>
              <a:rPr lang="uk-UA" sz="2400" dirty="0">
                <a:effectLst/>
                <a:latin typeface="Times New Roman" panose="02020603050405020304" pitchFamily="18" charset="0"/>
                <a:ea typeface="Calibri" panose="020F0502020204030204" pitchFamily="34" charset="0"/>
              </a:rPr>
              <a:t>, якими слід цікавитися при вивченні та аналізі ринкової ситуації, є:</a:t>
            </a:r>
          </a:p>
          <a:p>
            <a:pPr marL="342900" lvl="0" indent="-342900" algn="just">
              <a:lnSpc>
                <a:spcPct val="150000"/>
              </a:lnSpc>
              <a:buFont typeface="Times New Roman" panose="02020603050405020304" pitchFamily="18" charset="0"/>
              <a:buChar char="-"/>
              <a:tabLst>
                <a:tab pos="678180" algn="l"/>
              </a:tabLst>
            </a:pPr>
            <a:r>
              <a:rPr lang="uk-UA" sz="2400" dirty="0">
                <a:effectLst/>
                <a:latin typeface="Times New Roman" panose="02020603050405020304" pitchFamily="18" charset="0"/>
                <a:ea typeface="Times New Roman" panose="02020603050405020304" pitchFamily="18" charset="0"/>
              </a:rPr>
              <a:t>стан галузі,</a:t>
            </a:r>
          </a:p>
          <a:p>
            <a:pPr marL="342900" lvl="0" indent="-342900" algn="just">
              <a:lnSpc>
                <a:spcPct val="150000"/>
              </a:lnSpc>
              <a:buFont typeface="Times New Roman" panose="02020603050405020304" pitchFamily="18" charset="0"/>
              <a:buChar char="-"/>
              <a:tabLst>
                <a:tab pos="678180" algn="l"/>
              </a:tabLst>
            </a:pPr>
            <a:r>
              <a:rPr lang="uk-UA" sz="2400" dirty="0">
                <a:effectLst/>
                <a:latin typeface="Times New Roman" panose="02020603050405020304" pitchFamily="18" charset="0"/>
                <a:ea typeface="Times New Roman" panose="02020603050405020304" pitchFamily="18" charset="0"/>
              </a:rPr>
              <a:t>характеристика ринку,</a:t>
            </a:r>
          </a:p>
          <a:p>
            <a:pPr marL="342900" lvl="0" indent="-342900" algn="just">
              <a:lnSpc>
                <a:spcPct val="150000"/>
              </a:lnSpc>
              <a:buFont typeface="Times New Roman" panose="02020603050405020304" pitchFamily="18" charset="0"/>
              <a:buChar char="-"/>
              <a:tabLst>
                <a:tab pos="678180" algn="l"/>
              </a:tabLst>
            </a:pPr>
            <a:r>
              <a:rPr lang="uk-UA" sz="2400" dirty="0">
                <a:effectLst/>
                <a:latin typeface="Times New Roman" panose="02020603050405020304" pitchFamily="18" charset="0"/>
                <a:ea typeface="Times New Roman" panose="02020603050405020304" pitchFamily="18" charset="0"/>
              </a:rPr>
              <a:t>вивчення споживачів,</a:t>
            </a:r>
          </a:p>
          <a:p>
            <a:pPr marL="342900" lvl="0" indent="-342900" algn="just">
              <a:lnSpc>
                <a:spcPct val="150000"/>
              </a:lnSpc>
              <a:buFont typeface="Times New Roman" panose="02020603050405020304" pitchFamily="18" charset="0"/>
              <a:buChar char="-"/>
              <a:tabLst>
                <a:tab pos="678180" algn="l"/>
              </a:tabLst>
            </a:pPr>
            <a:r>
              <a:rPr lang="uk-UA" sz="2400" dirty="0">
                <a:effectLst/>
                <a:latin typeface="Times New Roman" panose="02020603050405020304" pitchFamily="18" charset="0"/>
                <a:ea typeface="Times New Roman" panose="02020603050405020304" pitchFamily="18" charset="0"/>
              </a:rPr>
              <a:t>конкурентна ситуація,</a:t>
            </a:r>
          </a:p>
          <a:p>
            <a:pPr marL="342900" lvl="0" indent="-342900" algn="just">
              <a:lnSpc>
                <a:spcPct val="150000"/>
              </a:lnSpc>
              <a:buFont typeface="Times New Roman" panose="02020603050405020304" pitchFamily="18" charset="0"/>
              <a:buChar char="-"/>
              <a:tabLst>
                <a:tab pos="678180" algn="l"/>
              </a:tabLst>
            </a:pPr>
            <a:r>
              <a:rPr lang="uk-UA" sz="2400" dirty="0">
                <a:effectLst/>
                <a:latin typeface="Times New Roman" panose="02020603050405020304" pitchFamily="18" charset="0"/>
                <a:ea typeface="Times New Roman" panose="02020603050405020304" pitchFamily="18" charset="0"/>
              </a:rPr>
              <a:t>методи проведення аналізу ринку,</a:t>
            </a:r>
          </a:p>
          <a:p>
            <a:pPr marL="342900" lvl="0" indent="-342900" algn="just">
              <a:lnSpc>
                <a:spcPct val="150000"/>
              </a:lnSpc>
              <a:buFont typeface="Times New Roman" panose="02020603050405020304" pitchFamily="18" charset="0"/>
              <a:buChar char="-"/>
              <a:tabLst>
                <a:tab pos="678180" algn="l"/>
              </a:tabLst>
            </a:pPr>
            <a:r>
              <a:rPr lang="uk-UA" sz="2400" dirty="0">
                <a:effectLst/>
                <a:latin typeface="Times New Roman" panose="02020603050405020304" pitchFamily="18" charset="0"/>
                <a:ea typeface="Times New Roman" panose="02020603050405020304" pitchFamily="18" charset="0"/>
              </a:rPr>
              <a:t>план проведення дослідження.</a:t>
            </a:r>
          </a:p>
        </p:txBody>
      </p:sp>
      <p:pic>
        <p:nvPicPr>
          <p:cNvPr id="4" name="Image 0" descr="preencoded.png">
            <a:extLst>
              <a:ext uri="{FF2B5EF4-FFF2-40B4-BE49-F238E27FC236}">
                <a16:creationId xmlns:a16="http://schemas.microsoft.com/office/drawing/2014/main" id="{08258F9B-37D6-40DC-A31D-AC915B048888}"/>
              </a:ext>
            </a:extLst>
          </p:cNvPr>
          <p:cNvPicPr>
            <a:picLocks noChangeAspect="1"/>
          </p:cNvPicPr>
          <p:nvPr/>
        </p:nvPicPr>
        <p:blipFill>
          <a:blip r:embed="rId2"/>
          <a:stretch>
            <a:fillRect/>
          </a:stretch>
        </p:blipFill>
        <p:spPr>
          <a:xfrm>
            <a:off x="0" y="5733826"/>
            <a:ext cx="14630400" cy="2531388"/>
          </a:xfrm>
          <a:prstGeom prst="rect">
            <a:avLst/>
          </a:prstGeom>
        </p:spPr>
      </p:pic>
    </p:spTree>
    <p:extLst>
      <p:ext uri="{BB962C8B-B14F-4D97-AF65-F5344CB8AC3E}">
        <p14:creationId xmlns:p14="http://schemas.microsoft.com/office/powerpoint/2010/main" val="2706850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64F505-70D0-4DB2-9392-A85A55DD9902}"/>
              </a:ext>
            </a:extLst>
          </p:cNvPr>
          <p:cNvSpPr txBox="1"/>
          <p:nvPr/>
        </p:nvSpPr>
        <p:spPr>
          <a:xfrm>
            <a:off x="1527585" y="770238"/>
            <a:ext cx="11070369" cy="6401753"/>
          </a:xfrm>
          <a:prstGeom prst="rect">
            <a:avLst/>
          </a:prstGeom>
          <a:noFill/>
        </p:spPr>
        <p:txBody>
          <a:bodyPr wrap="square">
            <a:spAutoFit/>
          </a:bodyPr>
          <a:lstStyle/>
          <a:p>
            <a:pPr indent="457200" algn="just">
              <a:lnSpc>
                <a:spcPct val="150000"/>
              </a:lnSpc>
            </a:pPr>
            <a:r>
              <a:rPr lang="uk-UA" sz="2000" dirty="0">
                <a:effectLst/>
                <a:latin typeface="Times New Roman" panose="02020603050405020304" pitchFamily="18" charset="0"/>
                <a:ea typeface="Calibri" panose="020F0502020204030204" pitchFamily="34" charset="0"/>
              </a:rPr>
              <a:t>Важливим етапом при створенні нового бізнесу є складання бізнес-плану. </a:t>
            </a:r>
          </a:p>
          <a:p>
            <a:pPr indent="457200" algn="just">
              <a:lnSpc>
                <a:spcPct val="150000"/>
              </a:lnSpc>
            </a:pPr>
            <a:r>
              <a:rPr lang="uk-UA" sz="2000" b="1" dirty="0">
                <a:solidFill>
                  <a:srgbClr val="000000"/>
                </a:solidFill>
                <a:effectLst/>
                <a:latin typeface="Times New Roman" panose="02020603050405020304" pitchFamily="18" charset="0"/>
                <a:ea typeface="Calibri" panose="020F0502020204030204" pitchFamily="34" charset="0"/>
              </a:rPr>
              <a:t>Бізнес-планом</a:t>
            </a:r>
            <a:r>
              <a:rPr lang="uk-UA" sz="2000" dirty="0">
                <a:solidFill>
                  <a:srgbClr val="000000"/>
                </a:solidFill>
                <a:effectLst/>
                <a:latin typeface="Times New Roman" panose="02020603050405020304" pitchFamily="18" charset="0"/>
                <a:ea typeface="Calibri" panose="020F0502020204030204" pitchFamily="34" charset="0"/>
              </a:rPr>
              <a:t> є обґрунтування економічної та технічної доцільності діяльності чи розвитку вже існуючого підприємства або створення нового в ринкових умовах. Він також в себе включає програму діяльності підприємства, дає характеристику стану підприємства на протязі наступних років його роботи. </a:t>
            </a:r>
          </a:p>
          <a:p>
            <a:pPr indent="457200" algn="just">
              <a:lnSpc>
                <a:spcPct val="150000"/>
              </a:lnSpc>
            </a:pPr>
            <a:r>
              <a:rPr lang="uk-UA" sz="2000" dirty="0">
                <a:solidFill>
                  <a:srgbClr val="000000"/>
                </a:solidFill>
                <a:effectLst/>
                <a:latin typeface="Times New Roman" panose="02020603050405020304" pitchFamily="18" charset="0"/>
                <a:ea typeface="Calibri" panose="020F0502020204030204" pitchFamily="34" charset="0"/>
              </a:rPr>
              <a:t>Бізнес-план можна складати для нового підприємства або для вже наявного – в цьому випадку, наприклад, для нового виду товару чи послуги, що існуюче підприємство планує випустити на ринок. Як правило, він потрібен керівникові підприємства (інколи акціонерам), інвесторам, банкам. Бізнес-план найчастіше складається на рік або два, але інколи й на більш тривалий термін.</a:t>
            </a:r>
          </a:p>
          <a:p>
            <a:pPr indent="457200" algn="just">
              <a:lnSpc>
                <a:spcPct val="150000"/>
              </a:lnSpc>
            </a:pPr>
            <a:r>
              <a:rPr lang="uk-UA" sz="2000" dirty="0">
                <a:solidFill>
                  <a:srgbClr val="000000"/>
                </a:solidFill>
                <a:effectLst/>
                <a:latin typeface="Times New Roman" panose="02020603050405020304" pitchFamily="18" charset="0"/>
                <a:ea typeface="Calibri" panose="020F0502020204030204" pitchFamily="34" charset="0"/>
              </a:rPr>
              <a:t>Загалом у цьому документі повинна міститися детальна інформація про товар чи послугу, що пропонуватиме підприємство, про можливу конкуренцію на ринку, перспективу розвитку ринку певного товару чи послуги, про ресурси, що необхідні для діяльності. Він має включати вся дані про те, як має працювати підприємство та про його майбутній розвиток.</a:t>
            </a:r>
          </a:p>
          <a:p>
            <a:endParaRPr lang="uk-UA" sz="2000" dirty="0"/>
          </a:p>
        </p:txBody>
      </p:sp>
    </p:spTree>
    <p:extLst>
      <p:ext uri="{BB962C8B-B14F-4D97-AF65-F5344CB8AC3E}">
        <p14:creationId xmlns:p14="http://schemas.microsoft.com/office/powerpoint/2010/main" val="4123999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3" name="Text 0"/>
          <p:cNvSpPr/>
          <p:nvPr/>
        </p:nvSpPr>
        <p:spPr>
          <a:xfrm>
            <a:off x="2914097" y="1045719"/>
            <a:ext cx="7163157" cy="632817"/>
          </a:xfrm>
          <a:prstGeom prst="rect">
            <a:avLst/>
          </a:prstGeom>
          <a:noFill/>
          <a:ln/>
        </p:spPr>
        <p:txBody>
          <a:bodyPr wrap="none" lIns="0" tIns="0" rIns="0" bIns="0" rtlCol="0" anchor="t"/>
          <a:lstStyle/>
          <a:p>
            <a:pPr marL="0" indent="0">
              <a:lnSpc>
                <a:spcPts val="4950"/>
              </a:lnSpc>
              <a:buNone/>
            </a:pPr>
            <a:r>
              <a:rPr lang="uk-UA" sz="3950" dirty="0">
                <a:solidFill>
                  <a:srgbClr val="161613"/>
                </a:solidFill>
                <a:latin typeface="DM Sans Medium" pitchFamily="34" charset="0"/>
                <a:ea typeface="DM Sans Medium" pitchFamily="34" charset="-122"/>
                <a:cs typeface="DM Sans Medium" pitchFamily="34" charset="-120"/>
              </a:rPr>
              <a:t>5. </a:t>
            </a:r>
            <a:r>
              <a:rPr lang="en-US" sz="3950" dirty="0" err="1">
                <a:solidFill>
                  <a:srgbClr val="161613"/>
                </a:solidFill>
                <a:latin typeface="DM Sans Medium" pitchFamily="34" charset="0"/>
                <a:ea typeface="DM Sans Medium" pitchFamily="34" charset="-122"/>
                <a:cs typeface="DM Sans Medium" pitchFamily="34" charset="-120"/>
              </a:rPr>
              <a:t>Прийняття</a:t>
            </a:r>
            <a:r>
              <a:rPr lang="en-US" sz="3950" dirty="0">
                <a:solidFill>
                  <a:srgbClr val="161613"/>
                </a:solidFill>
                <a:latin typeface="DM Sans Medium" pitchFamily="34" charset="0"/>
                <a:ea typeface="DM Sans Medium" pitchFamily="34" charset="-122"/>
                <a:cs typeface="DM Sans Medium" pitchFamily="34" charset="-120"/>
              </a:rPr>
              <a:t> ділового рішення</a:t>
            </a:r>
            <a:endParaRPr lang="en-US" sz="3950" dirty="0"/>
          </a:p>
        </p:txBody>
      </p:sp>
      <p:pic>
        <p:nvPicPr>
          <p:cNvPr id="4" name="Image 1" descr="preencoded.png"/>
          <p:cNvPicPr>
            <a:picLocks noChangeAspect="1"/>
          </p:cNvPicPr>
          <p:nvPr/>
        </p:nvPicPr>
        <p:blipFill>
          <a:blip r:embed="rId3"/>
          <a:stretch>
            <a:fillRect/>
          </a:stretch>
        </p:blipFill>
        <p:spPr>
          <a:xfrm>
            <a:off x="1012507" y="2271482"/>
            <a:ext cx="1012508" cy="1215033"/>
          </a:xfrm>
          <a:prstGeom prst="rect">
            <a:avLst/>
          </a:prstGeom>
        </p:spPr>
      </p:pic>
      <p:sp>
        <p:nvSpPr>
          <p:cNvPr id="5" name="Text 1"/>
          <p:cNvSpPr/>
          <p:nvPr/>
        </p:nvSpPr>
        <p:spPr>
          <a:xfrm>
            <a:off x="2328743" y="2473888"/>
            <a:ext cx="2531388" cy="316349"/>
          </a:xfrm>
          <a:prstGeom prst="rect">
            <a:avLst/>
          </a:prstGeom>
          <a:noFill/>
          <a:ln/>
        </p:spPr>
        <p:txBody>
          <a:bodyPr wrap="none" lIns="0" tIns="0" rIns="0" bIns="0" rtlCol="0" anchor="t"/>
          <a:lstStyle/>
          <a:p>
            <a:pPr marL="0" indent="0" algn="l">
              <a:lnSpc>
                <a:spcPts val="2450"/>
              </a:lnSpc>
              <a:buNone/>
            </a:pPr>
            <a:r>
              <a:rPr lang="en-US" sz="1950" dirty="0">
                <a:solidFill>
                  <a:srgbClr val="161613"/>
                </a:solidFill>
                <a:latin typeface="DM Sans Medium" pitchFamily="34" charset="0"/>
                <a:ea typeface="DM Sans Medium" pitchFamily="34" charset="-122"/>
                <a:cs typeface="DM Sans Medium" pitchFamily="34" charset="-120"/>
              </a:rPr>
              <a:t>Аналіз альтернатив</a:t>
            </a:r>
            <a:endParaRPr lang="en-US" sz="1950" dirty="0"/>
          </a:p>
        </p:txBody>
      </p:sp>
      <p:sp>
        <p:nvSpPr>
          <p:cNvPr id="6" name="Text 2"/>
          <p:cNvSpPr/>
          <p:nvPr/>
        </p:nvSpPr>
        <p:spPr>
          <a:xfrm>
            <a:off x="2328743" y="2936986"/>
            <a:ext cx="11896606" cy="323969"/>
          </a:xfrm>
          <a:prstGeom prst="rect">
            <a:avLst/>
          </a:prstGeom>
          <a:noFill/>
          <a:ln/>
        </p:spPr>
        <p:txBody>
          <a:bodyPr wrap="none" lIns="0" tIns="0" rIns="0" bIns="0" rtlCol="0" anchor="t"/>
          <a:lstStyle/>
          <a:p>
            <a:pPr marL="0" indent="0" algn="l">
              <a:lnSpc>
                <a:spcPts val="2550"/>
              </a:lnSpc>
              <a:buNone/>
            </a:pPr>
            <a:r>
              <a:rPr lang="en-US" sz="1550" dirty="0">
                <a:solidFill>
                  <a:srgbClr val="161613"/>
                </a:solidFill>
                <a:latin typeface="Inter" pitchFamily="34" charset="0"/>
                <a:ea typeface="Inter" pitchFamily="34" charset="-122"/>
                <a:cs typeface="Inter" pitchFamily="34" charset="-120"/>
              </a:rPr>
              <a:t>Важливо розглянути всі можливі варіанти розвитку бізнесу та зважити їх переваги та недоліки.</a:t>
            </a:r>
            <a:endParaRPr lang="en-US" sz="1550" dirty="0"/>
          </a:p>
        </p:txBody>
      </p:sp>
      <p:pic>
        <p:nvPicPr>
          <p:cNvPr id="7" name="Image 2" descr="preencoded.png"/>
          <p:cNvPicPr>
            <a:picLocks noChangeAspect="1"/>
          </p:cNvPicPr>
          <p:nvPr/>
        </p:nvPicPr>
        <p:blipFill>
          <a:blip r:embed="rId4"/>
          <a:stretch>
            <a:fillRect/>
          </a:stretch>
        </p:blipFill>
        <p:spPr>
          <a:xfrm>
            <a:off x="1012507" y="3486514"/>
            <a:ext cx="1012508" cy="1215033"/>
          </a:xfrm>
          <a:prstGeom prst="rect">
            <a:avLst/>
          </a:prstGeom>
        </p:spPr>
      </p:pic>
      <p:sp>
        <p:nvSpPr>
          <p:cNvPr id="8" name="Text 3"/>
          <p:cNvSpPr/>
          <p:nvPr/>
        </p:nvSpPr>
        <p:spPr>
          <a:xfrm>
            <a:off x="2328743" y="3688921"/>
            <a:ext cx="2531388" cy="316349"/>
          </a:xfrm>
          <a:prstGeom prst="rect">
            <a:avLst/>
          </a:prstGeom>
          <a:noFill/>
          <a:ln/>
        </p:spPr>
        <p:txBody>
          <a:bodyPr wrap="none" lIns="0" tIns="0" rIns="0" bIns="0" rtlCol="0" anchor="t"/>
          <a:lstStyle/>
          <a:p>
            <a:pPr marL="0" indent="0" algn="l">
              <a:lnSpc>
                <a:spcPts val="2450"/>
              </a:lnSpc>
              <a:buNone/>
            </a:pPr>
            <a:r>
              <a:rPr lang="en-US" sz="1950" dirty="0">
                <a:solidFill>
                  <a:srgbClr val="161613"/>
                </a:solidFill>
                <a:latin typeface="DM Sans Medium" pitchFamily="34" charset="0"/>
                <a:ea typeface="DM Sans Medium" pitchFamily="34" charset="-122"/>
                <a:cs typeface="DM Sans Medium" pitchFamily="34" charset="-120"/>
              </a:rPr>
              <a:t>Оцінка ризиків</a:t>
            </a:r>
            <a:endParaRPr lang="en-US" sz="1950" dirty="0"/>
          </a:p>
        </p:txBody>
      </p:sp>
      <p:sp>
        <p:nvSpPr>
          <p:cNvPr id="9" name="Text 4"/>
          <p:cNvSpPr/>
          <p:nvPr/>
        </p:nvSpPr>
        <p:spPr>
          <a:xfrm>
            <a:off x="2328743" y="4159638"/>
            <a:ext cx="11896606" cy="323969"/>
          </a:xfrm>
          <a:prstGeom prst="rect">
            <a:avLst/>
          </a:prstGeom>
          <a:noFill/>
          <a:ln/>
        </p:spPr>
        <p:txBody>
          <a:bodyPr wrap="none" lIns="0" tIns="0" rIns="0" bIns="0" rtlCol="0" anchor="t"/>
          <a:lstStyle/>
          <a:p>
            <a:pPr marL="0" indent="0" algn="l">
              <a:lnSpc>
                <a:spcPts val="2550"/>
              </a:lnSpc>
              <a:buNone/>
            </a:pPr>
            <a:r>
              <a:rPr lang="en-US" sz="1550" dirty="0">
                <a:solidFill>
                  <a:srgbClr val="161613"/>
                </a:solidFill>
                <a:latin typeface="Inter" pitchFamily="34" charset="0"/>
                <a:ea typeface="Inter" pitchFamily="34" charset="-122"/>
                <a:cs typeface="Inter" pitchFamily="34" charset="-120"/>
              </a:rPr>
              <a:t>Необхідно визначити можливі ризики та розробити стратегії їх мінімізації.</a:t>
            </a:r>
            <a:endParaRPr lang="en-US" sz="1550" dirty="0"/>
          </a:p>
        </p:txBody>
      </p:sp>
      <p:pic>
        <p:nvPicPr>
          <p:cNvPr id="10" name="Image 3" descr="preencoded.png"/>
          <p:cNvPicPr>
            <a:picLocks noChangeAspect="1"/>
          </p:cNvPicPr>
          <p:nvPr/>
        </p:nvPicPr>
        <p:blipFill>
          <a:blip r:embed="rId5"/>
          <a:stretch>
            <a:fillRect/>
          </a:stretch>
        </p:blipFill>
        <p:spPr>
          <a:xfrm>
            <a:off x="1012507" y="4701547"/>
            <a:ext cx="1012508" cy="1215033"/>
          </a:xfrm>
          <a:prstGeom prst="rect">
            <a:avLst/>
          </a:prstGeom>
        </p:spPr>
      </p:pic>
      <p:sp>
        <p:nvSpPr>
          <p:cNvPr id="11" name="Text 5"/>
          <p:cNvSpPr/>
          <p:nvPr/>
        </p:nvSpPr>
        <p:spPr>
          <a:xfrm>
            <a:off x="2328743" y="4903953"/>
            <a:ext cx="3653671" cy="316349"/>
          </a:xfrm>
          <a:prstGeom prst="rect">
            <a:avLst/>
          </a:prstGeom>
          <a:noFill/>
          <a:ln/>
        </p:spPr>
        <p:txBody>
          <a:bodyPr wrap="none" lIns="0" tIns="0" rIns="0" bIns="0" rtlCol="0" anchor="t"/>
          <a:lstStyle/>
          <a:p>
            <a:pPr marL="0" indent="0" algn="l">
              <a:lnSpc>
                <a:spcPts val="2450"/>
              </a:lnSpc>
              <a:buNone/>
            </a:pPr>
            <a:r>
              <a:rPr lang="en-US" sz="1950" dirty="0">
                <a:solidFill>
                  <a:srgbClr val="161613"/>
                </a:solidFill>
                <a:latin typeface="DM Sans Medium" pitchFamily="34" charset="0"/>
                <a:ea typeface="DM Sans Medium" pitchFamily="34" charset="-122"/>
                <a:cs typeface="DM Sans Medium" pitchFamily="34" charset="-120"/>
              </a:rPr>
              <a:t>Вибір оптимального рішення</a:t>
            </a:r>
            <a:endParaRPr lang="en-US" sz="1950" dirty="0"/>
          </a:p>
        </p:txBody>
      </p:sp>
      <p:sp>
        <p:nvSpPr>
          <p:cNvPr id="12" name="Text 6"/>
          <p:cNvSpPr/>
          <p:nvPr/>
        </p:nvSpPr>
        <p:spPr>
          <a:xfrm>
            <a:off x="2218653" y="5382290"/>
            <a:ext cx="11896606" cy="323969"/>
          </a:xfrm>
          <a:prstGeom prst="rect">
            <a:avLst/>
          </a:prstGeom>
          <a:noFill/>
          <a:ln/>
        </p:spPr>
        <p:txBody>
          <a:bodyPr wrap="none" lIns="0" tIns="0" rIns="0" bIns="0" rtlCol="0" anchor="t"/>
          <a:lstStyle/>
          <a:p>
            <a:pPr marL="0" indent="0" algn="l">
              <a:lnSpc>
                <a:spcPts val="2550"/>
              </a:lnSpc>
              <a:buNone/>
            </a:pPr>
            <a:r>
              <a:rPr lang="en-US" sz="1550" dirty="0">
                <a:solidFill>
                  <a:srgbClr val="161613"/>
                </a:solidFill>
                <a:latin typeface="Inter" pitchFamily="34" charset="0"/>
                <a:ea typeface="Inter" pitchFamily="34" charset="-122"/>
                <a:cs typeface="Inter" pitchFamily="34" charset="-120"/>
              </a:rPr>
              <a:t>На основі зібраної інформації та проведеного аналізу приймається остаточне рішення про запуск бізнесу.</a:t>
            </a:r>
            <a:endParaRPr lang="en-US" sz="15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244322"/>
            <a:ext cx="5670590" cy="708779"/>
          </a:xfrm>
          <a:prstGeom prst="rect">
            <a:avLst/>
          </a:prstGeom>
          <a:noFill/>
          <a:ln/>
        </p:spPr>
        <p:txBody>
          <a:bodyPr wrap="none" lIns="0" tIns="0" rIns="0" bIns="0" rtlCol="0" anchor="t"/>
          <a:lstStyle/>
          <a:p>
            <a:pPr marL="0" indent="0">
              <a:lnSpc>
                <a:spcPts val="5550"/>
              </a:lnSpc>
              <a:buNone/>
            </a:pPr>
            <a:r>
              <a:rPr lang="en-US" sz="4450" dirty="0">
                <a:solidFill>
                  <a:srgbClr val="161613"/>
                </a:solidFill>
                <a:latin typeface="DM Sans Medium" pitchFamily="34" charset="0"/>
                <a:ea typeface="DM Sans Medium" pitchFamily="34" charset="-122"/>
                <a:cs typeface="DM Sans Medium" pitchFamily="34" charset="-120"/>
              </a:rPr>
              <a:t>Реєстрація бізнесу</a:t>
            </a:r>
            <a:endParaRPr lang="en-US" sz="4450" dirty="0"/>
          </a:p>
        </p:txBody>
      </p:sp>
      <p:sp>
        <p:nvSpPr>
          <p:cNvPr id="4" name="Shape 1"/>
          <p:cNvSpPr/>
          <p:nvPr/>
        </p:nvSpPr>
        <p:spPr>
          <a:xfrm>
            <a:off x="6280190" y="2293263"/>
            <a:ext cx="170021" cy="1216223"/>
          </a:xfrm>
          <a:prstGeom prst="roundRect">
            <a:avLst>
              <a:gd name="adj" fmla="val 20012"/>
            </a:avLst>
          </a:prstGeom>
          <a:solidFill>
            <a:srgbClr val="EDEBE3"/>
          </a:solidFill>
          <a:ln/>
        </p:spPr>
      </p:sp>
      <p:sp>
        <p:nvSpPr>
          <p:cNvPr id="5" name="Text 2"/>
          <p:cNvSpPr/>
          <p:nvPr/>
        </p:nvSpPr>
        <p:spPr>
          <a:xfrm>
            <a:off x="6790373" y="2293263"/>
            <a:ext cx="5306020"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Підготовка засновницьких документів</a:t>
            </a:r>
            <a:endParaRPr lang="en-US" sz="2200" dirty="0"/>
          </a:p>
        </p:txBody>
      </p:sp>
      <p:sp>
        <p:nvSpPr>
          <p:cNvPr id="6" name="Text 3"/>
          <p:cNvSpPr/>
          <p:nvPr/>
        </p:nvSpPr>
        <p:spPr>
          <a:xfrm>
            <a:off x="6790373" y="2783681"/>
            <a:ext cx="7046238" cy="725805"/>
          </a:xfrm>
          <a:prstGeom prst="rect">
            <a:avLst/>
          </a:prstGeom>
          <a:noFill/>
          <a:ln/>
        </p:spPr>
        <p:txBody>
          <a:bodyPr wrap="squar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Необхідно підготувати установчі документи, такі як статут, засновницький договір та інші, відповідно до законодавства.</a:t>
            </a:r>
            <a:endParaRPr lang="en-US" sz="1750" dirty="0"/>
          </a:p>
        </p:txBody>
      </p:sp>
      <p:sp>
        <p:nvSpPr>
          <p:cNvPr id="7" name="Shape 4"/>
          <p:cNvSpPr/>
          <p:nvPr/>
        </p:nvSpPr>
        <p:spPr>
          <a:xfrm>
            <a:off x="6620351" y="3736300"/>
            <a:ext cx="170021" cy="1216223"/>
          </a:xfrm>
          <a:prstGeom prst="roundRect">
            <a:avLst>
              <a:gd name="adj" fmla="val 20012"/>
            </a:avLst>
          </a:prstGeom>
          <a:solidFill>
            <a:srgbClr val="EDEBE3"/>
          </a:solidFill>
          <a:ln/>
        </p:spPr>
      </p:sp>
      <p:sp>
        <p:nvSpPr>
          <p:cNvPr id="8" name="Text 5"/>
          <p:cNvSpPr/>
          <p:nvPr/>
        </p:nvSpPr>
        <p:spPr>
          <a:xfrm>
            <a:off x="7130534" y="373630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Подача документів</a:t>
            </a:r>
            <a:endParaRPr lang="en-US" sz="2200" dirty="0"/>
          </a:p>
        </p:txBody>
      </p:sp>
      <p:sp>
        <p:nvSpPr>
          <p:cNvPr id="9" name="Text 6"/>
          <p:cNvSpPr/>
          <p:nvPr/>
        </p:nvSpPr>
        <p:spPr>
          <a:xfrm>
            <a:off x="7130534" y="4226719"/>
            <a:ext cx="6706076" cy="725805"/>
          </a:xfrm>
          <a:prstGeom prst="rect">
            <a:avLst/>
          </a:prstGeom>
          <a:noFill/>
          <a:ln/>
        </p:spPr>
        <p:txBody>
          <a:bodyPr wrap="squar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Документи подаються до відповідних органів для реєстрації бізнесу.</a:t>
            </a:r>
            <a:endParaRPr lang="en-US" sz="1750" dirty="0"/>
          </a:p>
        </p:txBody>
      </p:sp>
      <p:sp>
        <p:nvSpPr>
          <p:cNvPr id="10" name="Shape 7"/>
          <p:cNvSpPr/>
          <p:nvPr/>
        </p:nvSpPr>
        <p:spPr>
          <a:xfrm>
            <a:off x="6960632" y="5179338"/>
            <a:ext cx="170021" cy="1579126"/>
          </a:xfrm>
          <a:prstGeom prst="roundRect">
            <a:avLst>
              <a:gd name="adj" fmla="val 20012"/>
            </a:avLst>
          </a:prstGeom>
          <a:solidFill>
            <a:srgbClr val="EDEBE3"/>
          </a:solidFill>
          <a:ln/>
        </p:spPr>
      </p:sp>
      <p:sp>
        <p:nvSpPr>
          <p:cNvPr id="11" name="Text 8"/>
          <p:cNvSpPr/>
          <p:nvPr/>
        </p:nvSpPr>
        <p:spPr>
          <a:xfrm>
            <a:off x="7470815" y="5179338"/>
            <a:ext cx="5277922"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Отримання реєстраційних документів</a:t>
            </a:r>
            <a:endParaRPr lang="en-US" sz="2200" dirty="0"/>
          </a:p>
        </p:txBody>
      </p:sp>
      <p:sp>
        <p:nvSpPr>
          <p:cNvPr id="12" name="Text 9"/>
          <p:cNvSpPr/>
          <p:nvPr/>
        </p:nvSpPr>
        <p:spPr>
          <a:xfrm>
            <a:off x="7470815" y="5669756"/>
            <a:ext cx="6365796" cy="1088708"/>
          </a:xfrm>
          <a:prstGeom prst="rect">
            <a:avLst/>
          </a:prstGeom>
          <a:noFill/>
          <a:ln/>
        </p:spPr>
        <p:txBody>
          <a:bodyPr wrap="squar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Після успішної реєстрації бізнесу отримуються відповідні документи, що підтверджують його легальність.</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2583656" y="1995607"/>
            <a:ext cx="10046732" cy="708779"/>
          </a:xfrm>
          <a:prstGeom prst="rect">
            <a:avLst/>
          </a:prstGeom>
          <a:noFill/>
          <a:ln/>
        </p:spPr>
        <p:txBody>
          <a:bodyPr wrap="none" lIns="0" tIns="0" rIns="0" bIns="0" rtlCol="0" anchor="t"/>
          <a:lstStyle/>
          <a:p>
            <a:pPr marL="0" indent="0">
              <a:lnSpc>
                <a:spcPts val="5550"/>
              </a:lnSpc>
              <a:buNone/>
            </a:pPr>
            <a:r>
              <a:rPr lang="en-US" sz="4450" dirty="0">
                <a:solidFill>
                  <a:srgbClr val="161613"/>
                </a:solidFill>
                <a:latin typeface="DM Sans Medium" pitchFamily="34" charset="0"/>
                <a:ea typeface="DM Sans Medium" pitchFamily="34" charset="-122"/>
                <a:cs typeface="DM Sans Medium" pitchFamily="34" charset="-120"/>
              </a:rPr>
              <a:t>Алгоритм створення власної справи</a:t>
            </a:r>
            <a:endParaRPr lang="en-US" sz="4450" dirty="0"/>
          </a:p>
        </p:txBody>
      </p:sp>
      <p:sp>
        <p:nvSpPr>
          <p:cNvPr id="3" name="Text 1"/>
          <p:cNvSpPr/>
          <p:nvPr/>
        </p:nvSpPr>
        <p:spPr>
          <a:xfrm>
            <a:off x="793790" y="3271361"/>
            <a:ext cx="2835235" cy="354330"/>
          </a:xfrm>
          <a:prstGeom prst="rect">
            <a:avLst/>
          </a:prstGeom>
          <a:noFill/>
          <a:ln/>
        </p:spPr>
        <p:txBody>
          <a:bodyPr wrap="none" lIns="0" tIns="0" rIns="0" bIns="0" rtlCol="0" anchor="t"/>
          <a:lstStyle/>
          <a:p>
            <a:pPr marL="0" indent="0">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Ідея</a:t>
            </a:r>
            <a:endParaRPr lang="en-US" sz="2200" dirty="0"/>
          </a:p>
        </p:txBody>
      </p:sp>
      <p:sp>
        <p:nvSpPr>
          <p:cNvPr id="4" name="Text 2"/>
          <p:cNvSpPr/>
          <p:nvPr/>
        </p:nvSpPr>
        <p:spPr>
          <a:xfrm>
            <a:off x="793790" y="3852505"/>
            <a:ext cx="2845594" cy="2177415"/>
          </a:xfrm>
          <a:prstGeom prst="rect">
            <a:avLst/>
          </a:prstGeom>
          <a:noFill/>
          <a:ln/>
        </p:spPr>
        <p:txBody>
          <a:bodyPr wrap="square" lIns="0" tIns="0" rIns="0" bIns="0" rtlCol="0" anchor="t"/>
          <a:lstStyle/>
          <a:p>
            <a:pPr marL="0" indent="0">
              <a:lnSpc>
                <a:spcPts val="2850"/>
              </a:lnSpc>
              <a:buNone/>
            </a:pPr>
            <a:r>
              <a:rPr lang="en-US" sz="1750" dirty="0">
                <a:solidFill>
                  <a:srgbClr val="161613"/>
                </a:solidFill>
                <a:latin typeface="Inter" pitchFamily="34" charset="0"/>
                <a:ea typeface="Inter" pitchFamily="34" charset="-122"/>
                <a:cs typeface="Inter" pitchFamily="34" charset="-120"/>
              </a:rPr>
              <a:t>Поява ідеї – це перший крок. Важливо враховувати свої навички та знання, а також аналізувати потреби ринку.</a:t>
            </a:r>
            <a:endParaRPr lang="en-US" sz="1750" dirty="0"/>
          </a:p>
        </p:txBody>
      </p:sp>
      <p:sp>
        <p:nvSpPr>
          <p:cNvPr id="5" name="Text 3"/>
          <p:cNvSpPr/>
          <p:nvPr/>
        </p:nvSpPr>
        <p:spPr>
          <a:xfrm>
            <a:off x="4200406" y="3271361"/>
            <a:ext cx="2835235" cy="354330"/>
          </a:xfrm>
          <a:prstGeom prst="rect">
            <a:avLst/>
          </a:prstGeom>
          <a:noFill/>
          <a:ln/>
        </p:spPr>
        <p:txBody>
          <a:bodyPr wrap="none" lIns="0" tIns="0" rIns="0" bIns="0" rtlCol="0" anchor="t"/>
          <a:lstStyle/>
          <a:p>
            <a:pPr marL="0" indent="0">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Гіпотеза</a:t>
            </a:r>
            <a:endParaRPr lang="en-US" sz="2200" dirty="0"/>
          </a:p>
        </p:txBody>
      </p:sp>
      <p:sp>
        <p:nvSpPr>
          <p:cNvPr id="6" name="Text 4"/>
          <p:cNvSpPr/>
          <p:nvPr/>
        </p:nvSpPr>
        <p:spPr>
          <a:xfrm>
            <a:off x="4200406" y="3852505"/>
            <a:ext cx="2845594" cy="2177415"/>
          </a:xfrm>
          <a:prstGeom prst="rect">
            <a:avLst/>
          </a:prstGeom>
          <a:noFill/>
          <a:ln/>
        </p:spPr>
        <p:txBody>
          <a:bodyPr wrap="square" lIns="0" tIns="0" rIns="0" bIns="0" rtlCol="0" anchor="t"/>
          <a:lstStyle/>
          <a:p>
            <a:pPr marL="0" indent="0">
              <a:lnSpc>
                <a:spcPts val="2850"/>
              </a:lnSpc>
              <a:buNone/>
            </a:pPr>
            <a:r>
              <a:rPr lang="en-US" sz="1750" dirty="0">
                <a:solidFill>
                  <a:srgbClr val="161613"/>
                </a:solidFill>
                <a:latin typeface="Inter" pitchFamily="34" charset="0"/>
                <a:ea typeface="Inter" pitchFamily="34" charset="-122"/>
                <a:cs typeface="Inter" pitchFamily="34" charset="-120"/>
              </a:rPr>
              <a:t>На цьому етапі формується припущення про те, як буде працювати бізнес, і визначається його бачення та стратегія.</a:t>
            </a:r>
            <a:endParaRPr lang="en-US" sz="1750" dirty="0"/>
          </a:p>
        </p:txBody>
      </p:sp>
      <p:sp>
        <p:nvSpPr>
          <p:cNvPr id="7" name="Text 5"/>
          <p:cNvSpPr/>
          <p:nvPr/>
        </p:nvSpPr>
        <p:spPr>
          <a:xfrm>
            <a:off x="7607022" y="3271361"/>
            <a:ext cx="2835235" cy="354330"/>
          </a:xfrm>
          <a:prstGeom prst="rect">
            <a:avLst/>
          </a:prstGeom>
          <a:noFill/>
          <a:ln/>
        </p:spPr>
        <p:txBody>
          <a:bodyPr wrap="none" lIns="0" tIns="0" rIns="0" bIns="0" rtlCol="0" anchor="t"/>
          <a:lstStyle/>
          <a:p>
            <a:pPr marL="0" indent="0">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Збір інформації</a:t>
            </a:r>
            <a:endParaRPr lang="en-US" sz="2200" dirty="0"/>
          </a:p>
        </p:txBody>
      </p:sp>
      <p:sp>
        <p:nvSpPr>
          <p:cNvPr id="8" name="Text 6"/>
          <p:cNvSpPr/>
          <p:nvPr/>
        </p:nvSpPr>
        <p:spPr>
          <a:xfrm>
            <a:off x="7607022" y="3852505"/>
            <a:ext cx="2845594" cy="1814513"/>
          </a:xfrm>
          <a:prstGeom prst="rect">
            <a:avLst/>
          </a:prstGeom>
          <a:noFill/>
          <a:ln/>
        </p:spPr>
        <p:txBody>
          <a:bodyPr wrap="square" lIns="0" tIns="0" rIns="0" bIns="0" rtlCol="0" anchor="t"/>
          <a:lstStyle/>
          <a:p>
            <a:pPr marL="0" indent="0">
              <a:lnSpc>
                <a:spcPts val="2850"/>
              </a:lnSpc>
              <a:buNone/>
            </a:pPr>
            <a:r>
              <a:rPr lang="en-US" sz="1750" dirty="0">
                <a:solidFill>
                  <a:srgbClr val="161613"/>
                </a:solidFill>
                <a:latin typeface="Inter" pitchFamily="34" charset="0"/>
                <a:ea typeface="Inter" pitchFamily="34" charset="-122"/>
                <a:cs typeface="Inter" pitchFamily="34" charset="-120"/>
              </a:rPr>
              <a:t>Збір та аналіз інформації про ринок, конкурентів та законодавство є ключовим для успішного запуску бізнесу.</a:t>
            </a:r>
            <a:endParaRPr lang="en-US" sz="1750" dirty="0"/>
          </a:p>
        </p:txBody>
      </p:sp>
      <p:sp>
        <p:nvSpPr>
          <p:cNvPr id="9" name="Text 7"/>
          <p:cNvSpPr/>
          <p:nvPr/>
        </p:nvSpPr>
        <p:spPr>
          <a:xfrm>
            <a:off x="11013638" y="3271361"/>
            <a:ext cx="2835235" cy="354330"/>
          </a:xfrm>
          <a:prstGeom prst="rect">
            <a:avLst/>
          </a:prstGeom>
          <a:noFill/>
          <a:ln/>
        </p:spPr>
        <p:txBody>
          <a:bodyPr wrap="none" lIns="0" tIns="0" rIns="0" bIns="0" rtlCol="0" anchor="t"/>
          <a:lstStyle/>
          <a:p>
            <a:pPr marL="0" indent="0">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Реєстрація</a:t>
            </a:r>
            <a:endParaRPr lang="en-US" sz="2200" dirty="0"/>
          </a:p>
        </p:txBody>
      </p:sp>
      <p:sp>
        <p:nvSpPr>
          <p:cNvPr id="10" name="Text 8"/>
          <p:cNvSpPr/>
          <p:nvPr/>
        </p:nvSpPr>
        <p:spPr>
          <a:xfrm>
            <a:off x="11013638" y="3852505"/>
            <a:ext cx="2845594" cy="2177415"/>
          </a:xfrm>
          <a:prstGeom prst="rect">
            <a:avLst/>
          </a:prstGeom>
          <a:noFill/>
          <a:ln/>
        </p:spPr>
        <p:txBody>
          <a:bodyPr wrap="square" lIns="0" tIns="0" rIns="0" bIns="0" rtlCol="0" anchor="t"/>
          <a:lstStyle/>
          <a:p>
            <a:pPr marL="0" indent="0">
              <a:lnSpc>
                <a:spcPts val="2850"/>
              </a:lnSpc>
              <a:buNone/>
            </a:pPr>
            <a:r>
              <a:rPr lang="en-US" sz="1750" dirty="0">
                <a:solidFill>
                  <a:srgbClr val="161613"/>
                </a:solidFill>
                <a:latin typeface="Inter" pitchFamily="34" charset="0"/>
                <a:ea typeface="Inter" pitchFamily="34" charset="-122"/>
                <a:cs typeface="Inter" pitchFamily="34" charset="-120"/>
              </a:rPr>
              <a:t>Останній етап – реєстрація бізнесу, що включає підготовку засновницьких документів та подачу їх до відповідних органів.</a:t>
            </a:r>
            <a:endParaRPr lang="en-US" sz="1750" dirty="0"/>
          </a:p>
        </p:txBody>
      </p:sp>
      <p:sp>
        <p:nvSpPr>
          <p:cNvPr id="12" name="TextBox 11">
            <a:extLst>
              <a:ext uri="{FF2B5EF4-FFF2-40B4-BE49-F238E27FC236}">
                <a16:creationId xmlns:a16="http://schemas.microsoft.com/office/drawing/2014/main" id="{E89BF579-FF33-48FF-B5FB-33C89DDA73D7}"/>
              </a:ext>
            </a:extLst>
          </p:cNvPr>
          <p:cNvSpPr txBox="1"/>
          <p:nvPr/>
        </p:nvSpPr>
        <p:spPr>
          <a:xfrm>
            <a:off x="1393115" y="287618"/>
            <a:ext cx="11844170" cy="1481175"/>
          </a:xfrm>
          <a:prstGeom prst="rect">
            <a:avLst/>
          </a:prstGeom>
          <a:noFill/>
        </p:spPr>
        <p:txBody>
          <a:bodyPr wrap="square">
            <a:spAutoFit/>
          </a:bodyPr>
          <a:lstStyle/>
          <a:p>
            <a:pPr marL="742950" lvl="1" indent="-285750" algn="ctr">
              <a:lnSpc>
                <a:spcPct val="150000"/>
              </a:lnSpc>
              <a:spcAft>
                <a:spcPts val="1000"/>
              </a:spcAft>
              <a:buFont typeface="+mj-lt"/>
              <a:buAutoNum type="arabicPeriod"/>
            </a:pPr>
            <a:r>
              <a:rPr lang="uk-UA" sz="3200" b="1" dirty="0">
                <a:effectLst/>
                <a:latin typeface="Times New Roman" panose="02020603050405020304" pitchFamily="18" charset="0"/>
                <a:ea typeface="Times New Roman" panose="02020603050405020304" pitchFamily="18" charset="0"/>
                <a:cs typeface="Times New Roman" panose="02020603050405020304" pitchFamily="18" charset="0"/>
              </a:rPr>
              <a:t>Загальна характеристика алгоритму створення власної справи</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640FC6-CF8E-40D3-94F2-4CF3AE7E12C7}"/>
              </a:ext>
            </a:extLst>
          </p:cNvPr>
          <p:cNvSpPr txBox="1"/>
          <p:nvPr/>
        </p:nvSpPr>
        <p:spPr>
          <a:xfrm>
            <a:off x="2054711" y="1508822"/>
            <a:ext cx="10295068" cy="4654929"/>
          </a:xfrm>
          <a:prstGeom prst="rect">
            <a:avLst/>
          </a:prstGeom>
          <a:noFill/>
        </p:spPr>
        <p:txBody>
          <a:bodyPr wrap="square">
            <a:spAutoFit/>
          </a:bodyPr>
          <a:lstStyle/>
          <a:p>
            <a:pPr indent="449580" algn="just">
              <a:lnSpc>
                <a:spcPct val="150000"/>
              </a:lnSpc>
            </a:pPr>
            <a:r>
              <a:rPr lang="uk-UA" sz="2000" dirty="0">
                <a:effectLst/>
                <a:latin typeface="Inter" panose="020B0604020202020204" charset="0"/>
                <a:ea typeface="Inter" panose="020B0604020202020204" charset="0"/>
              </a:rPr>
              <a:t>Також на першому етапі важливо відповісти на такі питання з приводу майбутнього бізнесу. </a:t>
            </a:r>
          </a:p>
          <a:p>
            <a:pPr marL="342900" lvl="0" indent="-342900" algn="just">
              <a:lnSpc>
                <a:spcPct val="150000"/>
              </a:lnSpc>
              <a:buFont typeface="Symbol" panose="05050102010706020507" pitchFamily="18" charset="2"/>
              <a:buChar char=""/>
            </a:pPr>
            <a:r>
              <a:rPr lang="uk-UA" sz="2000" dirty="0">
                <a:effectLst/>
                <a:latin typeface="Inter" panose="020B0604020202020204" charset="0"/>
                <a:ea typeface="Inter" panose="020B0604020202020204" charset="0"/>
                <a:cs typeface="Times New Roman" panose="02020603050405020304" pitchFamily="18" charset="0"/>
              </a:rPr>
              <a:t>Чи потребує ринок ваш продукт чи послугу? </a:t>
            </a:r>
          </a:p>
          <a:p>
            <a:pPr marL="342900" lvl="0" indent="-342900" algn="just">
              <a:lnSpc>
                <a:spcPct val="150000"/>
              </a:lnSpc>
              <a:buFont typeface="Symbol" panose="05050102010706020507" pitchFamily="18" charset="2"/>
              <a:buChar char=""/>
            </a:pPr>
            <a:r>
              <a:rPr lang="uk-UA" sz="2000" dirty="0">
                <a:effectLst/>
                <a:latin typeface="Inter" panose="020B0604020202020204" charset="0"/>
                <a:ea typeface="Inter" panose="020B0604020202020204" charset="0"/>
                <a:cs typeface="Times New Roman" panose="02020603050405020304" pitchFamily="18" charset="0"/>
              </a:rPr>
              <a:t>Хто потребує цей продукт, якій споживач його чекає?</a:t>
            </a:r>
          </a:p>
          <a:p>
            <a:pPr marL="342900" lvl="0" indent="-342900" algn="just">
              <a:lnSpc>
                <a:spcPct val="150000"/>
              </a:lnSpc>
              <a:buFont typeface="Symbol" panose="05050102010706020507" pitchFamily="18" charset="2"/>
              <a:buChar char=""/>
            </a:pPr>
            <a:r>
              <a:rPr lang="uk-UA" sz="2000" dirty="0">
                <a:effectLst/>
                <a:latin typeface="Inter" panose="020B0604020202020204" charset="0"/>
                <a:ea typeface="Inter" panose="020B0604020202020204" charset="0"/>
                <a:cs typeface="Times New Roman" panose="02020603050405020304" pitchFamily="18" charset="0"/>
              </a:rPr>
              <a:t>У випадку, якщо ринок вже насичений такою продукцією чи подібною їй, чи буде можливо ввести новий товар на ринок або ж зробити це буде надзвичайно складно? </a:t>
            </a:r>
          </a:p>
          <a:p>
            <a:pPr marL="342900" lvl="0" indent="-342900" algn="just">
              <a:lnSpc>
                <a:spcPct val="150000"/>
              </a:lnSpc>
              <a:buFont typeface="Symbol" panose="05050102010706020507" pitchFamily="18" charset="2"/>
              <a:buChar char=""/>
            </a:pPr>
            <a:r>
              <a:rPr lang="uk-UA" sz="2000" dirty="0">
                <a:effectLst/>
                <a:latin typeface="Inter" panose="020B0604020202020204" charset="0"/>
                <a:ea typeface="Inter" panose="020B0604020202020204" charset="0"/>
                <a:cs typeface="Times New Roman" panose="02020603050405020304" pitchFamily="18" charset="0"/>
              </a:rPr>
              <a:t>Що необхідно для втілення ідеї в життя? </a:t>
            </a:r>
          </a:p>
          <a:p>
            <a:pPr marL="342900" lvl="0" indent="-342900" algn="just">
              <a:lnSpc>
                <a:spcPct val="150000"/>
              </a:lnSpc>
              <a:buFont typeface="Symbol" panose="05050102010706020507" pitchFamily="18" charset="2"/>
              <a:buChar char=""/>
            </a:pPr>
            <a:r>
              <a:rPr lang="uk-UA" sz="2000" dirty="0">
                <a:effectLst/>
                <a:latin typeface="Inter" panose="020B0604020202020204" charset="0"/>
                <a:ea typeface="Inter" panose="020B0604020202020204" charset="0"/>
                <a:cs typeface="Times New Roman" panose="02020603050405020304" pitchFamily="18" charset="0"/>
              </a:rPr>
              <a:t>Чи може витримати ваш товар чи послуга конкуренцію? </a:t>
            </a:r>
          </a:p>
          <a:p>
            <a:pPr marL="342900" lvl="0" indent="-342900" algn="just">
              <a:lnSpc>
                <a:spcPct val="150000"/>
              </a:lnSpc>
              <a:spcAft>
                <a:spcPts val="1000"/>
              </a:spcAft>
              <a:buFont typeface="Symbol" panose="05050102010706020507" pitchFamily="18" charset="2"/>
              <a:buChar char=""/>
            </a:pPr>
            <a:r>
              <a:rPr lang="uk-UA" sz="2000" dirty="0">
                <a:effectLst/>
                <a:latin typeface="Inter" panose="020B0604020202020204" charset="0"/>
                <a:ea typeface="Inter" panose="020B0604020202020204" charset="0"/>
                <a:cs typeface="Times New Roman" panose="02020603050405020304" pitchFamily="18" charset="0"/>
              </a:rPr>
              <a:t>Як багато грошей необхідно буде вкласти? </a:t>
            </a:r>
          </a:p>
        </p:txBody>
      </p:sp>
    </p:spTree>
    <p:extLst>
      <p:ext uri="{BB962C8B-B14F-4D97-AF65-F5344CB8AC3E}">
        <p14:creationId xmlns:p14="http://schemas.microsoft.com/office/powerpoint/2010/main" val="4039347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3" name="Text 0"/>
          <p:cNvSpPr/>
          <p:nvPr/>
        </p:nvSpPr>
        <p:spPr>
          <a:xfrm>
            <a:off x="3583401" y="662586"/>
            <a:ext cx="5856089" cy="708779"/>
          </a:xfrm>
          <a:prstGeom prst="rect">
            <a:avLst/>
          </a:prstGeom>
          <a:noFill/>
          <a:ln/>
        </p:spPr>
        <p:txBody>
          <a:bodyPr wrap="none" lIns="0" tIns="0" rIns="0" bIns="0" rtlCol="0" anchor="t"/>
          <a:lstStyle/>
          <a:p>
            <a:pPr marL="0" indent="0" algn="ctr">
              <a:lnSpc>
                <a:spcPts val="5550"/>
              </a:lnSpc>
              <a:buNone/>
            </a:pPr>
            <a:r>
              <a:rPr lang="uk-UA" sz="4450" dirty="0">
                <a:solidFill>
                  <a:srgbClr val="161613"/>
                </a:solidFill>
                <a:latin typeface="DM Sans Medium" pitchFamily="34" charset="0"/>
                <a:ea typeface="DM Sans Medium" pitchFamily="34" charset="-122"/>
                <a:cs typeface="DM Sans Medium" pitchFamily="34" charset="-120"/>
              </a:rPr>
              <a:t>2. </a:t>
            </a:r>
            <a:r>
              <a:rPr lang="en-US" sz="4450" dirty="0" err="1">
                <a:solidFill>
                  <a:srgbClr val="161613"/>
                </a:solidFill>
                <a:latin typeface="DM Sans Medium" pitchFamily="34" charset="0"/>
                <a:ea typeface="DM Sans Medium" pitchFamily="34" charset="-122"/>
                <a:cs typeface="DM Sans Medium" pitchFamily="34" charset="-120"/>
              </a:rPr>
              <a:t>Генерація</a:t>
            </a:r>
            <a:r>
              <a:rPr lang="en-US" sz="4450" dirty="0">
                <a:solidFill>
                  <a:srgbClr val="161613"/>
                </a:solidFill>
                <a:latin typeface="DM Sans Medium" pitchFamily="34" charset="0"/>
                <a:ea typeface="DM Sans Medium" pitchFamily="34" charset="-122"/>
                <a:cs typeface="DM Sans Medium" pitchFamily="34" charset="-120"/>
              </a:rPr>
              <a:t> бізнес-ідеї</a:t>
            </a:r>
            <a:endParaRPr lang="en-US" sz="4450" dirty="0"/>
          </a:p>
        </p:txBody>
      </p:sp>
      <p:sp>
        <p:nvSpPr>
          <p:cNvPr id="4" name="Shape 1"/>
          <p:cNvSpPr/>
          <p:nvPr/>
        </p:nvSpPr>
        <p:spPr>
          <a:xfrm>
            <a:off x="947857" y="2251865"/>
            <a:ext cx="510302" cy="510302"/>
          </a:xfrm>
          <a:prstGeom prst="roundRect">
            <a:avLst>
              <a:gd name="adj" fmla="val 6667"/>
            </a:avLst>
          </a:prstGeom>
          <a:solidFill>
            <a:srgbClr val="EDEBE3"/>
          </a:solidFill>
          <a:ln/>
        </p:spPr>
      </p:sp>
      <p:sp>
        <p:nvSpPr>
          <p:cNvPr id="5" name="Text 2"/>
          <p:cNvSpPr/>
          <p:nvPr/>
        </p:nvSpPr>
        <p:spPr>
          <a:xfrm>
            <a:off x="1175059" y="2349132"/>
            <a:ext cx="111681" cy="340281"/>
          </a:xfrm>
          <a:prstGeom prst="rect">
            <a:avLst/>
          </a:prstGeom>
          <a:noFill/>
          <a:ln/>
        </p:spPr>
        <p:txBody>
          <a:bodyPr wrap="none" lIns="0" tIns="0" rIns="0" bIns="0" rtlCol="0" anchor="t"/>
          <a:lstStyle/>
          <a:p>
            <a:pPr marL="0" indent="0" algn="ctr">
              <a:lnSpc>
                <a:spcPts val="2650"/>
              </a:lnSpc>
              <a:buNone/>
            </a:pPr>
            <a:r>
              <a:rPr lang="en-US" sz="2650" dirty="0">
                <a:solidFill>
                  <a:srgbClr val="161613"/>
                </a:solidFill>
                <a:latin typeface="DM Sans Medium" pitchFamily="34" charset="0"/>
                <a:ea typeface="DM Sans Medium" pitchFamily="34" charset="-122"/>
                <a:cs typeface="DM Sans Medium" pitchFamily="34" charset="-120"/>
              </a:rPr>
              <a:t>1</a:t>
            </a:r>
            <a:endParaRPr lang="en-US" sz="2650" dirty="0"/>
          </a:p>
        </p:txBody>
      </p:sp>
      <p:sp>
        <p:nvSpPr>
          <p:cNvPr id="6" name="Text 3"/>
          <p:cNvSpPr/>
          <p:nvPr/>
        </p:nvSpPr>
        <p:spPr>
          <a:xfrm>
            <a:off x="1749128" y="2228178"/>
            <a:ext cx="4762318" cy="708660"/>
          </a:xfrm>
          <a:prstGeom prst="rect">
            <a:avLst/>
          </a:prstGeom>
          <a:noFill/>
          <a:ln/>
        </p:spPr>
        <p:txBody>
          <a:bodyPr wrap="square" lIns="0" tIns="0" rIns="0" bIns="0" rtlCol="0" anchor="t"/>
          <a:lstStyle/>
          <a:p>
            <a:pPr marL="0" indent="0">
              <a:lnSpc>
                <a:spcPts val="2750"/>
              </a:lnSpc>
              <a:buNone/>
            </a:pPr>
            <a:r>
              <a:rPr lang="en-US" sz="2200" dirty="0" err="1">
                <a:solidFill>
                  <a:srgbClr val="161613"/>
                </a:solidFill>
                <a:latin typeface="DM Sans Medium" pitchFamily="34" charset="0"/>
                <a:ea typeface="DM Sans Medium" pitchFamily="34" charset="-122"/>
                <a:cs typeface="DM Sans Medium" pitchFamily="34" charset="-120"/>
              </a:rPr>
              <a:t>Аналіз</a:t>
            </a:r>
            <a:r>
              <a:rPr lang="en-US" sz="2200" dirty="0">
                <a:solidFill>
                  <a:srgbClr val="161613"/>
                </a:solidFill>
                <a:latin typeface="DM Sans Medium" pitchFamily="34" charset="0"/>
                <a:ea typeface="DM Sans Medium" pitchFamily="34" charset="-122"/>
                <a:cs typeface="DM Sans Medium" pitchFamily="34" charset="-120"/>
              </a:rPr>
              <a:t> </a:t>
            </a:r>
            <a:r>
              <a:rPr lang="uk-UA" sz="2200" dirty="0">
                <a:solidFill>
                  <a:srgbClr val="161613"/>
                </a:solidFill>
                <a:latin typeface="DM Sans Medium" pitchFamily="34" charset="0"/>
                <a:ea typeface="DM Sans Medium" pitchFamily="34" charset="-122"/>
                <a:cs typeface="DM Sans Medium" pitchFamily="34" charset="-120"/>
              </a:rPr>
              <a:t>наявних</a:t>
            </a:r>
            <a:r>
              <a:rPr lang="en-US" sz="2200" dirty="0">
                <a:solidFill>
                  <a:srgbClr val="161613"/>
                </a:solidFill>
                <a:latin typeface="DM Sans Medium" pitchFamily="34" charset="0"/>
                <a:ea typeface="DM Sans Medium" pitchFamily="34" charset="-122"/>
                <a:cs typeface="DM Sans Medium" pitchFamily="34" charset="-120"/>
              </a:rPr>
              <a:t> фірм</a:t>
            </a:r>
            <a:endParaRPr lang="en-US" sz="2200" dirty="0"/>
          </a:p>
        </p:txBody>
      </p:sp>
      <p:sp>
        <p:nvSpPr>
          <p:cNvPr id="7" name="Text 4"/>
          <p:cNvSpPr/>
          <p:nvPr/>
        </p:nvSpPr>
        <p:spPr>
          <a:xfrm>
            <a:off x="1530906" y="3251359"/>
            <a:ext cx="5569141" cy="1309883"/>
          </a:xfrm>
          <a:prstGeom prst="rect">
            <a:avLst/>
          </a:prstGeom>
          <a:noFill/>
          <a:ln/>
        </p:spPr>
        <p:txBody>
          <a:bodyPr wrap="square" lIns="0" tIns="0" rIns="0" bIns="0" rtlCol="0" anchor="t"/>
          <a:lstStyle/>
          <a:p>
            <a:pPr marL="0" indent="0">
              <a:lnSpc>
                <a:spcPts val="2850"/>
              </a:lnSpc>
              <a:buNone/>
            </a:pPr>
            <a:r>
              <a:rPr lang="en-US" sz="1750" dirty="0">
                <a:solidFill>
                  <a:srgbClr val="161613"/>
                </a:solidFill>
                <a:latin typeface="Inter" pitchFamily="34" charset="0"/>
                <a:ea typeface="Inter" pitchFamily="34" charset="-122"/>
                <a:cs typeface="Inter" pitchFamily="34" charset="-120"/>
              </a:rPr>
              <a:t>Вивчення успішних компаній може надихнути на нові ідеї щодо вдосконалення продукції або створення нових товарів.</a:t>
            </a:r>
            <a:endParaRPr lang="en-US" sz="1750" dirty="0"/>
          </a:p>
        </p:txBody>
      </p:sp>
      <p:sp>
        <p:nvSpPr>
          <p:cNvPr id="8" name="Shape 5"/>
          <p:cNvSpPr/>
          <p:nvPr/>
        </p:nvSpPr>
        <p:spPr>
          <a:xfrm>
            <a:off x="7547904" y="2259982"/>
            <a:ext cx="510302" cy="510302"/>
          </a:xfrm>
          <a:prstGeom prst="roundRect">
            <a:avLst>
              <a:gd name="adj" fmla="val 6667"/>
            </a:avLst>
          </a:prstGeom>
          <a:solidFill>
            <a:srgbClr val="EDEBE3"/>
          </a:solidFill>
          <a:ln/>
        </p:spPr>
      </p:sp>
      <p:sp>
        <p:nvSpPr>
          <p:cNvPr id="9" name="Text 6"/>
          <p:cNvSpPr/>
          <p:nvPr/>
        </p:nvSpPr>
        <p:spPr>
          <a:xfrm>
            <a:off x="7547903" y="2291323"/>
            <a:ext cx="595635" cy="478961"/>
          </a:xfrm>
          <a:prstGeom prst="rect">
            <a:avLst/>
          </a:prstGeom>
          <a:noFill/>
          <a:ln/>
        </p:spPr>
        <p:txBody>
          <a:bodyPr wrap="none" lIns="0" tIns="0" rIns="0" bIns="0" rtlCol="0" anchor="t"/>
          <a:lstStyle/>
          <a:p>
            <a:pPr marL="0" indent="0" algn="ctr">
              <a:lnSpc>
                <a:spcPts val="2650"/>
              </a:lnSpc>
              <a:buNone/>
            </a:pPr>
            <a:r>
              <a:rPr lang="en-US" sz="2650" dirty="0">
                <a:solidFill>
                  <a:srgbClr val="161613"/>
                </a:solidFill>
                <a:latin typeface="DM Sans Medium" pitchFamily="34" charset="0"/>
                <a:ea typeface="DM Sans Medium" pitchFamily="34" charset="-122"/>
                <a:cs typeface="DM Sans Medium" pitchFamily="34" charset="-120"/>
              </a:rPr>
              <a:t>2</a:t>
            </a:r>
            <a:endParaRPr lang="en-US" sz="2650" dirty="0"/>
          </a:p>
        </p:txBody>
      </p:sp>
      <p:sp>
        <p:nvSpPr>
          <p:cNvPr id="10" name="Text 7"/>
          <p:cNvSpPr/>
          <p:nvPr/>
        </p:nvSpPr>
        <p:spPr>
          <a:xfrm>
            <a:off x="8574574" y="2291323"/>
            <a:ext cx="4237784" cy="708660"/>
          </a:xfrm>
          <a:prstGeom prst="rect">
            <a:avLst/>
          </a:prstGeom>
          <a:noFill/>
          <a:ln/>
        </p:spPr>
        <p:txBody>
          <a:bodyPr wrap="square" lIns="0" tIns="0" rIns="0" bIns="0" rtlCol="0" anchor="t"/>
          <a:lstStyle/>
          <a:p>
            <a:pPr marL="0" indent="0">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Дослідження потреб споживачів</a:t>
            </a:r>
            <a:endParaRPr lang="en-US" sz="2200" dirty="0"/>
          </a:p>
        </p:txBody>
      </p:sp>
      <p:sp>
        <p:nvSpPr>
          <p:cNvPr id="11" name="Text 8"/>
          <p:cNvSpPr/>
          <p:nvPr/>
        </p:nvSpPr>
        <p:spPr>
          <a:xfrm>
            <a:off x="8058206" y="3084669"/>
            <a:ext cx="5119911" cy="2177415"/>
          </a:xfrm>
          <a:prstGeom prst="rect">
            <a:avLst/>
          </a:prstGeom>
          <a:noFill/>
          <a:ln/>
        </p:spPr>
        <p:txBody>
          <a:bodyPr wrap="square" lIns="0" tIns="0" rIns="0" bIns="0" rtlCol="0" anchor="t"/>
          <a:lstStyle/>
          <a:p>
            <a:pPr marL="0" indent="0">
              <a:lnSpc>
                <a:spcPts val="2850"/>
              </a:lnSpc>
              <a:buNone/>
            </a:pPr>
            <a:r>
              <a:rPr lang="en-US" sz="1750" dirty="0">
                <a:solidFill>
                  <a:srgbClr val="161613"/>
                </a:solidFill>
                <a:latin typeface="Inter" pitchFamily="34" charset="0"/>
                <a:ea typeface="Inter" pitchFamily="34" charset="-122"/>
                <a:cs typeface="Inter" pitchFamily="34" charset="-120"/>
              </a:rPr>
              <a:t>Важливо створювати продукцію, яка буде користуватися попитом. Для цього необхідно дослідити потреби та побажання споживачів.</a:t>
            </a:r>
            <a:endParaRPr lang="en-US" sz="1750" dirty="0"/>
          </a:p>
        </p:txBody>
      </p:sp>
      <p:sp>
        <p:nvSpPr>
          <p:cNvPr id="12" name="Shape 9"/>
          <p:cNvSpPr/>
          <p:nvPr/>
        </p:nvSpPr>
        <p:spPr>
          <a:xfrm>
            <a:off x="2923804" y="5485447"/>
            <a:ext cx="510302" cy="510302"/>
          </a:xfrm>
          <a:prstGeom prst="roundRect">
            <a:avLst>
              <a:gd name="adj" fmla="val 6667"/>
            </a:avLst>
          </a:prstGeom>
          <a:solidFill>
            <a:srgbClr val="EDEBE3"/>
          </a:solidFill>
          <a:ln/>
        </p:spPr>
      </p:sp>
      <p:sp>
        <p:nvSpPr>
          <p:cNvPr id="13" name="Text 10"/>
          <p:cNvSpPr/>
          <p:nvPr/>
        </p:nvSpPr>
        <p:spPr>
          <a:xfrm>
            <a:off x="3178955" y="5655244"/>
            <a:ext cx="202168" cy="340281"/>
          </a:xfrm>
          <a:prstGeom prst="rect">
            <a:avLst/>
          </a:prstGeom>
          <a:noFill/>
          <a:ln/>
        </p:spPr>
        <p:txBody>
          <a:bodyPr wrap="none" lIns="0" tIns="0" rIns="0" bIns="0" rtlCol="0" anchor="t"/>
          <a:lstStyle/>
          <a:p>
            <a:pPr marL="0" indent="0" algn="ctr">
              <a:lnSpc>
                <a:spcPts val="2650"/>
              </a:lnSpc>
              <a:buNone/>
            </a:pPr>
            <a:r>
              <a:rPr lang="en-US" sz="2650" dirty="0">
                <a:solidFill>
                  <a:srgbClr val="161613"/>
                </a:solidFill>
                <a:latin typeface="DM Sans Medium" pitchFamily="34" charset="0"/>
                <a:ea typeface="DM Sans Medium" pitchFamily="34" charset="-122"/>
                <a:cs typeface="DM Sans Medium" pitchFamily="34" charset="-120"/>
              </a:rPr>
              <a:t>3</a:t>
            </a:r>
            <a:endParaRPr lang="en-US" sz="2650" dirty="0"/>
          </a:p>
        </p:txBody>
      </p:sp>
      <p:sp>
        <p:nvSpPr>
          <p:cNvPr id="14" name="Text 11"/>
          <p:cNvSpPr/>
          <p:nvPr/>
        </p:nvSpPr>
        <p:spPr>
          <a:xfrm>
            <a:off x="3755112" y="5523150"/>
            <a:ext cx="5789533" cy="354330"/>
          </a:xfrm>
          <a:prstGeom prst="rect">
            <a:avLst/>
          </a:prstGeom>
          <a:noFill/>
          <a:ln/>
        </p:spPr>
        <p:txBody>
          <a:bodyPr wrap="none" lIns="0" tIns="0" rIns="0" bIns="0" rtlCol="0" anchor="t"/>
          <a:lstStyle/>
          <a:p>
            <a:pPr marL="0" indent="0" algn="ctr">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Вивчення діяльності парламенту та уряду</a:t>
            </a:r>
            <a:endParaRPr lang="en-US" sz="2200" dirty="0"/>
          </a:p>
        </p:txBody>
      </p:sp>
      <p:sp>
        <p:nvSpPr>
          <p:cNvPr id="15" name="Text 12"/>
          <p:cNvSpPr/>
          <p:nvPr/>
        </p:nvSpPr>
        <p:spPr>
          <a:xfrm>
            <a:off x="1530906" y="6401157"/>
            <a:ext cx="12131306" cy="725805"/>
          </a:xfrm>
          <a:prstGeom prst="rect">
            <a:avLst/>
          </a:prstGeom>
          <a:noFill/>
          <a:ln/>
        </p:spPr>
        <p:txBody>
          <a:bodyPr wrap="square" lIns="0" tIns="0" rIns="0" bIns="0" rtlCol="0" anchor="t"/>
          <a:lstStyle/>
          <a:p>
            <a:pPr marL="0" indent="0">
              <a:lnSpc>
                <a:spcPts val="2850"/>
              </a:lnSpc>
              <a:buNone/>
            </a:pPr>
            <a:r>
              <a:rPr lang="en-US" sz="1750" dirty="0">
                <a:solidFill>
                  <a:srgbClr val="161613"/>
                </a:solidFill>
                <a:latin typeface="Inter" pitchFamily="34" charset="0"/>
                <a:ea typeface="Inter" pitchFamily="34" charset="-122"/>
                <a:cs typeface="Inter" pitchFamily="34" charset="-120"/>
              </a:rPr>
              <a:t>Законодавчі акти можуть впливати на розвиток певних галузей і створювати нові можливості для бізнесу.</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475428"/>
          </a:xfrm>
          <a:prstGeom prst="rect">
            <a:avLst/>
          </a:prstGeom>
        </p:spPr>
      </p:pic>
      <p:sp>
        <p:nvSpPr>
          <p:cNvPr id="3" name="Text 0"/>
          <p:cNvSpPr/>
          <p:nvPr/>
        </p:nvSpPr>
        <p:spPr>
          <a:xfrm>
            <a:off x="693063" y="3021449"/>
            <a:ext cx="6666548" cy="618768"/>
          </a:xfrm>
          <a:prstGeom prst="rect">
            <a:avLst/>
          </a:prstGeom>
          <a:noFill/>
          <a:ln/>
        </p:spPr>
        <p:txBody>
          <a:bodyPr wrap="none" lIns="0" tIns="0" rIns="0" bIns="0" rtlCol="0" anchor="t"/>
          <a:lstStyle/>
          <a:p>
            <a:pPr marL="0" indent="0">
              <a:lnSpc>
                <a:spcPts val="4850"/>
              </a:lnSpc>
              <a:buNone/>
            </a:pPr>
            <a:r>
              <a:rPr lang="en-US" sz="3850" dirty="0">
                <a:solidFill>
                  <a:srgbClr val="161613"/>
                </a:solidFill>
                <a:latin typeface="DM Sans Medium" pitchFamily="34" charset="0"/>
                <a:ea typeface="DM Sans Medium" pitchFamily="34" charset="-122"/>
                <a:cs typeface="DM Sans Medium" pitchFamily="34" charset="-120"/>
              </a:rPr>
              <a:t>Методи пошуку бізнес-ідей</a:t>
            </a:r>
            <a:endParaRPr lang="en-US" sz="3850" dirty="0"/>
          </a:p>
        </p:txBody>
      </p:sp>
      <p:sp>
        <p:nvSpPr>
          <p:cNvPr id="4" name="Shape 1"/>
          <p:cNvSpPr/>
          <p:nvPr/>
        </p:nvSpPr>
        <p:spPr>
          <a:xfrm>
            <a:off x="693063" y="3937159"/>
            <a:ext cx="6523196" cy="1774150"/>
          </a:xfrm>
          <a:prstGeom prst="roundRect">
            <a:avLst>
              <a:gd name="adj" fmla="val 1674"/>
            </a:avLst>
          </a:prstGeom>
          <a:solidFill>
            <a:srgbClr val="EDEBE3"/>
          </a:solidFill>
          <a:ln/>
        </p:spPr>
      </p:sp>
      <p:sp>
        <p:nvSpPr>
          <p:cNvPr id="5" name="Text 2"/>
          <p:cNvSpPr/>
          <p:nvPr/>
        </p:nvSpPr>
        <p:spPr>
          <a:xfrm>
            <a:off x="891064" y="4135160"/>
            <a:ext cx="2475428" cy="309324"/>
          </a:xfrm>
          <a:prstGeom prst="rect">
            <a:avLst/>
          </a:prstGeom>
          <a:noFill/>
          <a:ln/>
        </p:spPr>
        <p:txBody>
          <a:bodyPr wrap="none" lIns="0" tIns="0" rIns="0" bIns="0" rtlCol="0" anchor="t"/>
          <a:lstStyle/>
          <a:p>
            <a:pPr marL="0" indent="0">
              <a:lnSpc>
                <a:spcPts val="2400"/>
              </a:lnSpc>
              <a:buNone/>
            </a:pPr>
            <a:r>
              <a:rPr lang="en-US" sz="1900" dirty="0">
                <a:solidFill>
                  <a:srgbClr val="161613"/>
                </a:solidFill>
                <a:latin typeface="DM Sans Medium" pitchFamily="34" charset="0"/>
                <a:ea typeface="DM Sans Medium" pitchFamily="34" charset="-122"/>
                <a:cs typeface="DM Sans Medium" pitchFamily="34" charset="-120"/>
              </a:rPr>
              <a:t>Індивідуальні</a:t>
            </a:r>
            <a:endParaRPr lang="en-US" sz="1900" dirty="0"/>
          </a:p>
        </p:txBody>
      </p:sp>
      <p:sp>
        <p:nvSpPr>
          <p:cNvPr id="6" name="Text 3"/>
          <p:cNvSpPr/>
          <p:nvPr/>
        </p:nvSpPr>
        <p:spPr>
          <a:xfrm>
            <a:off x="891064" y="4563189"/>
            <a:ext cx="6127194" cy="950119"/>
          </a:xfrm>
          <a:prstGeom prst="rect">
            <a:avLst/>
          </a:prstGeom>
          <a:noFill/>
          <a:ln/>
        </p:spPr>
        <p:txBody>
          <a:bodyPr wrap="square" lIns="0" tIns="0" rIns="0" bIns="0" rtlCol="0" anchor="t"/>
          <a:lstStyle/>
          <a:p>
            <a:pPr marL="0" indent="0">
              <a:lnSpc>
                <a:spcPts val="2450"/>
              </a:lnSpc>
              <a:buNone/>
            </a:pPr>
            <a:r>
              <a:rPr lang="en-US" sz="1550" dirty="0">
                <a:solidFill>
                  <a:srgbClr val="161613"/>
                </a:solidFill>
                <a:latin typeface="Inter" pitchFamily="34" charset="0"/>
                <a:ea typeface="Inter" pitchFamily="34" charset="-122"/>
                <a:cs typeface="Inter" pitchFamily="34" charset="-120"/>
              </a:rPr>
              <a:t>Бізнес-ідея обґрунтовується безпосередньо майбутнім власником бізнесу. Це дає можливість проявити творчість, але також підвищує ризик помилок.</a:t>
            </a:r>
            <a:endParaRPr lang="en-US" sz="1550" dirty="0"/>
          </a:p>
        </p:txBody>
      </p:sp>
      <p:sp>
        <p:nvSpPr>
          <p:cNvPr id="7" name="Shape 4"/>
          <p:cNvSpPr/>
          <p:nvPr/>
        </p:nvSpPr>
        <p:spPr>
          <a:xfrm>
            <a:off x="7414260" y="3937159"/>
            <a:ext cx="6523196" cy="1774150"/>
          </a:xfrm>
          <a:prstGeom prst="roundRect">
            <a:avLst>
              <a:gd name="adj" fmla="val 1674"/>
            </a:avLst>
          </a:prstGeom>
          <a:solidFill>
            <a:srgbClr val="EDEBE3"/>
          </a:solidFill>
          <a:ln/>
        </p:spPr>
      </p:sp>
      <p:sp>
        <p:nvSpPr>
          <p:cNvPr id="8" name="Text 5"/>
          <p:cNvSpPr/>
          <p:nvPr/>
        </p:nvSpPr>
        <p:spPr>
          <a:xfrm>
            <a:off x="7612261" y="4135160"/>
            <a:ext cx="2475428" cy="309324"/>
          </a:xfrm>
          <a:prstGeom prst="rect">
            <a:avLst/>
          </a:prstGeom>
          <a:noFill/>
          <a:ln/>
        </p:spPr>
        <p:txBody>
          <a:bodyPr wrap="none" lIns="0" tIns="0" rIns="0" bIns="0" rtlCol="0" anchor="t"/>
          <a:lstStyle/>
          <a:p>
            <a:pPr marL="0" indent="0">
              <a:lnSpc>
                <a:spcPts val="2400"/>
              </a:lnSpc>
              <a:buNone/>
            </a:pPr>
            <a:r>
              <a:rPr lang="en-US" sz="1900" dirty="0">
                <a:solidFill>
                  <a:srgbClr val="161613"/>
                </a:solidFill>
                <a:latin typeface="DM Sans Medium" pitchFamily="34" charset="0"/>
                <a:ea typeface="DM Sans Medium" pitchFamily="34" charset="-122"/>
                <a:cs typeface="DM Sans Medium" pitchFamily="34" charset="-120"/>
              </a:rPr>
              <a:t>Групові</a:t>
            </a:r>
            <a:endParaRPr lang="en-US" sz="1900" dirty="0"/>
          </a:p>
        </p:txBody>
      </p:sp>
      <p:sp>
        <p:nvSpPr>
          <p:cNvPr id="9" name="Text 6"/>
          <p:cNvSpPr/>
          <p:nvPr/>
        </p:nvSpPr>
        <p:spPr>
          <a:xfrm>
            <a:off x="7612261" y="4563189"/>
            <a:ext cx="6127194" cy="950119"/>
          </a:xfrm>
          <a:prstGeom prst="rect">
            <a:avLst/>
          </a:prstGeom>
          <a:noFill/>
          <a:ln/>
        </p:spPr>
        <p:txBody>
          <a:bodyPr wrap="square" lIns="0" tIns="0" rIns="0" bIns="0" rtlCol="0" anchor="t"/>
          <a:lstStyle/>
          <a:p>
            <a:pPr marL="0" indent="0">
              <a:lnSpc>
                <a:spcPts val="2450"/>
              </a:lnSpc>
              <a:buNone/>
            </a:pPr>
            <a:r>
              <a:rPr lang="en-US" sz="1550" dirty="0">
                <a:solidFill>
                  <a:srgbClr val="161613"/>
                </a:solidFill>
                <a:latin typeface="Inter" pitchFamily="34" charset="0"/>
                <a:ea typeface="Inter" pitchFamily="34" charset="-122"/>
                <a:cs typeface="Inter" pitchFamily="34" charset="-120"/>
              </a:rPr>
              <a:t>Ідея обговорюється групою експертів або потенційних засновників. Це дозволяє отримати різні точки зору та зменшити ризик помилок.</a:t>
            </a:r>
            <a:endParaRPr lang="en-US" sz="1550" dirty="0"/>
          </a:p>
        </p:txBody>
      </p:sp>
      <p:sp>
        <p:nvSpPr>
          <p:cNvPr id="10" name="Shape 7"/>
          <p:cNvSpPr/>
          <p:nvPr/>
        </p:nvSpPr>
        <p:spPr>
          <a:xfrm>
            <a:off x="693063" y="5909310"/>
            <a:ext cx="6523196" cy="1774150"/>
          </a:xfrm>
          <a:prstGeom prst="roundRect">
            <a:avLst>
              <a:gd name="adj" fmla="val 1674"/>
            </a:avLst>
          </a:prstGeom>
          <a:solidFill>
            <a:srgbClr val="EDEBE3"/>
          </a:solidFill>
          <a:ln/>
        </p:spPr>
      </p:sp>
      <p:sp>
        <p:nvSpPr>
          <p:cNvPr id="11" name="Text 8"/>
          <p:cNvSpPr/>
          <p:nvPr/>
        </p:nvSpPr>
        <p:spPr>
          <a:xfrm>
            <a:off x="891064" y="6107311"/>
            <a:ext cx="2885122" cy="309324"/>
          </a:xfrm>
          <a:prstGeom prst="rect">
            <a:avLst/>
          </a:prstGeom>
          <a:noFill/>
          <a:ln/>
        </p:spPr>
        <p:txBody>
          <a:bodyPr wrap="none" lIns="0" tIns="0" rIns="0" bIns="0" rtlCol="0" anchor="t"/>
          <a:lstStyle/>
          <a:p>
            <a:pPr marL="0" indent="0">
              <a:lnSpc>
                <a:spcPts val="2400"/>
              </a:lnSpc>
              <a:buNone/>
            </a:pPr>
            <a:r>
              <a:rPr lang="en-US" sz="1900" dirty="0">
                <a:solidFill>
                  <a:srgbClr val="161613"/>
                </a:solidFill>
                <a:latin typeface="DM Sans Medium" pitchFamily="34" charset="0"/>
                <a:ea typeface="DM Sans Medium" pitchFamily="34" charset="-122"/>
                <a:cs typeface="DM Sans Medium" pitchFamily="34" charset="-120"/>
              </a:rPr>
              <a:t>Метод «мозкової атаки»</a:t>
            </a:r>
            <a:endParaRPr lang="en-US" sz="1900" dirty="0"/>
          </a:p>
        </p:txBody>
      </p:sp>
      <p:sp>
        <p:nvSpPr>
          <p:cNvPr id="12" name="Text 9"/>
          <p:cNvSpPr/>
          <p:nvPr/>
        </p:nvSpPr>
        <p:spPr>
          <a:xfrm>
            <a:off x="891064" y="6535341"/>
            <a:ext cx="6127194" cy="950119"/>
          </a:xfrm>
          <a:prstGeom prst="rect">
            <a:avLst/>
          </a:prstGeom>
          <a:noFill/>
          <a:ln/>
        </p:spPr>
        <p:txBody>
          <a:bodyPr wrap="square" lIns="0" tIns="0" rIns="0" bIns="0" rtlCol="0" anchor="t"/>
          <a:lstStyle/>
          <a:p>
            <a:pPr marL="0" indent="0">
              <a:lnSpc>
                <a:spcPts val="2450"/>
              </a:lnSpc>
              <a:buNone/>
            </a:pPr>
            <a:r>
              <a:rPr lang="en-US" sz="1550" dirty="0">
                <a:solidFill>
                  <a:srgbClr val="161613"/>
                </a:solidFill>
                <a:latin typeface="Inter" pitchFamily="34" charset="0"/>
                <a:ea typeface="Inter" pitchFamily="34" charset="-122"/>
                <a:cs typeface="Inter" pitchFamily="34" charset="-120"/>
              </a:rPr>
              <a:t>Всі учасники висувають ідеї, які потім оцінюються та обговорюються. Важливо враховувати навіть найнесподіваніші ідеї.</a:t>
            </a:r>
            <a:endParaRPr lang="en-US" sz="1550" dirty="0"/>
          </a:p>
        </p:txBody>
      </p:sp>
      <p:sp>
        <p:nvSpPr>
          <p:cNvPr id="13" name="Shape 10"/>
          <p:cNvSpPr/>
          <p:nvPr/>
        </p:nvSpPr>
        <p:spPr>
          <a:xfrm>
            <a:off x="7414260" y="5909310"/>
            <a:ext cx="6523196" cy="1774150"/>
          </a:xfrm>
          <a:prstGeom prst="roundRect">
            <a:avLst>
              <a:gd name="adj" fmla="val 1674"/>
            </a:avLst>
          </a:prstGeom>
          <a:solidFill>
            <a:srgbClr val="EDEBE3"/>
          </a:solidFill>
          <a:ln/>
        </p:spPr>
      </p:sp>
      <p:sp>
        <p:nvSpPr>
          <p:cNvPr id="14" name="Text 11"/>
          <p:cNvSpPr/>
          <p:nvPr/>
        </p:nvSpPr>
        <p:spPr>
          <a:xfrm>
            <a:off x="7612261" y="6107311"/>
            <a:ext cx="3455313" cy="309324"/>
          </a:xfrm>
          <a:prstGeom prst="rect">
            <a:avLst/>
          </a:prstGeom>
          <a:noFill/>
          <a:ln/>
        </p:spPr>
        <p:txBody>
          <a:bodyPr wrap="none" lIns="0" tIns="0" rIns="0" bIns="0" rtlCol="0" anchor="t"/>
          <a:lstStyle/>
          <a:p>
            <a:pPr marL="0" indent="0">
              <a:lnSpc>
                <a:spcPts val="2400"/>
              </a:lnSpc>
              <a:buNone/>
            </a:pPr>
            <a:r>
              <a:rPr lang="en-US" sz="1900" dirty="0">
                <a:solidFill>
                  <a:srgbClr val="161613"/>
                </a:solidFill>
                <a:latin typeface="DM Sans Medium" pitchFamily="34" charset="0"/>
                <a:ea typeface="DM Sans Medium" pitchFamily="34" charset="-122"/>
                <a:cs typeface="DM Sans Medium" pitchFamily="34" charset="-120"/>
              </a:rPr>
              <a:t>Метод «ключових запитань»</a:t>
            </a:r>
            <a:endParaRPr lang="en-US" sz="1900" dirty="0"/>
          </a:p>
        </p:txBody>
      </p:sp>
      <p:sp>
        <p:nvSpPr>
          <p:cNvPr id="15" name="Text 12"/>
          <p:cNvSpPr/>
          <p:nvPr/>
        </p:nvSpPr>
        <p:spPr>
          <a:xfrm>
            <a:off x="7612261" y="6535341"/>
            <a:ext cx="6127194" cy="633413"/>
          </a:xfrm>
          <a:prstGeom prst="rect">
            <a:avLst/>
          </a:prstGeom>
          <a:noFill/>
          <a:ln/>
        </p:spPr>
        <p:txBody>
          <a:bodyPr wrap="square" lIns="0" tIns="0" rIns="0" bIns="0" rtlCol="0" anchor="t"/>
          <a:lstStyle/>
          <a:p>
            <a:pPr marL="0" indent="0">
              <a:lnSpc>
                <a:spcPts val="2450"/>
              </a:lnSpc>
              <a:buNone/>
            </a:pPr>
            <a:r>
              <a:rPr lang="en-US" sz="1550" dirty="0">
                <a:solidFill>
                  <a:srgbClr val="161613"/>
                </a:solidFill>
                <a:latin typeface="Inter" pitchFamily="34" charset="0"/>
                <a:ea typeface="Inter" pitchFamily="34" charset="-122"/>
                <a:cs typeface="Inter" pitchFamily="34" charset="-120"/>
              </a:rPr>
              <a:t>Формується набір питань, відповіді на які допоможуть прийняти оптимальне рішення.</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1102340" y="840189"/>
            <a:ext cx="5670590" cy="708779"/>
          </a:xfrm>
          <a:prstGeom prst="rect">
            <a:avLst/>
          </a:prstGeom>
          <a:noFill/>
          <a:ln/>
        </p:spPr>
        <p:txBody>
          <a:bodyPr wrap="none" lIns="0" tIns="0" rIns="0" bIns="0" rtlCol="0" anchor="t"/>
          <a:lstStyle/>
          <a:p>
            <a:pPr marL="0" indent="0">
              <a:lnSpc>
                <a:spcPts val="5550"/>
              </a:lnSpc>
              <a:buNone/>
            </a:pPr>
            <a:r>
              <a:rPr lang="uk-UA" sz="4450" dirty="0">
                <a:solidFill>
                  <a:srgbClr val="161613"/>
                </a:solidFill>
                <a:latin typeface="DM Sans Medium" pitchFamily="34" charset="0"/>
                <a:ea typeface="DM Sans Medium" pitchFamily="34" charset="-122"/>
                <a:cs typeface="DM Sans Medium" pitchFamily="34" charset="-120"/>
              </a:rPr>
              <a:t>3. </a:t>
            </a:r>
            <a:r>
              <a:rPr lang="en-US" sz="4450" dirty="0" err="1">
                <a:solidFill>
                  <a:srgbClr val="161613"/>
                </a:solidFill>
                <a:latin typeface="DM Sans Medium" pitchFamily="34" charset="0"/>
                <a:ea typeface="DM Sans Medium" pitchFamily="34" charset="-122"/>
                <a:cs typeface="DM Sans Medium" pitchFamily="34" charset="-120"/>
              </a:rPr>
              <a:t>Гіпотеза</a:t>
            </a:r>
            <a:r>
              <a:rPr lang="en-US" sz="4450" dirty="0">
                <a:solidFill>
                  <a:srgbClr val="161613"/>
                </a:solidFill>
                <a:latin typeface="DM Sans Medium" pitchFamily="34" charset="0"/>
                <a:ea typeface="DM Sans Medium" pitchFamily="34" charset="-122"/>
                <a:cs typeface="DM Sans Medium" pitchFamily="34" charset="-120"/>
              </a:rPr>
              <a:t> </a:t>
            </a:r>
            <a:r>
              <a:rPr lang="en-US" sz="4450" dirty="0" err="1">
                <a:solidFill>
                  <a:srgbClr val="161613"/>
                </a:solidFill>
                <a:latin typeface="DM Sans Medium" pitchFamily="34" charset="0"/>
                <a:ea typeface="DM Sans Medium" pitchFamily="34" charset="-122"/>
                <a:cs typeface="DM Sans Medium" pitchFamily="34" charset="-120"/>
              </a:rPr>
              <a:t>бізнесу</a:t>
            </a:r>
            <a:r>
              <a:rPr lang="uk-UA" sz="4450" dirty="0">
                <a:solidFill>
                  <a:srgbClr val="161613"/>
                </a:solidFill>
                <a:latin typeface="DM Sans Medium" pitchFamily="34" charset="0"/>
                <a:ea typeface="DM Sans Medium" pitchFamily="34" charset="-122"/>
                <a:cs typeface="DM Sans Medium" pitchFamily="34" charset="-120"/>
              </a:rPr>
              <a:t> </a:t>
            </a:r>
            <a:endParaRPr lang="en-US" sz="4450" dirty="0"/>
          </a:p>
        </p:txBody>
      </p:sp>
      <p:pic>
        <p:nvPicPr>
          <p:cNvPr id="4" name="Image 1" descr="preencoded.png"/>
          <p:cNvPicPr>
            <a:picLocks noChangeAspect="1"/>
          </p:cNvPicPr>
          <p:nvPr/>
        </p:nvPicPr>
        <p:blipFill>
          <a:blip r:embed="rId4"/>
          <a:stretch>
            <a:fillRect/>
          </a:stretch>
        </p:blipFill>
        <p:spPr>
          <a:xfrm>
            <a:off x="747814" y="3599618"/>
            <a:ext cx="566976" cy="566976"/>
          </a:xfrm>
          <a:prstGeom prst="rect">
            <a:avLst/>
          </a:prstGeom>
        </p:spPr>
      </p:pic>
      <p:sp>
        <p:nvSpPr>
          <p:cNvPr id="5" name="Text 1"/>
          <p:cNvSpPr/>
          <p:nvPr/>
        </p:nvSpPr>
        <p:spPr>
          <a:xfrm>
            <a:off x="793790" y="439126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Бачення</a:t>
            </a:r>
            <a:endParaRPr lang="en-US" sz="2200" dirty="0"/>
          </a:p>
        </p:txBody>
      </p:sp>
      <p:sp>
        <p:nvSpPr>
          <p:cNvPr id="6" name="Text 2"/>
          <p:cNvSpPr/>
          <p:nvPr/>
        </p:nvSpPr>
        <p:spPr>
          <a:xfrm>
            <a:off x="793790" y="4967085"/>
            <a:ext cx="3608070" cy="1451610"/>
          </a:xfrm>
          <a:prstGeom prst="rect">
            <a:avLst/>
          </a:prstGeom>
          <a:noFill/>
          <a:ln/>
        </p:spPr>
        <p:txBody>
          <a:bodyPr wrap="squar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Бачення бізнесу – це чітке уявлення про те, яким він буде в майбутньому, його цінності, наміри та амбітні цілі.</a:t>
            </a:r>
            <a:endParaRPr lang="en-US" sz="1750" dirty="0"/>
          </a:p>
        </p:txBody>
      </p:sp>
      <p:pic>
        <p:nvPicPr>
          <p:cNvPr id="7" name="Image 2" descr="preencoded.png"/>
          <p:cNvPicPr>
            <a:picLocks noChangeAspect="1"/>
          </p:cNvPicPr>
          <p:nvPr/>
        </p:nvPicPr>
        <p:blipFill>
          <a:blip r:embed="rId5"/>
          <a:stretch>
            <a:fillRect/>
          </a:stretch>
        </p:blipFill>
        <p:spPr>
          <a:xfrm>
            <a:off x="5025509" y="3611891"/>
            <a:ext cx="566976" cy="566976"/>
          </a:xfrm>
          <a:prstGeom prst="rect">
            <a:avLst/>
          </a:prstGeom>
        </p:spPr>
      </p:pic>
      <p:sp>
        <p:nvSpPr>
          <p:cNvPr id="8" name="Text 3"/>
          <p:cNvSpPr/>
          <p:nvPr/>
        </p:nvSpPr>
        <p:spPr>
          <a:xfrm>
            <a:off x="4805752" y="433422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Стратегія</a:t>
            </a:r>
            <a:endParaRPr lang="en-US" sz="2200" dirty="0"/>
          </a:p>
        </p:txBody>
      </p:sp>
      <p:sp>
        <p:nvSpPr>
          <p:cNvPr id="9" name="Text 4"/>
          <p:cNvSpPr/>
          <p:nvPr/>
        </p:nvSpPr>
        <p:spPr>
          <a:xfrm>
            <a:off x="4742021" y="4977501"/>
            <a:ext cx="3608189" cy="1451610"/>
          </a:xfrm>
          <a:prstGeom prst="rect">
            <a:avLst/>
          </a:prstGeom>
          <a:noFill/>
          <a:ln/>
        </p:spPr>
        <p:txBody>
          <a:bodyPr wrap="squar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Стратегія – це план дій, який визначає напрямок розвитку бізнесу, його конкурентні переваги та цільову аудиторію.</a:t>
            </a:r>
            <a:endParaRPr lang="en-US" sz="1750" dirty="0"/>
          </a:p>
        </p:txBody>
      </p:sp>
      <p:sp>
        <p:nvSpPr>
          <p:cNvPr id="11" name="TextBox 10">
            <a:extLst>
              <a:ext uri="{FF2B5EF4-FFF2-40B4-BE49-F238E27FC236}">
                <a16:creationId xmlns:a16="http://schemas.microsoft.com/office/drawing/2014/main" id="{2442F779-273B-447B-91AE-BA6A7975FFB6}"/>
              </a:ext>
            </a:extLst>
          </p:cNvPr>
          <p:cNvSpPr txBox="1"/>
          <p:nvPr/>
        </p:nvSpPr>
        <p:spPr>
          <a:xfrm>
            <a:off x="643265" y="1557947"/>
            <a:ext cx="7315200" cy="1704569"/>
          </a:xfrm>
          <a:prstGeom prst="rect">
            <a:avLst/>
          </a:prstGeom>
          <a:noFill/>
        </p:spPr>
        <p:txBody>
          <a:bodyPr wrap="square">
            <a:spAutoFit/>
          </a:bodyPr>
          <a:lstStyle/>
          <a:p>
            <a:pPr indent="450215" algn="just">
              <a:lnSpc>
                <a:spcPct val="150000"/>
              </a:lnSpc>
            </a:pPr>
            <a:r>
              <a:rPr lang="uk-UA" sz="1800" dirty="0">
                <a:effectLst/>
                <a:latin typeface="Times New Roman" panose="02020603050405020304" pitchFamily="18" charset="0"/>
                <a:ea typeface="Calibri" panose="020F0502020204030204" pitchFamily="34" charset="0"/>
              </a:rPr>
              <a:t>Гіпотеза – це такий спосіб мислення, котрий полягає у побудові припущення про те, що дане явище чи об’єкт представляє собою, та в обґрунтуванні,  доведенні цього припущення. Тобто гіпотезою можна назвати метод пізнання предметів і явищ навколишнього світу.</a:t>
            </a:r>
            <a:endParaRPr lang="uk-UA" sz="1100" dirty="0">
              <a:effectLst/>
              <a:latin typeface="Times New Roman" panose="02020603050405020304" pitchFamily="18" charset="0"/>
              <a:ea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9547A5-6A13-4A8A-91A6-252A982A1AEE}"/>
              </a:ext>
            </a:extLst>
          </p:cNvPr>
          <p:cNvSpPr txBox="1"/>
          <p:nvPr/>
        </p:nvSpPr>
        <p:spPr>
          <a:xfrm>
            <a:off x="2312894" y="1908291"/>
            <a:ext cx="10112188" cy="2241960"/>
          </a:xfrm>
          <a:prstGeom prst="rect">
            <a:avLst/>
          </a:prstGeom>
          <a:noFill/>
        </p:spPr>
        <p:txBody>
          <a:bodyPr wrap="square">
            <a:spAutoFit/>
          </a:bodyPr>
          <a:lstStyle/>
          <a:p>
            <a:pPr indent="457200" algn="just">
              <a:lnSpc>
                <a:spcPct val="150000"/>
              </a:lnSpc>
            </a:pPr>
            <a:r>
              <a:rPr lang="uk-UA" sz="2400" dirty="0">
                <a:effectLst/>
                <a:latin typeface="Times New Roman" panose="02020603050405020304" pitchFamily="18" charset="0"/>
                <a:ea typeface="Calibri" panose="020F0502020204030204" pitchFamily="34" charset="0"/>
              </a:rPr>
              <a:t>Бачення бізнесу повинно включати в себе такі три складові:  </a:t>
            </a:r>
          </a:p>
          <a:p>
            <a:pPr marL="342900" indent="-342900" algn="just">
              <a:lnSpc>
                <a:spcPct val="150000"/>
              </a:lnSpc>
              <a:buFontTx/>
              <a:buChar char="-"/>
            </a:pPr>
            <a:r>
              <a:rPr lang="uk-UA" sz="2400" dirty="0">
                <a:effectLst/>
                <a:latin typeface="Times New Roman" panose="02020603050405020304" pitchFamily="18" charset="0"/>
                <a:ea typeface="Calibri" panose="020F0502020204030204" pitchFamily="34" charset="0"/>
              </a:rPr>
              <a:t>стрижневі цінності, </a:t>
            </a:r>
          </a:p>
          <a:p>
            <a:pPr marL="342900" indent="-342900" algn="just">
              <a:lnSpc>
                <a:spcPct val="150000"/>
              </a:lnSpc>
              <a:buFontTx/>
              <a:buChar char="-"/>
            </a:pPr>
            <a:r>
              <a:rPr lang="uk-UA" sz="2400" dirty="0">
                <a:latin typeface="Times New Roman" panose="02020603050405020304" pitchFamily="18" charset="0"/>
                <a:ea typeface="Calibri" panose="020F0502020204030204" pitchFamily="34" charset="0"/>
              </a:rPr>
              <a:t>основні наміри,</a:t>
            </a:r>
          </a:p>
          <a:p>
            <a:pPr marL="342900" indent="-342900" algn="just">
              <a:lnSpc>
                <a:spcPct val="150000"/>
              </a:lnSpc>
              <a:buFontTx/>
              <a:buChar char="-"/>
            </a:pPr>
            <a:r>
              <a:rPr lang="uk-UA" sz="2400" dirty="0">
                <a:latin typeface="Times New Roman" panose="02020603050405020304" pitchFamily="18" charset="0"/>
                <a:ea typeface="Calibri" panose="020F0502020204030204" pitchFamily="34" charset="0"/>
              </a:rPr>
              <a:t>одну або декілька базових амбітних цілей. </a:t>
            </a:r>
          </a:p>
        </p:txBody>
      </p:sp>
    </p:spTree>
    <p:extLst>
      <p:ext uri="{BB962C8B-B14F-4D97-AF65-F5344CB8AC3E}">
        <p14:creationId xmlns:p14="http://schemas.microsoft.com/office/powerpoint/2010/main" val="98602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97E28C-3251-4992-B721-01773746799F}"/>
              </a:ext>
            </a:extLst>
          </p:cNvPr>
          <p:cNvSpPr txBox="1"/>
          <p:nvPr/>
        </p:nvSpPr>
        <p:spPr>
          <a:xfrm>
            <a:off x="1727477" y="1342542"/>
            <a:ext cx="11461397" cy="5565947"/>
          </a:xfrm>
          <a:prstGeom prst="rect">
            <a:avLst/>
          </a:prstGeom>
          <a:noFill/>
        </p:spPr>
        <p:txBody>
          <a:bodyPr wrap="square">
            <a:spAutoFit/>
          </a:bodyPr>
          <a:lstStyle/>
          <a:p>
            <a:pPr indent="457200" algn="just">
              <a:lnSpc>
                <a:spcPct val="150000"/>
              </a:lnSpc>
            </a:pPr>
            <a:r>
              <a:rPr lang="uk-UA" sz="2400" dirty="0">
                <a:effectLst/>
                <a:latin typeface="Times New Roman" panose="02020603050405020304" pitchFamily="18" charset="0"/>
                <a:ea typeface="Calibri" panose="020F0502020204030204" pitchFamily="34" charset="0"/>
              </a:rPr>
              <a:t>1. </a:t>
            </a:r>
            <a:r>
              <a:rPr lang="uk-UA" sz="2400" i="1" dirty="0">
                <a:effectLst/>
                <a:latin typeface="Times New Roman" panose="02020603050405020304" pitchFamily="18" charset="0"/>
                <a:ea typeface="Calibri" panose="020F0502020204030204" pitchFamily="34" charset="0"/>
              </a:rPr>
              <a:t>Стрижневі цінності</a:t>
            </a:r>
            <a:r>
              <a:rPr lang="uk-UA" sz="2400" dirty="0">
                <a:effectLst/>
                <a:latin typeface="Times New Roman" panose="02020603050405020304" pitchFamily="18" charset="0"/>
                <a:ea typeface="Calibri" panose="020F0502020204030204" pitchFamily="34" charset="0"/>
              </a:rPr>
              <a:t>, яких зазвичай буває від трьох до п'яти, це «вічні», непорушні принципи організації. У компанії </a:t>
            </a:r>
            <a:r>
              <a:rPr lang="uk-UA" sz="2400" b="1" dirty="0" err="1">
                <a:effectLst/>
                <a:latin typeface="Times New Roman" panose="02020603050405020304" pitchFamily="18" charset="0"/>
                <a:ea typeface="Calibri" panose="020F0502020204030204" pitchFamily="34" charset="0"/>
              </a:rPr>
              <a:t>Procter</a:t>
            </a:r>
            <a:r>
              <a:rPr lang="uk-UA" sz="2400" b="1" dirty="0">
                <a:effectLst/>
                <a:latin typeface="Times New Roman" panose="02020603050405020304" pitchFamily="18" charset="0"/>
                <a:ea typeface="Calibri" panose="020F0502020204030204" pitchFamily="34" charset="0"/>
              </a:rPr>
              <a:t> &amp; </a:t>
            </a:r>
            <a:r>
              <a:rPr lang="uk-UA" sz="2400" b="1" dirty="0" err="1">
                <a:effectLst/>
                <a:latin typeface="Times New Roman" panose="02020603050405020304" pitchFamily="18" charset="0"/>
                <a:ea typeface="Calibri" panose="020F0502020204030204" pitchFamily="34" charset="0"/>
              </a:rPr>
              <a:t>Gamble</a:t>
            </a:r>
            <a:r>
              <a:rPr lang="uk-UA" sz="2400" b="1" dirty="0">
                <a:effectLst/>
                <a:latin typeface="Times New Roman" panose="02020603050405020304" pitchFamily="18" charset="0"/>
                <a:ea typeface="Calibri" panose="020F0502020204030204" pitchFamily="34" charset="0"/>
              </a:rPr>
              <a:t> </a:t>
            </a:r>
            <a:r>
              <a:rPr lang="uk-UA" sz="2400" dirty="0">
                <a:effectLst/>
                <a:latin typeface="Times New Roman" panose="02020603050405020304" pitchFamily="18" charset="0"/>
                <a:ea typeface="Calibri" panose="020F0502020204030204" pitchFamily="34" charset="0"/>
              </a:rPr>
              <a:t>стрижневими цінностями є створення якісного продукту для покупця, технічні досягнення та інновації, а також створення сильних торгових марок. Стрижневі цінності народжуються в самій організації, вони відображають її суть (на відміну від того, якою вона хоче стати).</a:t>
            </a:r>
          </a:p>
          <a:p>
            <a:pPr indent="457200" algn="just">
              <a:lnSpc>
                <a:spcPct val="150000"/>
              </a:lnSpc>
            </a:pPr>
            <a:r>
              <a:rPr lang="uk-UA" sz="2400" dirty="0">
                <a:effectLst/>
                <a:latin typeface="Times New Roman" panose="02020603050405020304" pitchFamily="18" charset="0"/>
                <a:ea typeface="Calibri" panose="020F0502020204030204" pitchFamily="34" charset="0"/>
              </a:rPr>
              <a:t>2. </a:t>
            </a:r>
            <a:r>
              <a:rPr lang="uk-UA" sz="2400" i="1" dirty="0">
                <a:effectLst/>
                <a:latin typeface="Times New Roman" panose="02020603050405020304" pitchFamily="18" charset="0"/>
                <a:ea typeface="Calibri" panose="020F0502020204030204" pitchFamily="34" charset="0"/>
              </a:rPr>
              <a:t>Основні наміри</a:t>
            </a:r>
            <a:r>
              <a:rPr lang="uk-UA" sz="2400" dirty="0">
                <a:effectLst/>
                <a:latin typeface="Times New Roman" panose="02020603050405020304" pitchFamily="18" charset="0"/>
                <a:ea typeface="Calibri" panose="020F0502020204030204" pitchFamily="34" charset="0"/>
              </a:rPr>
              <a:t> компанії </a:t>
            </a:r>
            <a:r>
              <a:rPr lang="uk-UA" sz="2400" b="1" dirty="0" err="1">
                <a:effectLst/>
                <a:latin typeface="Times New Roman" panose="02020603050405020304" pitchFamily="18" charset="0"/>
                <a:ea typeface="Calibri" panose="020F0502020204030204" pitchFamily="34" charset="0"/>
              </a:rPr>
              <a:t>Hewlett</a:t>
            </a:r>
            <a:r>
              <a:rPr lang="uk-UA" sz="2400" b="1" dirty="0">
                <a:effectLst/>
                <a:latin typeface="Times New Roman" panose="02020603050405020304" pitchFamily="18" charset="0"/>
                <a:ea typeface="Calibri" panose="020F0502020204030204" pitchFamily="34" charset="0"/>
              </a:rPr>
              <a:t> – </a:t>
            </a:r>
            <a:r>
              <a:rPr lang="uk-UA" sz="2400" b="1" dirty="0" err="1">
                <a:effectLst/>
                <a:latin typeface="Times New Roman" panose="02020603050405020304" pitchFamily="18" charset="0"/>
                <a:ea typeface="Calibri" panose="020F0502020204030204" pitchFamily="34" charset="0"/>
              </a:rPr>
              <a:t>Packard</a:t>
            </a:r>
            <a:r>
              <a:rPr lang="uk-UA" sz="2400" b="1" dirty="0">
                <a:effectLst/>
                <a:latin typeface="Times New Roman" panose="02020603050405020304" pitchFamily="18" charset="0"/>
                <a:ea typeface="Calibri" panose="020F0502020204030204" pitchFamily="34" charset="0"/>
              </a:rPr>
              <a:t>  (виробники комп’ютерів і принтерів) </a:t>
            </a:r>
            <a:r>
              <a:rPr lang="uk-UA" sz="2400" dirty="0">
                <a:effectLst/>
                <a:latin typeface="Times New Roman" panose="02020603050405020304" pitchFamily="18" charset="0"/>
                <a:ea typeface="Calibri" panose="020F0502020204030204" pitchFamily="34" charset="0"/>
              </a:rPr>
              <a:t>полягають в «технологічному внеску у вдосконалення і добробут людства». Консалтингова компанія </a:t>
            </a:r>
            <a:r>
              <a:rPr lang="uk-UA" sz="2400" b="1" dirty="0" err="1">
                <a:effectLst/>
                <a:latin typeface="Times New Roman" panose="02020603050405020304" pitchFamily="18" charset="0"/>
                <a:ea typeface="Calibri" panose="020F0502020204030204" pitchFamily="34" charset="0"/>
              </a:rPr>
              <a:t>McKinsey</a:t>
            </a:r>
            <a:r>
              <a:rPr lang="uk-UA" sz="2400" b="1" dirty="0">
                <a:effectLst/>
                <a:latin typeface="Times New Roman" panose="02020603050405020304" pitchFamily="18" charset="0"/>
                <a:ea typeface="Calibri" panose="020F0502020204030204" pitchFamily="34" charset="0"/>
              </a:rPr>
              <a:t> </a:t>
            </a:r>
            <a:r>
              <a:rPr lang="uk-UA" sz="2400" dirty="0">
                <a:effectLst/>
                <a:latin typeface="Times New Roman" panose="02020603050405020304" pitchFamily="18" charset="0"/>
                <a:ea typeface="Calibri" panose="020F0502020204030204" pitchFamily="34" charset="0"/>
              </a:rPr>
              <a:t>формулює свої наміри як «допомога провідним корпораціями і компаніям у досягненні ще більших успіхів».</a:t>
            </a:r>
          </a:p>
        </p:txBody>
      </p:sp>
    </p:spTree>
    <p:extLst>
      <p:ext uri="{BB962C8B-B14F-4D97-AF65-F5344CB8AC3E}">
        <p14:creationId xmlns:p14="http://schemas.microsoft.com/office/powerpoint/2010/main" val="2333667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313A59-0F22-4D6E-A415-26B5394D1412}"/>
              </a:ext>
            </a:extLst>
          </p:cNvPr>
          <p:cNvSpPr txBox="1"/>
          <p:nvPr/>
        </p:nvSpPr>
        <p:spPr>
          <a:xfrm>
            <a:off x="1473797" y="916083"/>
            <a:ext cx="12037807" cy="7227941"/>
          </a:xfrm>
          <a:prstGeom prst="rect">
            <a:avLst/>
          </a:prstGeom>
          <a:noFill/>
        </p:spPr>
        <p:txBody>
          <a:bodyPr wrap="square">
            <a:spAutoFit/>
          </a:bodyPr>
          <a:lstStyle/>
          <a:p>
            <a:pPr indent="457200" algn="just">
              <a:lnSpc>
                <a:spcPct val="150000"/>
              </a:lnSpc>
            </a:pPr>
            <a:r>
              <a:rPr lang="uk-UA" sz="2400" dirty="0">
                <a:effectLst/>
                <a:latin typeface="Times New Roman" panose="02020603050405020304" pitchFamily="18" charset="0"/>
                <a:ea typeface="Calibri" panose="020F0502020204030204" pitchFamily="34" charset="0"/>
              </a:rPr>
              <a:t>3. </a:t>
            </a:r>
            <a:r>
              <a:rPr lang="uk-UA" sz="2400" i="1" dirty="0">
                <a:effectLst/>
                <a:latin typeface="Times New Roman" panose="02020603050405020304" pitchFamily="18" charset="0"/>
                <a:ea typeface="Calibri" panose="020F0502020204030204" pitchFamily="34" charset="0"/>
              </a:rPr>
              <a:t>Базові амбітні цілі</a:t>
            </a:r>
            <a:r>
              <a:rPr lang="uk-UA" sz="2400" dirty="0">
                <a:effectLst/>
                <a:latin typeface="Times New Roman" panose="02020603050405020304" pitchFamily="18" charset="0"/>
                <a:ea typeface="Calibri" panose="020F0502020204030204" pitchFamily="34" charset="0"/>
              </a:rPr>
              <a:t> стимулюють однозначне і непереборне прагнення, ставлять перед компанією проблему, яку вона повинна вирішувати. Вона може приймати безліч форм – наприклад, такі:</a:t>
            </a:r>
          </a:p>
          <a:p>
            <a:pPr indent="457200" algn="just">
              <a:lnSpc>
                <a:spcPct val="150000"/>
              </a:lnSpc>
            </a:pPr>
            <a:r>
              <a:rPr lang="uk-UA" sz="2400" dirty="0">
                <a:effectLst/>
                <a:latin typeface="Times New Roman" panose="02020603050405020304" pitchFamily="18" charset="0"/>
                <a:ea typeface="Calibri" panose="020F0502020204030204" pitchFamily="34" charset="0"/>
              </a:rPr>
              <a:t>•</a:t>
            </a:r>
            <a:r>
              <a:rPr lang="uk-UA" sz="2400" b="1" dirty="0">
                <a:effectLst/>
                <a:latin typeface="Times New Roman" panose="02020603050405020304" pitchFamily="18" charset="0"/>
                <a:ea typeface="Calibri" panose="020F0502020204030204" pitchFamily="34" charset="0"/>
              </a:rPr>
              <a:t> Завдання. </a:t>
            </a:r>
            <a:r>
              <a:rPr lang="uk-UA" sz="2400" dirty="0">
                <a:effectLst/>
                <a:latin typeface="Times New Roman" panose="02020603050405020304" pitchFamily="18" charset="0"/>
                <a:ea typeface="Calibri" panose="020F0502020204030204" pitchFamily="34" charset="0"/>
              </a:rPr>
              <a:t>Протягом всієї історії свого існування компанія </a:t>
            </a:r>
            <a:r>
              <a:rPr lang="uk-UA" sz="2400" dirty="0" err="1">
                <a:effectLst/>
                <a:latin typeface="Times New Roman" panose="02020603050405020304" pitchFamily="18" charset="0"/>
                <a:ea typeface="Calibri" panose="020F0502020204030204" pitchFamily="34" charset="0"/>
              </a:rPr>
              <a:t>Wal</a:t>
            </a:r>
            <a:r>
              <a:rPr lang="uk-UA" sz="2400" dirty="0">
                <a:effectLst/>
                <a:latin typeface="Times New Roman" panose="02020603050405020304" pitchFamily="18" charset="0"/>
                <a:ea typeface="Calibri" panose="020F0502020204030204" pitchFamily="34" charset="0"/>
              </a:rPr>
              <a:t> – MART (мережевий гіпермаркет) ставила перед собою надзвичайно специфічні амбітні цілі у сфері продажів.</a:t>
            </a:r>
          </a:p>
          <a:p>
            <a:pPr indent="457200" algn="just">
              <a:lnSpc>
                <a:spcPct val="150000"/>
              </a:lnSpc>
            </a:pPr>
            <a:r>
              <a:rPr lang="uk-UA" sz="2400" dirty="0">
                <a:effectLst/>
                <a:latin typeface="Times New Roman" panose="02020603050405020304" pitchFamily="18" charset="0"/>
                <a:ea typeface="Calibri" panose="020F0502020204030204" pitchFamily="34" charset="0"/>
              </a:rPr>
              <a:t>• </a:t>
            </a:r>
            <a:r>
              <a:rPr lang="uk-UA" sz="2400" b="1" dirty="0">
                <a:effectLst/>
                <a:latin typeface="Times New Roman" panose="02020603050405020304" pitchFamily="18" charset="0"/>
                <a:ea typeface="Calibri" panose="020F0502020204030204" pitchFamily="34" charset="0"/>
              </a:rPr>
              <a:t>Спільний ворог. </a:t>
            </a:r>
            <a:r>
              <a:rPr lang="uk-UA" sz="2400" dirty="0">
                <a:effectLst/>
                <a:latin typeface="Times New Roman" panose="02020603050405020304" pitchFamily="18" charset="0"/>
                <a:ea typeface="Calibri" panose="020F0502020204030204" pitchFamily="34" charset="0"/>
              </a:rPr>
              <a:t>Вся організація </a:t>
            </a:r>
            <a:r>
              <a:rPr lang="uk-UA" sz="2400" dirty="0" err="1">
                <a:effectLst/>
                <a:latin typeface="Times New Roman" panose="02020603050405020304" pitchFamily="18" charset="0"/>
                <a:ea typeface="Calibri" panose="020F0502020204030204" pitchFamily="34" charset="0"/>
              </a:rPr>
              <a:t>Adidas</a:t>
            </a:r>
            <a:r>
              <a:rPr lang="uk-UA" sz="2400" dirty="0">
                <a:effectLst/>
                <a:latin typeface="Times New Roman" panose="02020603050405020304" pitchFamily="18" charset="0"/>
                <a:ea typeface="Calibri" panose="020F0502020204030204" pitchFamily="34" charset="0"/>
              </a:rPr>
              <a:t> була сконцентрована і заряджена енергією на боротьбу зі спільним ворогом – компанією </a:t>
            </a:r>
            <a:r>
              <a:rPr lang="uk-UA" sz="2400" dirty="0" err="1">
                <a:effectLst/>
                <a:latin typeface="Times New Roman" panose="02020603050405020304" pitchFamily="18" charset="0"/>
                <a:ea typeface="Calibri" panose="020F0502020204030204" pitchFamily="34" charset="0"/>
              </a:rPr>
              <a:t>Nike</a:t>
            </a:r>
            <a:r>
              <a:rPr lang="uk-UA" sz="2400" dirty="0">
                <a:effectLst/>
                <a:latin typeface="Times New Roman" panose="02020603050405020304" pitchFamily="18" charset="0"/>
                <a:ea typeface="Calibri" panose="020F0502020204030204" pitchFamily="34" charset="0"/>
              </a:rPr>
              <a:t>.</a:t>
            </a:r>
          </a:p>
          <a:p>
            <a:pPr indent="457200" algn="just">
              <a:lnSpc>
                <a:spcPct val="150000"/>
              </a:lnSpc>
            </a:pPr>
            <a:r>
              <a:rPr lang="uk-UA" sz="2400" dirty="0">
                <a:effectLst/>
                <a:latin typeface="Times New Roman" panose="02020603050405020304" pitchFamily="18" charset="0"/>
                <a:ea typeface="Calibri" panose="020F0502020204030204" pitchFamily="34" charset="0"/>
              </a:rPr>
              <a:t>• </a:t>
            </a:r>
            <a:r>
              <a:rPr lang="uk-UA" sz="2400" b="1" dirty="0">
                <a:effectLst/>
                <a:latin typeface="Times New Roman" panose="02020603050405020304" pitchFamily="18" charset="0"/>
                <a:ea typeface="Calibri" panose="020F0502020204030204" pitchFamily="34" charset="0"/>
              </a:rPr>
              <a:t>Зразок для наслідування</a:t>
            </a:r>
            <a:r>
              <a:rPr lang="uk-UA" sz="2400" dirty="0">
                <a:effectLst/>
                <a:latin typeface="Times New Roman" panose="02020603050405020304" pitchFamily="18" charset="0"/>
                <a:ea typeface="Calibri" panose="020F0502020204030204" pitchFamily="34" charset="0"/>
              </a:rPr>
              <a:t>. </a:t>
            </a:r>
            <a:r>
              <a:rPr lang="en-GB" sz="2400" dirty="0">
                <a:latin typeface="Times New Roman" panose="02020603050405020304" pitchFamily="18" charset="0"/>
                <a:ea typeface="Calibri" panose="020F0502020204030204" pitchFamily="34" charset="0"/>
              </a:rPr>
              <a:t>Watkins-Johnson Company </a:t>
            </a:r>
            <a:r>
              <a:rPr lang="uk-UA" sz="2400" dirty="0">
                <a:latin typeface="Times New Roman" panose="02020603050405020304" pitchFamily="18" charset="0"/>
                <a:ea typeface="Calibri" panose="020F0502020204030204" pitchFamily="34" charset="0"/>
              </a:rPr>
              <a:t>(високотехнологічні електронні системи) мала намір </a:t>
            </a:r>
            <a:r>
              <a:rPr lang="uk-UA" sz="2400" dirty="0">
                <a:effectLst/>
                <a:latin typeface="Times New Roman" panose="02020603050405020304" pitchFamily="18" charset="0"/>
                <a:ea typeface="Calibri" panose="020F0502020204030204" pitchFamily="34" charset="0"/>
              </a:rPr>
              <a:t>добитися такої ж слави і пошани, якими сьогодні користується компанія </a:t>
            </a:r>
            <a:r>
              <a:rPr lang="uk-UA" sz="2400" dirty="0" err="1">
                <a:effectLst/>
                <a:latin typeface="Times New Roman" panose="02020603050405020304" pitchFamily="18" charset="0"/>
                <a:ea typeface="Calibri" panose="020F0502020204030204" pitchFamily="34" charset="0"/>
              </a:rPr>
              <a:t>Hewlett</a:t>
            </a:r>
            <a:r>
              <a:rPr lang="uk-UA" sz="2400" dirty="0">
                <a:effectLst/>
                <a:latin typeface="Times New Roman" panose="02020603050405020304" pitchFamily="18" charset="0"/>
                <a:ea typeface="Calibri" panose="020F0502020204030204" pitchFamily="34" charset="0"/>
              </a:rPr>
              <a:t> – </a:t>
            </a:r>
            <a:r>
              <a:rPr lang="uk-UA" sz="2400" dirty="0" err="1">
                <a:effectLst/>
                <a:latin typeface="Times New Roman" panose="02020603050405020304" pitchFamily="18" charset="0"/>
                <a:ea typeface="Calibri" panose="020F0502020204030204" pitchFamily="34" charset="0"/>
              </a:rPr>
              <a:t>Packard</a:t>
            </a:r>
            <a:r>
              <a:rPr lang="uk-UA" sz="2400" dirty="0">
                <a:effectLst/>
                <a:latin typeface="Times New Roman" panose="02020603050405020304" pitchFamily="18" charset="0"/>
                <a:ea typeface="Calibri" panose="020F0502020204030204" pitchFamily="34" charset="0"/>
              </a:rPr>
              <a:t>.</a:t>
            </a:r>
          </a:p>
          <a:p>
            <a:pPr indent="457200" algn="just">
              <a:lnSpc>
                <a:spcPct val="150000"/>
              </a:lnSpc>
            </a:pPr>
            <a:r>
              <a:rPr lang="uk-UA" sz="2400" dirty="0">
                <a:effectLst/>
                <a:latin typeface="Times New Roman" panose="02020603050405020304" pitchFamily="18" charset="0"/>
                <a:ea typeface="Calibri" panose="020F0502020204030204" pitchFamily="34" charset="0"/>
              </a:rPr>
              <a:t>• </a:t>
            </a:r>
            <a:r>
              <a:rPr lang="uk-UA" sz="2400" b="1" dirty="0">
                <a:effectLst/>
                <a:latin typeface="Times New Roman" panose="02020603050405020304" pitchFamily="18" charset="0"/>
                <a:ea typeface="Calibri" panose="020F0502020204030204" pitchFamily="34" charset="0"/>
              </a:rPr>
              <a:t>Внутрішня трансформація. </a:t>
            </a:r>
            <a:r>
              <a:rPr lang="uk-UA" sz="2400" dirty="0">
                <a:effectLst/>
                <a:latin typeface="Times New Roman" panose="02020603050405020304" pitchFamily="18" charset="0"/>
                <a:ea typeface="Calibri" panose="020F0502020204030204" pitchFamily="34" charset="0"/>
              </a:rPr>
              <a:t>Компанія </a:t>
            </a:r>
            <a:r>
              <a:rPr lang="uk-UA" sz="2400" dirty="0" err="1">
                <a:effectLst/>
                <a:latin typeface="Times New Roman" panose="02020603050405020304" pitchFamily="18" charset="0"/>
                <a:ea typeface="Calibri" panose="020F0502020204030204" pitchFamily="34" charset="0"/>
              </a:rPr>
              <a:t>Rockwell</a:t>
            </a:r>
            <a:r>
              <a:rPr lang="uk-UA" sz="2400" dirty="0">
                <a:effectLst/>
                <a:latin typeface="Times New Roman" panose="02020603050405020304" pitchFamily="18" charset="0"/>
                <a:ea typeface="Calibri" panose="020F0502020204030204" pitchFamily="34" charset="0"/>
              </a:rPr>
              <a:t> (лідер </a:t>
            </a:r>
            <a:r>
              <a:rPr lang="uk-UA" sz="2400" dirty="0">
                <a:latin typeface="Times New Roman" panose="02020603050405020304" pitchFamily="18" charset="0"/>
                <a:ea typeface="Calibri" panose="020F0502020204030204" pitchFamily="34" charset="0"/>
              </a:rPr>
              <a:t>у </a:t>
            </a:r>
            <a:r>
              <a:rPr lang="ru-RU" sz="2400" dirty="0" err="1">
                <a:latin typeface="Times New Roman" panose="02020603050405020304" pitchFamily="18" charset="0"/>
                <a:ea typeface="Calibri" panose="020F0502020204030204" pitchFamily="34" charset="0"/>
              </a:rPr>
              <a:t>промисловій</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автоматизації</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авіаційній</a:t>
            </a:r>
            <a:r>
              <a:rPr lang="ru-RU" sz="2400" dirty="0">
                <a:latin typeface="Times New Roman" panose="02020603050405020304" pitchFamily="18" charset="0"/>
                <a:ea typeface="Calibri" panose="020F0502020204030204" pitchFamily="34" charset="0"/>
              </a:rPr>
              <a:t> та </a:t>
            </a:r>
            <a:r>
              <a:rPr lang="ru-RU" sz="2400" dirty="0" err="1">
                <a:latin typeface="Times New Roman" panose="02020603050405020304" pitchFamily="18" charset="0"/>
                <a:ea typeface="Calibri" panose="020F0502020204030204" pitchFamily="34" charset="0"/>
              </a:rPr>
              <a:t>оборонній</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промисловості</a:t>
            </a:r>
            <a:r>
              <a:rPr lang="ru-RU" sz="2400" dirty="0">
                <a:latin typeface="Times New Roman" panose="02020603050405020304" pitchFamily="18" charset="0"/>
                <a:ea typeface="Calibri" panose="020F0502020204030204" pitchFamily="34" charset="0"/>
              </a:rPr>
              <a:t>) </a:t>
            </a:r>
            <a:r>
              <a:rPr lang="uk-UA" sz="2400" dirty="0">
                <a:latin typeface="Times New Roman" panose="02020603050405020304" pitchFamily="18" charset="0"/>
                <a:ea typeface="Calibri" panose="020F0502020204030204" pitchFamily="34" charset="0"/>
              </a:rPr>
              <a:t>планувала перетворитися в саму диверсифіковану високотехнологічну компанію в світі.</a:t>
            </a:r>
          </a:p>
        </p:txBody>
      </p:sp>
    </p:spTree>
    <p:extLst>
      <p:ext uri="{BB962C8B-B14F-4D97-AF65-F5344CB8AC3E}">
        <p14:creationId xmlns:p14="http://schemas.microsoft.com/office/powerpoint/2010/main" val="194921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1184</Words>
  <Application>Microsoft Office PowerPoint</Application>
  <PresentationFormat>Довільний</PresentationFormat>
  <Paragraphs>105</Paragraphs>
  <Slides>15</Slides>
  <Notes>8</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15</vt:i4>
      </vt:variant>
    </vt:vector>
  </HeadingPairs>
  <TitlesOfParts>
    <vt:vector size="23" baseType="lpstr">
      <vt:lpstr>Arial</vt:lpstr>
      <vt:lpstr>Times New Roman</vt:lpstr>
      <vt:lpstr>Symbol</vt:lpstr>
      <vt:lpstr>DM Sans Medium</vt:lpstr>
      <vt:lpstr>Inter Medium</vt:lpstr>
      <vt:lpstr>Inter</vt:lpstr>
      <vt:lpstr>Calibri</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Iryna Abramova</cp:lastModifiedBy>
  <cp:revision>9</cp:revision>
  <dcterms:created xsi:type="dcterms:W3CDTF">2025-02-10T11:53:54Z</dcterms:created>
  <dcterms:modified xsi:type="dcterms:W3CDTF">2025-03-06T08:03:37Z</dcterms:modified>
</cp:coreProperties>
</file>