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66" r:id="rId5"/>
    <p:sldId id="260" r:id="rId6"/>
    <p:sldId id="261" r:id="rId7"/>
    <p:sldId id="262" r:id="rId8"/>
    <p:sldId id="263" r:id="rId9"/>
    <p:sldId id="264" r:id="rId10"/>
    <p:sldId id="265" r:id="rId11"/>
    <p:sldId id="267" r:id="rId12"/>
    <p:sldId id="268" r:id="rId13"/>
    <p:sldId id="269" r:id="rId14"/>
    <p:sldId id="271"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yna Abramova" userId="cf8a27de836524f0" providerId="LiveId" clId="{8072768A-3937-4E1D-A3C6-B04A627524CB}"/>
    <pc:docChg chg="addSld modSld">
      <pc:chgData name="Iryna Abramova" userId="cf8a27de836524f0" providerId="LiveId" clId="{8072768A-3937-4E1D-A3C6-B04A627524CB}" dt="2024-09-17T05:59:02.625" v="237" actId="14100"/>
      <pc:docMkLst>
        <pc:docMk/>
      </pc:docMkLst>
      <pc:sldChg chg="modSp mod">
        <pc:chgData name="Iryna Abramova" userId="cf8a27de836524f0" providerId="LiveId" clId="{8072768A-3937-4E1D-A3C6-B04A627524CB}" dt="2024-09-12T09:59:44.622" v="231" actId="108"/>
        <pc:sldMkLst>
          <pc:docMk/>
          <pc:sldMk cId="1215484018" sldId="258"/>
        </pc:sldMkLst>
        <pc:spChg chg="mod">
          <ac:chgData name="Iryna Abramova" userId="cf8a27de836524f0" providerId="LiveId" clId="{8072768A-3937-4E1D-A3C6-B04A627524CB}" dt="2024-09-12T09:59:44.622" v="231" actId="108"/>
          <ac:spMkLst>
            <pc:docMk/>
            <pc:sldMk cId="1215484018" sldId="258"/>
            <ac:spMk id="3" creationId="{BA3016E5-0548-4210-B13D-2F4C75E06CC0}"/>
          </ac:spMkLst>
        </pc:spChg>
      </pc:sldChg>
      <pc:sldChg chg="modSp mod">
        <pc:chgData name="Iryna Abramova" userId="cf8a27de836524f0" providerId="LiveId" clId="{8072768A-3937-4E1D-A3C6-B04A627524CB}" dt="2024-09-12T09:58:44.257" v="229"/>
        <pc:sldMkLst>
          <pc:docMk/>
          <pc:sldMk cId="1540272982" sldId="261"/>
        </pc:sldMkLst>
        <pc:spChg chg="mod">
          <ac:chgData name="Iryna Abramova" userId="cf8a27de836524f0" providerId="LiveId" clId="{8072768A-3937-4E1D-A3C6-B04A627524CB}" dt="2024-09-12T09:58:44.257" v="229"/>
          <ac:spMkLst>
            <pc:docMk/>
            <pc:sldMk cId="1540272982" sldId="261"/>
            <ac:spMk id="3" creationId="{7A174403-CBF2-40CB-A5E6-2159BDF06C80}"/>
          </ac:spMkLst>
        </pc:spChg>
      </pc:sldChg>
      <pc:sldChg chg="modSp mod">
        <pc:chgData name="Iryna Abramova" userId="cf8a27de836524f0" providerId="LiveId" clId="{8072768A-3937-4E1D-A3C6-B04A627524CB}" dt="2024-09-12T10:04:44.153" v="233"/>
        <pc:sldMkLst>
          <pc:docMk/>
          <pc:sldMk cId="1278427798" sldId="262"/>
        </pc:sldMkLst>
        <pc:spChg chg="mod">
          <ac:chgData name="Iryna Abramova" userId="cf8a27de836524f0" providerId="LiveId" clId="{8072768A-3937-4E1D-A3C6-B04A627524CB}" dt="2024-09-12T10:04:44.153" v="233"/>
          <ac:spMkLst>
            <pc:docMk/>
            <pc:sldMk cId="1278427798" sldId="262"/>
            <ac:spMk id="3" creationId="{C5AAD9C1-DFF8-42D1-9CCE-3373348CDB61}"/>
          </ac:spMkLst>
        </pc:spChg>
      </pc:sldChg>
      <pc:sldChg chg="modSp mod">
        <pc:chgData name="Iryna Abramova" userId="cf8a27de836524f0" providerId="LiveId" clId="{8072768A-3937-4E1D-A3C6-B04A627524CB}" dt="2024-09-12T10:04:55.262" v="234"/>
        <pc:sldMkLst>
          <pc:docMk/>
          <pc:sldMk cId="479154506" sldId="263"/>
        </pc:sldMkLst>
        <pc:spChg chg="mod">
          <ac:chgData name="Iryna Abramova" userId="cf8a27de836524f0" providerId="LiveId" clId="{8072768A-3937-4E1D-A3C6-B04A627524CB}" dt="2024-09-12T10:04:55.262" v="234"/>
          <ac:spMkLst>
            <pc:docMk/>
            <pc:sldMk cId="479154506" sldId="263"/>
            <ac:spMk id="3" creationId="{8DEF75CB-C9FF-4FC7-A065-C67F91379A9C}"/>
          </ac:spMkLst>
        </pc:spChg>
      </pc:sldChg>
      <pc:sldChg chg="modSp mod">
        <pc:chgData name="Iryna Abramova" userId="cf8a27de836524f0" providerId="LiveId" clId="{8072768A-3937-4E1D-A3C6-B04A627524CB}" dt="2024-09-12T09:57:32.710" v="228"/>
        <pc:sldMkLst>
          <pc:docMk/>
          <pc:sldMk cId="532481643" sldId="265"/>
        </pc:sldMkLst>
        <pc:spChg chg="mod">
          <ac:chgData name="Iryna Abramova" userId="cf8a27de836524f0" providerId="LiveId" clId="{8072768A-3937-4E1D-A3C6-B04A627524CB}" dt="2024-09-12T09:57:32.710" v="228"/>
          <ac:spMkLst>
            <pc:docMk/>
            <pc:sldMk cId="532481643" sldId="265"/>
            <ac:spMk id="3" creationId="{0DAF17A3-ACD8-46E9-B0A6-C17E89D4B0EE}"/>
          </ac:spMkLst>
        </pc:spChg>
      </pc:sldChg>
      <pc:sldChg chg="modSp mod">
        <pc:chgData name="Iryna Abramova" userId="cf8a27de836524f0" providerId="LiveId" clId="{8072768A-3937-4E1D-A3C6-B04A627524CB}" dt="2024-09-12T08:23:16.467" v="24"/>
        <pc:sldMkLst>
          <pc:docMk/>
          <pc:sldMk cId="2612462031" sldId="267"/>
        </pc:sldMkLst>
        <pc:spChg chg="mod">
          <ac:chgData name="Iryna Abramova" userId="cf8a27de836524f0" providerId="LiveId" clId="{8072768A-3937-4E1D-A3C6-B04A627524CB}" dt="2024-09-12T08:23:16.467" v="24"/>
          <ac:spMkLst>
            <pc:docMk/>
            <pc:sldMk cId="2612462031" sldId="267"/>
            <ac:spMk id="3" creationId="{1D9E5FC3-156F-4669-9B46-ED88434CDDC8}"/>
          </ac:spMkLst>
        </pc:spChg>
      </pc:sldChg>
      <pc:sldChg chg="modSp mod">
        <pc:chgData name="Iryna Abramova" userId="cf8a27de836524f0" providerId="LiveId" clId="{8072768A-3937-4E1D-A3C6-B04A627524CB}" dt="2024-09-12T08:23:21.022" v="27"/>
        <pc:sldMkLst>
          <pc:docMk/>
          <pc:sldMk cId="299664695" sldId="268"/>
        </pc:sldMkLst>
        <pc:spChg chg="mod">
          <ac:chgData name="Iryna Abramova" userId="cf8a27de836524f0" providerId="LiveId" clId="{8072768A-3937-4E1D-A3C6-B04A627524CB}" dt="2024-09-12T08:23:21.022" v="27"/>
          <ac:spMkLst>
            <pc:docMk/>
            <pc:sldMk cId="299664695" sldId="268"/>
            <ac:spMk id="3" creationId="{521C9C48-004B-496F-83B2-D7F33F3D64D9}"/>
          </ac:spMkLst>
        </pc:spChg>
      </pc:sldChg>
      <pc:sldChg chg="modSp mod">
        <pc:chgData name="Iryna Abramova" userId="cf8a27de836524f0" providerId="LiveId" clId="{8072768A-3937-4E1D-A3C6-B04A627524CB}" dt="2024-09-12T09:57:15.307" v="224"/>
        <pc:sldMkLst>
          <pc:docMk/>
          <pc:sldMk cId="2122683513" sldId="269"/>
        </pc:sldMkLst>
        <pc:spChg chg="mod">
          <ac:chgData name="Iryna Abramova" userId="cf8a27de836524f0" providerId="LiveId" clId="{8072768A-3937-4E1D-A3C6-B04A627524CB}" dt="2024-09-12T09:57:15.307" v="224"/>
          <ac:spMkLst>
            <pc:docMk/>
            <pc:sldMk cId="2122683513" sldId="269"/>
            <ac:spMk id="3" creationId="{5FAC2E98-45CB-4049-BD1D-B7DABAE005C8}"/>
          </ac:spMkLst>
        </pc:spChg>
      </pc:sldChg>
      <pc:sldChg chg="modSp mod">
        <pc:chgData name="Iryna Abramova" userId="cf8a27de836524f0" providerId="LiveId" clId="{8072768A-3937-4E1D-A3C6-B04A627524CB}" dt="2024-09-12T09:56:27.057" v="218" actId="207"/>
        <pc:sldMkLst>
          <pc:docMk/>
          <pc:sldMk cId="3795737447" sldId="270"/>
        </pc:sldMkLst>
        <pc:spChg chg="mod">
          <ac:chgData name="Iryna Abramova" userId="cf8a27de836524f0" providerId="LiveId" clId="{8072768A-3937-4E1D-A3C6-B04A627524CB}" dt="2024-09-12T09:56:27.057" v="218" actId="207"/>
          <ac:spMkLst>
            <pc:docMk/>
            <pc:sldMk cId="3795737447" sldId="270"/>
            <ac:spMk id="3" creationId="{76106629-FE0D-49C5-996E-014E56606F97}"/>
          </ac:spMkLst>
        </pc:spChg>
      </pc:sldChg>
      <pc:sldChg chg="modSp mod">
        <pc:chgData name="Iryna Abramova" userId="cf8a27de836524f0" providerId="LiveId" clId="{8072768A-3937-4E1D-A3C6-B04A627524CB}" dt="2024-09-12T08:22:12.400" v="20"/>
        <pc:sldMkLst>
          <pc:docMk/>
          <pc:sldMk cId="3187282004" sldId="273"/>
        </pc:sldMkLst>
        <pc:spChg chg="mod">
          <ac:chgData name="Iryna Abramova" userId="cf8a27de836524f0" providerId="LiveId" clId="{8072768A-3937-4E1D-A3C6-B04A627524CB}" dt="2024-09-12T08:22:12.400" v="20"/>
          <ac:spMkLst>
            <pc:docMk/>
            <pc:sldMk cId="3187282004" sldId="273"/>
            <ac:spMk id="3" creationId="{1109AB99-4DCF-4A5F-913C-B12F0EDEAEA8}"/>
          </ac:spMkLst>
        </pc:spChg>
      </pc:sldChg>
      <pc:sldChg chg="modSp mod">
        <pc:chgData name="Iryna Abramova" userId="cf8a27de836524f0" providerId="LiveId" clId="{8072768A-3937-4E1D-A3C6-B04A627524CB}" dt="2024-09-12T08:21:55.500" v="12"/>
        <pc:sldMkLst>
          <pc:docMk/>
          <pc:sldMk cId="785678154" sldId="275"/>
        </pc:sldMkLst>
        <pc:spChg chg="mod">
          <ac:chgData name="Iryna Abramova" userId="cf8a27de836524f0" providerId="LiveId" clId="{8072768A-3937-4E1D-A3C6-B04A627524CB}" dt="2024-09-12T08:21:55.500" v="12"/>
          <ac:spMkLst>
            <pc:docMk/>
            <pc:sldMk cId="785678154" sldId="275"/>
            <ac:spMk id="3" creationId="{C53C87C5-0E1A-4CE2-A460-BEDFDD34D5D7}"/>
          </ac:spMkLst>
        </pc:spChg>
      </pc:sldChg>
      <pc:sldChg chg="modSp mod">
        <pc:chgData name="Iryna Abramova" userId="cf8a27de836524f0" providerId="LiveId" clId="{8072768A-3937-4E1D-A3C6-B04A627524CB}" dt="2024-09-17T05:59:02.625" v="237" actId="14100"/>
        <pc:sldMkLst>
          <pc:docMk/>
          <pc:sldMk cId="3279384224" sldId="276"/>
        </pc:sldMkLst>
        <pc:spChg chg="mod">
          <ac:chgData name="Iryna Abramova" userId="cf8a27de836524f0" providerId="LiveId" clId="{8072768A-3937-4E1D-A3C6-B04A627524CB}" dt="2024-09-17T05:59:02.625" v="237" actId="14100"/>
          <ac:spMkLst>
            <pc:docMk/>
            <pc:sldMk cId="3279384224" sldId="276"/>
            <ac:spMk id="3" creationId="{C88D3490-6C3B-4AB4-AC36-CACB03C704DA}"/>
          </ac:spMkLst>
        </pc:spChg>
      </pc:sldChg>
      <pc:sldChg chg="addSp modSp new mod">
        <pc:chgData name="Iryna Abramova" userId="cf8a27de836524f0" providerId="LiveId" clId="{8072768A-3937-4E1D-A3C6-B04A627524CB}" dt="2024-09-12T09:42:17.642" v="64" actId="20577"/>
        <pc:sldMkLst>
          <pc:docMk/>
          <pc:sldMk cId="1462111311" sldId="277"/>
        </pc:sldMkLst>
        <pc:spChg chg="add mod">
          <ac:chgData name="Iryna Abramova" userId="cf8a27de836524f0" providerId="LiveId" clId="{8072768A-3937-4E1D-A3C6-B04A627524CB}" dt="2024-09-12T09:42:17.642" v="64" actId="20577"/>
          <ac:spMkLst>
            <pc:docMk/>
            <pc:sldMk cId="1462111311" sldId="277"/>
            <ac:spMk id="3" creationId="{00DF4251-6D91-4EA0-BBE2-BF9AD35394E1}"/>
          </ac:spMkLst>
        </pc:spChg>
      </pc:sldChg>
      <pc:sldChg chg="addSp modSp new mod">
        <pc:chgData name="Iryna Abramova" userId="cf8a27de836524f0" providerId="LiveId" clId="{8072768A-3937-4E1D-A3C6-B04A627524CB}" dt="2024-09-12T09:54:11.204" v="201" actId="207"/>
        <pc:sldMkLst>
          <pc:docMk/>
          <pc:sldMk cId="1987139939" sldId="278"/>
        </pc:sldMkLst>
        <pc:spChg chg="add mod">
          <ac:chgData name="Iryna Abramova" userId="cf8a27de836524f0" providerId="LiveId" clId="{8072768A-3937-4E1D-A3C6-B04A627524CB}" dt="2024-09-12T09:54:11.204" v="201" actId="207"/>
          <ac:spMkLst>
            <pc:docMk/>
            <pc:sldMk cId="1987139939" sldId="278"/>
            <ac:spMk id="3" creationId="{1478182F-2790-4B91-B132-23FDFE281AA0}"/>
          </ac:spMkLst>
        </pc:spChg>
      </pc:sldChg>
      <pc:sldChg chg="addSp modSp new mod">
        <pc:chgData name="Iryna Abramova" userId="cf8a27de836524f0" providerId="LiveId" clId="{8072768A-3937-4E1D-A3C6-B04A627524CB}" dt="2024-09-12T09:54:49.492" v="212" actId="20577"/>
        <pc:sldMkLst>
          <pc:docMk/>
          <pc:sldMk cId="701498860" sldId="279"/>
        </pc:sldMkLst>
        <pc:spChg chg="add mod">
          <ac:chgData name="Iryna Abramova" userId="cf8a27de836524f0" providerId="LiveId" clId="{8072768A-3937-4E1D-A3C6-B04A627524CB}" dt="2024-09-12T09:54:49.492" v="212" actId="20577"/>
          <ac:spMkLst>
            <pc:docMk/>
            <pc:sldMk cId="701498860" sldId="279"/>
            <ac:spMk id="3" creationId="{180596CA-E4C7-48D6-A665-38DF3F39637A}"/>
          </ac:spMkLst>
        </pc:spChg>
      </pc:sldChg>
      <pc:sldChg chg="addSp delSp modSp new mod">
        <pc:chgData name="Iryna Abramova" userId="cf8a27de836524f0" providerId="LiveId" clId="{8072768A-3937-4E1D-A3C6-B04A627524CB}" dt="2024-09-12T09:49:17.897" v="116" actId="1076"/>
        <pc:sldMkLst>
          <pc:docMk/>
          <pc:sldMk cId="3584913250" sldId="280"/>
        </pc:sldMkLst>
        <pc:spChg chg="add del mod">
          <ac:chgData name="Iryna Abramova" userId="cf8a27de836524f0" providerId="LiveId" clId="{8072768A-3937-4E1D-A3C6-B04A627524CB}" dt="2024-09-12T09:44:45.911" v="83" actId="478"/>
          <ac:spMkLst>
            <pc:docMk/>
            <pc:sldMk cId="3584913250" sldId="280"/>
            <ac:spMk id="3" creationId="{B72D6D5B-D1C1-48E0-8308-0061A835C0C7}"/>
          </ac:spMkLst>
        </pc:spChg>
        <pc:spChg chg="add mod">
          <ac:chgData name="Iryna Abramova" userId="cf8a27de836524f0" providerId="LiveId" clId="{8072768A-3937-4E1D-A3C6-B04A627524CB}" dt="2024-09-12T09:49:17.897" v="116" actId="1076"/>
          <ac:spMkLst>
            <pc:docMk/>
            <pc:sldMk cId="3584913250" sldId="280"/>
            <ac:spMk id="5" creationId="{C885D9C0-F6A5-45BC-8689-EFD63FB0EBCE}"/>
          </ac:spMkLst>
        </pc:spChg>
        <pc:graphicFrameChg chg="add mod modGraphic">
          <ac:chgData name="Iryna Abramova" userId="cf8a27de836524f0" providerId="LiveId" clId="{8072768A-3937-4E1D-A3C6-B04A627524CB}" dt="2024-09-12T09:49:13.138" v="115" actId="14100"/>
          <ac:graphicFrameMkLst>
            <pc:docMk/>
            <pc:sldMk cId="3584913250" sldId="280"/>
            <ac:graphicFrameMk id="2" creationId="{DB85A1C8-9850-4767-978B-22B01A7F8A4A}"/>
          </ac:graphicFrameMkLst>
        </pc:graphicFrameChg>
      </pc:sldChg>
      <pc:sldChg chg="addSp modSp new mod">
        <pc:chgData name="Iryna Abramova" userId="cf8a27de836524f0" providerId="LiveId" clId="{8072768A-3937-4E1D-A3C6-B04A627524CB}" dt="2024-09-12T09:55:04.482" v="214" actId="1076"/>
        <pc:sldMkLst>
          <pc:docMk/>
          <pc:sldMk cId="402000650" sldId="281"/>
        </pc:sldMkLst>
        <pc:spChg chg="add mod">
          <ac:chgData name="Iryna Abramova" userId="cf8a27de836524f0" providerId="LiveId" clId="{8072768A-3937-4E1D-A3C6-B04A627524CB}" dt="2024-09-12T09:55:01.633" v="213" actId="14100"/>
          <ac:spMkLst>
            <pc:docMk/>
            <pc:sldMk cId="402000650" sldId="281"/>
            <ac:spMk id="3" creationId="{69D81591-8D4D-4A34-A6E6-81F33E72FD2E}"/>
          </ac:spMkLst>
        </pc:spChg>
        <pc:spChg chg="add mod">
          <ac:chgData name="Iryna Abramova" userId="cf8a27de836524f0" providerId="LiveId" clId="{8072768A-3937-4E1D-A3C6-B04A627524CB}" dt="2024-09-12T09:45:21.633" v="89"/>
          <ac:spMkLst>
            <pc:docMk/>
            <pc:sldMk cId="402000650" sldId="281"/>
            <ac:spMk id="5" creationId="{68875CF1-90CD-4930-AD76-87BC84DAB8D0}"/>
          </ac:spMkLst>
        </pc:spChg>
        <pc:graphicFrameChg chg="add mod modGraphic">
          <ac:chgData name="Iryna Abramova" userId="cf8a27de836524f0" providerId="LiveId" clId="{8072768A-3937-4E1D-A3C6-B04A627524CB}" dt="2024-09-12T09:55:04.482" v="214" actId="1076"/>
          <ac:graphicFrameMkLst>
            <pc:docMk/>
            <pc:sldMk cId="402000650" sldId="281"/>
            <ac:graphicFrameMk id="4" creationId="{2A2B340B-BECB-4455-A99B-43AC764554C8}"/>
          </ac:graphicFrameMkLst>
        </pc:graphicFrameChg>
      </pc:sldChg>
      <pc:sldChg chg="addSp modSp new mod">
        <pc:chgData name="Iryna Abramova" userId="cf8a27de836524f0" providerId="LiveId" clId="{8072768A-3937-4E1D-A3C6-B04A627524CB}" dt="2024-09-12T09:55:43.549" v="217" actId="20577"/>
        <pc:sldMkLst>
          <pc:docMk/>
          <pc:sldMk cId="1867439793" sldId="282"/>
        </pc:sldMkLst>
        <pc:spChg chg="add mod">
          <ac:chgData name="Iryna Abramova" userId="cf8a27de836524f0" providerId="LiveId" clId="{8072768A-3937-4E1D-A3C6-B04A627524CB}" dt="2024-09-12T09:55:43.549" v="217" actId="20577"/>
          <ac:spMkLst>
            <pc:docMk/>
            <pc:sldMk cId="1867439793" sldId="282"/>
            <ac:spMk id="3" creationId="{FF93DFEA-A0B2-4F52-A90A-4A5F224E1D57}"/>
          </ac:spMkLst>
        </pc:spChg>
      </pc:sldChg>
      <pc:sldChg chg="addSp delSp modSp new mod">
        <pc:chgData name="Iryna Abramova" userId="cf8a27de836524f0" providerId="LiveId" clId="{8072768A-3937-4E1D-A3C6-B04A627524CB}" dt="2024-09-12T09:51:37.046" v="146" actId="122"/>
        <pc:sldMkLst>
          <pc:docMk/>
          <pc:sldMk cId="1597236901" sldId="283"/>
        </pc:sldMkLst>
        <pc:spChg chg="add mod">
          <ac:chgData name="Iryna Abramova" userId="cf8a27de836524f0" providerId="LiveId" clId="{8072768A-3937-4E1D-A3C6-B04A627524CB}" dt="2024-09-12T09:51:17.311" v="140" actId="113"/>
          <ac:spMkLst>
            <pc:docMk/>
            <pc:sldMk cId="1597236901" sldId="283"/>
            <ac:spMk id="3" creationId="{D2DDEF48-9D69-4E3A-9D62-38C07B9448F8}"/>
          </ac:spMkLst>
        </pc:spChg>
        <pc:graphicFrameChg chg="add mod modGraphic">
          <ac:chgData name="Iryna Abramova" userId="cf8a27de836524f0" providerId="LiveId" clId="{8072768A-3937-4E1D-A3C6-B04A627524CB}" dt="2024-09-12T09:51:37.046" v="146" actId="122"/>
          <ac:graphicFrameMkLst>
            <pc:docMk/>
            <pc:sldMk cId="1597236901" sldId="283"/>
            <ac:graphicFrameMk id="4" creationId="{ABF804A9-CE81-4AA3-937F-FC7914345337}"/>
          </ac:graphicFrameMkLst>
        </pc:graphicFrameChg>
        <pc:picChg chg="add del mod">
          <ac:chgData name="Iryna Abramova" userId="cf8a27de836524f0" providerId="LiveId" clId="{8072768A-3937-4E1D-A3C6-B04A627524CB}" dt="2024-09-12T09:46:44.372" v="98" actId="21"/>
          <ac:picMkLst>
            <pc:docMk/>
            <pc:sldMk cId="1597236901" sldId="283"/>
            <ac:picMk id="3074" creationId="{D3284414-86A7-4EE9-8CE3-3C948D70C86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1007037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140471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89F232-053B-46BC-B0F9-F94ECC549C41}"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2233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405071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89F232-053B-46BC-B0F9-F94ECC549C41}"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0504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2112501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4275142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423711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4219377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2E69F27-A8B5-44F7-8E57-6E958EEB5670}" type="datetimeFigureOut">
              <a:rPr lang="uk-UA" smtClean="0"/>
              <a:t>17.09.2024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3093510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273657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2E69F27-A8B5-44F7-8E57-6E958EEB5670}" type="datetimeFigureOut">
              <a:rPr lang="uk-UA" smtClean="0"/>
              <a:t>17.09.2024</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147686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2E69F27-A8B5-44F7-8E57-6E958EEB5670}" type="datetimeFigureOut">
              <a:rPr lang="uk-UA" smtClean="0"/>
              <a:t>17.09.2024</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2502345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69F27-A8B5-44F7-8E57-6E958EEB5670}" type="datetimeFigureOut">
              <a:rPr lang="uk-UA" smtClean="0"/>
              <a:t>17.09.2024</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230107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2307794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2E69F27-A8B5-44F7-8E57-6E958EEB5670}" type="datetimeFigureOut">
              <a:rPr lang="uk-UA" smtClean="0"/>
              <a:t>17.09.2024</a:t>
            </a:fld>
            <a:endParaRPr lang="uk-UA"/>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B89F232-053B-46BC-B0F9-F94ECC549C41}" type="slidenum">
              <a:rPr lang="uk-UA" smtClean="0"/>
              <a:t>‹№›</a:t>
            </a:fld>
            <a:endParaRPr lang="uk-UA"/>
          </a:p>
        </p:txBody>
      </p:sp>
    </p:spTree>
    <p:extLst>
      <p:ext uri="{BB962C8B-B14F-4D97-AF65-F5344CB8AC3E}">
        <p14:creationId xmlns:p14="http://schemas.microsoft.com/office/powerpoint/2010/main" val="45590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2E69F27-A8B5-44F7-8E57-6E958EEB5670}" type="datetimeFigureOut">
              <a:rPr lang="uk-UA" smtClean="0"/>
              <a:t>17.09.2024</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B89F232-053B-46BC-B0F9-F94ECC549C41}" type="slidenum">
              <a:rPr lang="uk-UA" smtClean="0"/>
              <a:t>‹№›</a:t>
            </a:fld>
            <a:endParaRPr lang="uk-UA"/>
          </a:p>
        </p:txBody>
      </p:sp>
    </p:spTree>
    <p:extLst>
      <p:ext uri="{BB962C8B-B14F-4D97-AF65-F5344CB8AC3E}">
        <p14:creationId xmlns:p14="http://schemas.microsoft.com/office/powerpoint/2010/main" val="4252197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7BEBE2-4342-4703-9FA4-6B1C30CC66B6}"/>
              </a:ext>
            </a:extLst>
          </p:cNvPr>
          <p:cNvSpPr>
            <a:spLocks noGrp="1"/>
          </p:cNvSpPr>
          <p:nvPr>
            <p:ph type="ctrTitle"/>
          </p:nvPr>
        </p:nvSpPr>
        <p:spPr>
          <a:xfrm>
            <a:off x="1156447" y="213519"/>
            <a:ext cx="9574306" cy="2387600"/>
          </a:xfrm>
        </p:spPr>
        <p:txBody>
          <a:bodyPr>
            <a:normAutofit/>
          </a:bodyPr>
          <a:lstStyle/>
          <a:p>
            <a:pPr algn="ctr"/>
            <a:r>
              <a:rPr lang="uk-UA" sz="3600" dirty="0">
                <a:latin typeface="Times New Roman" panose="02020603050405020304" pitchFamily="18" charset="0"/>
                <a:cs typeface="Times New Roman" panose="02020603050405020304" pitchFamily="18" charset="0"/>
              </a:rPr>
              <a:t>Тема 2. Класифікація та асортимент товарів</a:t>
            </a:r>
            <a:br>
              <a:rPr lang="uk-UA" sz="2400" dirty="0"/>
            </a:br>
            <a:endParaRPr lang="uk-UA" sz="2400" dirty="0"/>
          </a:p>
        </p:txBody>
      </p:sp>
      <p:sp>
        <p:nvSpPr>
          <p:cNvPr id="3" name="Підзаголовок 2">
            <a:extLst>
              <a:ext uri="{FF2B5EF4-FFF2-40B4-BE49-F238E27FC236}">
                <a16:creationId xmlns:a16="http://schemas.microsoft.com/office/drawing/2014/main" id="{27BFED9B-29D8-4319-A01E-A5879C45E6BE}"/>
              </a:ext>
            </a:extLst>
          </p:cNvPr>
          <p:cNvSpPr>
            <a:spLocks noGrp="1"/>
          </p:cNvSpPr>
          <p:nvPr>
            <p:ph type="subTitle" idx="1"/>
          </p:nvPr>
        </p:nvSpPr>
        <p:spPr>
          <a:xfrm>
            <a:off x="1586753" y="2341142"/>
            <a:ext cx="9144000" cy="1655762"/>
          </a:xfrm>
        </p:spPr>
        <p:txBody>
          <a:bodyPr>
            <a:normAutofit lnSpcReduction="10000"/>
          </a:bodyPr>
          <a:lstStyle/>
          <a:p>
            <a:pPr marL="457200" indent="-457200" algn="l">
              <a:lnSpc>
                <a:spcPct val="110000"/>
              </a:lnSpc>
              <a:spcBef>
                <a:spcPts val="0"/>
              </a:spcBef>
              <a:buAutoNum type="arabicPeriod"/>
            </a:pPr>
            <a:r>
              <a:rPr lang="uk-UA" sz="2400" dirty="0">
                <a:latin typeface="Times New Roman" panose="02020603050405020304" pitchFamily="18" charset="0"/>
                <a:cs typeface="Times New Roman" panose="02020603050405020304" pitchFamily="18" charset="0"/>
              </a:rPr>
              <a:t>Міжнародна система класифікації товарів. </a:t>
            </a:r>
          </a:p>
          <a:p>
            <a:pPr marL="457200" indent="-457200" algn="l">
              <a:lnSpc>
                <a:spcPct val="110000"/>
              </a:lnSpc>
              <a:spcBef>
                <a:spcPts val="0"/>
              </a:spcBef>
              <a:buAutoNum type="arabicPeriod"/>
            </a:pPr>
            <a:r>
              <a:rPr lang="uk-UA" sz="2400" dirty="0">
                <a:latin typeface="Times New Roman" panose="02020603050405020304" pitchFamily="18" charset="0"/>
                <a:cs typeface="Times New Roman" panose="02020603050405020304" pitchFamily="18" charset="0"/>
              </a:rPr>
              <a:t>Фактори формування асортименту. </a:t>
            </a:r>
          </a:p>
          <a:p>
            <a:pPr marL="457200" indent="-457200" algn="l">
              <a:lnSpc>
                <a:spcPct val="110000"/>
              </a:lnSpc>
              <a:spcBef>
                <a:spcPts val="0"/>
              </a:spcBef>
              <a:buAutoNum type="arabicPeriod"/>
            </a:pPr>
            <a:r>
              <a:rPr lang="uk-UA" sz="2400" dirty="0">
                <a:latin typeface="Times New Roman" panose="02020603050405020304" pitchFamily="18" charset="0"/>
                <a:cs typeface="Times New Roman" panose="02020603050405020304" pitchFamily="18" charset="0"/>
              </a:rPr>
              <a:t>Концепція асортименту і стратегії створення актуального</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асортименту в сучасних умовах.</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271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AF17A3-ACD8-46E9-B0A6-C17E89D4B0EE}"/>
              </a:ext>
            </a:extLst>
          </p:cNvPr>
          <p:cNvSpPr txBox="1"/>
          <p:nvPr/>
        </p:nvSpPr>
        <p:spPr>
          <a:xfrm>
            <a:off x="1452282" y="580107"/>
            <a:ext cx="9610165" cy="5078313"/>
          </a:xfrm>
          <a:prstGeom prst="rect">
            <a:avLst/>
          </a:prstGeom>
          <a:noFill/>
        </p:spPr>
        <p:txBody>
          <a:bodyPr wrap="square">
            <a:spAutoFit/>
          </a:bodyPr>
          <a:lstStyle/>
          <a:p>
            <a:pPr algn="just"/>
            <a:r>
              <a:rPr lang="uk-UA" b="0" i="0" dirty="0">
                <a:solidFill>
                  <a:srgbClr val="FF0000"/>
                </a:solidFill>
                <a:effectLst/>
                <a:latin typeface="Times New Roman" panose="02020603050405020304" pitchFamily="18" charset="0"/>
                <a:cs typeface="Times New Roman" panose="02020603050405020304" pitchFamily="18" charset="0"/>
              </a:rPr>
              <a:t>Приклад кодування продовольчих товарів за системою УКТЗЕД:</a:t>
            </a:r>
          </a:p>
          <a:p>
            <a:pPr algn="just"/>
            <a:endParaRPr lang="uk-UA" b="0" i="0" dirty="0">
              <a:solidFill>
                <a:srgbClr val="FF0000"/>
              </a:solidFill>
              <a:effectLst/>
              <a:latin typeface="Times New Roman" panose="02020603050405020304" pitchFamily="18" charset="0"/>
              <a:cs typeface="Times New Roman" panose="02020603050405020304" pitchFamily="18" charset="0"/>
            </a:endParaRPr>
          </a:p>
          <a:p>
            <a:pPr algn="just"/>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b="1" i="0" dirty="0">
                <a:solidFill>
                  <a:srgbClr val="111111"/>
                </a:solidFill>
                <a:effectLst/>
                <a:latin typeface="Times New Roman" panose="02020603050405020304" pitchFamily="18" charset="0"/>
                <a:cs typeface="Times New Roman" panose="02020603050405020304" pitchFamily="18" charset="0"/>
              </a:rPr>
              <a:t>Перші дві цифри</a:t>
            </a:r>
            <a:r>
              <a:rPr lang="uk-UA" b="0" i="0" dirty="0">
                <a:solidFill>
                  <a:srgbClr val="111111"/>
                </a:solidFill>
                <a:effectLst/>
                <a:latin typeface="Times New Roman" panose="02020603050405020304" pitchFamily="18" charset="0"/>
                <a:cs typeface="Times New Roman" panose="02020603050405020304" pitchFamily="18" charset="0"/>
              </a:rPr>
              <a:t>: Вказують на товарну позицію. </a:t>
            </a:r>
          </a:p>
          <a:p>
            <a:pPr algn="just"/>
            <a:r>
              <a:rPr lang="uk-UA" b="0" i="0" dirty="0">
                <a:solidFill>
                  <a:srgbClr val="111111"/>
                </a:solidFill>
                <a:effectLst/>
                <a:latin typeface="Times New Roman" panose="02020603050405020304" pitchFamily="18" charset="0"/>
                <a:cs typeface="Times New Roman" panose="02020603050405020304" pitchFamily="18" charset="0"/>
              </a:rPr>
              <a:t>Наприклад, 04 - це “Молоко та молочні продукти”.</a:t>
            </a:r>
          </a:p>
          <a:p>
            <a:pPr algn="just">
              <a:buFont typeface="+mj-lt"/>
              <a:buAutoNum type="arabicPeriod"/>
            </a:pPr>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b="1" i="0" dirty="0">
                <a:solidFill>
                  <a:srgbClr val="111111"/>
                </a:solidFill>
                <a:effectLst/>
                <a:latin typeface="Times New Roman" panose="02020603050405020304" pitchFamily="18" charset="0"/>
                <a:cs typeface="Times New Roman" panose="02020603050405020304" pitchFamily="18" charset="0"/>
              </a:rPr>
              <a:t>Наступні дві цифри</a:t>
            </a:r>
            <a:r>
              <a:rPr lang="uk-UA" b="0" i="0" dirty="0">
                <a:solidFill>
                  <a:srgbClr val="111111"/>
                </a:solidFill>
                <a:effectLst/>
                <a:latin typeface="Times New Roman" panose="02020603050405020304" pitchFamily="18" charset="0"/>
                <a:cs typeface="Times New Roman" panose="02020603050405020304" pitchFamily="18" charset="0"/>
              </a:rPr>
              <a:t>: Вказують на групу товару в межах </a:t>
            </a:r>
            <a:r>
              <a:rPr lang="uk-UA" b="0" i="0" dirty="0" err="1">
                <a:solidFill>
                  <a:srgbClr val="111111"/>
                </a:solidFill>
                <a:effectLst/>
                <a:latin typeface="Times New Roman" panose="02020603050405020304" pitchFamily="18" charset="0"/>
                <a:cs typeface="Times New Roman" panose="02020603050405020304" pitchFamily="18" charset="0"/>
              </a:rPr>
              <a:t>підпозиції</a:t>
            </a:r>
            <a:r>
              <a:rPr lang="uk-UA" b="0" i="0" dirty="0">
                <a:solidFill>
                  <a:srgbClr val="111111"/>
                </a:solidFill>
                <a:effectLst/>
                <a:latin typeface="Times New Roman" panose="02020603050405020304" pitchFamily="18" charset="0"/>
                <a:cs typeface="Times New Roman" panose="02020603050405020304" pitchFamily="18" charset="0"/>
              </a:rPr>
              <a:t>.</a:t>
            </a:r>
          </a:p>
          <a:p>
            <a:pPr algn="just"/>
            <a:r>
              <a:rPr lang="uk-UA" b="0" i="0" dirty="0">
                <a:solidFill>
                  <a:srgbClr val="111111"/>
                </a:solidFill>
                <a:effectLst/>
                <a:latin typeface="Times New Roman" panose="02020603050405020304" pitchFamily="18" charset="0"/>
                <a:cs typeface="Times New Roman" panose="02020603050405020304" pitchFamily="18" charset="0"/>
              </a:rPr>
              <a:t>Наприклад, 0402 - це “Молоко та вершки, концентровані або з додаванням цукру чи інших </a:t>
            </a:r>
            <a:r>
              <a:rPr lang="uk-UA" b="0" i="0" dirty="0" err="1">
                <a:solidFill>
                  <a:srgbClr val="111111"/>
                </a:solidFill>
                <a:effectLst/>
                <a:latin typeface="Times New Roman" panose="02020603050405020304" pitchFamily="18" charset="0"/>
                <a:cs typeface="Times New Roman" panose="02020603050405020304" pitchFamily="18" charset="0"/>
              </a:rPr>
              <a:t>підсолоджувальних</a:t>
            </a:r>
            <a:r>
              <a:rPr lang="uk-UA" b="0" i="0" dirty="0">
                <a:solidFill>
                  <a:srgbClr val="111111"/>
                </a:solidFill>
                <a:effectLst/>
                <a:latin typeface="Times New Roman" panose="02020603050405020304" pitchFamily="18" charset="0"/>
                <a:cs typeface="Times New Roman" panose="02020603050405020304" pitchFamily="18" charset="0"/>
              </a:rPr>
              <a:t> речовин”.</a:t>
            </a:r>
          </a:p>
          <a:p>
            <a:pPr algn="just"/>
            <a:endParaRPr lang="uk-UA" dirty="0">
              <a:solidFill>
                <a:srgbClr val="111111"/>
              </a:solidFill>
              <a:latin typeface="Times New Roman" panose="02020603050405020304" pitchFamily="18" charset="0"/>
              <a:cs typeface="Times New Roman" panose="02020603050405020304" pitchFamily="18" charset="0"/>
            </a:endParaRPr>
          </a:p>
          <a:p>
            <a:pPr algn="just"/>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b="1" i="0" dirty="0">
                <a:solidFill>
                  <a:srgbClr val="111111"/>
                </a:solidFill>
                <a:effectLst/>
                <a:latin typeface="Times New Roman" panose="02020603050405020304" pitchFamily="18" charset="0"/>
                <a:cs typeface="Times New Roman" panose="02020603050405020304" pitchFamily="18" charset="0"/>
              </a:rPr>
              <a:t>Третя пара цифр</a:t>
            </a:r>
            <a:r>
              <a:rPr lang="uk-UA" b="0" i="0" dirty="0">
                <a:solidFill>
                  <a:srgbClr val="111111"/>
                </a:solidFill>
                <a:effectLst/>
                <a:latin typeface="Times New Roman" panose="02020603050405020304" pitchFamily="18" charset="0"/>
                <a:cs typeface="Times New Roman" panose="02020603050405020304" pitchFamily="18" charset="0"/>
              </a:rPr>
              <a:t>: Вказують на категорію товару. </a:t>
            </a:r>
          </a:p>
          <a:p>
            <a:pPr algn="just"/>
            <a:r>
              <a:rPr lang="uk-UA" b="0" i="0" dirty="0">
                <a:solidFill>
                  <a:srgbClr val="111111"/>
                </a:solidFill>
                <a:effectLst/>
                <a:latin typeface="Times New Roman" panose="02020603050405020304" pitchFamily="18" charset="0"/>
                <a:cs typeface="Times New Roman" panose="02020603050405020304" pitchFamily="18" charset="0"/>
              </a:rPr>
              <a:t>Наприклад, 040221 - це “Молоко та вершки, у твердій формі, з вмістом жиру не більше 1,5%”.</a:t>
            </a:r>
          </a:p>
          <a:p>
            <a:pPr algn="just"/>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b="1" i="0" dirty="0">
                <a:solidFill>
                  <a:srgbClr val="111111"/>
                </a:solidFill>
                <a:effectLst/>
                <a:latin typeface="Times New Roman" panose="02020603050405020304" pitchFamily="18" charset="0"/>
                <a:cs typeface="Times New Roman" panose="02020603050405020304" pitchFamily="18" charset="0"/>
              </a:rPr>
              <a:t>Останні дві цифри</a:t>
            </a:r>
            <a:r>
              <a:rPr lang="uk-UA" b="0" i="0" dirty="0">
                <a:solidFill>
                  <a:srgbClr val="111111"/>
                </a:solidFill>
                <a:effectLst/>
                <a:latin typeface="Times New Roman" panose="02020603050405020304" pitchFamily="18" charset="0"/>
                <a:cs typeface="Times New Roman" panose="02020603050405020304" pitchFamily="18" charset="0"/>
              </a:rPr>
              <a:t>: Вказують на конкретний товар або його характеристику. Наприклад, 04022110 - це “Молоко та вершки, у твердій формі, з вмістом жиру не більше 1,5%, у споживчій упаковці”.</a:t>
            </a:r>
          </a:p>
          <a:p>
            <a:pPr algn="just">
              <a:buFont typeface="+mj-lt"/>
              <a:buAutoNum type="arabicPeriod"/>
            </a:pPr>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b="0" i="0" dirty="0">
                <a:solidFill>
                  <a:srgbClr val="111111"/>
                </a:solidFill>
                <a:effectLst/>
                <a:latin typeface="Times New Roman" panose="02020603050405020304" pitchFamily="18" charset="0"/>
                <a:cs typeface="Times New Roman" panose="02020603050405020304" pitchFamily="18" charset="0"/>
              </a:rPr>
              <a:t>Таким чином, код </a:t>
            </a:r>
            <a:r>
              <a:rPr lang="uk-UA" b="0" i="0" dirty="0">
                <a:solidFill>
                  <a:srgbClr val="FF0000"/>
                </a:solidFill>
                <a:effectLst/>
                <a:latin typeface="Times New Roman" panose="02020603050405020304" pitchFamily="18" charset="0"/>
                <a:cs typeface="Times New Roman" panose="02020603050405020304" pitchFamily="18" charset="0"/>
              </a:rPr>
              <a:t>04022110</a:t>
            </a:r>
            <a:r>
              <a:rPr lang="uk-UA" b="0" i="0" dirty="0">
                <a:solidFill>
                  <a:srgbClr val="111111"/>
                </a:solidFill>
                <a:effectLst/>
                <a:latin typeface="Times New Roman" panose="02020603050405020304" pitchFamily="18" charset="0"/>
                <a:cs typeface="Times New Roman" panose="02020603050405020304" pitchFamily="18" charset="0"/>
              </a:rPr>
              <a:t> повністю описує конкретний продовольчий товар у системі УКТЗЕД.</a:t>
            </a:r>
          </a:p>
        </p:txBody>
      </p:sp>
    </p:spTree>
    <p:extLst>
      <p:ext uri="{BB962C8B-B14F-4D97-AF65-F5344CB8AC3E}">
        <p14:creationId xmlns:p14="http://schemas.microsoft.com/office/powerpoint/2010/main" val="53248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9E5FC3-156F-4669-9B46-ED88434CDDC8}"/>
              </a:ext>
            </a:extLst>
          </p:cNvPr>
          <p:cNvSpPr txBox="1"/>
          <p:nvPr/>
        </p:nvSpPr>
        <p:spPr>
          <a:xfrm>
            <a:off x="795867" y="1108621"/>
            <a:ext cx="10955866" cy="3453318"/>
          </a:xfrm>
          <a:prstGeom prst="rect">
            <a:avLst/>
          </a:prstGeom>
          <a:noFill/>
        </p:spPr>
        <p:txBody>
          <a:bodyPr wrap="square">
            <a:spAutoFit/>
          </a:bodyPr>
          <a:lstStyle/>
          <a:p>
            <a:pPr marL="0" indent="360000" algn="just">
              <a:lnSpc>
                <a:spcPct val="110000"/>
              </a:lnSpc>
              <a:buNone/>
            </a:pPr>
            <a:r>
              <a:rPr lang="uk-UA" sz="2000" dirty="0">
                <a:latin typeface="Times New Roman" pitchFamily="18" charset="0"/>
                <a:cs typeface="Times New Roman" pitchFamily="18" charset="0"/>
              </a:rPr>
              <a:t>Міжнародна система класифікації товарів є важливою складовою міжнародного торгового середовища і має безліч практичних застосувань та переваг:</a:t>
            </a:r>
          </a:p>
          <a:p>
            <a:pPr marL="0" indent="360000" algn="just">
              <a:lnSpc>
                <a:spcPct val="110000"/>
              </a:lnSpc>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Спрощення міжнародної торгівлі: </a:t>
            </a:r>
            <a:r>
              <a:rPr lang="uk-UA" sz="2000" dirty="0">
                <a:latin typeface="Times New Roman" pitchFamily="18" charset="0"/>
                <a:cs typeface="Times New Roman" pitchFamily="18" charset="0"/>
              </a:rPr>
              <a:t>МСКТ допомагає стандартизувати класифікацію товарів, що робить процес митного оформлення та перевезення товарів через кордони більш прозорим та ефективним.</a:t>
            </a:r>
          </a:p>
          <a:p>
            <a:pPr marL="0" indent="360000" algn="just">
              <a:lnSpc>
                <a:spcPct val="110000"/>
              </a:lnSpc>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Збільшення точності статистичного аналізу: </a:t>
            </a:r>
            <a:r>
              <a:rPr lang="uk-UA" sz="2000" dirty="0">
                <a:latin typeface="Times New Roman" pitchFamily="18" charset="0"/>
                <a:cs typeface="Times New Roman" pitchFamily="18" charset="0"/>
              </a:rPr>
              <a:t>Ця система дозволяє збирати статистичні дані про торговельний оборот на міжнародному рівні з високою точністю, що важливо для аналізу економічних та торговельних тенденцій.</a:t>
            </a:r>
          </a:p>
          <a:p>
            <a:pPr marL="0" indent="360000" algn="just">
              <a:lnSpc>
                <a:spcPct val="110000"/>
              </a:lnSpc>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Допомога у встановленні митних тарифів: </a:t>
            </a:r>
            <a:r>
              <a:rPr lang="uk-UA" sz="2000" dirty="0">
                <a:latin typeface="Times New Roman" pitchFamily="18" charset="0"/>
                <a:cs typeface="Times New Roman" pitchFamily="18" charset="0"/>
              </a:rPr>
              <a:t>МСКТ допомагає країнам визначити митні ставки для імпорту та експорту товарів, що сприяє уніфікації митних правил і процедур.</a:t>
            </a:r>
          </a:p>
        </p:txBody>
      </p:sp>
    </p:spTree>
    <p:extLst>
      <p:ext uri="{BB962C8B-B14F-4D97-AF65-F5344CB8AC3E}">
        <p14:creationId xmlns:p14="http://schemas.microsoft.com/office/powerpoint/2010/main" val="2612462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1C9C48-004B-496F-83B2-D7F33F3D64D9}"/>
              </a:ext>
            </a:extLst>
          </p:cNvPr>
          <p:cNvSpPr txBox="1"/>
          <p:nvPr/>
        </p:nvSpPr>
        <p:spPr>
          <a:xfrm>
            <a:off x="1151466" y="1267465"/>
            <a:ext cx="9889067" cy="4861395"/>
          </a:xfrm>
          <a:prstGeom prst="rect">
            <a:avLst/>
          </a:prstGeom>
          <a:noFill/>
        </p:spPr>
        <p:txBody>
          <a:bodyPr wrap="square">
            <a:spAutoFit/>
          </a:bodyPr>
          <a:lstStyle/>
          <a:p>
            <a:pPr marL="0" indent="457200" algn="just">
              <a:lnSpc>
                <a:spcPct val="120000"/>
              </a:lnSpc>
              <a:spcBef>
                <a:spcPts val="0"/>
              </a:spcBef>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Підтримка інтелектуальної власності: </a:t>
            </a:r>
            <a:r>
              <a:rPr lang="uk-UA" sz="2000" dirty="0">
                <a:latin typeface="Times New Roman" pitchFamily="18" charset="0"/>
                <a:cs typeface="Times New Roman" pitchFamily="18" charset="0"/>
              </a:rPr>
              <a:t>МСКТ містить спеціальну групу, присвячену класифікації продуктів і послуг, пов'язаних із знаками для товарів та послуг, що є корисним для охорони інтелектуальної власності.</a:t>
            </a:r>
          </a:p>
          <a:p>
            <a:pPr marL="0" indent="457200" algn="just">
              <a:lnSpc>
                <a:spcPct val="120000"/>
              </a:lnSpc>
              <a:spcBef>
                <a:spcPts val="0"/>
              </a:spcBef>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Сприяння ефективній митній службі: </a:t>
            </a:r>
            <a:r>
              <a:rPr lang="uk-UA" sz="2000" dirty="0">
                <a:latin typeface="Times New Roman" pitchFamily="18" charset="0"/>
                <a:cs typeface="Times New Roman" pitchFamily="18" charset="0"/>
              </a:rPr>
              <a:t>Використання МСКТ допомагає митним службам впоратися з обробкою великої кількості товарів, сприяючи більш якісному та швидкому обміну товарів.</a:t>
            </a:r>
          </a:p>
          <a:p>
            <a:pPr marL="0" indent="457200" algn="just">
              <a:lnSpc>
                <a:spcPct val="120000"/>
              </a:lnSpc>
              <a:spcBef>
                <a:spcPts val="0"/>
              </a:spcBef>
              <a:buNone/>
            </a:pPr>
            <a:r>
              <a:rPr lang="uk-UA" sz="2000" b="0" i="0" dirty="0">
                <a:solidFill>
                  <a:srgbClr val="111111"/>
                </a:solidFill>
                <a:effectLst/>
                <a:latin typeface="Times New Roman" panose="02020603050405020304" pitchFamily="18" charset="0"/>
                <a:cs typeface="Times New Roman" panose="02020603050405020304" pitchFamily="18" charset="0"/>
              </a:rPr>
              <a:t>✅</a:t>
            </a:r>
            <a:r>
              <a:rPr lang="uk-UA" sz="2000" dirty="0">
                <a:solidFill>
                  <a:srgbClr val="FF0000"/>
                </a:solidFill>
                <a:latin typeface="Times New Roman" pitchFamily="18" charset="0"/>
                <a:cs typeface="Times New Roman" pitchFamily="18" charset="0"/>
              </a:rPr>
              <a:t>Підтримка міжнародної співпраці: </a:t>
            </a:r>
            <a:r>
              <a:rPr lang="uk-UA" sz="2000" dirty="0">
                <a:latin typeface="Times New Roman" pitchFamily="18" charset="0"/>
                <a:cs typeface="Times New Roman" pitchFamily="18" charset="0"/>
              </a:rPr>
              <a:t>МСКТ розроблена для використання у всьому світі, що сприяє зростанню міжнародної співпраці та розумінню між різними країнами у сфері митних та торгових питань.</a:t>
            </a:r>
          </a:p>
          <a:p>
            <a:pPr marL="0" indent="457200" algn="just">
              <a:lnSpc>
                <a:spcPct val="120000"/>
              </a:lnSpc>
              <a:spcBef>
                <a:spcPts val="0"/>
              </a:spcBef>
              <a:buNone/>
            </a:pPr>
            <a:r>
              <a:rPr lang="uk-UA" sz="2000" dirty="0">
                <a:latin typeface="Times New Roman" pitchFamily="18" charset="0"/>
                <a:cs typeface="Times New Roman" pitchFamily="18" charset="0"/>
              </a:rPr>
              <a:t>Незважаючи на багато переваг, слід відзначити, що МСКТ постійно оновлюється, оскільки нові товари і послуги надходять на ринок. Тому важливо забезпечувати актуальність і відповідність класифікації товарів до сучасних реалій міжнародної торгівлі.</a:t>
            </a:r>
          </a:p>
        </p:txBody>
      </p:sp>
    </p:spTree>
    <p:extLst>
      <p:ext uri="{BB962C8B-B14F-4D97-AF65-F5344CB8AC3E}">
        <p14:creationId xmlns:p14="http://schemas.microsoft.com/office/powerpoint/2010/main" val="29966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AC2E98-45CB-4049-BD1D-B7DABAE005C8}"/>
              </a:ext>
            </a:extLst>
          </p:cNvPr>
          <p:cNvSpPr txBox="1"/>
          <p:nvPr/>
        </p:nvSpPr>
        <p:spPr>
          <a:xfrm>
            <a:off x="948267" y="746275"/>
            <a:ext cx="11125200" cy="4384534"/>
          </a:xfrm>
          <a:prstGeom prst="rect">
            <a:avLst/>
          </a:prstGeom>
          <a:noFill/>
        </p:spPr>
        <p:txBody>
          <a:bodyPr wrap="square">
            <a:spAutoFit/>
          </a:bodyPr>
          <a:lstStyle/>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Покращення конкурентоспроможності: </a:t>
            </a:r>
            <a:r>
              <a:rPr lang="uk-UA" sz="1800" dirty="0">
                <a:latin typeface="Times New Roman" pitchFamily="18" charset="0"/>
                <a:cs typeface="Times New Roman" pitchFamily="18" charset="0"/>
              </a:rPr>
              <a:t>МСКТ допомагає компаніям легше здійснювати міжнародний експорт і імпорт, що збільшує їхню конкурентоспроможність на світовому ринку.</a:t>
            </a:r>
          </a:p>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Захист споживачів: </a:t>
            </a:r>
            <a:r>
              <a:rPr lang="uk-UA" sz="1800" dirty="0">
                <a:latin typeface="Times New Roman" pitchFamily="18" charset="0"/>
                <a:cs typeface="Times New Roman" pitchFamily="18" charset="0"/>
              </a:rPr>
              <a:t>Система класифікації товарів дозволяє уточнити та стандартизувати інформацію про товари, що полегшує споживачам прийняття рішень та забезпечує їхню безпеку.</a:t>
            </a:r>
          </a:p>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Міжнародні стандарти якості:</a:t>
            </a:r>
            <a:r>
              <a:rPr lang="uk-UA" sz="1800" dirty="0">
                <a:latin typeface="Times New Roman" pitchFamily="18" charset="0"/>
                <a:cs typeface="Times New Roman" pitchFamily="18" charset="0"/>
              </a:rPr>
              <a:t> МСКТ може бути використана для створення міжнародних стандартів якості для різних товарів і послуг, що сприяє уніфікації стандартів і поліпшенню якості продукції.</a:t>
            </a:r>
          </a:p>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Підтримка міжнародних договорів: </a:t>
            </a:r>
            <a:r>
              <a:rPr lang="uk-UA" sz="1800" dirty="0">
                <a:latin typeface="Times New Roman" pitchFamily="18" charset="0"/>
                <a:cs typeface="Times New Roman" pitchFamily="18" charset="0"/>
              </a:rPr>
              <a:t>Міжнародні договори та угоди часто використовують МСКТ для однозначного визначення класифікації товарів і послуг, що сприяє врегулюванню торговельних відносин між країнами.</a:t>
            </a:r>
          </a:p>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Екологічний аспект: </a:t>
            </a:r>
            <a:r>
              <a:rPr lang="uk-UA" sz="1800" dirty="0">
                <a:latin typeface="Times New Roman" pitchFamily="18" charset="0"/>
                <a:cs typeface="Times New Roman" pitchFamily="18" charset="0"/>
              </a:rPr>
              <a:t>МСКТ також може бути використана для класифікації товарів з екологічною спрямованістю, що сприяє контролю над обігом та торгівлею екологічно важливими товарами.</a:t>
            </a:r>
          </a:p>
          <a:p>
            <a:pPr marL="0" indent="457200" algn="just">
              <a:lnSpc>
                <a:spcPct val="120000"/>
              </a:lnSpc>
              <a:spcBef>
                <a:spcPts val="0"/>
              </a:spcBef>
              <a:buNone/>
            </a:pPr>
            <a:r>
              <a:rPr lang="uk-UA" sz="1800" b="0" i="0" dirty="0">
                <a:solidFill>
                  <a:srgbClr val="111111"/>
                </a:solidFill>
                <a:effectLst/>
                <a:latin typeface="Times New Roman" panose="02020603050405020304" pitchFamily="18" charset="0"/>
                <a:cs typeface="Times New Roman" panose="02020603050405020304" pitchFamily="18" charset="0"/>
              </a:rPr>
              <a:t>✅ </a:t>
            </a:r>
            <a:r>
              <a:rPr lang="uk-UA" sz="1800" dirty="0">
                <a:solidFill>
                  <a:srgbClr val="FF0000"/>
                </a:solidFill>
                <a:latin typeface="Times New Roman" pitchFamily="18" charset="0"/>
                <a:cs typeface="Times New Roman" pitchFamily="18" charset="0"/>
              </a:rPr>
              <a:t>Підтримка досліджень і розвитку:</a:t>
            </a:r>
            <a:r>
              <a:rPr lang="uk-UA" sz="1800" dirty="0">
                <a:latin typeface="Times New Roman" pitchFamily="18" charset="0"/>
                <a:cs typeface="Times New Roman" pitchFamily="18" charset="0"/>
              </a:rPr>
              <a:t> МСКТ надає базовий інструмент для аналізу та відстеження руху товарів на світовому ринку, що корисно для досліджень і розвитку нових продуктів.</a:t>
            </a:r>
          </a:p>
        </p:txBody>
      </p:sp>
    </p:spTree>
    <p:extLst>
      <p:ext uri="{BB962C8B-B14F-4D97-AF65-F5344CB8AC3E}">
        <p14:creationId xmlns:p14="http://schemas.microsoft.com/office/powerpoint/2010/main" val="2122683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1920AF-4BD9-44D0-B5B6-7756F8F81276}"/>
              </a:ext>
            </a:extLst>
          </p:cNvPr>
          <p:cNvSpPr txBox="1"/>
          <p:nvPr/>
        </p:nvSpPr>
        <p:spPr>
          <a:xfrm>
            <a:off x="3589867" y="653534"/>
            <a:ext cx="6096000" cy="461665"/>
          </a:xfrm>
          <a:prstGeom prst="rect">
            <a:avLst/>
          </a:prstGeom>
          <a:noFill/>
        </p:spPr>
        <p:txBody>
          <a:bodyPr wrap="square">
            <a:spAutoFit/>
          </a:bodyPr>
          <a:lstStyle/>
          <a:p>
            <a:r>
              <a:rPr lang="uk-UA" sz="2400" b="1" dirty="0">
                <a:latin typeface="Times New Roman" pitchFamily="18" charset="0"/>
                <a:cs typeface="Times New Roman" pitchFamily="18" charset="0"/>
              </a:rPr>
              <a:t>2. Фактори формування асортименту</a:t>
            </a:r>
          </a:p>
        </p:txBody>
      </p:sp>
      <p:sp>
        <p:nvSpPr>
          <p:cNvPr id="5" name="TextBox 4">
            <a:extLst>
              <a:ext uri="{FF2B5EF4-FFF2-40B4-BE49-F238E27FC236}">
                <a16:creationId xmlns:a16="http://schemas.microsoft.com/office/drawing/2014/main" id="{C48CC941-1ACA-422C-8648-082C0477EBB3}"/>
              </a:ext>
            </a:extLst>
          </p:cNvPr>
          <p:cNvSpPr txBox="1"/>
          <p:nvPr/>
        </p:nvSpPr>
        <p:spPr>
          <a:xfrm>
            <a:off x="1083733" y="1271982"/>
            <a:ext cx="10024533" cy="4801314"/>
          </a:xfrm>
          <a:prstGeom prst="rect">
            <a:avLst/>
          </a:prstGeom>
          <a:noFill/>
        </p:spPr>
        <p:txBody>
          <a:bodyPr wrap="square">
            <a:spAutoFit/>
          </a:bodyPr>
          <a:lstStyle/>
          <a:p>
            <a:pPr marL="0" indent="360000" algn="just">
              <a:spcBef>
                <a:spcPts val="0"/>
              </a:spcBef>
              <a:buNone/>
            </a:pPr>
            <a:r>
              <a:rPr lang="uk-UA" sz="1800" dirty="0">
                <a:solidFill>
                  <a:srgbClr val="FF0000"/>
                </a:solidFill>
                <a:latin typeface="Times New Roman" pitchFamily="18" charset="0"/>
                <a:cs typeface="Times New Roman" pitchFamily="18" charset="0"/>
              </a:rPr>
              <a:t>Асортимент товарів </a:t>
            </a:r>
            <a:r>
              <a:rPr lang="uk-UA" sz="1800" dirty="0">
                <a:latin typeface="Times New Roman" pitchFamily="18" charset="0"/>
                <a:cs typeface="Times New Roman" pitchFamily="18" charset="0"/>
              </a:rPr>
              <a:t>– набір товарів різних груп, підгруп, видів і різновидів, що їх об’єднують за певною споживчою, торговою або виробничою ознакою для характеристики складу товарної маси в різних умовах. </a:t>
            </a:r>
          </a:p>
          <a:p>
            <a:pPr marL="0" indent="360000" algn="just">
              <a:spcBef>
                <a:spcPts val="0"/>
              </a:spcBef>
              <a:buNone/>
            </a:pPr>
            <a:r>
              <a:rPr lang="uk-UA" sz="1800" dirty="0">
                <a:solidFill>
                  <a:srgbClr val="FF0000"/>
                </a:solidFill>
                <a:latin typeface="Times New Roman" pitchFamily="18" charset="0"/>
                <a:cs typeface="Times New Roman" pitchFamily="18" charset="0"/>
              </a:rPr>
              <a:t>Товарний асортимент </a:t>
            </a:r>
            <a:r>
              <a:rPr lang="uk-UA" sz="1800" dirty="0">
                <a:latin typeface="Times New Roman" pitchFamily="18" charset="0"/>
                <a:cs typeface="Times New Roman" pitchFamily="18" charset="0"/>
              </a:rPr>
              <a:t>має велике соціально-економічне значення, оскільки від нього залежить повнота задоволення споживчого попиту та якість торгового обслуговування суб’єктів ринку. Сукупність асортиментних груп товарів, що їх пропонує покупцеві продавець є </a:t>
            </a:r>
            <a:r>
              <a:rPr lang="uk-UA" sz="1800" dirty="0">
                <a:solidFill>
                  <a:srgbClr val="FF0000"/>
                </a:solidFill>
                <a:latin typeface="Times New Roman" pitchFamily="18" charset="0"/>
                <a:cs typeface="Times New Roman" pitchFamily="18" charset="0"/>
              </a:rPr>
              <a:t>товарною номенклатурою</a:t>
            </a:r>
            <a:r>
              <a:rPr lang="uk-UA" sz="1800" dirty="0">
                <a:latin typeface="Times New Roman" pitchFamily="18" charset="0"/>
                <a:cs typeface="Times New Roman" pitchFamily="18" charset="0"/>
              </a:rPr>
              <a:t>. </a:t>
            </a:r>
          </a:p>
          <a:p>
            <a:pPr marL="0" indent="360000" algn="just">
              <a:spcBef>
                <a:spcPts val="0"/>
              </a:spcBef>
              <a:buNone/>
            </a:pPr>
            <a:r>
              <a:rPr lang="uk-UA" sz="1800" dirty="0">
                <a:solidFill>
                  <a:srgbClr val="FF0000"/>
                </a:solidFill>
                <a:latin typeface="Times New Roman" pitchFamily="18" charset="0"/>
                <a:cs typeface="Times New Roman" pitchFamily="18" charset="0"/>
              </a:rPr>
              <a:t>Товарна номенклатура </a:t>
            </a:r>
            <a:r>
              <a:rPr lang="uk-UA" sz="1800" dirty="0">
                <a:latin typeface="Times New Roman" pitchFamily="18" charset="0"/>
                <a:cs typeface="Times New Roman" pitchFamily="18" charset="0"/>
              </a:rPr>
              <a:t>– це перелік однорідних і різнорідних товарів загального або аналогічного призначення. Номенклатура буквально означає перелік імен. Що стосується товарної номенклатури, то це перелік груп товарів, пропонованих конкретним продавцем. Продавець же може пропонувати покупцям продукцію одного чи декількох виробників, залучаючи номенклатуру продукції кожного з них у повному обсязі або частково. Отже товарний асортимент і товарна номенклатура пов’язані між собою. Можна сказати, що </a:t>
            </a:r>
            <a:r>
              <a:rPr lang="uk-UA" sz="1800" dirty="0">
                <a:solidFill>
                  <a:srgbClr val="FF0000"/>
                </a:solidFill>
                <a:latin typeface="Times New Roman" pitchFamily="18" charset="0"/>
                <a:cs typeface="Times New Roman" pitchFamily="18" charset="0"/>
              </a:rPr>
              <a:t>товарний асортимент </a:t>
            </a:r>
            <a:r>
              <a:rPr lang="uk-UA" sz="1800" dirty="0">
                <a:latin typeface="Times New Roman" pitchFamily="18" charset="0"/>
                <a:cs typeface="Times New Roman" pitchFamily="18" charset="0"/>
              </a:rPr>
              <a:t>– це згрупована за певною ознакою товарна номенклатура. І товарна номенклатура, і товарний асортимент відображають загальну сукупність виробів підприємства, але з різним ступенем деталізації. Загальна сукупність глибин кожної товарної лінії (асортиментної групи) формують товарну номенклатуру. </a:t>
            </a:r>
          </a:p>
        </p:txBody>
      </p:sp>
    </p:spTree>
    <p:extLst>
      <p:ext uri="{BB962C8B-B14F-4D97-AF65-F5344CB8AC3E}">
        <p14:creationId xmlns:p14="http://schemas.microsoft.com/office/powerpoint/2010/main" val="36165880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106629-FE0D-49C5-996E-014E56606F97}"/>
              </a:ext>
            </a:extLst>
          </p:cNvPr>
          <p:cNvSpPr txBox="1"/>
          <p:nvPr/>
        </p:nvSpPr>
        <p:spPr>
          <a:xfrm>
            <a:off x="1126066" y="852272"/>
            <a:ext cx="9939867" cy="4716932"/>
          </a:xfrm>
          <a:prstGeom prst="rect">
            <a:avLst/>
          </a:prstGeom>
          <a:noFill/>
        </p:spPr>
        <p:txBody>
          <a:bodyPr wrap="square">
            <a:spAutoFit/>
          </a:bodyPr>
          <a:lstStyle/>
          <a:p>
            <a:pPr marL="0" indent="360000" algn="just">
              <a:lnSpc>
                <a:spcPct val="120000"/>
              </a:lnSpc>
              <a:spcBef>
                <a:spcPts val="0"/>
              </a:spcBef>
              <a:buNone/>
            </a:pPr>
            <a:r>
              <a:rPr lang="uk-UA" dirty="0">
                <a:solidFill>
                  <a:srgbClr val="00B050"/>
                </a:solidFill>
                <a:latin typeface="Times New Roman" pitchFamily="18" charset="0"/>
                <a:cs typeface="Times New Roman" pitchFamily="18" charset="0"/>
              </a:rPr>
              <a:t>Асортимент споживчих товарів поділяється на: </a:t>
            </a:r>
          </a:p>
          <a:p>
            <a:pPr marL="0" indent="360000" algn="just">
              <a:lnSpc>
                <a:spcPct val="120000"/>
              </a:lnSpc>
              <a:spcBef>
                <a:spcPts val="0"/>
              </a:spcBef>
              <a:buNone/>
            </a:pPr>
            <a:r>
              <a:rPr lang="uk-UA" dirty="0">
                <a:latin typeface="Times New Roman" pitchFamily="18" charset="0"/>
                <a:cs typeface="Times New Roman" pitchFamily="18" charset="0"/>
              </a:rPr>
              <a:t>• групи – за розташуванням товарної маси; </a:t>
            </a:r>
          </a:p>
          <a:p>
            <a:pPr marL="0" indent="360000" algn="just">
              <a:lnSpc>
                <a:spcPct val="120000"/>
              </a:lnSpc>
              <a:spcBef>
                <a:spcPts val="0"/>
              </a:spcBef>
              <a:buNone/>
            </a:pPr>
            <a:r>
              <a:rPr lang="uk-UA" dirty="0">
                <a:latin typeface="Times New Roman" pitchFamily="18" charset="0"/>
                <a:cs typeface="Times New Roman" pitchFamily="18" charset="0"/>
              </a:rPr>
              <a:t>• підгрупи – за широтою представлення товарів у торговельній мережі; </a:t>
            </a:r>
          </a:p>
          <a:p>
            <a:pPr marL="0" indent="360000" algn="just">
              <a:lnSpc>
                <a:spcPct val="120000"/>
              </a:lnSpc>
              <a:spcBef>
                <a:spcPts val="0"/>
              </a:spcBef>
              <a:buNone/>
            </a:pPr>
            <a:r>
              <a:rPr lang="uk-UA" dirty="0">
                <a:latin typeface="Times New Roman" pitchFamily="18" charset="0"/>
                <a:cs typeface="Times New Roman" pitchFamily="18" charset="0"/>
              </a:rPr>
              <a:t>• види – за ступенем задоволення потреб; </a:t>
            </a:r>
          </a:p>
          <a:p>
            <a:pPr marL="0" indent="360000" algn="just">
              <a:lnSpc>
                <a:spcPct val="120000"/>
              </a:lnSpc>
              <a:spcBef>
                <a:spcPts val="0"/>
              </a:spcBef>
              <a:buNone/>
            </a:pPr>
            <a:r>
              <a:rPr lang="uk-UA" dirty="0">
                <a:latin typeface="Times New Roman" pitchFamily="18" charset="0"/>
                <a:cs typeface="Times New Roman" pitchFamily="18" charset="0"/>
              </a:rPr>
              <a:t>• різновиди – за характером потреб. </a:t>
            </a:r>
          </a:p>
          <a:p>
            <a:pPr marL="0" indent="360000" algn="just">
              <a:lnSpc>
                <a:spcPct val="120000"/>
              </a:lnSpc>
              <a:spcBef>
                <a:spcPts val="0"/>
              </a:spcBef>
              <a:buNone/>
            </a:pPr>
            <a:r>
              <a:rPr lang="uk-UA" dirty="0">
                <a:latin typeface="Times New Roman" pitchFamily="18" charset="0"/>
                <a:cs typeface="Times New Roman" pitchFamily="18" charset="0"/>
              </a:rPr>
              <a:t>За розташуванням товарної маси асортимент може бути </a:t>
            </a:r>
            <a:r>
              <a:rPr lang="uk-UA" dirty="0">
                <a:solidFill>
                  <a:srgbClr val="FF0000"/>
                </a:solidFill>
                <a:latin typeface="Times New Roman" pitchFamily="18" charset="0"/>
                <a:cs typeface="Times New Roman" pitchFamily="18" charset="0"/>
              </a:rPr>
              <a:t>виробничим (промисловим) і торговим. </a:t>
            </a:r>
          </a:p>
          <a:p>
            <a:pPr marL="0" indent="360000" algn="just">
              <a:lnSpc>
                <a:spcPct val="120000"/>
              </a:lnSpc>
              <a:spcBef>
                <a:spcPts val="0"/>
              </a:spcBef>
              <a:buNone/>
            </a:pPr>
            <a:r>
              <a:rPr lang="uk-UA" dirty="0">
                <a:solidFill>
                  <a:srgbClr val="FF0000"/>
                </a:solidFill>
                <a:latin typeface="Times New Roman" pitchFamily="18" charset="0"/>
                <a:cs typeface="Times New Roman" pitchFamily="18" charset="0"/>
              </a:rPr>
              <a:t>Виробничий (промисловий) асортимент </a:t>
            </a:r>
            <a:r>
              <a:rPr lang="uk-UA" dirty="0">
                <a:latin typeface="Times New Roman" pitchFamily="18" charset="0"/>
                <a:cs typeface="Times New Roman" pitchFamily="18" charset="0"/>
              </a:rPr>
              <a:t>– це сукупність товарів, які виробляє підприємство, виходячи зі своїх виробничих можливостей. </a:t>
            </a:r>
          </a:p>
          <a:p>
            <a:pPr marL="0" indent="360000" algn="just">
              <a:lnSpc>
                <a:spcPct val="120000"/>
              </a:lnSpc>
              <a:spcBef>
                <a:spcPts val="0"/>
              </a:spcBef>
              <a:buNone/>
            </a:pPr>
            <a:r>
              <a:rPr lang="uk-UA" dirty="0">
                <a:solidFill>
                  <a:srgbClr val="FF0000"/>
                </a:solidFill>
                <a:latin typeface="Times New Roman" pitchFamily="18" charset="0"/>
                <a:cs typeface="Times New Roman" pitchFamily="18" charset="0"/>
              </a:rPr>
              <a:t>Промисловий асортимент </a:t>
            </a:r>
            <a:r>
              <a:rPr lang="uk-UA" dirty="0">
                <a:latin typeface="Times New Roman" pitchFamily="18" charset="0"/>
                <a:cs typeface="Times New Roman" pitchFamily="18" charset="0"/>
              </a:rPr>
              <a:t>товарів різних виробників, у тому числі і підприємств громадського харчування, незалежно від форм власності повинен узгоджуватися із санітарними органами Міністерства охорони здоров’я України. </a:t>
            </a:r>
          </a:p>
          <a:p>
            <a:pPr marL="0" indent="360000" algn="just">
              <a:lnSpc>
                <a:spcPct val="120000"/>
              </a:lnSpc>
              <a:spcBef>
                <a:spcPts val="0"/>
              </a:spcBef>
              <a:buNone/>
            </a:pPr>
            <a:r>
              <a:rPr lang="uk-UA" dirty="0">
                <a:solidFill>
                  <a:srgbClr val="FF0000"/>
                </a:solidFill>
                <a:latin typeface="Times New Roman" pitchFamily="18" charset="0"/>
                <a:cs typeface="Times New Roman" pitchFamily="18" charset="0"/>
              </a:rPr>
              <a:t>Торговий асортимент </a:t>
            </a:r>
            <a:r>
              <a:rPr lang="uk-UA" dirty="0">
                <a:latin typeface="Times New Roman" pitchFamily="18" charset="0"/>
                <a:cs typeface="Times New Roman" pitchFamily="18" charset="0"/>
              </a:rPr>
              <a:t>– це сукупність товарів, що формується організацією торгівлі чи громадського харчування з урахуванням її спеціалізації, споживчого попиту й матеріально-технічної бази. </a:t>
            </a:r>
          </a:p>
        </p:txBody>
      </p:sp>
    </p:spTree>
    <p:extLst>
      <p:ext uri="{BB962C8B-B14F-4D97-AF65-F5344CB8AC3E}">
        <p14:creationId xmlns:p14="http://schemas.microsoft.com/office/powerpoint/2010/main" val="379573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E24B62-483E-43EB-B764-927ABAD91299}"/>
              </a:ext>
            </a:extLst>
          </p:cNvPr>
          <p:cNvSpPr txBox="1"/>
          <p:nvPr/>
        </p:nvSpPr>
        <p:spPr>
          <a:xfrm>
            <a:off x="2621678" y="518262"/>
            <a:ext cx="7952692" cy="5355312"/>
          </a:xfrm>
          <a:prstGeom prst="rect">
            <a:avLst/>
          </a:prstGeom>
          <a:noFill/>
        </p:spPr>
        <p:txBody>
          <a:bodyPr wrap="square">
            <a:spAutoFit/>
          </a:bodyPr>
          <a:lstStyle/>
          <a:p>
            <a:pPr algn="just"/>
            <a:r>
              <a:rPr lang="uk-UA" b="1" i="0" dirty="0">
                <a:solidFill>
                  <a:srgbClr val="111111"/>
                </a:solidFill>
                <a:effectLst/>
                <a:latin typeface="Times New Roman" panose="02020603050405020304" pitchFamily="18" charset="0"/>
                <a:cs typeface="Times New Roman" panose="02020603050405020304" pitchFamily="18" charset="0"/>
              </a:rPr>
              <a:t>Група: Продовольчі товари</a:t>
            </a:r>
          </a:p>
          <a:p>
            <a:pPr algn="just"/>
            <a:r>
              <a:rPr lang="uk-UA" b="1" i="0" dirty="0">
                <a:solidFill>
                  <a:srgbClr val="111111"/>
                </a:solidFill>
                <a:effectLst/>
                <a:latin typeface="Times New Roman" panose="02020603050405020304" pitchFamily="18" charset="0"/>
                <a:cs typeface="Times New Roman" panose="02020603050405020304" pitchFamily="18" charset="0"/>
              </a:rPr>
              <a:t>Підгрупа: Молочні продукти</a:t>
            </a:r>
          </a:p>
          <a:p>
            <a:pPr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Вид</a:t>
            </a:r>
            <a:r>
              <a:rPr lang="uk-UA" b="0" i="0" dirty="0">
                <a:solidFill>
                  <a:srgbClr val="111111"/>
                </a:solidFill>
                <a:effectLst/>
                <a:latin typeface="Times New Roman" panose="02020603050405020304" pitchFamily="18" charset="0"/>
                <a:cs typeface="Times New Roman" panose="02020603050405020304" pitchFamily="18" charset="0"/>
              </a:rPr>
              <a:t>: Молоко</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Пастеризоване молоко</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a:t>
            </a:r>
            <a:r>
              <a:rPr lang="uk-UA" b="0" i="0" dirty="0" err="1">
                <a:solidFill>
                  <a:srgbClr val="111111"/>
                </a:solidFill>
                <a:effectLst/>
                <a:latin typeface="Times New Roman" panose="02020603050405020304" pitchFamily="18" charset="0"/>
                <a:cs typeface="Times New Roman" panose="02020603050405020304" pitchFamily="18" charset="0"/>
              </a:rPr>
              <a:t>Ультрапастеризоване</a:t>
            </a:r>
            <a:r>
              <a:rPr lang="uk-UA" b="0" i="0" dirty="0">
                <a:solidFill>
                  <a:srgbClr val="111111"/>
                </a:solidFill>
                <a:effectLst/>
                <a:latin typeface="Times New Roman" panose="02020603050405020304" pitchFamily="18" charset="0"/>
                <a:cs typeface="Times New Roman" panose="02020603050405020304" pitchFamily="18" charset="0"/>
              </a:rPr>
              <a:t> молоко</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Знежирене молоко</a:t>
            </a:r>
          </a:p>
          <a:p>
            <a:pPr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Вид</a:t>
            </a:r>
            <a:r>
              <a:rPr lang="uk-UA" b="0" i="0" dirty="0">
                <a:solidFill>
                  <a:srgbClr val="111111"/>
                </a:solidFill>
                <a:effectLst/>
                <a:latin typeface="Times New Roman" panose="02020603050405020304" pitchFamily="18" charset="0"/>
                <a:cs typeface="Times New Roman" panose="02020603050405020304" pitchFamily="18" charset="0"/>
              </a:rPr>
              <a:t>: Сир</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Твердий сир</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М’який сир</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Плавлений сир</a:t>
            </a:r>
          </a:p>
          <a:p>
            <a:pPr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Вид</a:t>
            </a:r>
            <a:r>
              <a:rPr lang="uk-UA" b="0" i="0" dirty="0">
                <a:solidFill>
                  <a:srgbClr val="111111"/>
                </a:solidFill>
                <a:effectLst/>
                <a:latin typeface="Times New Roman" panose="02020603050405020304" pitchFamily="18" charset="0"/>
                <a:cs typeface="Times New Roman" panose="02020603050405020304" pitchFamily="18" charset="0"/>
              </a:rPr>
              <a:t>: Йогурт</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Натуральний йогурт</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Фруктовий йогурт</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Питний йогурт</a:t>
            </a:r>
          </a:p>
          <a:p>
            <a:pPr algn="just"/>
            <a:r>
              <a:rPr lang="uk-UA" b="1" i="0" dirty="0">
                <a:solidFill>
                  <a:srgbClr val="111111"/>
                </a:solidFill>
                <a:effectLst/>
                <a:latin typeface="Times New Roman" panose="02020603050405020304" pitchFamily="18" charset="0"/>
                <a:cs typeface="Times New Roman" panose="02020603050405020304" pitchFamily="18" charset="0"/>
              </a:rPr>
              <a:t>Підгрупа: М’ясні продукти</a:t>
            </a:r>
          </a:p>
          <a:p>
            <a:pPr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Вид</a:t>
            </a:r>
            <a:r>
              <a:rPr lang="uk-UA" b="0" i="0" dirty="0">
                <a:solidFill>
                  <a:srgbClr val="111111"/>
                </a:solidFill>
                <a:effectLst/>
                <a:latin typeface="Times New Roman" panose="02020603050405020304" pitchFamily="18" charset="0"/>
                <a:cs typeface="Times New Roman" panose="02020603050405020304" pitchFamily="18" charset="0"/>
              </a:rPr>
              <a:t>: Свіже м’ясо</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Яловичина</a:t>
            </a:r>
          </a:p>
          <a:p>
            <a:pPr marL="742950" lvl="1" indent="-285750" algn="just">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Свинина</a:t>
            </a:r>
          </a:p>
          <a:p>
            <a:pPr marL="742950" lvl="1" indent="-285750" algn="l">
              <a:buFont typeface="Arial" panose="020B0604020202020204" pitchFamily="34" charset="0"/>
              <a:buChar char="•"/>
            </a:pPr>
            <a:r>
              <a:rPr lang="uk-UA" b="1" i="0" dirty="0">
                <a:solidFill>
                  <a:srgbClr val="111111"/>
                </a:solidFill>
                <a:effectLst/>
                <a:latin typeface="Times New Roman" panose="02020603050405020304" pitchFamily="18" charset="0"/>
                <a:cs typeface="Times New Roman" panose="02020603050405020304" pitchFamily="18" charset="0"/>
              </a:rPr>
              <a:t>Різновид</a:t>
            </a:r>
            <a:r>
              <a:rPr lang="uk-UA" b="0" i="0" dirty="0">
                <a:solidFill>
                  <a:srgbClr val="111111"/>
                </a:solidFill>
                <a:effectLst/>
                <a:latin typeface="Times New Roman" panose="02020603050405020304" pitchFamily="18" charset="0"/>
                <a:cs typeface="Times New Roman" panose="02020603050405020304" pitchFamily="18" charset="0"/>
              </a:rPr>
              <a:t>: Курятина</a:t>
            </a:r>
          </a:p>
        </p:txBody>
      </p:sp>
    </p:spTree>
    <p:extLst>
      <p:ext uri="{BB962C8B-B14F-4D97-AF65-F5344CB8AC3E}">
        <p14:creationId xmlns:p14="http://schemas.microsoft.com/office/powerpoint/2010/main" val="2103377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09AB99-4DCF-4A5F-913C-B12F0EDEAEA8}"/>
              </a:ext>
            </a:extLst>
          </p:cNvPr>
          <p:cNvSpPr txBox="1"/>
          <p:nvPr/>
        </p:nvSpPr>
        <p:spPr>
          <a:xfrm>
            <a:off x="516466" y="239537"/>
            <a:ext cx="11159067" cy="6378926"/>
          </a:xfrm>
          <a:prstGeom prst="rect">
            <a:avLst/>
          </a:prstGeom>
          <a:noFill/>
        </p:spPr>
        <p:txBody>
          <a:bodyPr wrap="square">
            <a:spAutoFit/>
          </a:bodyPr>
          <a:lstStyle/>
          <a:p>
            <a:pPr marL="0" indent="360000" algn="ctr">
              <a:lnSpc>
                <a:spcPct val="120000"/>
              </a:lnSpc>
              <a:spcBef>
                <a:spcPts val="0"/>
              </a:spcBef>
              <a:buNone/>
            </a:pPr>
            <a:r>
              <a:rPr lang="uk-UA" sz="1800" dirty="0">
                <a:solidFill>
                  <a:srgbClr val="FF0000"/>
                </a:solidFill>
                <a:latin typeface="Times New Roman" pitchFamily="18" charset="0"/>
                <a:cs typeface="Times New Roman" pitchFamily="18" charset="0"/>
              </a:rPr>
              <a:t>Фактори, що впливають на формування асортименту:</a:t>
            </a:r>
          </a:p>
          <a:p>
            <a:pPr marL="0" indent="360000" algn="just">
              <a:lnSpc>
                <a:spcPct val="120000"/>
              </a:lnSpc>
              <a:spcBef>
                <a:spcPts val="0"/>
              </a:spcBef>
              <a:buNone/>
            </a:pPr>
            <a:endParaRPr lang="uk-UA" sz="1800" dirty="0">
              <a:latin typeface="Times New Roman" pitchFamily="18" charset="0"/>
              <a:cs typeface="Times New Roman" pitchFamily="18" charset="0"/>
            </a:endParaRP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Потреби і попит споживачів: </a:t>
            </a:r>
            <a:r>
              <a:rPr lang="uk-UA" sz="1800" dirty="0">
                <a:latin typeface="Times New Roman" pitchFamily="18" charset="0"/>
                <a:cs typeface="Times New Roman" pitchFamily="18" charset="0"/>
              </a:rPr>
              <a:t>Основний фактор, що визначає асортимент, - це потреби та вимоги цільової аудиторії. Підприємство має вивчати ринок та розуміти, які товари та послуги популярні серед споживачів.</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Конкуренція: </a:t>
            </a:r>
            <a:r>
              <a:rPr lang="uk-UA" sz="1800" dirty="0">
                <a:latin typeface="Times New Roman" pitchFamily="18" charset="0"/>
                <a:cs typeface="Times New Roman" pitchFamily="18" charset="0"/>
              </a:rPr>
              <a:t>Формування асортименту також пов'язано з аналізом конкурентів. Підприємство повинно розглядати, які товари і послуги надають конкуренти, і вибирати стратегію, яка допоможе вирізнитися на ринку.</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Тренди і мода: </a:t>
            </a:r>
            <a:r>
              <a:rPr lang="uk-UA" sz="1800" dirty="0">
                <a:latin typeface="Times New Roman" pitchFamily="18" charset="0"/>
                <a:cs typeface="Times New Roman" pitchFamily="18" charset="0"/>
              </a:rPr>
              <a:t>Модні тенденції можуть значно впливати на формування асортименту. Підприємство може враховувати актуальні модні тенденції та моделі споживання товарів.</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Вартість: </a:t>
            </a:r>
            <a:r>
              <a:rPr lang="uk-UA" sz="1800" dirty="0">
                <a:latin typeface="Times New Roman" pitchFamily="18" charset="0"/>
                <a:cs typeface="Times New Roman" pitchFamily="18" charset="0"/>
              </a:rPr>
              <a:t>Фінансові обмеження можуть обмежити вибір товарів у асортименті. Підприємство повинно розглядати баланс між вартістю закупки товарів і можливістю отримання прибутку.</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Запаси і управління ланцюгом постачання: </a:t>
            </a:r>
            <a:r>
              <a:rPr lang="uk-UA" sz="1800" dirty="0">
                <a:latin typeface="Times New Roman" pitchFamily="18" charset="0"/>
                <a:cs typeface="Times New Roman" pitchFamily="18" charset="0"/>
              </a:rPr>
              <a:t>Доступність товарів і послуг у постачальників, а також управління запасами грають важливу роль у формуванні асортименту. Підприємство повинно мати можливість своєчасно отримувати товари та послуги для задоволення потреб клієнтів.</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Сезонність: </a:t>
            </a:r>
            <a:r>
              <a:rPr lang="uk-UA" sz="1800" dirty="0">
                <a:latin typeface="Times New Roman" pitchFamily="18" charset="0"/>
                <a:cs typeface="Times New Roman" pitchFamily="18" charset="0"/>
              </a:rPr>
              <a:t>Деякі товари та послуги популярні в певні сезони або під час свят. Формування асортименту повинно враховувати цю сезонність.</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err="1">
                <a:solidFill>
                  <a:srgbClr val="FF0000"/>
                </a:solidFill>
                <a:latin typeface="Times New Roman" pitchFamily="18" charset="0"/>
                <a:cs typeface="Times New Roman" pitchFamily="18" charset="0"/>
              </a:rPr>
              <a:t>Брендова</a:t>
            </a:r>
            <a:r>
              <a:rPr lang="uk-UA" sz="1800" dirty="0">
                <a:solidFill>
                  <a:srgbClr val="FF0000"/>
                </a:solidFill>
                <a:latin typeface="Times New Roman" pitchFamily="18" charset="0"/>
                <a:cs typeface="Times New Roman" pitchFamily="18" charset="0"/>
              </a:rPr>
              <a:t> ідентичність: </a:t>
            </a:r>
            <a:r>
              <a:rPr lang="uk-UA" sz="1800" dirty="0">
                <a:latin typeface="Times New Roman" pitchFamily="18" charset="0"/>
                <a:cs typeface="Times New Roman" pitchFamily="18" charset="0"/>
              </a:rPr>
              <a:t>Підприємство повинно вирішити, як бренд ідеально вписується в ринок і яку ідентичність воно хоче показати. Товари та послуги повинні відповідати цій ідентичності.</a:t>
            </a:r>
          </a:p>
          <a:p>
            <a:pPr marL="0" indent="360000" algn="just">
              <a:lnSpc>
                <a:spcPct val="120000"/>
              </a:lnSpc>
              <a:spcBef>
                <a:spcPts val="0"/>
              </a:spcBef>
              <a:buNone/>
            </a:pPr>
            <a:r>
              <a:rPr lang="uk-UA" b="0" i="0" dirty="0">
                <a:solidFill>
                  <a:srgbClr val="111111"/>
                </a:solidFill>
                <a:effectLst/>
                <a:latin typeface="Times New Roman" panose="02020603050405020304" pitchFamily="18" charset="0"/>
                <a:cs typeface="Times New Roman" panose="02020603050405020304" pitchFamily="18" charset="0"/>
              </a:rPr>
              <a:t>✅</a:t>
            </a:r>
            <a:r>
              <a:rPr lang="uk-UA" sz="1800" dirty="0">
                <a:solidFill>
                  <a:srgbClr val="FF0000"/>
                </a:solidFill>
                <a:latin typeface="Times New Roman" pitchFamily="18" charset="0"/>
                <a:cs typeface="Times New Roman" pitchFamily="18" charset="0"/>
              </a:rPr>
              <a:t>Політика і стратегія компанії: </a:t>
            </a:r>
            <a:r>
              <a:rPr lang="uk-UA" sz="1800" dirty="0">
                <a:latin typeface="Times New Roman" pitchFamily="18" charset="0"/>
                <a:cs typeface="Times New Roman" pitchFamily="18" charset="0"/>
              </a:rPr>
              <a:t>Цілі, місія, стратегія та бізнес-плани підприємства також впливають на формування асортименту.</a:t>
            </a:r>
          </a:p>
        </p:txBody>
      </p:sp>
    </p:spTree>
    <p:extLst>
      <p:ext uri="{BB962C8B-B14F-4D97-AF65-F5344CB8AC3E}">
        <p14:creationId xmlns:p14="http://schemas.microsoft.com/office/powerpoint/2010/main" val="3187282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941892-B9B8-4CEB-A0F2-783AAB9644D5}"/>
              </a:ext>
            </a:extLst>
          </p:cNvPr>
          <p:cNvSpPr txBox="1"/>
          <p:nvPr/>
        </p:nvSpPr>
        <p:spPr>
          <a:xfrm>
            <a:off x="2175933" y="616947"/>
            <a:ext cx="7840133" cy="679673"/>
          </a:xfrm>
          <a:prstGeom prst="rect">
            <a:avLst/>
          </a:prstGeom>
          <a:noFill/>
        </p:spPr>
        <p:txBody>
          <a:bodyPr wrap="square">
            <a:spAutoFit/>
          </a:bodyPr>
          <a:lstStyle/>
          <a:p>
            <a:pPr algn="ctr">
              <a:lnSpc>
                <a:spcPct val="110000"/>
              </a:lnSpc>
              <a:spcBef>
                <a:spcPts val="0"/>
              </a:spcBef>
            </a:pPr>
            <a:r>
              <a:rPr lang="uk-UA" sz="1800" b="1" dirty="0">
                <a:latin typeface="Times New Roman" panose="02020603050405020304" pitchFamily="18" charset="0"/>
                <a:cs typeface="Times New Roman" panose="02020603050405020304" pitchFamily="18" charset="0"/>
              </a:rPr>
              <a:t>3. Концепція асортименту і стратегії створення актуального</a:t>
            </a:r>
            <a:br>
              <a:rPr lang="uk-UA" sz="1800" b="1" dirty="0">
                <a:latin typeface="Times New Roman" panose="02020603050405020304" pitchFamily="18" charset="0"/>
                <a:cs typeface="Times New Roman" panose="02020603050405020304" pitchFamily="18" charset="0"/>
              </a:rPr>
            </a:br>
            <a:r>
              <a:rPr lang="uk-UA" sz="1800" b="1" dirty="0">
                <a:latin typeface="Times New Roman" panose="02020603050405020304" pitchFamily="18" charset="0"/>
                <a:cs typeface="Times New Roman" panose="02020603050405020304" pitchFamily="18" charset="0"/>
              </a:rPr>
              <a:t>асортименту в сучасних умовах.</a:t>
            </a:r>
            <a:endParaRPr lang="uk-UA"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3B40A6A-1485-4CA2-8377-42228E20A4FE}"/>
              </a:ext>
            </a:extLst>
          </p:cNvPr>
          <p:cNvSpPr txBox="1"/>
          <p:nvPr/>
        </p:nvSpPr>
        <p:spPr>
          <a:xfrm>
            <a:off x="592667" y="1496917"/>
            <a:ext cx="11379200" cy="4524315"/>
          </a:xfrm>
          <a:prstGeom prst="rect">
            <a:avLst/>
          </a:prstGeom>
          <a:noFill/>
        </p:spPr>
        <p:txBody>
          <a:bodyPr wrap="square">
            <a:spAutoFit/>
          </a:bodyPr>
          <a:lstStyle/>
          <a:p>
            <a:pPr indent="360000" algn="just"/>
            <a:r>
              <a:rPr lang="uk-UA" sz="1800" b="1" dirty="0">
                <a:latin typeface="Times New Roman" pitchFamily="18" charset="0"/>
                <a:cs typeface="Times New Roman" pitchFamily="18" charset="0"/>
              </a:rPr>
              <a:t>Асортиментна концепція </a:t>
            </a:r>
            <a:r>
              <a:rPr lang="uk-UA" sz="1800" dirty="0">
                <a:latin typeface="Times New Roman" pitchFamily="18" charset="0"/>
                <a:cs typeface="Times New Roman" pitchFamily="18" charset="0"/>
              </a:rPr>
              <a:t>- це не що інше, як програма з управління асортиментом товарів в загальному, </a:t>
            </a:r>
            <a:r>
              <a:rPr lang="uk-UA" sz="1800" dirty="0" err="1">
                <a:latin typeface="Times New Roman" pitchFamily="18" charset="0"/>
                <a:cs typeface="Times New Roman" pitchFamily="18" charset="0"/>
              </a:rPr>
              <a:t>глобально</a:t>
            </a:r>
            <a:r>
              <a:rPr lang="uk-UA" sz="1800" dirty="0">
                <a:latin typeface="Times New Roman" pitchFamily="18" charset="0"/>
                <a:cs typeface="Times New Roman" pitchFamily="18" charset="0"/>
              </a:rPr>
              <a:t>, комплексно. Вона включає цільову частину (вимоги до оптимальної структурі асортименту товарів або товарною номенклатурою в залежності від типу підприємства) і програмну - систему заходів для її досягнення за певний період.</a:t>
            </a:r>
          </a:p>
          <a:p>
            <a:pPr indent="360000" algn="just"/>
            <a:r>
              <a:rPr lang="uk-UA" sz="1800" dirty="0">
                <a:solidFill>
                  <a:srgbClr val="FF0000"/>
                </a:solidFill>
                <a:latin typeface="Times New Roman" pitchFamily="18" charset="0"/>
                <a:cs typeface="Times New Roman" pitchFamily="18" charset="0"/>
              </a:rPr>
              <a:t>Мета асортиментних концепцій </a:t>
            </a:r>
            <a:r>
              <a:rPr lang="uk-UA" sz="1800" dirty="0">
                <a:latin typeface="Times New Roman" pitchFamily="18" charset="0"/>
                <a:cs typeface="Times New Roman" pitchFamily="18" charset="0"/>
              </a:rPr>
              <a:t>- зорієнтувати підприємство на цільової випуск або закупівлю товарів, найбільш відповідних структурі та розмаїттям попиту споживачів.</a:t>
            </a:r>
          </a:p>
          <a:p>
            <a:pPr indent="360000" algn="just"/>
            <a:r>
              <a:rPr lang="uk-UA" sz="1800" b="1" dirty="0">
                <a:latin typeface="Times New Roman" pitchFamily="18" charset="0"/>
                <a:cs typeface="Times New Roman" pitchFamily="18" charset="0"/>
              </a:rPr>
              <a:t>Асортиментна політика підприємства</a:t>
            </a:r>
            <a:r>
              <a:rPr lang="uk-UA" sz="1800" dirty="0">
                <a:latin typeface="Times New Roman" pitchFamily="18" charset="0"/>
                <a:cs typeface="Times New Roman" pitchFamily="18" charset="0"/>
              </a:rPr>
              <a:t> - система заходів стратегічного характеру, спрямована на формування конкурентоспроможної моделі, що забезпечує стійкі позиції підприємства на ринку і отримання необхідного прибутку. Ця політика є центральним елементом комерційної стратегії підприємства на роздрібному ринку. Головною її </a:t>
            </a:r>
            <a:r>
              <a:rPr lang="uk-UA" sz="1800" dirty="0">
                <a:solidFill>
                  <a:srgbClr val="FF0000"/>
                </a:solidFill>
                <a:latin typeface="Times New Roman" pitchFamily="18" charset="0"/>
                <a:cs typeface="Times New Roman" pitchFamily="18" charset="0"/>
              </a:rPr>
              <a:t>метою</a:t>
            </a:r>
            <a:r>
              <a:rPr lang="uk-UA" sz="1800" dirty="0">
                <a:latin typeface="Times New Roman" pitchFamily="18" charset="0"/>
                <a:cs typeface="Times New Roman" pitchFamily="18" charset="0"/>
              </a:rPr>
              <a:t> в сучасних умовах господарювання є визначення набору товарів, найбільш бажаних для обслуговується сегмента ринку.</a:t>
            </a:r>
          </a:p>
          <a:p>
            <a:pPr indent="360000" algn="just"/>
            <a:r>
              <a:rPr lang="uk-UA" sz="1800" dirty="0">
                <a:latin typeface="Times New Roman" pitchFamily="18" charset="0"/>
                <a:cs typeface="Times New Roman" pitchFamily="18" charset="0"/>
              </a:rPr>
              <a:t>Підприємства роздрібної торгівлі в сучасних умовах повинні проводити асортиментну політику з урахуванням індивідуальних переваг. Знання особливостей поведінки окремих груп споживачів, мотивація покупок є умовою правильного формування попиту, прийняття оптимальних рішень в асортиментній політиці.</a:t>
            </a:r>
          </a:p>
          <a:p>
            <a:pPr indent="360000" algn="just"/>
            <a:r>
              <a:rPr lang="uk-UA" sz="1800" dirty="0">
                <a:latin typeface="Times New Roman" pitchFamily="18" charset="0"/>
                <a:cs typeface="Times New Roman" pitchFamily="18" charset="0"/>
              </a:rPr>
              <a:t>Розгляд проблем розвитку асортименту та задоволення попиту різних категорій покупців на основі аналізу їх переваг і змін ринкової ситуації складають сутність асортиментної політики підприємства.</a:t>
            </a:r>
          </a:p>
        </p:txBody>
      </p:sp>
    </p:spTree>
    <p:extLst>
      <p:ext uri="{BB962C8B-B14F-4D97-AF65-F5344CB8AC3E}">
        <p14:creationId xmlns:p14="http://schemas.microsoft.com/office/powerpoint/2010/main" val="1817473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3C87C5-0E1A-4CE2-A460-BEDFDD34D5D7}"/>
              </a:ext>
            </a:extLst>
          </p:cNvPr>
          <p:cNvSpPr txBox="1"/>
          <p:nvPr/>
        </p:nvSpPr>
        <p:spPr>
          <a:xfrm>
            <a:off x="626533" y="1028343"/>
            <a:ext cx="9787466" cy="4801314"/>
          </a:xfrm>
          <a:prstGeom prst="rect">
            <a:avLst/>
          </a:prstGeom>
          <a:noFill/>
        </p:spPr>
        <p:txBody>
          <a:bodyPr wrap="square">
            <a:spAutoFit/>
          </a:bodyPr>
          <a:lstStyle/>
          <a:p>
            <a:pPr marL="0" indent="0" algn="just">
              <a:buNone/>
            </a:pPr>
            <a:r>
              <a:rPr lang="uk-UA" sz="1800" dirty="0">
                <a:latin typeface="Times New Roman" pitchFamily="18" charset="0"/>
                <a:cs typeface="Times New Roman" pitchFamily="18" charset="0"/>
              </a:rPr>
              <a:t>Створення актуального асортименту в сучасних умовах є важливим завданням для бізнесу, оскільки споживачі стають все вибагливішими та швидше реагують на зміни на ринку. Щоб досягти успіху, підприємства повинні враховувати сучасні тренди та навички управління асортиментом. </a:t>
            </a:r>
          </a:p>
          <a:p>
            <a:pPr marL="0" indent="0" algn="just">
              <a:buNone/>
            </a:pPr>
            <a:r>
              <a:rPr lang="uk-UA" sz="1800" dirty="0">
                <a:solidFill>
                  <a:srgbClr val="FF0000"/>
                </a:solidFill>
                <a:latin typeface="Times New Roman" pitchFamily="18" charset="0"/>
                <a:cs typeface="Times New Roman" pitchFamily="18" charset="0"/>
              </a:rPr>
              <a:t>Стратегії для створення актуального асортименту:</a:t>
            </a:r>
          </a:p>
          <a:p>
            <a:pPr algn="just"/>
            <a:r>
              <a:rPr lang="uk-UA" b="0" i="0" dirty="0">
                <a:solidFill>
                  <a:srgbClr val="111111"/>
                </a:solidFill>
                <a:effectLst/>
                <a:latin typeface="Times New Roman" panose="02020603050405020304" pitchFamily="18" charset="0"/>
                <a:cs typeface="Times New Roman" panose="02020603050405020304" pitchFamily="18" charset="0"/>
              </a:rPr>
              <a:t>✅</a:t>
            </a:r>
            <a:r>
              <a:rPr lang="uk-UA" sz="1800" b="1" dirty="0">
                <a:latin typeface="Times New Roman" pitchFamily="18" charset="0"/>
                <a:cs typeface="Times New Roman" pitchFamily="18" charset="0"/>
              </a:rPr>
              <a:t>Аналіз ринку і конкурентів:</a:t>
            </a:r>
            <a:r>
              <a:rPr lang="uk-UA" sz="1800" dirty="0">
                <a:latin typeface="Times New Roman" pitchFamily="18" charset="0"/>
                <a:cs typeface="Times New Roman" pitchFamily="18" charset="0"/>
              </a:rPr>
              <a:t> Почніть з проведення глибокого аналізу ринку, дослідження споживачів та аналізу конкурентів. Ви повинні зрозуміти, які товари та послуги популярні серед вашої цільової аудиторії та які пропозиції існують на ринку.</a:t>
            </a:r>
          </a:p>
          <a:p>
            <a:pPr algn="just"/>
            <a:r>
              <a:rPr lang="uk-UA" b="0" i="0" dirty="0">
                <a:solidFill>
                  <a:srgbClr val="111111"/>
                </a:solidFill>
                <a:effectLst/>
                <a:latin typeface="Times New Roman" panose="02020603050405020304" pitchFamily="18" charset="0"/>
                <a:cs typeface="Times New Roman" panose="02020603050405020304" pitchFamily="18" charset="0"/>
              </a:rPr>
              <a:t>✅ </a:t>
            </a:r>
            <a:r>
              <a:rPr lang="uk-UA" sz="1800" b="1" dirty="0">
                <a:latin typeface="Times New Roman" pitchFamily="18" charset="0"/>
                <a:cs typeface="Times New Roman" pitchFamily="18" charset="0"/>
              </a:rPr>
              <a:t>Слухання клієнтів:</a:t>
            </a:r>
            <a:r>
              <a:rPr lang="uk-UA" sz="1800" dirty="0">
                <a:latin typeface="Times New Roman" pitchFamily="18" charset="0"/>
                <a:cs typeface="Times New Roman" pitchFamily="18" charset="0"/>
              </a:rPr>
              <a:t> Взаємодія з клієнтами та збір їхнього відгуку є критичним для створення актуального асортименту. Проводьте опитування, отримуйте відгуки і вивчайте поведінку клієнтів, щоб з'ясувати їхні потреби і вимоги.</a:t>
            </a:r>
          </a:p>
          <a:p>
            <a:pPr algn="just"/>
            <a:r>
              <a:rPr lang="uk-UA" b="0" i="0" dirty="0">
                <a:solidFill>
                  <a:srgbClr val="111111"/>
                </a:solidFill>
                <a:effectLst/>
                <a:latin typeface="Times New Roman" panose="02020603050405020304" pitchFamily="18" charset="0"/>
                <a:cs typeface="Times New Roman" panose="02020603050405020304" pitchFamily="18" charset="0"/>
              </a:rPr>
              <a:t>✅</a:t>
            </a:r>
            <a:r>
              <a:rPr lang="uk-UA" sz="1800" b="1" dirty="0">
                <a:latin typeface="Times New Roman" pitchFamily="18" charset="0"/>
                <a:cs typeface="Times New Roman" pitchFamily="18" charset="0"/>
              </a:rPr>
              <a:t>Вивчення модних та технологічних трендів:</a:t>
            </a:r>
            <a:r>
              <a:rPr lang="uk-UA" sz="1800" dirty="0">
                <a:latin typeface="Times New Roman" pitchFamily="18" charset="0"/>
                <a:cs typeface="Times New Roman" pitchFamily="18" charset="0"/>
              </a:rPr>
              <a:t> Будьте в курсі сучасних модних та технологічних трендів, які можуть впливати на попит на товари та послуги. Перевіряйте нові рішення та інновації, які можуть бути використані в вашому асортименті.</a:t>
            </a:r>
          </a:p>
          <a:p>
            <a:pPr algn="just"/>
            <a:r>
              <a:rPr lang="uk-UA" b="0" i="0" dirty="0">
                <a:solidFill>
                  <a:srgbClr val="111111"/>
                </a:solidFill>
                <a:effectLst/>
                <a:latin typeface="Times New Roman" panose="02020603050405020304" pitchFamily="18" charset="0"/>
                <a:cs typeface="Times New Roman" panose="02020603050405020304" pitchFamily="18" charset="0"/>
              </a:rPr>
              <a:t>✅</a:t>
            </a:r>
            <a:r>
              <a:rPr lang="uk-UA" sz="1800" b="1" dirty="0">
                <a:latin typeface="Times New Roman" pitchFamily="18" charset="0"/>
                <a:cs typeface="Times New Roman" pitchFamily="18" charset="0"/>
              </a:rPr>
              <a:t>Постійне оновлення асортименту:</a:t>
            </a:r>
            <a:r>
              <a:rPr lang="uk-UA" sz="1800" dirty="0">
                <a:latin typeface="Times New Roman" pitchFamily="18" charset="0"/>
                <a:cs typeface="Times New Roman" pitchFamily="18" charset="0"/>
              </a:rPr>
              <a:t> Сучасність вимагає постійного оновлення асортименту. Видаляйте застарілі товари та послуги та додають нові, які відповідають актуальним потребам клієнтів.</a:t>
            </a:r>
          </a:p>
        </p:txBody>
      </p:sp>
    </p:spTree>
    <p:extLst>
      <p:ext uri="{BB962C8B-B14F-4D97-AF65-F5344CB8AC3E}">
        <p14:creationId xmlns:p14="http://schemas.microsoft.com/office/powerpoint/2010/main" val="785678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3016E5-0548-4210-B13D-2F4C75E06CC0}"/>
              </a:ext>
            </a:extLst>
          </p:cNvPr>
          <p:cNvSpPr txBox="1"/>
          <p:nvPr/>
        </p:nvSpPr>
        <p:spPr>
          <a:xfrm>
            <a:off x="1461247" y="782121"/>
            <a:ext cx="9646024" cy="4739759"/>
          </a:xfrm>
          <a:prstGeom prst="rect">
            <a:avLst/>
          </a:prstGeom>
          <a:noFill/>
        </p:spPr>
        <p:txBody>
          <a:bodyPr wrap="square">
            <a:spAutoFit/>
          </a:bodyPr>
          <a:lstStyle/>
          <a:p>
            <a:pPr algn="just"/>
            <a:endParaRPr lang="uk-UA" sz="1600" b="0" i="0" u="none" strike="noStrike" baseline="0" dirty="0">
              <a:solidFill>
                <a:srgbClr val="000000"/>
              </a:solidFill>
              <a:latin typeface="Times New Roman" panose="02020603050405020304" pitchFamily="18" charset="0"/>
            </a:endParaRPr>
          </a:p>
          <a:p>
            <a:pPr algn="ctr"/>
            <a:r>
              <a:rPr lang="uk-UA" sz="1600" b="1" i="0" u="none" strike="noStrike" baseline="0" dirty="0">
                <a:solidFill>
                  <a:srgbClr val="000000"/>
                </a:solidFill>
                <a:latin typeface="Times New Roman" panose="02020603050405020304" pitchFamily="18" charset="0"/>
              </a:rPr>
              <a:t>Список рекомендованої літератури</a:t>
            </a:r>
          </a:p>
          <a:p>
            <a:pPr algn="ctr"/>
            <a:endParaRPr lang="uk-UA" sz="1800" b="1" i="0" u="none" strike="noStrike" baseline="0" dirty="0">
              <a:solidFill>
                <a:srgbClr val="000000"/>
              </a:solidFill>
              <a:latin typeface="Times New Roman" panose="02020603050405020304" pitchFamily="18" charset="0"/>
            </a:endParaRPr>
          </a:p>
          <a:p>
            <a:pPr algn="just"/>
            <a:r>
              <a:rPr lang="ru-RU" sz="1800" b="0" i="0" u="none" strike="noStrike" baseline="0" dirty="0">
                <a:solidFill>
                  <a:srgbClr val="000000"/>
                </a:solidFill>
                <a:latin typeface="Times New Roman" panose="02020603050405020304" pitchFamily="18" charset="0"/>
              </a:rPr>
              <a:t>1. </a:t>
            </a:r>
            <a:r>
              <a:rPr lang="ru-RU" dirty="0">
                <a:solidFill>
                  <a:srgbClr val="FF0000"/>
                </a:solidFill>
                <a:latin typeface="Times New Roman" panose="02020603050405020304" pitchFamily="18" charset="0"/>
              </a:rPr>
              <a:t>Про </a:t>
            </a:r>
            <a:r>
              <a:rPr lang="ru-RU" dirty="0" err="1">
                <a:solidFill>
                  <a:srgbClr val="FF0000"/>
                </a:solidFill>
                <a:latin typeface="Times New Roman" panose="02020603050405020304" pitchFamily="18" charset="0"/>
              </a:rPr>
              <a:t>приєднання</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України</a:t>
            </a:r>
            <a:r>
              <a:rPr lang="ru-RU" dirty="0">
                <a:solidFill>
                  <a:srgbClr val="FF0000"/>
                </a:solidFill>
                <a:latin typeface="Times New Roman" panose="02020603050405020304" pitchFamily="18" charset="0"/>
              </a:rPr>
              <a:t> до </a:t>
            </a:r>
            <a:r>
              <a:rPr lang="ru-RU" dirty="0" err="1">
                <a:solidFill>
                  <a:srgbClr val="FF0000"/>
                </a:solidFill>
                <a:latin typeface="Times New Roman" panose="02020603050405020304" pitchFamily="18" charset="0"/>
              </a:rPr>
              <a:t>Міжнародної</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конвенції</a:t>
            </a:r>
            <a:r>
              <a:rPr lang="ru-RU" dirty="0">
                <a:solidFill>
                  <a:srgbClr val="FF0000"/>
                </a:solidFill>
                <a:latin typeface="Times New Roman" panose="02020603050405020304" pitchFamily="18" charset="0"/>
              </a:rPr>
              <a:t> про </a:t>
            </a:r>
            <a:r>
              <a:rPr lang="ru-RU" dirty="0" err="1">
                <a:solidFill>
                  <a:srgbClr val="FF0000"/>
                </a:solidFill>
                <a:latin typeface="Times New Roman" panose="02020603050405020304" pitchFamily="18" charset="0"/>
              </a:rPr>
              <a:t>Гармонізовану</a:t>
            </a:r>
            <a:r>
              <a:rPr lang="ru-RU" dirty="0">
                <a:solidFill>
                  <a:srgbClr val="FF0000"/>
                </a:solidFill>
                <a:latin typeface="Times New Roman" panose="02020603050405020304" pitchFamily="18" charset="0"/>
              </a:rPr>
              <a:t> систему </a:t>
            </a:r>
            <a:r>
              <a:rPr lang="ru-RU" dirty="0" err="1">
                <a:solidFill>
                  <a:srgbClr val="FF0000"/>
                </a:solidFill>
                <a:latin typeface="Times New Roman" panose="02020603050405020304" pitchFamily="18" charset="0"/>
              </a:rPr>
              <a:t>опису</a:t>
            </a:r>
            <a:r>
              <a:rPr lang="ru-RU" dirty="0">
                <a:solidFill>
                  <a:srgbClr val="FF0000"/>
                </a:solidFill>
                <a:latin typeface="Times New Roman" panose="02020603050405020304" pitchFamily="18" charset="0"/>
              </a:rPr>
              <a:t> та </a:t>
            </a:r>
            <a:r>
              <a:rPr lang="uk-UA" dirty="0">
                <a:solidFill>
                  <a:srgbClr val="FF0000"/>
                </a:solidFill>
                <a:latin typeface="Times New Roman" panose="02020603050405020304" pitchFamily="18" charset="0"/>
              </a:rPr>
              <a:t>кодування товарів</a:t>
            </a:r>
            <a:r>
              <a:rPr lang="uk-UA" dirty="0">
                <a:solidFill>
                  <a:srgbClr val="000000"/>
                </a:solidFill>
                <a:latin typeface="Times New Roman" panose="02020603050405020304" pitchFamily="18" charset="0"/>
              </a:rPr>
              <a:t>.</a:t>
            </a:r>
            <a:r>
              <a:rPr lang="ru-RU" dirty="0">
                <a:solidFill>
                  <a:srgbClr val="000000"/>
                </a:solidFill>
                <a:latin typeface="Times New Roman" panose="02020603050405020304" pitchFamily="18" charset="0"/>
              </a:rPr>
              <a:t> Указ Президента </a:t>
            </a:r>
            <a:r>
              <a:rPr lang="ru-RU" dirty="0" err="1">
                <a:solidFill>
                  <a:srgbClr val="000000"/>
                </a:solidFill>
                <a:latin typeface="Times New Roman" panose="02020603050405020304" pitchFamily="18" charset="0"/>
              </a:rPr>
              <a:t>України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17.05.2002 № 466/2002. </a:t>
            </a:r>
            <a:r>
              <a:rPr lang="uk-UA"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URL</a:t>
            </a:r>
            <a:r>
              <a:rPr lang="uk-UA" dirty="0">
                <a:solidFill>
                  <a:srgbClr val="000000"/>
                </a:solidFill>
                <a:latin typeface="Times New Roman" panose="02020603050405020304" pitchFamily="18" charset="0"/>
              </a:rPr>
              <a:t>: </a:t>
            </a:r>
            <a:r>
              <a:rPr lang="en-GB" dirty="0">
                <a:solidFill>
                  <a:srgbClr val="000000"/>
                </a:solidFill>
                <a:latin typeface="Times New Roman" panose="02020603050405020304" pitchFamily="18" charset="0"/>
              </a:rPr>
              <a:t>https://zakon.rada.gov.ua/laws/show/466/2002#Text</a:t>
            </a:r>
            <a:endParaRPr lang="uk-UA" dirty="0">
              <a:solidFill>
                <a:srgbClr val="000000"/>
              </a:solidFill>
              <a:latin typeface="Times New Roman" panose="02020603050405020304" pitchFamily="18" charset="0"/>
            </a:endParaRPr>
          </a:p>
          <a:p>
            <a:pPr algn="just"/>
            <a:r>
              <a:rPr lang="ru-RU" sz="1800" b="0" i="0" u="none" strike="noStrike" baseline="0" dirty="0">
                <a:solidFill>
                  <a:srgbClr val="000000"/>
                </a:solidFill>
                <a:latin typeface="Times New Roman" panose="02020603050405020304" pitchFamily="18" charset="0"/>
              </a:rPr>
              <a:t>2. </a:t>
            </a:r>
            <a:r>
              <a:rPr lang="ru-RU" sz="1800" b="0" i="0" u="none" strike="noStrike" baseline="0" dirty="0" err="1">
                <a:solidFill>
                  <a:srgbClr val="FF0000"/>
                </a:solidFill>
                <a:latin typeface="Times New Roman" panose="02020603050405020304" pitchFamily="18" charset="0"/>
              </a:rPr>
              <a:t>Митний</a:t>
            </a:r>
            <a:r>
              <a:rPr lang="ru-RU" sz="1800" b="0" i="0" u="none" strike="noStrike" baseline="0" dirty="0">
                <a:solidFill>
                  <a:srgbClr val="FF0000"/>
                </a:solidFill>
                <a:latin typeface="Times New Roman" panose="02020603050405020304" pitchFamily="18" charset="0"/>
              </a:rPr>
              <a:t> Кодекс </a:t>
            </a:r>
            <a:r>
              <a:rPr lang="ru-RU" sz="1800" b="0" i="0" u="none" strike="noStrike" baseline="0" dirty="0" err="1">
                <a:solidFill>
                  <a:srgbClr val="FF0000"/>
                </a:solidFill>
                <a:latin typeface="Times New Roman" panose="02020603050405020304" pitchFamily="18" charset="0"/>
              </a:rPr>
              <a:t>України</a:t>
            </a:r>
            <a:r>
              <a:rPr lang="ru-RU" sz="1800" b="0" i="0" u="none" strike="noStrike" baseline="0" dirty="0">
                <a:solidFill>
                  <a:srgbClr val="FF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13.03.2012 № 4495. </a:t>
            </a:r>
            <a:r>
              <a:rPr lang="en-US" dirty="0">
                <a:solidFill>
                  <a:srgbClr val="000000"/>
                </a:solidFill>
                <a:latin typeface="Times New Roman" panose="02020603050405020304" pitchFamily="18" charset="0"/>
              </a:rPr>
              <a:t>URL</a:t>
            </a:r>
            <a:r>
              <a:rPr lang="uk-UA" dirty="0">
                <a:solidFill>
                  <a:srgbClr val="000000"/>
                </a:solidFill>
                <a:latin typeface="Times New Roman" panose="02020603050405020304" pitchFamily="18" charset="0"/>
              </a:rPr>
              <a:t>: </a:t>
            </a:r>
            <a:r>
              <a:rPr lang="en-GB" sz="1800" b="0" i="0" u="none" strike="noStrike" baseline="0" dirty="0">
                <a:solidFill>
                  <a:srgbClr val="000000"/>
                </a:solidFill>
                <a:latin typeface="Times New Roman" panose="02020603050405020304" pitchFamily="18" charset="0"/>
              </a:rPr>
              <a:t>https://zakon.rada.gov.ua/laws/show/4495-17#Text</a:t>
            </a:r>
            <a:endParaRPr lang="ru-RU" sz="1800" b="0" i="0" u="none" strike="noStrike" baseline="0" dirty="0">
              <a:solidFill>
                <a:srgbClr val="000000"/>
              </a:solidFill>
              <a:latin typeface="Times New Roman" panose="02020603050405020304" pitchFamily="18" charset="0"/>
            </a:endParaRPr>
          </a:p>
          <a:p>
            <a:pPr algn="just"/>
            <a:r>
              <a:rPr lang="ru-RU" sz="1800" b="0" i="0" u="none" strike="noStrike" baseline="0" dirty="0">
                <a:solidFill>
                  <a:srgbClr val="000000"/>
                </a:solidFill>
                <a:latin typeface="Times New Roman" panose="02020603050405020304" pitchFamily="18" charset="0"/>
              </a:rPr>
              <a:t>3. </a:t>
            </a:r>
            <a:r>
              <a:rPr lang="ru-RU" sz="1800" b="0" i="0" u="none" strike="noStrike" baseline="0" dirty="0">
                <a:solidFill>
                  <a:srgbClr val="FF0000"/>
                </a:solidFill>
                <a:latin typeface="Times New Roman" panose="02020603050405020304" pitchFamily="18" charset="0"/>
              </a:rPr>
              <a:t>Закон </a:t>
            </a:r>
            <a:r>
              <a:rPr lang="ru-RU" sz="1800" b="0" i="0" u="none" strike="noStrike" baseline="0" dirty="0" err="1">
                <a:solidFill>
                  <a:srgbClr val="FF0000"/>
                </a:solidFill>
                <a:latin typeface="Times New Roman" panose="02020603050405020304" pitchFamily="18" charset="0"/>
              </a:rPr>
              <a:t>України</a:t>
            </a:r>
            <a:r>
              <a:rPr lang="ru-RU" sz="1800" b="0" i="0" u="none" strike="noStrike" baseline="0" dirty="0">
                <a:solidFill>
                  <a:srgbClr val="FF0000"/>
                </a:solidFill>
                <a:latin typeface="Times New Roman" panose="02020603050405020304" pitchFamily="18" charset="0"/>
              </a:rPr>
              <a:t> «Про </a:t>
            </a:r>
            <a:r>
              <a:rPr lang="ru-RU" sz="1800" b="0" i="0" u="none" strike="noStrike" baseline="0" dirty="0" err="1">
                <a:solidFill>
                  <a:srgbClr val="FF0000"/>
                </a:solidFill>
                <a:latin typeface="Times New Roman" panose="02020603050405020304" pitchFamily="18" charset="0"/>
              </a:rPr>
              <a:t>Митний</a:t>
            </a:r>
            <a:r>
              <a:rPr lang="ru-RU" sz="1800" b="0" i="0" u="none" strike="noStrike" baseline="0" dirty="0">
                <a:solidFill>
                  <a:srgbClr val="FF0000"/>
                </a:solidFill>
                <a:latin typeface="Times New Roman" panose="02020603050405020304" pitchFamily="18" charset="0"/>
              </a:rPr>
              <a:t> тариф </a:t>
            </a:r>
            <a:r>
              <a:rPr lang="ru-RU" sz="1800" b="0" i="0" u="none" strike="noStrike" baseline="0" dirty="0" err="1">
                <a:solidFill>
                  <a:srgbClr val="FF0000"/>
                </a:solidFill>
                <a:latin typeface="Times New Roman" panose="02020603050405020304" pitchFamily="18" charset="0"/>
              </a:rPr>
              <a:t>України</a:t>
            </a:r>
            <a:r>
              <a:rPr lang="ru-RU" sz="1800" b="0" i="0" u="none" strike="noStrike" baseline="0" dirty="0">
                <a:solidFill>
                  <a:srgbClr val="FF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 19.10.2022</a:t>
            </a:r>
            <a:r>
              <a:rPr lang="ru-RU" sz="1800" b="0" i="0" u="none" strike="noStrike" baseline="0"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URL</a:t>
            </a:r>
            <a:r>
              <a:rPr lang="uk-UA" dirty="0">
                <a:solidFill>
                  <a:srgbClr val="000000"/>
                </a:solidFill>
                <a:latin typeface="Times New Roman" panose="02020603050405020304" pitchFamily="18" charset="0"/>
              </a:rPr>
              <a:t>:</a:t>
            </a:r>
            <a:r>
              <a:rPr lang="ru-RU" sz="1800" b="0" i="0" u="none" strike="noStrike" baseline="0" dirty="0">
                <a:solidFill>
                  <a:srgbClr val="000000"/>
                </a:solidFill>
                <a:latin typeface="Times New Roman" panose="02020603050405020304" pitchFamily="18" charset="0"/>
              </a:rPr>
              <a:t> </a:t>
            </a:r>
            <a:r>
              <a:rPr lang="en-GB" sz="1800" b="0" i="0" u="none" strike="noStrike" baseline="0" dirty="0">
                <a:solidFill>
                  <a:srgbClr val="000000"/>
                </a:solidFill>
                <a:latin typeface="Times New Roman" panose="02020603050405020304" pitchFamily="18" charset="0"/>
              </a:rPr>
              <a:t>https://zakon.rada.gov.ua/laws/show/674-20#Text</a:t>
            </a:r>
            <a:endParaRPr lang="ru-RU" sz="1800" b="0" i="0" u="none" strike="noStrike" baseline="0" dirty="0">
              <a:solidFill>
                <a:srgbClr val="000000"/>
              </a:solidFill>
              <a:latin typeface="Times New Roman" panose="02020603050405020304" pitchFamily="18" charset="0"/>
            </a:endParaRPr>
          </a:p>
          <a:p>
            <a:pPr algn="just"/>
            <a:r>
              <a:rPr lang="uk-UA" sz="1800" b="0" i="0" u="none" strike="noStrike" baseline="0" dirty="0">
                <a:solidFill>
                  <a:srgbClr val="000000"/>
                </a:solidFill>
                <a:latin typeface="Times New Roman" panose="02020603050405020304" pitchFamily="18" charset="0"/>
              </a:rPr>
              <a:t>4. ПКМУ від 21.05.2012 № 428 «</a:t>
            </a:r>
            <a:r>
              <a:rPr lang="uk-UA" sz="1800" b="0" i="0" u="none" strike="noStrike" baseline="0" dirty="0">
                <a:solidFill>
                  <a:srgbClr val="FF0000"/>
                </a:solidFill>
                <a:latin typeface="Times New Roman" panose="02020603050405020304" pitchFamily="18" charset="0"/>
              </a:rPr>
              <a:t>Про затвердження Порядку ведення Української класифікації товарів зовнішньоекономічної діяльності та визнання такими, що втратили чинність, деяких постанов Кабінету Міністрів України</a:t>
            </a:r>
            <a:r>
              <a:rPr lang="uk-UA" sz="1800" b="0" i="0" u="none" strike="noStrike" baseline="0"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URL</a:t>
            </a:r>
            <a:r>
              <a:rPr lang="uk-UA" dirty="0">
                <a:solidFill>
                  <a:srgbClr val="000000"/>
                </a:solidFill>
                <a:latin typeface="Times New Roman" panose="02020603050405020304" pitchFamily="18" charset="0"/>
              </a:rPr>
              <a:t>:</a:t>
            </a:r>
            <a:r>
              <a:rPr lang="uk-UA" sz="1800" b="0" i="0" u="none" strike="noStrike" baseline="0" dirty="0">
                <a:solidFill>
                  <a:srgbClr val="000000"/>
                </a:solidFill>
                <a:latin typeface="Times New Roman" panose="02020603050405020304" pitchFamily="18" charset="0"/>
              </a:rPr>
              <a:t> </a:t>
            </a:r>
            <a:r>
              <a:rPr lang="en-GB" sz="1800" b="0" i="0" u="none" strike="noStrike" baseline="0" dirty="0">
                <a:solidFill>
                  <a:srgbClr val="000000"/>
                </a:solidFill>
                <a:latin typeface="Times New Roman" panose="02020603050405020304" pitchFamily="18" charset="0"/>
              </a:rPr>
              <a:t>https://zakon.rada.gov.ua/laws/show/428-2012-%D0%BF#Text</a:t>
            </a:r>
            <a:endParaRPr lang="uk-UA" sz="1800" b="0" i="0" u="none" strike="noStrike" baseline="0" dirty="0">
              <a:solidFill>
                <a:srgbClr val="000000"/>
              </a:solidFill>
              <a:latin typeface="Times New Roman" panose="02020603050405020304" pitchFamily="18" charset="0"/>
            </a:endParaRPr>
          </a:p>
          <a:p>
            <a:pPr algn="just"/>
            <a:r>
              <a:rPr lang="uk-UA" sz="1800" b="0" i="0" u="none" strike="noStrike" baseline="0" dirty="0">
                <a:solidFill>
                  <a:srgbClr val="000000"/>
                </a:solidFill>
                <a:latin typeface="Times New Roman" panose="02020603050405020304" pitchFamily="18" charset="0"/>
              </a:rPr>
              <a:t>5. Наказ Мінфіну України від 30.05.2012 № </a:t>
            </a:r>
            <a:r>
              <a:rPr lang="uk-UA" dirty="0">
                <a:solidFill>
                  <a:srgbClr val="000000"/>
                </a:solidFill>
                <a:latin typeface="Times New Roman" panose="02020603050405020304" pitchFamily="18" charset="0"/>
              </a:rPr>
              <a:t>650 «</a:t>
            </a:r>
            <a:r>
              <a:rPr lang="ru-RU" dirty="0">
                <a:solidFill>
                  <a:srgbClr val="FF0000"/>
                </a:solidFill>
                <a:latin typeface="Times New Roman" panose="02020603050405020304" pitchFamily="18" charset="0"/>
              </a:rPr>
              <a:t>Про </a:t>
            </a:r>
            <a:r>
              <a:rPr lang="ru-RU" dirty="0" err="1">
                <a:solidFill>
                  <a:srgbClr val="FF0000"/>
                </a:solidFill>
                <a:latin typeface="Times New Roman" panose="02020603050405020304" pitchFamily="18" charset="0"/>
              </a:rPr>
              <a:t>затвердження</a:t>
            </a:r>
            <a:r>
              <a:rPr lang="ru-RU" dirty="0">
                <a:solidFill>
                  <a:srgbClr val="FF0000"/>
                </a:solidFill>
                <a:latin typeface="Times New Roman" panose="02020603050405020304" pitchFamily="18" charset="0"/>
              </a:rPr>
              <a:t> Порядку </a:t>
            </a:r>
            <a:r>
              <a:rPr lang="ru-RU" dirty="0" err="1">
                <a:solidFill>
                  <a:srgbClr val="FF0000"/>
                </a:solidFill>
                <a:latin typeface="Times New Roman" panose="02020603050405020304" pitchFamily="18" charset="0"/>
              </a:rPr>
              <a:t>роботи</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митних</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органів</a:t>
            </a:r>
            <a:r>
              <a:rPr lang="ru-RU" dirty="0">
                <a:solidFill>
                  <a:srgbClr val="FF0000"/>
                </a:solidFill>
                <a:latin typeface="Times New Roman" panose="02020603050405020304" pitchFamily="18" charset="0"/>
              </a:rPr>
              <a:t> при </a:t>
            </a:r>
            <a:r>
              <a:rPr lang="ru-RU" dirty="0" err="1">
                <a:solidFill>
                  <a:srgbClr val="FF0000"/>
                </a:solidFill>
                <a:latin typeface="Times New Roman" panose="02020603050405020304" pitchFamily="18" charset="0"/>
              </a:rPr>
              <a:t>вирішенні</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питань</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класифікації</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товарів</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що</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переміщуються</a:t>
            </a:r>
            <a:r>
              <a:rPr lang="ru-RU" dirty="0">
                <a:solidFill>
                  <a:srgbClr val="FF0000"/>
                </a:solidFill>
                <a:latin typeface="Times New Roman" panose="02020603050405020304" pitchFamily="18" charset="0"/>
              </a:rPr>
              <a:t> через </a:t>
            </a:r>
            <a:r>
              <a:rPr lang="ru-RU" dirty="0" err="1">
                <a:solidFill>
                  <a:srgbClr val="FF0000"/>
                </a:solidFill>
                <a:latin typeface="Times New Roman" panose="02020603050405020304" pitchFamily="18" charset="0"/>
              </a:rPr>
              <a:t>митний</a:t>
            </a:r>
            <a:r>
              <a:rPr lang="ru-RU" dirty="0">
                <a:solidFill>
                  <a:srgbClr val="FF0000"/>
                </a:solidFill>
                <a:latin typeface="Times New Roman" panose="02020603050405020304" pitchFamily="18" charset="0"/>
              </a:rPr>
              <a:t> кордон </a:t>
            </a:r>
            <a:r>
              <a:rPr lang="ru-RU" dirty="0" err="1">
                <a:solidFill>
                  <a:srgbClr val="FF0000"/>
                </a:solidFill>
                <a:latin typeface="Times New Roman" panose="02020603050405020304" pitchFamily="18" charset="0"/>
              </a:rPr>
              <a:t>України</a:t>
            </a:r>
            <a:r>
              <a:rPr lang="uk-UA" dirty="0">
                <a:solidFill>
                  <a:srgbClr val="FF0000"/>
                </a:solidFill>
                <a:latin typeface="Times New Roman" panose="02020603050405020304" pitchFamily="18" charset="0"/>
              </a:rPr>
              <a:t>»</a:t>
            </a:r>
            <a:r>
              <a:rPr lang="uk-UA"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URL</a:t>
            </a:r>
            <a:r>
              <a:rPr lang="uk-UA" dirty="0">
                <a:solidFill>
                  <a:srgbClr val="000000"/>
                </a:solidFill>
                <a:latin typeface="Times New Roman" panose="02020603050405020304" pitchFamily="18" charset="0"/>
              </a:rPr>
              <a:t>:</a:t>
            </a:r>
            <a:r>
              <a:rPr lang="uk-UA" sz="1800" b="0" i="0" u="none" strike="noStrike" baseline="0" dirty="0">
                <a:solidFill>
                  <a:srgbClr val="000000"/>
                </a:solidFill>
                <a:latin typeface="Times New Roman" panose="02020603050405020304" pitchFamily="18" charset="0"/>
              </a:rPr>
              <a:t> </a:t>
            </a:r>
            <a:r>
              <a:rPr lang="en-GB" dirty="0">
                <a:solidFill>
                  <a:srgbClr val="000000"/>
                </a:solidFill>
                <a:latin typeface="Times New Roman" panose="02020603050405020304" pitchFamily="18" charset="0"/>
              </a:rPr>
              <a:t>https://zakon.rada.gov.ua/laws/show/z1085-12#Text</a:t>
            </a:r>
            <a:endParaRPr lang="uk-UA"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215484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8D3490-6C3B-4AB4-AC36-CACB03C704DA}"/>
              </a:ext>
            </a:extLst>
          </p:cNvPr>
          <p:cNvSpPr txBox="1"/>
          <p:nvPr/>
        </p:nvSpPr>
        <p:spPr>
          <a:xfrm>
            <a:off x="1488141" y="635796"/>
            <a:ext cx="9816353" cy="4336059"/>
          </a:xfrm>
          <a:prstGeom prst="rect">
            <a:avLst/>
          </a:prstGeom>
          <a:noFill/>
        </p:spPr>
        <p:txBody>
          <a:bodyPr wrap="square">
            <a:spAutoFit/>
          </a:bodyPr>
          <a:lstStyle/>
          <a:p>
            <a:pPr marL="0" indent="360000" algn="just">
              <a:lnSpc>
                <a:spcPct val="110000"/>
              </a:lnSpc>
              <a:spcBef>
                <a:spcPts val="0"/>
              </a:spcBef>
            </a:pPr>
            <a:r>
              <a:rPr lang="uk-UA" b="0" i="0" dirty="0">
                <a:solidFill>
                  <a:srgbClr val="111111"/>
                </a:solidFill>
                <a:effectLst/>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Партнерство з постачальниками:</a:t>
            </a:r>
            <a:r>
              <a:rPr lang="uk-UA" dirty="0">
                <a:latin typeface="Times New Roman" panose="02020603050405020304" pitchFamily="18" charset="0"/>
                <a:cs typeface="Times New Roman" panose="02020603050405020304" pitchFamily="18" charset="0"/>
              </a:rPr>
              <a:t> Співпрацюйте з постачальниками, які можуть швидко реагувати на зміни в попиті і вам потрібні. Вони можуть надати нові товари або послуги швидше, ніж ви робитимете це самостійно.</a:t>
            </a:r>
          </a:p>
          <a:p>
            <a:pPr marL="0" indent="360000" algn="just">
              <a:lnSpc>
                <a:spcPct val="110000"/>
              </a:lnSpc>
              <a:spcBef>
                <a:spcPts val="0"/>
              </a:spcBef>
            </a:pPr>
            <a:r>
              <a:rPr lang="uk-UA" b="0" i="0" dirty="0">
                <a:solidFill>
                  <a:srgbClr val="111111"/>
                </a:solidFill>
                <a:effectLst/>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Залучення команди з експертами:</a:t>
            </a:r>
            <a:r>
              <a:rPr lang="uk-UA" dirty="0">
                <a:latin typeface="Times New Roman" panose="02020603050405020304" pitchFamily="18" charset="0"/>
                <a:cs typeface="Times New Roman" panose="02020603050405020304" pitchFamily="18" charset="0"/>
              </a:rPr>
              <a:t> Створіть команду, яка має експертні знання в області вашого бізнесу. Експерти можуть допомогти вам зрозуміти нові можливості і знайти способи відповіді на зміни на ринку.</a:t>
            </a:r>
          </a:p>
          <a:p>
            <a:pPr marL="0" indent="360000" algn="just">
              <a:lnSpc>
                <a:spcPct val="110000"/>
              </a:lnSpc>
              <a:spcBef>
                <a:spcPts val="0"/>
              </a:spcBef>
            </a:pPr>
            <a:r>
              <a:rPr lang="uk-UA" b="0" i="0" dirty="0">
                <a:solidFill>
                  <a:srgbClr val="111111"/>
                </a:solidFill>
                <a:effectLst/>
                <a:latin typeface="Times New Roman" panose="02020603050405020304" pitchFamily="18" charset="0"/>
                <a:cs typeface="Times New Roman" panose="02020603050405020304" pitchFamily="18" charset="0"/>
              </a:rPr>
              <a:t>✅</a:t>
            </a:r>
            <a:r>
              <a:rPr lang="uk-UA" b="1" dirty="0">
                <a:latin typeface="Times New Roman" panose="02020603050405020304" pitchFamily="18" charset="0"/>
                <a:cs typeface="Times New Roman" panose="02020603050405020304" pitchFamily="18" charset="0"/>
              </a:rPr>
              <a:t>Врахування соціокультурних та екологічних аспектів:</a:t>
            </a:r>
            <a:r>
              <a:rPr lang="uk-UA" dirty="0">
                <a:latin typeface="Times New Roman" panose="02020603050405020304" pitchFamily="18" charset="0"/>
                <a:cs typeface="Times New Roman" panose="02020603050405020304" pitchFamily="18" charset="0"/>
              </a:rPr>
              <a:t> Збільшена увага споживачів до соціальних і екологічних питань вимагає врахування цих аспектів при формуванні асортименту. Товари та послуги, які сприяють сталому розвитку, можуть мати конкурентні переваги.</a:t>
            </a:r>
          </a:p>
          <a:p>
            <a:pPr marL="0" indent="360000" algn="just">
              <a:lnSpc>
                <a:spcPct val="110000"/>
              </a:lnSpc>
              <a:spcBef>
                <a:spcPts val="0"/>
              </a:spcBef>
            </a:pPr>
            <a:r>
              <a:rPr lang="uk-UA" b="0" i="0" dirty="0">
                <a:solidFill>
                  <a:srgbClr val="111111"/>
                </a:solidFill>
                <a:effectLst/>
                <a:latin typeface="Times New Roman" panose="02020603050405020304" pitchFamily="18" charset="0"/>
                <a:cs typeface="Times New Roman" panose="02020603050405020304" pitchFamily="18" charset="0"/>
              </a:rPr>
              <a:t>✅ </a:t>
            </a:r>
            <a:r>
              <a:rPr lang="uk-UA" b="1" dirty="0">
                <a:latin typeface="Times New Roman" panose="02020603050405020304" pitchFamily="18" charset="0"/>
                <a:cs typeface="Times New Roman" panose="02020603050405020304" pitchFamily="18" charset="0"/>
              </a:rPr>
              <a:t>Використання аналітики та технологій:</a:t>
            </a:r>
            <a:r>
              <a:rPr lang="uk-UA" dirty="0">
                <a:latin typeface="Times New Roman" panose="02020603050405020304" pitchFamily="18" charset="0"/>
                <a:cs typeface="Times New Roman" panose="02020603050405020304" pitchFamily="18" charset="0"/>
              </a:rPr>
              <a:t> Використовуйте аналітичні інструменти та технології для відстеження динаміки попиту, оцінки результатів та виявлення нових можливостей.</a:t>
            </a:r>
          </a:p>
          <a:p>
            <a:pPr marL="0" indent="0" algn="just">
              <a:lnSpc>
                <a:spcPct val="110000"/>
              </a:lnSpc>
              <a:spcBef>
                <a:spcPts val="0"/>
              </a:spcBef>
              <a:buNone/>
            </a:pPr>
            <a:r>
              <a:rPr lang="uk-UA" dirty="0">
                <a:latin typeface="Times New Roman" panose="02020603050405020304" pitchFamily="18" charset="0"/>
                <a:cs typeface="Times New Roman" panose="02020603050405020304" pitchFamily="18" charset="0"/>
              </a:rPr>
              <a:t>     Створення актуального асортименту - це процес, який вимагає постійного оновлення та адаптації. Будьте готові змінювати ваш асортимент, щоб відповідати потребам і очікуванням сучасних споживачів і залишатися конкурентоспроможними на ринку</a:t>
            </a:r>
          </a:p>
        </p:txBody>
      </p:sp>
    </p:spTree>
    <p:extLst>
      <p:ext uri="{BB962C8B-B14F-4D97-AF65-F5344CB8AC3E}">
        <p14:creationId xmlns:p14="http://schemas.microsoft.com/office/powerpoint/2010/main" val="3279384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DF4251-6D91-4EA0-BBE2-BF9AD35394E1}"/>
              </a:ext>
            </a:extLst>
          </p:cNvPr>
          <p:cNvSpPr txBox="1"/>
          <p:nvPr/>
        </p:nvSpPr>
        <p:spPr>
          <a:xfrm>
            <a:off x="1811866" y="901469"/>
            <a:ext cx="8829239" cy="4247317"/>
          </a:xfrm>
          <a:prstGeom prst="rect">
            <a:avLst/>
          </a:prstGeom>
          <a:noFill/>
        </p:spPr>
        <p:txBody>
          <a:bodyPr wrap="square">
            <a:spAutoFit/>
          </a:bodyPr>
          <a:lstStyle/>
          <a:p>
            <a:pPr algn="l">
              <a:buFont typeface="Arial" panose="020B0604020202020204" pitchFamily="34" charset="0"/>
              <a:buChar char="•"/>
            </a:pPr>
            <a:r>
              <a:rPr lang="ru-RU" b="0" i="0" dirty="0" err="1">
                <a:solidFill>
                  <a:srgbClr val="FF0000"/>
                </a:solidFill>
                <a:effectLst/>
                <a:latin typeface="Times New Roman" panose="02020603050405020304" pitchFamily="18" charset="0"/>
                <a:cs typeface="Times New Roman" panose="02020603050405020304" pitchFamily="18" charset="0"/>
              </a:rPr>
              <a:t>Асортиментна</a:t>
            </a:r>
            <a:r>
              <a:rPr lang="ru-RU" b="0" i="0" dirty="0">
                <a:solidFill>
                  <a:srgbClr val="FF0000"/>
                </a:solidFill>
                <a:effectLst/>
                <a:latin typeface="Times New Roman" panose="02020603050405020304" pitchFamily="18" charset="0"/>
                <a:cs typeface="Times New Roman" panose="02020603050405020304" pitchFamily="18" charset="0"/>
              </a:rPr>
              <a:t> (</a:t>
            </a:r>
            <a:r>
              <a:rPr lang="ru-RU" b="0" i="0" dirty="0" err="1">
                <a:solidFill>
                  <a:srgbClr val="FF0000"/>
                </a:solidFill>
                <a:effectLst/>
                <a:latin typeface="Times New Roman" panose="02020603050405020304" pitchFamily="18" charset="0"/>
                <a:cs typeface="Times New Roman" panose="02020603050405020304" pitchFamily="18" charset="0"/>
              </a:rPr>
              <a:t>товарна</a:t>
            </a:r>
            <a:r>
              <a:rPr lang="ru-RU" b="0" i="0" dirty="0">
                <a:solidFill>
                  <a:srgbClr val="FF0000"/>
                </a:solidFill>
                <a:effectLst/>
                <a:latin typeface="Times New Roman" panose="02020603050405020304" pitchFamily="18" charset="0"/>
                <a:cs typeface="Times New Roman" panose="02020603050405020304" pitchFamily="18" charset="0"/>
              </a:rPr>
              <a:t>) </a:t>
            </a:r>
            <a:r>
              <a:rPr lang="ru-RU" b="0" i="0" dirty="0" err="1">
                <a:solidFill>
                  <a:srgbClr val="FF0000"/>
                </a:solidFill>
                <a:effectLst/>
                <a:latin typeface="Times New Roman" panose="02020603050405020304" pitchFamily="18" charset="0"/>
                <a:cs typeface="Times New Roman" panose="02020603050405020304" pitchFamily="18" charset="0"/>
              </a:rPr>
              <a:t>матриця</a:t>
            </a:r>
            <a:r>
              <a:rPr lang="ru-RU" b="0" i="0" dirty="0">
                <a:solidFill>
                  <a:srgbClr val="111111"/>
                </a:solidFill>
                <a:effectLst/>
                <a:latin typeface="Times New Roman" panose="02020603050405020304" pitchFamily="18" charset="0"/>
                <a:cs typeface="Times New Roman" panose="02020603050405020304" pitchFamily="18" charset="0"/>
              </a:rPr>
              <a:t>: </a:t>
            </a:r>
            <a:r>
              <a:rPr lang="ru-RU" b="0" i="0" dirty="0" err="1">
                <a:solidFill>
                  <a:srgbClr val="111111"/>
                </a:solidFill>
                <a:effectLst/>
                <a:latin typeface="Times New Roman" panose="02020603050405020304" pitchFamily="18" charset="0"/>
                <a:cs typeface="Times New Roman" panose="02020603050405020304" pitchFamily="18" charset="0"/>
              </a:rPr>
              <a:t>інструмент</a:t>
            </a:r>
            <a:r>
              <a:rPr lang="ru-RU" b="0" i="0" dirty="0">
                <a:solidFill>
                  <a:srgbClr val="111111"/>
                </a:solidFill>
                <a:effectLst/>
                <a:latin typeface="Times New Roman" panose="02020603050405020304" pitchFamily="18" charset="0"/>
                <a:cs typeface="Times New Roman" panose="02020603050405020304" pitchFamily="18" charset="0"/>
              </a:rPr>
              <a:t>, </a:t>
            </a:r>
            <a:r>
              <a:rPr lang="ru-RU" b="0" i="0" dirty="0" err="1">
                <a:solidFill>
                  <a:srgbClr val="111111"/>
                </a:solidFill>
                <a:effectLst/>
                <a:latin typeface="Times New Roman" panose="02020603050405020304" pitchFamily="18" charset="0"/>
                <a:cs typeface="Times New Roman" panose="02020603050405020304" pitchFamily="18" charset="0"/>
              </a:rPr>
              <a:t>що</a:t>
            </a:r>
            <a:r>
              <a:rPr lang="ru-RU" b="0" i="0" dirty="0">
                <a:solidFill>
                  <a:srgbClr val="111111"/>
                </a:solidFill>
                <a:effectLst/>
                <a:latin typeface="Times New Roman" panose="02020603050405020304" pitchFamily="18" charset="0"/>
                <a:cs typeface="Times New Roman" panose="02020603050405020304" pitchFamily="18" charset="0"/>
              </a:rPr>
              <a:t> </a:t>
            </a:r>
            <a:r>
              <a:rPr lang="ru-RU" b="0" i="0" dirty="0" err="1">
                <a:solidFill>
                  <a:srgbClr val="111111"/>
                </a:solidFill>
                <a:effectLst/>
                <a:latin typeface="Times New Roman" panose="02020603050405020304" pitchFamily="18" charset="0"/>
                <a:cs typeface="Times New Roman" panose="02020603050405020304" pitchFamily="18" charset="0"/>
              </a:rPr>
              <a:t>використовується</a:t>
            </a:r>
            <a:r>
              <a:rPr lang="ru-RU" b="0" i="0" dirty="0">
                <a:solidFill>
                  <a:srgbClr val="111111"/>
                </a:solidFill>
                <a:effectLst/>
                <a:latin typeface="Times New Roman" panose="02020603050405020304" pitchFamily="18" charset="0"/>
                <a:cs typeface="Times New Roman" panose="02020603050405020304" pitchFamily="18" charset="0"/>
              </a:rPr>
              <a:t> в </a:t>
            </a:r>
            <a:r>
              <a:rPr lang="ru-RU" b="0" i="0" dirty="0" err="1">
                <a:solidFill>
                  <a:srgbClr val="111111"/>
                </a:solidFill>
                <a:effectLst/>
                <a:latin typeface="Times New Roman" panose="02020603050405020304" pitchFamily="18" charset="0"/>
                <a:cs typeface="Times New Roman" panose="02020603050405020304" pitchFamily="18" charset="0"/>
              </a:rPr>
              <a:t>бізнесі</a:t>
            </a:r>
            <a:r>
              <a:rPr lang="ru-RU" b="0" i="0" dirty="0">
                <a:solidFill>
                  <a:srgbClr val="111111"/>
                </a:solidFill>
                <a:effectLst/>
                <a:latin typeface="Times New Roman" panose="02020603050405020304" pitchFamily="18" charset="0"/>
                <a:cs typeface="Times New Roman" panose="02020603050405020304" pitchFamily="18" charset="0"/>
              </a:rPr>
              <a:t> для </a:t>
            </a:r>
            <a:r>
              <a:rPr lang="ru-RU" b="0" i="0" dirty="0" err="1">
                <a:solidFill>
                  <a:srgbClr val="111111"/>
                </a:solidFill>
                <a:effectLst/>
                <a:latin typeface="Times New Roman" panose="02020603050405020304" pitchFamily="18" charset="0"/>
                <a:cs typeface="Times New Roman" panose="02020603050405020304" pitchFamily="18" charset="0"/>
              </a:rPr>
              <a:t>організації</a:t>
            </a:r>
            <a:r>
              <a:rPr lang="ru-RU" b="0" i="0" dirty="0">
                <a:solidFill>
                  <a:srgbClr val="111111"/>
                </a:solidFill>
                <a:effectLst/>
                <a:latin typeface="Times New Roman" panose="02020603050405020304" pitchFamily="18" charset="0"/>
                <a:cs typeface="Times New Roman" panose="02020603050405020304" pitchFamily="18" charset="0"/>
              </a:rPr>
              <a:t> та </a:t>
            </a:r>
            <a:r>
              <a:rPr lang="ru-RU" b="0" i="0" dirty="0" err="1">
                <a:solidFill>
                  <a:srgbClr val="111111"/>
                </a:solidFill>
                <a:effectLst/>
                <a:latin typeface="Times New Roman" panose="02020603050405020304" pitchFamily="18" charset="0"/>
                <a:cs typeface="Times New Roman" panose="02020603050405020304" pitchFamily="18" charset="0"/>
              </a:rPr>
              <a:t>систематизації</a:t>
            </a:r>
            <a:r>
              <a:rPr lang="ru-RU" b="0" i="0" dirty="0">
                <a:solidFill>
                  <a:srgbClr val="111111"/>
                </a:solidFill>
                <a:effectLst/>
                <a:latin typeface="Times New Roman" panose="02020603050405020304" pitchFamily="18" charset="0"/>
                <a:cs typeface="Times New Roman" panose="02020603050405020304" pitchFamily="18" charset="0"/>
              </a:rPr>
              <a:t> товарного </a:t>
            </a:r>
            <a:r>
              <a:rPr lang="ru-RU" b="0" i="0" dirty="0" err="1">
                <a:solidFill>
                  <a:srgbClr val="111111"/>
                </a:solidFill>
                <a:effectLst/>
                <a:latin typeface="Times New Roman" panose="02020603050405020304" pitchFamily="18" charset="0"/>
                <a:cs typeface="Times New Roman" panose="02020603050405020304" pitchFamily="18" charset="0"/>
              </a:rPr>
              <a:t>асортименту</a:t>
            </a:r>
            <a:r>
              <a:rPr lang="ru-RU" b="0" i="0" dirty="0">
                <a:solidFill>
                  <a:srgbClr val="111111"/>
                </a:solidFill>
                <a:effectLst/>
                <a:latin typeface="Times New Roman" panose="02020603050405020304" pitchFamily="18" charset="0"/>
                <a:cs typeface="Times New Roman" panose="02020603050405020304" pitchFamily="18" charset="0"/>
              </a:rPr>
              <a:t> </a:t>
            </a:r>
            <a:r>
              <a:rPr lang="ru-RU" b="0" i="0" dirty="0" err="1">
                <a:solidFill>
                  <a:srgbClr val="111111"/>
                </a:solidFill>
                <a:effectLst/>
                <a:latin typeface="Times New Roman" panose="02020603050405020304" pitchFamily="18" charset="0"/>
                <a:cs typeface="Times New Roman" panose="02020603050405020304" pitchFamily="18" charset="0"/>
              </a:rPr>
              <a:t>підприємства</a:t>
            </a:r>
            <a:r>
              <a:rPr lang="ru-RU" b="0" i="0" dirty="0">
                <a:solidFill>
                  <a:srgbClr val="111111"/>
                </a:solidFill>
                <a:effectLst/>
                <a:latin typeface="Times New Roman" panose="02020603050405020304" pitchFamily="18" charset="0"/>
                <a:cs typeface="Times New Roman" panose="02020603050405020304" pitchFamily="18" charset="0"/>
              </a:rPr>
              <a:t>.</a:t>
            </a:r>
          </a:p>
          <a:p>
            <a:pPr algn="l">
              <a:buFont typeface="Arial" panose="020B0604020202020204" pitchFamily="34" charset="0"/>
              <a:buChar char="•"/>
            </a:pPr>
            <a:endParaRPr lang="ru-RU" b="0" i="0" dirty="0">
              <a:solidFill>
                <a:srgbClr val="111111"/>
              </a:solidFill>
              <a:effectLst/>
              <a:latin typeface="Times New Roman" panose="02020603050405020304" pitchFamily="18" charset="0"/>
              <a:cs typeface="Times New Roman" panose="02020603050405020304" pitchFamily="18" charset="0"/>
            </a:endParaRPr>
          </a:p>
          <a:p>
            <a:pPr algn="l"/>
            <a:r>
              <a:rPr lang="uk-UA" b="0" i="0" dirty="0">
                <a:solidFill>
                  <a:srgbClr val="111111"/>
                </a:solidFill>
                <a:effectLst/>
                <a:latin typeface="Times New Roman" panose="02020603050405020304" pitchFamily="18" charset="0"/>
                <a:cs typeface="Times New Roman" panose="02020603050405020304" pitchFamily="18" charset="0"/>
              </a:rPr>
              <a:t>Щоб досягти успіху в асортиментній політиці і уникнути ризиків, необхідно використовувати такі найкращі практики:</a:t>
            </a:r>
          </a:p>
          <a:p>
            <a:pPr algn="l"/>
            <a:r>
              <a:rPr lang="uk-UA" b="0" i="0" dirty="0">
                <a:solidFill>
                  <a:srgbClr val="111111"/>
                </a:solidFill>
                <a:effectLst/>
                <a:latin typeface="Times New Roman" panose="02020603050405020304" pitchFamily="18" charset="0"/>
                <a:cs typeface="Times New Roman" panose="02020603050405020304" pitchFamily="18" charset="0"/>
              </a:rPr>
              <a:t>🔸 Набравши широку популярність товар або послуга повинен мати в матриці широку лінійку, що відповідає запитам аудиторії .</a:t>
            </a:r>
          </a:p>
          <a:p>
            <a:pPr algn="l"/>
            <a:r>
              <a:rPr lang="uk-UA" b="0" i="0" dirty="0">
                <a:solidFill>
                  <a:srgbClr val="111111"/>
                </a:solidFill>
                <a:effectLst/>
                <a:latin typeface="Times New Roman" panose="02020603050405020304" pitchFamily="18" charset="0"/>
                <a:cs typeface="Times New Roman" panose="02020603050405020304" pitchFamily="18" charset="0"/>
              </a:rPr>
              <a:t>🔸 Відзначитися та запропонувати щось нове та цікаве може бути ризиком, проте, за успішності, це може позитивно вплинути на бізнес.</a:t>
            </a:r>
          </a:p>
          <a:p>
            <a:pPr algn="l"/>
            <a:r>
              <a:rPr lang="uk-UA" b="0" i="0" dirty="0">
                <a:solidFill>
                  <a:srgbClr val="111111"/>
                </a:solidFill>
                <a:effectLst/>
                <a:latin typeface="Times New Roman" panose="02020603050405020304" pitchFamily="18" charset="0"/>
                <a:cs typeface="Times New Roman" panose="02020603050405020304" pitchFamily="18" charset="0"/>
              </a:rPr>
              <a:t>🔸 Не варто забувати про конкурентів - аналіз їх асортименту допоможе зрозуміти, наскільки ваша матриця відрізняється і пропонує унікальне рішення, що приваблює клієнтів.</a:t>
            </a:r>
          </a:p>
          <a:p>
            <a:pPr algn="l"/>
            <a:r>
              <a:rPr lang="uk-UA" b="0" i="0" dirty="0">
                <a:solidFill>
                  <a:srgbClr val="111111"/>
                </a:solidFill>
                <a:effectLst/>
                <a:latin typeface="Times New Roman" panose="02020603050405020304" pitchFamily="18" charset="0"/>
                <a:cs typeface="Times New Roman" panose="02020603050405020304" pitchFamily="18" charset="0"/>
              </a:rPr>
              <a:t>🔸 Важливо також враховувати потреби цільової аудиторії та пропонувати продукти чи послуги, які дійсно будуть їм цікаві та потрібні.</a:t>
            </a:r>
          </a:p>
          <a:p>
            <a:pPr algn="l">
              <a:buFont typeface="Arial" panose="020B0604020202020204" pitchFamily="34" charset="0"/>
              <a:buChar char="•"/>
            </a:pPr>
            <a:endParaRPr lang="ru-RU" b="0" i="0" dirty="0">
              <a:solidFill>
                <a:srgbClr val="11111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111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78182F-2790-4B91-B132-23FDFE281AA0}"/>
              </a:ext>
            </a:extLst>
          </p:cNvPr>
          <p:cNvSpPr txBox="1"/>
          <p:nvPr/>
        </p:nvSpPr>
        <p:spPr>
          <a:xfrm>
            <a:off x="1559859" y="1166843"/>
            <a:ext cx="8337176" cy="3970318"/>
          </a:xfrm>
          <a:prstGeom prst="rect">
            <a:avLst/>
          </a:prstGeom>
          <a:noFill/>
        </p:spPr>
        <p:txBody>
          <a:bodyPr wrap="square">
            <a:spAutoFit/>
          </a:bodyPr>
          <a:lstStyle/>
          <a:p>
            <a:pPr algn="just"/>
            <a:r>
              <a:rPr lang="uk-UA" b="0" i="0" dirty="0">
                <a:solidFill>
                  <a:srgbClr val="FF0000"/>
                </a:solidFill>
                <a:effectLst/>
                <a:latin typeface="Times New Roman" panose="02020603050405020304" pitchFamily="18" charset="0"/>
                <a:cs typeface="Times New Roman" panose="02020603050405020304" pitchFamily="18" charset="0"/>
              </a:rPr>
              <a:t>Приклад роботи </a:t>
            </a:r>
            <a:r>
              <a:rPr lang="uk-UA" dirty="0">
                <a:solidFill>
                  <a:srgbClr val="FF0000"/>
                </a:solidFill>
                <a:latin typeface="Times New Roman" panose="02020603050405020304" pitchFamily="18" charset="0"/>
                <a:cs typeface="Times New Roman" panose="02020603050405020304" pitchFamily="18" charset="0"/>
              </a:rPr>
              <a:t>магазину </a:t>
            </a:r>
            <a:r>
              <a:rPr lang="uk-UA" b="0" i="0" dirty="0">
                <a:solidFill>
                  <a:srgbClr val="FF0000"/>
                </a:solidFill>
                <a:effectLst/>
                <a:latin typeface="Times New Roman" panose="02020603050405020304" pitchFamily="18" charset="0"/>
                <a:cs typeface="Times New Roman" panose="02020603050405020304" pitchFamily="18" charset="0"/>
              </a:rPr>
              <a:t>товарів для дому. </a:t>
            </a:r>
          </a:p>
          <a:p>
            <a:pPr algn="just"/>
            <a:endParaRPr lang="uk-UA" dirty="0">
              <a:solidFill>
                <a:srgbClr val="111111"/>
              </a:solidFill>
              <a:latin typeface="Times New Roman" panose="02020603050405020304" pitchFamily="18" charset="0"/>
              <a:cs typeface="Times New Roman" panose="02020603050405020304" pitchFamily="18" charset="0"/>
            </a:endParaRPr>
          </a:p>
          <a:p>
            <a:pPr algn="just"/>
            <a:r>
              <a:rPr lang="uk-UA" dirty="0">
                <a:solidFill>
                  <a:srgbClr val="111111"/>
                </a:solidFill>
                <a:latin typeface="Times New Roman" panose="02020603050405020304" pitchFamily="18" charset="0"/>
                <a:cs typeface="Times New Roman" panose="02020603050405020304" pitchFamily="18" charset="0"/>
              </a:rPr>
              <a:t>В</a:t>
            </a:r>
            <a:r>
              <a:rPr lang="uk-UA" b="0" i="0" dirty="0">
                <a:solidFill>
                  <a:srgbClr val="111111"/>
                </a:solidFill>
                <a:effectLst/>
                <a:latin typeface="Times New Roman" panose="02020603050405020304" pitchFamily="18" charset="0"/>
                <a:cs typeface="Times New Roman" panose="02020603050405020304" pitchFamily="18" charset="0"/>
              </a:rPr>
              <a:t>ирішуємо оновити товарну пропозицію та </a:t>
            </a:r>
            <a:r>
              <a:rPr lang="uk-UA" b="0" i="0" dirty="0" err="1">
                <a:solidFill>
                  <a:srgbClr val="111111"/>
                </a:solidFill>
                <a:effectLst/>
                <a:latin typeface="Times New Roman" panose="02020603050405020304" pitchFamily="18" charset="0"/>
                <a:cs typeface="Times New Roman" panose="02020603050405020304" pitchFamily="18" charset="0"/>
              </a:rPr>
              <a:t>внести</a:t>
            </a:r>
            <a:r>
              <a:rPr lang="uk-UA" b="0" i="0" dirty="0">
                <a:solidFill>
                  <a:srgbClr val="111111"/>
                </a:solidFill>
                <a:effectLst/>
                <a:latin typeface="Times New Roman" panose="02020603050405020304" pitchFamily="18" charset="0"/>
                <a:cs typeface="Times New Roman" panose="02020603050405020304" pitchFamily="18" charset="0"/>
              </a:rPr>
              <a:t> зміни до асортименту. Для цього використовуємо </a:t>
            </a:r>
            <a:r>
              <a:rPr lang="uk-UA" b="0" i="0" dirty="0">
                <a:solidFill>
                  <a:srgbClr val="FF0000"/>
                </a:solidFill>
                <a:effectLst/>
                <a:latin typeface="Times New Roman" panose="02020603050405020304" pitchFamily="18" charset="0"/>
                <a:cs typeface="Times New Roman" panose="02020603050405020304" pitchFamily="18" charset="0"/>
              </a:rPr>
              <a:t>асортиментну матрицю.</a:t>
            </a:r>
          </a:p>
          <a:p>
            <a:pPr algn="just"/>
            <a:endParaRPr lang="uk-UA" b="0" i="0" dirty="0">
              <a:solidFill>
                <a:srgbClr val="111111"/>
              </a:solidFill>
              <a:effectLst/>
              <a:latin typeface="Times New Roman" panose="02020603050405020304" pitchFamily="18" charset="0"/>
              <a:cs typeface="Times New Roman" panose="02020603050405020304" pitchFamily="18" charset="0"/>
            </a:endParaRPr>
          </a:p>
          <a:p>
            <a:pPr algn="just">
              <a:buFont typeface="+mj-lt"/>
              <a:buAutoNum type="arabicPeriod"/>
            </a:pPr>
            <a:r>
              <a:rPr lang="uk-UA" b="1" i="0" dirty="0">
                <a:solidFill>
                  <a:srgbClr val="111111"/>
                </a:solidFill>
                <a:effectLst/>
                <a:latin typeface="Times New Roman" panose="02020603050405020304" pitchFamily="18" charset="0"/>
                <a:cs typeface="Times New Roman" panose="02020603050405020304" pitchFamily="18" charset="0"/>
              </a:rPr>
              <a:t>Формування товарної матриці:</a:t>
            </a:r>
            <a:r>
              <a:rPr lang="uk-UA" b="0" i="0" dirty="0">
                <a:solidFill>
                  <a:srgbClr val="111111"/>
                </a:solidFill>
                <a:effectLst/>
                <a:latin typeface="Times New Roman" panose="02020603050405020304" pitchFamily="18" charset="0"/>
                <a:cs typeface="Times New Roman" panose="02020603050405020304" pitchFamily="18" charset="0"/>
              </a:rPr>
              <a:t> починаємо з визначення основних категорій товарів, які пропонуємо клієнтам. Товарна матриця включатиме такі групи товарів, як </a:t>
            </a:r>
            <a:r>
              <a:rPr lang="uk-UA" b="0" i="0" dirty="0">
                <a:solidFill>
                  <a:srgbClr val="00B050"/>
                </a:solidFill>
                <a:effectLst/>
                <a:latin typeface="Times New Roman" panose="02020603050405020304" pitchFamily="18" charset="0"/>
                <a:cs typeface="Times New Roman" panose="02020603050405020304" pitchFamily="18" charset="0"/>
              </a:rPr>
              <a:t>меблі, посуд, текстиль та аксесуари для дому.</a:t>
            </a:r>
          </a:p>
          <a:p>
            <a:pPr algn="just">
              <a:buFont typeface="+mj-lt"/>
              <a:buAutoNum type="arabicPeriod"/>
            </a:pPr>
            <a:r>
              <a:rPr lang="uk-UA" b="1" i="0" dirty="0">
                <a:solidFill>
                  <a:srgbClr val="111111"/>
                </a:solidFill>
                <a:effectLst/>
                <a:latin typeface="Times New Roman" panose="02020603050405020304" pitchFamily="18" charset="0"/>
                <a:cs typeface="Times New Roman" panose="02020603050405020304" pitchFamily="18" charset="0"/>
              </a:rPr>
              <a:t>Уточнення потреб ринку:</a:t>
            </a:r>
            <a:r>
              <a:rPr lang="uk-UA" b="0" i="0" dirty="0">
                <a:solidFill>
                  <a:srgbClr val="111111"/>
                </a:solidFill>
                <a:effectLst/>
                <a:latin typeface="Times New Roman" panose="02020603050405020304" pitchFamily="18" charset="0"/>
                <a:cs typeface="Times New Roman" panose="02020603050405020304" pitchFamily="18" charset="0"/>
              </a:rPr>
              <a:t>  проводимо дослідження ринку та аналізуємо переваги наших клієнтів. Виявляємо, що зараз популярні продукти для усунення </a:t>
            </a:r>
            <a:r>
              <a:rPr lang="uk-UA" b="0" i="0" dirty="0">
                <a:solidFill>
                  <a:srgbClr val="00B050"/>
                </a:solidFill>
                <a:effectLst/>
                <a:latin typeface="Times New Roman" panose="02020603050405020304" pitchFamily="18" charset="0"/>
                <a:cs typeface="Times New Roman" panose="02020603050405020304" pitchFamily="18" charset="0"/>
              </a:rPr>
              <a:t>пластикових відходів та екологічно чисті товари</a:t>
            </a:r>
            <a:r>
              <a:rPr lang="uk-UA" b="0" i="0" dirty="0">
                <a:solidFill>
                  <a:srgbClr val="111111"/>
                </a:solidFill>
                <a:effectLst/>
                <a:latin typeface="Times New Roman" panose="02020603050405020304" pitchFamily="18" charset="0"/>
                <a:cs typeface="Times New Roman" panose="02020603050405020304" pitchFamily="18" charset="0"/>
              </a:rPr>
              <a:t>.</a:t>
            </a:r>
          </a:p>
          <a:p>
            <a:pPr algn="just">
              <a:buFont typeface="+mj-lt"/>
              <a:buAutoNum type="arabicPeriod"/>
            </a:pPr>
            <a:r>
              <a:rPr lang="uk-UA" b="1" i="0" dirty="0">
                <a:solidFill>
                  <a:srgbClr val="111111"/>
                </a:solidFill>
                <a:effectLst/>
                <a:latin typeface="Times New Roman" panose="02020603050405020304" pitchFamily="18" charset="0"/>
                <a:cs typeface="Times New Roman" panose="02020603050405020304" pitchFamily="18" charset="0"/>
              </a:rPr>
              <a:t>Поділ товарів на групи:</a:t>
            </a:r>
            <a:r>
              <a:rPr lang="uk-UA" b="0" i="0" dirty="0">
                <a:solidFill>
                  <a:srgbClr val="111111"/>
                </a:solidFill>
                <a:effectLst/>
                <a:latin typeface="Times New Roman" panose="02020603050405020304" pitchFamily="18" charset="0"/>
                <a:cs typeface="Times New Roman" panose="02020603050405020304" pitchFamily="18" charset="0"/>
              </a:rPr>
              <a:t>  поділяємо товарний асортимент на підгрупи всередині кожної категорії. Наприклад, у групі меблів маємо поділи </a:t>
            </a:r>
            <a:r>
              <a:rPr lang="uk-UA" b="0" i="0" dirty="0">
                <a:solidFill>
                  <a:srgbClr val="00B050"/>
                </a:solidFill>
                <a:effectLst/>
                <a:latin typeface="Times New Roman" panose="02020603050405020304" pitchFamily="18" charset="0"/>
                <a:cs typeface="Times New Roman" panose="02020603050405020304" pitchFamily="18" charset="0"/>
              </a:rPr>
              <a:t>на меблі для вітальні, спальні, кухні і т. д.</a:t>
            </a:r>
          </a:p>
        </p:txBody>
      </p:sp>
    </p:spTree>
    <p:extLst>
      <p:ext uri="{BB962C8B-B14F-4D97-AF65-F5344CB8AC3E}">
        <p14:creationId xmlns:p14="http://schemas.microsoft.com/office/powerpoint/2010/main" val="1987139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0596CA-E4C7-48D6-A665-38DF3F39637A}"/>
              </a:ext>
            </a:extLst>
          </p:cNvPr>
          <p:cNvSpPr txBox="1"/>
          <p:nvPr/>
        </p:nvSpPr>
        <p:spPr>
          <a:xfrm>
            <a:off x="1981201" y="1097340"/>
            <a:ext cx="7646894" cy="3170099"/>
          </a:xfrm>
          <a:prstGeom prst="rect">
            <a:avLst/>
          </a:prstGeom>
          <a:noFill/>
        </p:spPr>
        <p:txBody>
          <a:bodyPr wrap="square">
            <a:spAutoFit/>
          </a:bodyPr>
          <a:lstStyle/>
          <a:p>
            <a:pPr algn="just"/>
            <a:r>
              <a:rPr lang="uk-UA" sz="2000" b="1" i="0" dirty="0">
                <a:solidFill>
                  <a:srgbClr val="111111"/>
                </a:solidFill>
                <a:effectLst/>
                <a:latin typeface="Times New Roman" panose="02020603050405020304" pitchFamily="18" charset="0"/>
                <a:cs typeface="Times New Roman" panose="02020603050405020304" pitchFamily="18" charset="0"/>
              </a:rPr>
              <a:t>4. Визначення асортиментних позицій:</a:t>
            </a:r>
            <a:r>
              <a:rPr lang="uk-UA" sz="2000" b="0" i="0" dirty="0">
                <a:solidFill>
                  <a:srgbClr val="111111"/>
                </a:solidFill>
                <a:effectLst/>
                <a:latin typeface="Times New Roman" panose="02020603050405020304" pitchFamily="18" charset="0"/>
                <a:cs typeface="Times New Roman" panose="02020603050405020304" pitchFamily="18" charset="0"/>
              </a:rPr>
              <a:t> присвоюємо кожній позиції в асортиментній матриці унікальний ідентифікатор і визначаємо її характеристики та особливості.</a:t>
            </a:r>
          </a:p>
          <a:p>
            <a:pPr algn="just"/>
            <a:r>
              <a:rPr lang="uk-UA" sz="2000" b="1" i="0" dirty="0">
                <a:solidFill>
                  <a:srgbClr val="111111"/>
                </a:solidFill>
                <a:effectLst/>
                <a:latin typeface="Times New Roman" panose="02020603050405020304" pitchFamily="18" charset="0"/>
                <a:cs typeface="Times New Roman" panose="02020603050405020304" pitchFamily="18" charset="0"/>
              </a:rPr>
              <a:t>5. Облік конкуренції:</a:t>
            </a:r>
            <a:r>
              <a:rPr lang="uk-UA" sz="2000" b="0" i="0" dirty="0">
                <a:solidFill>
                  <a:srgbClr val="111111"/>
                </a:solidFill>
                <a:effectLst/>
                <a:latin typeface="Times New Roman" panose="02020603050405020304" pitchFamily="18" charset="0"/>
                <a:cs typeface="Times New Roman" panose="02020603050405020304" pitchFamily="18" charset="0"/>
              </a:rPr>
              <a:t> аналізуємо асортимент товарів, запропонований конкурентами, щоб переконатися, що наша пропозиція унікальна і відрізняється від інших ринку.</a:t>
            </a:r>
          </a:p>
          <a:p>
            <a:pPr algn="just"/>
            <a:r>
              <a:rPr lang="uk-UA" sz="2000" b="1" i="0" dirty="0">
                <a:solidFill>
                  <a:srgbClr val="111111"/>
                </a:solidFill>
                <a:effectLst/>
                <a:latin typeface="Times New Roman" panose="02020603050405020304" pitchFamily="18" charset="0"/>
                <a:cs typeface="Times New Roman" panose="02020603050405020304" pitchFamily="18" charset="0"/>
              </a:rPr>
              <a:t>6. Коригування матриці товарів:</a:t>
            </a:r>
            <a:r>
              <a:rPr lang="uk-UA" sz="2000" b="0" i="0" dirty="0">
                <a:solidFill>
                  <a:srgbClr val="111111"/>
                </a:solidFill>
                <a:effectLst/>
                <a:latin typeface="Times New Roman" panose="02020603050405020304" pitchFamily="18" charset="0"/>
                <a:cs typeface="Times New Roman" panose="02020603050405020304" pitchFamily="18" charset="0"/>
              </a:rPr>
              <a:t> у міру зміни вимог ринку та потреб клієнтів, регулярно коригуємо товарну матрицю. </a:t>
            </a:r>
            <a:r>
              <a:rPr lang="uk-UA" sz="2000" dirty="0">
                <a:solidFill>
                  <a:srgbClr val="111111"/>
                </a:solidFill>
                <a:latin typeface="Times New Roman" panose="02020603050405020304" pitchFamily="18" charset="0"/>
                <a:cs typeface="Times New Roman" panose="02020603050405020304" pitchFamily="18" charset="0"/>
              </a:rPr>
              <a:t>Д</a:t>
            </a:r>
            <a:r>
              <a:rPr lang="uk-UA" sz="2000" b="0" i="0" dirty="0">
                <a:solidFill>
                  <a:srgbClr val="111111"/>
                </a:solidFill>
                <a:effectLst/>
                <a:latin typeface="Times New Roman" panose="02020603050405020304" pitchFamily="18" charset="0"/>
                <a:cs typeface="Times New Roman" panose="02020603050405020304" pitchFamily="18" charset="0"/>
              </a:rPr>
              <a:t>одаємо нові товари, які відповідають трендам, та прибираємо застарілі позиції.</a:t>
            </a:r>
          </a:p>
        </p:txBody>
      </p:sp>
    </p:spTree>
    <p:extLst>
      <p:ext uri="{BB962C8B-B14F-4D97-AF65-F5344CB8AC3E}">
        <p14:creationId xmlns:p14="http://schemas.microsoft.com/office/powerpoint/2010/main" val="701498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a:extLst>
              <a:ext uri="{FF2B5EF4-FFF2-40B4-BE49-F238E27FC236}">
                <a16:creationId xmlns:a16="http://schemas.microsoft.com/office/drawing/2014/main" id="{DB85A1C8-9850-4767-978B-22B01A7F8A4A}"/>
              </a:ext>
            </a:extLst>
          </p:cNvPr>
          <p:cNvGraphicFramePr>
            <a:graphicFrameLocks noGrp="1"/>
          </p:cNvGraphicFramePr>
          <p:nvPr>
            <p:extLst>
              <p:ext uri="{D42A27DB-BD31-4B8C-83A1-F6EECF244321}">
                <p14:modId xmlns:p14="http://schemas.microsoft.com/office/powerpoint/2010/main" val="3289022839"/>
              </p:ext>
            </p:extLst>
          </p:nvPr>
        </p:nvGraphicFramePr>
        <p:xfrm>
          <a:off x="3047999" y="1597542"/>
          <a:ext cx="6544236" cy="4052760"/>
        </p:xfrm>
        <a:graphic>
          <a:graphicData uri="http://schemas.openxmlformats.org/drawingml/2006/table">
            <a:tbl>
              <a:tblPr/>
              <a:tblGrid>
                <a:gridCol w="3272118">
                  <a:extLst>
                    <a:ext uri="{9D8B030D-6E8A-4147-A177-3AD203B41FA5}">
                      <a16:colId xmlns:a16="http://schemas.microsoft.com/office/drawing/2014/main" val="2173174241"/>
                    </a:ext>
                  </a:extLst>
                </a:gridCol>
                <a:gridCol w="3272118">
                  <a:extLst>
                    <a:ext uri="{9D8B030D-6E8A-4147-A177-3AD203B41FA5}">
                      <a16:colId xmlns:a16="http://schemas.microsoft.com/office/drawing/2014/main" val="2687909723"/>
                    </a:ext>
                  </a:extLst>
                </a:gridCol>
              </a:tblGrid>
              <a:tr h="603385">
                <a:tc>
                  <a:txBody>
                    <a:bodyPr/>
                    <a:lstStyle/>
                    <a:p>
                      <a:pPr algn="l"/>
                      <a:r>
                        <a:rPr lang="uk-UA" sz="1700" b="0">
                          <a:effectLst/>
                        </a:rPr>
                        <a:t>🟢 Що корисно робити</a:t>
                      </a:r>
                    </a:p>
                  </a:txBody>
                  <a:tcPr marL="86198" marR="86198" marT="43099" marB="43099">
                    <a:lnL w="12700" cap="flat" cmpd="sng" algn="ctr">
                      <a:solidFill>
                        <a:srgbClr val="101372"/>
                      </a:solidFill>
                      <a:prstDash val="solid"/>
                      <a:round/>
                      <a:headEnd type="none" w="med" len="med"/>
                      <a:tailEnd type="none" w="med" len="med"/>
                    </a:lnL>
                    <a:lnR w="12700" cap="flat" cmpd="sng" algn="ctr">
                      <a:solidFill>
                        <a:srgbClr val="B01572"/>
                      </a:solidFill>
                      <a:prstDash val="solid"/>
                      <a:round/>
                      <a:headEnd type="none" w="med" len="med"/>
                      <a:tailEnd type="none" w="med" len="med"/>
                    </a:lnR>
                    <a:lnT w="12700" cap="flat" cmpd="sng" algn="ctr">
                      <a:solidFill>
                        <a:srgbClr val="101372"/>
                      </a:solidFill>
                      <a:prstDash val="solid"/>
                      <a:round/>
                      <a:headEnd type="none" w="med" len="med"/>
                      <a:tailEnd type="none" w="med" len="med"/>
                    </a:lnT>
                    <a:lnB w="12700" cap="flat" cmpd="sng" algn="ctr">
                      <a:solidFill>
                        <a:srgbClr val="901272"/>
                      </a:solidFill>
                      <a:prstDash val="solid"/>
                      <a:round/>
                      <a:headEnd type="none" w="med" len="med"/>
                      <a:tailEnd type="none" w="med" len="med"/>
                    </a:lnB>
                    <a:solidFill>
                      <a:srgbClr val="FFFFFF"/>
                    </a:solidFill>
                  </a:tcPr>
                </a:tc>
                <a:tc>
                  <a:txBody>
                    <a:bodyPr/>
                    <a:lstStyle/>
                    <a:p>
                      <a:pPr algn="l"/>
                      <a:r>
                        <a:rPr lang="uk-UA" sz="1700" b="0">
                          <a:effectLst/>
                        </a:rPr>
                        <a:t>🔴 Чого слід уникати</a:t>
                      </a:r>
                    </a:p>
                  </a:txBody>
                  <a:tcPr marL="86198" marR="86198" marT="43099" marB="43099">
                    <a:lnL w="12700" cap="flat" cmpd="sng" algn="ctr">
                      <a:solidFill>
                        <a:srgbClr val="B01572"/>
                      </a:solidFill>
                      <a:prstDash val="solid"/>
                      <a:round/>
                      <a:headEnd type="none" w="med" len="med"/>
                      <a:tailEnd type="none" w="med" len="med"/>
                    </a:lnL>
                    <a:lnR w="12700" cap="flat" cmpd="sng" algn="ctr">
                      <a:solidFill>
                        <a:srgbClr val="B01572"/>
                      </a:solidFill>
                      <a:prstDash val="solid"/>
                      <a:round/>
                      <a:headEnd type="none" w="med" len="med"/>
                      <a:tailEnd type="none" w="med" len="med"/>
                    </a:lnR>
                    <a:lnT w="12700" cap="flat" cmpd="sng" algn="ctr">
                      <a:solidFill>
                        <a:srgbClr val="B01572"/>
                      </a:solidFill>
                      <a:prstDash val="solid"/>
                      <a:round/>
                      <a:headEnd type="none" w="med" len="med"/>
                      <a:tailEnd type="none" w="med" len="med"/>
                    </a:lnT>
                    <a:lnB w="12700" cap="flat" cmpd="sng" algn="ctr">
                      <a:solidFill>
                        <a:srgbClr val="901272"/>
                      </a:solidFill>
                      <a:prstDash val="solid"/>
                      <a:round/>
                      <a:headEnd type="none" w="med" len="med"/>
                      <a:tailEnd type="none" w="med" len="med"/>
                    </a:lnB>
                    <a:solidFill>
                      <a:srgbClr val="FFFFFF"/>
                    </a:solidFill>
                  </a:tcPr>
                </a:tc>
                <a:extLst>
                  <a:ext uri="{0D108BD9-81ED-4DB2-BD59-A6C34878D82A}">
                    <a16:rowId xmlns:a16="http://schemas.microsoft.com/office/drawing/2014/main" val="2358539163"/>
                  </a:ext>
                </a:extLst>
              </a:tr>
              <a:tr h="861979">
                <a:tc>
                  <a:txBody>
                    <a:bodyPr/>
                    <a:lstStyle/>
                    <a:p>
                      <a:r>
                        <a:rPr lang="ru-RU" sz="1700" b="0">
                          <a:effectLst/>
                        </a:rPr>
                        <a:t>Створюйте ясні та логічні групи товарів</a:t>
                      </a:r>
                    </a:p>
                  </a:txBody>
                  <a:tcPr marL="86198" marR="86198" marT="43099" marB="43099">
                    <a:lnL w="12700" cap="flat" cmpd="sng" algn="ctr">
                      <a:solidFill>
                        <a:srgbClr val="901272"/>
                      </a:solidFill>
                      <a:prstDash val="solid"/>
                      <a:round/>
                      <a:headEnd type="none" w="med" len="med"/>
                      <a:tailEnd type="none" w="med" len="med"/>
                    </a:lnL>
                    <a:lnR w="12700" cap="flat" cmpd="sng" algn="ctr">
                      <a:solidFill>
                        <a:srgbClr val="901272"/>
                      </a:solidFill>
                      <a:prstDash val="solid"/>
                      <a:round/>
                      <a:headEnd type="none" w="med" len="med"/>
                      <a:tailEnd type="none" w="med" len="med"/>
                    </a:lnR>
                    <a:lnT w="12700" cap="flat" cmpd="sng" algn="ctr">
                      <a:solidFill>
                        <a:srgbClr val="901272"/>
                      </a:solidFill>
                      <a:prstDash val="solid"/>
                      <a:round/>
                      <a:headEnd type="none" w="med" len="med"/>
                      <a:tailEnd type="none" w="med" len="med"/>
                    </a:lnT>
                    <a:lnB w="12700" cap="flat" cmpd="sng" algn="ctr">
                      <a:solidFill>
                        <a:srgbClr val="D01772"/>
                      </a:solidFill>
                      <a:prstDash val="solid"/>
                      <a:round/>
                      <a:headEnd type="none" w="med" len="med"/>
                      <a:tailEnd type="none" w="med" len="med"/>
                    </a:lnB>
                    <a:solidFill>
                      <a:srgbClr val="FFFFFF"/>
                    </a:solidFill>
                  </a:tcPr>
                </a:tc>
                <a:tc>
                  <a:txBody>
                    <a:bodyPr/>
                    <a:lstStyle/>
                    <a:p>
                      <a:r>
                        <a:rPr lang="ru-RU" sz="1700" b="0">
                          <a:effectLst/>
                        </a:rPr>
                        <a:t>Не створюйте занадто дрібних чи складних груп</a:t>
                      </a:r>
                    </a:p>
                  </a:txBody>
                  <a:tcPr marL="86198" marR="86198" marT="43099" marB="43099">
                    <a:lnL w="12700" cap="flat" cmpd="sng" algn="ctr">
                      <a:solidFill>
                        <a:srgbClr val="901272"/>
                      </a:solidFill>
                      <a:prstDash val="solid"/>
                      <a:round/>
                      <a:headEnd type="none" w="med" len="med"/>
                      <a:tailEnd type="none" w="med" len="med"/>
                    </a:lnL>
                    <a:lnR w="12700" cap="flat" cmpd="sng" algn="ctr">
                      <a:solidFill>
                        <a:srgbClr val="901272"/>
                      </a:solidFill>
                      <a:prstDash val="solid"/>
                      <a:round/>
                      <a:headEnd type="none" w="med" len="med"/>
                      <a:tailEnd type="none" w="med" len="med"/>
                    </a:lnR>
                    <a:lnT w="12700" cap="flat" cmpd="sng" algn="ctr">
                      <a:solidFill>
                        <a:srgbClr val="901272"/>
                      </a:solidFill>
                      <a:prstDash val="solid"/>
                      <a:round/>
                      <a:headEnd type="none" w="med" len="med"/>
                      <a:tailEnd type="none" w="med" len="med"/>
                    </a:lnT>
                    <a:lnB w="12700" cap="flat" cmpd="sng" algn="ctr">
                      <a:solidFill>
                        <a:srgbClr val="D01772"/>
                      </a:solidFill>
                      <a:prstDash val="solid"/>
                      <a:round/>
                      <a:headEnd type="none" w="med" len="med"/>
                      <a:tailEnd type="none" w="med" len="med"/>
                    </a:lnB>
                    <a:solidFill>
                      <a:srgbClr val="FFFFFF"/>
                    </a:solidFill>
                  </a:tcPr>
                </a:tc>
                <a:extLst>
                  <a:ext uri="{0D108BD9-81ED-4DB2-BD59-A6C34878D82A}">
                    <a16:rowId xmlns:a16="http://schemas.microsoft.com/office/drawing/2014/main" val="151329305"/>
                  </a:ext>
                </a:extLst>
              </a:tr>
              <a:tr h="861979">
                <a:tc>
                  <a:txBody>
                    <a:bodyPr/>
                    <a:lstStyle/>
                    <a:p>
                      <a:r>
                        <a:rPr lang="ru-RU" sz="1700" b="0" dirty="0" err="1">
                          <a:effectLst/>
                        </a:rPr>
                        <a:t>Враховуйте</a:t>
                      </a:r>
                      <a:r>
                        <a:rPr lang="ru-RU" sz="1700" b="0" dirty="0">
                          <a:effectLst/>
                        </a:rPr>
                        <a:t> потреби </a:t>
                      </a:r>
                      <a:r>
                        <a:rPr lang="ru-RU" sz="1700" b="0" dirty="0" err="1">
                          <a:effectLst/>
                        </a:rPr>
                        <a:t>різних</a:t>
                      </a:r>
                      <a:r>
                        <a:rPr lang="ru-RU" sz="1700" b="0" dirty="0">
                          <a:effectLst/>
                        </a:rPr>
                        <a:t> </a:t>
                      </a:r>
                      <a:r>
                        <a:rPr lang="ru-RU" sz="1700" b="0" dirty="0" err="1">
                          <a:effectLst/>
                        </a:rPr>
                        <a:t>сегментів</a:t>
                      </a:r>
                      <a:r>
                        <a:rPr lang="ru-RU" sz="1700" b="0" dirty="0">
                          <a:effectLst/>
                        </a:rPr>
                        <a:t> </a:t>
                      </a:r>
                      <a:r>
                        <a:rPr lang="ru-RU" sz="1700" b="0" dirty="0" err="1">
                          <a:effectLst/>
                        </a:rPr>
                        <a:t>аудиторії</a:t>
                      </a:r>
                      <a:endParaRPr lang="ru-RU" sz="1700" b="0" dirty="0">
                        <a:effectLst/>
                      </a:endParaRPr>
                    </a:p>
                  </a:txBody>
                  <a:tcPr marL="86198" marR="86198" marT="43099" marB="43099">
                    <a:lnL w="12700" cap="flat" cmpd="sng" algn="ctr">
                      <a:solidFill>
                        <a:srgbClr val="D01772"/>
                      </a:solidFill>
                      <a:prstDash val="solid"/>
                      <a:round/>
                      <a:headEnd type="none" w="med" len="med"/>
                      <a:tailEnd type="none" w="med" len="med"/>
                    </a:lnL>
                    <a:lnR w="12700" cap="flat" cmpd="sng" algn="ctr">
                      <a:solidFill>
                        <a:srgbClr val="D01772"/>
                      </a:solidFill>
                      <a:prstDash val="solid"/>
                      <a:round/>
                      <a:headEnd type="none" w="med" len="med"/>
                      <a:tailEnd type="none" w="med" len="med"/>
                    </a:lnR>
                    <a:lnT w="12700" cap="flat" cmpd="sng" algn="ctr">
                      <a:solidFill>
                        <a:srgbClr val="D01772"/>
                      </a:solidFill>
                      <a:prstDash val="solid"/>
                      <a:round/>
                      <a:headEnd type="none" w="med" len="med"/>
                      <a:tailEnd type="none" w="med" len="med"/>
                    </a:lnT>
                    <a:lnB w="12700" cap="flat" cmpd="sng" algn="ctr">
                      <a:solidFill>
                        <a:srgbClr val="D01772"/>
                      </a:solidFill>
                      <a:prstDash val="solid"/>
                      <a:round/>
                      <a:headEnd type="none" w="med" len="med"/>
                      <a:tailEnd type="none" w="med" len="med"/>
                    </a:lnB>
                    <a:solidFill>
                      <a:srgbClr val="FFFFFF"/>
                    </a:solidFill>
                  </a:tcPr>
                </a:tc>
                <a:tc>
                  <a:txBody>
                    <a:bodyPr/>
                    <a:lstStyle/>
                    <a:p>
                      <a:r>
                        <a:rPr lang="ru-RU" sz="1700" b="0">
                          <a:effectLst/>
                        </a:rPr>
                        <a:t>Не ігноруйте аналіз та зміну попиту</a:t>
                      </a:r>
                    </a:p>
                  </a:txBody>
                  <a:tcPr marL="86198" marR="86198" marT="43099" marB="43099">
                    <a:lnL w="12700" cap="flat" cmpd="sng" algn="ctr">
                      <a:solidFill>
                        <a:srgbClr val="D01772"/>
                      </a:solidFill>
                      <a:prstDash val="solid"/>
                      <a:round/>
                      <a:headEnd type="none" w="med" len="med"/>
                      <a:tailEnd type="none" w="med" len="med"/>
                    </a:lnL>
                    <a:lnR w="12700" cap="flat" cmpd="sng" algn="ctr">
                      <a:solidFill>
                        <a:srgbClr val="D01772"/>
                      </a:solidFill>
                      <a:prstDash val="solid"/>
                      <a:round/>
                      <a:headEnd type="none" w="med" len="med"/>
                      <a:tailEnd type="none" w="med" len="med"/>
                    </a:lnR>
                    <a:lnT w="12700" cap="flat" cmpd="sng" algn="ctr">
                      <a:solidFill>
                        <a:srgbClr val="D01772"/>
                      </a:solidFill>
                      <a:prstDash val="solid"/>
                      <a:round/>
                      <a:headEnd type="none" w="med" len="med"/>
                      <a:tailEnd type="none" w="med" len="med"/>
                    </a:lnT>
                    <a:lnB w="12700" cap="flat" cmpd="sng" algn="ctr">
                      <a:solidFill>
                        <a:srgbClr val="D01772"/>
                      </a:solidFill>
                      <a:prstDash val="solid"/>
                      <a:round/>
                      <a:headEnd type="none" w="med" len="med"/>
                      <a:tailEnd type="none" w="med" len="med"/>
                    </a:lnB>
                    <a:solidFill>
                      <a:srgbClr val="FFFFFF"/>
                    </a:solidFill>
                  </a:tcPr>
                </a:tc>
                <a:extLst>
                  <a:ext uri="{0D108BD9-81ED-4DB2-BD59-A6C34878D82A}">
                    <a16:rowId xmlns:a16="http://schemas.microsoft.com/office/drawing/2014/main" val="3897304909"/>
                  </a:ext>
                </a:extLst>
              </a:tr>
              <a:tr h="861979">
                <a:tc>
                  <a:txBody>
                    <a:bodyPr/>
                    <a:lstStyle/>
                    <a:p>
                      <a:r>
                        <a:rPr lang="ru-RU" sz="1700" b="0">
                          <a:effectLst/>
                        </a:rPr>
                        <a:t>Пропонуйте комплексні та супутні товари</a:t>
                      </a:r>
                    </a:p>
                  </a:txBody>
                  <a:tcPr marL="86198" marR="86198" marT="43099" marB="43099">
                    <a:lnL w="12700" cap="flat" cmpd="sng" algn="ctr">
                      <a:solidFill>
                        <a:srgbClr val="D01772"/>
                      </a:solidFill>
                      <a:prstDash val="solid"/>
                      <a:round/>
                      <a:headEnd type="none" w="med" len="med"/>
                      <a:tailEnd type="none" w="med" len="med"/>
                    </a:lnL>
                    <a:lnR w="12700" cap="flat" cmpd="sng" algn="ctr">
                      <a:solidFill>
                        <a:srgbClr val="D01772"/>
                      </a:solidFill>
                      <a:prstDash val="solid"/>
                      <a:round/>
                      <a:headEnd type="none" w="med" len="med"/>
                      <a:tailEnd type="none" w="med" len="med"/>
                    </a:lnR>
                    <a:lnT w="12700" cap="flat" cmpd="sng" algn="ctr">
                      <a:solidFill>
                        <a:srgbClr val="D01772"/>
                      </a:solidFill>
                      <a:prstDash val="solid"/>
                      <a:round/>
                      <a:headEnd type="none" w="med" len="med"/>
                      <a:tailEnd type="none" w="med" len="med"/>
                    </a:lnT>
                    <a:lnB w="12700" cap="flat" cmpd="sng" algn="ctr">
                      <a:solidFill>
                        <a:srgbClr val="901272"/>
                      </a:solidFill>
                      <a:prstDash val="solid"/>
                      <a:round/>
                      <a:headEnd type="none" w="med" len="med"/>
                      <a:tailEnd type="none" w="med" len="med"/>
                    </a:lnB>
                    <a:solidFill>
                      <a:srgbClr val="FFFFFF"/>
                    </a:solidFill>
                  </a:tcPr>
                </a:tc>
                <a:tc>
                  <a:txBody>
                    <a:bodyPr/>
                    <a:lstStyle/>
                    <a:p>
                      <a:r>
                        <a:rPr lang="ru-RU" sz="1700" b="0">
                          <a:effectLst/>
                        </a:rPr>
                        <a:t>Не обмежуйтесь одними тільки продуктами</a:t>
                      </a:r>
                    </a:p>
                  </a:txBody>
                  <a:tcPr marL="86198" marR="86198" marT="43099" marB="43099">
                    <a:lnL w="12700" cap="flat" cmpd="sng" algn="ctr">
                      <a:solidFill>
                        <a:srgbClr val="D01772"/>
                      </a:solidFill>
                      <a:prstDash val="solid"/>
                      <a:round/>
                      <a:headEnd type="none" w="med" len="med"/>
                      <a:tailEnd type="none" w="med" len="med"/>
                    </a:lnL>
                    <a:lnR w="12700" cap="flat" cmpd="sng" algn="ctr">
                      <a:solidFill>
                        <a:srgbClr val="D01772"/>
                      </a:solidFill>
                      <a:prstDash val="solid"/>
                      <a:round/>
                      <a:headEnd type="none" w="med" len="med"/>
                      <a:tailEnd type="none" w="med" len="med"/>
                    </a:lnR>
                    <a:lnT w="12700" cap="flat" cmpd="sng" algn="ctr">
                      <a:solidFill>
                        <a:srgbClr val="D01772"/>
                      </a:solidFill>
                      <a:prstDash val="solid"/>
                      <a:round/>
                      <a:headEnd type="none" w="med" len="med"/>
                      <a:tailEnd type="none" w="med" len="med"/>
                    </a:lnT>
                    <a:lnB w="12700" cap="flat" cmpd="sng" algn="ctr">
                      <a:solidFill>
                        <a:srgbClr val="901272"/>
                      </a:solidFill>
                      <a:prstDash val="solid"/>
                      <a:round/>
                      <a:headEnd type="none" w="med" len="med"/>
                      <a:tailEnd type="none" w="med" len="med"/>
                    </a:lnB>
                    <a:solidFill>
                      <a:srgbClr val="FFFFFF"/>
                    </a:solidFill>
                  </a:tcPr>
                </a:tc>
                <a:extLst>
                  <a:ext uri="{0D108BD9-81ED-4DB2-BD59-A6C34878D82A}">
                    <a16:rowId xmlns:a16="http://schemas.microsoft.com/office/drawing/2014/main" val="3663540219"/>
                  </a:ext>
                </a:extLst>
              </a:tr>
              <a:tr h="861979">
                <a:tc>
                  <a:txBody>
                    <a:bodyPr/>
                    <a:lstStyle/>
                    <a:p>
                      <a:r>
                        <a:rPr lang="ru-RU" sz="1700" b="0">
                          <a:effectLst/>
                        </a:rPr>
                        <a:t>Адаптуйте групи товарів до своєї галузі</a:t>
                      </a:r>
                    </a:p>
                  </a:txBody>
                  <a:tcPr marL="86198" marR="86198" marT="43099" marB="43099">
                    <a:lnL w="12700" cap="flat" cmpd="sng" algn="ctr">
                      <a:solidFill>
                        <a:srgbClr val="901272"/>
                      </a:solidFill>
                      <a:prstDash val="solid"/>
                      <a:round/>
                      <a:headEnd type="none" w="med" len="med"/>
                      <a:tailEnd type="none" w="med" len="med"/>
                    </a:lnL>
                    <a:lnR w="12700" cap="flat" cmpd="sng" algn="ctr">
                      <a:solidFill>
                        <a:srgbClr val="901272"/>
                      </a:solidFill>
                      <a:prstDash val="solid"/>
                      <a:round/>
                      <a:headEnd type="none" w="med" len="med"/>
                      <a:tailEnd type="none" w="med" len="med"/>
                    </a:lnR>
                    <a:lnT w="12700" cap="flat" cmpd="sng" algn="ctr">
                      <a:solidFill>
                        <a:srgbClr val="901272"/>
                      </a:solidFill>
                      <a:prstDash val="solid"/>
                      <a:round/>
                      <a:headEnd type="none" w="med" len="med"/>
                      <a:tailEnd type="none" w="med" len="med"/>
                    </a:lnT>
                    <a:lnB w="7620" cap="flat" cmpd="sng" algn="ctr">
                      <a:solidFill>
                        <a:srgbClr val="901272"/>
                      </a:solidFill>
                      <a:prstDash val="solid"/>
                      <a:round/>
                      <a:headEnd type="none" w="med" len="med"/>
                      <a:tailEnd type="none" w="med" len="med"/>
                    </a:lnB>
                    <a:solidFill>
                      <a:srgbClr val="FFFFFF"/>
                    </a:solidFill>
                  </a:tcPr>
                </a:tc>
                <a:tc>
                  <a:txBody>
                    <a:bodyPr/>
                    <a:lstStyle/>
                    <a:p>
                      <a:r>
                        <a:rPr lang="ru-RU" sz="1700" b="0" dirty="0">
                          <a:effectLst/>
                        </a:rPr>
                        <a:t>Не </a:t>
                      </a:r>
                      <a:r>
                        <a:rPr lang="ru-RU" sz="1700" b="0" dirty="0" err="1">
                          <a:effectLst/>
                        </a:rPr>
                        <a:t>забувайте</a:t>
                      </a:r>
                      <a:r>
                        <a:rPr lang="ru-RU" sz="1700" b="0" dirty="0">
                          <a:effectLst/>
                        </a:rPr>
                        <a:t> про </a:t>
                      </a:r>
                      <a:r>
                        <a:rPr lang="ru-RU" sz="1700" b="0" dirty="0" err="1">
                          <a:effectLst/>
                        </a:rPr>
                        <a:t>регулярне</a:t>
                      </a:r>
                      <a:r>
                        <a:rPr lang="ru-RU" sz="1700" b="0" dirty="0">
                          <a:effectLst/>
                        </a:rPr>
                        <a:t> </a:t>
                      </a:r>
                      <a:r>
                        <a:rPr lang="ru-RU" sz="1700" b="0" dirty="0" err="1">
                          <a:effectLst/>
                        </a:rPr>
                        <a:t>оновлення</a:t>
                      </a:r>
                      <a:r>
                        <a:rPr lang="ru-RU" sz="1700" b="0" dirty="0">
                          <a:effectLst/>
                        </a:rPr>
                        <a:t> </a:t>
                      </a:r>
                      <a:r>
                        <a:rPr lang="ru-RU" sz="1700" b="0" dirty="0" err="1">
                          <a:effectLst/>
                        </a:rPr>
                        <a:t>матриці</a:t>
                      </a:r>
                      <a:endParaRPr lang="ru-RU" sz="1700" b="0" dirty="0">
                        <a:effectLst/>
                      </a:endParaRPr>
                    </a:p>
                  </a:txBody>
                  <a:tcPr marL="86198" marR="86198" marT="43099" marB="43099">
                    <a:lnL w="12700" cap="flat" cmpd="sng" algn="ctr">
                      <a:solidFill>
                        <a:srgbClr val="901272"/>
                      </a:solidFill>
                      <a:prstDash val="solid"/>
                      <a:round/>
                      <a:headEnd type="none" w="med" len="med"/>
                      <a:tailEnd type="none" w="med" len="med"/>
                    </a:lnL>
                    <a:lnR w="12700" cap="flat" cmpd="sng" algn="ctr">
                      <a:solidFill>
                        <a:srgbClr val="901272"/>
                      </a:solidFill>
                      <a:prstDash val="solid"/>
                      <a:round/>
                      <a:headEnd type="none" w="med" len="med"/>
                      <a:tailEnd type="none" w="med" len="med"/>
                    </a:lnR>
                    <a:lnT w="12700" cap="flat" cmpd="sng" algn="ctr">
                      <a:solidFill>
                        <a:srgbClr val="901272"/>
                      </a:solidFill>
                      <a:prstDash val="solid"/>
                      <a:round/>
                      <a:headEnd type="none" w="med" len="med"/>
                      <a:tailEnd type="none" w="med" len="med"/>
                    </a:lnT>
                    <a:lnB w="7620" cap="flat" cmpd="sng" algn="ctr">
                      <a:solidFill>
                        <a:srgbClr val="901272"/>
                      </a:solidFill>
                      <a:prstDash val="solid"/>
                      <a:round/>
                      <a:headEnd type="none" w="med" len="med"/>
                      <a:tailEnd type="none" w="med" len="med"/>
                    </a:lnB>
                    <a:solidFill>
                      <a:srgbClr val="FFFFFF"/>
                    </a:solidFill>
                  </a:tcPr>
                </a:tc>
                <a:extLst>
                  <a:ext uri="{0D108BD9-81ED-4DB2-BD59-A6C34878D82A}">
                    <a16:rowId xmlns:a16="http://schemas.microsoft.com/office/drawing/2014/main" val="4219426436"/>
                  </a:ext>
                </a:extLst>
              </a:tr>
            </a:tbl>
          </a:graphicData>
        </a:graphic>
      </p:graphicFrame>
      <p:sp>
        <p:nvSpPr>
          <p:cNvPr id="5" name="TextBox 4">
            <a:extLst>
              <a:ext uri="{FF2B5EF4-FFF2-40B4-BE49-F238E27FC236}">
                <a16:creationId xmlns:a16="http://schemas.microsoft.com/office/drawing/2014/main" id="{C885D9C0-F6A5-45BC-8689-EFD63FB0EBCE}"/>
              </a:ext>
            </a:extLst>
          </p:cNvPr>
          <p:cNvSpPr txBox="1"/>
          <p:nvPr/>
        </p:nvSpPr>
        <p:spPr>
          <a:xfrm>
            <a:off x="2671481" y="839825"/>
            <a:ext cx="7297271" cy="369332"/>
          </a:xfrm>
          <a:prstGeom prst="rect">
            <a:avLst/>
          </a:prstGeom>
          <a:noFill/>
        </p:spPr>
        <p:txBody>
          <a:bodyPr wrap="square">
            <a:spAutoFit/>
          </a:bodyPr>
          <a:lstStyle/>
          <a:p>
            <a:r>
              <a:rPr lang="ru-RU" b="1" i="0" dirty="0" err="1">
                <a:solidFill>
                  <a:srgbClr val="111111"/>
                </a:solidFill>
                <a:effectLst/>
                <a:latin typeface="Times New Roman" panose="02020603050405020304" pitchFamily="18" charset="0"/>
                <a:cs typeface="Times New Roman" panose="02020603050405020304" pitchFamily="18" charset="0"/>
              </a:rPr>
              <a:t>Огляд</a:t>
            </a:r>
            <a:r>
              <a:rPr lang="ru-RU" b="1" i="0" dirty="0">
                <a:solidFill>
                  <a:srgbClr val="111111"/>
                </a:solidFill>
                <a:effectLst/>
                <a:latin typeface="Times New Roman" panose="02020603050405020304" pitchFamily="18" charset="0"/>
                <a:cs typeface="Times New Roman" panose="02020603050405020304" pitchFamily="18" charset="0"/>
              </a:rPr>
              <a:t> </a:t>
            </a:r>
            <a:r>
              <a:rPr lang="ru-RU" b="1" i="0" dirty="0" err="1">
                <a:solidFill>
                  <a:srgbClr val="111111"/>
                </a:solidFill>
                <a:effectLst/>
                <a:latin typeface="Times New Roman" panose="02020603050405020304" pitchFamily="18" charset="0"/>
                <a:cs typeface="Times New Roman" panose="02020603050405020304" pitchFamily="18" charset="0"/>
              </a:rPr>
              <a:t>використання</a:t>
            </a:r>
            <a:r>
              <a:rPr lang="ru-RU" b="1" i="0" dirty="0">
                <a:solidFill>
                  <a:srgbClr val="111111"/>
                </a:solidFill>
                <a:effectLst/>
                <a:latin typeface="Times New Roman" panose="02020603050405020304" pitchFamily="18" charset="0"/>
                <a:cs typeface="Times New Roman" panose="02020603050405020304" pitchFamily="18" charset="0"/>
              </a:rPr>
              <a:t> </a:t>
            </a:r>
            <a:r>
              <a:rPr lang="ru-RU" b="1" i="0" dirty="0" err="1">
                <a:solidFill>
                  <a:srgbClr val="111111"/>
                </a:solidFill>
                <a:effectLst/>
                <a:latin typeface="Times New Roman" panose="02020603050405020304" pitchFamily="18" charset="0"/>
                <a:cs typeface="Times New Roman" panose="02020603050405020304" pitchFamily="18" charset="0"/>
              </a:rPr>
              <a:t>угруповання</a:t>
            </a:r>
            <a:r>
              <a:rPr lang="ru-RU" b="1" i="0" dirty="0">
                <a:solidFill>
                  <a:srgbClr val="111111"/>
                </a:solidFill>
                <a:effectLst/>
                <a:latin typeface="Times New Roman" panose="02020603050405020304" pitchFamily="18" charset="0"/>
                <a:cs typeface="Times New Roman" panose="02020603050405020304" pitchFamily="18" charset="0"/>
              </a:rPr>
              <a:t> </a:t>
            </a:r>
            <a:r>
              <a:rPr lang="ru-RU" b="1" i="0" dirty="0" err="1">
                <a:solidFill>
                  <a:srgbClr val="111111"/>
                </a:solidFill>
                <a:effectLst/>
                <a:latin typeface="Times New Roman" panose="02020603050405020304" pitchFamily="18" charset="0"/>
                <a:cs typeface="Times New Roman" panose="02020603050405020304" pitchFamily="18" charset="0"/>
              </a:rPr>
              <a:t>товарів</a:t>
            </a:r>
            <a:r>
              <a:rPr lang="ru-RU" b="1" i="0" dirty="0">
                <a:solidFill>
                  <a:srgbClr val="111111"/>
                </a:solidFill>
                <a:effectLst/>
                <a:latin typeface="Times New Roman" panose="02020603050405020304" pitchFamily="18" charset="0"/>
                <a:cs typeface="Times New Roman" panose="02020603050405020304" pitchFamily="18" charset="0"/>
              </a:rPr>
              <a:t> в </a:t>
            </a:r>
            <a:r>
              <a:rPr lang="ru-RU" b="1" i="0" dirty="0" err="1">
                <a:solidFill>
                  <a:srgbClr val="111111"/>
                </a:solidFill>
                <a:effectLst/>
                <a:latin typeface="Times New Roman" panose="02020603050405020304" pitchFamily="18" charset="0"/>
                <a:cs typeface="Times New Roman" panose="02020603050405020304" pitchFamily="18" charset="0"/>
              </a:rPr>
              <a:t>асортиментній</a:t>
            </a:r>
            <a:r>
              <a:rPr lang="ru-RU" b="1" i="0" dirty="0">
                <a:solidFill>
                  <a:srgbClr val="111111"/>
                </a:solidFill>
                <a:effectLst/>
                <a:latin typeface="Times New Roman" panose="02020603050405020304" pitchFamily="18" charset="0"/>
                <a:cs typeface="Times New Roman" panose="02020603050405020304" pitchFamily="18" charset="0"/>
              </a:rPr>
              <a:t> </a:t>
            </a:r>
            <a:r>
              <a:rPr lang="ru-RU" b="1" i="0" dirty="0" err="1">
                <a:solidFill>
                  <a:srgbClr val="111111"/>
                </a:solidFill>
                <a:effectLst/>
                <a:latin typeface="Times New Roman" panose="02020603050405020304" pitchFamily="18" charset="0"/>
                <a:cs typeface="Times New Roman" panose="02020603050405020304" pitchFamily="18" charset="0"/>
              </a:rPr>
              <a:t>матриці</a:t>
            </a:r>
            <a:r>
              <a:rPr lang="ru-RU" b="1" i="0" dirty="0">
                <a:solidFill>
                  <a:srgbClr val="111111"/>
                </a:solidFill>
                <a:effectLst/>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4913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D81591-8D4D-4A34-A6E6-81F33E72FD2E}"/>
              </a:ext>
            </a:extLst>
          </p:cNvPr>
          <p:cNvSpPr txBox="1"/>
          <p:nvPr/>
        </p:nvSpPr>
        <p:spPr>
          <a:xfrm>
            <a:off x="2510117" y="735169"/>
            <a:ext cx="7377953" cy="400110"/>
          </a:xfrm>
          <a:prstGeom prst="rect">
            <a:avLst/>
          </a:prstGeom>
          <a:noFill/>
        </p:spPr>
        <p:txBody>
          <a:bodyPr wrap="square">
            <a:spAutoFit/>
          </a:bodyPr>
          <a:lstStyle/>
          <a:p>
            <a:pPr algn="ctr"/>
            <a:r>
              <a:rPr lang="ru-RU" sz="2000" b="1" i="0" dirty="0" err="1">
                <a:effectLst/>
                <a:latin typeface="Times New Roman" panose="02020603050405020304" pitchFamily="18" charset="0"/>
                <a:cs typeface="Times New Roman" panose="02020603050405020304" pitchFamily="18" charset="0"/>
              </a:rPr>
              <a:t>Огляд</a:t>
            </a:r>
            <a:r>
              <a:rPr lang="ru-RU" sz="2000" b="1" i="0" dirty="0">
                <a:effectLst/>
                <a:latin typeface="Times New Roman" panose="02020603050405020304" pitchFamily="18" charset="0"/>
                <a:cs typeface="Times New Roman" panose="02020603050405020304" pitchFamily="18" charset="0"/>
              </a:rPr>
              <a:t> </a:t>
            </a:r>
            <a:r>
              <a:rPr lang="ru-RU" sz="2000" b="1" i="0" dirty="0" err="1">
                <a:effectLst/>
                <a:latin typeface="Times New Roman" panose="02020603050405020304" pitchFamily="18" charset="0"/>
                <a:cs typeface="Times New Roman" panose="02020603050405020304" pitchFamily="18" charset="0"/>
              </a:rPr>
              <a:t>рекомендацій</a:t>
            </a:r>
            <a:r>
              <a:rPr lang="ru-RU" sz="2000" b="1" i="0" dirty="0">
                <a:effectLst/>
                <a:latin typeface="Times New Roman" panose="02020603050405020304" pitchFamily="18" charset="0"/>
                <a:cs typeface="Times New Roman" panose="02020603050405020304" pitchFamily="18" charset="0"/>
              </a:rPr>
              <a:t> для </a:t>
            </a:r>
            <a:r>
              <a:rPr lang="ru-RU" sz="2000" b="1" i="0" dirty="0" err="1">
                <a:effectLst/>
                <a:latin typeface="Times New Roman" panose="02020603050405020304" pitchFamily="18" charset="0"/>
                <a:cs typeface="Times New Roman" panose="02020603050405020304" pitchFamily="18" charset="0"/>
              </a:rPr>
              <a:t>складання</a:t>
            </a:r>
            <a:r>
              <a:rPr lang="ru-RU" sz="2000" b="1" i="0" dirty="0">
                <a:effectLst/>
                <a:latin typeface="Times New Roman" panose="02020603050405020304" pitchFamily="18" charset="0"/>
                <a:cs typeface="Times New Roman" panose="02020603050405020304" pitchFamily="18" charset="0"/>
              </a:rPr>
              <a:t> </a:t>
            </a:r>
            <a:r>
              <a:rPr lang="ru-RU" sz="2000" b="1" i="0" dirty="0" err="1">
                <a:effectLst/>
                <a:latin typeface="Times New Roman" panose="02020603050405020304" pitchFamily="18" charset="0"/>
                <a:cs typeface="Times New Roman" panose="02020603050405020304" pitchFamily="18" charset="0"/>
              </a:rPr>
              <a:t>асортиментної</a:t>
            </a:r>
            <a:r>
              <a:rPr lang="ru-RU" sz="2000" b="1" i="0" dirty="0">
                <a:effectLst/>
                <a:latin typeface="Times New Roman" panose="02020603050405020304" pitchFamily="18" charset="0"/>
                <a:cs typeface="Times New Roman" panose="02020603050405020304" pitchFamily="18" charset="0"/>
              </a:rPr>
              <a:t> </a:t>
            </a:r>
            <a:r>
              <a:rPr lang="ru-RU" sz="2000" b="1" i="0" dirty="0" err="1">
                <a:effectLst/>
                <a:latin typeface="Times New Roman" panose="02020603050405020304" pitchFamily="18" charset="0"/>
                <a:cs typeface="Times New Roman" panose="02020603050405020304" pitchFamily="18" charset="0"/>
              </a:rPr>
              <a:t>матриці</a:t>
            </a:r>
            <a:r>
              <a:rPr lang="ru-RU" sz="2000" b="1" i="0" dirty="0">
                <a:effectLst/>
                <a:latin typeface="Times New Roman" panose="02020603050405020304" pitchFamily="18" charset="0"/>
                <a:cs typeface="Times New Roman" panose="02020603050405020304" pitchFamily="18" charset="0"/>
              </a:rPr>
              <a:t>:</a:t>
            </a:r>
          </a:p>
        </p:txBody>
      </p:sp>
      <p:graphicFrame>
        <p:nvGraphicFramePr>
          <p:cNvPr id="4" name="Таблиця 3">
            <a:extLst>
              <a:ext uri="{FF2B5EF4-FFF2-40B4-BE49-F238E27FC236}">
                <a16:creationId xmlns:a16="http://schemas.microsoft.com/office/drawing/2014/main" id="{2A2B340B-BECB-4455-A99B-43AC764554C8}"/>
              </a:ext>
            </a:extLst>
          </p:cNvPr>
          <p:cNvGraphicFramePr>
            <a:graphicFrameLocks noGrp="1"/>
          </p:cNvGraphicFramePr>
          <p:nvPr>
            <p:extLst>
              <p:ext uri="{D42A27DB-BD31-4B8C-83A1-F6EECF244321}">
                <p14:modId xmlns:p14="http://schemas.microsoft.com/office/powerpoint/2010/main" val="3916770263"/>
              </p:ext>
            </p:extLst>
          </p:nvPr>
        </p:nvGraphicFramePr>
        <p:xfrm>
          <a:off x="2743199" y="1507341"/>
          <a:ext cx="6113931" cy="4023360"/>
        </p:xfrm>
        <a:graphic>
          <a:graphicData uri="http://schemas.openxmlformats.org/drawingml/2006/table">
            <a:tbl>
              <a:tblPr/>
              <a:tblGrid>
                <a:gridCol w="2037977">
                  <a:extLst>
                    <a:ext uri="{9D8B030D-6E8A-4147-A177-3AD203B41FA5}">
                      <a16:colId xmlns:a16="http://schemas.microsoft.com/office/drawing/2014/main" val="1533792201"/>
                    </a:ext>
                  </a:extLst>
                </a:gridCol>
                <a:gridCol w="2037977">
                  <a:extLst>
                    <a:ext uri="{9D8B030D-6E8A-4147-A177-3AD203B41FA5}">
                      <a16:colId xmlns:a16="http://schemas.microsoft.com/office/drawing/2014/main" val="1076811469"/>
                    </a:ext>
                  </a:extLst>
                </a:gridCol>
                <a:gridCol w="2037977">
                  <a:extLst>
                    <a:ext uri="{9D8B030D-6E8A-4147-A177-3AD203B41FA5}">
                      <a16:colId xmlns:a16="http://schemas.microsoft.com/office/drawing/2014/main" val="876251117"/>
                    </a:ext>
                  </a:extLst>
                </a:gridCol>
              </a:tblGrid>
              <a:tr h="0">
                <a:tc>
                  <a:txBody>
                    <a:bodyPr/>
                    <a:lstStyle/>
                    <a:p>
                      <a:pPr algn="ctr"/>
                      <a:r>
                        <a:rPr lang="uk-UA" b="1" dirty="0">
                          <a:effectLst/>
                        </a:rPr>
                        <a:t>Що врахувати</a:t>
                      </a:r>
                    </a:p>
                  </a:txBody>
                  <a:tcPr>
                    <a:lnL w="12700" cap="flat" cmpd="sng" algn="ctr">
                      <a:solidFill>
                        <a:srgbClr val="603874"/>
                      </a:solidFill>
                      <a:prstDash val="solid"/>
                      <a:round/>
                      <a:headEnd type="none" w="med" len="med"/>
                      <a:tailEnd type="none" w="med" len="med"/>
                    </a:lnL>
                    <a:lnR w="12700" cap="flat" cmpd="sng" algn="ctr">
                      <a:solidFill>
                        <a:srgbClr val="403574"/>
                      </a:solidFill>
                      <a:prstDash val="solid"/>
                      <a:round/>
                      <a:headEnd type="none" w="med" len="med"/>
                      <a:tailEnd type="none" w="med" len="med"/>
                    </a:lnR>
                    <a:lnT w="12700" cap="flat" cmpd="sng" algn="ctr">
                      <a:solidFill>
                        <a:srgbClr val="603874"/>
                      </a:solidFill>
                      <a:prstDash val="solid"/>
                      <a:round/>
                      <a:headEnd type="none" w="med" len="med"/>
                      <a:tailEnd type="none" w="med" len="med"/>
                    </a:lnT>
                    <a:lnB w="12700" cap="flat" cmpd="sng" algn="ctr">
                      <a:solidFill>
                        <a:srgbClr val="403974"/>
                      </a:solidFill>
                      <a:prstDash val="solid"/>
                      <a:round/>
                      <a:headEnd type="none" w="med" len="med"/>
                      <a:tailEnd type="none" w="med" len="med"/>
                    </a:lnB>
                    <a:solidFill>
                      <a:srgbClr val="FFFFFF"/>
                    </a:solidFill>
                  </a:tcPr>
                </a:tc>
                <a:tc>
                  <a:txBody>
                    <a:bodyPr/>
                    <a:lstStyle/>
                    <a:p>
                      <a:pPr algn="ctr"/>
                      <a:r>
                        <a:rPr lang="uk-UA" b="1" dirty="0">
                          <a:effectLst/>
                        </a:rPr>
                        <a:t>Що не врахувати</a:t>
                      </a:r>
                    </a:p>
                  </a:txBody>
                  <a:tcPr>
                    <a:lnL w="12700" cap="flat" cmpd="sng" algn="ctr">
                      <a:solidFill>
                        <a:srgbClr val="403574"/>
                      </a:solidFill>
                      <a:prstDash val="solid"/>
                      <a:round/>
                      <a:headEnd type="none" w="med" len="med"/>
                      <a:tailEnd type="none" w="med" len="med"/>
                    </a:lnL>
                    <a:lnR w="12700" cap="flat" cmpd="sng" algn="ctr">
                      <a:solidFill>
                        <a:srgbClr val="803274"/>
                      </a:solidFill>
                      <a:prstDash val="solid"/>
                      <a:round/>
                      <a:headEnd type="none" w="med" len="med"/>
                      <a:tailEnd type="none" w="med" len="med"/>
                    </a:lnR>
                    <a:lnT w="12700" cap="flat" cmpd="sng" algn="ctr">
                      <a:solidFill>
                        <a:srgbClr val="403574"/>
                      </a:solidFill>
                      <a:prstDash val="solid"/>
                      <a:round/>
                      <a:headEnd type="none" w="med" len="med"/>
                      <a:tailEnd type="none" w="med" len="med"/>
                    </a:lnT>
                    <a:lnB w="12700" cap="flat" cmpd="sng" algn="ctr">
                      <a:solidFill>
                        <a:srgbClr val="403974"/>
                      </a:solidFill>
                      <a:prstDash val="solid"/>
                      <a:round/>
                      <a:headEnd type="none" w="med" len="med"/>
                      <a:tailEnd type="none" w="med" len="med"/>
                    </a:lnB>
                    <a:solidFill>
                      <a:srgbClr val="FFFFFF"/>
                    </a:solidFill>
                  </a:tcPr>
                </a:tc>
                <a:tc>
                  <a:txBody>
                    <a:bodyPr/>
                    <a:lstStyle/>
                    <a:p>
                      <a:pPr algn="ctr"/>
                      <a:r>
                        <a:rPr lang="uk-UA" b="1" dirty="0">
                          <a:effectLst/>
                        </a:rPr>
                        <a:t>Найкращі практики</a:t>
                      </a:r>
                    </a:p>
                  </a:txBody>
                  <a:tcPr>
                    <a:lnL w="12700" cap="flat" cmpd="sng" algn="ctr">
                      <a:solidFill>
                        <a:srgbClr val="803274"/>
                      </a:solidFill>
                      <a:prstDash val="solid"/>
                      <a:round/>
                      <a:headEnd type="none" w="med" len="med"/>
                      <a:tailEnd type="none" w="med" len="med"/>
                    </a:lnL>
                    <a:lnR w="12700" cap="flat" cmpd="sng" algn="ctr">
                      <a:solidFill>
                        <a:srgbClr val="803274"/>
                      </a:solidFill>
                      <a:prstDash val="solid"/>
                      <a:round/>
                      <a:headEnd type="none" w="med" len="med"/>
                      <a:tailEnd type="none" w="med" len="med"/>
                    </a:lnR>
                    <a:lnT w="12700" cap="flat" cmpd="sng" algn="ctr">
                      <a:solidFill>
                        <a:srgbClr val="803274"/>
                      </a:solidFill>
                      <a:prstDash val="solid"/>
                      <a:round/>
                      <a:headEnd type="none" w="med" len="med"/>
                      <a:tailEnd type="none" w="med" len="med"/>
                    </a:lnT>
                    <a:lnB w="12700" cap="flat" cmpd="sng" algn="ctr">
                      <a:solidFill>
                        <a:srgbClr val="403974"/>
                      </a:solidFill>
                      <a:prstDash val="solid"/>
                      <a:round/>
                      <a:headEnd type="none" w="med" len="med"/>
                      <a:tailEnd type="none" w="med" len="med"/>
                    </a:lnB>
                    <a:solidFill>
                      <a:srgbClr val="FFFFFF"/>
                    </a:solidFill>
                  </a:tcPr>
                </a:tc>
                <a:extLst>
                  <a:ext uri="{0D108BD9-81ED-4DB2-BD59-A6C34878D82A}">
                    <a16:rowId xmlns:a16="http://schemas.microsoft.com/office/drawing/2014/main" val="3598116057"/>
                  </a:ext>
                </a:extLst>
              </a:tr>
              <a:tr h="0">
                <a:tc>
                  <a:txBody>
                    <a:bodyPr/>
                    <a:lstStyle/>
                    <a:p>
                      <a:r>
                        <a:rPr lang="uk-UA" b="0">
                          <a:effectLst/>
                        </a:rPr>
                        <a:t>Потреби аудиторії</a:t>
                      </a:r>
                    </a:p>
                  </a:txBody>
                  <a:tcPr>
                    <a:lnL w="12700" cap="flat" cmpd="sng" algn="ctr">
                      <a:solidFill>
                        <a:srgbClr val="403974"/>
                      </a:solidFill>
                      <a:prstDash val="solid"/>
                      <a:round/>
                      <a:headEnd type="none" w="med" len="med"/>
                      <a:tailEnd type="none" w="med" len="med"/>
                    </a:lnL>
                    <a:lnR w="12700" cap="flat" cmpd="sng" algn="ctr">
                      <a:solidFill>
                        <a:srgbClr val="403974"/>
                      </a:solidFill>
                      <a:prstDash val="solid"/>
                      <a:round/>
                      <a:headEnd type="none" w="med" len="med"/>
                      <a:tailEnd type="none" w="med" len="med"/>
                    </a:lnR>
                    <a:lnT w="12700" cap="flat" cmpd="sng" algn="ctr">
                      <a:solidFill>
                        <a:srgbClr val="4039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tc>
                  <a:txBody>
                    <a:bodyPr/>
                    <a:lstStyle/>
                    <a:p>
                      <a:r>
                        <a:rPr lang="uk-UA" b="0" dirty="0">
                          <a:effectLst/>
                        </a:rPr>
                        <a:t>Уподобання конкурентів</a:t>
                      </a:r>
                    </a:p>
                  </a:txBody>
                  <a:tcPr>
                    <a:lnL w="12700" cap="flat" cmpd="sng" algn="ctr">
                      <a:solidFill>
                        <a:srgbClr val="403974"/>
                      </a:solidFill>
                      <a:prstDash val="solid"/>
                      <a:round/>
                      <a:headEnd type="none" w="med" len="med"/>
                      <a:tailEnd type="none" w="med" len="med"/>
                    </a:lnL>
                    <a:lnR w="12700" cap="flat" cmpd="sng" algn="ctr">
                      <a:solidFill>
                        <a:srgbClr val="403974"/>
                      </a:solidFill>
                      <a:prstDash val="solid"/>
                      <a:round/>
                      <a:headEnd type="none" w="med" len="med"/>
                      <a:tailEnd type="none" w="med" len="med"/>
                    </a:lnR>
                    <a:lnT w="12700" cap="flat" cmpd="sng" algn="ctr">
                      <a:solidFill>
                        <a:srgbClr val="4039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tc>
                  <a:txBody>
                    <a:bodyPr/>
                    <a:lstStyle/>
                    <a:p>
                      <a:r>
                        <a:rPr lang="uk-UA" b="0">
                          <a:effectLst/>
                        </a:rPr>
                        <a:t>Поради експертів</a:t>
                      </a:r>
                    </a:p>
                  </a:txBody>
                  <a:tcPr>
                    <a:lnL w="12700" cap="flat" cmpd="sng" algn="ctr">
                      <a:solidFill>
                        <a:srgbClr val="403974"/>
                      </a:solidFill>
                      <a:prstDash val="solid"/>
                      <a:round/>
                      <a:headEnd type="none" w="med" len="med"/>
                      <a:tailEnd type="none" w="med" len="med"/>
                    </a:lnL>
                    <a:lnR w="12700" cap="flat" cmpd="sng" algn="ctr">
                      <a:solidFill>
                        <a:srgbClr val="403974"/>
                      </a:solidFill>
                      <a:prstDash val="solid"/>
                      <a:round/>
                      <a:headEnd type="none" w="med" len="med"/>
                      <a:tailEnd type="none" w="med" len="med"/>
                    </a:lnR>
                    <a:lnT w="12700" cap="flat" cmpd="sng" algn="ctr">
                      <a:solidFill>
                        <a:srgbClr val="4039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extLst>
                  <a:ext uri="{0D108BD9-81ED-4DB2-BD59-A6C34878D82A}">
                    <a16:rowId xmlns:a16="http://schemas.microsoft.com/office/drawing/2014/main" val="267167345"/>
                  </a:ext>
                </a:extLst>
              </a:tr>
              <a:tr h="0">
                <a:tc>
                  <a:txBody>
                    <a:bodyPr/>
                    <a:lstStyle/>
                    <a:p>
                      <a:r>
                        <a:rPr lang="uk-UA" b="0">
                          <a:effectLst/>
                        </a:rPr>
                        <a:t>Рівень дорожнечі</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12700" cap="flat" cmpd="sng" algn="ctr">
                      <a:solidFill>
                        <a:srgbClr val="A03374"/>
                      </a:solidFill>
                      <a:prstDash val="solid"/>
                      <a:round/>
                      <a:headEnd type="none" w="med" len="med"/>
                      <a:tailEnd type="none" w="med" len="med"/>
                    </a:lnB>
                    <a:solidFill>
                      <a:srgbClr val="FFFFFF"/>
                    </a:solidFill>
                  </a:tcPr>
                </a:tc>
                <a:tc>
                  <a:txBody>
                    <a:bodyPr/>
                    <a:lstStyle/>
                    <a:p>
                      <a:r>
                        <a:rPr lang="uk-UA" b="0">
                          <a:effectLst/>
                        </a:rPr>
                        <a:t>Одноразові тренди</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12700" cap="flat" cmpd="sng" algn="ctr">
                      <a:solidFill>
                        <a:srgbClr val="A03374"/>
                      </a:solidFill>
                      <a:prstDash val="solid"/>
                      <a:round/>
                      <a:headEnd type="none" w="med" len="med"/>
                      <a:tailEnd type="none" w="med" len="med"/>
                    </a:lnB>
                    <a:solidFill>
                      <a:srgbClr val="FFFFFF"/>
                    </a:solidFill>
                  </a:tcPr>
                </a:tc>
                <a:tc>
                  <a:txBody>
                    <a:bodyPr/>
                    <a:lstStyle/>
                    <a:p>
                      <a:r>
                        <a:rPr lang="uk-UA" b="0">
                          <a:effectLst/>
                        </a:rPr>
                        <a:t>Вивчення кращих практик</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12700" cap="flat" cmpd="sng" algn="ctr">
                      <a:solidFill>
                        <a:srgbClr val="A03374"/>
                      </a:solidFill>
                      <a:prstDash val="solid"/>
                      <a:round/>
                      <a:headEnd type="none" w="med" len="med"/>
                      <a:tailEnd type="none" w="med" len="med"/>
                    </a:lnB>
                    <a:solidFill>
                      <a:srgbClr val="FFFFFF"/>
                    </a:solidFill>
                  </a:tcPr>
                </a:tc>
                <a:extLst>
                  <a:ext uri="{0D108BD9-81ED-4DB2-BD59-A6C34878D82A}">
                    <a16:rowId xmlns:a16="http://schemas.microsoft.com/office/drawing/2014/main" val="1295667010"/>
                  </a:ext>
                </a:extLst>
              </a:tr>
              <a:tr h="0">
                <a:tc>
                  <a:txBody>
                    <a:bodyPr/>
                    <a:lstStyle/>
                    <a:p>
                      <a:r>
                        <a:rPr lang="uk-UA" b="0">
                          <a:effectLst/>
                        </a:rPr>
                        <a:t>Онлайн та офлайн напрям</a:t>
                      </a:r>
                    </a:p>
                  </a:txBody>
                  <a:tcPr>
                    <a:lnL w="12700" cap="flat" cmpd="sng" algn="ctr">
                      <a:solidFill>
                        <a:srgbClr val="A03374"/>
                      </a:solidFill>
                      <a:prstDash val="solid"/>
                      <a:round/>
                      <a:headEnd type="none" w="med" len="med"/>
                      <a:tailEnd type="none" w="med" len="med"/>
                    </a:lnL>
                    <a:lnR w="12700" cap="flat" cmpd="sng" algn="ctr">
                      <a:solidFill>
                        <a:srgbClr val="A03374"/>
                      </a:solidFill>
                      <a:prstDash val="solid"/>
                      <a:round/>
                      <a:headEnd type="none" w="med" len="med"/>
                      <a:tailEnd type="none" w="med" len="med"/>
                    </a:lnR>
                    <a:lnT w="12700" cap="flat" cmpd="sng" algn="ctr">
                      <a:solidFill>
                        <a:srgbClr val="A033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tc>
                  <a:txBody>
                    <a:bodyPr/>
                    <a:lstStyle/>
                    <a:p>
                      <a:r>
                        <a:rPr lang="uk-UA" b="0">
                          <a:effectLst/>
                        </a:rPr>
                        <a:t>Непривабливі товари</a:t>
                      </a:r>
                    </a:p>
                  </a:txBody>
                  <a:tcPr>
                    <a:lnL w="12700" cap="flat" cmpd="sng" algn="ctr">
                      <a:solidFill>
                        <a:srgbClr val="A03374"/>
                      </a:solidFill>
                      <a:prstDash val="solid"/>
                      <a:round/>
                      <a:headEnd type="none" w="med" len="med"/>
                      <a:tailEnd type="none" w="med" len="med"/>
                    </a:lnL>
                    <a:lnR w="12700" cap="flat" cmpd="sng" algn="ctr">
                      <a:solidFill>
                        <a:srgbClr val="A03374"/>
                      </a:solidFill>
                      <a:prstDash val="solid"/>
                      <a:round/>
                      <a:headEnd type="none" w="med" len="med"/>
                      <a:tailEnd type="none" w="med" len="med"/>
                    </a:lnR>
                    <a:lnT w="12700" cap="flat" cmpd="sng" algn="ctr">
                      <a:solidFill>
                        <a:srgbClr val="A033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tc>
                  <a:txBody>
                    <a:bodyPr/>
                    <a:lstStyle/>
                    <a:p>
                      <a:r>
                        <a:rPr lang="uk-UA" b="0">
                          <a:effectLst/>
                        </a:rPr>
                        <a:t>Практичні рекомендації</a:t>
                      </a:r>
                    </a:p>
                  </a:txBody>
                  <a:tcPr>
                    <a:lnL w="12700" cap="flat" cmpd="sng" algn="ctr">
                      <a:solidFill>
                        <a:srgbClr val="A03374"/>
                      </a:solidFill>
                      <a:prstDash val="solid"/>
                      <a:round/>
                      <a:headEnd type="none" w="med" len="med"/>
                      <a:tailEnd type="none" w="med" len="med"/>
                    </a:lnL>
                    <a:lnR w="12700" cap="flat" cmpd="sng" algn="ctr">
                      <a:solidFill>
                        <a:srgbClr val="A03374"/>
                      </a:solidFill>
                      <a:prstDash val="solid"/>
                      <a:round/>
                      <a:headEnd type="none" w="med" len="med"/>
                      <a:tailEnd type="none" w="med" len="med"/>
                    </a:lnR>
                    <a:lnT w="12700" cap="flat" cmpd="sng" algn="ctr">
                      <a:solidFill>
                        <a:srgbClr val="A03374"/>
                      </a:solidFill>
                      <a:prstDash val="solid"/>
                      <a:round/>
                      <a:headEnd type="none" w="med" len="med"/>
                      <a:tailEnd type="none" w="med" len="med"/>
                    </a:lnT>
                    <a:lnB w="12700" cap="flat" cmpd="sng" algn="ctr">
                      <a:solidFill>
                        <a:srgbClr val="C03574"/>
                      </a:solidFill>
                      <a:prstDash val="solid"/>
                      <a:round/>
                      <a:headEnd type="none" w="med" len="med"/>
                      <a:tailEnd type="none" w="med" len="med"/>
                    </a:lnB>
                    <a:solidFill>
                      <a:srgbClr val="FFFFFF"/>
                    </a:solidFill>
                  </a:tcPr>
                </a:tc>
                <a:extLst>
                  <a:ext uri="{0D108BD9-81ED-4DB2-BD59-A6C34878D82A}">
                    <a16:rowId xmlns:a16="http://schemas.microsoft.com/office/drawing/2014/main" val="3113037987"/>
                  </a:ext>
                </a:extLst>
              </a:tr>
              <a:tr h="0">
                <a:tc>
                  <a:txBody>
                    <a:bodyPr/>
                    <a:lstStyle/>
                    <a:p>
                      <a:r>
                        <a:rPr lang="uk-UA" b="0">
                          <a:effectLst/>
                        </a:rPr>
                        <a:t>Погодні та кліматичні умови</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7620" cap="flat" cmpd="sng" algn="ctr">
                      <a:solidFill>
                        <a:srgbClr val="C03574"/>
                      </a:solidFill>
                      <a:prstDash val="solid"/>
                      <a:round/>
                      <a:headEnd type="none" w="med" len="med"/>
                      <a:tailEnd type="none" w="med" len="med"/>
                    </a:lnB>
                    <a:solidFill>
                      <a:srgbClr val="FFFFFF"/>
                    </a:solidFill>
                  </a:tcPr>
                </a:tc>
                <a:tc>
                  <a:txBody>
                    <a:bodyPr/>
                    <a:lstStyle/>
                    <a:p>
                      <a:r>
                        <a:rPr lang="uk-UA" b="0">
                          <a:effectLst/>
                        </a:rPr>
                        <a:t>Ненадійні логістичні рішення</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7620" cap="flat" cmpd="sng" algn="ctr">
                      <a:solidFill>
                        <a:srgbClr val="C03574"/>
                      </a:solidFill>
                      <a:prstDash val="solid"/>
                      <a:round/>
                      <a:headEnd type="none" w="med" len="med"/>
                      <a:tailEnd type="none" w="med" len="med"/>
                    </a:lnB>
                    <a:solidFill>
                      <a:srgbClr val="FFFFFF"/>
                    </a:solidFill>
                  </a:tcPr>
                </a:tc>
                <a:tc>
                  <a:txBody>
                    <a:bodyPr/>
                    <a:lstStyle/>
                    <a:p>
                      <a:r>
                        <a:rPr lang="uk-UA" b="0" dirty="0">
                          <a:effectLst/>
                        </a:rPr>
                        <a:t>Експертна думка</a:t>
                      </a:r>
                    </a:p>
                  </a:txBody>
                  <a:tcPr>
                    <a:lnL w="12700" cap="flat" cmpd="sng" algn="ctr">
                      <a:solidFill>
                        <a:srgbClr val="C03574"/>
                      </a:solidFill>
                      <a:prstDash val="solid"/>
                      <a:round/>
                      <a:headEnd type="none" w="med" len="med"/>
                      <a:tailEnd type="none" w="med" len="med"/>
                    </a:lnL>
                    <a:lnR w="12700" cap="flat" cmpd="sng" algn="ctr">
                      <a:solidFill>
                        <a:srgbClr val="C03574"/>
                      </a:solidFill>
                      <a:prstDash val="solid"/>
                      <a:round/>
                      <a:headEnd type="none" w="med" len="med"/>
                      <a:tailEnd type="none" w="med" len="med"/>
                    </a:lnR>
                    <a:lnT w="12700" cap="flat" cmpd="sng" algn="ctr">
                      <a:solidFill>
                        <a:srgbClr val="C03574"/>
                      </a:solidFill>
                      <a:prstDash val="solid"/>
                      <a:round/>
                      <a:headEnd type="none" w="med" len="med"/>
                      <a:tailEnd type="none" w="med" len="med"/>
                    </a:lnT>
                    <a:lnB w="7620" cap="flat" cmpd="sng" algn="ctr">
                      <a:solidFill>
                        <a:srgbClr val="C03574"/>
                      </a:solidFill>
                      <a:prstDash val="solid"/>
                      <a:round/>
                      <a:headEnd type="none" w="med" len="med"/>
                      <a:tailEnd type="none" w="med" len="med"/>
                    </a:lnB>
                    <a:solidFill>
                      <a:srgbClr val="FFFFFF"/>
                    </a:solidFill>
                  </a:tcPr>
                </a:tc>
                <a:extLst>
                  <a:ext uri="{0D108BD9-81ED-4DB2-BD59-A6C34878D82A}">
                    <a16:rowId xmlns:a16="http://schemas.microsoft.com/office/drawing/2014/main" val="3543212601"/>
                  </a:ext>
                </a:extLst>
              </a:tr>
            </a:tbl>
          </a:graphicData>
        </a:graphic>
      </p:graphicFrame>
      <p:sp>
        <p:nvSpPr>
          <p:cNvPr id="5" name="Rectangle 1">
            <a:extLst>
              <a:ext uri="{FF2B5EF4-FFF2-40B4-BE49-F238E27FC236}">
                <a16:creationId xmlns:a16="http://schemas.microsoft.com/office/drawing/2014/main" id="{68875CF1-90CD-4930-AD76-87BC84DAB8D0}"/>
              </a:ext>
            </a:extLst>
          </p:cNvPr>
          <p:cNvSpPr>
            <a:spLocks noChangeArrowheads="1"/>
          </p:cNvSpPr>
          <p:nvPr/>
        </p:nvSpPr>
        <p:spPr bwMode="auto">
          <a:xfrm>
            <a:off x="3584575" y="21351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uk-UA" altLang="uk-UA" sz="1800" b="0" i="0" u="none" strike="noStrike" cap="none" normalizeH="0" baseline="0">
                <a:ln>
                  <a:noFill/>
                </a:ln>
                <a:solidFill>
                  <a:schemeClr val="tx1"/>
                </a:solidFill>
                <a:effectLst/>
                <a:latin typeface="Arial" panose="020B0604020202020204" pitchFamily="34" charset="0"/>
              </a:rPr>
            </a:br>
            <a:endParaRPr kumimoji="0" lang="uk-UA" altLang="uk-UA"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2000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93DFEA-A0B2-4F52-A90A-4A5F224E1D57}"/>
              </a:ext>
            </a:extLst>
          </p:cNvPr>
          <p:cNvSpPr txBox="1"/>
          <p:nvPr/>
        </p:nvSpPr>
        <p:spPr>
          <a:xfrm>
            <a:off x="1473201" y="751344"/>
            <a:ext cx="7992533" cy="5355312"/>
          </a:xfrm>
          <a:prstGeom prst="rect">
            <a:avLst/>
          </a:prstGeom>
          <a:noFill/>
        </p:spPr>
        <p:txBody>
          <a:bodyPr wrap="square">
            <a:spAutoFit/>
          </a:bodyPr>
          <a:lstStyle/>
          <a:p>
            <a:pPr algn="l"/>
            <a:r>
              <a:rPr lang="uk-UA" b="1" i="0" dirty="0">
                <a:effectLst/>
                <a:latin typeface="Times New Roman" panose="02020603050405020304" pitchFamily="18" charset="0"/>
                <a:cs typeface="Times New Roman" panose="02020603050405020304" pitchFamily="18" charset="0"/>
              </a:rPr>
              <a:t>Кращі практики: як правильно скласти товарну матрицю</a:t>
            </a:r>
          </a:p>
          <a:p>
            <a:pPr algn="just"/>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b="1" i="0" dirty="0">
                <a:solidFill>
                  <a:srgbClr val="111111"/>
                </a:solidFill>
                <a:effectLst/>
                <a:latin typeface="Times New Roman" panose="02020603050405020304" pitchFamily="18" charset="0"/>
                <a:cs typeface="Times New Roman" panose="02020603050405020304" pitchFamily="18" charset="0"/>
              </a:rPr>
              <a:t>Що робити:</a:t>
            </a:r>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b="0" i="0" dirty="0">
                <a:solidFill>
                  <a:srgbClr val="111111"/>
                </a:solidFill>
                <a:effectLst/>
                <a:latin typeface="Times New Roman" panose="02020603050405020304" pitchFamily="18" charset="0"/>
                <a:cs typeface="Times New Roman" panose="02020603050405020304" pitchFamily="18" charset="0"/>
              </a:rPr>
              <a:t>✅Розумійте запити та потреби цільової аудиторії.</a:t>
            </a:r>
          </a:p>
          <a:p>
            <a:pPr algn="just"/>
            <a:r>
              <a:rPr lang="uk-UA" b="0" i="0" dirty="0">
                <a:solidFill>
                  <a:srgbClr val="111111"/>
                </a:solidFill>
                <a:effectLst/>
                <a:latin typeface="Times New Roman" panose="02020603050405020304" pitchFamily="18" charset="0"/>
                <a:cs typeface="Times New Roman" panose="02020603050405020304" pitchFamily="18" charset="0"/>
              </a:rPr>
              <a:t>✅Аналізуйте своїх конкурентів і шукайте унікальні переваги.</a:t>
            </a:r>
          </a:p>
          <a:p>
            <a:pPr algn="just"/>
            <a:r>
              <a:rPr lang="uk-UA" b="0" i="0" dirty="0">
                <a:solidFill>
                  <a:srgbClr val="111111"/>
                </a:solidFill>
                <a:effectLst/>
                <a:latin typeface="Times New Roman" panose="02020603050405020304" pitchFamily="18" charset="0"/>
                <a:cs typeface="Times New Roman" panose="02020603050405020304" pitchFamily="18" charset="0"/>
              </a:rPr>
              <a:t>✅Розділіть асортимент на групи товарів та аналізуйте попит на кожну з них.</a:t>
            </a:r>
          </a:p>
          <a:p>
            <a:pPr algn="just"/>
            <a:r>
              <a:rPr lang="uk-UA" b="0" i="0" dirty="0">
                <a:solidFill>
                  <a:srgbClr val="111111"/>
                </a:solidFill>
                <a:effectLst/>
                <a:latin typeface="Times New Roman" panose="02020603050405020304" pitchFamily="18" charset="0"/>
                <a:cs typeface="Times New Roman" panose="02020603050405020304" pitchFamily="18" charset="0"/>
              </a:rPr>
              <a:t>✅Визначте оптимальні націнки на товари, враховуючи витрати та </a:t>
            </a:r>
            <a:r>
              <a:rPr lang="uk-UA" b="0" i="0" dirty="0" err="1">
                <a:solidFill>
                  <a:srgbClr val="111111"/>
                </a:solidFill>
                <a:effectLst/>
                <a:latin typeface="Times New Roman" panose="02020603050405020304" pitchFamily="18" charset="0"/>
                <a:cs typeface="Times New Roman" panose="02020603050405020304" pitchFamily="18" charset="0"/>
              </a:rPr>
              <a:t>конкурентність</a:t>
            </a:r>
            <a:r>
              <a:rPr lang="uk-UA" b="0" i="0" dirty="0">
                <a:solidFill>
                  <a:srgbClr val="111111"/>
                </a:solidFill>
                <a:effectLst/>
                <a:latin typeface="Times New Roman" panose="02020603050405020304" pitchFamily="18" charset="0"/>
                <a:cs typeface="Times New Roman" panose="02020603050405020304" pitchFamily="18" charset="0"/>
              </a:rPr>
              <a:t> на ринку.</a:t>
            </a:r>
          </a:p>
          <a:p>
            <a:pPr algn="just"/>
            <a:r>
              <a:rPr lang="uk-UA" b="0" i="0" dirty="0">
                <a:solidFill>
                  <a:srgbClr val="111111"/>
                </a:solidFill>
                <a:effectLst/>
                <a:latin typeface="Times New Roman" panose="02020603050405020304" pitchFamily="18" charset="0"/>
                <a:cs typeface="Times New Roman" panose="02020603050405020304" pitchFamily="18" charset="0"/>
              </a:rPr>
              <a:t>✅Регулярно аналізуйте результати вашої товарної матриці та </a:t>
            </a:r>
            <a:r>
              <a:rPr lang="uk-UA" b="0" i="0" dirty="0" err="1">
                <a:solidFill>
                  <a:srgbClr val="111111"/>
                </a:solidFill>
                <a:effectLst/>
                <a:latin typeface="Times New Roman" panose="02020603050405020304" pitchFamily="18" charset="0"/>
                <a:cs typeface="Times New Roman" panose="02020603050405020304" pitchFamily="18" charset="0"/>
              </a:rPr>
              <a:t>вносьте</a:t>
            </a:r>
            <a:r>
              <a:rPr lang="uk-UA" b="0" i="0" dirty="0">
                <a:solidFill>
                  <a:srgbClr val="111111"/>
                </a:solidFill>
                <a:effectLst/>
                <a:latin typeface="Times New Roman" panose="02020603050405020304" pitchFamily="18" charset="0"/>
                <a:cs typeface="Times New Roman" panose="02020603050405020304" pitchFamily="18" charset="0"/>
              </a:rPr>
              <a:t> необхідні зміни.</a:t>
            </a:r>
          </a:p>
          <a:p>
            <a:pPr algn="just"/>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b="1" i="0" dirty="0">
                <a:solidFill>
                  <a:srgbClr val="111111"/>
                </a:solidFill>
                <a:effectLst/>
                <a:latin typeface="Times New Roman" panose="02020603050405020304" pitchFamily="18" charset="0"/>
                <a:cs typeface="Times New Roman" panose="02020603050405020304" pitchFamily="18" charset="0"/>
              </a:rPr>
              <a:t>Чого варто уникати:</a:t>
            </a:r>
            <a:endParaRPr lang="uk-UA" b="0" i="0" dirty="0">
              <a:solidFill>
                <a:srgbClr val="111111"/>
              </a:solidFill>
              <a:effectLst/>
              <a:latin typeface="Times New Roman" panose="02020603050405020304" pitchFamily="18" charset="0"/>
              <a:cs typeface="Times New Roman" panose="02020603050405020304" pitchFamily="18" charset="0"/>
            </a:endParaRPr>
          </a:p>
          <a:p>
            <a:pPr algn="just"/>
            <a:r>
              <a:rPr lang="uk-UA" b="0" i="0" dirty="0">
                <a:solidFill>
                  <a:srgbClr val="111111"/>
                </a:solidFill>
                <a:effectLst/>
                <a:latin typeface="Times New Roman" panose="02020603050405020304" pitchFamily="18" charset="0"/>
                <a:cs typeface="Times New Roman" panose="02020603050405020304" pitchFamily="18" charset="0"/>
              </a:rPr>
              <a:t>❌ Просто повторювати асортимент конкурентів.</a:t>
            </a:r>
          </a:p>
          <a:p>
            <a:pPr algn="just"/>
            <a:r>
              <a:rPr lang="uk-UA" b="0" i="0" dirty="0">
                <a:solidFill>
                  <a:srgbClr val="111111"/>
                </a:solidFill>
                <a:effectLst/>
                <a:latin typeface="Times New Roman" panose="02020603050405020304" pitchFamily="18" charset="0"/>
                <a:cs typeface="Times New Roman" panose="02020603050405020304" pitchFamily="18" charset="0"/>
              </a:rPr>
              <a:t>❌ Не враховувати потреби та запити покупців.</a:t>
            </a:r>
          </a:p>
          <a:p>
            <a:pPr algn="just"/>
            <a:r>
              <a:rPr lang="uk-UA" b="0" i="0" dirty="0">
                <a:solidFill>
                  <a:srgbClr val="111111"/>
                </a:solidFill>
                <a:effectLst/>
                <a:latin typeface="Times New Roman" panose="02020603050405020304" pitchFamily="18" charset="0"/>
                <a:cs typeface="Times New Roman" panose="02020603050405020304" pitchFamily="18" charset="0"/>
              </a:rPr>
              <a:t>❌ Не аналізувати та не сегментувати цільову аудиторію.</a:t>
            </a:r>
          </a:p>
          <a:p>
            <a:pPr algn="just"/>
            <a:r>
              <a:rPr lang="uk-UA" b="0" i="0" dirty="0">
                <a:solidFill>
                  <a:srgbClr val="111111"/>
                </a:solidFill>
                <a:effectLst/>
                <a:latin typeface="Times New Roman" panose="02020603050405020304" pitchFamily="18" charset="0"/>
                <a:cs typeface="Times New Roman" panose="02020603050405020304" pitchFamily="18" charset="0"/>
              </a:rPr>
              <a:t>❌ Встановлювати надто високі або надто низькі націнки.</a:t>
            </a:r>
          </a:p>
          <a:p>
            <a:pPr algn="just"/>
            <a:r>
              <a:rPr lang="uk-UA" b="0" i="0" dirty="0">
                <a:solidFill>
                  <a:srgbClr val="111111"/>
                </a:solidFill>
                <a:effectLst/>
                <a:latin typeface="Times New Roman" panose="02020603050405020304" pitchFamily="18" charset="0"/>
                <a:cs typeface="Times New Roman" panose="02020603050405020304" pitchFamily="18" charset="0"/>
              </a:rPr>
              <a:t>❌ Не оновлювати та не аналізувати товарну матрицю.</a:t>
            </a:r>
          </a:p>
          <a:p>
            <a:br>
              <a:rPr lang="uk-UA" dirty="0"/>
            </a:br>
            <a:endParaRPr lang="uk-UA" dirty="0"/>
          </a:p>
        </p:txBody>
      </p:sp>
    </p:spTree>
    <p:extLst>
      <p:ext uri="{BB962C8B-B14F-4D97-AF65-F5344CB8AC3E}">
        <p14:creationId xmlns:p14="http://schemas.microsoft.com/office/powerpoint/2010/main" val="1867439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DDEF48-9D69-4E3A-9D62-38C07B9448F8}"/>
              </a:ext>
            </a:extLst>
          </p:cNvPr>
          <p:cNvSpPr txBox="1"/>
          <p:nvPr/>
        </p:nvSpPr>
        <p:spPr>
          <a:xfrm>
            <a:off x="1326777" y="602108"/>
            <a:ext cx="9699812" cy="1477328"/>
          </a:xfrm>
          <a:prstGeom prst="rect">
            <a:avLst/>
          </a:prstGeom>
          <a:noFill/>
        </p:spPr>
        <p:txBody>
          <a:bodyPr wrap="square">
            <a:spAutoFit/>
          </a:bodyPr>
          <a:lstStyle/>
          <a:p>
            <a:r>
              <a:rPr lang="uk-UA" b="1" i="0" dirty="0">
                <a:solidFill>
                  <a:srgbClr val="111111"/>
                </a:solidFill>
                <a:effectLst/>
                <a:latin typeface="Times New Roman" panose="02020603050405020304" pitchFamily="18" charset="0"/>
                <a:cs typeface="Times New Roman" panose="02020603050405020304" pitchFamily="18" charset="0"/>
              </a:rPr>
              <a:t>Коригування асортиментної матриці </a:t>
            </a:r>
            <a:r>
              <a:rPr lang="uk-UA" b="0" i="0" dirty="0">
                <a:solidFill>
                  <a:srgbClr val="111111"/>
                </a:solidFill>
                <a:effectLst/>
                <a:latin typeface="Times New Roman" panose="02020603050405020304" pitchFamily="18" charset="0"/>
                <a:cs typeface="Times New Roman" panose="02020603050405020304" pitchFamily="18" charset="0"/>
              </a:rPr>
              <a:t>є важливим етапом в ефективному управлінні бізнесом. Вона допомагає адаптувати ваш асортимент під потреби клієнтів, що змінюються, і динаміку ринку. При проведенні коригування рекомендується аналізувати дані, враховувати дії конкурентів та постачальників, а також використовувати кращі практики, такі як тестування та зворотний зв'язок клієнтів.</a:t>
            </a:r>
            <a:endParaRPr lang="uk-UA" dirty="0">
              <a:latin typeface="Times New Roman" panose="02020603050405020304" pitchFamily="18" charset="0"/>
              <a:cs typeface="Times New Roman" panose="02020603050405020304" pitchFamily="18" charset="0"/>
            </a:endParaRPr>
          </a:p>
        </p:txBody>
      </p:sp>
      <p:graphicFrame>
        <p:nvGraphicFramePr>
          <p:cNvPr id="4" name="Таблиця 3">
            <a:extLst>
              <a:ext uri="{FF2B5EF4-FFF2-40B4-BE49-F238E27FC236}">
                <a16:creationId xmlns:a16="http://schemas.microsoft.com/office/drawing/2014/main" id="{ABF804A9-CE81-4AA3-937F-FC7914345337}"/>
              </a:ext>
            </a:extLst>
          </p:cNvPr>
          <p:cNvGraphicFramePr>
            <a:graphicFrameLocks noGrp="1"/>
          </p:cNvGraphicFramePr>
          <p:nvPr>
            <p:extLst>
              <p:ext uri="{D42A27DB-BD31-4B8C-83A1-F6EECF244321}">
                <p14:modId xmlns:p14="http://schemas.microsoft.com/office/powerpoint/2010/main" val="1455614919"/>
              </p:ext>
            </p:extLst>
          </p:nvPr>
        </p:nvGraphicFramePr>
        <p:xfrm>
          <a:off x="2967318" y="2199061"/>
          <a:ext cx="6660776" cy="4056831"/>
        </p:xfrm>
        <a:graphic>
          <a:graphicData uri="http://schemas.openxmlformats.org/drawingml/2006/table">
            <a:tbl>
              <a:tblPr/>
              <a:tblGrid>
                <a:gridCol w="3330388">
                  <a:extLst>
                    <a:ext uri="{9D8B030D-6E8A-4147-A177-3AD203B41FA5}">
                      <a16:colId xmlns:a16="http://schemas.microsoft.com/office/drawing/2014/main" val="2202102525"/>
                    </a:ext>
                  </a:extLst>
                </a:gridCol>
                <a:gridCol w="3330388">
                  <a:extLst>
                    <a:ext uri="{9D8B030D-6E8A-4147-A177-3AD203B41FA5}">
                      <a16:colId xmlns:a16="http://schemas.microsoft.com/office/drawing/2014/main" val="403044189"/>
                    </a:ext>
                  </a:extLst>
                </a:gridCol>
              </a:tblGrid>
              <a:tr h="317749">
                <a:tc>
                  <a:txBody>
                    <a:bodyPr/>
                    <a:lstStyle/>
                    <a:p>
                      <a:pPr algn="ctr"/>
                      <a:r>
                        <a:rPr lang="uk-UA" sz="1600" b="1">
                          <a:effectLst/>
                        </a:rPr>
                        <a:t>Що робити</a:t>
                      </a:r>
                    </a:p>
                  </a:txBody>
                  <a:tcPr marL="79437" marR="79437" marT="39719" marB="39719">
                    <a:lnL w="12700" cap="flat" cmpd="sng" algn="ctr">
                      <a:solidFill>
                        <a:srgbClr val="001EF0"/>
                      </a:solidFill>
                      <a:prstDash val="solid"/>
                      <a:round/>
                      <a:headEnd type="none" w="med" len="med"/>
                      <a:tailEnd type="none" w="med" len="med"/>
                    </a:lnL>
                    <a:lnR w="12700" cap="flat" cmpd="sng" algn="ctr">
                      <a:solidFill>
                        <a:srgbClr val="001DF0"/>
                      </a:solidFill>
                      <a:prstDash val="solid"/>
                      <a:round/>
                      <a:headEnd type="none" w="med" len="med"/>
                      <a:tailEnd type="none" w="med" len="med"/>
                    </a:lnR>
                    <a:lnT w="12700" cap="flat" cmpd="sng" algn="ctr">
                      <a:solidFill>
                        <a:srgbClr val="001EF0"/>
                      </a:solidFill>
                      <a:prstDash val="solid"/>
                      <a:round/>
                      <a:headEnd type="none" w="med" len="med"/>
                      <a:tailEnd type="none" w="med" len="med"/>
                    </a:lnT>
                    <a:lnB w="12700" cap="flat" cmpd="sng" algn="ctr">
                      <a:solidFill>
                        <a:srgbClr val="E01CF0"/>
                      </a:solidFill>
                      <a:prstDash val="solid"/>
                      <a:round/>
                      <a:headEnd type="none" w="med" len="med"/>
                      <a:tailEnd type="none" w="med" len="med"/>
                    </a:lnB>
                    <a:solidFill>
                      <a:srgbClr val="FFFFFF"/>
                    </a:solidFill>
                  </a:tcPr>
                </a:tc>
                <a:tc>
                  <a:txBody>
                    <a:bodyPr/>
                    <a:lstStyle/>
                    <a:p>
                      <a:pPr algn="ctr"/>
                      <a:r>
                        <a:rPr lang="uk-UA" sz="1600" b="1" dirty="0">
                          <a:effectLst/>
                        </a:rPr>
                        <a:t>Що не робити</a:t>
                      </a:r>
                    </a:p>
                  </a:txBody>
                  <a:tcPr marL="79437" marR="79437" marT="39719" marB="39719">
                    <a:lnL w="12700" cap="flat" cmpd="sng" algn="ctr">
                      <a:solidFill>
                        <a:srgbClr val="001DF0"/>
                      </a:solidFill>
                      <a:prstDash val="solid"/>
                      <a:round/>
                      <a:headEnd type="none" w="med" len="med"/>
                      <a:tailEnd type="none" w="med" len="med"/>
                    </a:lnL>
                    <a:lnR w="12700" cap="flat" cmpd="sng" algn="ctr">
                      <a:solidFill>
                        <a:srgbClr val="001DF0"/>
                      </a:solidFill>
                      <a:prstDash val="solid"/>
                      <a:round/>
                      <a:headEnd type="none" w="med" len="med"/>
                      <a:tailEnd type="none" w="med" len="med"/>
                    </a:lnR>
                    <a:lnT w="12700" cap="flat" cmpd="sng" algn="ctr">
                      <a:solidFill>
                        <a:srgbClr val="001DF0"/>
                      </a:solidFill>
                      <a:prstDash val="solid"/>
                      <a:round/>
                      <a:headEnd type="none" w="med" len="med"/>
                      <a:tailEnd type="none" w="med" len="med"/>
                    </a:lnT>
                    <a:lnB w="12700" cap="flat" cmpd="sng" algn="ctr">
                      <a:solidFill>
                        <a:srgbClr val="E01CF0"/>
                      </a:solidFill>
                      <a:prstDash val="solid"/>
                      <a:round/>
                      <a:headEnd type="none" w="med" len="med"/>
                      <a:tailEnd type="none" w="med" len="med"/>
                    </a:lnB>
                    <a:solidFill>
                      <a:srgbClr val="FFFFFF"/>
                    </a:solidFill>
                  </a:tcPr>
                </a:tc>
                <a:extLst>
                  <a:ext uri="{0D108BD9-81ED-4DB2-BD59-A6C34878D82A}">
                    <a16:rowId xmlns:a16="http://schemas.microsoft.com/office/drawing/2014/main" val="2725241046"/>
                  </a:ext>
                </a:extLst>
              </a:tr>
              <a:tr h="794373">
                <a:tc>
                  <a:txBody>
                    <a:bodyPr/>
                    <a:lstStyle/>
                    <a:p>
                      <a:r>
                        <a:rPr lang="ru-RU" sz="1600" b="0">
                          <a:effectLst/>
                        </a:rPr>
                        <a:t>Аналізувати дані про продаж і попиту</a:t>
                      </a:r>
                    </a:p>
                  </a:txBody>
                  <a:tcPr marL="79437" marR="79437" marT="39719" marB="39719">
                    <a:lnL w="12700" cap="flat" cmpd="sng" algn="ctr">
                      <a:solidFill>
                        <a:srgbClr val="E01CF0"/>
                      </a:solidFill>
                      <a:prstDash val="solid"/>
                      <a:round/>
                      <a:headEnd type="none" w="med" len="med"/>
                      <a:tailEnd type="none" w="med" len="med"/>
                    </a:lnL>
                    <a:lnR w="12700" cap="flat" cmpd="sng" algn="ctr">
                      <a:solidFill>
                        <a:srgbClr val="E01CF0"/>
                      </a:solidFill>
                      <a:prstDash val="solid"/>
                      <a:round/>
                      <a:headEnd type="none" w="med" len="med"/>
                      <a:tailEnd type="none" w="med" len="med"/>
                    </a:lnR>
                    <a:lnT w="12700" cap="flat" cmpd="sng" algn="ctr">
                      <a:solidFill>
                        <a:srgbClr val="E01CF0"/>
                      </a:solidFill>
                      <a:prstDash val="solid"/>
                      <a:round/>
                      <a:headEnd type="none" w="med" len="med"/>
                      <a:tailEnd type="none" w="med" len="med"/>
                    </a:lnT>
                    <a:lnB w="12700" cap="flat" cmpd="sng" algn="ctr">
                      <a:solidFill>
                        <a:srgbClr val="201DF0"/>
                      </a:solidFill>
                      <a:prstDash val="solid"/>
                      <a:round/>
                      <a:headEnd type="none" w="med" len="med"/>
                      <a:tailEnd type="none" w="med" len="med"/>
                    </a:lnB>
                    <a:solidFill>
                      <a:srgbClr val="FFFFFF"/>
                    </a:solidFill>
                  </a:tcPr>
                </a:tc>
                <a:tc>
                  <a:txBody>
                    <a:bodyPr/>
                    <a:lstStyle/>
                    <a:p>
                      <a:r>
                        <a:rPr lang="ru-RU" sz="1600" b="0">
                          <a:effectLst/>
                        </a:rPr>
                        <a:t>Відкладати коригування до останнього моменту</a:t>
                      </a:r>
                    </a:p>
                  </a:txBody>
                  <a:tcPr marL="79437" marR="79437" marT="39719" marB="39719">
                    <a:lnL w="12700" cap="flat" cmpd="sng" algn="ctr">
                      <a:solidFill>
                        <a:srgbClr val="E01CF0"/>
                      </a:solidFill>
                      <a:prstDash val="solid"/>
                      <a:round/>
                      <a:headEnd type="none" w="med" len="med"/>
                      <a:tailEnd type="none" w="med" len="med"/>
                    </a:lnL>
                    <a:lnR w="12700" cap="flat" cmpd="sng" algn="ctr">
                      <a:solidFill>
                        <a:srgbClr val="E01CF0"/>
                      </a:solidFill>
                      <a:prstDash val="solid"/>
                      <a:round/>
                      <a:headEnd type="none" w="med" len="med"/>
                      <a:tailEnd type="none" w="med" len="med"/>
                    </a:lnR>
                    <a:lnT w="12700" cap="flat" cmpd="sng" algn="ctr">
                      <a:solidFill>
                        <a:srgbClr val="E01CF0"/>
                      </a:solidFill>
                      <a:prstDash val="solid"/>
                      <a:round/>
                      <a:headEnd type="none" w="med" len="med"/>
                      <a:tailEnd type="none" w="med" len="med"/>
                    </a:lnT>
                    <a:lnB w="12700" cap="flat" cmpd="sng" algn="ctr">
                      <a:solidFill>
                        <a:srgbClr val="201DF0"/>
                      </a:solidFill>
                      <a:prstDash val="solid"/>
                      <a:round/>
                      <a:headEnd type="none" w="med" len="med"/>
                      <a:tailEnd type="none" w="med" len="med"/>
                    </a:lnB>
                    <a:solidFill>
                      <a:srgbClr val="FFFFFF"/>
                    </a:solidFill>
                  </a:tcPr>
                </a:tc>
                <a:extLst>
                  <a:ext uri="{0D108BD9-81ED-4DB2-BD59-A6C34878D82A}">
                    <a16:rowId xmlns:a16="http://schemas.microsoft.com/office/drawing/2014/main" val="2939822693"/>
                  </a:ext>
                </a:extLst>
              </a:tr>
              <a:tr h="556061">
                <a:tc>
                  <a:txBody>
                    <a:bodyPr/>
                    <a:lstStyle/>
                    <a:p>
                      <a:r>
                        <a:rPr lang="uk-UA" sz="1600" b="0">
                          <a:effectLst/>
                        </a:rPr>
                        <a:t>Стежити за діями конкурентів</a:t>
                      </a:r>
                    </a:p>
                  </a:txBody>
                  <a:tcPr marL="79437" marR="79437" marT="39719" marB="39719">
                    <a:lnL w="12700" cap="flat" cmpd="sng" algn="ctr">
                      <a:solidFill>
                        <a:srgbClr val="201DF0"/>
                      </a:solidFill>
                      <a:prstDash val="solid"/>
                      <a:round/>
                      <a:headEnd type="none" w="med" len="med"/>
                      <a:tailEnd type="none" w="med" len="med"/>
                    </a:lnL>
                    <a:lnR w="12700" cap="flat" cmpd="sng" algn="ctr">
                      <a:solidFill>
                        <a:srgbClr val="201DF0"/>
                      </a:solidFill>
                      <a:prstDash val="solid"/>
                      <a:round/>
                      <a:headEnd type="none" w="med" len="med"/>
                      <a:tailEnd type="none" w="med" len="med"/>
                    </a:lnR>
                    <a:lnT w="12700" cap="flat" cmpd="sng" algn="ctr">
                      <a:solidFill>
                        <a:srgbClr val="201DF0"/>
                      </a:solidFill>
                      <a:prstDash val="solid"/>
                      <a:round/>
                      <a:headEnd type="none" w="med" len="med"/>
                      <a:tailEnd type="none" w="med" len="med"/>
                    </a:lnT>
                    <a:lnB w="12700" cap="flat" cmpd="sng" algn="ctr">
                      <a:solidFill>
                        <a:srgbClr val="2018F0"/>
                      </a:solidFill>
                      <a:prstDash val="solid"/>
                      <a:round/>
                      <a:headEnd type="none" w="med" len="med"/>
                      <a:tailEnd type="none" w="med" len="med"/>
                    </a:lnB>
                    <a:solidFill>
                      <a:srgbClr val="FFFFFF"/>
                    </a:solidFill>
                  </a:tcPr>
                </a:tc>
                <a:tc>
                  <a:txBody>
                    <a:bodyPr/>
                    <a:lstStyle/>
                    <a:p>
                      <a:r>
                        <a:rPr lang="uk-UA" sz="1600" b="0">
                          <a:effectLst/>
                        </a:rPr>
                        <a:t>Ігнорувати конкуренцію</a:t>
                      </a:r>
                    </a:p>
                  </a:txBody>
                  <a:tcPr marL="79437" marR="79437" marT="39719" marB="39719">
                    <a:lnL w="12700" cap="flat" cmpd="sng" algn="ctr">
                      <a:solidFill>
                        <a:srgbClr val="201DF0"/>
                      </a:solidFill>
                      <a:prstDash val="solid"/>
                      <a:round/>
                      <a:headEnd type="none" w="med" len="med"/>
                      <a:tailEnd type="none" w="med" len="med"/>
                    </a:lnL>
                    <a:lnR w="12700" cap="flat" cmpd="sng" algn="ctr">
                      <a:solidFill>
                        <a:srgbClr val="201DF0"/>
                      </a:solidFill>
                      <a:prstDash val="solid"/>
                      <a:round/>
                      <a:headEnd type="none" w="med" len="med"/>
                      <a:tailEnd type="none" w="med" len="med"/>
                    </a:lnR>
                    <a:lnT w="12700" cap="flat" cmpd="sng" algn="ctr">
                      <a:solidFill>
                        <a:srgbClr val="201DF0"/>
                      </a:solidFill>
                      <a:prstDash val="solid"/>
                      <a:round/>
                      <a:headEnd type="none" w="med" len="med"/>
                      <a:tailEnd type="none" w="med" len="med"/>
                    </a:lnT>
                    <a:lnB w="12700" cap="flat" cmpd="sng" algn="ctr">
                      <a:solidFill>
                        <a:srgbClr val="2018F0"/>
                      </a:solidFill>
                      <a:prstDash val="solid"/>
                      <a:round/>
                      <a:headEnd type="none" w="med" len="med"/>
                      <a:tailEnd type="none" w="med" len="med"/>
                    </a:lnB>
                    <a:solidFill>
                      <a:srgbClr val="FFFFFF"/>
                    </a:solidFill>
                  </a:tcPr>
                </a:tc>
                <a:extLst>
                  <a:ext uri="{0D108BD9-81ED-4DB2-BD59-A6C34878D82A}">
                    <a16:rowId xmlns:a16="http://schemas.microsoft.com/office/drawing/2014/main" val="434476386"/>
                  </a:ext>
                </a:extLst>
              </a:tr>
              <a:tr h="794373">
                <a:tc>
                  <a:txBody>
                    <a:bodyPr/>
                    <a:lstStyle/>
                    <a:p>
                      <a:r>
                        <a:rPr lang="ru-RU" sz="1600" b="0">
                          <a:effectLst/>
                        </a:rPr>
                        <a:t>Враховувати зміни в поведінці постачальників</a:t>
                      </a:r>
                    </a:p>
                  </a:txBody>
                  <a:tcPr marL="79437" marR="79437" marT="39719" marB="39719">
                    <a:lnL w="12700" cap="flat" cmpd="sng" algn="ctr">
                      <a:solidFill>
                        <a:srgbClr val="2018F0"/>
                      </a:solidFill>
                      <a:prstDash val="solid"/>
                      <a:round/>
                      <a:headEnd type="none" w="med" len="med"/>
                      <a:tailEnd type="none" w="med" len="med"/>
                    </a:lnL>
                    <a:lnR w="12700" cap="flat" cmpd="sng" algn="ctr">
                      <a:solidFill>
                        <a:srgbClr val="2018F0"/>
                      </a:solidFill>
                      <a:prstDash val="solid"/>
                      <a:round/>
                      <a:headEnd type="none" w="med" len="med"/>
                      <a:tailEnd type="none" w="med" len="med"/>
                    </a:lnR>
                    <a:lnT w="12700" cap="flat" cmpd="sng" algn="ctr">
                      <a:solidFill>
                        <a:srgbClr val="2018F0"/>
                      </a:solidFill>
                      <a:prstDash val="solid"/>
                      <a:round/>
                      <a:headEnd type="none" w="med" len="med"/>
                      <a:tailEnd type="none" w="med" len="med"/>
                    </a:lnT>
                    <a:lnB w="12700" cap="flat" cmpd="sng" algn="ctr">
                      <a:solidFill>
                        <a:srgbClr val="401AF0"/>
                      </a:solidFill>
                      <a:prstDash val="solid"/>
                      <a:round/>
                      <a:headEnd type="none" w="med" len="med"/>
                      <a:tailEnd type="none" w="med" len="med"/>
                    </a:lnB>
                    <a:solidFill>
                      <a:srgbClr val="FFFFFF"/>
                    </a:solidFill>
                  </a:tcPr>
                </a:tc>
                <a:tc>
                  <a:txBody>
                    <a:bodyPr/>
                    <a:lstStyle/>
                    <a:p>
                      <a:r>
                        <a:rPr lang="uk-UA" sz="1600" b="0">
                          <a:effectLst/>
                        </a:rPr>
                        <a:t>Відмовлятися від нових можливостей</a:t>
                      </a:r>
                    </a:p>
                  </a:txBody>
                  <a:tcPr marL="79437" marR="79437" marT="39719" marB="39719">
                    <a:lnL w="12700" cap="flat" cmpd="sng" algn="ctr">
                      <a:solidFill>
                        <a:srgbClr val="2018F0"/>
                      </a:solidFill>
                      <a:prstDash val="solid"/>
                      <a:round/>
                      <a:headEnd type="none" w="med" len="med"/>
                      <a:tailEnd type="none" w="med" len="med"/>
                    </a:lnL>
                    <a:lnR w="12700" cap="flat" cmpd="sng" algn="ctr">
                      <a:solidFill>
                        <a:srgbClr val="2018F0"/>
                      </a:solidFill>
                      <a:prstDash val="solid"/>
                      <a:round/>
                      <a:headEnd type="none" w="med" len="med"/>
                      <a:tailEnd type="none" w="med" len="med"/>
                    </a:lnR>
                    <a:lnT w="12700" cap="flat" cmpd="sng" algn="ctr">
                      <a:solidFill>
                        <a:srgbClr val="2018F0"/>
                      </a:solidFill>
                      <a:prstDash val="solid"/>
                      <a:round/>
                      <a:headEnd type="none" w="med" len="med"/>
                      <a:tailEnd type="none" w="med" len="med"/>
                    </a:lnT>
                    <a:lnB w="12700" cap="flat" cmpd="sng" algn="ctr">
                      <a:solidFill>
                        <a:srgbClr val="401AF0"/>
                      </a:solidFill>
                      <a:prstDash val="solid"/>
                      <a:round/>
                      <a:headEnd type="none" w="med" len="med"/>
                      <a:tailEnd type="none" w="med" len="med"/>
                    </a:lnB>
                    <a:solidFill>
                      <a:srgbClr val="FFFFFF"/>
                    </a:solidFill>
                  </a:tcPr>
                </a:tc>
                <a:extLst>
                  <a:ext uri="{0D108BD9-81ED-4DB2-BD59-A6C34878D82A}">
                    <a16:rowId xmlns:a16="http://schemas.microsoft.com/office/drawing/2014/main" val="2776959578"/>
                  </a:ext>
                </a:extLst>
              </a:tr>
              <a:tr h="794373">
                <a:tc>
                  <a:txBody>
                    <a:bodyPr/>
                    <a:lstStyle/>
                    <a:p>
                      <a:r>
                        <a:rPr lang="uk-UA" sz="1600" b="0">
                          <a:effectLst/>
                        </a:rPr>
                        <a:t>Періодично оновлювати асортимент</a:t>
                      </a:r>
                    </a:p>
                  </a:txBody>
                  <a:tcPr marL="79437" marR="79437" marT="39719" marB="39719">
                    <a:lnL w="12700" cap="flat" cmpd="sng" algn="ctr">
                      <a:solidFill>
                        <a:srgbClr val="401AF0"/>
                      </a:solidFill>
                      <a:prstDash val="solid"/>
                      <a:round/>
                      <a:headEnd type="none" w="med" len="med"/>
                      <a:tailEnd type="none" w="med" len="med"/>
                    </a:lnL>
                    <a:lnR w="12700" cap="flat" cmpd="sng" algn="ctr">
                      <a:solidFill>
                        <a:srgbClr val="401AF0"/>
                      </a:solidFill>
                      <a:prstDash val="solid"/>
                      <a:round/>
                      <a:headEnd type="none" w="med" len="med"/>
                      <a:tailEnd type="none" w="med" len="med"/>
                    </a:lnR>
                    <a:lnT w="12700" cap="flat" cmpd="sng" algn="ctr">
                      <a:solidFill>
                        <a:srgbClr val="401AF0"/>
                      </a:solidFill>
                      <a:prstDash val="solid"/>
                      <a:round/>
                      <a:headEnd type="none" w="med" len="med"/>
                      <a:tailEnd type="none" w="med" len="med"/>
                    </a:lnT>
                    <a:lnB w="12700" cap="flat" cmpd="sng" algn="ctr">
                      <a:solidFill>
                        <a:srgbClr val="2018F0"/>
                      </a:solidFill>
                      <a:prstDash val="solid"/>
                      <a:round/>
                      <a:headEnd type="none" w="med" len="med"/>
                      <a:tailEnd type="none" w="med" len="med"/>
                    </a:lnB>
                    <a:solidFill>
                      <a:srgbClr val="FFFFFF"/>
                    </a:solidFill>
                  </a:tcPr>
                </a:tc>
                <a:tc>
                  <a:txBody>
                    <a:bodyPr/>
                    <a:lstStyle/>
                    <a:p>
                      <a:r>
                        <a:rPr lang="ru-RU" sz="1600" b="0">
                          <a:effectLst/>
                        </a:rPr>
                        <a:t>Змінювати матрицю без аналізу та тестування</a:t>
                      </a:r>
                    </a:p>
                  </a:txBody>
                  <a:tcPr marL="79437" marR="79437" marT="39719" marB="39719">
                    <a:lnL w="12700" cap="flat" cmpd="sng" algn="ctr">
                      <a:solidFill>
                        <a:srgbClr val="401AF0"/>
                      </a:solidFill>
                      <a:prstDash val="solid"/>
                      <a:round/>
                      <a:headEnd type="none" w="med" len="med"/>
                      <a:tailEnd type="none" w="med" len="med"/>
                    </a:lnL>
                    <a:lnR w="12700" cap="flat" cmpd="sng" algn="ctr">
                      <a:solidFill>
                        <a:srgbClr val="401AF0"/>
                      </a:solidFill>
                      <a:prstDash val="solid"/>
                      <a:round/>
                      <a:headEnd type="none" w="med" len="med"/>
                      <a:tailEnd type="none" w="med" len="med"/>
                    </a:lnR>
                    <a:lnT w="12700" cap="flat" cmpd="sng" algn="ctr">
                      <a:solidFill>
                        <a:srgbClr val="401AF0"/>
                      </a:solidFill>
                      <a:prstDash val="solid"/>
                      <a:round/>
                      <a:headEnd type="none" w="med" len="med"/>
                      <a:tailEnd type="none" w="med" len="med"/>
                    </a:lnT>
                    <a:lnB w="12700" cap="flat" cmpd="sng" algn="ctr">
                      <a:solidFill>
                        <a:srgbClr val="2018F0"/>
                      </a:solidFill>
                      <a:prstDash val="solid"/>
                      <a:round/>
                      <a:headEnd type="none" w="med" len="med"/>
                      <a:tailEnd type="none" w="med" len="med"/>
                    </a:lnB>
                    <a:solidFill>
                      <a:srgbClr val="FFFFFF"/>
                    </a:solidFill>
                  </a:tcPr>
                </a:tc>
                <a:extLst>
                  <a:ext uri="{0D108BD9-81ED-4DB2-BD59-A6C34878D82A}">
                    <a16:rowId xmlns:a16="http://schemas.microsoft.com/office/drawing/2014/main" val="2865210547"/>
                  </a:ext>
                </a:extLst>
              </a:tr>
              <a:tr h="794373">
                <a:tc>
                  <a:txBody>
                    <a:bodyPr/>
                    <a:lstStyle/>
                    <a:p>
                      <a:r>
                        <a:rPr lang="ru-RU" sz="1600" b="0">
                          <a:effectLst/>
                        </a:rPr>
                        <a:t>Прислухатися до зворотного зв'язку клієнтів</a:t>
                      </a:r>
                    </a:p>
                  </a:txBody>
                  <a:tcPr marL="79437" marR="79437" marT="39719" marB="39719">
                    <a:lnL w="12700" cap="flat" cmpd="sng" algn="ctr">
                      <a:solidFill>
                        <a:srgbClr val="2018F0"/>
                      </a:solidFill>
                      <a:prstDash val="solid"/>
                      <a:round/>
                      <a:headEnd type="none" w="med" len="med"/>
                      <a:tailEnd type="none" w="med" len="med"/>
                    </a:lnL>
                    <a:lnR w="12700" cap="flat" cmpd="sng" algn="ctr">
                      <a:solidFill>
                        <a:srgbClr val="2018F0"/>
                      </a:solidFill>
                      <a:prstDash val="solid"/>
                      <a:round/>
                      <a:headEnd type="none" w="med" len="med"/>
                      <a:tailEnd type="none" w="med" len="med"/>
                    </a:lnR>
                    <a:lnT w="12700" cap="flat" cmpd="sng" algn="ctr">
                      <a:solidFill>
                        <a:srgbClr val="2018F0"/>
                      </a:solidFill>
                      <a:prstDash val="solid"/>
                      <a:round/>
                      <a:headEnd type="none" w="med" len="med"/>
                      <a:tailEnd type="none" w="med" len="med"/>
                    </a:lnT>
                    <a:lnB w="7620" cap="flat" cmpd="sng" algn="ctr">
                      <a:solidFill>
                        <a:srgbClr val="2018F0"/>
                      </a:solidFill>
                      <a:prstDash val="solid"/>
                      <a:round/>
                      <a:headEnd type="none" w="med" len="med"/>
                      <a:tailEnd type="none" w="med" len="med"/>
                    </a:lnB>
                    <a:solidFill>
                      <a:srgbClr val="FFFFFF"/>
                    </a:solidFill>
                  </a:tcPr>
                </a:tc>
                <a:tc>
                  <a:txBody>
                    <a:bodyPr/>
                    <a:lstStyle/>
                    <a:p>
                      <a:r>
                        <a:rPr lang="ru-RU" sz="1600" b="0" dirty="0" err="1">
                          <a:effectLst/>
                        </a:rPr>
                        <a:t>Ігнорувати</a:t>
                      </a:r>
                      <a:r>
                        <a:rPr lang="ru-RU" sz="1600" b="0" dirty="0">
                          <a:effectLst/>
                        </a:rPr>
                        <a:t> думку та потреби </a:t>
                      </a:r>
                      <a:r>
                        <a:rPr lang="ru-RU" sz="1600" b="0" dirty="0" err="1">
                          <a:effectLst/>
                        </a:rPr>
                        <a:t>клієнтів</a:t>
                      </a:r>
                      <a:endParaRPr lang="ru-RU" sz="1600" b="0" dirty="0">
                        <a:effectLst/>
                      </a:endParaRPr>
                    </a:p>
                  </a:txBody>
                  <a:tcPr marL="79437" marR="79437" marT="39719" marB="39719">
                    <a:lnL w="12700" cap="flat" cmpd="sng" algn="ctr">
                      <a:solidFill>
                        <a:srgbClr val="2018F0"/>
                      </a:solidFill>
                      <a:prstDash val="solid"/>
                      <a:round/>
                      <a:headEnd type="none" w="med" len="med"/>
                      <a:tailEnd type="none" w="med" len="med"/>
                    </a:lnL>
                    <a:lnR w="12700" cap="flat" cmpd="sng" algn="ctr">
                      <a:solidFill>
                        <a:srgbClr val="2018F0"/>
                      </a:solidFill>
                      <a:prstDash val="solid"/>
                      <a:round/>
                      <a:headEnd type="none" w="med" len="med"/>
                      <a:tailEnd type="none" w="med" len="med"/>
                    </a:lnR>
                    <a:lnT w="12700" cap="flat" cmpd="sng" algn="ctr">
                      <a:solidFill>
                        <a:srgbClr val="2018F0"/>
                      </a:solidFill>
                      <a:prstDash val="solid"/>
                      <a:round/>
                      <a:headEnd type="none" w="med" len="med"/>
                      <a:tailEnd type="none" w="med" len="med"/>
                    </a:lnT>
                    <a:lnB w="7620" cap="flat" cmpd="sng" algn="ctr">
                      <a:solidFill>
                        <a:srgbClr val="2018F0"/>
                      </a:solidFill>
                      <a:prstDash val="solid"/>
                      <a:round/>
                      <a:headEnd type="none" w="med" len="med"/>
                      <a:tailEnd type="none" w="med" len="med"/>
                    </a:lnB>
                    <a:solidFill>
                      <a:srgbClr val="FFFFFF"/>
                    </a:solidFill>
                  </a:tcPr>
                </a:tc>
                <a:extLst>
                  <a:ext uri="{0D108BD9-81ED-4DB2-BD59-A6C34878D82A}">
                    <a16:rowId xmlns:a16="http://schemas.microsoft.com/office/drawing/2014/main" val="3412950708"/>
                  </a:ext>
                </a:extLst>
              </a:tr>
            </a:tbl>
          </a:graphicData>
        </a:graphic>
      </p:graphicFrame>
    </p:spTree>
    <p:extLst>
      <p:ext uri="{BB962C8B-B14F-4D97-AF65-F5344CB8AC3E}">
        <p14:creationId xmlns:p14="http://schemas.microsoft.com/office/powerpoint/2010/main" val="1597236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35C85D-1978-4725-9BD5-1CAC2C54FBA0}"/>
              </a:ext>
            </a:extLst>
          </p:cNvPr>
          <p:cNvSpPr txBox="1"/>
          <p:nvPr/>
        </p:nvSpPr>
        <p:spPr>
          <a:xfrm>
            <a:off x="2886635" y="619414"/>
            <a:ext cx="6615954" cy="469167"/>
          </a:xfrm>
          <a:prstGeom prst="rect">
            <a:avLst/>
          </a:prstGeom>
          <a:noFill/>
        </p:spPr>
        <p:txBody>
          <a:bodyPr wrap="square">
            <a:spAutoFit/>
          </a:bodyPr>
          <a:lstStyle/>
          <a:p>
            <a:pPr marL="457200" indent="-457200" algn="l">
              <a:lnSpc>
                <a:spcPct val="110000"/>
              </a:lnSpc>
              <a:spcBef>
                <a:spcPts val="0"/>
              </a:spcBef>
              <a:buAutoNum type="arabicPeriod"/>
            </a:pPr>
            <a:r>
              <a:rPr lang="uk-UA" sz="2400" b="1" dirty="0">
                <a:latin typeface="Times New Roman" panose="02020603050405020304" pitchFamily="18" charset="0"/>
                <a:cs typeface="Times New Roman" panose="02020603050405020304" pitchFamily="18" charset="0"/>
              </a:rPr>
              <a:t>Міжнародна система класифікації товарів</a:t>
            </a:r>
            <a:r>
              <a:rPr lang="uk-UA" sz="2400" dirty="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4B4C20BA-B508-457B-A0E3-5739DBBD465B}"/>
              </a:ext>
            </a:extLst>
          </p:cNvPr>
          <p:cNvSpPr txBox="1"/>
          <p:nvPr/>
        </p:nvSpPr>
        <p:spPr>
          <a:xfrm>
            <a:off x="1559860" y="1205122"/>
            <a:ext cx="9870140" cy="5078313"/>
          </a:xfrm>
          <a:prstGeom prst="rect">
            <a:avLst/>
          </a:prstGeom>
          <a:noFill/>
        </p:spPr>
        <p:txBody>
          <a:bodyPr wrap="square">
            <a:spAutoFit/>
          </a:bodyPr>
          <a:lstStyle/>
          <a:p>
            <a:pPr algn="just"/>
            <a:r>
              <a:rPr lang="uk-UA" sz="2000" b="0" i="0" u="none" strike="noStrike" baseline="0" dirty="0">
                <a:solidFill>
                  <a:srgbClr val="000000"/>
                </a:solidFill>
                <a:latin typeface="Times New Roman" panose="02020603050405020304" pitchFamily="18" charset="0"/>
              </a:rPr>
              <a:t> У зв'язку із труднощами, викликаними застосуванням різноманітних класифікаційних принципів у основних міжнародних товарних </a:t>
            </a:r>
            <a:r>
              <a:rPr lang="uk-UA" sz="2000" b="0" i="0" u="none" strike="noStrike" baseline="0" dirty="0" err="1">
                <a:solidFill>
                  <a:srgbClr val="000000"/>
                </a:solidFill>
                <a:latin typeface="Times New Roman" panose="02020603050405020304" pitchFamily="18" charset="0"/>
              </a:rPr>
              <a:t>номенклатурах</a:t>
            </a:r>
            <a:r>
              <a:rPr lang="uk-UA" sz="2000" b="0" i="0" u="none" strike="noStrike" baseline="0" dirty="0">
                <a:solidFill>
                  <a:srgbClr val="000000"/>
                </a:solidFill>
                <a:latin typeface="Times New Roman" panose="02020603050405020304" pitchFamily="18" charset="0"/>
              </a:rPr>
              <a:t>, виникла необхідність вироблення єдиного </a:t>
            </a:r>
            <a:r>
              <a:rPr lang="uk-UA" sz="2000" b="0" i="0" u="none" strike="noStrike" baseline="0" dirty="0">
                <a:solidFill>
                  <a:srgbClr val="FF0000"/>
                </a:solidFill>
                <a:latin typeface="Times New Roman" panose="02020603050405020304" pitchFamily="18" charset="0"/>
              </a:rPr>
              <a:t>міжнародного класифікатора</a:t>
            </a:r>
            <a:r>
              <a:rPr lang="uk-UA" sz="2000" b="0" i="0" u="none" strike="noStrike" baseline="0" dirty="0">
                <a:solidFill>
                  <a:srgbClr val="000000"/>
                </a:solidFill>
                <a:latin typeface="Times New Roman" panose="02020603050405020304" pitchFamily="18" charset="0"/>
              </a:rPr>
              <a:t>, що міг би використовуватися в усіх країнах при оформленні учасниками міжнародних економічних зв'язків зовнішньоторговельних операцій на митницях, надавати можливість аналізувати зовнішню торгівлю з окремих товарів, товарних груп і позицій. </a:t>
            </a:r>
          </a:p>
          <a:p>
            <a:pPr algn="just"/>
            <a:r>
              <a:rPr lang="ru-RU" sz="2000" b="0" i="0" u="none" strike="noStrike" baseline="0" dirty="0" err="1">
                <a:solidFill>
                  <a:srgbClr val="000000"/>
                </a:solidFill>
                <a:latin typeface="Times New Roman" panose="02020603050405020304" pitchFamily="18" charset="0"/>
              </a:rPr>
              <a:t>Жодна</a:t>
            </a:r>
            <a:r>
              <a:rPr lang="ru-RU" sz="2000" b="0" i="0" u="none" strike="noStrike" baseline="0" dirty="0">
                <a:solidFill>
                  <a:srgbClr val="000000"/>
                </a:solidFill>
                <a:latin typeface="Times New Roman" panose="02020603050405020304" pitchFamily="18" charset="0"/>
              </a:rPr>
              <a:t> з </a:t>
            </a:r>
            <a:r>
              <a:rPr lang="ru-RU" sz="2000" b="0" i="0" u="none" strike="noStrike" baseline="0" dirty="0" err="1">
                <a:solidFill>
                  <a:srgbClr val="000000"/>
                </a:solidFill>
                <a:latin typeface="Times New Roman" panose="02020603050405020304" pitchFamily="18" charset="0"/>
              </a:rPr>
              <a:t>розроблених</a:t>
            </a:r>
            <a:r>
              <a:rPr lang="ru-RU" sz="2000" b="0" i="0" u="none" strike="noStrike" baseline="0" dirty="0">
                <a:solidFill>
                  <a:srgbClr val="000000"/>
                </a:solidFill>
                <a:latin typeface="Times New Roman" panose="02020603050405020304" pitchFamily="18" charset="0"/>
              </a:rPr>
              <a:t> у </a:t>
            </a:r>
            <a:r>
              <a:rPr lang="ru-RU" sz="2000" b="0" i="0" u="none" strike="noStrike" baseline="0" dirty="0" err="1">
                <a:solidFill>
                  <a:srgbClr val="000000"/>
                </a:solidFill>
                <a:latin typeface="Times New Roman" panose="02020603050405020304" pitchFamily="18" charset="0"/>
              </a:rPr>
              <a:t>різний</a:t>
            </a:r>
            <a:r>
              <a:rPr lang="ru-RU" sz="2000" b="0" i="0" u="none" strike="noStrike" baseline="0" dirty="0">
                <a:solidFill>
                  <a:srgbClr val="000000"/>
                </a:solidFill>
                <a:latin typeface="Times New Roman" panose="02020603050405020304" pitchFamily="18" charset="0"/>
              </a:rPr>
              <a:t> час </a:t>
            </a:r>
            <a:r>
              <a:rPr lang="ru-RU" sz="2000" b="0" i="0" u="none" strike="noStrike" baseline="0" dirty="0" err="1">
                <a:solidFill>
                  <a:srgbClr val="000000"/>
                </a:solidFill>
                <a:latin typeface="Times New Roman" panose="02020603050405020304" pitchFamily="18" charset="0"/>
              </a:rPr>
              <a:t>міжнародних</a:t>
            </a:r>
            <a:r>
              <a:rPr lang="ru-RU" sz="2000" b="0" i="0" u="none" strike="noStrike" baseline="0" dirty="0">
                <a:solidFill>
                  <a:srgbClr val="000000"/>
                </a:solidFill>
                <a:latin typeface="Times New Roman" panose="02020603050405020304" pitchFamily="18" charset="0"/>
              </a:rPr>
              <a:t> номенклатур не </a:t>
            </a:r>
            <a:r>
              <a:rPr lang="ru-RU" sz="2000" b="0" i="0" u="none" strike="noStrike" baseline="0" dirty="0" err="1">
                <a:solidFill>
                  <a:srgbClr val="000000"/>
                </a:solidFill>
                <a:latin typeface="Times New Roman" panose="02020603050405020304" pitchFamily="18" charset="0"/>
              </a:rPr>
              <a:t>відповідала</a:t>
            </a:r>
            <a:r>
              <a:rPr lang="ru-RU" sz="2000" b="0" i="0" u="none" strike="noStrike" baseline="0" dirty="0">
                <a:solidFill>
                  <a:srgbClr val="000000"/>
                </a:solidFill>
                <a:latin typeface="Times New Roman" panose="02020603050405020304" pitchFamily="18" charset="0"/>
              </a:rPr>
              <a:t> в </a:t>
            </a:r>
            <a:r>
              <a:rPr lang="ru-RU" sz="2000" b="0" i="0" u="none" strike="noStrike" baseline="0" dirty="0" err="1">
                <a:solidFill>
                  <a:srgbClr val="000000"/>
                </a:solidFill>
                <a:latin typeface="Times New Roman" panose="02020603050405020304" pitchFamily="18" charset="0"/>
              </a:rPr>
              <a:t>повному</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обсязі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тим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вимогам</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що</a:t>
            </a:r>
            <a:r>
              <a:rPr lang="ru-RU" sz="2000" b="0" i="0" u="none" strike="noStrike" baseline="0" dirty="0">
                <a:solidFill>
                  <a:srgbClr val="000000"/>
                </a:solidFill>
                <a:latin typeface="Times New Roman" panose="02020603050405020304" pitchFamily="18" charset="0"/>
              </a:rPr>
              <a:t> ставили до </a:t>
            </a:r>
            <a:r>
              <a:rPr lang="ru-RU" sz="2000" b="0" i="0" u="none" strike="noStrike" baseline="0" dirty="0" err="1">
                <a:solidFill>
                  <a:srgbClr val="000000"/>
                </a:solidFill>
                <a:latin typeface="Times New Roman" panose="02020603050405020304" pitchFamily="18" charset="0"/>
              </a:rPr>
              <a:t>неї</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окремі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країни</a:t>
            </a:r>
            <a:r>
              <a:rPr lang="ru-RU" sz="2000" b="0" i="0" u="none" strike="noStrike" baseline="0" dirty="0">
                <a:solidFill>
                  <a:srgbClr val="000000"/>
                </a:solidFill>
                <a:latin typeface="Times New Roman" panose="02020603050405020304" pitchFamily="18" charset="0"/>
              </a:rPr>
              <a:t> і </a:t>
            </a:r>
            <a:r>
              <a:rPr lang="ru-RU" sz="2000" b="0" i="0" u="none" strike="noStrike" baseline="0" dirty="0" err="1">
                <a:solidFill>
                  <a:srgbClr val="000000"/>
                </a:solidFill>
                <a:latin typeface="Times New Roman" panose="02020603050405020304" pitchFamily="18" charset="0"/>
              </a:rPr>
              <a:t>міжнародні</a:t>
            </a:r>
            <a:r>
              <a:rPr lang="ru-RU" sz="2000" b="0" i="0" u="none" strike="noStrike" baseline="0" dirty="0">
                <a:solidFill>
                  <a:srgbClr val="000000"/>
                </a:solidFill>
                <a:latin typeface="Times New Roman" panose="02020603050405020304" pitchFamily="18" charset="0"/>
              </a:rPr>
              <a:t> </a:t>
            </a:r>
            <a:r>
              <a:rPr lang="ru-RU" sz="2000" b="0" i="0" u="none" strike="noStrike" baseline="0" dirty="0" err="1">
                <a:solidFill>
                  <a:srgbClr val="000000"/>
                </a:solidFill>
                <a:latin typeface="Times New Roman" panose="02020603050405020304" pitchFamily="18" charset="0"/>
              </a:rPr>
              <a:t>організації</a:t>
            </a:r>
            <a:r>
              <a:rPr lang="ru-RU" sz="2000" b="0" i="0" u="none" strike="noStrike" baseline="0" dirty="0">
                <a:solidFill>
                  <a:srgbClr val="000000"/>
                </a:solidFill>
                <a:latin typeface="Times New Roman" panose="02020603050405020304" pitchFamily="18" charset="0"/>
              </a:rPr>
              <a:t>. </a:t>
            </a:r>
          </a:p>
          <a:p>
            <a:pPr algn="just"/>
            <a:endParaRPr lang="ru-RU" sz="2000" b="0" i="0" u="none" strike="noStrike" baseline="0" dirty="0">
              <a:solidFill>
                <a:srgbClr val="000000"/>
              </a:solidFill>
              <a:latin typeface="Times New Roman" panose="02020603050405020304" pitchFamily="18" charset="0"/>
            </a:endParaRPr>
          </a:p>
          <a:p>
            <a:pPr algn="just"/>
            <a:r>
              <a:rPr lang="uk-UA" sz="2000" dirty="0">
                <a:solidFill>
                  <a:srgbClr val="000000"/>
                </a:solidFill>
                <a:latin typeface="Times New Roman" panose="02020603050405020304" pitchFamily="18" charset="0"/>
              </a:rPr>
              <a:t>Отже, перед міжнародним співтовариством постало </a:t>
            </a:r>
            <a:r>
              <a:rPr lang="uk-UA" sz="2000" dirty="0">
                <a:solidFill>
                  <a:srgbClr val="FF0000"/>
                </a:solidFill>
                <a:latin typeface="Times New Roman" panose="02020603050405020304" pitchFamily="18" charset="0"/>
              </a:rPr>
              <a:t>завдання</a:t>
            </a:r>
            <a:r>
              <a:rPr lang="uk-UA" sz="2000" dirty="0">
                <a:solidFill>
                  <a:srgbClr val="000000"/>
                </a:solidFill>
                <a:latin typeface="Times New Roman" panose="02020603050405020304" pitchFamily="18" charset="0"/>
              </a:rPr>
              <a:t>: </a:t>
            </a:r>
          </a:p>
          <a:p>
            <a:pPr marL="285750" indent="-285750" algn="just">
              <a:buFont typeface="Wingdings" panose="05000000000000000000" pitchFamily="2" charset="2"/>
              <a:buChar char="v"/>
            </a:pPr>
            <a:r>
              <a:rPr lang="uk-UA" sz="2000" dirty="0">
                <a:solidFill>
                  <a:srgbClr val="000000"/>
                </a:solidFill>
                <a:latin typeface="Times New Roman" panose="02020603050405020304" pitchFamily="18" charset="0"/>
              </a:rPr>
              <a:t>домогтися раціоналізації і гармонізації даних торговельної документації і, зокрема, максимально уніфікувати систему кодування інформації, що стосується країн, одиниць виміру, видів транспорту і, найголовніше, самих товарів, що спричинило необхідність обговорення зазначених проблем експертами </a:t>
            </a:r>
            <a:r>
              <a:rPr lang="uk-UA" sz="2000" dirty="0">
                <a:solidFill>
                  <a:srgbClr val="00B050"/>
                </a:solidFill>
                <a:latin typeface="Times New Roman" panose="02020603050405020304" pitchFamily="18" charset="0"/>
              </a:rPr>
              <a:t>Ради митного співробітництва</a:t>
            </a:r>
            <a:r>
              <a:rPr lang="uk-UA" sz="2000" dirty="0">
                <a:solidFill>
                  <a:srgbClr val="000000"/>
                </a:solidFill>
                <a:latin typeface="Times New Roman" panose="02020603050405020304" pitchFamily="18" charset="0"/>
              </a:rPr>
              <a:t> з представниками інших зацікавлених міжнародних організацій. </a:t>
            </a:r>
          </a:p>
          <a:p>
            <a:pPr algn="just"/>
            <a:endParaRPr lang="uk-UA" sz="2400" dirty="0"/>
          </a:p>
        </p:txBody>
      </p:sp>
    </p:spTree>
    <p:extLst>
      <p:ext uri="{BB962C8B-B14F-4D97-AF65-F5344CB8AC3E}">
        <p14:creationId xmlns:p14="http://schemas.microsoft.com/office/powerpoint/2010/main" val="1772714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C038BD-6A14-4CAD-AFE4-B8DA668C2B7F}"/>
              </a:ext>
            </a:extLst>
          </p:cNvPr>
          <p:cNvSpPr txBox="1"/>
          <p:nvPr/>
        </p:nvSpPr>
        <p:spPr>
          <a:xfrm>
            <a:off x="1837765" y="1582341"/>
            <a:ext cx="8839200" cy="3170099"/>
          </a:xfrm>
          <a:prstGeom prst="rect">
            <a:avLst/>
          </a:prstGeom>
          <a:noFill/>
        </p:spPr>
        <p:txBody>
          <a:bodyPr wrap="square">
            <a:spAutoFit/>
          </a:bodyPr>
          <a:lstStyle/>
          <a:p>
            <a:pPr algn="just"/>
            <a:r>
              <a:rPr lang="uk-UA" sz="2000" dirty="0">
                <a:solidFill>
                  <a:srgbClr val="FF0000"/>
                </a:solidFill>
                <a:latin typeface="Times New Roman" panose="02020603050405020304" pitchFamily="18" charset="0"/>
              </a:rPr>
              <a:t>Міжнародна система класифікації </a:t>
            </a:r>
            <a:r>
              <a:rPr lang="uk-UA" sz="2000" dirty="0">
                <a:solidFill>
                  <a:srgbClr val="000000"/>
                </a:solidFill>
                <a:latin typeface="Times New Roman" panose="02020603050405020304" pitchFamily="18" charset="0"/>
              </a:rPr>
              <a:t>товарів може включати різні стандарти класифікації, серед яких Гармонізована система є найвідомішою і найбільш широко використовуваною. </a:t>
            </a:r>
          </a:p>
          <a:p>
            <a:pPr algn="just"/>
            <a:r>
              <a:rPr lang="uk-UA" sz="2000" dirty="0">
                <a:solidFill>
                  <a:srgbClr val="000000"/>
                </a:solidFill>
                <a:latin typeface="Times New Roman" panose="02020603050405020304" pitchFamily="18" charset="0"/>
              </a:rPr>
              <a:t>Іншими прикладами міжнародних систем класифікації можуть бути Класифікація товарів у рамках Протоколу про походження товарів (</a:t>
            </a:r>
            <a:r>
              <a:rPr lang="en-GB" sz="2000" dirty="0">
                <a:solidFill>
                  <a:srgbClr val="000000"/>
                </a:solidFill>
                <a:latin typeface="Times New Roman" panose="02020603050405020304" pitchFamily="18" charset="0"/>
              </a:rPr>
              <a:t>Rules of Origin), </a:t>
            </a:r>
            <a:r>
              <a:rPr lang="uk-UA" sz="2000" dirty="0">
                <a:solidFill>
                  <a:srgbClr val="000000"/>
                </a:solidFill>
                <a:latin typeface="Times New Roman" panose="02020603050405020304" pitchFamily="18" charset="0"/>
              </a:rPr>
              <a:t>або Специфічні товарні класифікації в рамках міжнародних торговельних угод.</a:t>
            </a:r>
          </a:p>
          <a:p>
            <a:pPr algn="just"/>
            <a:r>
              <a:rPr lang="uk-UA" sz="2000" dirty="0">
                <a:solidFill>
                  <a:srgbClr val="FF0000"/>
                </a:solidFill>
                <a:latin typeface="Times New Roman" panose="02020603050405020304" pitchFamily="18" charset="0"/>
              </a:rPr>
              <a:t>Гармонізована система (</a:t>
            </a:r>
            <a:r>
              <a:rPr lang="en-GB" sz="2000" dirty="0">
                <a:solidFill>
                  <a:srgbClr val="FF0000"/>
                </a:solidFill>
                <a:latin typeface="Times New Roman" panose="02020603050405020304" pitchFamily="18" charset="0"/>
              </a:rPr>
              <a:t>HS) </a:t>
            </a:r>
            <a:r>
              <a:rPr lang="uk-UA" sz="2000" dirty="0">
                <a:solidFill>
                  <a:srgbClr val="000000"/>
                </a:solidFill>
                <a:latin typeface="Times New Roman" panose="02020603050405020304" pitchFamily="18" charset="0"/>
              </a:rPr>
              <a:t>є частиною ширшої концепції міжнародної системи класифікації товарів, але часто ці терміни використовуються як синоніми через значне поширення та використання саме </a:t>
            </a:r>
            <a:r>
              <a:rPr lang="en-GB" sz="2000" dirty="0">
                <a:solidFill>
                  <a:srgbClr val="000000"/>
                </a:solidFill>
                <a:latin typeface="Times New Roman" panose="02020603050405020304" pitchFamily="18" charset="0"/>
              </a:rPr>
              <a:t>HS.</a:t>
            </a:r>
          </a:p>
        </p:txBody>
      </p:sp>
    </p:spTree>
    <p:extLst>
      <p:ext uri="{BB962C8B-B14F-4D97-AF65-F5344CB8AC3E}">
        <p14:creationId xmlns:p14="http://schemas.microsoft.com/office/powerpoint/2010/main" val="375789604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631334-4A70-4AF0-A24C-3BE5609292A2}"/>
              </a:ext>
            </a:extLst>
          </p:cNvPr>
          <p:cNvSpPr txBox="1"/>
          <p:nvPr/>
        </p:nvSpPr>
        <p:spPr>
          <a:xfrm>
            <a:off x="1353671" y="1115776"/>
            <a:ext cx="9663953" cy="4893647"/>
          </a:xfrm>
          <a:prstGeom prst="rect">
            <a:avLst/>
          </a:prstGeom>
          <a:noFill/>
        </p:spPr>
        <p:txBody>
          <a:bodyPr wrap="square">
            <a:spAutoFit/>
          </a:bodyPr>
          <a:lstStyle/>
          <a:p>
            <a:pPr algn="just"/>
            <a:r>
              <a:rPr lang="uk-UA" sz="2400" dirty="0">
                <a:solidFill>
                  <a:srgbClr val="000000"/>
                </a:solidFill>
                <a:latin typeface="Times New Roman" panose="02020603050405020304" pitchFamily="18" charset="0"/>
              </a:rPr>
              <a:t>Розробка </a:t>
            </a:r>
            <a:r>
              <a:rPr lang="uk-UA" sz="2400" dirty="0">
                <a:solidFill>
                  <a:srgbClr val="FF0000"/>
                </a:solidFill>
                <a:latin typeface="Times New Roman" panose="02020603050405020304" pitchFamily="18" charset="0"/>
              </a:rPr>
              <a:t>Гармонізованої системи опису та кодування товарів </a:t>
            </a:r>
            <a:r>
              <a:rPr lang="uk-UA" sz="2400" dirty="0">
                <a:solidFill>
                  <a:srgbClr val="000000"/>
                </a:solidFill>
                <a:latin typeface="Times New Roman" panose="02020603050405020304" pitchFamily="18" charset="0"/>
              </a:rPr>
              <a:t>почалася у 1970 році і тривала понад десять років. </a:t>
            </a:r>
          </a:p>
          <a:p>
            <a:pPr algn="just"/>
            <a:endParaRPr lang="uk-UA" sz="2400" dirty="0">
              <a:solidFill>
                <a:srgbClr val="000000"/>
              </a:solidFill>
              <a:latin typeface="Times New Roman" panose="02020603050405020304" pitchFamily="18" charset="0"/>
            </a:endParaRPr>
          </a:p>
          <a:p>
            <a:pPr algn="just"/>
            <a:r>
              <a:rPr lang="uk-UA" sz="2400" dirty="0">
                <a:solidFill>
                  <a:srgbClr val="000000"/>
                </a:solidFill>
                <a:latin typeface="Times New Roman" panose="02020603050405020304" pitchFamily="18" charset="0"/>
              </a:rPr>
              <a:t>Такий тривалий термін розроблення пояснюється тим, що нова номенклатура мала стати придатною як для </a:t>
            </a:r>
            <a:r>
              <a:rPr lang="uk-UA" sz="2400" dirty="0">
                <a:solidFill>
                  <a:srgbClr val="00B050"/>
                </a:solidFill>
                <a:latin typeface="Times New Roman" panose="02020603050405020304" pitchFamily="18" charset="0"/>
              </a:rPr>
              <a:t>митних</a:t>
            </a:r>
            <a:r>
              <a:rPr lang="uk-UA" sz="2400" dirty="0">
                <a:solidFill>
                  <a:srgbClr val="000000"/>
                </a:solidFill>
                <a:latin typeface="Times New Roman" panose="02020603050405020304" pitchFamily="18" charset="0"/>
              </a:rPr>
              <a:t>, так і для </a:t>
            </a:r>
            <a:r>
              <a:rPr lang="uk-UA" sz="2400" dirty="0">
                <a:solidFill>
                  <a:srgbClr val="00B050"/>
                </a:solidFill>
                <a:latin typeface="Times New Roman" panose="02020603050405020304" pitchFamily="18" charset="0"/>
              </a:rPr>
              <a:t>статистичних цілей</a:t>
            </a:r>
            <a:r>
              <a:rPr lang="uk-UA" sz="2400" dirty="0">
                <a:solidFill>
                  <a:srgbClr val="000000"/>
                </a:solidFill>
                <a:latin typeface="Times New Roman" panose="02020603050405020304" pitchFamily="18" charset="0"/>
              </a:rPr>
              <a:t>. Цю необхідність було продиктовано значним розширенням і ускладненням номенклатури товарів у міжнародній торгівлі за умов науково-технічного прогресу. </a:t>
            </a:r>
          </a:p>
          <a:p>
            <a:pPr algn="just"/>
            <a:endParaRPr lang="uk-UA" sz="2400" dirty="0">
              <a:solidFill>
                <a:srgbClr val="000000"/>
              </a:solidFill>
              <a:latin typeface="Times New Roman" panose="02020603050405020304" pitchFamily="18" charset="0"/>
            </a:endParaRPr>
          </a:p>
          <a:p>
            <a:pPr algn="just"/>
            <a:r>
              <a:rPr lang="uk-UA" sz="2400" dirty="0">
                <a:solidFill>
                  <a:srgbClr val="000000"/>
                </a:solidFill>
                <a:latin typeface="Times New Roman" panose="02020603050405020304" pitchFamily="18" charset="0"/>
              </a:rPr>
              <a:t>Розробляючи класифікацію, необхідно було, з одного боку, найбільш повно охопити товари, що оберталися в міжнародній торгівлі, а з іншого –  домогтися, аби опис і кодування товарів у класифікації краще відображали </a:t>
            </a:r>
            <a:r>
              <a:rPr lang="uk-UA" sz="2400" dirty="0">
                <a:solidFill>
                  <a:srgbClr val="00B050"/>
                </a:solidFill>
                <a:latin typeface="Times New Roman" panose="02020603050405020304" pitchFamily="18" charset="0"/>
              </a:rPr>
              <a:t>технологію їхнього виготовлення</a:t>
            </a:r>
            <a:r>
              <a:rPr lang="uk-UA" sz="240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847978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174403-CBF2-40CB-A5E6-2159BDF06C80}"/>
              </a:ext>
            </a:extLst>
          </p:cNvPr>
          <p:cNvSpPr txBox="1"/>
          <p:nvPr/>
        </p:nvSpPr>
        <p:spPr>
          <a:xfrm>
            <a:off x="842683" y="541128"/>
            <a:ext cx="10632141" cy="6001643"/>
          </a:xfrm>
          <a:prstGeom prst="rect">
            <a:avLst/>
          </a:prstGeom>
          <a:noFill/>
        </p:spPr>
        <p:txBody>
          <a:bodyPr wrap="square">
            <a:spAutoFit/>
          </a:bodyPr>
          <a:lstStyle/>
          <a:p>
            <a:pPr algn="just"/>
            <a:r>
              <a:rPr lang="ru-RU" sz="2400" dirty="0">
                <a:solidFill>
                  <a:srgbClr val="000000"/>
                </a:solidFill>
                <a:latin typeface="Times New Roman" panose="02020603050405020304" pitchFamily="18" charset="0"/>
              </a:rPr>
              <a:t>У </a:t>
            </a:r>
            <a:r>
              <a:rPr lang="ru-RU" sz="2400" dirty="0" err="1">
                <a:solidFill>
                  <a:srgbClr val="000000"/>
                </a:solidFill>
                <a:latin typeface="Times New Roman" panose="02020603050405020304" pitchFamily="18" charset="0"/>
              </a:rPr>
              <a:t>червні</a:t>
            </a:r>
            <a:r>
              <a:rPr lang="ru-RU" sz="2400" dirty="0">
                <a:solidFill>
                  <a:srgbClr val="000000"/>
                </a:solidFill>
                <a:latin typeface="Times New Roman" panose="02020603050405020304" pitchFamily="18" charset="0"/>
              </a:rPr>
              <a:t> </a:t>
            </a:r>
            <a:r>
              <a:rPr lang="ru-RU" sz="2400" dirty="0">
                <a:solidFill>
                  <a:srgbClr val="00B050"/>
                </a:solidFill>
                <a:latin typeface="Times New Roman" panose="02020603050405020304" pitchFamily="18" charset="0"/>
              </a:rPr>
              <a:t>1983 року </a:t>
            </a:r>
            <a:r>
              <a:rPr lang="ru-RU" sz="2400" dirty="0">
                <a:solidFill>
                  <a:srgbClr val="000000"/>
                </a:solidFill>
                <a:latin typeface="Times New Roman" panose="02020603050405020304" pitchFamily="18" charset="0"/>
              </a:rPr>
              <a:t>Рада </a:t>
            </a:r>
            <a:r>
              <a:rPr lang="ru-RU" sz="2400" dirty="0" err="1">
                <a:solidFill>
                  <a:srgbClr val="000000"/>
                </a:solidFill>
                <a:latin typeface="Times New Roman" panose="02020603050405020304" pitchFamily="18" charset="0"/>
              </a:rPr>
              <a:t>митного</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співробітництва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фактично</a:t>
            </a:r>
            <a:r>
              <a:rPr lang="ru-RU" sz="2400" dirty="0">
                <a:solidFill>
                  <a:srgbClr val="000000"/>
                </a:solidFill>
                <a:latin typeface="Times New Roman" panose="02020603050405020304" pitchFamily="18" charset="0"/>
              </a:rPr>
              <a:t> завершила </a:t>
            </a:r>
            <a:r>
              <a:rPr lang="ru-RU" sz="2400" dirty="0" err="1">
                <a:solidFill>
                  <a:srgbClr val="000000"/>
                </a:solidFill>
                <a:latin typeface="Times New Roman" panose="02020603050405020304" pitchFamily="18" charset="0"/>
              </a:rPr>
              <a:t>підготовчу</a:t>
            </a:r>
            <a:r>
              <a:rPr lang="ru-RU" sz="2400" dirty="0">
                <a:solidFill>
                  <a:srgbClr val="000000"/>
                </a:solidFill>
                <a:latin typeface="Times New Roman" panose="02020603050405020304" pitchFamily="18" charset="0"/>
              </a:rPr>
              <a:t> роботу </a:t>
            </a:r>
            <a:r>
              <a:rPr lang="ru-RU" sz="2400" dirty="0" err="1">
                <a:solidFill>
                  <a:srgbClr val="000000"/>
                </a:solidFill>
                <a:latin typeface="Times New Roman" panose="02020603050405020304" pitchFamily="18" charset="0"/>
              </a:rPr>
              <a:t>зі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створення</a:t>
            </a:r>
            <a:r>
              <a:rPr lang="ru-RU" sz="2400" dirty="0">
                <a:solidFill>
                  <a:srgbClr val="000000"/>
                </a:solidFill>
                <a:latin typeface="Times New Roman" panose="02020603050405020304" pitchFamily="18" charset="0"/>
              </a:rPr>
              <a:t>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Паралельно</a:t>
            </a:r>
            <a:r>
              <a:rPr lang="ru-RU" sz="2400" dirty="0">
                <a:solidFill>
                  <a:srgbClr val="000000"/>
                </a:solidFill>
                <a:latin typeface="Times New Roman" panose="02020603050405020304" pitchFamily="18" charset="0"/>
              </a:rPr>
              <a:t> з </a:t>
            </a:r>
            <a:r>
              <a:rPr lang="ru-RU" sz="2400" dirty="0" err="1">
                <a:solidFill>
                  <a:srgbClr val="000000"/>
                </a:solidFill>
                <a:latin typeface="Times New Roman" panose="02020603050405020304" pitchFamily="18" charset="0"/>
              </a:rPr>
              <a:t>розробкою</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самої</a:t>
            </a:r>
            <a:r>
              <a:rPr lang="ru-RU" sz="2400" dirty="0">
                <a:solidFill>
                  <a:srgbClr val="000000"/>
                </a:solidFill>
                <a:latin typeface="Times New Roman" panose="02020603050405020304" pitchFamily="18" charset="0"/>
              </a:rPr>
              <a:t>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проводилася</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підготовка</a:t>
            </a:r>
            <a:r>
              <a:rPr lang="ru-RU" sz="2400" dirty="0">
                <a:solidFill>
                  <a:srgbClr val="000000"/>
                </a:solidFill>
                <a:latin typeface="Times New Roman" panose="02020603050405020304" pitchFamily="18" charset="0"/>
              </a:rPr>
              <a:t> </a:t>
            </a:r>
            <a:r>
              <a:rPr lang="ru-RU" sz="2400" dirty="0" err="1">
                <a:solidFill>
                  <a:srgbClr val="00B050"/>
                </a:solidFill>
                <a:latin typeface="Times New Roman" panose="02020603050405020304" pitchFamily="18" charset="0"/>
              </a:rPr>
              <a:t>міжнародної</a:t>
            </a:r>
            <a:r>
              <a:rPr lang="ru-RU" sz="2400" dirty="0">
                <a:solidFill>
                  <a:srgbClr val="00B050"/>
                </a:solidFill>
                <a:latin typeface="Times New Roman" panose="02020603050405020304" pitchFamily="18" charset="0"/>
              </a:rPr>
              <a:t> </a:t>
            </a:r>
            <a:r>
              <a:rPr lang="ru-RU" sz="2400" dirty="0" err="1">
                <a:solidFill>
                  <a:srgbClr val="00B050"/>
                </a:solidFill>
                <a:latin typeface="Times New Roman" panose="02020603050405020304" pitchFamily="18" charset="0"/>
              </a:rPr>
              <a:t>Конвенції</a:t>
            </a:r>
            <a:r>
              <a:rPr lang="ru-RU" sz="2400" dirty="0">
                <a:solidFill>
                  <a:srgbClr val="00B050"/>
                </a:solidFill>
                <a:latin typeface="Times New Roman" panose="02020603050405020304" pitchFamily="18" charset="0"/>
              </a:rPr>
              <a:t> з </a:t>
            </a:r>
            <a:r>
              <a:rPr lang="ru-RU" sz="2400" dirty="0" err="1">
                <a:solidFill>
                  <a:srgbClr val="00B050"/>
                </a:solidFill>
                <a:latin typeface="Times New Roman" panose="02020603050405020304" pitchFamily="18" charset="0"/>
              </a:rPr>
              <a:t>її</a:t>
            </a:r>
            <a:r>
              <a:rPr lang="ru-RU" sz="2400" dirty="0">
                <a:solidFill>
                  <a:srgbClr val="00B050"/>
                </a:solidFill>
                <a:latin typeface="Times New Roman" panose="02020603050405020304" pitchFamily="18" charset="0"/>
              </a:rPr>
              <a:t> </a:t>
            </a:r>
            <a:r>
              <a:rPr lang="ru-RU" sz="2400" dirty="0" err="1">
                <a:solidFill>
                  <a:srgbClr val="00B050"/>
                </a:solidFill>
                <a:latin typeface="Times New Roman" panose="02020603050405020304" pitchFamily="18" charset="0"/>
              </a:rPr>
              <a:t>використання</a:t>
            </a:r>
            <a:r>
              <a:rPr lang="ru-RU" sz="2400" dirty="0">
                <a:solidFill>
                  <a:srgbClr val="000000"/>
                </a:solidFill>
                <a:latin typeface="Times New Roman" panose="02020603050405020304" pitchFamily="18" charset="0"/>
              </a:rPr>
              <a:t>. </a:t>
            </a:r>
          </a:p>
          <a:p>
            <a:pPr algn="just"/>
            <a:r>
              <a:rPr lang="uk-UA" sz="2400" dirty="0">
                <a:solidFill>
                  <a:srgbClr val="000000"/>
                </a:solidFill>
                <a:latin typeface="Times New Roman" panose="02020603050405020304" pitchFamily="18" charset="0"/>
              </a:rPr>
              <a:t>ГС набула чинності з 01.01.1988 року. Нині її використовують понад 100 країн світу, а на її основі здійснюється понад 100 % світової торгівлі. Це багатоцільовий класифікатор товарів, що обертаються в міжнародній торгівлі.</a:t>
            </a:r>
          </a:p>
          <a:p>
            <a:pPr algn="just"/>
            <a:r>
              <a:rPr lang="uk-UA" sz="2400" dirty="0">
                <a:solidFill>
                  <a:srgbClr val="FF0000"/>
                </a:solidFill>
                <a:latin typeface="Times New Roman" panose="02020603050405020304" pitchFamily="18" charset="0"/>
              </a:rPr>
              <a:t> Використання Гармонізованої системи дало змогу: </a:t>
            </a:r>
          </a:p>
          <a:p>
            <a:pPr marL="285750" indent="-285750" algn="just">
              <a:buFont typeface="Wingdings" panose="05000000000000000000" pitchFamily="2" charset="2"/>
              <a:buChar char="Ø"/>
            </a:pPr>
            <a:r>
              <a:rPr lang="ru-RU" sz="2400" dirty="0" err="1">
                <a:solidFill>
                  <a:srgbClr val="000000"/>
                </a:solidFill>
                <a:latin typeface="Times New Roman" panose="02020603050405020304" pitchFamily="18" charset="0"/>
              </a:rPr>
              <a:t>спростити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складання</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комерційних</a:t>
            </a:r>
            <a:r>
              <a:rPr lang="ru-RU" sz="2400" dirty="0">
                <a:solidFill>
                  <a:srgbClr val="000000"/>
                </a:solidFill>
                <a:latin typeface="Times New Roman" panose="02020603050405020304" pitchFamily="18" charset="0"/>
              </a:rPr>
              <a:t> і </a:t>
            </a:r>
            <a:r>
              <a:rPr lang="ru-RU" sz="2400" dirty="0" err="1">
                <a:solidFill>
                  <a:srgbClr val="000000"/>
                </a:solidFill>
                <a:latin typeface="Times New Roman" panose="02020603050405020304" pitchFamily="18" charset="0"/>
              </a:rPr>
              <a:t>митних</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документів</a:t>
            </a:r>
            <a:r>
              <a:rPr lang="ru-RU" sz="2400" dirty="0">
                <a:solidFill>
                  <a:srgbClr val="000000"/>
                </a:solidFill>
                <a:latin typeface="Times New Roman" panose="02020603050405020304" pitchFamily="18" charset="0"/>
              </a:rPr>
              <a:t>; </a:t>
            </a:r>
          </a:p>
          <a:p>
            <a:pPr marL="285750" indent="-285750" algn="just">
              <a:buFont typeface="Wingdings" panose="05000000000000000000" pitchFamily="2" charset="2"/>
              <a:buChar char="Ø"/>
            </a:pPr>
            <a:r>
              <a:rPr lang="uk-UA" sz="2400" dirty="0">
                <a:solidFill>
                  <a:srgbClr val="000000"/>
                </a:solidFill>
                <a:latin typeface="Times New Roman" panose="02020603050405020304" pitchFamily="18" charset="0"/>
              </a:rPr>
              <a:t>полегшити їх комп'ютерну обробку; </a:t>
            </a:r>
          </a:p>
          <a:p>
            <a:pPr marL="285750" indent="-285750" algn="just">
              <a:buFont typeface="Wingdings" panose="05000000000000000000" pitchFamily="2" charset="2"/>
              <a:buChar char="Ø"/>
            </a:pPr>
            <a:r>
              <a:rPr lang="ru-RU" sz="2400" dirty="0" err="1">
                <a:solidFill>
                  <a:srgbClr val="000000"/>
                </a:solidFill>
                <a:latin typeface="Times New Roman" panose="02020603050405020304" pitchFamily="18" charset="0"/>
              </a:rPr>
              <a:t>зменшити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витрати</a:t>
            </a:r>
            <a:r>
              <a:rPr lang="ru-RU" sz="2400" dirty="0">
                <a:solidFill>
                  <a:srgbClr val="000000"/>
                </a:solidFill>
                <a:latin typeface="Times New Roman" panose="02020603050405020304" pitchFamily="18" charset="0"/>
              </a:rPr>
              <a:t> на </a:t>
            </a:r>
            <a:r>
              <a:rPr lang="ru-RU" sz="2400" dirty="0" err="1">
                <a:solidFill>
                  <a:srgbClr val="000000"/>
                </a:solidFill>
                <a:latin typeface="Times New Roman" panose="02020603050405020304" pitchFamily="18" charset="0"/>
              </a:rPr>
              <a:t>діловодство</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класифікацію</a:t>
            </a:r>
            <a:r>
              <a:rPr lang="ru-RU" sz="2400" dirty="0">
                <a:solidFill>
                  <a:srgbClr val="000000"/>
                </a:solidFill>
                <a:latin typeface="Times New Roman" panose="02020603050405020304" pitchFamily="18" charset="0"/>
              </a:rPr>
              <a:t> та </a:t>
            </a:r>
            <a:r>
              <a:rPr lang="ru-RU" sz="2400" dirty="0" err="1">
                <a:solidFill>
                  <a:srgbClr val="000000"/>
                </a:solidFill>
                <a:latin typeface="Times New Roman" panose="02020603050405020304" pitchFamily="18" charset="0"/>
              </a:rPr>
              <a:t>облік</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зовнішньоторговельних</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вантажів</a:t>
            </a:r>
            <a:r>
              <a:rPr lang="ru-RU" sz="2400" dirty="0">
                <a:solidFill>
                  <a:srgbClr val="000000"/>
                </a:solidFill>
                <a:latin typeface="Times New Roman" panose="02020603050405020304" pitchFamily="18" charset="0"/>
              </a:rPr>
              <a:t> за </a:t>
            </a:r>
            <a:r>
              <a:rPr lang="ru-RU" sz="2400" dirty="0" err="1">
                <a:solidFill>
                  <a:srgbClr val="000000"/>
                </a:solidFill>
                <a:latin typeface="Times New Roman" panose="02020603050405020304" pitchFamily="18" charset="0"/>
              </a:rPr>
              <a:t>майже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всіма</a:t>
            </a:r>
            <a:r>
              <a:rPr lang="ru-RU" sz="2400" dirty="0">
                <a:solidFill>
                  <a:srgbClr val="000000"/>
                </a:solidFill>
                <a:latin typeface="Times New Roman" panose="02020603050405020304" pitchFamily="18" charset="0"/>
              </a:rPr>
              <a:t> параметрами (</a:t>
            </a:r>
            <a:r>
              <a:rPr lang="ru-RU" sz="2400" dirty="0" err="1">
                <a:solidFill>
                  <a:srgbClr val="000000"/>
                </a:solidFill>
                <a:latin typeface="Times New Roman" panose="02020603050405020304" pitchFamily="18" charset="0"/>
              </a:rPr>
              <a:t>обсяг</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вартість</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країна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призначення</a:t>
            </a:r>
            <a:r>
              <a:rPr lang="ru-RU" sz="2400" dirty="0">
                <a:solidFill>
                  <a:srgbClr val="000000"/>
                </a:solidFill>
                <a:latin typeface="Times New Roman" panose="02020603050405020304" pitchFamily="18" charset="0"/>
              </a:rPr>
              <a:t> і под.); </a:t>
            </a:r>
          </a:p>
          <a:p>
            <a:pPr marL="285750" indent="-285750" algn="just">
              <a:buFont typeface="Wingdings" panose="05000000000000000000" pitchFamily="2" charset="2"/>
              <a:buChar char="Ø"/>
            </a:pPr>
            <a:r>
              <a:rPr lang="uk-UA" sz="2400" dirty="0">
                <a:solidFill>
                  <a:srgbClr val="000000"/>
                </a:solidFill>
                <a:latin typeface="Times New Roman" panose="02020603050405020304" pitchFamily="18" charset="0"/>
              </a:rPr>
              <a:t>спростити збирання, облік і зіставлення даних щодо зовнішньої торгівлі, провести економічний аналіз, оскільки інформація, що знаходиться в різних документах на основі </a:t>
            </a:r>
            <a:r>
              <a:rPr lang="en-GB" sz="2400" dirty="0">
                <a:solidFill>
                  <a:srgbClr val="FF0000"/>
                </a:solidFill>
                <a:latin typeface="Times New Roman" panose="02020603050405020304" pitchFamily="18" charset="0"/>
              </a:rPr>
              <a:t>HS</a:t>
            </a:r>
            <a:r>
              <a:rPr lang="uk-UA" sz="2400" dirty="0">
                <a:solidFill>
                  <a:srgbClr val="000000"/>
                </a:solidFill>
                <a:latin typeface="Times New Roman" panose="02020603050405020304" pitchFamily="18" charset="0"/>
              </a:rPr>
              <a:t>, стала більш доступною і зрозумілішою; </a:t>
            </a:r>
          </a:p>
          <a:p>
            <a:pPr marL="285750" indent="-285750" algn="just">
              <a:buFont typeface="Wingdings" panose="05000000000000000000" pitchFamily="2" charset="2"/>
              <a:buChar char="Ø"/>
            </a:pPr>
            <a:r>
              <a:rPr lang="ru-RU" sz="2400" dirty="0" err="1">
                <a:solidFill>
                  <a:srgbClr val="000000"/>
                </a:solidFill>
                <a:latin typeface="Times New Roman" panose="02020603050405020304" pitchFamily="18" charset="0"/>
              </a:rPr>
              <a:t>спростити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облік</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тарифних</a:t>
            </a:r>
            <a:r>
              <a:rPr lang="ru-RU" sz="2400" dirty="0">
                <a:solidFill>
                  <a:srgbClr val="000000"/>
                </a:solidFill>
                <a:latin typeface="Times New Roman" panose="02020603050405020304" pitchFamily="18" charset="0"/>
              </a:rPr>
              <a:t> поступок у СОТ. </a:t>
            </a:r>
            <a:endParaRPr lang="uk-UA"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540272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AAD9C1-DFF8-42D1-9CCE-3373348CDB61}"/>
              </a:ext>
            </a:extLst>
          </p:cNvPr>
          <p:cNvSpPr txBox="1"/>
          <p:nvPr/>
        </p:nvSpPr>
        <p:spPr>
          <a:xfrm>
            <a:off x="959224" y="797510"/>
            <a:ext cx="10578352" cy="5262979"/>
          </a:xfrm>
          <a:prstGeom prst="rect">
            <a:avLst/>
          </a:prstGeom>
          <a:noFill/>
        </p:spPr>
        <p:txBody>
          <a:bodyPr wrap="square">
            <a:spAutoFit/>
          </a:bodyPr>
          <a:lstStyle/>
          <a:p>
            <a:pPr algn="just"/>
            <a:r>
              <a:rPr lang="ru-RU" sz="2400" dirty="0">
                <a:solidFill>
                  <a:srgbClr val="FF0000"/>
                </a:solidFill>
                <a:latin typeface="Times New Roman" panose="02020603050405020304" pitchFamily="18" charset="0"/>
              </a:rPr>
              <a:t>Указом Президента </a:t>
            </a:r>
            <a:r>
              <a:rPr lang="ru-RU" sz="2400" dirty="0" err="1">
                <a:solidFill>
                  <a:srgbClr val="FF0000"/>
                </a:solidFill>
                <a:latin typeface="Times New Roman" panose="02020603050405020304" pitchFamily="18" charset="0"/>
              </a:rPr>
              <a:t>України</a:t>
            </a:r>
            <a:r>
              <a:rPr lang="ru-RU" sz="2400" dirty="0">
                <a:solidFill>
                  <a:srgbClr val="FF0000"/>
                </a:solidFill>
                <a:latin typeface="Times New Roman" panose="02020603050405020304" pitchFamily="18" charset="0"/>
              </a:rPr>
              <a:t> </a:t>
            </a:r>
            <a:r>
              <a:rPr lang="ru-RU" sz="2400" dirty="0" err="1">
                <a:solidFill>
                  <a:srgbClr val="FF0000"/>
                </a:solidFill>
                <a:latin typeface="Times New Roman" panose="02020603050405020304" pitchFamily="18" charset="0"/>
              </a:rPr>
              <a:t>від</a:t>
            </a:r>
            <a:r>
              <a:rPr lang="ru-RU" sz="2400" dirty="0">
                <a:solidFill>
                  <a:srgbClr val="FF0000"/>
                </a:solidFill>
                <a:latin typeface="Times New Roman" panose="02020603050405020304" pitchFamily="18" charset="0"/>
              </a:rPr>
              <a:t> 17.05.2002 </a:t>
            </a:r>
            <a:r>
              <a:rPr lang="ru-RU" sz="2400" dirty="0">
                <a:solidFill>
                  <a:srgbClr val="000000"/>
                </a:solidFill>
                <a:latin typeface="Times New Roman" panose="02020603050405020304" pitchFamily="18" charset="0"/>
              </a:rPr>
              <a:t>№ 466/2002 "Про </a:t>
            </a:r>
            <a:r>
              <a:rPr lang="ru-RU" sz="2400" dirty="0" err="1">
                <a:solidFill>
                  <a:srgbClr val="000000"/>
                </a:solidFill>
                <a:latin typeface="Times New Roman" panose="02020603050405020304" pitchFamily="18" charset="0"/>
              </a:rPr>
              <a:t>приєднання</a:t>
            </a:r>
            <a:r>
              <a:rPr lang="ru-RU" sz="2400" dirty="0">
                <a:solidFill>
                  <a:srgbClr val="000000"/>
                </a:solidFill>
                <a:latin typeface="Times New Roman" panose="02020603050405020304" pitchFamily="18" charset="0"/>
              </a:rPr>
              <a:t> до </a:t>
            </a:r>
            <a:r>
              <a:rPr lang="ru-RU" sz="2400" dirty="0" err="1">
                <a:solidFill>
                  <a:srgbClr val="000000"/>
                </a:solidFill>
                <a:latin typeface="Times New Roman" panose="02020603050405020304" pitchFamily="18" charset="0"/>
              </a:rPr>
              <a:t>Міжнародної</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конвенції</a:t>
            </a:r>
            <a:r>
              <a:rPr lang="ru-RU" sz="2400" dirty="0">
                <a:solidFill>
                  <a:srgbClr val="000000"/>
                </a:solidFill>
                <a:latin typeface="Times New Roman" panose="02020603050405020304" pitchFamily="18" charset="0"/>
              </a:rPr>
              <a:t> про </a:t>
            </a:r>
            <a:r>
              <a:rPr lang="ru-RU" sz="2400" dirty="0" err="1">
                <a:solidFill>
                  <a:srgbClr val="000000"/>
                </a:solidFill>
                <a:latin typeface="Times New Roman" panose="02020603050405020304" pitchFamily="18" charset="0"/>
              </a:rPr>
              <a:t>Гармонізовану</a:t>
            </a:r>
            <a:r>
              <a:rPr lang="ru-RU" sz="2400" dirty="0">
                <a:solidFill>
                  <a:srgbClr val="000000"/>
                </a:solidFill>
                <a:latin typeface="Times New Roman" panose="02020603050405020304" pitchFamily="18" charset="0"/>
              </a:rPr>
              <a:t> систему </a:t>
            </a:r>
            <a:r>
              <a:rPr lang="ru-RU" sz="2400" dirty="0" err="1">
                <a:solidFill>
                  <a:srgbClr val="000000"/>
                </a:solidFill>
                <a:latin typeface="Times New Roman" panose="02020603050405020304" pitchFamily="18" charset="0"/>
              </a:rPr>
              <a:t>опису</a:t>
            </a:r>
            <a:r>
              <a:rPr lang="ru-RU" sz="2400" dirty="0">
                <a:solidFill>
                  <a:srgbClr val="000000"/>
                </a:solidFill>
                <a:latin typeface="Times New Roman" panose="02020603050405020304" pitchFamily="18" charset="0"/>
              </a:rPr>
              <a:t> та </a:t>
            </a:r>
            <a:r>
              <a:rPr lang="ru-RU" sz="2400" dirty="0" err="1">
                <a:solidFill>
                  <a:srgbClr val="000000"/>
                </a:solidFill>
                <a:latin typeface="Times New Roman" panose="02020603050405020304" pitchFamily="18" charset="0"/>
              </a:rPr>
              <a:t>кодування</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товарів</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Україна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приєдналася</a:t>
            </a:r>
            <a:r>
              <a:rPr lang="ru-RU" sz="2400" dirty="0">
                <a:solidFill>
                  <a:srgbClr val="000000"/>
                </a:solidFill>
                <a:latin typeface="Times New Roman" panose="02020603050405020304" pitchFamily="18" charset="0"/>
              </a:rPr>
              <a:t> до </a:t>
            </a:r>
            <a:r>
              <a:rPr lang="ru-RU" sz="2400" dirty="0" err="1">
                <a:solidFill>
                  <a:srgbClr val="000000"/>
                </a:solidFill>
                <a:latin typeface="Times New Roman" panose="02020603050405020304" pitchFamily="18" charset="0"/>
              </a:rPr>
              <a:t>Конвенції</a:t>
            </a:r>
            <a:r>
              <a:rPr lang="ru-RU" sz="2400" dirty="0">
                <a:solidFill>
                  <a:srgbClr val="000000"/>
                </a:solidFill>
                <a:latin typeface="Times New Roman" panose="02020603050405020304" pitchFamily="18" charset="0"/>
              </a:rPr>
              <a:t> про </a:t>
            </a:r>
            <a:r>
              <a:rPr lang="ru-RU" sz="2400" dirty="0" err="1">
                <a:solidFill>
                  <a:srgbClr val="000000"/>
                </a:solidFill>
                <a:latin typeface="Times New Roman" panose="02020603050405020304" pitchFamily="18" charset="0"/>
              </a:rPr>
              <a:t>Гармонізовану</a:t>
            </a:r>
            <a:r>
              <a:rPr lang="ru-RU" sz="2400" dirty="0">
                <a:solidFill>
                  <a:srgbClr val="000000"/>
                </a:solidFill>
                <a:latin typeface="Times New Roman" panose="02020603050405020304" pitchFamily="18" charset="0"/>
              </a:rPr>
              <a:t> систему </a:t>
            </a:r>
            <a:r>
              <a:rPr lang="ru-RU" sz="2400" dirty="0" err="1">
                <a:solidFill>
                  <a:srgbClr val="000000"/>
                </a:solidFill>
                <a:latin typeface="Times New Roman" panose="02020603050405020304" pitchFamily="18" charset="0"/>
              </a:rPr>
              <a:t>опису</a:t>
            </a:r>
            <a:r>
              <a:rPr lang="ru-RU" sz="2400" dirty="0">
                <a:solidFill>
                  <a:srgbClr val="000000"/>
                </a:solidFill>
                <a:latin typeface="Times New Roman" panose="02020603050405020304" pitchFamily="18" charset="0"/>
              </a:rPr>
              <a:t> та </a:t>
            </a:r>
            <a:r>
              <a:rPr lang="ru-RU" sz="2400" dirty="0" err="1">
                <a:solidFill>
                  <a:srgbClr val="000000"/>
                </a:solidFill>
                <a:latin typeface="Times New Roman" panose="02020603050405020304" pitchFamily="18" charset="0"/>
              </a:rPr>
              <a:t>кодування</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товарів</a:t>
            </a:r>
            <a:r>
              <a:rPr lang="ru-RU" sz="2400" dirty="0">
                <a:solidFill>
                  <a:srgbClr val="000000"/>
                </a:solidFill>
                <a:latin typeface="Times New Roman" panose="02020603050405020304" pitchFamily="18" charset="0"/>
              </a:rPr>
              <a:t>. </a:t>
            </a:r>
          </a:p>
          <a:p>
            <a:pPr algn="just"/>
            <a:endParaRPr lang="ru-RU" sz="2400" dirty="0">
              <a:solidFill>
                <a:srgbClr val="000000"/>
              </a:solidFill>
              <a:latin typeface="Times New Roman" panose="02020603050405020304" pitchFamily="18" charset="0"/>
            </a:endParaRPr>
          </a:p>
          <a:p>
            <a:pPr algn="just"/>
            <a:r>
              <a:rPr lang="ru-RU" sz="2400" dirty="0" err="1">
                <a:solidFill>
                  <a:srgbClr val="000000"/>
                </a:solidFill>
                <a:latin typeface="Times New Roman" panose="02020603050405020304" pitchFamily="18" charset="0"/>
              </a:rPr>
              <a:t>Товарний</a:t>
            </a:r>
            <a:r>
              <a:rPr lang="ru-RU" sz="2400" dirty="0">
                <a:solidFill>
                  <a:srgbClr val="000000"/>
                </a:solidFill>
                <a:latin typeface="Times New Roman" panose="02020603050405020304" pitchFamily="18" charset="0"/>
              </a:rPr>
              <a:t> код за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побудовано</a:t>
            </a:r>
            <a:r>
              <a:rPr lang="ru-RU" sz="2400" dirty="0">
                <a:solidFill>
                  <a:srgbClr val="000000"/>
                </a:solidFill>
                <a:latin typeface="Times New Roman" panose="02020603050405020304" pitchFamily="18" charset="0"/>
              </a:rPr>
              <a:t> </a:t>
            </a:r>
            <a:r>
              <a:rPr lang="ru-RU" sz="2400" dirty="0">
                <a:solidFill>
                  <a:srgbClr val="FF0000"/>
                </a:solidFill>
                <a:latin typeface="Times New Roman" panose="02020603050405020304" pitchFamily="18" charset="0"/>
              </a:rPr>
              <a:t>на шести знаках</a:t>
            </a:r>
            <a:r>
              <a:rPr lang="ru-RU" sz="2400" dirty="0">
                <a:solidFill>
                  <a:srgbClr val="000000"/>
                </a:solidFill>
                <a:latin typeface="Times New Roman" panose="02020603050405020304" pitchFamily="18" charset="0"/>
              </a:rPr>
              <a:t>, тому </a:t>
            </a:r>
            <a:r>
              <a:rPr lang="ru-RU" sz="2400" dirty="0" err="1">
                <a:solidFill>
                  <a:srgbClr val="000000"/>
                </a:solidFill>
                <a:latin typeface="Times New Roman" panose="02020603050405020304" pitchFamily="18" charset="0"/>
              </a:rPr>
              <a:t>всі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коди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товарних</a:t>
            </a:r>
            <a:r>
              <a:rPr lang="ru-RU" sz="2400" dirty="0">
                <a:solidFill>
                  <a:srgbClr val="000000"/>
                </a:solidFill>
                <a:latin typeface="Times New Roman" panose="02020603050405020304" pitchFamily="18" charset="0"/>
              </a:rPr>
              <a:t> номенклатур, </a:t>
            </a:r>
            <a:r>
              <a:rPr lang="ru-RU" sz="2400" dirty="0" err="1">
                <a:solidFill>
                  <a:srgbClr val="000000"/>
                </a:solidFill>
                <a:latin typeface="Times New Roman" panose="02020603050405020304" pitchFamily="18" charset="0"/>
              </a:rPr>
              <a:t>які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базуються</a:t>
            </a:r>
            <a:r>
              <a:rPr lang="ru-RU" sz="2400" dirty="0">
                <a:solidFill>
                  <a:srgbClr val="000000"/>
                </a:solidFill>
                <a:latin typeface="Times New Roman" panose="02020603050405020304" pitchFamily="18" charset="0"/>
              </a:rPr>
              <a:t> на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співпадають</a:t>
            </a:r>
            <a:r>
              <a:rPr lang="ru-RU" sz="2400" dirty="0">
                <a:solidFill>
                  <a:srgbClr val="000000"/>
                </a:solidFill>
                <a:latin typeface="Times New Roman" panose="02020603050405020304" pitchFamily="18" charset="0"/>
              </a:rPr>
              <a:t> на </a:t>
            </a:r>
            <a:r>
              <a:rPr lang="ru-RU" sz="2400" dirty="0" err="1">
                <a:solidFill>
                  <a:srgbClr val="000000"/>
                </a:solidFill>
                <a:latin typeface="Times New Roman" panose="02020603050405020304" pitchFamily="18" charset="0"/>
              </a:rPr>
              <a:t>рівні</a:t>
            </a:r>
            <a:r>
              <a:rPr lang="ru-RU" sz="2400" dirty="0">
                <a:solidFill>
                  <a:srgbClr val="000000"/>
                </a:solidFill>
                <a:latin typeface="Times New Roman" panose="02020603050405020304" pitchFamily="18" charset="0"/>
              </a:rPr>
              <a:t> перших шести </a:t>
            </a:r>
            <a:r>
              <a:rPr lang="ru-RU" sz="2400" dirty="0" err="1">
                <a:solidFill>
                  <a:srgbClr val="000000"/>
                </a:solidFill>
                <a:latin typeface="Times New Roman" panose="02020603050405020304" pitchFamily="18" charset="0"/>
              </a:rPr>
              <a:t>знаків</a:t>
            </a:r>
            <a:r>
              <a:rPr lang="ru-RU" sz="2400" dirty="0">
                <a:solidFill>
                  <a:srgbClr val="000000"/>
                </a:solidFill>
                <a:latin typeface="Times New Roman" panose="02020603050405020304" pitchFamily="18" charset="0"/>
              </a:rPr>
              <a:t>. </a:t>
            </a:r>
          </a:p>
          <a:p>
            <a:pPr algn="just"/>
            <a:endParaRPr lang="ru-RU" sz="2400" dirty="0">
              <a:solidFill>
                <a:srgbClr val="000000"/>
              </a:solidFill>
              <a:latin typeface="Times New Roman" panose="02020603050405020304" pitchFamily="18" charset="0"/>
            </a:endParaRPr>
          </a:p>
          <a:p>
            <a:pPr algn="just"/>
            <a:r>
              <a:rPr lang="ru-RU" sz="2400" dirty="0" err="1">
                <a:solidFill>
                  <a:srgbClr val="000000"/>
                </a:solidFill>
                <a:latin typeface="Times New Roman" panose="02020603050405020304" pitchFamily="18" charset="0"/>
              </a:rPr>
              <a:t>Кожні</a:t>
            </a:r>
            <a:r>
              <a:rPr lang="ru-RU" sz="2400" dirty="0">
                <a:solidFill>
                  <a:srgbClr val="000000"/>
                </a:solidFill>
                <a:latin typeface="Times New Roman" panose="02020603050405020304" pitchFamily="18" charset="0"/>
              </a:rPr>
              <a:t> 5 </a:t>
            </a:r>
            <a:r>
              <a:rPr lang="ru-RU" sz="2400" dirty="0" err="1">
                <a:solidFill>
                  <a:srgbClr val="000000"/>
                </a:solidFill>
                <a:latin typeface="Times New Roman" panose="02020603050405020304" pitchFamily="18" charset="0"/>
              </a:rPr>
              <a:t>років</a:t>
            </a:r>
            <a:r>
              <a:rPr lang="ru-RU" sz="2400" dirty="0">
                <a:solidFill>
                  <a:srgbClr val="000000"/>
                </a:solidFill>
                <a:latin typeface="Times New Roman" panose="02020603050405020304" pitchFamily="18" charset="0"/>
              </a:rPr>
              <a:t> у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вносяться</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зміни</a:t>
            </a:r>
            <a:r>
              <a:rPr lang="ru-RU" sz="2400" dirty="0">
                <a:solidFill>
                  <a:srgbClr val="000000"/>
                </a:solidFill>
                <a:latin typeface="Times New Roman" panose="02020603050405020304" pitchFamily="18" charset="0"/>
              </a:rPr>
              <a:t>. На даний час </a:t>
            </a:r>
            <a:r>
              <a:rPr lang="ru-RU" sz="2400" dirty="0" err="1">
                <a:solidFill>
                  <a:srgbClr val="000000"/>
                </a:solidFill>
                <a:latin typeface="Times New Roman" panose="02020603050405020304" pitchFamily="18" charset="0"/>
              </a:rPr>
              <a:t>діючою</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версією</a:t>
            </a:r>
            <a:r>
              <a:rPr lang="ru-RU" sz="2400" dirty="0">
                <a:solidFill>
                  <a:srgbClr val="000000"/>
                </a:solidFill>
                <a:latin typeface="Times New Roman" panose="02020603050405020304" pitchFamily="18" charset="0"/>
              </a:rPr>
              <a:t>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є </a:t>
            </a:r>
            <a:r>
              <a:rPr lang="ru-RU" sz="2400" dirty="0" err="1">
                <a:solidFill>
                  <a:srgbClr val="000000"/>
                </a:solidFill>
                <a:latin typeface="Times New Roman" panose="02020603050405020304" pitchFamily="18" charset="0"/>
              </a:rPr>
              <a:t>видання</a:t>
            </a:r>
            <a:r>
              <a:rPr lang="ru-RU" sz="2400" dirty="0">
                <a:solidFill>
                  <a:srgbClr val="000000"/>
                </a:solidFill>
                <a:latin typeface="Times New Roman" panose="02020603050405020304" pitchFamily="18" charset="0"/>
              </a:rPr>
              <a:t> 2022 року.</a:t>
            </a:r>
          </a:p>
          <a:p>
            <a:pPr algn="just"/>
            <a:endParaRPr lang="ru-RU" sz="2400" dirty="0">
              <a:solidFill>
                <a:srgbClr val="000000"/>
              </a:solidFill>
              <a:latin typeface="Times New Roman" panose="02020603050405020304" pitchFamily="18" charset="0"/>
            </a:endParaRPr>
          </a:p>
          <a:p>
            <a:pPr algn="just"/>
            <a:r>
              <a:rPr lang="ru-RU" sz="2400" dirty="0" err="1">
                <a:solidFill>
                  <a:srgbClr val="000000"/>
                </a:solidFill>
                <a:latin typeface="Times New Roman" panose="02020603050405020304" pitchFamily="18" charset="0"/>
              </a:rPr>
              <a:t>Ознайомитись</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із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офіційною</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версією</a:t>
            </a:r>
            <a:r>
              <a:rPr lang="ru-RU" sz="2400" dirty="0">
                <a:solidFill>
                  <a:srgbClr val="000000"/>
                </a:solidFill>
                <a:latin typeface="Times New Roman" panose="02020603050405020304" pitchFamily="18" charset="0"/>
              </a:rPr>
              <a:t> </a:t>
            </a:r>
            <a:r>
              <a:rPr lang="en-GB" sz="2400" dirty="0">
                <a:solidFill>
                  <a:srgbClr val="FF0000"/>
                </a:solidFill>
                <a:latin typeface="Times New Roman" panose="02020603050405020304" pitchFamily="18" charset="0"/>
              </a:rPr>
              <a:t>HS</a:t>
            </a:r>
            <a:r>
              <a:rPr lang="ru-RU" sz="2400" dirty="0">
                <a:solidFill>
                  <a:srgbClr val="000000"/>
                </a:solidFill>
                <a:latin typeface="Times New Roman" panose="02020603050405020304" pitchFamily="18" charset="0"/>
              </a:rPr>
              <a:t> 2022 </a:t>
            </a:r>
            <a:r>
              <a:rPr lang="ru-RU" sz="2400" dirty="0" err="1">
                <a:solidFill>
                  <a:srgbClr val="000000"/>
                </a:solidFill>
                <a:latin typeface="Times New Roman" panose="02020603050405020304" pitchFamily="18" charset="0"/>
              </a:rPr>
              <a:t>можна</a:t>
            </a:r>
            <a:r>
              <a:rPr lang="ru-RU" sz="2400" dirty="0">
                <a:solidFill>
                  <a:srgbClr val="000000"/>
                </a:solidFill>
                <a:latin typeface="Times New Roman" panose="02020603050405020304" pitchFamily="18" charset="0"/>
              </a:rPr>
              <a:t> на </a:t>
            </a:r>
            <a:r>
              <a:rPr lang="ru-RU" sz="2400" dirty="0" err="1">
                <a:solidFill>
                  <a:srgbClr val="000000"/>
                </a:solidFill>
                <a:latin typeface="Times New Roman" panose="02020603050405020304" pitchFamily="18" charset="0"/>
              </a:rPr>
              <a:t>сайті</a:t>
            </a:r>
            <a:r>
              <a:rPr lang="ru-RU" sz="2400" dirty="0">
                <a:solidFill>
                  <a:srgbClr val="000000"/>
                </a:solidFill>
                <a:latin typeface="Times New Roman" panose="02020603050405020304" pitchFamily="18" charset="0"/>
              </a:rPr>
              <a:t> ВМО за </a:t>
            </a:r>
            <a:r>
              <a:rPr lang="ru-RU" sz="2400" dirty="0" err="1">
                <a:solidFill>
                  <a:srgbClr val="000000"/>
                </a:solidFill>
                <a:latin typeface="Times New Roman" panose="02020603050405020304" pitchFamily="18" charset="0"/>
              </a:rPr>
              <a:t>посиланням</a:t>
            </a:r>
            <a:r>
              <a:rPr lang="ru-RU" sz="2400" dirty="0">
                <a:solidFill>
                  <a:srgbClr val="000000"/>
                </a:solidFill>
                <a:latin typeface="Times New Roman" panose="02020603050405020304" pitchFamily="18" charset="0"/>
              </a:rPr>
              <a:t>: </a:t>
            </a:r>
            <a:r>
              <a:rPr lang="ru-RU" sz="2400" dirty="0">
                <a:solidFill>
                  <a:srgbClr val="0070C0"/>
                </a:solidFill>
                <a:latin typeface="Times New Roman" panose="02020603050405020304" pitchFamily="18" charset="0"/>
              </a:rPr>
              <a:t>http://www.wcoomd.org/en/topics/nomenclature/instrument-and-tools/hs-nomenclature-2022-edition/hs-nomenclature-2022-edition.aspx. </a:t>
            </a:r>
            <a:endParaRPr lang="uk-UA" sz="2400" dirty="0">
              <a:solidFill>
                <a:srgbClr val="0070C0"/>
              </a:solidFill>
              <a:latin typeface="Times New Roman" panose="02020603050405020304" pitchFamily="18" charset="0"/>
            </a:endParaRPr>
          </a:p>
        </p:txBody>
      </p:sp>
    </p:spTree>
    <p:extLst>
      <p:ext uri="{BB962C8B-B14F-4D97-AF65-F5344CB8AC3E}">
        <p14:creationId xmlns:p14="http://schemas.microsoft.com/office/powerpoint/2010/main" val="127842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EF75CB-C9FF-4FC7-A065-C67F91379A9C}"/>
              </a:ext>
            </a:extLst>
          </p:cNvPr>
          <p:cNvSpPr txBox="1"/>
          <p:nvPr/>
        </p:nvSpPr>
        <p:spPr>
          <a:xfrm>
            <a:off x="1255059" y="428178"/>
            <a:ext cx="9807389" cy="6001643"/>
          </a:xfrm>
          <a:prstGeom prst="rect">
            <a:avLst/>
          </a:prstGeom>
          <a:noFill/>
        </p:spPr>
        <p:txBody>
          <a:bodyPr wrap="square">
            <a:spAutoFit/>
          </a:bodyPr>
          <a:lstStyle/>
          <a:p>
            <a:pPr algn="just"/>
            <a:r>
              <a:rPr lang="uk-UA" sz="2400" dirty="0">
                <a:solidFill>
                  <a:srgbClr val="FF0000"/>
                </a:solidFill>
                <a:latin typeface="Times New Roman" panose="02020603050405020304" pitchFamily="18" charset="0"/>
              </a:rPr>
              <a:t>Українська класифікація товарів зовнішньоекономічної діяльності </a:t>
            </a:r>
            <a:r>
              <a:rPr lang="uk-UA" sz="2400" dirty="0">
                <a:solidFill>
                  <a:srgbClr val="000000"/>
                </a:solidFill>
                <a:latin typeface="Times New Roman" panose="02020603050405020304" pitchFamily="18" charset="0"/>
              </a:rPr>
              <a:t>(далі -УКТЗЕД) складається на основі </a:t>
            </a:r>
            <a:r>
              <a:rPr lang="en-GB" sz="2400" dirty="0">
                <a:solidFill>
                  <a:srgbClr val="FF0000"/>
                </a:solidFill>
                <a:latin typeface="Times New Roman" panose="02020603050405020304" pitchFamily="18" charset="0"/>
              </a:rPr>
              <a:t>HS</a:t>
            </a:r>
            <a:r>
              <a:rPr lang="uk-UA" sz="2400" dirty="0">
                <a:solidFill>
                  <a:srgbClr val="000000"/>
                </a:solidFill>
                <a:latin typeface="Times New Roman" panose="02020603050405020304" pitchFamily="18" charset="0"/>
              </a:rPr>
              <a:t> Всесвітньої митної організації з урахуванням Комбінованої номенклатури Європейського Союзу (далі - Комбінована номенклатура). </a:t>
            </a:r>
          </a:p>
          <a:p>
            <a:pPr algn="just"/>
            <a:endParaRPr lang="uk-UA" sz="2400" dirty="0">
              <a:solidFill>
                <a:srgbClr val="000000"/>
              </a:solidFill>
              <a:latin typeface="Times New Roman" panose="02020603050405020304" pitchFamily="18" charset="0"/>
            </a:endParaRPr>
          </a:p>
          <a:p>
            <a:pPr algn="just"/>
            <a:r>
              <a:rPr lang="ru-RU" sz="2400" dirty="0">
                <a:solidFill>
                  <a:srgbClr val="FF0000"/>
                </a:solidFill>
                <a:latin typeface="Times New Roman" panose="02020603050405020304" pitchFamily="18" charset="0"/>
              </a:rPr>
              <a:t>УКТЗЕД</a:t>
            </a:r>
            <a:r>
              <a:rPr lang="ru-RU" sz="2400" dirty="0">
                <a:solidFill>
                  <a:srgbClr val="000000"/>
                </a:solidFill>
                <a:latin typeface="Times New Roman" panose="02020603050405020304" pitchFamily="18" charset="0"/>
              </a:rPr>
              <a:t> - </a:t>
            </a:r>
            <a:r>
              <a:rPr lang="ru-RU" sz="2400" dirty="0" err="1">
                <a:solidFill>
                  <a:srgbClr val="000000"/>
                </a:solidFill>
                <a:latin typeface="Times New Roman" panose="02020603050405020304" pitchFamily="18" charset="0"/>
              </a:rPr>
              <a:t>це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систематизований</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перелік</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товарів</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який</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складається</a:t>
            </a:r>
            <a:r>
              <a:rPr lang="ru-RU" sz="2400" dirty="0">
                <a:solidFill>
                  <a:srgbClr val="000000"/>
                </a:solidFill>
                <a:latin typeface="Times New Roman" panose="02020603050405020304" pitchFamily="18" charset="0"/>
              </a:rPr>
              <a:t> з </a:t>
            </a:r>
            <a:r>
              <a:rPr lang="ru-RU" sz="2400" dirty="0" err="1">
                <a:solidFill>
                  <a:srgbClr val="000000"/>
                </a:solidFill>
                <a:latin typeface="Times New Roman" panose="02020603050405020304" pitchFamily="18" charset="0"/>
              </a:rPr>
              <a:t>кодів</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товарів</a:t>
            </a:r>
            <a:r>
              <a:rPr lang="ru-RU" sz="2400" dirty="0">
                <a:solidFill>
                  <a:srgbClr val="000000"/>
                </a:solidFill>
                <a:latin typeface="Times New Roman" panose="02020603050405020304" pitchFamily="18" charset="0"/>
              </a:rPr>
              <a:t> та </a:t>
            </a:r>
            <a:r>
              <a:rPr lang="ru-RU" sz="2400" dirty="0" err="1">
                <a:solidFill>
                  <a:srgbClr val="000000"/>
                </a:solidFill>
                <a:latin typeface="Times New Roman" panose="02020603050405020304" pitchFamily="18" charset="0"/>
              </a:rPr>
              <a:t>найменувань</a:t>
            </a:r>
            <a:r>
              <a:rPr lang="ru-RU" sz="2400" dirty="0">
                <a:solidFill>
                  <a:srgbClr val="000000"/>
                </a:solidFill>
                <a:latin typeface="Times New Roman" panose="02020603050405020304" pitchFamily="18" charset="0"/>
              </a:rPr>
              <a:t> для </a:t>
            </a:r>
            <a:r>
              <a:rPr lang="ru-RU" sz="2400" dirty="0" err="1">
                <a:solidFill>
                  <a:srgbClr val="000000"/>
                </a:solidFill>
                <a:latin typeface="Times New Roman" panose="02020603050405020304" pitchFamily="18" charset="0"/>
              </a:rPr>
              <a:t>цих</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кодів</a:t>
            </a:r>
            <a:r>
              <a:rPr lang="ru-RU" sz="2400" dirty="0">
                <a:solidFill>
                  <a:srgbClr val="000000"/>
                </a:solidFill>
                <a:latin typeface="Times New Roman" panose="02020603050405020304" pitchFamily="18" charset="0"/>
              </a:rPr>
              <a:t>. </a:t>
            </a:r>
          </a:p>
          <a:p>
            <a:pPr algn="just"/>
            <a:endParaRPr lang="ru-RU" sz="2400" dirty="0">
              <a:solidFill>
                <a:srgbClr val="000000"/>
              </a:solidFill>
              <a:latin typeface="Times New Roman" panose="02020603050405020304" pitchFamily="18" charset="0"/>
            </a:endParaRPr>
          </a:p>
          <a:p>
            <a:pPr algn="just"/>
            <a:r>
              <a:rPr lang="uk-UA" sz="2400" dirty="0">
                <a:solidFill>
                  <a:srgbClr val="000000"/>
                </a:solidFill>
                <a:latin typeface="Times New Roman" panose="02020603050405020304" pitchFamily="18" charset="0"/>
              </a:rPr>
              <a:t>УКТЗЕД є товарною номенклатурою Митного тарифу України, що використовується для цілей тарифного та інших видів регулювання зовнішньоекономічної діяльності, ведення статистики зовнішньої торгівлі та здійснення митного оформлення товарів. </a:t>
            </a:r>
          </a:p>
          <a:p>
            <a:pPr algn="just"/>
            <a:endParaRPr lang="uk-UA" sz="2400" dirty="0">
              <a:solidFill>
                <a:srgbClr val="000000"/>
              </a:solidFill>
              <a:latin typeface="Times New Roman" panose="02020603050405020304" pitchFamily="18" charset="0"/>
            </a:endParaRPr>
          </a:p>
          <a:p>
            <a:pPr algn="just"/>
            <a:r>
              <a:rPr lang="ru-RU" sz="2400" dirty="0">
                <a:solidFill>
                  <a:srgbClr val="000000"/>
                </a:solidFill>
                <a:latin typeface="Times New Roman" panose="02020603050405020304" pitchFamily="18" charset="0"/>
              </a:rPr>
              <a:t>В </a:t>
            </a:r>
            <a:r>
              <a:rPr lang="ru-RU" sz="2400" dirty="0">
                <a:solidFill>
                  <a:srgbClr val="FF0000"/>
                </a:solidFill>
                <a:latin typeface="Times New Roman" panose="02020603050405020304" pitchFamily="18" charset="0"/>
              </a:rPr>
              <a:t>УКТ ЗЕД </a:t>
            </a:r>
            <a:r>
              <a:rPr lang="ru-RU" sz="2400" dirty="0" err="1">
                <a:solidFill>
                  <a:srgbClr val="000000"/>
                </a:solidFill>
                <a:latin typeface="Times New Roman" panose="02020603050405020304" pitchFamily="18" charset="0"/>
              </a:rPr>
              <a:t>товари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систематизовано</a:t>
            </a:r>
            <a:r>
              <a:rPr lang="ru-RU" sz="2400" dirty="0">
                <a:solidFill>
                  <a:srgbClr val="000000"/>
                </a:solidFill>
                <a:latin typeface="Times New Roman" panose="02020603050405020304" pitchFamily="18" charset="0"/>
              </a:rPr>
              <a:t> за </a:t>
            </a:r>
            <a:r>
              <a:rPr lang="ru-RU" sz="2400" dirty="0" err="1">
                <a:solidFill>
                  <a:srgbClr val="000000"/>
                </a:solidFill>
                <a:latin typeface="Times New Roman" panose="02020603050405020304" pitchFamily="18" charset="0"/>
              </a:rPr>
              <a:t>розділами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групами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товарними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позиціями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товарними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підпозиціями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найменування</a:t>
            </a:r>
            <a:r>
              <a:rPr lang="ru-RU" sz="2400" dirty="0">
                <a:solidFill>
                  <a:srgbClr val="000000"/>
                </a:solidFill>
                <a:latin typeface="Times New Roman" panose="02020603050405020304" pitchFamily="18" charset="0"/>
              </a:rPr>
              <a:t> і </a:t>
            </a:r>
            <a:r>
              <a:rPr lang="ru-RU" sz="2400" dirty="0" err="1">
                <a:solidFill>
                  <a:srgbClr val="000000"/>
                </a:solidFill>
                <a:latin typeface="Times New Roman" panose="02020603050405020304" pitchFamily="18" charset="0"/>
              </a:rPr>
              <a:t>цифрові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коди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яких</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уніфіковано</a:t>
            </a:r>
            <a:r>
              <a:rPr lang="ru-RU" sz="2400" dirty="0">
                <a:solidFill>
                  <a:srgbClr val="000000"/>
                </a:solidFill>
                <a:latin typeface="Times New Roman" panose="02020603050405020304" pitchFamily="18" charset="0"/>
              </a:rPr>
              <a:t> з ГС. </a:t>
            </a:r>
            <a:endParaRPr lang="uk-UA" sz="2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791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6478B4-513D-4BC3-A8DC-F8A28C431D35}"/>
              </a:ext>
            </a:extLst>
          </p:cNvPr>
          <p:cNvSpPr txBox="1"/>
          <p:nvPr/>
        </p:nvSpPr>
        <p:spPr>
          <a:xfrm>
            <a:off x="1918446" y="843677"/>
            <a:ext cx="9027459" cy="2769989"/>
          </a:xfrm>
          <a:prstGeom prst="rect">
            <a:avLst/>
          </a:prstGeom>
          <a:noFill/>
        </p:spPr>
        <p:txBody>
          <a:bodyPr wrap="square">
            <a:spAutoFit/>
          </a:bodyPr>
          <a:lstStyle/>
          <a:p>
            <a:r>
              <a:rPr lang="ru-RU" sz="2400" b="0" i="0" u="none" strike="noStrike" baseline="0" dirty="0">
                <a:solidFill>
                  <a:srgbClr val="000000"/>
                </a:solidFill>
                <a:latin typeface="Times New Roman" panose="02020603050405020304" pitchFamily="18" charset="0"/>
              </a:rPr>
              <a:t>Для </a:t>
            </a:r>
            <a:r>
              <a:rPr lang="ru-RU" sz="2400" b="0" i="0" u="none" strike="noStrike" baseline="0" dirty="0" err="1">
                <a:solidFill>
                  <a:srgbClr val="000000"/>
                </a:solidFill>
                <a:latin typeface="Times New Roman" panose="02020603050405020304" pitchFamily="18" charset="0"/>
              </a:rPr>
              <a:t>докладнішої</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товарної</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класифікації</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використовується</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сьомий</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восьмий</a:t>
            </a:r>
            <a:r>
              <a:rPr lang="ru-RU" sz="2400" b="0" i="0" u="none" strike="noStrike" baseline="0" dirty="0">
                <a:solidFill>
                  <a:srgbClr val="000000"/>
                </a:solidFill>
                <a:latin typeface="Times New Roman" panose="02020603050405020304" pitchFamily="18" charset="0"/>
              </a:rPr>
              <a:t>, </a:t>
            </a:r>
            <a:r>
              <a:rPr lang="ru-RU" sz="2400" b="0" i="0" u="none" strike="noStrike" baseline="0" dirty="0" err="1">
                <a:solidFill>
                  <a:srgbClr val="000000"/>
                </a:solidFill>
                <a:latin typeface="Times New Roman" panose="02020603050405020304" pitchFamily="18" charset="0"/>
              </a:rPr>
              <a:t>дев'ятий</a:t>
            </a:r>
            <a:r>
              <a:rPr lang="ru-RU" sz="2400" b="0" i="0" u="none" strike="noStrike" baseline="0" dirty="0">
                <a:solidFill>
                  <a:srgbClr val="000000"/>
                </a:solidFill>
                <a:latin typeface="Times New Roman" panose="02020603050405020304" pitchFamily="18" charset="0"/>
              </a:rPr>
              <a:t> та </a:t>
            </a:r>
            <a:r>
              <a:rPr lang="ru-RU" sz="2400" b="0" i="0" u="none" strike="noStrike" baseline="0" dirty="0" err="1">
                <a:solidFill>
                  <a:srgbClr val="000000"/>
                </a:solidFill>
                <a:latin typeface="Times New Roman" panose="02020603050405020304" pitchFamily="18" charset="0"/>
              </a:rPr>
              <a:t>десятий</a:t>
            </a:r>
            <a:r>
              <a:rPr lang="ru-RU" sz="2400" b="0" i="0" u="none" strike="noStrike" baseline="0" dirty="0">
                <a:solidFill>
                  <a:srgbClr val="000000"/>
                </a:solidFill>
                <a:latin typeface="Times New Roman" panose="02020603050405020304" pitchFamily="18" charset="0"/>
              </a:rPr>
              <a:t> знаки цифрового коду. </a:t>
            </a: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endParaRPr lang="uk-UA" dirty="0"/>
          </a:p>
        </p:txBody>
      </p:sp>
      <p:pic>
        <p:nvPicPr>
          <p:cNvPr id="5" name="Рисунок 4">
            <a:extLst>
              <a:ext uri="{FF2B5EF4-FFF2-40B4-BE49-F238E27FC236}">
                <a16:creationId xmlns:a16="http://schemas.microsoft.com/office/drawing/2014/main" id="{735E338D-BBF8-4A5A-A195-E6C84DED7437}"/>
              </a:ext>
            </a:extLst>
          </p:cNvPr>
          <p:cNvPicPr>
            <a:picLocks noChangeAspect="1"/>
          </p:cNvPicPr>
          <p:nvPr/>
        </p:nvPicPr>
        <p:blipFill rotWithShape="1">
          <a:blip r:embed="rId2"/>
          <a:srcRect l="37337" t="38431" r="14951" b="26144"/>
          <a:stretch/>
        </p:blipFill>
        <p:spPr>
          <a:xfrm>
            <a:off x="2186016" y="1801907"/>
            <a:ext cx="8024784" cy="3723828"/>
          </a:xfrm>
          <a:prstGeom prst="rect">
            <a:avLst/>
          </a:prstGeom>
        </p:spPr>
      </p:pic>
    </p:spTree>
    <p:extLst>
      <p:ext uri="{BB962C8B-B14F-4D97-AF65-F5344CB8AC3E}">
        <p14:creationId xmlns:p14="http://schemas.microsoft.com/office/powerpoint/2010/main" val="1912219678"/>
      </p:ext>
    </p:extLst>
  </p:cSld>
  <p:clrMapOvr>
    <a:masterClrMapping/>
  </p:clrMapOvr>
</p:sld>
</file>

<file path=ppt/theme/theme1.xml><?xml version="1.0" encoding="utf-8"?>
<a:theme xmlns:a="http://schemas.openxmlformats.org/drawingml/2006/main" name="Віхоть">
  <a:themeElements>
    <a:clrScheme name="Віхоть">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Віхоть">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іхоть">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1233</TotalTime>
  <Words>3300</Words>
  <Application>Microsoft Office PowerPoint</Application>
  <PresentationFormat>Широкий екран</PresentationFormat>
  <Paragraphs>215</Paragraphs>
  <Slides>27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27</vt:i4>
      </vt:variant>
    </vt:vector>
  </HeadingPairs>
  <TitlesOfParts>
    <vt:vector size="33" baseType="lpstr">
      <vt:lpstr>Arial</vt:lpstr>
      <vt:lpstr>Century Gothic</vt:lpstr>
      <vt:lpstr>Times New Roman</vt:lpstr>
      <vt:lpstr>Wingdings</vt:lpstr>
      <vt:lpstr>Wingdings 3</vt:lpstr>
      <vt:lpstr>Віхоть</vt:lpstr>
      <vt:lpstr>Тема 2. Класифікація та асортимент товарів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Класифікація та асортимент товарів</dc:title>
  <dc:creator>Iryna Abramova</dc:creator>
  <cp:lastModifiedBy>Iryna Abramova</cp:lastModifiedBy>
  <cp:revision>14</cp:revision>
  <dcterms:created xsi:type="dcterms:W3CDTF">2024-09-11T12:03:16Z</dcterms:created>
  <dcterms:modified xsi:type="dcterms:W3CDTF">2024-09-17T05:59:07Z</dcterms:modified>
</cp:coreProperties>
</file>