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1" r:id="rId13"/>
    <p:sldId id="272" r:id="rId14"/>
    <p:sldId id="267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68" r:id="rId23"/>
    <p:sldId id="269" r:id="rId24"/>
    <p:sldId id="270" r:id="rId25"/>
    <p:sldId id="273" r:id="rId26"/>
    <p:sldId id="274" r:id="rId27"/>
    <p:sldId id="276" r:id="rId28"/>
    <p:sldId id="277" r:id="rId29"/>
    <p:sldId id="278" r:id="rId30"/>
    <p:sldId id="279" r:id="rId31"/>
    <p:sldId id="280" r:id="rId3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42"/>
    <p:restoredTop sz="94585"/>
  </p:normalViewPr>
  <p:slideViewPr>
    <p:cSldViewPr snapToGrid="0">
      <p:cViewPr varScale="1">
        <p:scale>
          <a:sx n="117" d="100"/>
          <a:sy n="117" d="100"/>
        </p:scale>
        <p:origin x="37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45534-D297-B04E-8ABA-2EB702D0A794}" type="datetimeFigureOut">
              <a:rPr lang="ru-UA" smtClean="0"/>
              <a:t>26.11.2025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441E7F-43EA-B142-A57D-E71F33FDC23D}" type="slidenum">
              <a:rPr lang="ru-UA"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95046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B3731-292F-D09E-8CA4-AE7EFBF66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2935787"/>
          </a:xfrm>
        </p:spPr>
        <p:txBody>
          <a:bodyPr>
            <a:normAutofit fontScale="90000"/>
          </a:bodyPr>
          <a:lstStyle/>
          <a:p>
            <a:br>
              <a:rPr lang="uk-UA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1000" dirty="0">
                <a:solidFill>
                  <a:srgbClr val="000000"/>
                </a:solidFill>
                <a:effectLst/>
                <a:latin typeface="Helvetica" pitchFamily="2" charset="0"/>
              </a:rPr>
            </a:br>
            <a:br>
              <a:rPr lang="uk-UA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Стратегічний</a:t>
            </a: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br>
              <a:rPr lang="ru-RU" sz="1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br>
              <a:rPr lang="ru-RU" sz="1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uk-UA" sz="2800" b="1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Лекція 12</a:t>
            </a:r>
            <a:br>
              <a:rPr lang="uk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13823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8545F3B-85C2-D328-A962-26F17089D1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539" y="238539"/>
            <a:ext cx="11618498" cy="5278818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еталонного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західних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укладання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угод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т.ч. конкурентами,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загальноприйнятою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практикою.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єдиною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еталонного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цікавить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найскладнішим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«комплекс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таємниці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вітчизняних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ускладнює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й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зовсім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газетні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журнальні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публікації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знайомства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дистриб’ютори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нами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поділитися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Збір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необхідної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форма,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табл. 1: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33041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E51842D4-C88E-1966-4876-F4E9ABED53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4557" y="265043"/>
            <a:ext cx="11512481" cy="5505520"/>
          </a:xfrm>
        </p:spPr>
        <p:txBody>
          <a:bodyPr/>
          <a:lstStyle/>
          <a:p>
            <a:endParaRPr lang="uk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AFCD361-7FCF-6A9B-8B1E-D77BA22BAD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56" y="265043"/>
            <a:ext cx="11241888" cy="379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7805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DC0FEDC-CDC2-8B99-1AB9-78104E5691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4313" y="371062"/>
            <a:ext cx="11472725" cy="5399502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колонці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табл. 1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еталонної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останньої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зібраної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плану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еталонної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треба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знайти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усунення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занадто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суттєві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компанії-еталону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відмовляються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отриманого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Сліпе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копіювання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чужого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неприпустиме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ідентичними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бізнес-середовищем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культурою,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вирішальний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покращень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запозичених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7683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CBF2986-CD03-740A-CD91-BBF9B9297F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9027" y="185530"/>
            <a:ext cx="11698012" cy="5585033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організацією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організацією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ієрархічної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поділом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бюро,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відділи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подрібнення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малопов’язані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веде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цілісності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слабка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зорієнтованість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управлінець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першочергово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шукають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через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склалася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фрагментарність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відокремленість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цілісну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межах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складно.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708219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E51842D4-C88E-1966-4876-F4E9ABED53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4557" y="265043"/>
            <a:ext cx="11512481" cy="5505520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зосереджене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 (продукт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ієрархічний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вигляд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«дерево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коефіцієнт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та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імовірності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передумовою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771393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48596E2-4B78-AA25-3934-DCB1961CA3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3287" y="152400"/>
            <a:ext cx="11693752" cy="561816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Найпоширенішою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управлінськіи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нес-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характером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погляду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поділити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забезпечуючі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b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доданоі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(табл.1). Як правило,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описують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маркетинг,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логістику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сервіс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17316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3CB52D4-427D-08CC-68D2-04140DCAF1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" y="261258"/>
            <a:ext cx="11857038" cy="5509306"/>
          </a:xfrm>
        </p:spPr>
        <p:txBody>
          <a:bodyPr/>
          <a:lstStyle/>
          <a:p>
            <a:pPr algn="ctr"/>
            <a:r>
              <a:rPr lang="uk-UA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основних бізнес-процесів</a:t>
            </a:r>
          </a:p>
          <a:p>
            <a:pPr algn="ctr"/>
            <a:endParaRPr lang="uk-UA"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C3AFFC1E-E12A-E309-A79A-7062D30ED4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2080704"/>
              </p:ext>
            </p:extLst>
          </p:nvPr>
        </p:nvGraphicFramePr>
        <p:xfrm>
          <a:off x="990599" y="719666"/>
          <a:ext cx="9949544" cy="40884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74772">
                  <a:extLst>
                    <a:ext uri="{9D8B030D-6E8A-4147-A177-3AD203B41FA5}">
                      <a16:colId xmlns:a16="http://schemas.microsoft.com/office/drawing/2014/main" val="4290859695"/>
                    </a:ext>
                  </a:extLst>
                </a:gridCol>
                <a:gridCol w="4974772">
                  <a:extLst>
                    <a:ext uri="{9D8B030D-6E8A-4147-A177-3AD203B41FA5}">
                      <a16:colId xmlns:a16="http://schemas.microsoft.com/office/drawing/2014/main" val="2560241329"/>
                    </a:ext>
                  </a:extLst>
                </a:gridCol>
              </a:tblGrid>
              <a:tr h="644239">
                <a:tc>
                  <a:txBody>
                    <a:bodyPr/>
                    <a:lstStyle/>
                    <a:p>
                      <a:r>
                        <a:rPr lang="uk-UA" dirty="0"/>
                        <a:t>Визначення 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Основні риси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4400852"/>
                  </a:ext>
                </a:extLst>
              </a:tr>
              <a:tr h="2065095"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Бізнес-процеси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які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створюють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додану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вартість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продуктів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або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послуг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що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виготовлюються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надаються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підприємством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algn="just"/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Бізнес-процеси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які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створюють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продукти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послуги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і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є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цінними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споживача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Бізнес-процеси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основню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ціллю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яких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є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отримання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прибутку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Бізнес-процеси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які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зовнішній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спожиівч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готовий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купувати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UA" dirty="0"/>
                        <a:t>Є дзеркальнм віображенням бізнес-напрямків діяльнсоті підприємства;</a:t>
                      </a:r>
                    </a:p>
                    <a:p>
                      <a:r>
                        <a:rPr lang="ru-RU" dirty="0" err="1"/>
                        <a:t>Є</a:t>
                      </a:r>
                      <a:r>
                        <a:rPr lang="ru-UA" dirty="0"/>
                        <a:t> джерелом отримання прибутку</a:t>
                      </a:r>
                    </a:p>
                    <a:p>
                      <a:r>
                        <a:rPr lang="ru-RU" dirty="0"/>
                        <a:t>В</a:t>
                      </a:r>
                      <a:r>
                        <a:rPr lang="ru-UA" dirty="0"/>
                        <a:t>изначають профіль бізнесу</a:t>
                      </a:r>
                    </a:p>
                    <a:p>
                      <a:r>
                        <a:rPr lang="ru-RU" dirty="0"/>
                        <a:t>М</a:t>
                      </a:r>
                      <a:r>
                        <a:rPr lang="ru-UA" dirty="0"/>
                        <a:t>ають стоатегічне знчення</a:t>
                      </a:r>
                    </a:p>
                    <a:p>
                      <a:r>
                        <a:rPr lang="ru-RU" dirty="0"/>
                        <a:t>М</a:t>
                      </a:r>
                      <a:r>
                        <a:rPr lang="ru-UA" dirty="0"/>
                        <a:t>ожуть знаходяться на стадії розвитку залежно від потреб ринку счи стратегії підприємства</a:t>
                      </a:r>
                    </a:p>
                    <a:p>
                      <a:endParaRPr lang="ru-U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62432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95419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0DAAB7C-75B4-AF94-149C-1C18CE18B7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0371" y="206830"/>
            <a:ext cx="11606667" cy="5563734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Забезпечуючі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(табл. 2)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інфраструктуру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персонал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бізнес-процеси</a:t>
            </a:r>
            <a:endParaRPr lang="ru-RU"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ДОПОМІЖНИХ (ЗАБЕЗПЕЧУЮЧИХ) БІЗНЕС-ПРОЦЕСІВ ПІДПРИЄМСТВА</a:t>
            </a:r>
          </a:p>
          <a:p>
            <a:pPr algn="ctr"/>
            <a:endParaRPr lang="ru-RU"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3172DA23-CF43-F616-496A-56C6C7307E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0807317"/>
              </p:ext>
            </p:extLst>
          </p:nvPr>
        </p:nvGraphicFramePr>
        <p:xfrm>
          <a:off x="576943" y="1593374"/>
          <a:ext cx="10776857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39964">
                  <a:extLst>
                    <a:ext uri="{9D8B030D-6E8A-4147-A177-3AD203B41FA5}">
                      <a16:colId xmlns:a16="http://schemas.microsoft.com/office/drawing/2014/main" val="2864495667"/>
                    </a:ext>
                  </a:extLst>
                </a:gridCol>
                <a:gridCol w="5936893">
                  <a:extLst>
                    <a:ext uri="{9D8B030D-6E8A-4147-A177-3AD203B41FA5}">
                      <a16:colId xmlns:a16="http://schemas.microsoft.com/office/drawing/2014/main" val="415382533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uk-UA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Визначення </a:t>
                      </a:r>
                      <a:endParaRPr sz="2000" dirty="0">
                        <a:solidFill>
                          <a:schemeClr val="bg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Основні риси</a:t>
                      </a:r>
                      <a:endParaRPr sz="2000" dirty="0">
                        <a:solidFill>
                          <a:schemeClr val="bg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06063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</a:t>
                      </a:r>
                      <a:r>
                        <a:rPr lang="ru-RU" sz="20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бізнес-процеси</a:t>
                      </a:r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клієнтами</a:t>
                      </a:r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20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споживачами</a:t>
                      </a:r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ru-RU" sz="20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яких</a:t>
                      </a:r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є</a:t>
                      </a:r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основні</a:t>
                      </a:r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бізнес-процеси</a:t>
                      </a:r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</a:t>
                      </a:r>
                      <a:r>
                        <a:rPr lang="ru-RU" sz="20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виходи</a:t>
                      </a:r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можуть</a:t>
                      </a:r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продаватися</a:t>
                      </a:r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</a:t>
                      </a:r>
                      <a:r>
                        <a:rPr lang="ru-RU" sz="20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зовнішньому</a:t>
                      </a:r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ринку;</a:t>
                      </a:r>
                    </a:p>
                    <a:p>
                      <a:endParaRPr sz="2000" dirty="0">
                        <a:solidFill>
                          <a:schemeClr val="bg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0215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</a:t>
                      </a:r>
                      <a:r>
                        <a:rPr lang="ru-RU" sz="20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бізнес-процеси</a:t>
                      </a:r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які</a:t>
                      </a:r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підтримують</a:t>
                      </a:r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інфраструктуру</a:t>
                      </a:r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підприємства</a:t>
                      </a:r>
                      <a:endParaRPr lang="ru-RU" sz="2000" dirty="0">
                        <a:solidFill>
                          <a:schemeClr val="bg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не </a:t>
                      </a:r>
                      <a:r>
                        <a:rPr lang="ru-RU" sz="20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мають</a:t>
                      </a:r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стратегічного</a:t>
                      </a:r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значення</a:t>
                      </a:r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28133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bg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</a:t>
                      </a:r>
                      <a:r>
                        <a:rPr lang="ru-RU" sz="20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можуть</a:t>
                      </a:r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перетворитися</a:t>
                      </a:r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20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основний</a:t>
                      </a:r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бізнес-процес</a:t>
                      </a:r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90556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bg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</a:t>
                      </a:r>
                      <a:r>
                        <a:rPr lang="ru-RU" sz="20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можуть</a:t>
                      </a:r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зникнути</a:t>
                      </a:r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 </a:t>
                      </a:r>
                      <a:r>
                        <a:rPr lang="ru-RU" sz="20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разі</a:t>
                      </a:r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появи</a:t>
                      </a:r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конкурентоспроможних</a:t>
                      </a:r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альтернатив і </a:t>
                      </a:r>
                      <a:r>
                        <a:rPr lang="ru-RU" sz="20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передання</a:t>
                      </a:r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їх</a:t>
                      </a:r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виконання</a:t>
                      </a:r>
                      <a:r>
                        <a:rPr lang="ru-RU" sz="20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аутсорсинг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79079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41627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18473BF-2B73-5605-980A-D5C6FC69D1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9487" y="315686"/>
            <a:ext cx="11617552" cy="5454877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описують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персоналу, ІТ-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бухгалтерськии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облік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адміністративно-господарське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подібні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зауважити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аутсорсинг,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сторонніми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компаніями-аутсорсерами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компанією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(табл.3).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видом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поточну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довгостроковіи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доданоі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центрами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венчурного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бізнес-проекти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реструктуризаціі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автоматизаціі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реінжинірингу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виведення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приємства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b="0" dirty="0"/>
          </a:p>
        </p:txBody>
      </p:sp>
    </p:spTree>
    <p:extLst>
      <p:ext uri="{BB962C8B-B14F-4D97-AF65-F5344CB8AC3E}">
        <p14:creationId xmlns:p14="http://schemas.microsoft.com/office/powerpoint/2010/main" val="37378146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CAE874C-F01B-1463-1F0C-0D93ED1FC5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6829" y="239486"/>
            <a:ext cx="11650209" cy="5531077"/>
          </a:xfrm>
        </p:spPr>
        <p:txBody>
          <a:bodyPr/>
          <a:lstStyle/>
          <a:p>
            <a:pPr algn="ctr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БІЗНЕС-ПРОЦЕСІВ УПРАВЛІННЯ ПІДПРИЄМСТВОМ</a:t>
            </a:r>
          </a:p>
          <a:p>
            <a:pPr algn="ctr"/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E71190A2-9EAE-7064-09A0-DF91FF7482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1850188"/>
              </p:ext>
            </p:extLst>
          </p:nvPr>
        </p:nvGraphicFramePr>
        <p:xfrm>
          <a:off x="435429" y="719665"/>
          <a:ext cx="10896600" cy="54481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77542">
                  <a:extLst>
                    <a:ext uri="{9D8B030D-6E8A-4147-A177-3AD203B41FA5}">
                      <a16:colId xmlns:a16="http://schemas.microsoft.com/office/drawing/2014/main" val="4020528732"/>
                    </a:ext>
                  </a:extLst>
                </a:gridCol>
                <a:gridCol w="5519058">
                  <a:extLst>
                    <a:ext uri="{9D8B030D-6E8A-4147-A177-3AD203B41FA5}">
                      <a16:colId xmlns:a16="http://schemas.microsoft.com/office/drawing/2014/main" val="2173591520"/>
                    </a:ext>
                  </a:extLst>
                </a:gridCol>
              </a:tblGrid>
              <a:tr h="480521"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Визначення 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Основні риси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4213297"/>
                  </a:ext>
                </a:extLst>
              </a:tr>
              <a:tr h="802785">
                <a:tc>
                  <a:txBody>
                    <a:bodyPr/>
                    <a:lstStyle/>
                    <a:p>
                      <a:r>
                        <a:rPr lang="ru-RU"/>
                        <a:t>• бізнес-процеси, які забезпечують функціонування, конкурентоспроможність і розвиток підприємства, а також регулюють його поточну діяльність;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• </a:t>
                      </a:r>
                      <a:r>
                        <a:rPr lang="ru-RU" dirty="0" err="1"/>
                        <a:t>Мають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типову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внутрішню</a:t>
                      </a:r>
                      <a:r>
                        <a:rPr lang="ru-RU" dirty="0"/>
                        <a:t> структуру:</a:t>
                      </a:r>
                    </a:p>
                    <a:p>
                      <a:endParaRPr lang="ru-UA" dirty="0"/>
                    </a:p>
                    <a:p>
                      <a:r>
                        <a:rPr lang="ru-RU" dirty="0"/>
                        <a:t>— </a:t>
                      </a:r>
                      <a:r>
                        <a:rPr lang="ru-RU" dirty="0" err="1"/>
                        <a:t>планування</a:t>
                      </a:r>
                      <a:r>
                        <a:rPr lang="ru-RU" dirty="0"/>
                        <a:t>;</a:t>
                      </a:r>
                    </a:p>
                    <a:p>
                      <a:r>
                        <a:rPr lang="ru-RU" dirty="0"/>
                        <a:t>— </a:t>
                      </a:r>
                      <a:r>
                        <a:rPr lang="ru-RU" dirty="0" err="1"/>
                        <a:t>організація</a:t>
                      </a:r>
                      <a:r>
                        <a:rPr lang="ru-RU" dirty="0"/>
                        <a:t>;</a:t>
                      </a:r>
                    </a:p>
                    <a:p>
                      <a:r>
                        <a:rPr lang="ru-RU" dirty="0"/>
                        <a:t>— </a:t>
                      </a:r>
                      <a:r>
                        <a:rPr lang="ru-RU" dirty="0" err="1"/>
                        <a:t>облік</a:t>
                      </a:r>
                      <a:r>
                        <a:rPr lang="ru-RU" dirty="0"/>
                        <a:t>;</a:t>
                      </a:r>
                    </a:p>
                    <a:p>
                      <a:r>
                        <a:rPr lang="ru-RU" dirty="0"/>
                        <a:t>— контроль;</a:t>
                      </a:r>
                    </a:p>
                    <a:p>
                      <a:r>
                        <a:rPr lang="ru-RU" dirty="0"/>
                        <a:t>— </a:t>
                      </a:r>
                      <a:r>
                        <a:rPr lang="ru-RU" dirty="0" err="1"/>
                        <a:t>регулювання</a:t>
                      </a:r>
                      <a:r>
                        <a:rPr lang="ru-RU" dirty="0"/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660235"/>
                  </a:ext>
                </a:extLst>
              </a:tr>
              <a:tr h="944300">
                <a:tc>
                  <a:txBody>
                    <a:bodyPr/>
                    <a:lstStyle/>
                    <a:p>
                      <a:r>
                        <a:rPr lang="ru-RU" dirty="0"/>
                        <a:t>• </a:t>
                      </a:r>
                      <a:r>
                        <a:rPr lang="ru-RU" dirty="0" err="1"/>
                        <a:t>бізнес-процеси</a:t>
                      </a:r>
                      <a:r>
                        <a:rPr lang="ru-RU" dirty="0"/>
                        <a:t>, </a:t>
                      </a:r>
                      <a:r>
                        <a:rPr lang="ru-RU" dirty="0" err="1"/>
                        <a:t>безпосередньою</a:t>
                      </a:r>
                      <a:r>
                        <a:rPr lang="ru-RU" dirty="0"/>
                        <a:t> метою </a:t>
                      </a:r>
                      <a:r>
                        <a:rPr lang="ru-RU" dirty="0" err="1"/>
                        <a:t>яких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є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процеси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управління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діяльністю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підприємства</a:t>
                      </a:r>
                      <a:r>
                        <a:rPr lang="ru-RU" dirty="0"/>
                        <a:t>.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r>
                        <a:rPr lang="ru-RU" dirty="0"/>
                        <a:t>— </a:t>
                      </a:r>
                      <a:r>
                        <a:rPr lang="ru-RU" dirty="0" err="1"/>
                        <a:t>планування</a:t>
                      </a:r>
                      <a:r>
                        <a:rPr lang="ru-RU" dirty="0"/>
                        <a:t>;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53330401"/>
                  </a:ext>
                </a:extLst>
              </a:tr>
              <a:tr h="48052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Відмінність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між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процесами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управління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визначається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специфікою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об’єктів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управління</a:t>
                      </a:r>
                      <a:r>
                        <a:rPr lang="ru-RU" dirty="0"/>
                        <a:t>, </a:t>
                      </a:r>
                      <a:r>
                        <a:rPr lang="ru-RU" dirty="0" err="1"/>
                        <a:t>якими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управляє</a:t>
                      </a:r>
                      <a:r>
                        <a:rPr lang="ru-RU" dirty="0"/>
                        <a:t> сам </a:t>
                      </a:r>
                      <a:r>
                        <a:rPr lang="ru-RU" dirty="0" err="1"/>
                        <a:t>процес</a:t>
                      </a:r>
                      <a:r>
                        <a:rPr lang="ru-RU" dirty="0"/>
                        <a:t>:</a:t>
                      </a:r>
                      <a:br>
                        <a:rPr lang="ru-RU" dirty="0"/>
                      </a:br>
                      <a:r>
                        <a:rPr lang="ru-RU" dirty="0"/>
                        <a:t>— </a:t>
                      </a:r>
                      <a:r>
                        <a:rPr lang="ru-RU" dirty="0" err="1"/>
                        <a:t>стратегія</a:t>
                      </a:r>
                      <a:r>
                        <a:rPr lang="ru-RU" dirty="0"/>
                        <a:t>;</a:t>
                      </a:r>
                      <a:br>
                        <a:rPr lang="ru-RU" dirty="0"/>
                      </a:br>
                      <a:r>
                        <a:rPr lang="ru-RU" dirty="0"/>
                        <a:t>— </a:t>
                      </a:r>
                      <a:r>
                        <a:rPr lang="ru-RU" dirty="0" err="1"/>
                        <a:t>гроші</a:t>
                      </a:r>
                      <a:r>
                        <a:rPr lang="ru-RU" dirty="0"/>
                        <a:t>;</a:t>
                      </a:r>
                      <a:br>
                        <a:rPr lang="ru-RU" dirty="0"/>
                      </a:br>
                      <a:r>
                        <a:rPr lang="ru-RU" dirty="0"/>
                        <a:t>— персонал;</a:t>
                      </a:r>
                      <a:br>
                        <a:rPr lang="ru-RU" dirty="0"/>
                      </a:br>
                      <a:r>
                        <a:rPr lang="ru-RU" dirty="0"/>
                        <a:t>— </a:t>
                      </a:r>
                      <a:r>
                        <a:rPr lang="ru-RU" dirty="0" err="1"/>
                        <a:t>постачальник</a:t>
                      </a:r>
                      <a:r>
                        <a:rPr lang="ru-RU" dirty="0"/>
                        <a:t>;</a:t>
                      </a:r>
                      <a:br>
                        <a:rPr lang="ru-RU" dirty="0"/>
                      </a:br>
                      <a:r>
                        <a:rPr lang="ru-RU" dirty="0"/>
                        <a:t>— </a:t>
                      </a:r>
                      <a:r>
                        <a:rPr lang="ru-RU" dirty="0" err="1"/>
                        <a:t>товарні</a:t>
                      </a:r>
                      <a:r>
                        <a:rPr lang="ru-RU" dirty="0"/>
                        <a:t> запаси;</a:t>
                      </a:r>
                      <a:br>
                        <a:rPr lang="ru-RU" dirty="0"/>
                      </a:br>
                      <a:r>
                        <a:rPr lang="ru-RU" dirty="0"/>
                        <a:t>— </a:t>
                      </a:r>
                      <a:r>
                        <a:rPr lang="ru-RU" dirty="0" err="1"/>
                        <a:t>активи</a:t>
                      </a:r>
                      <a:r>
                        <a:rPr lang="ru-RU" dirty="0"/>
                        <a:t>;</a:t>
                      </a:r>
                      <a:br>
                        <a:rPr lang="ru-RU" dirty="0"/>
                      </a:br>
                      <a:r>
                        <a:rPr lang="ru-RU" dirty="0"/>
                        <a:t>— і т. д. |</a:t>
                      </a:r>
                      <a:endParaRPr lang="ru-U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942968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7987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6715187-CAC0-3905-574B-AF1DE782E3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8297" y="344558"/>
            <a:ext cx="11578742" cy="5426006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шляхів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конкурентами,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сегменту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потребам.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сфер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дозволять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сферах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Партнерами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передовим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сферах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цікавлять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530210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E7B86B3-3904-E874-1FFF-C511B67CB5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4801" y="174172"/>
            <a:ext cx="11552238" cy="5596392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відіграє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роль і вносить свою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Так,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центрами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інфраструктуру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перебіг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забезпечуючих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центрами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5E659D7-5F28-8158-9E3F-0B6E8BA355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1426" y="1897380"/>
            <a:ext cx="6096324" cy="368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7473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0BEF9F2-B78E-885D-FFA9-9783315F1D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3287" y="185058"/>
            <a:ext cx="11693752" cy="5585506"/>
          </a:xfrm>
        </p:spPr>
        <p:txBody>
          <a:bodyPr/>
          <a:lstStyle/>
          <a:p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БП 1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логістика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БП 2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БП 3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логістика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БП 4 — маркетинг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БП 5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післяпродажне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сервіс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БП 6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матеріально-технічне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БП 7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інфраструктури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БП 8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ресурсами;</a:t>
            </a:r>
            <a:b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БП 9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225161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E51842D4-C88E-1966-4876-F4E9ABED53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4557" y="265043"/>
            <a:ext cx="11512481" cy="5505520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Контролінг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реінжиніринг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організаційно-управлінські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До них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ними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центри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центрів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система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документообіг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потоки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оперативно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фіксувати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центрів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норм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усунення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854312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E51842D4-C88E-1966-4876-F4E9ABED53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4557" y="265043"/>
            <a:ext cx="11512481" cy="5505520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результатами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зроблено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реінжинірингу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Реінжиніринг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ґрунтовне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кардинальне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перепроектування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стрибкоподібних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сторону таких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треба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звернути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три характеристики.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Ґрунтовний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реінжиніринг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шукає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робить те,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робить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цукерки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зараз);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робить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таким способом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цукерок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зараз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стати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цукерок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регіональним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73369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E51842D4-C88E-1966-4876-F4E9ABED53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4557" y="265043"/>
            <a:ext cx="11512481" cy="5505520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Кардинальний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усієї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не просто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цукерок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оновити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цеху, яке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дозволятиме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гнучко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службу маркетингу, яка буде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відслідковувати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маркетологам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повноваження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Стрибкоподібний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Реінжиніринг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ризикованим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різке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(а не просто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три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коли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потрібен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реінжиніринг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опинилися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банкрутства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те,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собівартість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суттєве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проникнення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суттєва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смаків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зберегти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домінуюче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відрив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504942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8788C12-A9A9-8DAB-114E-6E260E4EAA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1791" y="172278"/>
            <a:ext cx="11605247" cy="5598285"/>
          </a:xfrm>
        </p:spPr>
        <p:txBody>
          <a:bodyPr/>
          <a:lstStyle/>
          <a:p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Реінжиніринг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включає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чотири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етапи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образу того,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майбутньому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фактичного стану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сьогоднішній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день;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проектування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бізнес-процесів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4)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послідовно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паралельно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повторення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Невід’ємною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складовою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реінжинірингу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оновлення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комп’ютерної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закупку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спеціального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програмного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менеджменту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своєчасно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реагувати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50%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коштів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запланованих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інновації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напрямку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реінжинірингу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умінь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зокрема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виміряти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прогнозовану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величину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покращення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реінжинірингу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433590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8788C12-A9A9-8DAB-114E-6E260E4EAA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1791" y="172278"/>
            <a:ext cx="11605247" cy="5598285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Через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спеціалісти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рекомендують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акцентувати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наступних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особливостях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реінжинірингу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дозволять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уникнути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помилок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невдач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Реінжиніринг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ґрунтовне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перепроектування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бізнес-процесів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існуючих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обмежиться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сфер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Реінжиніринг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просто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перепроектовує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перетворює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стилю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звільнення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некомпетентних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схильне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патерналізму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консерватизму, 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реінжиніринг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самого початку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приречений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провал.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боку,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демократичним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стилем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узгоджує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реінжиніринг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буде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реалізовано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опиратимуться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загрожують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скороченням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кадрів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суттєвому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них.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Реінжиніринг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корпоративної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 одного боку,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робить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реінжинірингу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дозволить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треба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645906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CD3F576-A8C6-53D5-B66C-154C1F5961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531" y="251792"/>
            <a:ext cx="11671508" cy="5518772"/>
          </a:xfrm>
        </p:spPr>
        <p:txBody>
          <a:bodyPr/>
          <a:lstStyle/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8.4.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Ford»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реінжинірингу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дійшли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запорукою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треба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зайняті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не як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реорганізовано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нематеріальної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 менеджерами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Реінжиніринг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здійснюватися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повному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4.1.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перших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труднощів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реінжинірингом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згортають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з’являються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сумніви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4.2.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перших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реінжинірингом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згортають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перед початком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реінжинірингу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20% до 40%, але досягнувши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28%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вирішили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дорогого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кадрів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4.3. З самого початку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занадто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вузьку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сферу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підлягає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реінжинірингу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035747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CD3F576-A8C6-53D5-B66C-154C1F5961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531" y="251792"/>
            <a:ext cx="11671508" cy="5518772"/>
          </a:xfrm>
        </p:spPr>
        <p:txBody>
          <a:bodyPr/>
          <a:lstStyle/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дозволило б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реагувати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оновлювати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 проблемною сферою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не буде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встигати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адаптуватись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стосовно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Реінжиніринг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здійснюватися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згори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-вниз».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покладати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реорганізацію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нижньої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ланок,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5.1)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слабкі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замкнені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вузьких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5.2)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проконтролювати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реорганізацію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загрози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себе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виникнуть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гальмують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Реінжиніринг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значного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фінансування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цілеспрямованого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Треба бути готовим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очікувалось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згорнути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недостатньої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реінжинірингу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боку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приречений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провал.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993352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CD3F576-A8C6-53D5-B66C-154C1F5961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531" y="251792"/>
            <a:ext cx="11671508" cy="5518772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Стабільність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складу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вищого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керівництва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sz="2000" b="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імовірність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з’являється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витрачатиме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позитивного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межах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тому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вдаватиметься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непопулярних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кроків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взагалі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приділятиме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реінжинірингу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реінжинірингу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психологічний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мікроклімат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реінжинірингу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Ініціатива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контроль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реінжинірингу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тимчасово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погіршується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погіршення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провалу проекту.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Реінжиніринг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веде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посадових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звільнень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тому напружена атмосфера в трудовому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реінжинірингу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природною.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роз’яснювальну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налаштувати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згортати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реінжинірингу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20611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6715187-CAC0-3905-574B-AF1DE782E3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8297" y="344558"/>
            <a:ext cx="11578742" cy="5426006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сферах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поглинання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злиття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інвестування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НДДКР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науково-дослідних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дослідно-конструкторських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менеджменту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i="1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8.1.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Hewlett-Packard»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90-х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ХХ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ст.провела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бенчмаркінгове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менеджменту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відбувалося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порядку: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Європи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США,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Японії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з-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тих,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досягли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виведення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-новинок;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п’яти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підходящих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з-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ідентифікованих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партнерські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Hewlett-Packard»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кожного такого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(по два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одному консультанту);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07959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CD3F576-A8C6-53D5-B66C-154C1F5961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531" y="251792"/>
            <a:ext cx="11671508" cy="5518772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досконалості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досконалості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спирається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правильно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платоспроможність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аспекти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здобуття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над конкурентами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умов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собівартості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конкурентами).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співставлення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слабкі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299043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28745ED-9B88-FF81-BB16-55632D9F4E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539" y="344558"/>
            <a:ext cx="11618499" cy="5426006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досконалості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рівновага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типи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система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система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слабким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система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система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суттєвої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система,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система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істотного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13644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6715187-CAC0-3905-574B-AF1DE782E3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8297" y="344558"/>
            <a:ext cx="11578742" cy="5426006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інтерв’ю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приймаючої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звітів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стислому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менеджменту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для потреб невеликого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серійного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пристроїв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для потреб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радіоелектроники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8.2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став основною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Nokia Mobile Phones».</a:t>
            </a:r>
            <a:r>
              <a:rPr lang="uk-UA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Nokia»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невеликого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фінського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займалася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побутової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радіоелектроники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кабелів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шин. В 1982 р.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випустила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першу модель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мобільного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телефону – </a:t>
            </a:r>
            <a:r>
              <a:rPr lang="en-US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Mobira</a:t>
            </a:r>
            <a:r>
              <a:rPr lang="uk-UA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Senator.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 в 1992 р. директор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Йорма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Олліла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сконцентруватись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мобільних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складено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план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розрахований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25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36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50443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6715187-CAC0-3905-574B-AF1DE782E3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8297" y="344558"/>
            <a:ext cx="11578742" cy="5426006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люди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погано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ознайомлені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них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Nokia»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японська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Причиною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стало те,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продавалася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марками - </a:t>
            </a:r>
            <a:r>
              <a:rPr lang="en-US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Mobira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Techno-phone, </a:t>
            </a:r>
            <a:r>
              <a:rPr lang="en-US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Cityphone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вирішило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мобільні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торговою маркою «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Nokia».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гасло бренду - «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Connecting People» («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Об’єднуючи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людей»).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перших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плану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потіснити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лідерських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Motorola»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«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Ericsson».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бенчмаркінгове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сформульовано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чином: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менеджменту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Nokia»,</a:t>
            </a:r>
            <a:r>
              <a:rPr lang="uk-UA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74860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6715187-CAC0-3905-574B-AF1DE782E3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8297" y="344558"/>
            <a:ext cx="11578742" cy="5426006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обидва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«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Motorola»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«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Ericsson»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премію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лауреатів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престижної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премії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зобов’язання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менеджменту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доступною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Користуючись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цією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Nokia»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направила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делегації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м. Мадрид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Іспанія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знаходилося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відділень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Ericsson»,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до м.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Бойнтон-Біч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(США), 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один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Motorola».</a:t>
            </a:r>
            <a:endParaRPr lang="uk-UA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Motorola»</a:t>
            </a:r>
            <a:r>
              <a:rPr lang="uk-UA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зуміла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потіснити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японських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сигм»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пейджеру,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вийшов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150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Ericsson»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ставку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централізоване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суворі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ІСО 9000,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дозволило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уніфікації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деталей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дозволило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потужність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розглядались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ради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обирали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централізованій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дозволили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Nokia»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три рази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25% у 1998 р.</a:t>
            </a:r>
          </a:p>
          <a:p>
            <a:pPr algn="just"/>
            <a:endParaRPr lang="en-US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98032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6715187-CAC0-3905-574B-AF1DE782E3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8297" y="344558"/>
            <a:ext cx="11578742" cy="5426006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задач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Новозеландського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дослідницького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центру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b="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порівняльний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порівняльному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співставлення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бенчмарками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форму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індексів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процесному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оцінюються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дозволили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досягнути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процесного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віднести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деталізовано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дозволило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45495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6715187-CAC0-3905-574B-AF1DE782E3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8297" y="344558"/>
            <a:ext cx="11578742" cy="5426006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часто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сферах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відстаємо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перейти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досліджуваним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Передумовою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суворе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кожного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сім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етапів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0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тих сфер,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покращення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Проводиться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SWOT-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збалансована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Balanced Scorecard);</a:t>
            </a:r>
          </a:p>
          <a:p>
            <a:pPr algn="just"/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Далгаарда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модель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самооцінки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62539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3F836EA-0B31-8811-43B2-870D829E75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2035" y="106018"/>
            <a:ext cx="11645003" cy="5664546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Виокремлення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предмету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еталонного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будемо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межах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виробничо-збутового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логістика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потоками в межах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логістика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потоками за межами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маркетинг;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ресурсами: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ресурсами;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матеріально-технічне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310468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5218</TotalTime>
  <Words>4202</Words>
  <Application>Microsoft Macintosh PowerPoint</Application>
  <PresentationFormat>Широкоэкранный</PresentationFormat>
  <Paragraphs>208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8" baseType="lpstr">
      <vt:lpstr>Arial</vt:lpstr>
      <vt:lpstr>Calibri</vt:lpstr>
      <vt:lpstr>Helvetica</vt:lpstr>
      <vt:lpstr>Montserrat</vt:lpstr>
      <vt:lpstr>Montserrat ExtraBold</vt:lpstr>
      <vt:lpstr>Times New Roman</vt:lpstr>
      <vt:lpstr>Тема Office</vt:lpstr>
      <vt:lpstr>   Стратегічний бенчмаркінг    Лекція 12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Александр Ткачук</cp:lastModifiedBy>
  <cp:revision>244</cp:revision>
  <dcterms:created xsi:type="dcterms:W3CDTF">2023-01-12T09:20:21Z</dcterms:created>
  <dcterms:modified xsi:type="dcterms:W3CDTF">2025-11-26T14:34:11Z</dcterms:modified>
</cp:coreProperties>
</file>