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31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93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94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95" r:id="rId40"/>
    <p:sldId id="289" r:id="rId41"/>
    <p:sldId id="296" r:id="rId42"/>
    <p:sldId id="291" r:id="rId43"/>
    <p:sldId id="292" r:id="rId44"/>
  </p:sldIdLst>
  <p:sldSz cx="12192000" cy="6858000"/>
  <p:notesSz cx="6858000" cy="9144000"/>
  <p:embeddedFontLst>
    <p:embeddedFont>
      <p:font typeface="Roboto" panose="02000000000000000000"/>
      <p:regular r:id="rId48"/>
      <p:bold r:id="rId49"/>
      <p:italic r:id="rId50"/>
      <p:boldItalic r:id="rId51"/>
    </p:embeddedFont>
    <p:embeddedFont>
      <p:font typeface="Calibri" panose="020F0502020204030204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Засоби масової інформації" id="{D8224BC9-28B8-4229-8AE0-5DE0B70FE191}">
          <p14:sldIdLst>
            <p14:sldId id="256"/>
            <p14:sldId id="314"/>
            <p14:sldId id="257"/>
            <p14:sldId id="258"/>
          </p14:sldIdLst>
        </p14:section>
        <p14:section name="Функції ЗМІ у боротьбі з корупцією" id="{9744C71A-B4FA-46CC-AEB3-3B6BD6562994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Доброчесність Засобів Масової Інформації" id="{9CFE2D89-1545-4C26-A480-4FD33D377328}">
          <p14:sldIdLst>
            <p14:sldId id="274"/>
            <p14:sldId id="293"/>
            <p14:sldId id="275"/>
            <p14:sldId id="276"/>
            <p14:sldId id="277"/>
            <p14:sldId id="278"/>
            <p14:sldId id="279"/>
            <p14:sldId id="280"/>
            <p14:sldId id="281"/>
            <p14:sldId id="294"/>
            <p14:sldId id="282"/>
            <p14:sldId id="283"/>
            <p14:sldId id="284"/>
            <p14:sldId id="285"/>
            <p14:sldId id="286"/>
            <p14:sldId id="287"/>
          </p14:sldIdLst>
        </p14:section>
        <p14:section name="Некорупційні прояви недоброчесності в ЗМІ" id="{5128E7DD-4E65-4B73-AD31-5AD9CBADEDAA}">
          <p14:sldIdLst>
            <p14:sldId id="288"/>
            <p14:sldId id="295"/>
            <p14:sldId id="289"/>
            <p14:sldId id="296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6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A7894B3-F5A6-4BBA-81ED-BBF7D9F265C7}" styleName="Table_0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EEF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36" y="77"/>
      </p:cViewPr>
      <p:guideLst>
        <p:guide orient="horz" pos="2160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font" Target="fonts/font12.fntdata"/><Relationship Id="rId58" Type="http://schemas.openxmlformats.org/officeDocument/2006/relationships/font" Target="fonts/font11.fntdata"/><Relationship Id="rId57" Type="http://schemas.openxmlformats.org/officeDocument/2006/relationships/font" Target="fonts/font10.fntdata"/><Relationship Id="rId56" Type="http://schemas.openxmlformats.org/officeDocument/2006/relationships/font" Target="fonts/font9.fntdata"/><Relationship Id="rId55" Type="http://schemas.openxmlformats.org/officeDocument/2006/relationships/font" Target="fonts/font8.fntdata"/><Relationship Id="rId54" Type="http://schemas.openxmlformats.org/officeDocument/2006/relationships/font" Target="fonts/font7.fntdata"/><Relationship Id="rId53" Type="http://schemas.openxmlformats.org/officeDocument/2006/relationships/font" Target="fonts/font6.fntdata"/><Relationship Id="rId52" Type="http://schemas.openxmlformats.org/officeDocument/2006/relationships/font" Target="fonts/font5.fntdata"/><Relationship Id="rId51" Type="http://schemas.openxmlformats.org/officeDocument/2006/relationships/font" Target="fonts/font4.fntdata"/><Relationship Id="rId50" Type="http://schemas.openxmlformats.org/officeDocument/2006/relationships/font" Target="fonts/font3.fntdata"/><Relationship Id="rId5" Type="http://schemas.openxmlformats.org/officeDocument/2006/relationships/slide" Target="slides/slide2.xml"/><Relationship Id="rId49" Type="http://schemas.openxmlformats.org/officeDocument/2006/relationships/font" Target="fonts/font2.fntdata"/><Relationship Id="rId48" Type="http://schemas.openxmlformats.org/officeDocument/2006/relationships/font" Target="fonts/font1.fntdata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3" name="Google Shape;2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7" name="Google Shape;2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9" name="Google Shape;3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9" name="Google Shape;39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1" name="Google Shape;4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3" name="Google Shape;4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6" name="Google Shape;4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4" name="Google Shape;4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4" name="Google Shape;4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9" name="Google Shape;46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5" name="Google Shape;47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066800" y="2648662"/>
            <a:ext cx="10068560" cy="706121"/>
          </a:xfrm>
        </p:spPr>
        <p:txBody>
          <a:bodyPr anchor="ctr"/>
          <a:lstStyle>
            <a:lvl1pPr algn="ctr">
              <a:defRPr sz="6000" b="1"/>
            </a:lvl1pPr>
          </a:lstStyle>
          <a:p>
            <a:r>
              <a:rPr lang="uk-UA" dirty="0"/>
              <a:t>НАЗВА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6" y="563879"/>
            <a:ext cx="1129554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914" y="0"/>
            <a:ext cx="689086" cy="19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58;p13"/>
          <p:cNvSpPr/>
          <p:nvPr/>
        </p:nvSpPr>
        <p:spPr>
          <a:xfrm>
            <a:off x="-22050" y="6101700"/>
            <a:ext cx="4665170" cy="75630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6640" y="548640"/>
            <a:ext cx="10088880" cy="721360"/>
          </a:xfrm>
        </p:spPr>
        <p:txBody>
          <a:bodyPr anchor="t">
            <a:no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8" name="Місце для тексту 7"/>
          <p:cNvSpPr>
            <a:spLocks noGrp="1"/>
          </p:cNvSpPr>
          <p:nvPr>
            <p:ph type="body" sz="quarter" idx="13" hasCustomPrompt="1"/>
          </p:nvPr>
        </p:nvSpPr>
        <p:spPr>
          <a:xfrm>
            <a:off x="1056640" y="1645920"/>
            <a:ext cx="10088880" cy="4663440"/>
          </a:xfrm>
        </p:spPr>
        <p:txBody>
          <a:bodyPr>
            <a:normAutofit/>
          </a:bodyPr>
          <a:lstStyle>
            <a:lvl1pPr marL="342900" indent="-342900">
              <a:buClr>
                <a:srgbClr val="B9D6D5"/>
              </a:buClr>
              <a:buFont typeface="Wingdings" panose="05000000000000000000" pitchFamily="2" charset="2"/>
              <a:buChar char="l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uk-UA" dirty="0"/>
              <a:t>текст</a:t>
            </a:r>
            <a:endParaRPr lang="ru-RU" dirty="0"/>
          </a:p>
        </p:txBody>
      </p:sp>
      <p:pic>
        <p:nvPicPr>
          <p:cNvPr id="4" name="Google Shape;148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2145" y="1987420"/>
            <a:ext cx="9305326" cy="983288"/>
          </a:xfrm>
        </p:spPr>
        <p:txBody>
          <a:bodyPr anchor="t">
            <a:normAutofit/>
          </a:bodyPr>
          <a:lstStyle>
            <a:lvl1pPr algn="l">
              <a:defRPr sz="5000" b="1"/>
            </a:lvl1pPr>
          </a:lstStyle>
          <a:p>
            <a:r>
              <a:rPr lang="uk-UA" dirty="0"/>
              <a:t>ЗАГОЛОВОК</a:t>
            </a:r>
            <a:endParaRPr lang="ru-RU" dirty="0"/>
          </a:p>
        </p:txBody>
      </p:sp>
      <p:pic>
        <p:nvPicPr>
          <p:cNvPr id="7" name="Google Shape;84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72145" y="5196598"/>
            <a:ext cx="590750" cy="3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3;p15"/>
          <p:cNvSpPr/>
          <p:nvPr/>
        </p:nvSpPr>
        <p:spPr>
          <a:xfrm>
            <a:off x="10383520" y="0"/>
            <a:ext cx="1808480" cy="6858000"/>
          </a:xfrm>
          <a:prstGeom prst="rect">
            <a:avLst/>
          </a:prstGeom>
          <a:solidFill>
            <a:srgbClr val="B9D6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Google Shape;85;p15"/>
          <p:cNvSpPr/>
          <p:nvPr/>
        </p:nvSpPr>
        <p:spPr>
          <a:xfrm>
            <a:off x="0" y="6116320"/>
            <a:ext cx="4673600" cy="74168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51724" y="466690"/>
            <a:ext cx="10515600" cy="466372"/>
          </a:xfrm>
        </p:spPr>
        <p:txBody>
          <a:bodyPr anchor="t"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1063690" y="1285487"/>
            <a:ext cx="4956110" cy="428219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uk-UA" dirty="0"/>
              <a:t>текст</a:t>
            </a:r>
            <a:endParaRPr lang="ru-RU" dirty="0"/>
          </a:p>
        </p:txBody>
      </p:sp>
      <p:pic>
        <p:nvPicPr>
          <p:cNvPr id="8" name="Google Shape;148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Місце для діаграми 5"/>
          <p:cNvSpPr>
            <a:spLocks noGrp="1"/>
          </p:cNvSpPr>
          <p:nvPr>
            <p:ph type="chart" sz="quarter" idx="10" hasCustomPrompt="1"/>
          </p:nvPr>
        </p:nvSpPr>
        <p:spPr>
          <a:xfrm>
            <a:off x="6096000" y="1285487"/>
            <a:ext cx="5032310" cy="4282192"/>
          </a:xfrm>
        </p:spPr>
        <p:txBody>
          <a:bodyPr/>
          <a:lstStyle/>
          <a:p>
            <a:r>
              <a:rPr lang="uk-UA"/>
              <a:t>Вставлення діаграми</a:t>
            </a:r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49960" y="15082"/>
            <a:ext cx="1051560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pic>
        <p:nvPicPr>
          <p:cNvPr id="6" name="Google Shape;148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49960" y="15082"/>
            <a:ext cx="1018146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Пустой слайд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Два объекта">
  <p:cSld name="Два объекта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" name="Google Shape;18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1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/>
              <a:t>Клацніть, щоб відредагувати стилі зразків тексту</a:t>
            </a:r>
            <a:endParaRPr lang="uk-UA" dirty="0"/>
          </a:p>
          <a:p>
            <a:pPr lvl="1"/>
            <a:r>
              <a:rPr lang="uk-UA" dirty="0"/>
              <a:t>Другий рівень</a:t>
            </a:r>
            <a:endParaRPr lang="uk-UA" dirty="0"/>
          </a:p>
          <a:p>
            <a:pPr lvl="2"/>
            <a:r>
              <a:rPr lang="uk-UA" dirty="0"/>
              <a:t>Третій рівень</a:t>
            </a:r>
            <a:endParaRPr lang="uk-UA" dirty="0"/>
          </a:p>
          <a:p>
            <a:pPr lvl="3"/>
            <a:r>
              <a:rPr lang="uk-UA" dirty="0"/>
              <a:t>Четвертий рівень</a:t>
            </a:r>
            <a:endParaRPr lang="uk-UA" dirty="0"/>
          </a:p>
          <a:p>
            <a:pPr lvl="4"/>
            <a:r>
              <a:rPr lang="uk-UA" dirty="0"/>
              <a:t>П’ятий рівень</a:t>
            </a:r>
            <a:endParaRPr lang="ru-RU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0000000-1234-1234-1234-123412341234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hyperlink" Target="https://create.kahoot.it/share/7/e9c57eac-9bae-42e4-877f-2fce55500a25" TargetMode="External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1" Type="http://schemas.openxmlformats.org/officeDocument/2006/relationships/notesSlide" Target="../notesSlides/notesSlide4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5;p1"/>
          <p:cNvSpPr txBox="1"/>
          <p:nvPr/>
        </p:nvSpPr>
        <p:spPr>
          <a:xfrm>
            <a:off x="1071716" y="2129362"/>
            <a:ext cx="10077729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Засоби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масової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Інформації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br>
              <a:rPr lang="ru-RU" sz="5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 </a:t>
            </a: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сучасному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світі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:</a:t>
            </a:r>
            <a:endParaRPr lang="ru-RU" sz="50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розширення</a:t>
            </a:r>
            <a:r>
              <a:rPr lang="ru-RU" sz="35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меж та правил</a:t>
            </a:r>
            <a:endParaRPr lang="ru-RU" sz="35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1145540" y="2029050"/>
            <a:ext cx="2461260" cy="1497495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69" name="Google Shape;169;p9"/>
          <p:cNvSpPr txBox="1"/>
          <p:nvPr/>
        </p:nvSpPr>
        <p:spPr>
          <a:xfrm>
            <a:off x="1379109" y="2546964"/>
            <a:ext cx="15037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Тайланд</a:t>
            </a:r>
            <a:endParaRPr sz="2400" b="1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70" name="Google Shape;170;p9"/>
          <p:cNvSpPr txBox="1"/>
          <p:nvPr/>
        </p:nvSpPr>
        <p:spPr>
          <a:xfrm>
            <a:off x="4635500" y="1577488"/>
            <a:ext cx="651002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Провідні ЗМІ 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(наприклад, газета «Тай </a:t>
            </a:r>
            <a:r>
              <a:rPr lang="uk-UA" sz="20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Рат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</a:t>
            </a:r>
            <a:b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(</a:t>
            </a:r>
            <a:r>
              <a:rPr lang="uk-UA" sz="20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Thai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20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Rath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)) дотримуються лінії уряду. </a:t>
            </a:r>
            <a:endParaRPr sz="20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Менш відомі ЗМІ 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намагаються надавати альтернативну точку зору, але стикаються з переслідуваннями з боку влади (наприклад, телеканал «Голос» або інтернет-ЗМІ «Репортери»). </a:t>
            </a:r>
            <a:endParaRPr sz="20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Прем’єр-міністр Тайланду має радіо- і </a:t>
            </a:r>
            <a:r>
              <a:rPr lang="uk-UA" sz="20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телеефіри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кожної п’ятниці для просування своїх поглядів.</a:t>
            </a:r>
            <a:endParaRPr sz="20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512" y="470310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Приклади впливу на ЗМІ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0"/>
          <p:cNvPicPr preferRelativeResize="0"/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56640" y="1335155"/>
            <a:ext cx="2182557" cy="15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1105597" y="1872484"/>
            <a:ext cx="2133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Угорщина</a:t>
            </a:r>
            <a:endParaRPr sz="2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56640" y="3628246"/>
            <a:ext cx="2182557" cy="15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 txBox="1"/>
          <p:nvPr/>
        </p:nvSpPr>
        <p:spPr>
          <a:xfrm>
            <a:off x="1237570" y="4165577"/>
            <a:ext cx="22263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Мальта</a:t>
            </a:r>
            <a:endParaRPr sz="2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4416288" y="1335155"/>
            <a:ext cx="742165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Правляча </a:t>
            </a: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партія Угорщини «</a:t>
            </a:r>
            <a:r>
              <a:rPr lang="uk-UA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Фідес</a:t>
            </a: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 </a:t>
            </a: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отримала фактичний контроль над 80% ЗМІ країни</a:t>
            </a:r>
            <a:endParaRPr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Незалежні ЗМІ </a:t>
            </a: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все одно зберігають сильні позиції </a:t>
            </a: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(наприклад, телевізійна мережа RTL </a:t>
            </a:r>
            <a:r>
              <a:rPr lang="uk-UA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Klub</a:t>
            </a: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щоденна газета </a:t>
            </a:r>
            <a:r>
              <a:rPr lang="uk-UA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Népszava</a:t>
            </a: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щотижневик HGV та сайт 24.hu)</a:t>
            </a:r>
            <a:endParaRPr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4416288" y="3198289"/>
            <a:ext cx="671553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Правляча партія Мальти </a:t>
            </a: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має сильний вплив на державні медіа і використовує державну рекламу для здійснення тиску на приватні ЗМІ. Багато політиків обирають конкретних журналістів для ексклюзивних інтерв'ю та ігнорують тих, хто вважається «ворожими». </a:t>
            </a:r>
            <a:endParaRPr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Уряд </a:t>
            </a: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вимагає</a:t>
            </a: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від журналістів «перепустки» для висвітлення урядових заходів або відвідування прес-конференцій</a:t>
            </a:r>
            <a:r>
              <a:rPr lang="uk-UA" sz="24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</a:t>
            </a:r>
            <a:endParaRPr sz="2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54047" y="465976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Приклади впливу на ЗМІ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>
            <a:off x="1046481" y="401955"/>
            <a:ext cx="10088880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" panose="02000000000000000000"/>
              <a:buNone/>
            </a:pPr>
            <a:r>
              <a:rPr lang="uk-UA" dirty="0">
                <a:ea typeface="Roboto" panose="02000000000000000000"/>
                <a:sym typeface="Roboto" panose="02000000000000000000"/>
              </a:rPr>
              <a:t>ЗМІ </a:t>
            </a:r>
            <a:r>
              <a:rPr lang="uk-UA" dirty="0" err="1">
                <a:ea typeface="Roboto" panose="02000000000000000000"/>
                <a:sym typeface="Roboto" panose="02000000000000000000"/>
              </a:rPr>
              <a:t>vs</a:t>
            </a:r>
            <a:r>
              <a:rPr lang="uk-UA" dirty="0">
                <a:ea typeface="Roboto" panose="02000000000000000000"/>
                <a:sym typeface="Roboto" panose="02000000000000000000"/>
              </a:rPr>
              <a:t> Соціальні мережі</a:t>
            </a:r>
            <a:endParaRPr dirty="0">
              <a:ea typeface="Roboto" panose="02000000000000000000"/>
              <a:sym typeface="Roboto" panose="02000000000000000000"/>
            </a:endParaRPr>
          </a:p>
        </p:txBody>
      </p:sp>
      <p:sp>
        <p:nvSpPr>
          <p:cNvPr id="189" name="Google Shape;189;p11"/>
          <p:cNvSpPr txBox="1">
            <a:spLocks noGrp="1"/>
          </p:cNvSpPr>
          <p:nvPr>
            <p:ph type="body" sz="quarter" idx="13"/>
          </p:nvPr>
        </p:nvSpPr>
        <p:spPr>
          <a:xfrm>
            <a:off x="1056640" y="1431925"/>
            <a:ext cx="487426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uk-UA" sz="2400" b="1" dirty="0">
                <a:ea typeface="Roboto" panose="02000000000000000000"/>
                <a:sym typeface="Roboto" panose="02000000000000000000"/>
              </a:rPr>
              <a:t>Переваги соціальних мереж над ЗМІ</a:t>
            </a:r>
            <a:r>
              <a:rPr lang="uk-UA" sz="2200" b="1" dirty="0">
                <a:ea typeface="Roboto" panose="02000000000000000000"/>
                <a:sym typeface="Roboto" panose="02000000000000000000"/>
              </a:rPr>
              <a:t>:</a:t>
            </a:r>
            <a:endParaRPr lang="uk-UA" sz="2200" b="1" dirty="0">
              <a:ea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3556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</a:pPr>
            <a:r>
              <a:rPr lang="uk-UA" sz="1800" b="1" dirty="0">
                <a:ea typeface="Roboto" panose="02000000000000000000"/>
                <a:sym typeface="Roboto" panose="02000000000000000000"/>
              </a:rPr>
              <a:t>більш доступні </a:t>
            </a:r>
            <a:r>
              <a:rPr lang="uk-UA" sz="1800" dirty="0">
                <a:ea typeface="Roboto" panose="02000000000000000000"/>
                <a:sym typeface="Roboto" panose="02000000000000000000"/>
              </a:rPr>
              <a:t>та більш стійкі </a:t>
            </a:r>
            <a:r>
              <a:rPr lang="uk-UA" sz="1800" b="1" dirty="0">
                <a:ea typeface="Roboto" panose="02000000000000000000"/>
                <a:sym typeface="Roboto" panose="02000000000000000000"/>
              </a:rPr>
              <a:t>до контролю </a:t>
            </a:r>
            <a:r>
              <a:rPr lang="uk-UA" sz="1800" dirty="0">
                <a:ea typeface="Roboto" panose="02000000000000000000"/>
                <a:sym typeface="Roboto" panose="02000000000000000000"/>
              </a:rPr>
              <a:t>згори у порівнянні з традиційними медіа через свою </a:t>
            </a:r>
            <a:r>
              <a:rPr lang="uk-UA" sz="1800" dirty="0" err="1">
                <a:ea typeface="Roboto" panose="02000000000000000000"/>
                <a:sym typeface="Roboto" panose="02000000000000000000"/>
              </a:rPr>
              <a:t>децентралозованість</a:t>
            </a:r>
            <a:r>
              <a:rPr lang="uk-UA" sz="1800" dirty="0">
                <a:ea typeface="Roboto" panose="02000000000000000000"/>
                <a:sym typeface="Roboto" panose="02000000000000000000"/>
              </a:rPr>
              <a:t>. </a:t>
            </a:r>
            <a:endParaRPr lang="uk-UA" sz="1800" dirty="0">
              <a:ea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sz="1800" dirty="0"/>
          </a:p>
          <a:p>
            <a:pPr marL="3556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</a:pPr>
            <a:r>
              <a:rPr lang="uk-UA" sz="1800" dirty="0">
                <a:ea typeface="Roboto" panose="02000000000000000000"/>
                <a:sym typeface="Roboto" panose="02000000000000000000"/>
              </a:rPr>
              <a:t>можуть швидко </a:t>
            </a:r>
            <a:r>
              <a:rPr lang="uk-UA" sz="1800" b="1" dirty="0">
                <a:ea typeface="Roboto" panose="02000000000000000000"/>
                <a:sym typeface="Roboto" panose="02000000000000000000"/>
              </a:rPr>
              <a:t>мобілізувати громадську думку</a:t>
            </a:r>
            <a:r>
              <a:rPr lang="uk-UA" sz="1800" dirty="0">
                <a:solidFill>
                  <a:srgbClr val="8DA9DB"/>
                </a:solidFill>
                <a:ea typeface="Roboto" panose="02000000000000000000"/>
                <a:sym typeface="Roboto" panose="02000000000000000000"/>
              </a:rPr>
              <a:t> </a:t>
            </a:r>
            <a:r>
              <a:rPr lang="uk-UA" sz="1800" dirty="0">
                <a:ea typeface="Roboto" panose="02000000000000000000"/>
                <a:sym typeface="Roboto" panose="02000000000000000000"/>
              </a:rPr>
              <a:t>таким чином, щоб підвищити залученість громадян до конкретних питань або їх привернення уваги до корупційних кейсів. </a:t>
            </a:r>
            <a:endParaRPr sz="1800" dirty="0"/>
          </a:p>
        </p:txBody>
      </p:sp>
      <p:sp>
        <p:nvSpPr>
          <p:cNvPr id="190" name="Google Shape;190;p11"/>
          <p:cNvSpPr txBox="1">
            <a:spLocks noGrp="1"/>
          </p:cNvSpPr>
          <p:nvPr>
            <p:ph type="body" idx="4294967295"/>
          </p:nvPr>
        </p:nvSpPr>
        <p:spPr>
          <a:xfrm>
            <a:off x="6629400" y="1706879"/>
            <a:ext cx="4638039" cy="407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400"/>
              <a:buNone/>
            </a:pPr>
            <a:r>
              <a:rPr lang="uk-UA" sz="2400" b="1" dirty="0"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Недоліки:</a:t>
            </a:r>
            <a:endParaRPr lang="uk-UA" sz="2400" b="1" dirty="0"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400"/>
              <a:buNone/>
            </a:pPr>
            <a:endParaRPr sz="2400" b="1" dirty="0">
              <a:ea typeface="Roboto" panose="02000000000000000000"/>
              <a:cs typeface="Arial" panose="020B0604020202020204" pitchFamily="34" charset="0"/>
            </a:endParaRPr>
          </a:p>
          <a:p>
            <a:pPr marL="444500" indent="-444500">
              <a:buClr>
                <a:srgbClr val="B9D6D5"/>
              </a:buClr>
              <a:buSzPts val="2000"/>
              <a:buFont typeface="Wingdings" panose="05000000000000000000" pitchFamily="2" charset="2"/>
              <a:buChar char="l"/>
            </a:pPr>
            <a:r>
              <a:rPr lang="uk-UA" sz="1800" dirty="0">
                <a:ea typeface="Roboto" panose="02000000000000000000"/>
                <a:sym typeface="Roboto" panose="02000000000000000000"/>
              </a:rPr>
              <a:t>Соціальні мережі </a:t>
            </a:r>
            <a:r>
              <a:rPr lang="uk-UA" sz="1800" b="1" dirty="0">
                <a:ea typeface="Roboto" panose="02000000000000000000"/>
                <a:sym typeface="Roboto" panose="02000000000000000000"/>
              </a:rPr>
              <a:t>вразливі до зловживань</a:t>
            </a:r>
            <a:r>
              <a:rPr lang="uk-UA" sz="1800" dirty="0">
                <a:ea typeface="Roboto" panose="02000000000000000000"/>
                <a:sym typeface="Roboto" panose="02000000000000000000"/>
              </a:rPr>
              <a:t>, що може призвести до постійного поширення дезінформації серед громадян. </a:t>
            </a:r>
            <a:endParaRPr lang="uk-UA" sz="1800" dirty="0">
              <a:ea typeface="Roboto" panose="02000000000000000000"/>
              <a:sym typeface="Roboto" panose="02000000000000000000"/>
            </a:endParaRPr>
          </a:p>
          <a:p>
            <a:pPr marL="0" indent="0">
              <a:buClr>
                <a:srgbClr val="B9D6D5"/>
              </a:buClr>
              <a:buSzPts val="2000"/>
              <a:buNone/>
            </a:pPr>
            <a:endParaRPr sz="1800" dirty="0"/>
          </a:p>
          <a:p>
            <a:pPr marL="444500" indent="-444500">
              <a:buClr>
                <a:srgbClr val="B9D6D5"/>
              </a:buClr>
              <a:buSzPts val="2000"/>
              <a:buFont typeface="Wingdings" panose="05000000000000000000" pitchFamily="2" charset="2"/>
              <a:buChar char="l"/>
            </a:pPr>
            <a:r>
              <a:rPr lang="uk-UA" sz="1800" dirty="0">
                <a:ea typeface="Roboto" panose="02000000000000000000"/>
                <a:sym typeface="Roboto" panose="02000000000000000000"/>
              </a:rPr>
              <a:t>Через зростаючу поширеність неправдивої інформації в соціальні медіа є </a:t>
            </a:r>
            <a:r>
              <a:rPr lang="uk-UA" sz="1800" b="1" dirty="0">
                <a:ea typeface="Roboto" panose="02000000000000000000"/>
                <a:sym typeface="Roboto" panose="02000000000000000000"/>
              </a:rPr>
              <a:t>серйозна загроза для довіри </a:t>
            </a:r>
            <a:r>
              <a:rPr lang="uk-UA" sz="1800" dirty="0">
                <a:ea typeface="Roboto" panose="02000000000000000000"/>
                <a:sym typeface="Roboto" panose="02000000000000000000"/>
              </a:rPr>
              <a:t>суспільства як до основних, так і до незалежних ЗМІ. </a:t>
            </a:r>
            <a:endParaRPr sz="18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/>
          <p:nvPr/>
        </p:nvSpPr>
        <p:spPr>
          <a:xfrm>
            <a:off x="1056639" y="1573304"/>
            <a:ext cx="429006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Підпорядковані владі ЗМІ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можуть використовуватися для нав'язування певних ідей та поглядів, виправдовувати дії та рішення влади або відкрито рекламувати її. 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cxnSp>
        <p:nvCxnSpPr>
          <p:cNvPr id="198" name="Google Shape;198;p12"/>
          <p:cNvCxnSpPr/>
          <p:nvPr/>
        </p:nvCxnSpPr>
        <p:spPr>
          <a:xfrm rot="10800000" flipH="1">
            <a:off x="6510077" y="1942453"/>
            <a:ext cx="1815600" cy="92700"/>
          </a:xfrm>
          <a:prstGeom prst="curvedConnector3">
            <a:avLst>
              <a:gd name="adj1" fmla="val -49269"/>
            </a:avLst>
          </a:prstGeom>
          <a:noFill/>
          <a:ln w="381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9" name="Google Shape;199;p12"/>
          <p:cNvSpPr/>
          <p:nvPr/>
        </p:nvSpPr>
        <p:spPr>
          <a:xfrm>
            <a:off x="8630477" y="1593399"/>
            <a:ext cx="2586383" cy="790808"/>
          </a:xfrm>
          <a:prstGeom prst="roundRect">
            <a:avLst>
              <a:gd name="adj" fmla="val 16667"/>
            </a:avLst>
          </a:prstGeom>
          <a:solidFill>
            <a:srgbClr val="DBDBDB"/>
          </a:solidFill>
          <a:ln w="12700" cap="flat" cmpd="sng">
            <a:solidFill>
              <a:srgbClr val="DBDB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00" name="Google Shape;200;p12"/>
          <p:cNvSpPr txBox="1"/>
          <p:nvPr/>
        </p:nvSpPr>
        <p:spPr>
          <a:xfrm>
            <a:off x="8922578" y="1665658"/>
            <a:ext cx="1989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Це називається пропагандою.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1056639" y="3663371"/>
            <a:ext cx="42900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ЗМІ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можуть скривати якісь факти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подавати інформацію не так, як є насправді, або придумувати сюжети, яких насправді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 було.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203" name="Google Shape;203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630477" y="3814793"/>
            <a:ext cx="2586383" cy="80474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2"/>
          <p:cNvSpPr txBox="1"/>
          <p:nvPr/>
        </p:nvSpPr>
        <p:spPr>
          <a:xfrm>
            <a:off x="8823737" y="4032498"/>
            <a:ext cx="23931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Це дезінформація.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ЗМІ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як рупор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пропаганди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та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дезінформації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  <p:cxnSp>
        <p:nvCxnSpPr>
          <p:cNvPr id="14" name="Google Shape;198;p12"/>
          <p:cNvCxnSpPr/>
          <p:nvPr/>
        </p:nvCxnSpPr>
        <p:spPr>
          <a:xfrm rot="10800000" flipH="1">
            <a:off x="6510077" y="4170814"/>
            <a:ext cx="1815600" cy="92700"/>
          </a:xfrm>
          <a:prstGeom prst="curvedConnector3">
            <a:avLst>
              <a:gd name="adj1" fmla="val -49269"/>
            </a:avLst>
          </a:prstGeom>
          <a:noFill/>
          <a:ln w="381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/>
          <p:nvPr/>
        </p:nvSpPr>
        <p:spPr>
          <a:xfrm>
            <a:off x="1056640" y="1397591"/>
            <a:ext cx="100888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Російська пропаганда та дезінформація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яка транслюється безпосередньо в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правда є примітивною і очевидною та завдає шкоду, здебільшого, тільки російському суспільству.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Справжню небезпеку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несе інформація, яку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транслює в Україні та в інших країнах.</a:t>
            </a:r>
            <a:endParaRPr sz="18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14" name="Google Shape;214;p13"/>
          <p:cNvSpPr txBox="1"/>
          <p:nvPr/>
        </p:nvSpPr>
        <p:spPr>
          <a:xfrm>
            <a:off x="1056640" y="3302000"/>
            <a:ext cx="71856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російська дезінформація в Україні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1056640" y="4133121"/>
            <a:ext cx="100888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Уряд </a:t>
            </a:r>
            <a:r>
              <a:rPr lang="uk-UA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росії</a:t>
            </a: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діяв за таким алгоритмом: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«</a:t>
            </a:r>
            <a:r>
              <a:rPr lang="uk-UA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дезінформування</a:t>
            </a: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населення — дестабілізація ситуації — створення образу ворога — легітимізація вторгнення на територію України». </a:t>
            </a:r>
            <a:endParaRPr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Загроза російської пропаганди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0;p14"/>
          <p:cNvSpPr/>
          <p:nvPr/>
        </p:nvSpPr>
        <p:spPr>
          <a:xfrm>
            <a:off x="0" y="5765800"/>
            <a:ext cx="12192000" cy="1092200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6354418" y="602182"/>
            <a:ext cx="4790662" cy="675861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1046920" y="557694"/>
            <a:ext cx="502257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Кремль покладався як на російські засоби масової інформації, так і на розгалужену мережу агентів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усередині України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(</a:t>
            </a:r>
            <a:r>
              <a:rPr lang="uk-UA" sz="1800" u="sng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підконтрольні медіа, місцеві еліти, політичні партії, громадські організації, церква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).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Наприклад: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канал «112», який довгий час просував російські, антиукраїнські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наративи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23" name="Google Shape;223;p14"/>
          <p:cNvSpPr txBox="1"/>
          <p:nvPr/>
        </p:nvSpPr>
        <p:spPr>
          <a:xfrm>
            <a:off x="6576391" y="596347"/>
            <a:ext cx="44461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Наративи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які </a:t>
            </a:r>
            <a:r>
              <a:rPr lang="uk-UA" sz="20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росія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поширювала через ЗМІ в Україні: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25" name="Google Shape;225;p14"/>
          <p:cNvSpPr txBox="1"/>
          <p:nvPr/>
        </p:nvSpPr>
        <p:spPr>
          <a:xfrm>
            <a:off x="6354417" y="1535635"/>
            <a:ext cx="479066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0045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ненависть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 боку інших українців до мешканців Донбасу й Криму,</a:t>
            </a:r>
            <a:endParaRPr lang="uk-UA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60045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lang="uk-UA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60045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звинувачення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їх у тому, що вони не чинили опору «зеленим чоловічкам»;</a:t>
            </a:r>
            <a:endParaRPr lang="uk-UA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60045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lang="uk-UA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60045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переконання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що вони ніколи не були справжніми громадянами України й за них немає сенсу воювати.</a:t>
            </a:r>
            <a:endParaRPr lang="uk-UA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60045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45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Україна як місце хаосу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де при владі неконтрольовані банди націоналістів, які стоять вище закону.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26" name="Google Shape;226;p14"/>
          <p:cNvSpPr txBox="1"/>
          <p:nvPr/>
        </p:nvSpPr>
        <p:spPr>
          <a:xfrm>
            <a:off x="1020417" y="3360799"/>
            <a:ext cx="504907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неспроможність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України бути незалежною державою;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нездатність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української влади керувати країною;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незворотність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повернення назад до складу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30" name="Google Shape;230;p14"/>
          <p:cNvSpPr txBox="1"/>
          <p:nvPr/>
        </p:nvSpPr>
        <p:spPr>
          <a:xfrm>
            <a:off x="615121" y="6021304"/>
            <a:ext cx="100981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формування образу України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як «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failed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state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  («Держави, що не відбулася»). 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/>
          <p:nvPr/>
        </p:nvSpPr>
        <p:spPr>
          <a:xfrm>
            <a:off x="1474852" y="1984044"/>
            <a:ext cx="4012030" cy="38632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6716051" y="1984044"/>
            <a:ext cx="4253948" cy="38632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1094957" y="716046"/>
            <a:ext cx="429032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Дискредитація полку «Азов»</a:t>
            </a:r>
            <a:endParaRPr sz="2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242" name="Google Shape;242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196556" y="1815820"/>
            <a:ext cx="4049525" cy="38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84803" y="1815820"/>
            <a:ext cx="4281277" cy="386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Російська дезінформація в світі</a:t>
            </a:r>
            <a:br>
              <a:rPr lang="uk-UA" sz="32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5400000">
            <a:off x="2684780" y="915035"/>
            <a:ext cx="2311400" cy="451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004810" y="730250"/>
            <a:ext cx="2719705" cy="359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83475" y="235585"/>
            <a:ext cx="3039745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6"/>
          <p:cNvPicPr preferRelativeResize="0"/>
          <p:nvPr/>
        </p:nvPicPr>
        <p:blipFill rotWithShape="1">
          <a:blip r:embed="rId4"/>
          <a:srcRect b="12307"/>
          <a:stretch>
            <a:fillRect/>
          </a:stretch>
        </p:blipFill>
        <p:spPr>
          <a:xfrm>
            <a:off x="1000760" y="1490980"/>
            <a:ext cx="4893310" cy="25825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56640" y="477538"/>
            <a:ext cx="10088880" cy="721360"/>
          </a:xfrm>
        </p:spPr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Антиукраїнські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та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антизахідні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наративи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Сербії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  <p:sp>
        <p:nvSpPr>
          <p:cNvPr id="2" name="Text Box 1"/>
          <p:cNvSpPr txBox="1"/>
          <p:nvPr/>
        </p:nvSpPr>
        <p:spPr>
          <a:xfrm>
            <a:off x="467995" y="4538980"/>
            <a:ext cx="11076940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sz="1400">
                <a:solidFill>
                  <a:srgbClr val="000000"/>
                </a:solidFill>
                <a:latin typeface="Times New Roman" panose="02020603050405020304" charset="0"/>
                <a:ea typeface="Arsenal"/>
                <a:cs typeface="Times New Roman" panose="02020603050405020304" charset="0"/>
              </a:rPr>
              <a:t>Проросійські медіа просувають там власну точку зору щодо міжнародної політики. Мовляв, політика Заходу щодо балканського регіону має на меті не просування демократичних цінностей, а задоволення геостратегічних інтересів. Також вони розглядали Революцію гідності в Україні як державний переворот, який організували Сполучені Штати. У цьому випадку російська пропаганда в Сербії принесла чималі успіхи, адже за даними белградської правозахисної організації Crta, 3/4 сербів вірять, що росія була змушена воювати з Україною через експансіоністські </a:t>
            </a:r>
            <a:endParaRPr sz="1400">
              <a:solidFill>
                <a:srgbClr val="000000"/>
              </a:solidFill>
              <a:latin typeface="Times New Roman" panose="02020603050405020304" charset="0"/>
              <a:ea typeface="Arsenal"/>
              <a:cs typeface="Times New Roman" panose="02020603050405020304" charset="0"/>
            </a:endParaRPr>
          </a:p>
          <a:p>
            <a:pPr algn="just"/>
            <a:r>
              <a:rPr sz="1400">
                <a:solidFill>
                  <a:srgbClr val="000000"/>
                </a:solidFill>
                <a:latin typeface="Times New Roman" panose="02020603050405020304" charset="0"/>
                <a:ea typeface="Arsenal"/>
                <a:cs typeface="Times New Roman" panose="02020603050405020304" charset="0"/>
              </a:rPr>
              <a:t>наміри НАТО. </a:t>
            </a:r>
            <a:endParaRPr sz="1400">
              <a:solidFill>
                <a:srgbClr val="000000"/>
              </a:solidFill>
              <a:latin typeface="Times New Roman" panose="02020603050405020304" charset="0"/>
              <a:ea typeface="Arsenal"/>
              <a:cs typeface="Times New Roman" panose="02020603050405020304" charset="0"/>
            </a:endParaRPr>
          </a:p>
          <a:p>
            <a:pPr algn="just"/>
            <a:r>
              <a:rPr sz="1400">
                <a:solidFill>
                  <a:srgbClr val="000000"/>
                </a:solidFill>
                <a:latin typeface="Times New Roman" panose="02020603050405020304" charset="0"/>
                <a:ea typeface="Arsenal"/>
                <a:cs typeface="Times New Roman" panose="02020603050405020304" charset="0"/>
              </a:rPr>
              <a:t>З початком повномасштабного вторгнення росії в Україну пропагандисти в Сербії значно активізувалися. У медіа почали з’являтися такі заголовки: «Україна розпочала війну проти росії»; «Українські війська обстріляли пологовий будинок»; «Українці готуються застосувати хімічну зброю» тощо.</a:t>
            </a:r>
            <a:endParaRPr sz="1400">
              <a:solidFill>
                <a:srgbClr val="000000"/>
              </a:solidFill>
              <a:latin typeface="Times New Roman" panose="02020603050405020304" charset="0"/>
              <a:ea typeface="Arsenal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/>
          <p:nvPr/>
        </p:nvSpPr>
        <p:spPr>
          <a:xfrm>
            <a:off x="1056640" y="1438888"/>
            <a:ext cx="6593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Китайські і російські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державні медіа, а також соціальні мережі, що пов'язані з владою, працюють в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тандемі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</a:t>
            </a:r>
            <a:b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Вони розповсюджували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наративи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про «денацифікацію» як привід для вторгнення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Потім китайські державні ЗМІ, як-от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Global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Times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або CGTN, підхопили путінську думку про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нерозширення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НАТО.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1056640" y="3674986"/>
            <a:ext cx="1009904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Пізніше</a:t>
            </a:r>
            <a:r>
              <a:rPr lang="uk-UA" sz="18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, приблизно в березні </a:t>
            </a:r>
            <a:r>
              <a:rPr lang="uk-UA" sz="1800" b="1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2022 року</a:t>
            </a:r>
            <a:r>
              <a:rPr lang="uk-UA" sz="18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, китайські державні ЗМІ продовжили розповідати про «денацифікацію», цитуючи промови та заяви російського уряду. Але зрештою цей </a:t>
            </a:r>
            <a:r>
              <a:rPr lang="uk-UA" sz="1800" dirty="0" err="1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наратив</a:t>
            </a:r>
            <a:r>
              <a:rPr lang="uk-UA" sz="18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розвивався ще до вторгнення.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Протягом перших місяців війни китайські ЗМІ </a:t>
            </a:r>
            <a:r>
              <a:rPr lang="uk-UA" sz="1800" b="1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підтримували</a:t>
            </a:r>
            <a:r>
              <a:rPr lang="uk-UA" sz="18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російське вторгнення. Але пізніше вони стали більш виважені у поширенні російської пропаганди. </a:t>
            </a:r>
            <a:r>
              <a:rPr lang="uk-UA" sz="1800" b="1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Причина цього </a:t>
            </a:r>
            <a:r>
              <a:rPr lang="uk-UA" sz="18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– велика підтримка України з боку західних країн. </a:t>
            </a:r>
            <a:endParaRPr sz="18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266" name="Google Shape;266;p1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429846" y="902622"/>
            <a:ext cx="2705514" cy="239870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640" y="548640"/>
            <a:ext cx="579120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Російська пропаганда в КНР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Google Shape;274;p18"/>
          <p:cNvGraphicFramePr/>
          <p:nvPr/>
        </p:nvGraphicFramePr>
        <p:xfrm>
          <a:off x="1051560" y="1492178"/>
          <a:ext cx="10088880" cy="3873643"/>
        </p:xfrm>
        <a:graphic>
          <a:graphicData uri="http://schemas.openxmlformats.org/drawingml/2006/table">
            <a:tbl>
              <a:tblPr>
                <a:noFill/>
                <a:tableStyleId>{4A7894B3-F5A6-4BBA-81ED-BBF7D9F265C7}</a:tableStyleId>
              </a:tblPr>
              <a:tblGrid>
                <a:gridCol w="1600200"/>
                <a:gridCol w="2284006"/>
                <a:gridCol w="2169098"/>
                <a:gridCol w="2017788"/>
                <a:gridCol w="2017788"/>
              </a:tblGrid>
              <a:tr h="486519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Результати дослідження Центру моніторингу, аналізу та стратегії </a:t>
                      </a:r>
                      <a:r>
                        <a:rPr lang="uk-UA" sz="1600" b="1" u="none" strike="noStrike" cap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CeMAS</a:t>
                      </a:r>
                      <a:r>
                        <a:rPr lang="uk-UA" sz="16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 в Німеччині</a:t>
                      </a:r>
                      <a:endParaRPr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27277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Відсоток людей, що погоджувалися з твердженням, що</a:t>
                      </a:r>
                      <a:endParaRPr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88680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 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російська війна в Україні була «безальтернативною реакцією Росії на провокацію НАТО»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 err="1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владімір</a:t>
                      </a: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 </a:t>
                      </a:r>
                      <a:r>
                        <a:rPr lang="uk-UA" sz="1600" u="none" strike="noStrike" cap="none" dirty="0" err="1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путін</a:t>
                      </a: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 вживає заходів проти «світової еліти», яка таємно «тягне за ниточки»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Україна «історично не може мати територіальних претензій, тому що фактично була частиною Росії»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 війна була необхідною, щоб «усунути фашистський уряд» в Україні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</a:tr>
              <a:tr h="48651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Квітень 2022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29%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32%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26%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14%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</a:tr>
              <a:tr h="48651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Жовтень 2022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40%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44%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35%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 panose="02000000000000000000"/>
                          <a:cs typeface="Arial" panose="020B0604020202020204" pitchFamily="34" charset="0"/>
                          <a:sym typeface="Roboto" panose="02000000000000000000"/>
                        </a:rPr>
                        <a:t>24%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440" y="492766"/>
            <a:ext cx="10088880" cy="721360"/>
          </a:xfrm>
        </p:spPr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Просування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російських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наративів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Німеччині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5;p1"/>
          <p:cNvSpPr txBox="1"/>
          <p:nvPr/>
        </p:nvSpPr>
        <p:spPr>
          <a:xfrm>
            <a:off x="1057111" y="614252"/>
            <a:ext cx="10077729" cy="452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Структура лекції</a:t>
            </a:r>
            <a:endParaRPr lang="ru-RU" sz="3600"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3600"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І. Роль медіа в процесі боротьби з</a:t>
            </a:r>
            <a:r>
              <a:rPr lang="uk-UA" altLang="ru-RU" sz="36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36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корупцією.</a:t>
            </a:r>
            <a:endParaRPr lang="ru-RU" sz="3600"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ІІ. Доброчесність медіа та загрози для доброчесності. </a:t>
            </a:r>
            <a:endParaRPr lang="ru-RU" sz="3600"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ІІІ. Некорупційні прояви недоброчесності в медіа.</a:t>
            </a:r>
            <a:endParaRPr lang="ru-RU" sz="3600"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4283561" y="1655630"/>
            <a:ext cx="3517979" cy="2860642"/>
          </a:xfrm>
          <a:prstGeom prst="ellipse">
            <a:avLst/>
          </a:prstGeom>
          <a:noFill/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8085632" y="3908433"/>
            <a:ext cx="315133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охоплює кілька якостей медіа-системи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політики, структури і практики у сфері медіа та їхніх зв'язки, які дозволяють ЗМІ служити суспільним інтересам і демократичним процесам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88" name="Google Shape;288;p19"/>
          <p:cNvSpPr txBox="1"/>
          <p:nvPr/>
        </p:nvSpPr>
        <p:spPr>
          <a:xfrm>
            <a:off x="955039" y="1251329"/>
            <a:ext cx="34754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свобода і незалежність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від конкретного приватного або державного інтересу; 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89" name="Google Shape;289;p19"/>
          <p:cNvSpPr txBox="1"/>
          <p:nvPr/>
        </p:nvSpPr>
        <p:spPr>
          <a:xfrm>
            <a:off x="8057323" y="1286416"/>
            <a:ext cx="317963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прозорість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у тому числі чітке розкриття інформації про вплив або залежність від конкретних приватних чи державних інтересів; 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90" name="Google Shape;290;p19"/>
          <p:cNvSpPr txBox="1"/>
          <p:nvPr/>
        </p:nvSpPr>
        <p:spPr>
          <a:xfrm>
            <a:off x="955038" y="3908433"/>
            <a:ext cx="317963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повага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до етичних і професійних стандартів, відповідальність перед громадянами.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039" y="289538"/>
            <a:ext cx="8441615" cy="877663"/>
          </a:xfrm>
        </p:spPr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Доброчесність </a:t>
            </a: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Засобів Масової Інформації</a:t>
            </a:r>
            <a:endParaRPr lang="uk-UA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6416" y="2578120"/>
            <a:ext cx="3039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3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доброчесність</a:t>
            </a:r>
            <a:r>
              <a:rPr kumimoji="0" lang="ru-RU" altLang="ru-RU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ru-RU" altLang="ru-RU" sz="3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медіа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Сполучна лінія: уступом 7"/>
          <p:cNvCxnSpPr>
            <a:stCxn id="282" idx="7"/>
          </p:cNvCxnSpPr>
          <p:nvPr/>
        </p:nvCxnSpPr>
        <p:spPr>
          <a:xfrm rot="5400000" flipH="1" flipV="1">
            <a:off x="7373834" y="1349425"/>
            <a:ext cx="637647" cy="812627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получна лінія: уступом 9"/>
          <p:cNvCxnSpPr>
            <a:stCxn id="282" idx="5"/>
          </p:cNvCxnSpPr>
          <p:nvPr/>
        </p:nvCxnSpPr>
        <p:spPr>
          <a:xfrm rot="16200000" flipH="1">
            <a:off x="7689371" y="3694313"/>
            <a:ext cx="6573" cy="812627"/>
          </a:xfrm>
          <a:prstGeom prst="bentConnector4">
            <a:avLst>
              <a:gd name="adj1" fmla="val 3477864"/>
              <a:gd name="adj2" fmla="val 81699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получна лінія: уступом 11"/>
          <p:cNvCxnSpPr/>
          <p:nvPr/>
        </p:nvCxnSpPr>
        <p:spPr>
          <a:xfrm rot="10800000" flipV="1">
            <a:off x="3581400" y="3795789"/>
            <a:ext cx="995016" cy="301552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получна лінія: уступом 13"/>
          <p:cNvCxnSpPr/>
          <p:nvPr/>
        </p:nvCxnSpPr>
        <p:spPr>
          <a:xfrm rot="10800000">
            <a:off x="3605014" y="1929498"/>
            <a:ext cx="971403" cy="303920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2;p19"/>
          <p:cNvSpPr txBox="1"/>
          <p:nvPr/>
        </p:nvSpPr>
        <p:spPr>
          <a:xfrm>
            <a:off x="987697" y="1625046"/>
            <a:ext cx="50212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r>
              <a:rPr lang="uk-UA" sz="2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Здатність ЗМІ:</a:t>
            </a:r>
            <a:endParaRPr sz="28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4" name="Google Shape;294;p19"/>
          <p:cNvSpPr txBox="1"/>
          <p:nvPr/>
        </p:nvSpPr>
        <p:spPr>
          <a:xfrm>
            <a:off x="987697" y="2355700"/>
            <a:ext cx="1023547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надавати точну та достовірну інформацію 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громадянам, не залежачи від </a:t>
            </a:r>
            <a:r>
              <a:rPr lang="uk-UA" sz="20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клієнтелістських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відносин  чи певних  приватних чи державних джерел;</a:t>
            </a:r>
            <a:endParaRPr lang="uk-UA" sz="20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забезпечити, </a:t>
            </a:r>
            <a:r>
              <a:rPr lang="uk-UA" sz="2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щоб громадяни мали доступ і могли висловлювати різні погляди і думки без упереджень та пропаганди.</a:t>
            </a:r>
            <a:endParaRPr sz="20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55039" y="289538"/>
            <a:ext cx="8441615" cy="877663"/>
          </a:xfrm>
        </p:spPr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Доброчесність </a:t>
            </a:r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Засобів Масової Інформації</a:t>
            </a:r>
            <a:endParaRPr lang="uk-UA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/>
          <p:nvPr/>
        </p:nvSpPr>
        <p:spPr>
          <a:xfrm>
            <a:off x="949424" y="427383"/>
            <a:ext cx="101866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Чесність ЗМІ також передбачає здатність журналістів та інших медіа-професіоналів:</a:t>
            </a:r>
            <a:endParaRPr lang="uk-UA" sz="3000"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6618" y="2739406"/>
            <a:ext cx="80435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дотримуватись професійної автономії та стандартів, демонструючи відданість служінню суспільним інтересам на противагу відносинам і практикам, які корумпують та 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інструменталізують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професію для конкретного приватного чи державного інтересу.</a:t>
            </a:r>
            <a:endParaRPr lang="uk-UA"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055914" y="2181669"/>
            <a:ext cx="10080172" cy="2754013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/>
          <p:nvPr/>
        </p:nvSpPr>
        <p:spPr>
          <a:xfrm>
            <a:off x="1056640" y="1453104"/>
            <a:ext cx="100888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Дослідження Обсерваторії медіа Південно-Східної Європи</a:t>
            </a:r>
            <a:endParaRPr lang="uk-UA" sz="2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виділяє чотири зони ризику для доброчесності ЗМІ: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Що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ставить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доброчесність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ЗМІ у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небезпеку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?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2665726"/>
            <a:ext cx="93718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розробка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та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реалізація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медіа-політики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медіа-структури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(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медіа-власність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фінанси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суспільне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мовлення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);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журналісти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журналістські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/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медійні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практики.</a:t>
            </a:r>
            <a:endParaRPr lang="ru-RU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2"/>
          <p:cNvSpPr txBox="1"/>
          <p:nvPr/>
        </p:nvSpPr>
        <p:spPr>
          <a:xfrm>
            <a:off x="971732" y="1328445"/>
            <a:ext cx="10251439" cy="420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Несистемність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загальної політики у сфері медіа, часткові інтервенції.</a:t>
            </a:r>
            <a:endParaRPr sz="8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Механізми і заходи розробляються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без належного аналізу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стратегії та громадських консультацій.</a:t>
            </a:r>
            <a:endParaRPr sz="8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Непрозорість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формування політики,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недолучення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стейкхолдерів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 (незалежних, неурядових та некомерційних акторів) до процесу. </a:t>
            </a:r>
            <a:endParaRPr sz="8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Інститути, органи та посадові особи, які займаються формуванням медіа-політики, можуть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піддаватись контролю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та впливу конкретних політичних або  приватних інтересів певних груп </a:t>
            </a:r>
            <a:endParaRPr lang="uk-UA" sz="9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</a:pPr>
            <a:endParaRPr sz="9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(зокрема політичних партій), які можуть не співпадати з загальними суспільними інтересами.</a:t>
            </a:r>
            <a:endParaRPr sz="8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Політики або публічні службовці, які відповідальні за розробку та реалізацію політики в цій сфері,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можуть не мати достатньо компетенцій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або ж можуть мати конфлікт інтересів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732" y="728317"/>
            <a:ext cx="10515600" cy="327597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Ризики для чесності</a:t>
            </a:r>
            <a:r>
              <a:rPr lang="uk-UA" b="1" dirty="0">
                <a:solidFill>
                  <a:schemeClr val="lt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</a:t>
            </a:r>
            <a:br>
              <a:rPr lang="uk-UA" b="1" dirty="0">
                <a:solidFill>
                  <a:schemeClr val="lt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"/>
          <p:cNvSpPr txBox="1"/>
          <p:nvPr/>
        </p:nvSpPr>
        <p:spPr>
          <a:xfrm>
            <a:off x="6753617" y="1176308"/>
            <a:ext cx="43817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Непрозорість інформації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 власників або джерела інвестицій.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335" name="Google Shape;335;p23"/>
          <p:cNvSpPr txBox="1"/>
          <p:nvPr/>
        </p:nvSpPr>
        <p:spPr>
          <a:xfrm>
            <a:off x="1056640" y="1185484"/>
            <a:ext cx="17518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1. Власність</a:t>
            </a:r>
            <a:endParaRPr sz="2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336" name="Google Shape;336;p23"/>
          <p:cNvSpPr txBox="1"/>
          <p:nvPr/>
        </p:nvSpPr>
        <p:spPr>
          <a:xfrm>
            <a:off x="969557" y="2197993"/>
            <a:ext cx="452772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Домінуючі </a:t>
            </a:r>
            <a:r>
              <a:rPr lang="uk-UA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медіавласники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 національному та локальному ринках використовують медіа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для просування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власної та дискваліфікації протилежної політичної програми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та/або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для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клієнтелістських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відносин із політичними групами.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cxnSp>
        <p:nvCxnSpPr>
          <p:cNvPr id="337" name="Google Shape;337;p23"/>
          <p:cNvCxnSpPr/>
          <p:nvPr/>
        </p:nvCxnSpPr>
        <p:spPr>
          <a:xfrm>
            <a:off x="6069601" y="2138895"/>
            <a:ext cx="0" cy="2090383"/>
          </a:xfrm>
          <a:prstGeom prst="straightConnector1">
            <a:avLst/>
          </a:prstGeom>
          <a:noFill/>
          <a:ln w="5715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8" name="Google Shape;338;p23"/>
          <p:cNvSpPr txBox="1"/>
          <p:nvPr/>
        </p:nvSpPr>
        <p:spPr>
          <a:xfrm>
            <a:off x="6753617" y="2197994"/>
            <a:ext cx="439189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Моделі </a:t>
            </a:r>
            <a:r>
              <a:rPr lang="uk-UA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медіавласності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дозволяють надмірно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інструменталізувати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ЗМІ для конкретних політичних інтересів і конфліктів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або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конкретних інтересів приватного бізнесу, які ігнорують суспільні інтереси та демократичну роль ЗМІ.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340" name="Google Shape;340;p23"/>
          <p:cNvSpPr txBox="1"/>
          <p:nvPr/>
        </p:nvSpPr>
        <p:spPr>
          <a:xfrm>
            <a:off x="1056641" y="4617016"/>
            <a:ext cx="100888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Державні засоби масової інформації (повністю або частково) на національному та місцевому рівнях управляються та </a:t>
            </a:r>
            <a:r>
              <a:rPr lang="uk-UA" sz="1800" b="1" dirty="0">
                <a:solidFill>
                  <a:srgbClr val="B9D6D5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фінансуються для обслуговування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конкретних політичних та бізнес інтересів правлячих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політичних груп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640" y="479175"/>
            <a:ext cx="10088880" cy="400110"/>
          </a:xfrm>
        </p:spPr>
        <p:txBody>
          <a:bodyPr/>
          <a:lstStyle/>
          <a:p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Зона медіа-структур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"/>
          <p:cNvSpPr txBox="1"/>
          <p:nvPr/>
        </p:nvSpPr>
        <p:spPr>
          <a:xfrm>
            <a:off x="986745" y="1745920"/>
            <a:ext cx="1031262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Дані про фінансування та витрати медіа можуть бути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непрозорими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а джерела доходів – приховуватись. 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Ключові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дані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що впливають на фінансування медіа на конкурентному медіа-ринку та прозорість медіа-бізнесу,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недоступні або ненадійні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Жодного механізму перевірки таких даних за допомогою надійної методології та незалежного нагляду не передбачено як інструмент саморегулювання. та прозорість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медіаіндустрії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Агентства, що надають такі дані, є інструментом для конкретних інтересів.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Заходи державної податкової політики щодо засобів масової інформації використовуються правлячими політичними групами як інструмент для покарання або винагороди окремих ЗМІ чи підгалузей ЗМІ, виходячи з політичних та бізнес-інтересів правлячих політичних груп.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Журналістські розслідування, спрямовані на розкриття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клієнтелістських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і корупційних практик і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зв’язків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неправомірної поведінки центрів влади, не отримують фінансової підтримки.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8" name="Заголовок 1"/>
          <p:cNvSpPr txBox="1"/>
          <p:nvPr/>
        </p:nvSpPr>
        <p:spPr>
          <a:xfrm>
            <a:off x="986745" y="446516"/>
            <a:ext cx="5882141" cy="631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uk-UA" sz="3000" b="1" dirty="0"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Зона медіа-структур</a:t>
            </a:r>
            <a:endParaRPr lang="ru-RU" sz="3000" dirty="0"/>
          </a:p>
        </p:txBody>
      </p:sp>
      <p:sp>
        <p:nvSpPr>
          <p:cNvPr id="9" name="Google Shape;335;p23"/>
          <p:cNvSpPr txBox="1"/>
          <p:nvPr/>
        </p:nvSpPr>
        <p:spPr>
          <a:xfrm>
            <a:off x="1056640" y="1185484"/>
            <a:ext cx="17518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2. Фінанси</a:t>
            </a:r>
            <a:endParaRPr sz="2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5"/>
          <p:cNvSpPr txBox="1"/>
          <p:nvPr/>
        </p:nvSpPr>
        <p:spPr>
          <a:xfrm>
            <a:off x="986745" y="1185719"/>
            <a:ext cx="409492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3. Суспільне мовлення</a:t>
            </a:r>
            <a:endParaRPr sz="2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363" name="Google Shape;363;p25"/>
          <p:cNvSpPr txBox="1"/>
          <p:nvPr/>
        </p:nvSpPr>
        <p:spPr>
          <a:xfrm>
            <a:off x="986744" y="1864745"/>
            <a:ext cx="10301742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Склад керівних органів Суспільного мовлення, процедури та механізми призначення та звільнення їхніх членів, а також ключового керівництва та редакційного персоналу забезпечують переважний вплив уряду та/або певної політичної групи на редакційну та бізнес-політику.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Розподіл фінансових ресурсів для суспільного мовлення не базується на прозорих та об'єктивних критеріях і процедурах.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Фінансові звіти та використання ресурсів суспільного мовлення не контролюються належним чином, а механізми фінансової звітності відсутні або є неефективними.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Суспільству не вистачає прозорої та підзвітної інформації про фінансові ресурси та діяльність суспільного мовлення.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1" name="Заголовок 1"/>
          <p:cNvSpPr txBox="1"/>
          <p:nvPr/>
        </p:nvSpPr>
        <p:spPr>
          <a:xfrm>
            <a:off x="986745" y="446516"/>
            <a:ext cx="5882141" cy="631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uk-UA" sz="3000" b="1" dirty="0"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Зона медіа-структур</a:t>
            </a:r>
            <a:endParaRPr lang="ru-RU" sz="3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6"/>
          <p:cNvSpPr txBox="1"/>
          <p:nvPr/>
        </p:nvSpPr>
        <p:spPr>
          <a:xfrm>
            <a:off x="949959" y="1535123"/>
            <a:ext cx="532614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Журналістам не вистачає можливостей</a:t>
            </a:r>
            <a:endParaRPr lang="uk-UA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(щодо індивідуальних компетенцій, включаючи освіту та навички, а також щодо інституційних і горизонтальних форм професійної соціалізації),</a:t>
            </a:r>
            <a:endParaRPr lang="uk-UA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щоб</a:t>
            </a: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протистояти структурам і відносинам, які перешкоджають демократичній ролі ЗМІ</a:t>
            </a:r>
            <a:endParaRPr lang="uk-UA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371" name="Google Shape;371;p26"/>
          <p:cNvSpPr txBox="1"/>
          <p:nvPr/>
        </p:nvSpPr>
        <p:spPr>
          <a:xfrm>
            <a:off x="949960" y="3683363"/>
            <a:ext cx="5492404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Редактори призначаються </a:t>
            </a: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незалежно від</a:t>
            </a:r>
            <a:b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їхньої професійної компетенції та доброчесності</a:t>
            </a:r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а радше на основі </a:t>
            </a: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політичної приналежності, лояльності та </a:t>
            </a:r>
            <a:r>
              <a:rPr lang="uk-UA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зв’язків</a:t>
            </a: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із певними політичними та бізнесовими інтересами власників ЗМІ.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11" name="Google Shape;386;p27"/>
          <p:cNvPicPr preferRelativeResize="0"/>
          <p:nvPr/>
        </p:nvPicPr>
        <p:blipFill rotWithShape="1">
          <a:blip r:embed="rId1"/>
          <a:srcRect l="16379" t="-1089" r="13481" b="1089"/>
          <a:stretch>
            <a:fillRect/>
          </a:stretch>
        </p:blipFill>
        <p:spPr>
          <a:xfrm>
            <a:off x="7595756" y="1455297"/>
            <a:ext cx="3552766" cy="311752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/>
          <p:nvPr/>
        </p:nvSpPr>
        <p:spPr>
          <a:xfrm>
            <a:off x="986745" y="446516"/>
            <a:ext cx="5882141" cy="631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uk-UA" sz="3000" b="1" dirty="0"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Зона медіа-структур</a:t>
            </a:r>
            <a:endParaRPr lang="ru-RU" sz="3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"/>
          <p:cNvSpPr txBox="1"/>
          <p:nvPr/>
        </p:nvSpPr>
        <p:spPr>
          <a:xfrm>
            <a:off x="6736775" y="3345872"/>
            <a:ext cx="43399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Журналістам-</a:t>
            </a:r>
            <a:r>
              <a:rPr lang="uk-UA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розслідувачам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не вистачає підтримки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або вони стикаються з різними формами тиску та цензури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374" name="Google Shape;374;p26"/>
          <p:cNvSpPr txBox="1"/>
          <p:nvPr/>
        </p:nvSpPr>
        <p:spPr>
          <a:xfrm>
            <a:off x="949960" y="3356264"/>
            <a:ext cx="450526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Журналісти, які висвітлюють випадки корупції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uk-UA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клієнтелізму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та злочинності, піддаються різним формам тиску, погроз, нападів і насильства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960" y="390542"/>
            <a:ext cx="3741783" cy="689881"/>
          </a:xfrm>
        </p:spPr>
        <p:txBody>
          <a:bodyPr>
            <a:normAutofit/>
          </a:bodyPr>
          <a:lstStyle/>
          <a:p>
            <a:r>
              <a:rPr lang="uk-UA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Зона журналістів</a:t>
            </a:r>
            <a:endParaRPr lang="ru-RU" dirty="0"/>
          </a:p>
        </p:txBody>
      </p:sp>
      <p:sp>
        <p:nvSpPr>
          <p:cNvPr id="9" name="Google Shape;372;p26"/>
          <p:cNvSpPr txBox="1"/>
          <p:nvPr/>
        </p:nvSpPr>
        <p:spPr>
          <a:xfrm>
            <a:off x="1001452" y="1504379"/>
            <a:ext cx="1018909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Журналісти виконують роль клієнтів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політичних і бізнес-покровителів в обмін на різноманітні товари та привілеї. Така практика приймає форми упередженого висвітлення та пропаганди щодо політичних і комерційних питань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.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3;p21"/>
          <p:cNvSpPr/>
          <p:nvPr/>
        </p:nvSpPr>
        <p:spPr>
          <a:xfrm>
            <a:off x="9310852" y="0"/>
            <a:ext cx="2881148" cy="6858000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827144" y="4025064"/>
            <a:ext cx="2322638" cy="223495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701548" y="566330"/>
            <a:ext cx="2448234" cy="23195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42218" y="1562459"/>
            <a:ext cx="6173592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 panose="02000000000000000000"/>
              </a:rPr>
              <a:t>21 лютого 2018 року </a:t>
            </a:r>
            <a:r>
              <a:rPr lang="uk-UA" sz="1800" i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-  у власному домі був застрелений журналіст Ян </a:t>
            </a:r>
            <a:r>
              <a:rPr lang="uk-UA" sz="1800" i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Куцяк</a:t>
            </a:r>
            <a:r>
              <a:rPr lang="uk-UA" sz="1800" i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</a:t>
            </a:r>
            <a:endParaRPr sz="1800" i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Він займався </a:t>
            </a:r>
            <a:r>
              <a:rPr lang="uk-UA" sz="16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журналіським</a:t>
            </a: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розслідуванням про незаконне привласнення коштів ЄС і викрив як уряд Словаччини брав участь у покриванні організованої злочинності протягом більше десяти років. Це стало причиною  наймасовіших протестів з часів Оксамитової революції </a:t>
            </a:r>
            <a:r>
              <a:rPr lang="uk-UA" sz="1600" b="1" dirty="0">
                <a:solidFill>
                  <a:srgbClr val="8DA9DB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1989 року</a:t>
            </a: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тодішній прем’єр пішов у відставку, а суспільство почало вимагати уряду без корупції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988404" y="4640623"/>
            <a:ext cx="29154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 panose="02000000000000000000"/>
              </a:rPr>
              <a:t>Спеціальний прокурор: </a:t>
            </a:r>
            <a:endParaRPr b="1" dirty="0">
              <a:solidFill>
                <a:schemeClr val="dk1"/>
              </a:solidFill>
              <a:highlight>
                <a:srgbClr val="B9D6D5"/>
              </a:highlight>
              <a:latin typeface="Arial" panose="020B0604020202020204" pitchFamily="34" charset="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961745" y="5059693"/>
            <a:ext cx="59110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i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«З одного боку, це справа безмежного прагнення до влади і грошей, справа цинізму і підлості, боягузтва перед відповідальністю за протиправні дії. З іншого боку, це справа боротьби за справедливість»</a:t>
            </a:r>
            <a:endParaRPr sz="1800" i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9960" y="218511"/>
            <a:ext cx="6591382" cy="1325563"/>
          </a:xfrm>
        </p:spPr>
        <p:txBody>
          <a:bodyPr>
            <a:normAutofit fontScale="90000"/>
          </a:bodyPr>
          <a:lstStyle/>
          <a:p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Тиск</a:t>
            </a: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на </a:t>
            </a:r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журналістів</a:t>
            </a: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 </a:t>
            </a:r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Словаччині</a:t>
            </a: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: </a:t>
            </a:r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вбивство</a:t>
            </a: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Яна </a:t>
            </a:r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Куцяка</a:t>
            </a:r>
            <a:endParaRPr lang="ru-RU" dirty="0"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993008" y="2217323"/>
            <a:ext cx="2513743" cy="242335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"/>
          <p:cNvSpPr txBox="1"/>
          <p:nvPr/>
        </p:nvSpPr>
        <p:spPr>
          <a:xfrm>
            <a:off x="963353" y="1436889"/>
            <a:ext cx="10088880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Низьке дотримання медіа-етики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та нормативних документів в цій сфері.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Політична упередженість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у висвітленні інформації державними і приватними ЗМІ,</a:t>
            </a:r>
            <a:b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які піддаються впливу та контролю з боку певних політичних і бізнес-інтересів і груп.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Політизованість медіа-контенту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його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інструменталізація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для боротьби за політичні</a:t>
            </a:r>
            <a:b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чи партійні інтереси.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Представлення етнічних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релігійних, сексуальних та інших меншин, а також гендерне представлення в засобах масової інформації сприяють і підтримують форми соціальної організації, розподілу ролей і ресурсів у суспільстві на основі соціальної ізоляції, нерівності та домінування певних політичних і економічних інтересів.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56640" y="528657"/>
            <a:ext cx="10088880" cy="721360"/>
          </a:xfrm>
        </p:spPr>
        <p:txBody>
          <a:bodyPr/>
          <a:lstStyle/>
          <a:p>
            <a:r>
              <a:rPr lang="uk-UA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Зона журналістських практик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 txBox="1"/>
          <p:nvPr/>
        </p:nvSpPr>
        <p:spPr>
          <a:xfrm>
            <a:off x="2201518" y="2581137"/>
            <a:ext cx="77028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інформаційні маніпуляції буває важко розрізнити</a:t>
            </a: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та необхідно ретельно перевіряти, аби усвідомити  підступність. </a:t>
            </a:r>
            <a:endParaRPr lang="uk-UA" sz="24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395" name="Google Shape;395;p28"/>
          <p:cNvSpPr txBox="1"/>
          <p:nvPr/>
        </p:nvSpPr>
        <p:spPr>
          <a:xfrm>
            <a:off x="6203372" y="4401594"/>
            <a:ext cx="43330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Головна мета інформаційних маніпуляцій </a:t>
            </a:r>
            <a:r>
              <a:rPr lang="uk-UA" sz="14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– це вплинути на вас та спонукати</a:t>
            </a:r>
            <a:r>
              <a:rPr lang="en-US" sz="14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uk-UA" sz="14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розповсюджувати їх далі</a:t>
            </a:r>
            <a:r>
              <a:rPr lang="uk-UA" sz="1400" u="sng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: </a:t>
            </a:r>
            <a:r>
              <a:rPr lang="uk-UA" sz="14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робити репости, розсилати родичам, обговорювати у компанії друзів. </a:t>
            </a:r>
            <a:endParaRPr sz="14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860" y="420000"/>
            <a:ext cx="10088880" cy="9978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прояви</a:t>
            </a:r>
            <a:r>
              <a:rPr lang="en-US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 ЗМІ: </a:t>
            </a:r>
            <a:r>
              <a:rPr lang="ru-RU" b="1" dirty="0" err="1">
                <a:highlight>
                  <a:srgbClr val="B9D6D5"/>
                </a:highlight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Маніпуляції</a:t>
            </a:r>
            <a:endParaRPr lang="ru-RU" dirty="0">
              <a:highlight>
                <a:srgbClr val="B9D6D5"/>
              </a:highligh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55914" y="2181670"/>
            <a:ext cx="10080172" cy="1964304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 txBox="1"/>
          <p:nvPr/>
        </p:nvSpPr>
        <p:spPr>
          <a:xfrm>
            <a:off x="997527" y="420316"/>
            <a:ext cx="1014152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406" name="Google Shape;406;p29"/>
          <p:cNvSpPr txBox="1"/>
          <p:nvPr/>
        </p:nvSpPr>
        <p:spPr>
          <a:xfrm>
            <a:off x="997527" y="1623998"/>
            <a:ext cx="1026049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Інформаційний сендвіч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подача інформації, що чергує правдиву та неправдиву інформацію у одній публікації. Принцип роботи: факт – фейк – факт. </a:t>
            </a:r>
            <a:endParaRPr lang="en-US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Наприклад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«</a:t>
            </a:r>
            <a:r>
              <a:rPr lang="uk-UA" sz="1800" i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Земля – не плоска, як доказали американські вчені у 1998 році, і обертається навколо сонця».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Тож, відрізнити її буде не так складно, якщо бути уважним.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407" name="Google Shape;407;p29"/>
          <p:cNvSpPr txBox="1"/>
          <p:nvPr/>
        </p:nvSpPr>
        <p:spPr>
          <a:xfrm>
            <a:off x="997527" y="3839844"/>
            <a:ext cx="10356876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2.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Заголовок, що провокує на натискання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 – тобто «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клікбейт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 – вам намагаються…</a:t>
            </a:r>
            <a:b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знаєте,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простіше продемонструвати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:</a:t>
            </a:r>
            <a:endParaRPr lang="uk-UA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«ВЕСЬ СВІТ У ЩОЦІ ВІД ТОГО, ХТО НАРОДИВСЯ НА ВІННИЧИНІ: ДИВИТИСЯ ФОТО».</a:t>
            </a:r>
            <a:endParaRPr lang="uk-UA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«СВІТЛА В УКРАЇНІ БІЛЬШЕ НЕ БУДЕ: ОКУНАЄМОСЬ У ТЕМРЯВУ НАЗАВЖДИ»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Добре, що таку маніпуляцію видно здалеку –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завдяки </a:t>
            </a:r>
            <a:r>
              <a:rPr lang="uk-UA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капслоку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зокрема</a:t>
            </a:r>
            <a:r>
              <a:rPr lang="uk-UA" sz="1800" dirty="0"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Calibri" panose="020F0502020204030204"/>
              </a:rPr>
              <a:t>.</a:t>
            </a:r>
            <a:endParaRPr sz="18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cxnSp>
        <p:nvCxnSpPr>
          <p:cNvPr id="408" name="Google Shape;408;p29"/>
          <p:cNvCxnSpPr/>
          <p:nvPr/>
        </p:nvCxnSpPr>
        <p:spPr>
          <a:xfrm>
            <a:off x="6082748" y="3226915"/>
            <a:ext cx="13252" cy="466851"/>
          </a:xfrm>
          <a:prstGeom prst="straightConnector1">
            <a:avLst/>
          </a:prstGeom>
          <a:noFill/>
          <a:ln w="762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/>
          <p:nvPr/>
        </p:nvSpPr>
        <p:spPr>
          <a:xfrm>
            <a:off x="997526" y="1613159"/>
            <a:ext cx="1014152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3.  Невірне оперування статистичними даними та дослідженнями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вам намагаються показати якісь графіки, діаграми, списки, складні схеми та одразу нав’язують власну їхню інтерпретацію у одному абзаці із авторським переказом. Або ж, у тексті йдеться про «70% когось або чогось, що виступають проти чогось» без посилань на першоджерело дослідження.</a:t>
            </a:r>
            <a:endParaRPr sz="1600"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Для того, аби відрізнити такі інформаційні маніпуляції,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достатньо слідувати простому правилу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бачите «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циферки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 та «британських вчених», переходьте до першоджерела!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416" name="Google Shape;416;p3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855187" y="3535688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0"/>
          <p:cNvSpPr txBox="1"/>
          <p:nvPr/>
        </p:nvSpPr>
        <p:spPr>
          <a:xfrm>
            <a:off x="997526" y="4063302"/>
            <a:ext cx="1014152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4.Неправильний переклад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вам намагаються нав’язати некоректний переклад іншомовної публікації або висловлювання.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419" name="Google Shape;419;p3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855187" y="4573819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0"/>
          <p:cNvSpPr txBox="1"/>
          <p:nvPr/>
        </p:nvSpPr>
        <p:spPr>
          <a:xfrm>
            <a:off x="997524" y="5244841"/>
            <a:ext cx="1014152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5.Підміна понять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вам намагаються піднести все чорне – білим, рожеве – блакитним, перекрутити суб’єкт та об’єкт, небо та землю.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Помітити таку маніпуляції одразу буває важко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оскільки підміна понять може використовуватись лише декілька разів на весь текст, але, тим не менш, вона матиме ефект на читачів.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0" name="Google Shape;405;p29"/>
          <p:cNvSpPr txBox="1"/>
          <p:nvPr/>
        </p:nvSpPr>
        <p:spPr>
          <a:xfrm>
            <a:off x="997527" y="420316"/>
            <a:ext cx="1014152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1"/>
          <p:cNvSpPr txBox="1"/>
          <p:nvPr/>
        </p:nvSpPr>
        <p:spPr>
          <a:xfrm>
            <a:off x="1070265" y="1610185"/>
            <a:ext cx="100895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6.Конспірологія або теорії змов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їх нескладно розрізнити, якщо ви вже чули про «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рептілоїдів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</a:t>
            </a:r>
            <a:b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 «масонів», які управляють світом. Такі маніпуляції можуть носити й розважальний характер, тож,</a:t>
            </a:r>
            <a:b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якщо вам подобається читати про теорії змов, чому б ні? </a:t>
            </a:r>
            <a:endParaRPr lang="uk-UA"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430" name="Google Shape;430;p3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855187" y="2441141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1"/>
          <p:cNvSpPr txBox="1"/>
          <p:nvPr/>
        </p:nvSpPr>
        <p:spPr>
          <a:xfrm>
            <a:off x="1070265" y="2898731"/>
            <a:ext cx="100895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7. </a:t>
            </a:r>
            <a:r>
              <a:rPr lang="uk-UA" sz="16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Джинса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– це </a:t>
            </a:r>
            <a:r>
              <a:rPr lang="uk-UA" sz="16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замовні»матеріали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часто медіа не дотримуються своїх журналістських стандартів та публікують не точну або маніпулятивну інформацію у вигляді новини, а не реклами, за яку отримують гроші.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432" name="Google Shape;432;p3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855187" y="3601091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1"/>
          <p:cNvSpPr txBox="1"/>
          <p:nvPr/>
        </p:nvSpPr>
        <p:spPr>
          <a:xfrm>
            <a:off x="1070265" y="4097160"/>
            <a:ext cx="10120744" cy="24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8. «Інсайд» або «злив»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ця інформація так і називається у публікаціях, тому розрізнити її дуже просто. </a:t>
            </a:r>
            <a:endParaRPr sz="1600"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Часто інсайд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: «інсайд: джерело у Офісі Президента/МВС/СБУ повідомило…» – до таких публікацій необхідно ставитись скептично. </a:t>
            </a:r>
            <a:endParaRPr lang="uk-UA"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По-перше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унікальної або секретної інформації скоріше за все ви не побачите, оскільки вона охороняється державною таємницею, а її розголошення карається законом.</a:t>
            </a:r>
            <a:endParaRPr sz="1600"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По-друге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така інформація намагається викликати у вас певну реакцію, яка необхідна автору. </a:t>
            </a:r>
            <a:endParaRPr sz="1600"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По-третє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– це спосіб підвищити вартість власного інформаційного ресурсу в очах у підписників. Все ж, іноді «інсайди» бувають і доречними та як і 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конспірологія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можуть носити розважальний характер.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1" name="Google Shape;405;p29"/>
          <p:cNvSpPr txBox="1"/>
          <p:nvPr/>
        </p:nvSpPr>
        <p:spPr>
          <a:xfrm>
            <a:off x="997527" y="420316"/>
            <a:ext cx="1014152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"/>
          <p:cNvSpPr/>
          <p:nvPr/>
        </p:nvSpPr>
        <p:spPr>
          <a:xfrm>
            <a:off x="2493818" y="2010559"/>
            <a:ext cx="72009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i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Для досягнення найбільшого ефекту, всі інформаційні маніпуляції можуть поєднуватись між собою, чергуватись одна із одною </a:t>
            </a:r>
            <a:r>
              <a:rPr lang="uk-UA" sz="2000" b="1" i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або ж, навпаки, </a:t>
            </a:r>
            <a:r>
              <a:rPr lang="uk-UA" sz="2000" i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приховуватись за, на перший погляд, стрічкою із цілком достовірного контенту. </a:t>
            </a:r>
            <a:endParaRPr sz="2000" i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055914" y="1340005"/>
            <a:ext cx="10080172" cy="2754013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3"/>
          <p:cNvSpPr txBox="1"/>
          <p:nvPr/>
        </p:nvSpPr>
        <p:spPr>
          <a:xfrm>
            <a:off x="1132609" y="1864694"/>
            <a:ext cx="100129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Фейків </a:t>
            </a:r>
            <a:r>
              <a:rPr lang="uk-UA" sz="1800" b="1" i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(фейк з англійського «несправжній»)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буває безліч. Вони можуть бути різної форми і видів - від аналітичних довгих текстів до сторінок у соціальних мережах або цілих сайтів.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Правила, які допоможуть розпізнати фейки: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451" name="Google Shape;451;p33"/>
          <p:cNvSpPr txBox="1"/>
          <p:nvPr/>
        </p:nvSpPr>
        <p:spPr>
          <a:xfrm>
            <a:off x="1056640" y="2718466"/>
            <a:ext cx="1008888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uk-UA" sz="3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1. Джерело публікації:</a:t>
            </a:r>
            <a:endParaRPr sz="3000" dirty="0">
              <a:latin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Перше, на що ви маєте звернути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на джерело, тобто хто це 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запостив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? Зважайте на те, що фейкову інформацію можуть поширювати також і несправжні акаунти. Бачите сторінку Ілона Маска, що не має поруч з назвою галочки верифікації та підписників –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це точно фейк.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Втім, не тільки фейкові акаунти є недостовірним джерелом публікації.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Наприклад,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помітивши новий канал інформації, обов’язково перевірте, чи не входить він до списку ворожих 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Telegram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-каналів, що ведуть спецслужби 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росії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прочитайте кілька попередніх публікацій, продивіться кого 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репостить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цей ресурс.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прояви </a:t>
            </a:r>
            <a:r>
              <a:rPr lang="ru-RU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 ЗМІ:</a:t>
            </a:r>
            <a:br>
              <a:rPr lang="ru-RU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ru-RU" b="1" dirty="0">
                <a:highlight>
                  <a:srgbClr val="B9D6D5"/>
                </a:highlight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Фейки</a:t>
            </a:r>
            <a:endParaRPr lang="ru-RU" dirty="0">
              <a:highlight>
                <a:srgbClr val="B9D6D5"/>
              </a:highligh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прояви </a:t>
            </a:r>
            <a:r>
              <a:rPr lang="ru-RU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 ЗМІ:</a:t>
            </a:r>
            <a:br>
              <a:rPr lang="ru-RU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ru-RU" b="1" dirty="0">
                <a:highlight>
                  <a:srgbClr val="B9D6D5"/>
                </a:highlight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Фейки</a:t>
            </a:r>
            <a:endParaRPr lang="ru-RU" dirty="0">
              <a:highlight>
                <a:srgbClr val="B9D6D5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864" y="2464604"/>
            <a:ext cx="72112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Важливо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!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Навіть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на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публікації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від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перевірених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ресурсів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або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ваших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друзів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не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слід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реагувати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одразу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оскільки</a:t>
            </a:r>
            <a:r>
              <a:rPr lang="ru-RU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по-перше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на фейк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досить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легко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повестися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навіть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досвідченим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користувачам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 </a:t>
            </a: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по-друге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через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такі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сумнівні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публікації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особливо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які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містять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посилання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можуть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бути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небезпечними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з точки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зору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потенційного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зламу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вашого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пристрою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або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поширення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шкідливого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програмного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забезпечення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</a:t>
            </a:r>
            <a:r>
              <a:rPr lang="ru-RU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 </a:t>
            </a: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такі</a:t>
            </a:r>
            <a:r>
              <a:rPr lang="ru-RU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злами</a:t>
            </a:r>
            <a:r>
              <a:rPr lang="ru-RU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 оперативно </a:t>
            </a: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повідомлять</a:t>
            </a:r>
            <a:r>
              <a:rPr lang="ru-RU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відповідні</a:t>
            </a:r>
            <a:r>
              <a:rPr lang="ru-RU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органи</a:t>
            </a:r>
            <a:r>
              <a:rPr lang="ru-RU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</a:t>
            </a:r>
            <a:endParaRPr lang="ru-RU"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7" name="Графіка 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78830" y="2132866"/>
            <a:ext cx="863434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4"/>
          <p:cNvSpPr/>
          <p:nvPr/>
        </p:nvSpPr>
        <p:spPr>
          <a:xfrm>
            <a:off x="1056641" y="1635351"/>
            <a:ext cx="1008888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Ви дізналися про джерело публікації та починаєте розглядати зміст.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Уважно подивіться, на чиї цитати або дані посилаються в публікації.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Спойлер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: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джерело у вищих колах по секрету повідомило/достовірна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інфа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яку сказали знаючі люди від тещі братового кума не може вважатися достовірним.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Достовірне джерело інформації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- </a:t>
            </a:r>
            <a:r>
              <a:rPr lang="uk-UA" sz="1800" i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це безпосередньо дані  органу державної влади, або ж представників/речників, уповноважених таких органів, компаній, організацій тощо.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Але і в такому разі слід переконатися, чи реально та особа, чиї слова процитували, насправді сказала саме так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Це можна зробити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відвідавши офіційну сторінку у соціальних мережах або сайт.</a:t>
            </a: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2. Джерело інформації: </a:t>
            </a:r>
            <a:br>
              <a:rPr lang="uk-UA" dirty="0"/>
            </a:b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5;p35"/>
          <p:cNvSpPr/>
          <p:nvPr/>
        </p:nvSpPr>
        <p:spPr>
          <a:xfrm>
            <a:off x="1056640" y="1634029"/>
            <a:ext cx="10088880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Отже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ви перевірили джерело інформації: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хто її </a:t>
            </a:r>
            <a:r>
              <a:rPr lang="uk-UA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запостив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(канал, який ви постійно читаєте)</a:t>
            </a:r>
            <a:endParaRPr dirty="0">
              <a:latin typeface="Arial" panose="020B0604020202020204" pitchFamily="34" charset="0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на чиїх словах засновано (реальний політик) </a:t>
            </a:r>
            <a:endParaRPr dirty="0">
              <a:latin typeface="Arial" panose="020B0604020202020204" pitchFamily="34" charset="0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розглядаєте ілюстрацію до повідомлення. 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056640" y="548640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3. </a:t>
            </a:r>
            <a:r>
              <a:rPr lang="uk-UA" dirty="0">
                <a:solidFill>
                  <a:schemeClr val="dk1"/>
                </a:solidFill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Зміст публікації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56930" y="4711191"/>
            <a:ext cx="10188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Фейковий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супровід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змісту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наприклад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зображення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не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відповідає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тексту, не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завжди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вдається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помітити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одразу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</a:t>
            </a:r>
            <a:endParaRPr lang="ru-RU" sz="18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754657" y="1568706"/>
            <a:ext cx="869695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 panose="02000000000000000000"/>
              </a:rPr>
              <a:t> Засоби масової інформації 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засоби, призначені для публічного поширення друкованої або аудіовізуальної інформації”. Під друкованою інформацією ми розуміємо пресу – журнали, газети, разові видання певного тиражу тощо; під аудіо- та візуальною інформацією – телебачення, кіно, радіомовлення, відеозапис та ін. (Закон України «Про інформацію»,  ч. 2 ст. 22 )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51611" y="3429000"/>
            <a:ext cx="714843" cy="73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10800000">
            <a:off x="1041363" y="1003829"/>
            <a:ext cx="713294" cy="73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/>
          <p:nvPr/>
        </p:nvSpPr>
        <p:spPr>
          <a:xfrm>
            <a:off x="1056640" y="1413083"/>
            <a:ext cx="10089572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u="sng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Вигадана публікація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найпростіший фейк, для якого майже не потрібно зусиль. Автор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просто вигадує інформаці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ю, прикріпляє фотографії або зображення із вільного доступу та видає її, як йому завгодно. </a:t>
            </a:r>
            <a:endParaRPr sz="16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«</a:t>
            </a:r>
            <a:r>
              <a:rPr lang="uk-UA" sz="16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Фотошоп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загальний збірний термін для всіх видів компіляцій із зображеннями та відео, що часто стають фейками та поширюються потім в Інтернеті. </a:t>
            </a:r>
            <a:endParaRPr sz="16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Такий фейк також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доволі просто розпізнати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оскільки оригінал зображення майже завжди зберігається в мережі, а подекуди сліди від редагування будуть помітні,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наприклад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у вигляді розтягнутого фону,  неприродньої пози, явних ознак накладених зображень тощо.</a:t>
            </a:r>
            <a:endParaRPr sz="16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Технологія </a:t>
            </a:r>
            <a:r>
              <a:rPr lang="uk-UA" sz="1600" b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Діпфейк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</a:t>
            </a:r>
            <a:r>
              <a:rPr lang="uk-UA" sz="1600" i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від </a:t>
            </a:r>
            <a:r>
              <a:rPr lang="uk-UA" sz="1600" i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англ</a:t>
            </a:r>
            <a:r>
              <a:rPr lang="uk-UA" sz="1600" i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. </a:t>
            </a:r>
            <a:r>
              <a:rPr lang="uk-UA" sz="1600" i="1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deepfake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від поєднання термінів «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deep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learning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 – «глибинне навчання» та «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fake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» – «підробка».</a:t>
            </a:r>
            <a:endParaRPr lang="uk-UA"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lang="uk-UA" sz="1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</a:pP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Більш складний у виконанні, проте легко впізнаваний фейк: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зображення людини використовують для поєднання і накладення на інші зображення або відеоролики за допомогою штучного інтелекту. 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640" y="548640"/>
            <a:ext cx="10088880" cy="480060"/>
          </a:xfrm>
        </p:spPr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Які є найпопулярніші види фейкових публікацій?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"/>
          <p:cNvSpPr/>
          <p:nvPr/>
        </p:nvSpPr>
        <p:spPr>
          <a:xfrm>
            <a:off x="8165915" y="0"/>
            <a:ext cx="4026085" cy="6858000"/>
          </a:xfrm>
          <a:prstGeom prst="rect">
            <a:avLst/>
          </a:prstGeom>
          <a:solidFill>
            <a:schemeClr val="tx1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highlight>
                <a:srgbClr val="B9D6D5"/>
              </a:highlight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3084" name="Picture 12" descr="У центрі уваги (2015) дивитися онлайн українською в HD | UAfilm.TV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t="133" r="16515" b="-133"/>
          <a:stretch>
            <a:fillRect/>
          </a:stretch>
        </p:blipFill>
        <p:spPr bwMode="auto">
          <a:xfrm>
            <a:off x="8945082" y="175662"/>
            <a:ext cx="2295611" cy="21150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339;p3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51307" y="328800"/>
            <a:ext cx="2770749" cy="9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1;p39"/>
          <p:cNvSpPr txBox="1"/>
          <p:nvPr/>
        </p:nvSpPr>
        <p:spPr>
          <a:xfrm>
            <a:off x="1022123" y="1233200"/>
            <a:ext cx="3833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rgbClr val="FFFFFF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Навчальна відеогра</a:t>
            </a:r>
            <a:endParaRPr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074" name="Picture 2" descr="Убити посланця (фільм, 2014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21897"/>
          <a:stretch>
            <a:fillRect/>
          </a:stretch>
        </p:blipFill>
        <p:spPr bwMode="auto">
          <a:xfrm>
            <a:off x="7293295" y="844993"/>
            <a:ext cx="2081714" cy="205013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10919" y="2337140"/>
            <a:ext cx="37312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ЗМІ</a:t>
            </a:r>
            <a:endParaRPr lang="ru-RU" sz="4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сучасному</a:t>
            </a:r>
            <a:endParaRPr lang="ru-RU" sz="4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світі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335;p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51307" y="5102577"/>
            <a:ext cx="3285413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7"/>
          <p:cNvSpPr/>
          <p:nvPr/>
        </p:nvSpPr>
        <p:spPr>
          <a:xfrm>
            <a:off x="951307" y="5133057"/>
            <a:ext cx="37312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Посилання на </a:t>
            </a:r>
            <a:r>
              <a:rPr lang="uk-UA" sz="2400" b="1" u="sng" dirty="0" err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  <a:hlinkClick r:id="rId5"/>
              </a:rPr>
              <a:t>кахут</a:t>
            </a:r>
            <a:endParaRPr sz="2400" b="1" dirty="0">
              <a:solidFill>
                <a:schemeClr val="accent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/>
          <a:stretch>
            <a:fillRect/>
          </a:stretch>
        </p:blipFill>
        <p:spPr bwMode="auto">
          <a:xfrm>
            <a:off x="8742955" y="2095888"/>
            <a:ext cx="2324153" cy="222486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Очередной автохам, который оставил машину на тротуаре: смотри, как ему  намекнули, что это не хорошо - Днепр Vgorode.u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/>
          <a:stretch>
            <a:fillRect/>
          </a:stretch>
        </p:blipFill>
        <p:spPr bwMode="auto">
          <a:xfrm>
            <a:off x="6433801" y="2728731"/>
            <a:ext cx="2295611" cy="21831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̶a̶g̶ t̶h̶e̶ d̶o̶g̶ | Медіа-Арт Резиденці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r="4088" b="48815"/>
          <a:stretch>
            <a:fillRect/>
          </a:stretch>
        </p:blipFill>
        <p:spPr bwMode="auto">
          <a:xfrm>
            <a:off x="9031763" y="3175038"/>
            <a:ext cx="2295611" cy="21596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ятая власть»: Правдивая история про Двуликого и Робина - спутник  телезрителя - Кино-Театр.Ру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10707"/>
          <a:stretch>
            <a:fillRect/>
          </a:stretch>
        </p:blipFill>
        <p:spPr bwMode="auto">
          <a:xfrm>
            <a:off x="7660439" y="4226140"/>
            <a:ext cx="2324152" cy="218133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/>
          <p:nvPr/>
        </p:nvSpPr>
        <p:spPr>
          <a:xfrm>
            <a:off x="978535" y="798830"/>
            <a:ext cx="9932035" cy="526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Роль «сторожового пса»</a:t>
            </a:r>
            <a:endParaRPr lang="uk-UA" sz="20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None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Саме завдяки медіа корупційні кейси стають широко відомим для громадськості й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отримують розголос. Журналісти відіграють важливу роль у боротьбі з корупцією, висвітлюючи прояви недоброчесності, вимагаючи підзвітності та прозорості від державних і приватних секторів. Не дарма медіа називають четвертою владою, яка має служити суспільству й контролювати три інші гілки – законодавчу, виконавчу та судову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Залучення громадян до антикорупційних зусиль </a:t>
            </a:r>
            <a:endParaRPr lang="uk-UA" sz="2000" b="1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None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Також медіа відіграють важливу роль у формуванні майданчика для дискусій у суспільстві, формуючи в громадян політичну ініціативу. А висвітлюючи діяльність органів державної влади, вони також беруть на себе першорядну роль у боротьбі за захист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порушених прав людей. Журналісти також долучаються до формування ставлення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None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суспільства до антикорупційних заходів, нетерпимості до корупції.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Сприяння розбудові доброчесності</a:t>
            </a:r>
            <a:endParaRPr lang="uk-UA"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None/>
            </a:pPr>
            <a:r>
              <a:rPr sz="16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Роль медіа в просуванні доброчесності зросла у відповідь на соціальне розчарування в ефективності політики урядів щодо боротьби з корупцією. Суспільство може бути</a:t>
            </a: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sz="16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цинічним щодо політичного процесу, а також мати недостатній рівень довіри до державних суб’єктів, співгромадян і медіа.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535" y="172720"/>
            <a:ext cx="10088880" cy="721360"/>
          </a:xfrm>
        </p:spPr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Функції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ЗМІ у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боротьбі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з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корупцією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775452" y="1094133"/>
            <a:ext cx="4849467" cy="484946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/>
          <p:nvPr/>
        </p:nvSpPr>
        <p:spPr>
          <a:xfrm>
            <a:off x="1021715" y="2364880"/>
            <a:ext cx="61595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Журналістські розслідування </a:t>
            </a:r>
            <a:r>
              <a:rPr lang="uk-UA" sz="24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– тип журналістики, який намагається викрити інформацію, яка становить суспільний інтерес, яку хтось намагається приховати.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200" y="455122"/>
            <a:ext cx="10088880" cy="721360"/>
          </a:xfrm>
        </p:spPr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Журналістські розслідування</a:t>
            </a:r>
            <a:b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/>
        </p:nvSpPr>
        <p:spPr>
          <a:xfrm>
            <a:off x="1046480" y="1600200"/>
            <a:ext cx="9798050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Для </a:t>
            </a:r>
            <a:r>
              <a:rPr lang="uk-UA" sz="18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відігравання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ефективної ролі у виявленні корупції,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ЗМІ мають бути вільними та незалежними. </a:t>
            </a: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Чим вищий рівень свободи преси, тим нижчий рівень корупції.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Належним чином виконати свою функцію в антикорупційній діяльності можуть </a:t>
            </a:r>
            <a:r>
              <a:rPr lang="uk-UA" sz="18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лише незалежні та об’єктивні ЗМІ</a:t>
            </a:r>
            <a:endParaRPr sz="18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134" y="460831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Належний вплив ЗМІ</a:t>
            </a:r>
            <a:br>
              <a:rPr lang="uk-UA" sz="32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/>
        </p:nvSpPr>
        <p:spPr>
          <a:xfrm>
            <a:off x="1056640" y="2325760"/>
            <a:ext cx="5868455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Безпека журналістів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Мінімальне втручання держави у справи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Відсутність правового та економічного тиску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640" y="548640"/>
            <a:ext cx="7998460" cy="721360"/>
          </a:xfrm>
        </p:spPr>
        <p:txBody>
          <a:bodyPr/>
          <a:lstStyle/>
          <a:p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ЗМІ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може</a:t>
            </a: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нормально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функціонувати</a:t>
            </a:r>
            <a:b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за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наступних</a:t>
            </a: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умов: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5095" y="2020919"/>
            <a:ext cx="4669280" cy="35019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/>
        </p:nvSpPr>
        <p:spPr>
          <a:xfrm>
            <a:off x="987287" y="1186429"/>
            <a:ext cx="84107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Наслідки надмірного впливу на ЗМІ з боку політиків, бізнес-лідерів або корумпованої еліти: 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930964" y="2047816"/>
            <a:ext cx="516503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Повідомлення ЗМІ є упередженими та використовуються для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маніпулювання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громадянами  У такому разі діяльність ЗМІ зводиться до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лобіювання інтересів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людини, що його фінансує і боротьби  усіма способами з його конкурентами. 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1056640" y="3753191"/>
            <a:ext cx="503936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Власники приватних ЗМІ або держава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втручаються у свободу слова</a:t>
            </a:r>
            <a:b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Різні медіа-канали можуть бути використані для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приховування фактів зловживань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</a:t>
            </a:r>
            <a:r>
              <a:rPr lang="uk-UA" sz="1600" dirty="0" err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клієнтелізму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та розкрадань, зокрема, і для приховування фактів зловживання службовим становищем. 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6821557" y="2047816"/>
            <a:ext cx="443947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Незалежні журналісти-викривачі </a:t>
            </a: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піддаються переслідуванням 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та санкціям. </a:t>
            </a:r>
            <a:b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</a:br>
            <a:r>
              <a:rPr lang="uk-UA" sz="1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Наприклад</a:t>
            </a:r>
            <a:r>
              <a:rPr lang="uk-UA" sz="1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, різноманітне перешкоджання для вільної роботи журналістів та ЗМІ: інформаційні компанії проти них, подання позовів до суду або початок несанкціонованих перевірок. А іноді замахи на життя та вбивства.</a:t>
            </a:r>
            <a:endParaRPr sz="16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  <a:sym typeface="Roboto" panose="0200000000000000000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764" y="486404"/>
            <a:ext cx="10088880" cy="438365"/>
          </a:xfrm>
        </p:spPr>
        <p:txBody>
          <a:bodyPr/>
          <a:lstStyle/>
          <a:p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ЗМІ по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інший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бік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  <a:sym typeface="Roboto" panose="02000000000000000000"/>
              </a:rPr>
              <a:t>корупції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резентація1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Презентація1</Template>
  <TotalTime>0</TotalTime>
  <Words>23030</Words>
  <Application>WPS Presentation</Application>
  <PresentationFormat>Широкий екран</PresentationFormat>
  <Paragraphs>436</Paragraphs>
  <Slides>41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6" baseType="lpstr">
      <vt:lpstr>Arial</vt:lpstr>
      <vt:lpstr>SimSun</vt:lpstr>
      <vt:lpstr>Wingdings</vt:lpstr>
      <vt:lpstr>Arial</vt:lpstr>
      <vt:lpstr>Roboto</vt:lpstr>
      <vt:lpstr>Calibri</vt:lpstr>
      <vt:lpstr>Helvetica Neue</vt:lpstr>
      <vt:lpstr>Microsoft YaHei</vt:lpstr>
      <vt:lpstr>Arial Unicode MS</vt:lpstr>
      <vt:lpstr>Times New Roman</vt:lpstr>
      <vt:lpstr>Arsenal</vt:lpstr>
      <vt:lpstr>Segoe Print</vt:lpstr>
      <vt:lpstr>Roboto</vt:lpstr>
      <vt:lpstr>Calibri Light</vt:lpstr>
      <vt:lpstr>Презентація1</vt:lpstr>
      <vt:lpstr>PowerPoint 演示文稿</vt:lpstr>
      <vt:lpstr>PowerPoint 演示文稿</vt:lpstr>
      <vt:lpstr>Тиск на журналістів в Словаччині: вбивство Яна Куцяка</vt:lpstr>
      <vt:lpstr>PowerPoint 演示文稿</vt:lpstr>
      <vt:lpstr>Функції ЗМІ у боротьбі з корупцією</vt:lpstr>
      <vt:lpstr>Журналістські розслідування </vt:lpstr>
      <vt:lpstr>Належний вплив ЗМІ </vt:lpstr>
      <vt:lpstr>ЗМІ може нормально функціонувати за наступних умов: </vt:lpstr>
      <vt:lpstr>ЗМІ по інший бік корупції</vt:lpstr>
      <vt:lpstr>Приклади впливу на ЗМІ </vt:lpstr>
      <vt:lpstr>Приклади впливу на ЗМІ </vt:lpstr>
      <vt:lpstr>ЗМІ vs Соціальні мережі</vt:lpstr>
      <vt:lpstr>ЗМІ як рупор пропаганди та дезінформації </vt:lpstr>
      <vt:lpstr>Загроза російської пропаганди </vt:lpstr>
      <vt:lpstr>PowerPoint 演示文稿</vt:lpstr>
      <vt:lpstr>Російська дезінформація в світі </vt:lpstr>
      <vt:lpstr>Антиукраїнські та антизахідні наративи в Сербії </vt:lpstr>
      <vt:lpstr>Російська пропаганда в КНР</vt:lpstr>
      <vt:lpstr>Просування російських наративів в Німеччині </vt:lpstr>
      <vt:lpstr>Доброчесність Засобів Масової Інформації</vt:lpstr>
      <vt:lpstr>Доброчесність Засобів Масової Інформації</vt:lpstr>
      <vt:lpstr>PowerPoint 演示文稿</vt:lpstr>
      <vt:lpstr>Що ставить доброчесність ЗМІ у небезпеку? </vt:lpstr>
      <vt:lpstr>Ризики для чесності. </vt:lpstr>
      <vt:lpstr>Зона медіа-структур</vt:lpstr>
      <vt:lpstr>PowerPoint 演示文稿</vt:lpstr>
      <vt:lpstr>PowerPoint 演示文稿</vt:lpstr>
      <vt:lpstr>PowerPoint 演示文稿</vt:lpstr>
      <vt:lpstr>Зона журналістів</vt:lpstr>
      <vt:lpstr>Зона журналістських практик</vt:lpstr>
      <vt:lpstr>Некорупційні прояви недоброчесності в ЗМІ: Маніпуляції</vt:lpstr>
      <vt:lpstr>PowerPoint 演示文稿</vt:lpstr>
      <vt:lpstr>PowerPoint 演示文稿</vt:lpstr>
      <vt:lpstr>PowerPoint 演示文稿</vt:lpstr>
      <vt:lpstr>PowerPoint 演示文稿</vt:lpstr>
      <vt:lpstr>Некорупційні прояви недоброчесності в ЗМІ: Фейки</vt:lpstr>
      <vt:lpstr>Некорупційні прояви недоброчесності в ЗМІ: Фейки</vt:lpstr>
      <vt:lpstr>2. Джерело інформації:  </vt:lpstr>
      <vt:lpstr>3. Зміст публікації </vt:lpstr>
      <vt:lpstr>Які є найпопулярніші види фейкових публікацій?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Oksana</cp:lastModifiedBy>
  <cp:revision>36</cp:revision>
  <dcterms:created xsi:type="dcterms:W3CDTF">2023-03-10T17:33:00Z</dcterms:created>
  <dcterms:modified xsi:type="dcterms:W3CDTF">2024-10-29T10:58:01Z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96821835C65544148689826CAA937BE7_12</vt:lpwstr>
  </property>
  <property fmtid="{D5CDD505-2E9C-101B-9397-08002B2CF9AE}" pid="3" name="KSOProductBuildVer">
    <vt:lpwstr>1033-12.2.0.18607</vt:lpwstr>
  </property>
</Properties>
</file>