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81" r:id="rId17"/>
  </p:sldIdLst>
  <p:sldSz cx="18288000" cy="10287000"/>
  <p:notesSz cx="6858000" cy="9144000"/>
  <p:embeddedFontLst>
    <p:embeddedFont>
      <p:font typeface="Vollkorn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02.03.2025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00200" y="2171700"/>
            <a:ext cx="14782800" cy="4708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ТЕМА 2. ЗАХИСТ ІНФОРМАЦІЇ НА РІВНІ ПРИКЛАДНОГО ТА СИСТЕМНОГО ПРОГРАМНОГО</a:t>
            </a:r>
            <a:endParaRPr lang="uk-UA" sz="40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ЗАБЕЗПЕЧЕННЯ</a:t>
            </a:r>
            <a:endParaRPr lang="uk-UA" sz="40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 </a:t>
            </a:r>
          </a:p>
          <a:p>
            <a:pPr algn="ctr"/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План</a:t>
            </a: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1. Розмежування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доступу до інформації </a:t>
            </a:r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endParaRPr lang="uk-UA" sz="10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2. Системи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ідентифікації та </a:t>
            </a: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автентифікації</a:t>
            </a:r>
          </a:p>
          <a:p>
            <a:endParaRPr lang="uk-UA" sz="10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3. Системи аудиту та моніторингу </a:t>
            </a:r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endParaRPr lang="uk-UA" sz="10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4. Системи антивірусного захисту</a:t>
            </a:r>
            <a:endParaRPr lang="en-US" sz="26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33400" y="51872"/>
            <a:ext cx="16764000" cy="8740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720000" algn="just"/>
            <a:r>
              <a:rPr lang="uk-UA" sz="2400" b="1" dirty="0" smtClean="0">
                <a:latin typeface="Vollkorn" panose="020B0604020202020204" charset="0"/>
                <a:ea typeface="Vollkorn" panose="020B0604020202020204" charset="0"/>
              </a:rPr>
              <a:t>Процедура аудиту </a:t>
            </a:r>
            <a:r>
              <a:rPr lang="uk-UA" sz="2400" b="1" dirty="0" err="1" smtClean="0">
                <a:latin typeface="Vollkorn" panose="020B0604020202020204" charset="0"/>
                <a:ea typeface="Vollkorn" panose="020B0604020202020204" charset="0"/>
              </a:rPr>
              <a:t>ІБ</a:t>
            </a:r>
            <a:r>
              <a:rPr lang="uk-UA" sz="2400" b="1" dirty="0" smtClean="0">
                <a:latin typeface="Vollkorn" panose="020B0604020202020204" charset="0"/>
                <a:ea typeface="Vollkorn" panose="020B0604020202020204" charset="0"/>
              </a:rPr>
              <a:t> складається з:</a:t>
            </a:r>
          </a:p>
          <a:p>
            <a:pPr lvl="0" indent="720000" algn="just"/>
            <a:r>
              <a:rPr lang="uk-UA" sz="2400" dirty="0" smtClean="0">
                <a:latin typeface="Vollkorn" panose="020B0604020202020204" charset="0"/>
                <a:ea typeface="Vollkorn" panose="020B0604020202020204" charset="0"/>
              </a:rPr>
              <a:t>- ініціювання та планування;</a:t>
            </a:r>
          </a:p>
          <a:p>
            <a:pPr lvl="0" indent="720000" algn="just"/>
            <a:r>
              <a:rPr lang="uk-UA" sz="24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400" dirty="0" smtClean="0">
                <a:latin typeface="Vollkorn" panose="020B0604020202020204" charset="0"/>
                <a:ea typeface="Vollkorn" panose="020B0604020202020204" charset="0"/>
              </a:rPr>
              <a:t>обстеження, документування та збору інформації;</a:t>
            </a:r>
          </a:p>
          <a:p>
            <a:pPr lvl="0" indent="720000" algn="just"/>
            <a:r>
              <a:rPr lang="uk-UA" sz="24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400" dirty="0" smtClean="0">
                <a:latin typeface="Vollkorn" panose="020B0604020202020204" charset="0"/>
                <a:ea typeface="Vollkorn" panose="020B0604020202020204" charset="0"/>
              </a:rPr>
              <a:t>аналізу отриманих даних і </a:t>
            </a:r>
            <a:r>
              <a:rPr lang="uk-UA" sz="2400" dirty="0" err="1" smtClean="0">
                <a:latin typeface="Vollkorn" panose="020B0604020202020204" charset="0"/>
                <a:ea typeface="Vollkorn" panose="020B0604020202020204" charset="0"/>
              </a:rPr>
              <a:t>уразливостей</a:t>
            </a:r>
            <a:r>
              <a:rPr lang="uk-UA" sz="24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lvl="0" indent="720000" algn="just"/>
            <a:r>
              <a:rPr lang="uk-UA" sz="24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400" dirty="0" smtClean="0">
                <a:latin typeface="Vollkorn" panose="020B0604020202020204" charset="0"/>
                <a:ea typeface="Vollkorn" panose="020B0604020202020204" charset="0"/>
              </a:rPr>
              <a:t>вироблення рекомендацій;</a:t>
            </a:r>
          </a:p>
          <a:p>
            <a:pPr lvl="0" indent="720000" algn="just"/>
            <a:r>
              <a:rPr lang="uk-UA" sz="24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400" dirty="0" smtClean="0">
                <a:latin typeface="Vollkorn" panose="020B0604020202020204" charset="0"/>
                <a:ea typeface="Vollkorn" panose="020B0604020202020204" charset="0"/>
              </a:rPr>
              <a:t>підготовки звітних документів і здавання робіт. </a:t>
            </a:r>
          </a:p>
          <a:p>
            <a:pPr lvl="0" indent="720000" algn="just"/>
            <a:endParaRPr lang="uk-UA" sz="2000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720000" algn="just"/>
            <a:r>
              <a:rPr lang="uk-UA" sz="2400" b="1" dirty="0" smtClean="0">
                <a:latin typeface="Vollkorn" panose="020B0604020202020204" charset="0"/>
                <a:ea typeface="Vollkorn" panose="020B0604020202020204" charset="0"/>
              </a:rPr>
              <a:t>В якості критеріїв аудиту </a:t>
            </a:r>
            <a:r>
              <a:rPr lang="uk-UA" sz="2400" b="1" dirty="0" err="1" smtClean="0">
                <a:latin typeface="Vollkorn" panose="020B0604020202020204" charset="0"/>
                <a:ea typeface="Vollkorn" panose="020B0604020202020204" charset="0"/>
              </a:rPr>
              <a:t>ІБ</a:t>
            </a:r>
            <a:r>
              <a:rPr lang="uk-UA" sz="2400" b="1" dirty="0" smtClean="0">
                <a:latin typeface="Vollkorn" panose="020B0604020202020204" charset="0"/>
                <a:ea typeface="Vollkorn" panose="020B0604020202020204" charset="0"/>
              </a:rPr>
              <a:t> використовуються:</a:t>
            </a:r>
          </a:p>
          <a:p>
            <a:pPr lvl="0" indent="720000" algn="just"/>
            <a:r>
              <a:rPr lang="uk-UA" sz="24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400" dirty="0" smtClean="0">
                <a:latin typeface="Vollkorn" panose="020B0604020202020204" charset="0"/>
                <a:ea typeface="Vollkorn" panose="020B0604020202020204" charset="0"/>
              </a:rPr>
              <a:t>міжнародні, національні та галузеві стандарти;</a:t>
            </a:r>
          </a:p>
          <a:p>
            <a:pPr lvl="0" indent="720000" algn="just"/>
            <a:r>
              <a:rPr lang="uk-UA" sz="24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400" dirty="0" smtClean="0">
                <a:latin typeface="Vollkorn" panose="020B0604020202020204" charset="0"/>
                <a:ea typeface="Vollkorn" panose="020B0604020202020204" charset="0"/>
              </a:rPr>
              <a:t>законодавча та нормативна база;</a:t>
            </a:r>
          </a:p>
          <a:p>
            <a:pPr lvl="0" indent="720000" algn="just"/>
            <a:r>
              <a:rPr lang="uk-UA" sz="24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400" dirty="0" smtClean="0">
                <a:latin typeface="Vollkorn" panose="020B0604020202020204" charset="0"/>
                <a:ea typeface="Vollkorn" panose="020B0604020202020204" charset="0"/>
              </a:rPr>
              <a:t>внутрішні організаційно-розпорядчі документи організації;</a:t>
            </a:r>
          </a:p>
          <a:p>
            <a:pPr lvl="0" indent="720000" algn="just"/>
            <a:r>
              <a:rPr lang="uk-UA" sz="24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400" dirty="0" smtClean="0">
                <a:latin typeface="Vollkorn" panose="020B0604020202020204" charset="0"/>
                <a:ea typeface="Vollkorn" panose="020B0604020202020204" charset="0"/>
              </a:rPr>
              <a:t>вимоги, сформульовані за результатами оцінки ризиків. </a:t>
            </a:r>
          </a:p>
          <a:p>
            <a:pPr lvl="0" indent="720000" algn="just"/>
            <a:endParaRPr lang="uk-UA" sz="2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400" b="1" dirty="0" smtClean="0">
                <a:latin typeface="Vollkorn" panose="020B0604020202020204" charset="0"/>
                <a:ea typeface="Vollkorn" panose="020B0604020202020204" charset="0"/>
              </a:rPr>
              <a:t>Методика проведення аудиту </a:t>
            </a:r>
            <a:r>
              <a:rPr lang="uk-UA" sz="2400" b="1" dirty="0" err="1" smtClean="0">
                <a:latin typeface="Vollkorn" panose="020B0604020202020204" charset="0"/>
                <a:ea typeface="Vollkorn" panose="020B0604020202020204" charset="0"/>
              </a:rPr>
              <a:t>ІБ</a:t>
            </a:r>
            <a:r>
              <a:rPr lang="uk-UA" sz="2400" b="1" dirty="0" smtClean="0">
                <a:latin typeface="Vollkorn" panose="020B0604020202020204" charset="0"/>
                <a:ea typeface="Vollkorn" panose="020B0604020202020204" charset="0"/>
              </a:rPr>
              <a:t> включає:</a:t>
            </a:r>
          </a:p>
          <a:p>
            <a:pPr lvl="0" indent="720000" algn="just"/>
            <a:r>
              <a:rPr lang="uk-UA" sz="24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400" dirty="0" smtClean="0">
                <a:latin typeface="Vollkorn" panose="020B0604020202020204" charset="0"/>
                <a:ea typeface="Vollkorn" panose="020B0604020202020204" charset="0"/>
              </a:rPr>
              <a:t>методи аналізу захищеності, включаючи тестування на вторгнення (</a:t>
            </a:r>
            <a:r>
              <a:rPr lang="uk-UA" sz="2400" dirty="0" err="1" smtClean="0">
                <a:latin typeface="Vollkorn" panose="020B0604020202020204" charset="0"/>
                <a:ea typeface="Vollkorn" panose="020B0604020202020204" charset="0"/>
              </a:rPr>
              <a:t>penetration</a:t>
            </a:r>
            <a:r>
              <a:rPr lang="uk-UA" sz="24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400" dirty="0" err="1" smtClean="0">
                <a:latin typeface="Vollkorn" panose="020B0604020202020204" charset="0"/>
                <a:ea typeface="Vollkorn" panose="020B0604020202020204" charset="0"/>
              </a:rPr>
              <a:t>testing</a:t>
            </a:r>
            <a:r>
              <a:rPr lang="uk-UA" sz="2400" dirty="0" smtClean="0">
                <a:latin typeface="Vollkorn" panose="020B0604020202020204" charset="0"/>
                <a:ea typeface="Vollkorn" panose="020B0604020202020204" charset="0"/>
              </a:rPr>
              <a:t>), аналіз конфігурації засобів захисту інформації, аналіз сценаріїв здійснення атак і використання списків перевірки (</a:t>
            </a:r>
            <a:r>
              <a:rPr lang="uk-UA" sz="2400" dirty="0" err="1" smtClean="0">
                <a:latin typeface="Vollkorn" panose="020B0604020202020204" charset="0"/>
                <a:ea typeface="Vollkorn" panose="020B0604020202020204" charset="0"/>
              </a:rPr>
              <a:t>checklists</a:t>
            </a:r>
            <a:r>
              <a:rPr lang="uk-UA" sz="2400" dirty="0" smtClean="0">
                <a:latin typeface="Vollkorn" panose="020B0604020202020204" charset="0"/>
                <a:ea typeface="Vollkorn" panose="020B0604020202020204" charset="0"/>
              </a:rPr>
              <a:t>);</a:t>
            </a:r>
          </a:p>
          <a:p>
            <a:pPr lvl="0" indent="720000" algn="just"/>
            <a:r>
              <a:rPr lang="uk-UA" sz="24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400" dirty="0" smtClean="0">
                <a:latin typeface="Vollkorn" panose="020B0604020202020204" charset="0"/>
                <a:ea typeface="Vollkorn" panose="020B0604020202020204" charset="0"/>
              </a:rPr>
              <a:t>інтерв'ю зі співробітниками організації з використанням заздалегідь підготовлених і стандартизованих опитувальників;</a:t>
            </a:r>
          </a:p>
          <a:p>
            <a:pPr lvl="0" indent="720000" algn="just"/>
            <a:r>
              <a:rPr lang="uk-UA" sz="24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400" dirty="0" smtClean="0">
                <a:latin typeface="Vollkorn" panose="020B0604020202020204" charset="0"/>
                <a:ea typeface="Vollkorn" panose="020B0604020202020204" charset="0"/>
              </a:rPr>
              <a:t>документування системи та аналізу ризиків з використанням спеціалізованого програмного забезпечення і шаблонів звітів;</a:t>
            </a:r>
          </a:p>
          <a:p>
            <a:pPr lvl="0" indent="720000" algn="just"/>
            <a:r>
              <a:rPr lang="uk-UA" sz="24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400" dirty="0" smtClean="0">
                <a:latin typeface="Vollkorn" panose="020B0604020202020204" charset="0"/>
                <a:ea typeface="Vollkorn" panose="020B0604020202020204" charset="0"/>
              </a:rPr>
              <a:t>аналіз організаційно-розпорядчих документів з організації захисту інформації;</a:t>
            </a:r>
          </a:p>
          <a:p>
            <a:pPr lvl="0" indent="720000" algn="just"/>
            <a:r>
              <a:rPr lang="uk-UA" sz="24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400" dirty="0" smtClean="0">
                <a:latin typeface="Vollkorn" panose="020B0604020202020204" charset="0"/>
                <a:ea typeface="Vollkorn" panose="020B0604020202020204" charset="0"/>
              </a:rPr>
              <a:t>оцінку процесів забезпечення інформаційної безпеки в організації, кваліфікації співробітників, знання ними своїх посадових обов'язків та ступеня їх обізнаності в питаннях інформаційної безпеки;</a:t>
            </a:r>
          </a:p>
          <a:p>
            <a:pPr lvl="0" indent="720000" algn="just"/>
            <a:r>
              <a:rPr lang="uk-UA" sz="24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400" dirty="0" smtClean="0">
                <a:latin typeface="Vollkorn" panose="020B0604020202020204" charset="0"/>
                <a:ea typeface="Vollkorn" panose="020B0604020202020204" charset="0"/>
              </a:rPr>
              <a:t>оцінку достатності фізичних механізмів безпеки.</a:t>
            </a:r>
            <a:endParaRPr lang="uk-UA" sz="24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2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47800" y="1714500"/>
            <a:ext cx="15934623" cy="4216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72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До заходів процесу усвідомлення аудиту </a:t>
            </a:r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ІБ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 відносяться:</a:t>
            </a:r>
          </a:p>
          <a:p>
            <a:pPr lvl="0" indent="720000" algn="just"/>
            <a:endParaRPr lang="uk-UA" sz="1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формування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потреби в розробці та менеджменті програми аудиту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ІБ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lvl="0" indent="720000" algn="just"/>
            <a:endParaRPr lang="uk-UA" sz="1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формування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вимог до програми аудиту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ІБ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lvl="0" indent="720000" algn="just"/>
            <a:endParaRPr lang="uk-UA" sz="1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визначення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ролей для розробки та менеджменту програми аудиту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ІБ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lvl="0" indent="720000" algn="just"/>
            <a:endParaRPr lang="uk-UA" sz="1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визначення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 виділення фінансових, кадрових та інфраструктурних ресурсів для розробки та менеджменту програми аудиту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ІБ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7200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Програма аудиту </a:t>
            </a:r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ІБ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сукупність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кількох аудитів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ІБ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та інших перевірок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ІБ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(наприклад, самооцінок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ІБ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), запланованих на конкретний період часу і спрямованих на досягнення конкретної мети.</a:t>
            </a:r>
          </a:p>
        </p:txBody>
      </p:sp>
    </p:spTree>
    <p:extLst>
      <p:ext uri="{BB962C8B-B14F-4D97-AF65-F5344CB8AC3E}">
        <p14:creationId xmlns:p14="http://schemas.microsoft.com/office/powerpoint/2010/main" val="11147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38977" y="763667"/>
            <a:ext cx="15934623" cy="8217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72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Комп’ютерний “вірус” 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це програма, здатна створювати власні копії, необов’язково збіжні з оригіналом, та впроваджувати їх у файли, системні області комп’ютера, комп’ютерних мереж, а також чинити інші деструктивні дії.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Захист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програмних засобів 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організаційні, правові, технічні та технологічні засоби, спрямовані на попередження можливих несанкціонованих дій по відношенню до програмних засобів та усунення наслідків цих дій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720000" algn="just"/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“Профілактика” 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систематичні дії експлуатаційного персоналу, мета яких – виявляти та усувати несприятливі зміни у властивостях та характеристиках використовуваних програмних засобів, зокрема перевіряти експлуатовані,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збережувані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й нові отримувані програмні засоби на наявність комп’ютерних вірусів.</a:t>
            </a:r>
          </a:p>
          <a:p>
            <a:pPr indent="720000" algn="just"/>
            <a:endParaRPr lang="uk-UA" sz="1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Аудит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перевіряння нових отриманих програм спеціальними засобами, яке проводиться шляхом їхнього запускання у контрольованому середовищі.</a:t>
            </a:r>
          </a:p>
          <a:p>
            <a:pPr indent="720000" algn="just"/>
            <a:endParaRPr lang="uk-UA" sz="1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“</a:t>
            </a:r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Вакцинування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”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опрацювання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файлів, дисків, каталогів, що проводиться із застосовуванням спеціальних програм, які створюють умови, подібні до тих, що створюються певним комп’ютерним вірусом, і утруднює повторну його появу.</a:t>
            </a:r>
          </a:p>
          <a:p>
            <a:pPr indent="720000" algn="just"/>
            <a:endParaRPr lang="uk-UA" sz="1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Несанкціонований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доступ до програмних засобів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доступ до програм, записаних у пам’яті комп’ютера або на певному носії, а також до відображених даних у документації на ці програми, здійснений з порушуванням встановлених правил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38977" y="763667"/>
            <a:ext cx="15934623" cy="75713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72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Ймовірними вірусними загрозами працездатності автоматизованого робочого місця можуть бути:</a:t>
            </a:r>
          </a:p>
          <a:p>
            <a:pPr lvl="0" indent="720000" algn="just"/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ушкодження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комп’ютерним вірусом файлової структури операційної системи та прикладного програмного забезпечення автоматизованого робочого місця, наприклад ушкодження файлів Microsoft Office;</a:t>
            </a: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ушкодження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локальної системи роботи з електронною поштою або несанкціоноване її використання;</a:t>
            </a: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знищення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даних в енергонезалежній пам’яті комп’ютера (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Flash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BIOS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CMOS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), що може призвести до відмови роботи комп’ютера.</a:t>
            </a:r>
          </a:p>
          <a:p>
            <a:pPr lvl="0" indent="720000" algn="just"/>
            <a:endParaRPr lang="uk-UA" sz="28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720000" algn="just"/>
            <a:endParaRPr lang="uk-UA" sz="2800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Загрозами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працездатності серверного комплексу мереж можуть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бути:</a:t>
            </a:r>
          </a:p>
          <a:p>
            <a:pPr indent="720000" algn="just"/>
            <a:endParaRPr lang="uk-UA" sz="1000" b="1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ушкодження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	комп’ютерним вірусом файлової структури операційної системи, прикладного та сервісного програмного забезпечення;</a:t>
            </a: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порушування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комп’ютерним вірусом цілісності та доступності інформації, яка зберігається та опрацьовується на серверах;</a:t>
            </a: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несанкціоноване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витікання інформації з комп’ютерної мережі;</a:t>
            </a: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перенавантаження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комп’ютера або заблокування обчислювальних ресурсів, спричинювані діями комп’ютерного вірусу.</a:t>
            </a:r>
          </a:p>
        </p:txBody>
      </p:sp>
    </p:spTree>
    <p:extLst>
      <p:ext uri="{BB962C8B-B14F-4D97-AF65-F5344CB8AC3E}">
        <p14:creationId xmlns:p14="http://schemas.microsoft.com/office/powerpoint/2010/main" val="40985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66800" y="1638300"/>
            <a:ext cx="15934623" cy="480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72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Мета створення системи антивірусного захисту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забезпечення захисту робочих станцій та серверів локальних обчислювальних мереж від деструктивного впливу комп’ютерних вірусів за мінімальних видатків на адміністрування, ресурси обчислювальної техніки та телекомунікаційне устаткування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72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Групи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методів виявлення вірусів і захисту програм від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них: </a:t>
            </a:r>
          </a:p>
          <a:p>
            <a:pPr indent="720000" algn="just"/>
            <a:endParaRPr lang="uk-UA" sz="2600" i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Програмні методи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належать сканування; виявлення змін; евристичне аналізування; резидентна «сторожа»;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вакцинування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програмного забезпечення.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endParaRPr lang="uk-UA" sz="2600" i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Апаратно-програмні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методи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базуються на здійсненні будь-яких із зазначених вище програмних методів захисту від вірусів за допомогою спеціальних технічних пристроїв. </a:t>
            </a:r>
          </a:p>
        </p:txBody>
      </p:sp>
    </p:spTree>
    <p:extLst>
      <p:ext uri="{BB962C8B-B14F-4D97-AF65-F5344CB8AC3E}">
        <p14:creationId xmlns:p14="http://schemas.microsoft.com/office/powerpoint/2010/main" val="224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905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47750" y="723900"/>
            <a:ext cx="16192500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Система антивірусного захисту забезпечує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indent="1080000" algn="just"/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можливість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невпинного захисту об’єктів інформаційно- обчислювальної мережі відповідно до встановлених вимог та політики безпеки;</a:t>
            </a:r>
          </a:p>
          <a:p>
            <a:pPr lvl="0"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можливість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автоматизованого блокування проникнення комп’ютерних вірусів з усіх можливих джерел;</a:t>
            </a:r>
          </a:p>
          <a:p>
            <a:pPr lvl="0"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принципи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мінімальної достатності, автоматичного функціонування та централізованого захищеного віддаленого керування антивірусним програмним забезпеченням і має доповнюватися адміністративними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заходами;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роботу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 повним набором існуючих операційних систем для серверів та робочих станцій інформаційно-обчислювальної мережі;</a:t>
            </a:r>
          </a:p>
          <a:p>
            <a:pPr lvl="0"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“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лікування” усіх відомих комп’ютерних вірусів із занесенням інформації про це у відповідні протоколи роботи для забезпечування моніторингу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роботи;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можливість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оперативного повідомлення відповідальних осіб щодо виникнення критичних або особливих ситуацій у мережі, тобто: виявлення вірусу,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збої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у системі оновлень, змінення налаштовувань системи антивірусного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захисту;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автоматизоване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централізоване оновлення антивірусного програмного забезпечення;</a:t>
            </a:r>
          </a:p>
          <a:p>
            <a:pPr lvl="0"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гнучке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масштабування за появи нових об’єктів антивірусного захисту;</a:t>
            </a:r>
          </a:p>
          <a:p>
            <a:pPr lvl="0"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ліцензійність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та підтримування постачальниками застосовуваного антивірусного програмного забезпечення.</a:t>
            </a:r>
          </a:p>
        </p:txBody>
      </p:sp>
    </p:spTree>
    <p:extLst>
      <p:ext uri="{BB962C8B-B14F-4D97-AF65-F5344CB8AC3E}">
        <p14:creationId xmlns:p14="http://schemas.microsoft.com/office/powerpoint/2010/main" val="16760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66800" y="266700"/>
            <a:ext cx="15934623" cy="75097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72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Контроль доступу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функція системи захисту інформації (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СЗІ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), яка дозволяє або забороняє доступ до певних типів даних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72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Ідентифікація (від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лат. </a:t>
            </a:r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Іdentifico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 – ототожнювати)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процедура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розпізнавання користувача в системі, як правило, за допомогою наперед визначеного імені (ідентифікатора) або іншої апріорної інформації про нього, яка сприймається системою.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Аутентифікація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(з </a:t>
            </a:r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грец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. α</a:t>
            </a:r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υθεντικός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 – реальний або істинний)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особи в інформаційній системі – це перевірка приналежності суб’єкту доступу пред’явленого ним ідентифікатора та підтвердження його достовірності, за допомогою деякої унікальної інформації (паролю, відбитка пальця, голосу тощо).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Види </a:t>
            </a:r>
            <a:r>
              <a:rPr lang="uk-UA" sz="2600" b="1" dirty="0" err="1" smtClean="0">
                <a:latin typeface="Vollkorn" panose="020B0604020202020204" charset="0"/>
                <a:ea typeface="Vollkorn" panose="020B0604020202020204" charset="0"/>
              </a:rPr>
              <a:t>аутентифікації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457200" indent="720000" algn="just">
              <a:buFont typeface="Wingdings" panose="05000000000000000000" pitchFamily="2" charset="2"/>
              <a:buChar char="ü"/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одностороння </a:t>
            </a:r>
            <a:r>
              <a:rPr lang="uk-UA" sz="2600" i="1" dirty="0" err="1">
                <a:latin typeface="Vollkorn" panose="020B0604020202020204" charset="0"/>
                <a:ea typeface="Vollkorn" panose="020B0604020202020204" charset="0"/>
              </a:rPr>
              <a:t>аутентифікація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– полягає в тому, що кожен клієнт системи для доступу до інформації обов’язково повинен доводити свою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аутентичність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marL="171450" indent="720000" algn="just">
              <a:buFont typeface="Wingdings" panose="05000000000000000000" pitchFamily="2" charset="2"/>
              <a:buChar char="ü"/>
            </a:pPr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720000" algn="just">
              <a:buFont typeface="Wingdings" panose="05000000000000000000" pitchFamily="2" charset="2"/>
              <a:buChar char="ü"/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двостороння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полягає в тому, що окрім клієнта, свою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аутентичність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повинна підтверджувати і сама система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marL="171450" indent="720000" algn="just">
              <a:buFont typeface="Wingdings" panose="05000000000000000000" pitchFamily="2" charset="2"/>
              <a:buChar char="ü"/>
            </a:pPr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720000" algn="just">
              <a:buFont typeface="Wingdings" panose="05000000000000000000" pitchFamily="2" charset="2"/>
              <a:buChar char="ü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полягає у використанні, так званої, нотаріальної служби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аутентифікації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для підтвердження </a:t>
            </a: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до</a:t>
            </a:r>
            <a:r>
              <a:rPr lang="uk-UA" sz="2600" i="1" dirty="0" err="1">
                <a:latin typeface="Vollkorn" panose="020B0604020202020204" charset="0"/>
                <a:ea typeface="Vollkorn" panose="020B0604020202020204" charset="0"/>
              </a:rPr>
              <a:t>тристороння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стовірності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кожного з партнерів при обміні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інформацією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.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47800" y="1257300"/>
            <a:ext cx="14554200" cy="5786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72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Авторизація (</a:t>
            </a:r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Authorization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) 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процедура надання суб’єкту певних повноважень і ресурсів у даній системі, на основі введеного ним ідентифікатора та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аутентифікатора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(пароля).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Парольні методи </a:t>
            </a:r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аутентифікації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 також можна розділити за ступенем змінності паролів:</a:t>
            </a: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методи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що використовують постійні паролі (багаторазового використання);</a:t>
            </a: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методи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що використовують одноразові паролі (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динамічно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змінюються).</a:t>
            </a:r>
          </a:p>
          <a:p>
            <a:pPr lvl="0" indent="7200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72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Предмети,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які забезпечують більш надійний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спосіб </a:t>
            </a:r>
            <a:r>
              <a:rPr lang="uk-UA" sz="2600" b="1" dirty="0" err="1" smtClean="0">
                <a:latin typeface="Vollkorn" panose="020B0604020202020204" charset="0"/>
                <a:ea typeface="Vollkorn" panose="020B0604020202020204" charset="0"/>
              </a:rPr>
              <a:t>аутентифікації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indent="720000" algn="just"/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пасивні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предмети, які містять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аутентифікаційну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інформацію (наприклад, якийсь випадково згенерований пароль) і за вимогою передають її в модуль </a:t>
            </a: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аутентифікації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lvl="0" indent="720000" algn="just"/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активні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предмети, які володіють достатніми обчислювальними ресурсами і беруть активну участь в процесі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аутентифікації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(мікропроцесорні смарт-карти і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USB-токени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).</a:t>
            </a:r>
          </a:p>
          <a:p>
            <a:pPr lv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38977" y="763667"/>
            <a:ext cx="15934623" cy="6309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72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Біометрія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сукупність автоматизованих методів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аутентифікації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людей на основі їх фізіологічних (статичних), тобто унікальних, вроджених та невід’ємних від неї, і поведінкових характеристик (динамічних).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До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фізіологічних характеристик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належать особливості відбитків пальців, сітківки та рогівки очей, геометрія руки й обличчя та ін.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До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поведінкових характеристик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відносяться динаміка підпису, клавіатурний почерк, розпізнавання голосу.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Причини поширеності парольного захисту:</a:t>
            </a:r>
          </a:p>
          <a:p>
            <a:pPr indent="720000" algn="just"/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відносна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простота реалізації, так як механізми захисту паролем зазвичай не вимагають залучення додаткових апаратних засобів;</a:t>
            </a:r>
          </a:p>
          <a:p>
            <a:pPr indent="720000" algn="just"/>
            <a:endParaRPr lang="uk-UA" sz="1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традиційність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оскільки механізми парольного захисту є звичними для більшості користувачів автоматизованих систем і не викликають психологічного відторгнення – на відміну, наприклад, від сканерів малюнка сітківки ока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4801" y="763667"/>
            <a:ext cx="17068800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72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Джерела отримання паролю зловмисником:</a:t>
            </a:r>
          </a:p>
          <a:p>
            <a:pPr indent="72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720000" algn="just"/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- за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рахунок використання слабкостей людського </a:t>
            </a: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фактору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(соціальна інженерія, підслуховування,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підглядання, погрози, шантаж, і навіть, використання чужих облікових записів з дозволу їх законних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власників);</a:t>
            </a:r>
          </a:p>
          <a:p>
            <a:pPr lvl="0" indent="720000" algn="just">
              <a:buFontTx/>
              <a:buChar char="-"/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720000" algn="just"/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- шляхом підбору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(повний перебір; підбір за словником; підбір з використанням відомостей про конкретного користувача);</a:t>
            </a:r>
          </a:p>
          <a:p>
            <a:pPr lvl="0" indent="720000" algn="just">
              <a:buFontTx/>
              <a:buChar char="-"/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720000" algn="just"/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- за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рахунок використання недоліків реалізації самої парольної системи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38977" y="763667"/>
            <a:ext cx="14791623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72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Аудит (</a:t>
            </a:r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audit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) 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систематичний, незалежний і документований процес отримання даних аудиту та їх об'єктивне оцінювання з метою встановлення відповідності критеріям аудиту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72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Внутрішні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аудити 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проводяться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самою організацією або від її імені з метою аналізу з боку керівництва та для інших внутрішніх цілей (наприклад, для підтвердження результативності системи менеджменту або для отримання інформації про підвищення ефективності системи менеджменту).</a:t>
            </a:r>
          </a:p>
          <a:p>
            <a:pPr indent="7200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Зовнішні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аудити 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це аудити, які проводяться другою і третьою сторонами.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Аудити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другої сторони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проводяться сторонами, що мають інтерес до організації (наприклад, споживачами), або іншими особами від їх імені.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Аудити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третьої сторони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проводяться незалежними аудиторськими організаціями (наглядовими органами або організаціями, що здійснюють сертифікацію).</a:t>
            </a: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1104900"/>
            <a:ext cx="16078200" cy="640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72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Види активного аудиту:</a:t>
            </a:r>
          </a:p>
          <a:p>
            <a:pPr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зовнішній;</a:t>
            </a:r>
          </a:p>
          <a:p>
            <a:pPr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внутрішній.</a:t>
            </a:r>
          </a:p>
          <a:p>
            <a:pPr indent="72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При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зовнішньому активному аудиті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фахівці моделюють дії зовнішнього зловмисника.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Процедури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визначення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доступних із зовнішніх мереж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IP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-адрес підприємства;</a:t>
            </a: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сканування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даних адрес з метою визначення працюючих сервісів і служб, а також призначення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відсканованих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хостів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визначення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версій сервісів і служб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хостів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що скануються;</a:t>
            </a: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вивчення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маршрутів проходження трафіку до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хостів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замовника;</a:t>
            </a: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збір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інформації про ІС замовника з відкритих джерел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аналіз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отриманих даних з метою виявлення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уразливостей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7200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Внутрішній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активний аудит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за складом робіт аналогічний зовнішньому, однак при його проведенні за допомогою спеціальних програмних засобів моделюються дії «внутрішнього» зловмисника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33400" y="1333500"/>
            <a:ext cx="16992600" cy="5724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72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Експертний аудит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порівняння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стану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ІБ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з «ідеальним» описом, що передбачає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indent="720000" algn="just"/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вимоги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які були висунуті керівництвом у процесі проведення аудиту;</a:t>
            </a:r>
          </a:p>
          <a:p>
            <a:pPr lvl="0" indent="720000" algn="just"/>
            <a:endParaRPr lang="uk-UA" sz="1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опис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«ідеальної» системи безпеки, заснованої на акумульованому у компанії-аудитора загальновідомому та власному досвіді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lvl="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Види робіт при виконанні експертного аудиту:</a:t>
            </a:r>
          </a:p>
          <a:p>
            <a:pPr lvl="0" indent="720000" algn="just"/>
            <a:endParaRPr lang="uk-UA" sz="1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збір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первинних даних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про систему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ІБ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про її функції й особливості, використовувані технології автоматизованої обробки та передачі даних (з урахуванням найближчих перспектив розвитку);</a:t>
            </a:r>
          </a:p>
          <a:p>
            <a:pPr lvl="0" indent="720000" algn="just"/>
            <a:endParaRPr lang="uk-UA" sz="1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збір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інформації про наявні організаційно-розпорядчі документи щодо забезпечення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ІБ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і їх аналіз;</a:t>
            </a:r>
          </a:p>
          <a:p>
            <a:pPr lvl="0" indent="720000" algn="just"/>
            <a:endParaRPr lang="uk-UA" sz="1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визначення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точок відповідальності систем, пристроїв і серверів ІС;</a:t>
            </a:r>
          </a:p>
          <a:p>
            <a:pPr lvl="0" indent="720000" algn="just"/>
            <a:endParaRPr lang="uk-UA" sz="1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формування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переліку підсистем кожного підрозділу компанії з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категоруванням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критичної інформації та схемами інформаційних потоків.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38977" y="763667"/>
            <a:ext cx="15934623" cy="557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720000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У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загальному вигляді під час проведення аудиту </a:t>
            </a:r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ІБ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 вирішуються такі </a:t>
            </a:r>
            <a:r>
              <a:rPr lang="uk-UA" sz="2600" b="1" i="1" dirty="0">
                <a:latin typeface="Vollkorn" panose="020B0604020202020204" charset="0"/>
                <a:ea typeface="Vollkorn" panose="020B0604020202020204" charset="0"/>
              </a:rPr>
              <a:t>завдання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indent="720000"/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lvl="2" indent="36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збір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та аналіз первинних даних про організаційну та функціональну структури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ІТС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організації, необхідних для оцінки стану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ІБ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marL="457200" lvl="2" indent="360000" algn="just">
              <a:buFontTx/>
              <a:buChar char="-"/>
            </a:pPr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marL="457200" lvl="2" indent="36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аналіз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існуючої політики забезпечення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ІБ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на предмет повноти та ефективності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marL="457200" lvl="2" indent="360000" algn="just">
              <a:buFontTx/>
              <a:buChar char="-"/>
            </a:pPr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marL="457200" lvl="2" indent="36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аналіз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інформаційних і технологічних ризиків, пов'язаних із реалізацією загроз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ІБ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marL="0" lvl="2" indent="360000" algn="just"/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marL="457200" lvl="2" indent="36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тестові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спроби несанкціонованого доступу до критично важливих вузлів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ІТС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та визначення уразливості в налаштуваннях захисту цих вузлів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marL="457200" lvl="2" indent="360000" algn="just">
              <a:buFontTx/>
              <a:buChar char="-"/>
            </a:pPr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marL="457200" lvl="2" indent="36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формування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рекомендацій з розробки (або доопрацювання) політики забезпечення інформаційної безпеки на підставі аналізу існуючого режиму інформаційної безпеки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marL="457200" lvl="2" algn="just"/>
            <a:endParaRPr lang="uk-UA" sz="1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0" lvl="2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формування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пропозицій щодо використання існуючих та встановлення додаткових засобів захисту інформації для підвищення рівня надійності та безпеки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ІТС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організації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1598</Words>
  <Application>Microsoft Office PowerPoint</Application>
  <PresentationFormat>Довільний</PresentationFormat>
  <Paragraphs>179</Paragraphs>
  <Slides>16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Vollkorn</vt:lpstr>
      <vt:lpstr>Wingdings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1</cp:lastModifiedBy>
  <cp:revision>33</cp:revision>
  <dcterms:created xsi:type="dcterms:W3CDTF">2006-08-16T00:00:00Z</dcterms:created>
  <dcterms:modified xsi:type="dcterms:W3CDTF">2025-03-02T14:39:40Z</dcterms:modified>
  <dc:identifier>DAGCUslPLi8</dc:identifier>
</cp:coreProperties>
</file>