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</p:sldIdLst>
  <p:sldSz cx="18288000" cy="10287000"/>
  <p:notesSz cx="18288000" cy="10287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294" y="1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48650" y="190499"/>
            <a:ext cx="1809749" cy="5810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-6253098" y="3050285"/>
            <a:ext cx="21650197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rgbClr val="3A383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-3742562" y="4879594"/>
            <a:ext cx="16629125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48650" y="190499"/>
            <a:ext cx="1809749" cy="5810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1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48650" y="190499"/>
            <a:ext cx="1809749" cy="5810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1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1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12087" y="746582"/>
            <a:ext cx="5719825" cy="1246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1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4222" y="1560652"/>
            <a:ext cx="7592059" cy="3442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52800" y="2400300"/>
            <a:ext cx="12344400" cy="37061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6000" b="1" dirty="0" err="1">
                <a:latin typeface="Arial"/>
                <a:cs typeface="Arial"/>
              </a:rPr>
              <a:t>Лекція</a:t>
            </a:r>
            <a:r>
              <a:rPr sz="6000" b="1" spc="-45" dirty="0">
                <a:latin typeface="Arial"/>
                <a:cs typeface="Arial"/>
              </a:rPr>
              <a:t> </a:t>
            </a:r>
            <a:endParaRPr sz="6000" dirty="0">
              <a:latin typeface="Arial"/>
              <a:cs typeface="Arial"/>
            </a:endParaRPr>
          </a:p>
          <a:p>
            <a:pPr marL="12700" marR="605155" algn="ctr">
              <a:lnSpc>
                <a:spcPct val="100000"/>
              </a:lnSpc>
              <a:spcBef>
                <a:spcPts val="5"/>
              </a:spcBef>
            </a:pPr>
            <a:r>
              <a:rPr sz="6000" b="1" i="1" dirty="0">
                <a:latin typeface="Arial"/>
                <a:cs typeface="Arial"/>
              </a:rPr>
              <a:t>Облік </a:t>
            </a:r>
            <a:r>
              <a:rPr sz="6000" b="1" i="1" spc="-10" dirty="0">
                <a:latin typeface="Arial"/>
                <a:cs typeface="Arial"/>
              </a:rPr>
              <a:t>довгострокових </a:t>
            </a:r>
            <a:r>
              <a:rPr sz="6000" b="1" i="1" spc="-1490" dirty="0">
                <a:latin typeface="Arial"/>
                <a:cs typeface="Arial"/>
              </a:rPr>
              <a:t> </a:t>
            </a:r>
            <a:r>
              <a:rPr sz="6000" b="1" i="1" spc="-5" dirty="0">
                <a:latin typeface="Arial"/>
                <a:cs typeface="Arial"/>
              </a:rPr>
              <a:t>зобов’язань за</a:t>
            </a:r>
            <a:endParaRPr sz="6000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5"/>
              </a:spcBef>
            </a:pPr>
            <a:r>
              <a:rPr sz="6000" b="1" i="1" spc="-5" dirty="0">
                <a:latin typeface="Arial"/>
                <a:cs typeface="Arial"/>
              </a:rPr>
              <a:t>облігаціями</a:t>
            </a:r>
            <a:r>
              <a:rPr sz="6000" b="1" i="1" spc="-10" dirty="0">
                <a:latin typeface="Arial"/>
                <a:cs typeface="Arial"/>
              </a:rPr>
              <a:t> </a:t>
            </a:r>
            <a:r>
              <a:rPr sz="6000" b="1" i="1" spc="-5" dirty="0">
                <a:latin typeface="Arial"/>
                <a:cs typeface="Arial"/>
              </a:rPr>
              <a:t>та</a:t>
            </a:r>
            <a:r>
              <a:rPr sz="6000" b="1" i="1" spc="-15" dirty="0">
                <a:latin typeface="Arial"/>
                <a:cs typeface="Arial"/>
              </a:rPr>
              <a:t> </a:t>
            </a:r>
            <a:r>
              <a:rPr sz="6000" b="1" i="1" dirty="0">
                <a:latin typeface="Arial"/>
                <a:cs typeface="Arial"/>
              </a:rPr>
              <a:t>з </a:t>
            </a:r>
            <a:r>
              <a:rPr sz="6000" b="1" i="1" spc="-5" dirty="0">
                <a:latin typeface="Arial"/>
                <a:cs typeface="Arial"/>
              </a:rPr>
              <a:t>оренди</a:t>
            </a:r>
            <a:endParaRPr sz="6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8400" y="2781300"/>
            <a:ext cx="13255956" cy="3742691"/>
          </a:xfrm>
          <a:prstGeom prst="rect">
            <a:avLst/>
          </a:prstGeom>
        </p:spPr>
        <p:txBody>
          <a:bodyPr vert="horz" wrap="square" lIns="0" tIns="211455" rIns="0" bIns="0" rtlCol="0">
            <a:spAutoFit/>
          </a:bodyPr>
          <a:lstStyle/>
          <a:p>
            <a:pPr marL="359410" algn="just">
              <a:lnSpc>
                <a:spcPct val="100000"/>
              </a:lnSpc>
              <a:spcBef>
                <a:spcPts val="1665"/>
              </a:spcBef>
            </a:pPr>
            <a:r>
              <a:rPr sz="3600" b="1" spc="-5" dirty="0">
                <a:latin typeface="Arial"/>
                <a:cs typeface="Arial"/>
              </a:rPr>
              <a:t>Приклад</a:t>
            </a:r>
            <a:endParaRPr sz="3600" dirty="0">
              <a:latin typeface="Arial"/>
              <a:cs typeface="Arial"/>
            </a:endParaRPr>
          </a:p>
          <a:p>
            <a:pPr marL="12700" marR="5080" indent="365760" algn="just">
              <a:lnSpc>
                <a:spcPct val="100000"/>
              </a:lnSpc>
              <a:spcBef>
                <a:spcPts val="1560"/>
              </a:spcBef>
            </a:pPr>
            <a:r>
              <a:rPr sz="3600" b="1" spc="-25" dirty="0">
                <a:latin typeface="Times New Roman"/>
                <a:cs typeface="Times New Roman"/>
              </a:rPr>
              <a:t>Компанія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“Веко”</a:t>
            </a:r>
            <a:r>
              <a:rPr sz="3600" b="1" spc="-5" dirty="0">
                <a:latin typeface="Times New Roman"/>
                <a:cs typeface="Times New Roman"/>
              </a:rPr>
              <a:t> для</a:t>
            </a:r>
            <a:r>
              <a:rPr sz="3600" b="1" dirty="0">
                <a:latin typeface="Times New Roman"/>
                <a:cs typeface="Times New Roman"/>
              </a:rPr>
              <a:t> залучення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позикового 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капіталу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випустила</a:t>
            </a:r>
            <a:r>
              <a:rPr sz="3600" b="1" spc="-10" dirty="0">
                <a:latin typeface="Times New Roman"/>
                <a:cs typeface="Times New Roman"/>
              </a:rPr>
              <a:t> облігації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номіналом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100</a:t>
            </a:r>
            <a:r>
              <a:rPr sz="3600" b="1" spc="-5" dirty="0">
                <a:latin typeface="Times New Roman"/>
                <a:cs typeface="Times New Roman"/>
              </a:rPr>
              <a:t> грн.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у 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кількості </a:t>
            </a:r>
            <a:r>
              <a:rPr sz="3600" b="1" spc="-5" dirty="0">
                <a:latin typeface="Times New Roman"/>
                <a:cs typeface="Times New Roman"/>
              </a:rPr>
              <a:t>1000 </a:t>
            </a:r>
            <a:r>
              <a:rPr sz="3600" b="1" spc="-10" dirty="0">
                <a:latin typeface="Times New Roman"/>
                <a:cs typeface="Times New Roman"/>
              </a:rPr>
              <a:t>штук із </a:t>
            </a:r>
            <a:r>
              <a:rPr sz="3600" b="1" spc="-15" dirty="0">
                <a:latin typeface="Times New Roman"/>
                <a:cs typeface="Times New Roman"/>
              </a:rPr>
              <a:t>терміном </a:t>
            </a:r>
            <a:r>
              <a:rPr sz="3600" b="1" spc="-5" dirty="0">
                <a:latin typeface="Times New Roman"/>
                <a:cs typeface="Times New Roman"/>
              </a:rPr>
              <a:t>погашення </a:t>
            </a:r>
            <a:r>
              <a:rPr sz="3600" b="1" spc="5" dirty="0">
                <a:latin typeface="Times New Roman"/>
                <a:cs typeface="Times New Roman"/>
              </a:rPr>
              <a:t>три </a:t>
            </a:r>
            <a:r>
              <a:rPr sz="3600" b="1" spc="-5" dirty="0">
                <a:latin typeface="Times New Roman"/>
                <a:cs typeface="Times New Roman"/>
              </a:rPr>
              <a:t>роки. 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Процентна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ставка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за</a:t>
            </a:r>
            <a:r>
              <a:rPr sz="3600" b="1" spc="-5" dirty="0">
                <a:latin typeface="Times New Roman"/>
                <a:cs typeface="Times New Roman"/>
              </a:rPr>
              <a:t> облігаціями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становить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10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% </a:t>
            </a:r>
            <a:r>
              <a:rPr sz="3600" b="1" spc="-5" dirty="0">
                <a:latin typeface="Times New Roman"/>
                <a:cs typeface="Times New Roman"/>
              </a:rPr>
              <a:t> річних </a:t>
            </a:r>
            <a:r>
              <a:rPr sz="3600" b="1" spc="-15" dirty="0">
                <a:latin typeface="Times New Roman"/>
                <a:cs typeface="Times New Roman"/>
              </a:rPr>
              <a:t>(припустимо, вона </a:t>
            </a:r>
            <a:r>
              <a:rPr sz="3600" b="1" spc="-10" dirty="0">
                <a:latin typeface="Times New Roman"/>
                <a:cs typeface="Times New Roman"/>
              </a:rPr>
              <a:t>ж </a:t>
            </a:r>
            <a:r>
              <a:rPr sz="3600" b="1" spc="-5" dirty="0">
                <a:latin typeface="Times New Roman"/>
                <a:cs typeface="Times New Roman"/>
              </a:rPr>
              <a:t>і є ефективна). </a:t>
            </a:r>
            <a:r>
              <a:rPr sz="3600" b="1" spc="-10" dirty="0">
                <a:latin typeface="Times New Roman"/>
                <a:cs typeface="Times New Roman"/>
              </a:rPr>
              <a:t>Облігації 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продано</a:t>
            </a:r>
            <a:r>
              <a:rPr sz="3600" b="1" spc="4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за</a:t>
            </a:r>
            <a:r>
              <a:rPr sz="3600" b="1" spc="2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ціною</a:t>
            </a:r>
            <a:r>
              <a:rPr sz="3600" b="1" spc="3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105 </a:t>
            </a:r>
            <a:r>
              <a:rPr sz="3600" b="1" spc="-10" dirty="0">
                <a:latin typeface="Times New Roman"/>
                <a:cs typeface="Times New Roman"/>
              </a:rPr>
              <a:t>грн.</a:t>
            </a:r>
            <a:r>
              <a:rPr sz="3600" b="1" spc="2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за</a:t>
            </a:r>
            <a:r>
              <a:rPr sz="3600" b="1" spc="20" dirty="0">
                <a:latin typeface="Times New Roman"/>
                <a:cs typeface="Times New Roman"/>
              </a:rPr>
              <a:t> </a:t>
            </a:r>
            <a:r>
              <a:rPr sz="3600" b="1" spc="-60" dirty="0">
                <a:latin typeface="Times New Roman"/>
                <a:cs typeface="Times New Roman"/>
              </a:rPr>
              <a:t>штуку.</a:t>
            </a:r>
            <a:endParaRPr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784947"/>
              </p:ext>
            </p:extLst>
          </p:nvPr>
        </p:nvGraphicFramePr>
        <p:xfrm>
          <a:off x="685800" y="1028700"/>
          <a:ext cx="17058167" cy="8211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71253"/>
                <a:gridCol w="1589391"/>
                <a:gridCol w="1476968"/>
                <a:gridCol w="2620555"/>
              </a:tblGrid>
              <a:tr h="1183271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b="1" i="1" spc="-5" dirty="0">
                          <a:latin typeface="Arial"/>
                          <a:cs typeface="Arial"/>
                        </a:rPr>
                        <a:t>Операція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8735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716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b="1" i="1" spc="-10" dirty="0">
                          <a:latin typeface="Arial"/>
                          <a:cs typeface="Arial"/>
                        </a:rPr>
                        <a:t>Дт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87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b="1" i="1" spc="-10" dirty="0">
                          <a:latin typeface="Arial"/>
                          <a:cs typeface="Arial"/>
                        </a:rPr>
                        <a:t>Кт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87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b="1" i="1" spc="-15" dirty="0">
                          <a:latin typeface="Arial"/>
                          <a:cs typeface="Arial"/>
                        </a:rPr>
                        <a:t>Сума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87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791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1.</a:t>
                      </a:r>
                      <a:r>
                        <a:rPr sz="3200" b="1" spc="-15" dirty="0">
                          <a:latin typeface="Arial"/>
                          <a:cs typeface="Arial"/>
                        </a:rPr>
                        <a:t> Отримано</a:t>
                      </a:r>
                      <a:r>
                        <a:rPr sz="32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10" dirty="0">
                          <a:latin typeface="Arial"/>
                          <a:cs typeface="Arial"/>
                        </a:rPr>
                        <a:t>гроші</a:t>
                      </a:r>
                      <a:r>
                        <a:rPr sz="32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5" dirty="0">
                          <a:latin typeface="Arial"/>
                          <a:cs typeface="Arial"/>
                        </a:rPr>
                        <a:t>від продажу</a:t>
                      </a:r>
                      <a:r>
                        <a:rPr sz="3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15" dirty="0">
                          <a:latin typeface="Arial"/>
                          <a:cs typeface="Arial"/>
                        </a:rPr>
                        <a:t>облігацій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9369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8435" algn="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3200" b="1" spc="-50" dirty="0">
                          <a:latin typeface="Arial"/>
                          <a:cs typeface="Arial"/>
                        </a:rPr>
                        <a:t>311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936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521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936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105000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936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372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  <a:tabLst>
                          <a:tab pos="536575" algn="l"/>
                          <a:tab pos="2423795" algn="l"/>
                          <a:tab pos="3579495" algn="l"/>
                          <a:tab pos="4076065" algn="l"/>
                        </a:tabLst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2.	Відображено	премію	</a:t>
                      </a:r>
                      <a:r>
                        <a:rPr sz="3200" b="1" spc="-25" dirty="0">
                          <a:latin typeface="Arial"/>
                          <a:cs typeface="Arial"/>
                        </a:rPr>
                        <a:t>за	</a:t>
                      </a:r>
                      <a:r>
                        <a:rPr sz="3200" b="1" spc="-5" dirty="0">
                          <a:latin typeface="Arial"/>
                          <a:cs typeface="Arial"/>
                        </a:rPr>
                        <a:t>проданими</a:t>
                      </a:r>
                      <a:endParaRPr sz="32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3200" b="1" spc="-15" dirty="0">
                          <a:latin typeface="Arial"/>
                          <a:cs typeface="Arial"/>
                        </a:rPr>
                        <a:t>облігаціями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95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521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522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5000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0557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  <a:tabLst>
                          <a:tab pos="609600" algn="l"/>
                          <a:tab pos="2432685" algn="l"/>
                          <a:tab pos="3823335" algn="l"/>
                          <a:tab pos="4448175" algn="l"/>
                        </a:tabLst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3.	</a:t>
                      </a:r>
                      <a:r>
                        <a:rPr sz="3200" b="1" spc="-15" dirty="0">
                          <a:latin typeface="Arial"/>
                          <a:cs typeface="Arial"/>
                        </a:rPr>
                        <a:t>Нараховано	відсотки	</a:t>
                      </a:r>
                      <a:r>
                        <a:rPr sz="3200" b="1" spc="-5" dirty="0">
                          <a:latin typeface="Arial"/>
                          <a:cs typeface="Arial"/>
                        </a:rPr>
                        <a:t>до	виплати</a:t>
                      </a:r>
                      <a:endParaRPr sz="3200" dirty="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3200" b="1" spc="-25" dirty="0">
                          <a:latin typeface="Arial"/>
                          <a:cs typeface="Arial"/>
                        </a:rPr>
                        <a:t>утримувачам</a:t>
                      </a:r>
                      <a:r>
                        <a:rPr sz="3200" b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15" dirty="0">
                          <a:latin typeface="Arial"/>
                          <a:cs typeface="Arial"/>
                        </a:rPr>
                        <a:t>облігаціями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95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952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684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30000</a:t>
                      </a:r>
                      <a:endParaRPr sz="3200" dirty="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(по10000</a:t>
                      </a:r>
                      <a:endParaRPr sz="3200" dirty="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b="1" spc="-20" dirty="0">
                          <a:latin typeface="Arial"/>
                          <a:cs typeface="Arial"/>
                        </a:rPr>
                        <a:t>щороку)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06694">
                <a:tc>
                  <a:txBody>
                    <a:bodyPr/>
                    <a:lstStyle/>
                    <a:p>
                      <a:pPr marL="91440" marR="94361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b="1" spc="-5" dirty="0">
                          <a:latin typeface="Arial"/>
                          <a:cs typeface="Arial"/>
                        </a:rPr>
                        <a:t>4.</a:t>
                      </a:r>
                      <a:r>
                        <a:rPr sz="32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20" dirty="0">
                          <a:latin typeface="Arial"/>
                          <a:cs typeface="Arial"/>
                        </a:rPr>
                        <a:t>Виплачено</a:t>
                      </a:r>
                      <a:r>
                        <a:rPr sz="32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15" dirty="0">
                          <a:latin typeface="Arial"/>
                          <a:cs typeface="Arial"/>
                        </a:rPr>
                        <a:t>відсотки</a:t>
                      </a:r>
                      <a:r>
                        <a:rPr sz="3200" b="1" spc="-20" dirty="0">
                          <a:latin typeface="Arial"/>
                          <a:cs typeface="Arial"/>
                        </a:rPr>
                        <a:t> утримувачам </a:t>
                      </a:r>
                      <a:r>
                        <a:rPr sz="3200" b="1" spc="-5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35" dirty="0">
                          <a:latin typeface="Arial"/>
                          <a:cs typeface="Arial"/>
                        </a:rPr>
                        <a:t>(щороку,</a:t>
                      </a:r>
                      <a:r>
                        <a:rPr sz="3200" b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15" dirty="0">
                          <a:latin typeface="Arial"/>
                          <a:cs typeface="Arial"/>
                        </a:rPr>
                        <a:t>належними</a:t>
                      </a:r>
                      <a:r>
                        <a:rPr sz="32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10" dirty="0">
                          <a:latin typeface="Arial"/>
                          <a:cs typeface="Arial"/>
                        </a:rPr>
                        <a:t>частинами),</a:t>
                      </a:r>
                      <a:r>
                        <a:rPr sz="3200" b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5" dirty="0">
                          <a:latin typeface="Arial"/>
                          <a:cs typeface="Arial"/>
                        </a:rPr>
                        <a:t>а </a:t>
                      </a:r>
                      <a:r>
                        <a:rPr sz="32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20" dirty="0">
                          <a:latin typeface="Arial"/>
                          <a:cs typeface="Arial"/>
                        </a:rPr>
                        <a:t>фінансові</a:t>
                      </a:r>
                      <a:r>
                        <a:rPr sz="3200" b="1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10" dirty="0">
                          <a:latin typeface="Arial"/>
                          <a:cs typeface="Arial"/>
                        </a:rPr>
                        <a:t>витрати</a:t>
                      </a:r>
                      <a:r>
                        <a:rPr sz="32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15" dirty="0">
                          <a:latin typeface="Arial"/>
                          <a:cs typeface="Arial"/>
                        </a:rPr>
                        <a:t>переносяться: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005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9545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684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0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b="1" spc="-50" dirty="0">
                          <a:latin typeface="Arial"/>
                          <a:cs typeface="Arial"/>
                        </a:rPr>
                        <a:t>311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0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30000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400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150920"/>
              </p:ext>
            </p:extLst>
          </p:nvPr>
        </p:nvGraphicFramePr>
        <p:xfrm>
          <a:off x="1905000" y="1333500"/>
          <a:ext cx="14719300" cy="7283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69180"/>
                <a:gridCol w="1895165"/>
                <a:gridCol w="1510607"/>
                <a:gridCol w="2044348"/>
              </a:tblGrid>
              <a:tr h="14118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b="1" i="1" spc="-10" dirty="0">
                          <a:latin typeface="Times New Roman"/>
                          <a:cs typeface="Times New Roman"/>
                        </a:rPr>
                        <a:t>Операція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6379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b="1" i="1" spc="-5" dirty="0">
                          <a:latin typeface="Times New Roman"/>
                          <a:cs typeface="Times New Roman"/>
                        </a:rPr>
                        <a:t>Д-т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b="1" i="1" spc="-10" dirty="0">
                          <a:latin typeface="Times New Roman"/>
                          <a:cs typeface="Times New Roman"/>
                        </a:rPr>
                        <a:t>К-т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65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b="1" i="1" spc="-30" dirty="0">
                          <a:latin typeface="Times New Roman"/>
                          <a:cs typeface="Times New Roman"/>
                        </a:rPr>
                        <a:t>Сума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1182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b="1" spc="-5" dirty="0">
                          <a:latin typeface="Times New Roman"/>
                          <a:cs typeface="Times New Roman"/>
                        </a:rPr>
                        <a:t>4.1.</a:t>
                      </a:r>
                      <a:r>
                        <a:rPr sz="36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5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3600" b="1" spc="-15" dirty="0">
                          <a:latin typeface="Times New Roman"/>
                          <a:cs typeface="Times New Roman"/>
                        </a:rPr>
                        <a:t> рахунок</a:t>
                      </a:r>
                      <a:r>
                        <a:rPr sz="36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10" dirty="0">
                          <a:latin typeface="Times New Roman"/>
                          <a:cs typeface="Times New Roman"/>
                        </a:rPr>
                        <a:t>премії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b="1" spc="-10" dirty="0">
                          <a:latin typeface="Times New Roman"/>
                          <a:cs typeface="Times New Roman"/>
                        </a:rPr>
                        <a:t>522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b="1" spc="-10" dirty="0">
                          <a:latin typeface="Times New Roman"/>
                          <a:cs typeface="Times New Roman"/>
                        </a:rPr>
                        <a:t>952</a:t>
                      </a: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b="1" spc="-10" dirty="0">
                          <a:latin typeface="Times New Roman"/>
                          <a:cs typeface="Times New Roman"/>
                        </a:rPr>
                        <a:t>5000</a:t>
                      </a: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7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spc="-5" dirty="0">
                          <a:latin typeface="Times New Roman"/>
                          <a:cs typeface="Times New Roman"/>
                        </a:rPr>
                        <a:t>4.2.</a:t>
                      </a:r>
                      <a:r>
                        <a:rPr sz="36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10" dirty="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3600" b="1" spc="-20" dirty="0">
                          <a:latin typeface="Times New Roman"/>
                          <a:cs typeface="Times New Roman"/>
                        </a:rPr>
                        <a:t>рахунок</a:t>
                      </a:r>
                      <a:r>
                        <a:rPr sz="36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30" dirty="0">
                          <a:latin typeface="Times New Roman"/>
                          <a:cs typeface="Times New Roman"/>
                        </a:rPr>
                        <a:t>результатів</a:t>
                      </a:r>
                      <a:r>
                        <a:rPr sz="36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10" dirty="0">
                          <a:latin typeface="Times New Roman"/>
                          <a:cs typeface="Times New Roman"/>
                        </a:rPr>
                        <a:t>тієї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  <a:p>
                      <a:pPr marL="91440" marR="191770">
                        <a:lnSpc>
                          <a:spcPct val="100000"/>
                        </a:lnSpc>
                      </a:pPr>
                      <a:r>
                        <a:rPr sz="3600" b="1" spc="-5" dirty="0">
                          <a:latin typeface="Times New Roman"/>
                          <a:cs typeface="Times New Roman"/>
                        </a:rPr>
                        <a:t>діяльності,</a:t>
                      </a:r>
                      <a:r>
                        <a:rPr sz="36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36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20" dirty="0">
                          <a:latin typeface="Times New Roman"/>
                          <a:cs typeface="Times New Roman"/>
                        </a:rPr>
                        <a:t>якою</a:t>
                      </a:r>
                      <a:r>
                        <a:rPr sz="36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30" dirty="0">
                          <a:latin typeface="Times New Roman"/>
                          <a:cs typeface="Times New Roman"/>
                        </a:rPr>
                        <a:t>був</a:t>
                      </a:r>
                      <a:r>
                        <a:rPr sz="36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20" dirty="0">
                          <a:latin typeface="Times New Roman"/>
                          <a:cs typeface="Times New Roman"/>
                        </a:rPr>
                        <a:t>пов</a:t>
                      </a:r>
                      <a:r>
                        <a:rPr sz="3600" b="1" spc="-20" dirty="0">
                          <a:latin typeface="Arial"/>
                          <a:cs typeface="Arial"/>
                        </a:rPr>
                        <a:t>’</a:t>
                      </a:r>
                      <a:r>
                        <a:rPr sz="3600" b="1" spc="-20" dirty="0">
                          <a:latin typeface="Times New Roman"/>
                          <a:cs typeface="Times New Roman"/>
                        </a:rPr>
                        <a:t>язаний </a:t>
                      </a:r>
                      <a:r>
                        <a:rPr sz="3600" b="1" spc="-6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20" dirty="0">
                          <a:latin typeface="Times New Roman"/>
                          <a:cs typeface="Times New Roman"/>
                        </a:rPr>
                        <a:t>випуск</a:t>
                      </a:r>
                      <a:r>
                        <a:rPr sz="36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15" dirty="0">
                          <a:latin typeface="Times New Roman"/>
                          <a:cs typeface="Times New Roman"/>
                        </a:rPr>
                        <a:t>цих</a:t>
                      </a:r>
                      <a:r>
                        <a:rPr sz="36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15" dirty="0">
                          <a:latin typeface="Times New Roman"/>
                          <a:cs typeface="Times New Roman"/>
                        </a:rPr>
                        <a:t>облігацій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spc="-5" dirty="0">
                          <a:latin typeface="Times New Roman"/>
                          <a:cs typeface="Times New Roman"/>
                        </a:rPr>
                        <a:t>79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spc="-5" dirty="0">
                          <a:latin typeface="Times New Roman"/>
                          <a:cs typeface="Times New Roman"/>
                        </a:rPr>
                        <a:t>952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spc="-5" dirty="0">
                          <a:latin typeface="Times New Roman"/>
                          <a:cs typeface="Times New Roman"/>
                        </a:rPr>
                        <a:t>25000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1182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spc="-5" dirty="0">
                          <a:latin typeface="Times New Roman"/>
                          <a:cs typeface="Times New Roman"/>
                        </a:rPr>
                        <a:t>5.</a:t>
                      </a:r>
                      <a:r>
                        <a:rPr sz="36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10" dirty="0">
                          <a:latin typeface="Times New Roman"/>
                          <a:cs typeface="Times New Roman"/>
                        </a:rPr>
                        <a:t>Погашення</a:t>
                      </a:r>
                      <a:r>
                        <a:rPr sz="3600" b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600" b="1" spc="-15" dirty="0">
                          <a:latin typeface="Times New Roman"/>
                          <a:cs typeface="Times New Roman"/>
                        </a:rPr>
                        <a:t>облігацій</a:t>
                      </a: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spc="-10" dirty="0">
                          <a:latin typeface="Times New Roman"/>
                          <a:cs typeface="Times New Roman"/>
                        </a:rPr>
                        <a:t>521</a:t>
                      </a: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spc="-55" dirty="0">
                          <a:latin typeface="Times New Roman"/>
                          <a:cs typeface="Times New Roman"/>
                        </a:rPr>
                        <a:t>311</a:t>
                      </a: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spc="-10" dirty="0">
                          <a:latin typeface="Times New Roman"/>
                          <a:cs typeface="Times New Roman"/>
                        </a:rPr>
                        <a:t>100000</a:t>
                      </a: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72400" y="1409700"/>
            <a:ext cx="2362200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b="1" i="0" spc="5" dirty="0">
                <a:solidFill>
                  <a:srgbClr val="000000"/>
                </a:solidFill>
                <a:latin typeface="Arial"/>
                <a:cs typeface="Arial"/>
              </a:rPr>
              <a:t>П</a:t>
            </a:r>
            <a:r>
              <a:rPr b="1" i="0" spc="-10" dirty="0">
                <a:solidFill>
                  <a:srgbClr val="000000"/>
                </a:solidFill>
                <a:latin typeface="Arial"/>
                <a:cs typeface="Arial"/>
              </a:rPr>
              <a:t>р</a:t>
            </a:r>
            <a:r>
              <a:rPr b="1" i="0" spc="5" dirty="0">
                <a:solidFill>
                  <a:srgbClr val="000000"/>
                </a:solidFill>
                <a:latin typeface="Arial"/>
                <a:cs typeface="Arial"/>
              </a:rPr>
              <a:t>и</a:t>
            </a:r>
            <a:r>
              <a:rPr b="1" i="0" spc="40" dirty="0">
                <a:solidFill>
                  <a:srgbClr val="000000"/>
                </a:solidFill>
                <a:latin typeface="Arial"/>
                <a:cs typeface="Arial"/>
              </a:rPr>
              <a:t>к</a:t>
            </a:r>
            <a:r>
              <a:rPr b="1" i="0" dirty="0">
                <a:solidFill>
                  <a:srgbClr val="000000"/>
                </a:solidFill>
                <a:latin typeface="Arial"/>
                <a:cs typeface="Arial"/>
              </a:rPr>
              <a:t>лад</a:t>
            </a:r>
            <a:endParaRPr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28800" y="2933700"/>
            <a:ext cx="14782800" cy="493853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297180" algn="just">
              <a:lnSpc>
                <a:spcPct val="100000"/>
              </a:lnSpc>
              <a:spcBef>
                <a:spcPts val="110"/>
              </a:spcBef>
            </a:pPr>
            <a:r>
              <a:rPr sz="4000" b="1" spc="-5" dirty="0">
                <a:latin typeface="Arial"/>
                <a:cs typeface="Arial"/>
              </a:rPr>
              <a:t>Підприємство </a:t>
            </a:r>
            <a:r>
              <a:rPr sz="4000" b="1" spc="-30" dirty="0">
                <a:latin typeface="Arial"/>
                <a:cs typeface="Arial"/>
              </a:rPr>
              <a:t>"А"</a:t>
            </a:r>
            <a:r>
              <a:rPr sz="4000" b="1" spc="75" dirty="0">
                <a:latin typeface="Arial"/>
                <a:cs typeface="Arial"/>
              </a:rPr>
              <a:t> </a:t>
            </a:r>
            <a:r>
              <a:rPr sz="4000" b="1" spc="-25" dirty="0">
                <a:latin typeface="Arial"/>
                <a:cs typeface="Arial"/>
              </a:rPr>
              <a:t>випустило</a:t>
            </a:r>
            <a:r>
              <a:rPr sz="4000" b="1" spc="95" dirty="0">
                <a:latin typeface="Arial"/>
                <a:cs typeface="Arial"/>
              </a:rPr>
              <a:t> </a:t>
            </a:r>
            <a:r>
              <a:rPr sz="4000" b="1" spc="-10" dirty="0">
                <a:latin typeface="Arial"/>
                <a:cs typeface="Arial"/>
              </a:rPr>
              <a:t>облігації </a:t>
            </a:r>
            <a:r>
              <a:rPr sz="4000" b="1" spc="-5" dirty="0">
                <a:latin typeface="Arial"/>
                <a:cs typeface="Arial"/>
              </a:rPr>
              <a:t> загальною</a:t>
            </a:r>
            <a:r>
              <a:rPr sz="4000" b="1" spc="-35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номінальною</a:t>
            </a:r>
            <a:r>
              <a:rPr sz="4000" b="1" spc="-55" dirty="0">
                <a:latin typeface="Arial"/>
                <a:cs typeface="Arial"/>
              </a:rPr>
              <a:t> </a:t>
            </a:r>
            <a:r>
              <a:rPr sz="4000" b="1" spc="-20" dirty="0">
                <a:latin typeface="Arial"/>
                <a:cs typeface="Arial"/>
              </a:rPr>
              <a:t>вартістю</a:t>
            </a:r>
            <a:r>
              <a:rPr sz="4000" b="1" spc="65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100000</a:t>
            </a:r>
            <a:r>
              <a:rPr sz="4000" b="1" spc="10" dirty="0">
                <a:latin typeface="Arial"/>
                <a:cs typeface="Arial"/>
              </a:rPr>
              <a:t> </a:t>
            </a:r>
            <a:r>
              <a:rPr sz="4000" b="1" spc="5" dirty="0">
                <a:latin typeface="Arial"/>
                <a:cs typeface="Arial"/>
              </a:rPr>
              <a:t>грн. </a:t>
            </a:r>
            <a:r>
              <a:rPr sz="4000" b="1" spc="-760" dirty="0">
                <a:latin typeface="Arial"/>
                <a:cs typeface="Arial"/>
              </a:rPr>
              <a:t> </a:t>
            </a:r>
            <a:r>
              <a:rPr sz="4000" b="1" spc="-15" dirty="0">
                <a:latin typeface="Arial"/>
                <a:cs typeface="Arial"/>
              </a:rPr>
              <a:t>терміном </a:t>
            </a:r>
            <a:r>
              <a:rPr sz="4000" b="1" dirty="0">
                <a:latin typeface="Arial"/>
                <a:cs typeface="Arial"/>
              </a:rPr>
              <a:t>погашення 3 роки, </a:t>
            </a:r>
            <a:r>
              <a:rPr sz="4000" b="1" spc="-10" dirty="0">
                <a:latin typeface="Arial"/>
                <a:cs typeface="Arial"/>
              </a:rPr>
              <a:t>фіксована </a:t>
            </a:r>
            <a:r>
              <a:rPr sz="4000" b="1" spc="-5" dirty="0">
                <a:latin typeface="Arial"/>
                <a:cs typeface="Arial"/>
              </a:rPr>
              <a:t>ставка </a:t>
            </a:r>
            <a:r>
              <a:rPr sz="4000" b="1" spc="-765" dirty="0">
                <a:latin typeface="Arial"/>
                <a:cs typeface="Arial"/>
              </a:rPr>
              <a:t> </a:t>
            </a:r>
            <a:r>
              <a:rPr sz="4000" b="1" spc="-20" dirty="0">
                <a:latin typeface="Arial"/>
                <a:cs typeface="Arial"/>
              </a:rPr>
              <a:t>відсотка</a:t>
            </a:r>
            <a:r>
              <a:rPr sz="4000" b="1" spc="5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-</a:t>
            </a:r>
            <a:r>
              <a:rPr sz="4000" b="1" spc="10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19%</a:t>
            </a:r>
            <a:r>
              <a:rPr sz="4000" b="1" spc="-20" dirty="0">
                <a:latin typeface="Arial"/>
                <a:cs typeface="Arial"/>
              </a:rPr>
              <a:t> </a:t>
            </a:r>
            <a:r>
              <a:rPr sz="4000" b="1" spc="5" dirty="0">
                <a:latin typeface="Arial"/>
                <a:cs typeface="Arial"/>
              </a:rPr>
              <a:t>річних</a:t>
            </a:r>
            <a:r>
              <a:rPr sz="4000" b="1" spc="-30" dirty="0">
                <a:latin typeface="Arial"/>
                <a:cs typeface="Arial"/>
              </a:rPr>
              <a:t> </a:t>
            </a:r>
            <a:r>
              <a:rPr sz="4000" b="1" spc="5" dirty="0">
                <a:latin typeface="Arial"/>
                <a:cs typeface="Arial"/>
              </a:rPr>
              <a:t>з</a:t>
            </a:r>
            <a:r>
              <a:rPr sz="4000" b="1" spc="-15" dirty="0">
                <a:latin typeface="Arial"/>
                <a:cs typeface="Arial"/>
              </a:rPr>
              <a:t> </a:t>
            </a:r>
            <a:r>
              <a:rPr sz="4000" b="1" spc="-10" dirty="0">
                <a:latin typeface="Arial"/>
                <a:cs typeface="Arial"/>
              </a:rPr>
              <a:t>виплатою</a:t>
            </a:r>
            <a:r>
              <a:rPr sz="4000" b="1" spc="10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щорічно.</a:t>
            </a:r>
            <a:endParaRPr sz="40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4000" b="1" spc="-15" dirty="0">
                <a:latin typeface="Arial"/>
                <a:cs typeface="Arial"/>
              </a:rPr>
              <a:t>Весь</a:t>
            </a:r>
            <a:r>
              <a:rPr sz="4000" b="1" spc="5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пакет</a:t>
            </a:r>
            <a:r>
              <a:rPr sz="4000" b="1" spc="-30" dirty="0">
                <a:latin typeface="Arial"/>
                <a:cs typeface="Arial"/>
              </a:rPr>
              <a:t> </a:t>
            </a:r>
            <a:r>
              <a:rPr sz="4000" b="1" spc="-20" dirty="0">
                <a:latin typeface="Arial"/>
                <a:cs typeface="Arial"/>
              </a:rPr>
              <a:t>купило</a:t>
            </a:r>
            <a:r>
              <a:rPr sz="4000" b="1" spc="70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підприємство</a:t>
            </a:r>
            <a:r>
              <a:rPr sz="4000" b="1" spc="-30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"Б"</a:t>
            </a:r>
            <a:r>
              <a:rPr sz="4000" b="1" spc="-25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з</a:t>
            </a:r>
            <a:endParaRPr sz="40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4000" b="1" spc="-15" dirty="0">
                <a:latin typeface="Arial"/>
                <a:cs typeface="Arial"/>
              </a:rPr>
              <a:t>дисконтом</a:t>
            </a:r>
            <a:r>
              <a:rPr sz="4000" b="1" spc="35" dirty="0">
                <a:latin typeface="Arial"/>
                <a:cs typeface="Arial"/>
              </a:rPr>
              <a:t> </a:t>
            </a:r>
            <a:r>
              <a:rPr sz="4000" b="1" spc="-25" dirty="0">
                <a:latin typeface="Arial"/>
                <a:cs typeface="Arial"/>
              </a:rPr>
              <a:t>за</a:t>
            </a:r>
            <a:r>
              <a:rPr sz="4000" b="1" spc="-15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95000 </a:t>
            </a:r>
            <a:r>
              <a:rPr sz="4000" b="1" spc="5" dirty="0">
                <a:latin typeface="Arial"/>
                <a:cs typeface="Arial"/>
              </a:rPr>
              <a:t>грн.</a:t>
            </a:r>
            <a:r>
              <a:rPr sz="4000" b="1" spc="-20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і</a:t>
            </a:r>
            <a:r>
              <a:rPr sz="4000" b="1" spc="-25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відразу</a:t>
            </a:r>
            <a:r>
              <a:rPr sz="4000" b="1" spc="5" dirty="0">
                <a:latin typeface="Arial"/>
                <a:cs typeface="Arial"/>
              </a:rPr>
              <a:t> ж</a:t>
            </a:r>
            <a:r>
              <a:rPr sz="4000" b="1" spc="-15" dirty="0">
                <a:latin typeface="Arial"/>
                <a:cs typeface="Arial"/>
              </a:rPr>
              <a:t> </a:t>
            </a:r>
            <a:r>
              <a:rPr sz="4000" b="1" spc="-25" dirty="0">
                <a:latin typeface="Arial"/>
                <a:cs typeface="Arial"/>
              </a:rPr>
              <a:t>реалізувало </a:t>
            </a:r>
            <a:r>
              <a:rPr sz="4000" b="1" spc="-760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підприємству "В" </a:t>
            </a:r>
            <a:r>
              <a:rPr sz="4000" b="1" spc="-25" dirty="0">
                <a:latin typeface="Arial"/>
                <a:cs typeface="Arial"/>
              </a:rPr>
              <a:t>за </a:t>
            </a:r>
            <a:r>
              <a:rPr sz="4000" b="1" dirty="0">
                <a:latin typeface="Arial"/>
                <a:cs typeface="Arial"/>
              </a:rPr>
              <a:t>97000 </a:t>
            </a:r>
            <a:r>
              <a:rPr sz="4000" b="1" spc="5" dirty="0">
                <a:latin typeface="Arial"/>
                <a:cs typeface="Arial"/>
              </a:rPr>
              <a:t>грн. </a:t>
            </a:r>
            <a:r>
              <a:rPr sz="4000" b="1" spc="-5" dirty="0">
                <a:latin typeface="Arial"/>
                <a:cs typeface="Arial"/>
              </a:rPr>
              <a:t>Підприємство </a:t>
            </a:r>
            <a:r>
              <a:rPr sz="4000" b="1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"В"</a:t>
            </a:r>
            <a:r>
              <a:rPr sz="4000" b="1" dirty="0">
                <a:latin typeface="Arial"/>
                <a:cs typeface="Arial"/>
              </a:rPr>
              <a:t> </a:t>
            </a:r>
            <a:r>
              <a:rPr sz="4000" b="1" spc="-20" dirty="0">
                <a:latin typeface="Arial"/>
                <a:cs typeface="Arial"/>
              </a:rPr>
              <a:t>утримувало</a:t>
            </a:r>
            <a:r>
              <a:rPr sz="4000" b="1" spc="125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облігації</a:t>
            </a:r>
            <a:r>
              <a:rPr sz="4000" b="1" spc="-55" dirty="0">
                <a:latin typeface="Arial"/>
                <a:cs typeface="Arial"/>
              </a:rPr>
              <a:t> </a:t>
            </a:r>
            <a:r>
              <a:rPr sz="4000" b="1" spc="5" dirty="0">
                <a:latin typeface="Arial"/>
                <a:cs typeface="Arial"/>
              </a:rPr>
              <a:t>до</a:t>
            </a:r>
            <a:r>
              <a:rPr sz="4000" b="1" dirty="0">
                <a:latin typeface="Arial"/>
                <a:cs typeface="Arial"/>
              </a:rPr>
              <a:t> погашення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4600" y="1943100"/>
            <a:ext cx="13484861" cy="544892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70815">
              <a:lnSpc>
                <a:spcPct val="100000"/>
              </a:lnSpc>
              <a:spcBef>
                <a:spcPts val="110"/>
              </a:spcBef>
            </a:pPr>
            <a:r>
              <a:rPr sz="3600" b="1" spc="-15" dirty="0">
                <a:latin typeface="Times New Roman"/>
                <a:cs typeface="Times New Roman"/>
              </a:rPr>
              <a:t>Розрахунок</a:t>
            </a:r>
            <a:r>
              <a:rPr sz="3600" b="1" spc="-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амортизації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дисконту</a:t>
            </a:r>
            <a:r>
              <a:rPr sz="3600" b="1" spc="-5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для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підприємства</a:t>
            </a:r>
            <a:r>
              <a:rPr sz="3600" b="1" spc="-70" dirty="0">
                <a:latin typeface="Times New Roman"/>
                <a:cs typeface="Times New Roman"/>
              </a:rPr>
              <a:t> </a:t>
            </a:r>
            <a:r>
              <a:rPr sz="3600" b="1" spc="10" dirty="0">
                <a:latin typeface="Times New Roman"/>
                <a:cs typeface="Times New Roman"/>
              </a:rPr>
              <a:t>"А"</a:t>
            </a:r>
            <a:endParaRPr sz="3600" dirty="0">
              <a:latin typeface="Times New Roman"/>
              <a:cs typeface="Times New Roman"/>
            </a:endParaRPr>
          </a:p>
          <a:p>
            <a:pPr marL="2991485">
              <a:lnSpc>
                <a:spcPct val="100000"/>
              </a:lnSpc>
            </a:pPr>
            <a:r>
              <a:rPr sz="3600" b="1" spc="-5" dirty="0">
                <a:latin typeface="Times New Roman"/>
                <a:cs typeface="Times New Roman"/>
              </a:rPr>
              <a:t>наведено</a:t>
            </a:r>
            <a:r>
              <a:rPr sz="3600" b="1" spc="-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за </a:t>
            </a:r>
            <a:r>
              <a:rPr sz="3600" b="1" spc="-15" dirty="0">
                <a:latin typeface="Times New Roman"/>
                <a:cs typeface="Times New Roman"/>
              </a:rPr>
              <a:t>формулою:</a:t>
            </a:r>
            <a:endParaRPr sz="3600" dirty="0">
              <a:latin typeface="Times New Roman"/>
              <a:cs typeface="Times New Roman"/>
            </a:endParaRPr>
          </a:p>
          <a:p>
            <a:pPr marL="622300" marR="5080" indent="-610235">
              <a:lnSpc>
                <a:spcPct val="100000"/>
              </a:lnSpc>
              <a:spcBef>
                <a:spcPts val="650"/>
              </a:spcBef>
              <a:buAutoNum type="arabicParenR"/>
              <a:tabLst>
                <a:tab pos="622300" algn="l"/>
                <a:tab pos="622935" algn="l"/>
              </a:tabLst>
            </a:pPr>
            <a:r>
              <a:rPr sz="3600" b="1" spc="-5" dirty="0">
                <a:latin typeface="Times New Roman"/>
                <a:cs typeface="Times New Roman"/>
              </a:rPr>
              <a:t>ефективна</a:t>
            </a:r>
            <a:r>
              <a:rPr sz="3600" b="1" spc="2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ставка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відсотка: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((100000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х</a:t>
            </a:r>
            <a:r>
              <a:rPr sz="3600" spc="-7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0,19)</a:t>
            </a:r>
            <a:r>
              <a:rPr sz="3600" spc="-7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+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(5000</a:t>
            </a:r>
            <a:r>
              <a:rPr sz="3600" spc="-6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: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3 </a:t>
            </a:r>
            <a:r>
              <a:rPr sz="3600" spc="-66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роки))</a:t>
            </a:r>
            <a:r>
              <a:rPr sz="3600" spc="-5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: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((100000</a:t>
            </a:r>
            <a:r>
              <a:rPr sz="3600" spc="-7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+</a:t>
            </a:r>
            <a:r>
              <a:rPr sz="3600" spc="-2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95000)</a:t>
            </a:r>
            <a:r>
              <a:rPr sz="3600" spc="-9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:</a:t>
            </a:r>
            <a:r>
              <a:rPr sz="3600" spc="5" dirty="0">
                <a:latin typeface="Times New Roman"/>
                <a:cs typeface="Times New Roman"/>
              </a:rPr>
              <a:t> 2)</a:t>
            </a:r>
            <a:r>
              <a:rPr sz="3600" spc="-2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=21,2%;</a:t>
            </a:r>
            <a:endParaRPr sz="3600" dirty="0">
              <a:latin typeface="Times New Roman"/>
              <a:cs typeface="Times New Roman"/>
            </a:endParaRPr>
          </a:p>
          <a:p>
            <a:pPr marL="384810" indent="-372745">
              <a:lnSpc>
                <a:spcPct val="100000"/>
              </a:lnSpc>
              <a:spcBef>
                <a:spcPts val="650"/>
              </a:spcBef>
              <a:buAutoNum type="arabicParenR"/>
              <a:tabLst>
                <a:tab pos="385445" algn="l"/>
              </a:tabLst>
            </a:pPr>
            <a:r>
              <a:rPr sz="3600" b="1" spc="-10" dirty="0">
                <a:latin typeface="Times New Roman"/>
                <a:cs typeface="Times New Roman"/>
              </a:rPr>
              <a:t>сума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амортизації</a:t>
            </a:r>
            <a:r>
              <a:rPr sz="3600" b="1" spc="-9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дисконту:</a:t>
            </a:r>
            <a:endParaRPr sz="3600" dirty="0">
              <a:latin typeface="Times New Roman"/>
              <a:cs typeface="Times New Roman"/>
            </a:endParaRPr>
          </a:p>
          <a:p>
            <a:pPr marL="622300" indent="-610235">
              <a:lnSpc>
                <a:spcPct val="100000"/>
              </a:lnSpc>
              <a:spcBef>
                <a:spcPts val="650"/>
              </a:spcBef>
              <a:buFont typeface="Times New Roman"/>
              <a:buChar char="•"/>
              <a:tabLst>
                <a:tab pos="622300" algn="l"/>
                <a:tab pos="622935" algn="l"/>
              </a:tabLst>
            </a:pPr>
            <a:r>
              <a:rPr sz="3600" b="1" spc="10" dirty="0">
                <a:latin typeface="Times New Roman"/>
                <a:cs typeface="Times New Roman"/>
              </a:rPr>
              <a:t>1-й</a:t>
            </a:r>
            <a:r>
              <a:rPr sz="3600" b="1" spc="-6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рік: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spc="10" dirty="0">
                <a:latin typeface="Times New Roman"/>
                <a:cs typeface="Times New Roman"/>
              </a:rPr>
              <a:t>95000</a:t>
            </a:r>
            <a:r>
              <a:rPr sz="3600" spc="-7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х</a:t>
            </a:r>
            <a:r>
              <a:rPr sz="3600" spc="-2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0,212</a:t>
            </a:r>
            <a:r>
              <a:rPr sz="3600" spc="-4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-</a:t>
            </a:r>
            <a:r>
              <a:rPr sz="3600" spc="5" dirty="0">
                <a:latin typeface="Times New Roman"/>
                <a:cs typeface="Times New Roman"/>
              </a:rPr>
              <a:t> 100000</a:t>
            </a:r>
            <a:r>
              <a:rPr sz="3600" spc="-7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х</a:t>
            </a:r>
            <a:r>
              <a:rPr sz="3600" spc="-2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0,19</a:t>
            </a:r>
            <a:r>
              <a:rPr sz="3600" spc="-4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=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1140;</a:t>
            </a:r>
            <a:endParaRPr sz="3600" dirty="0">
              <a:latin typeface="Times New Roman"/>
              <a:cs typeface="Times New Roman"/>
            </a:endParaRPr>
          </a:p>
          <a:p>
            <a:pPr marL="622300" indent="-610235">
              <a:lnSpc>
                <a:spcPct val="100000"/>
              </a:lnSpc>
              <a:spcBef>
                <a:spcPts val="655"/>
              </a:spcBef>
              <a:buFont typeface="Times New Roman"/>
              <a:buChar char="•"/>
              <a:tabLst>
                <a:tab pos="622300" algn="l"/>
                <a:tab pos="622935" algn="l"/>
              </a:tabLst>
            </a:pPr>
            <a:r>
              <a:rPr sz="3600" b="1" spc="10" dirty="0">
                <a:latin typeface="Times New Roman"/>
                <a:cs typeface="Times New Roman"/>
              </a:rPr>
              <a:t>2-й</a:t>
            </a:r>
            <a:r>
              <a:rPr sz="3600" b="1" spc="-5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рік:</a:t>
            </a:r>
            <a:r>
              <a:rPr sz="3600" b="1" spc="-2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(95000</a:t>
            </a:r>
            <a:r>
              <a:rPr sz="3600" spc="-9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+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1140)</a:t>
            </a:r>
            <a:r>
              <a:rPr sz="3600" spc="-9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х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0,212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-</a:t>
            </a:r>
            <a:r>
              <a:rPr sz="3600" spc="5" dirty="0">
                <a:latin typeface="Times New Roman"/>
                <a:cs typeface="Times New Roman"/>
              </a:rPr>
              <a:t> 100000</a:t>
            </a:r>
            <a:r>
              <a:rPr sz="3600" spc="-9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х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0,19</a:t>
            </a:r>
            <a:r>
              <a:rPr sz="3600" spc="-4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=</a:t>
            </a:r>
            <a:r>
              <a:rPr sz="3600" spc="-2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1382;</a:t>
            </a:r>
            <a:endParaRPr sz="3600" dirty="0">
              <a:latin typeface="Times New Roman"/>
              <a:cs typeface="Times New Roman"/>
            </a:endParaRPr>
          </a:p>
          <a:p>
            <a:pPr marL="622300" marR="467359" indent="-610235">
              <a:lnSpc>
                <a:spcPct val="100000"/>
              </a:lnSpc>
              <a:spcBef>
                <a:spcPts val="650"/>
              </a:spcBef>
              <a:buFont typeface="Times New Roman"/>
              <a:buChar char="•"/>
              <a:tabLst>
                <a:tab pos="622300" algn="l"/>
                <a:tab pos="622935" algn="l"/>
              </a:tabLst>
            </a:pPr>
            <a:r>
              <a:rPr sz="3600" b="1" spc="10" dirty="0">
                <a:latin typeface="Times New Roman"/>
                <a:cs typeface="Times New Roman"/>
              </a:rPr>
              <a:t>3-й </a:t>
            </a:r>
            <a:r>
              <a:rPr sz="3600" b="1" dirty="0">
                <a:latin typeface="Times New Roman"/>
                <a:cs typeface="Times New Roman"/>
              </a:rPr>
              <a:t>рік: </a:t>
            </a:r>
            <a:r>
              <a:rPr sz="3600" spc="5" dirty="0">
                <a:latin typeface="Times New Roman"/>
                <a:cs typeface="Times New Roman"/>
              </a:rPr>
              <a:t>у </a:t>
            </a:r>
            <a:r>
              <a:rPr sz="3600" spc="-10" dirty="0">
                <a:latin typeface="Times New Roman"/>
                <a:cs typeface="Times New Roman"/>
              </a:rPr>
              <a:t>витрати </a:t>
            </a:r>
            <a:r>
              <a:rPr sz="3600" spc="-5" dirty="0">
                <a:latin typeface="Times New Roman"/>
                <a:cs typeface="Times New Roman"/>
              </a:rPr>
              <a:t>списується </a:t>
            </a:r>
            <a:r>
              <a:rPr sz="3600" spc="10" dirty="0">
                <a:latin typeface="Times New Roman"/>
                <a:cs typeface="Times New Roman"/>
              </a:rPr>
              <a:t>весь </a:t>
            </a:r>
            <a:r>
              <a:rPr sz="3600" spc="-5" dirty="0">
                <a:latin typeface="Times New Roman"/>
                <a:cs typeface="Times New Roman"/>
              </a:rPr>
              <a:t>незамортизований </a:t>
            </a:r>
            <a:r>
              <a:rPr sz="3600" spc="-66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залишок</a:t>
            </a:r>
            <a:r>
              <a:rPr sz="3600" spc="-55" dirty="0">
                <a:latin typeface="Times New Roman"/>
                <a:cs typeface="Times New Roman"/>
              </a:rPr>
              <a:t> </a:t>
            </a:r>
            <a:r>
              <a:rPr sz="3600" spc="-50" dirty="0">
                <a:latin typeface="Times New Roman"/>
                <a:cs typeface="Times New Roman"/>
              </a:rPr>
              <a:t>дисконту,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тобто</a:t>
            </a:r>
            <a:r>
              <a:rPr sz="3600" spc="-7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2478,00</a:t>
            </a:r>
            <a:r>
              <a:rPr sz="3600" spc="-8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грн.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15000" y="1104900"/>
            <a:ext cx="66294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i="0" spc="-20" dirty="0">
                <a:solidFill>
                  <a:srgbClr val="000000"/>
                </a:solidFill>
                <a:latin typeface="Times New Roman"/>
                <a:cs typeface="Times New Roman"/>
              </a:rPr>
              <a:t>Облік</a:t>
            </a:r>
            <a:r>
              <a:rPr sz="3200" b="1" i="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200" b="1" i="0" dirty="0">
                <a:solidFill>
                  <a:srgbClr val="000000"/>
                </a:solidFill>
                <a:latin typeface="Times New Roman"/>
                <a:cs typeface="Times New Roman"/>
              </a:rPr>
              <a:t>операцій</a:t>
            </a:r>
            <a:r>
              <a:rPr sz="3200" b="1" i="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200" b="1" i="0" dirty="0">
                <a:solidFill>
                  <a:srgbClr val="000000"/>
                </a:solidFill>
                <a:latin typeface="Times New Roman"/>
                <a:cs typeface="Times New Roman"/>
              </a:rPr>
              <a:t>у</a:t>
            </a:r>
            <a:r>
              <a:rPr sz="3200" b="1" i="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200" b="1" i="0" dirty="0">
                <a:solidFill>
                  <a:srgbClr val="000000"/>
                </a:solidFill>
                <a:latin typeface="Times New Roman"/>
                <a:cs typeface="Times New Roman"/>
              </a:rPr>
              <a:t>підприємства</a:t>
            </a:r>
            <a:r>
              <a:rPr sz="3200" b="1" i="0" spc="-6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200" b="1" i="0" dirty="0">
                <a:solidFill>
                  <a:srgbClr val="000000"/>
                </a:solidFill>
                <a:latin typeface="Times New Roman"/>
                <a:cs typeface="Times New Roman"/>
              </a:rPr>
              <a:t>«А»</a:t>
            </a:r>
            <a:endParaRPr sz="32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201386"/>
              </p:ext>
            </p:extLst>
          </p:nvPr>
        </p:nvGraphicFramePr>
        <p:xfrm>
          <a:off x="1066800" y="2095500"/>
          <a:ext cx="15773399" cy="7010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4450"/>
                <a:gridCol w="7886699"/>
                <a:gridCol w="2366010"/>
                <a:gridCol w="1971675"/>
                <a:gridCol w="2234565"/>
              </a:tblGrid>
              <a:tr h="1538845">
                <a:tc>
                  <a:txBody>
                    <a:bodyPr/>
                    <a:lstStyle/>
                    <a:p>
                      <a:pPr marL="192405" marR="187325" indent="4826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i="1" dirty="0">
                          <a:latin typeface="Times New Roman"/>
                          <a:cs typeface="Times New Roman"/>
                        </a:rPr>
                        <a:t>№ </a:t>
                      </a:r>
                      <a:r>
                        <a:rPr sz="3200" b="1" i="1" spc="-5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i="1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3200" b="1" i="1" dirty="0">
                          <a:latin typeface="Times New Roman"/>
                          <a:cs typeface="Times New Roman"/>
                        </a:rPr>
                        <a:t>/п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274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i="1" dirty="0">
                          <a:latin typeface="Times New Roman"/>
                          <a:cs typeface="Times New Roman"/>
                        </a:rPr>
                        <a:t>Зміст</a:t>
                      </a:r>
                      <a:r>
                        <a:rPr sz="3200" b="1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i="1" spc="-10" dirty="0">
                          <a:latin typeface="Times New Roman"/>
                          <a:cs typeface="Times New Roman"/>
                        </a:rPr>
                        <a:t>господарської</a:t>
                      </a:r>
                      <a:r>
                        <a:rPr sz="3200" b="1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i="1" dirty="0">
                          <a:latin typeface="Times New Roman"/>
                          <a:cs typeface="Times New Roman"/>
                        </a:rPr>
                        <a:t>операції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04495" algn="ctr">
                        <a:lnSpc>
                          <a:spcPct val="100000"/>
                        </a:lnSpc>
                        <a:spcBef>
                          <a:spcPts val="1730"/>
                        </a:spcBef>
                      </a:pPr>
                      <a:r>
                        <a:rPr sz="3200" b="1" i="1" spc="-10" dirty="0">
                          <a:latin typeface="Times New Roman"/>
                          <a:cs typeface="Times New Roman"/>
                        </a:rPr>
                        <a:t>Д-т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197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30"/>
                        </a:spcBef>
                      </a:pPr>
                      <a:r>
                        <a:rPr sz="3200" b="1" i="1" spc="-5" dirty="0">
                          <a:latin typeface="Times New Roman"/>
                          <a:cs typeface="Times New Roman"/>
                        </a:rPr>
                        <a:t>К-т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197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479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i="1" spc="-15" dirty="0">
                          <a:latin typeface="Times New Roman"/>
                          <a:cs typeface="Times New Roman"/>
                        </a:rPr>
                        <a:t>Сума,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39370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b="1" i="1" dirty="0">
                          <a:latin typeface="Times New Roman"/>
                          <a:cs typeface="Times New Roman"/>
                        </a:rPr>
                        <a:t>грн.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5501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Реалізовано</a:t>
                      </a:r>
                      <a:r>
                        <a:rPr sz="32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облігації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656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-5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521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95000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5478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Відображено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 суму</a:t>
                      </a:r>
                      <a:r>
                        <a:rPr sz="32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дисконту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640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523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521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5000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388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5671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Через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рік</a:t>
                      </a:r>
                      <a:r>
                        <a:rPr sz="3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після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емісії </a:t>
                      </a:r>
                      <a:r>
                        <a:rPr sz="3200" b="1" spc="-5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нараховані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відсотки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6405" algn="r">
                        <a:lnSpc>
                          <a:spcPct val="100000"/>
                        </a:lnSpc>
                        <a:spcBef>
                          <a:spcPts val="1739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952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2097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739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684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2097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739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2097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290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638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Відображено амортизацію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дисконту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за </a:t>
                      </a:r>
                      <a:r>
                        <a:rPr sz="3200" b="1" spc="-25" dirty="0">
                          <a:latin typeface="Times New Roman"/>
                          <a:cs typeface="Times New Roman"/>
                        </a:rPr>
                        <a:t>методом 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ефективної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ставки</a:t>
                      </a:r>
                      <a:r>
                        <a:rPr sz="3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відсотка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R="446405" algn="r">
                        <a:lnSpc>
                          <a:spcPct val="100000"/>
                        </a:lnSpc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952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523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3200" b="1" spc="-40" dirty="0">
                          <a:latin typeface="Times New Roman"/>
                          <a:cs typeface="Times New Roman"/>
                        </a:rPr>
                        <a:t>1140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728620"/>
              </p:ext>
            </p:extLst>
          </p:nvPr>
        </p:nvGraphicFramePr>
        <p:xfrm>
          <a:off x="1295400" y="1181100"/>
          <a:ext cx="16154399" cy="784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2593"/>
                <a:gridCol w="9378526"/>
                <a:gridCol w="1884680"/>
                <a:gridCol w="1884680"/>
                <a:gridCol w="2153920"/>
              </a:tblGrid>
              <a:tr h="87206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Перераховано</a:t>
                      </a:r>
                      <a:r>
                        <a:rPr sz="3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відсотки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684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-5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69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6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Через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 два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роки</a:t>
                      </a:r>
                      <a:r>
                        <a:rPr sz="32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після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емісії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нараховані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відсотки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73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952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197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73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684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197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73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197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6737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7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2705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Відображено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амортизацію</a:t>
                      </a:r>
                      <a:r>
                        <a:rPr sz="3200" b="1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дисконту </a:t>
                      </a:r>
                      <a:r>
                        <a:rPr sz="3200" b="1" spc="-5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за </a:t>
                      </a:r>
                      <a:r>
                        <a:rPr sz="3200" b="1" spc="-25" dirty="0">
                          <a:latin typeface="Times New Roman"/>
                          <a:cs typeface="Times New Roman"/>
                        </a:rPr>
                        <a:t>методом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ефективної </a:t>
                      </a: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ставки </a:t>
                      </a:r>
                      <a:r>
                        <a:rPr sz="32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відсотка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952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523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1382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7206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8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Перераховано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відсотки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684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-5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6737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9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271780" algn="just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Заборгованість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за 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довгостроковими </a:t>
                      </a:r>
                      <a:r>
                        <a:rPr sz="3200" b="1" spc="-5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облігаціями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переведено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до </a:t>
                      </a:r>
                      <a:r>
                        <a:rPr sz="3200" b="1" spc="-25" dirty="0">
                          <a:latin typeface="Times New Roman"/>
                          <a:cs typeface="Times New Roman"/>
                        </a:rPr>
                        <a:t>категорії </a:t>
                      </a:r>
                      <a:r>
                        <a:rPr sz="3200" b="1" spc="-5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поточної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521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b="1" spc="-50" dirty="0">
                          <a:latin typeface="Times New Roman"/>
                          <a:cs typeface="Times New Roman"/>
                        </a:rPr>
                        <a:t>611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100000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348739"/>
              </p:ext>
            </p:extLst>
          </p:nvPr>
        </p:nvGraphicFramePr>
        <p:xfrm>
          <a:off x="1981200" y="1485900"/>
          <a:ext cx="14560551" cy="77724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6941503"/>
                <a:gridCol w="2426758"/>
                <a:gridCol w="2184083"/>
                <a:gridCol w="1941407"/>
              </a:tblGrid>
              <a:tr h="190976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10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Наприкінці</a:t>
                      </a:r>
                      <a:r>
                        <a:rPr sz="2800" b="1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терміну</a:t>
                      </a:r>
                      <a:r>
                        <a:rPr sz="28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обігу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списано</a:t>
                      </a:r>
                      <a:r>
                        <a:rPr sz="28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дисконт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9207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16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952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749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165"/>
                        </a:spcBef>
                      </a:pP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523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749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16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2478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749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5421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800" b="1" spc="-145" dirty="0">
                          <a:latin typeface="Times New Roman"/>
                          <a:cs typeface="Times New Roman"/>
                        </a:rPr>
                        <a:t>11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434975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Наприкінці</a:t>
                      </a:r>
                      <a:r>
                        <a:rPr sz="2800" b="1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терміну</a:t>
                      </a:r>
                      <a:r>
                        <a:rPr sz="2800" b="1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обігу </a:t>
                      </a:r>
                      <a:r>
                        <a:rPr sz="2800" b="1" spc="-5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20" dirty="0">
                          <a:latin typeface="Times New Roman"/>
                          <a:cs typeface="Times New Roman"/>
                        </a:rPr>
                        <a:t>нараховані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 відсотки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9207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16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952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749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165"/>
                        </a:spcBef>
                      </a:pP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684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749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16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749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5421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12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70"/>
                        </a:spcBef>
                      </a:pPr>
                      <a:r>
                        <a:rPr sz="2800" b="1" spc="-20" dirty="0">
                          <a:latin typeface="Times New Roman"/>
                          <a:cs typeface="Times New Roman"/>
                        </a:rPr>
                        <a:t>Перераховано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відсотки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755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17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684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755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170"/>
                        </a:spcBef>
                      </a:pPr>
                      <a:r>
                        <a:rPr sz="2800" b="1" spc="-5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755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17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755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5421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13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75"/>
                        </a:spcBef>
                      </a:pP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Погашено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облігації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762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175"/>
                        </a:spcBef>
                      </a:pPr>
                      <a:r>
                        <a:rPr sz="2800" b="1" spc="-50" dirty="0">
                          <a:latin typeface="Times New Roman"/>
                          <a:cs typeface="Times New Roman"/>
                        </a:rPr>
                        <a:t>611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762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175"/>
                        </a:spcBef>
                      </a:pPr>
                      <a:r>
                        <a:rPr sz="2800" b="1" spc="-5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762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75"/>
                        </a:spcBef>
                      </a:pP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100000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762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91200" y="723900"/>
            <a:ext cx="656132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i="0" spc="-20" dirty="0">
                <a:solidFill>
                  <a:srgbClr val="000000"/>
                </a:solidFill>
                <a:latin typeface="Times New Roman"/>
                <a:cs typeface="Times New Roman"/>
              </a:rPr>
              <a:t>Облік</a:t>
            </a:r>
            <a:r>
              <a:rPr sz="2800" b="1" i="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i="0" dirty="0">
                <a:solidFill>
                  <a:srgbClr val="000000"/>
                </a:solidFill>
                <a:latin typeface="Times New Roman"/>
                <a:cs typeface="Times New Roman"/>
              </a:rPr>
              <a:t>операцій</a:t>
            </a:r>
            <a:r>
              <a:rPr sz="2800" b="1" i="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i="0" dirty="0">
                <a:solidFill>
                  <a:srgbClr val="000000"/>
                </a:solidFill>
                <a:latin typeface="Times New Roman"/>
                <a:cs typeface="Times New Roman"/>
              </a:rPr>
              <a:t>у</a:t>
            </a:r>
            <a:r>
              <a:rPr sz="2800" b="1" i="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i="0" dirty="0">
                <a:solidFill>
                  <a:srgbClr val="000000"/>
                </a:solidFill>
                <a:latin typeface="Times New Roman"/>
                <a:cs typeface="Times New Roman"/>
              </a:rPr>
              <a:t>підприємства</a:t>
            </a:r>
            <a:r>
              <a:rPr sz="2800" b="1" i="0" spc="-6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1" i="0" spc="5" dirty="0">
                <a:solidFill>
                  <a:srgbClr val="000000"/>
                </a:solidFill>
                <a:latin typeface="Times New Roman"/>
                <a:cs typeface="Times New Roman"/>
              </a:rPr>
              <a:t>«Б»</a:t>
            </a:r>
            <a:endParaRPr sz="28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958250"/>
              </p:ext>
            </p:extLst>
          </p:nvPr>
        </p:nvGraphicFramePr>
        <p:xfrm>
          <a:off x="1752600" y="1562100"/>
          <a:ext cx="14401800" cy="784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80"/>
                <a:gridCol w="7920990"/>
                <a:gridCol w="1800225"/>
                <a:gridCol w="1320165"/>
                <a:gridCol w="1920240"/>
              </a:tblGrid>
              <a:tr h="1722458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i="1" spc="-10" dirty="0">
                          <a:latin typeface="Times New Roman"/>
                          <a:cs typeface="Times New Roman"/>
                        </a:rPr>
                        <a:t>№</a:t>
                      </a:r>
                      <a:r>
                        <a:rPr sz="2800" b="1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i="1" spc="-10" dirty="0">
                          <a:latin typeface="Times New Roman"/>
                          <a:cs typeface="Times New Roman"/>
                        </a:rPr>
                        <a:t>з/п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i="1" spc="-5" dirty="0">
                          <a:latin typeface="Times New Roman"/>
                          <a:cs typeface="Times New Roman"/>
                        </a:rPr>
                        <a:t>Зміст</a:t>
                      </a:r>
                      <a:r>
                        <a:rPr sz="2800" b="1" i="1" spc="-10" dirty="0">
                          <a:latin typeface="Times New Roman"/>
                          <a:cs typeface="Times New Roman"/>
                        </a:rPr>
                        <a:t> господарської</a:t>
                      </a:r>
                      <a:r>
                        <a:rPr sz="2800" b="1" i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i="1" spc="-5" dirty="0">
                          <a:latin typeface="Times New Roman"/>
                          <a:cs typeface="Times New Roman"/>
                        </a:rPr>
                        <a:t>операції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1670"/>
                        </a:spcBef>
                      </a:pPr>
                      <a:r>
                        <a:rPr sz="2800" b="1" i="1" dirty="0">
                          <a:latin typeface="Times New Roman"/>
                          <a:cs typeface="Times New Roman"/>
                        </a:rPr>
                        <a:t>Д-т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120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85420" algn="r">
                        <a:lnSpc>
                          <a:spcPct val="100000"/>
                        </a:lnSpc>
                        <a:spcBef>
                          <a:spcPts val="1670"/>
                        </a:spcBef>
                      </a:pPr>
                      <a:r>
                        <a:rPr sz="2800" b="1" i="1" spc="-5" dirty="0">
                          <a:latin typeface="Times New Roman"/>
                          <a:cs typeface="Times New Roman"/>
                        </a:rPr>
                        <a:t>К-т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120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73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800" b="1" i="1" spc="-15" dirty="0">
                          <a:latin typeface="Times New Roman"/>
                          <a:cs typeface="Times New Roman"/>
                        </a:rPr>
                        <a:t>Сума,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  <a:p>
                      <a:pPr marL="399415">
                        <a:lnSpc>
                          <a:spcPct val="100000"/>
                        </a:lnSpc>
                      </a:pPr>
                      <a:r>
                        <a:rPr sz="2800" b="1" i="1" spc="-5" dirty="0">
                          <a:latin typeface="Times New Roman"/>
                          <a:cs typeface="Times New Roman"/>
                        </a:rPr>
                        <a:t>грн.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96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0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3352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Придбано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 облігації</a:t>
                      </a:r>
                      <a:r>
                        <a:rPr sz="2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метою</a:t>
                      </a:r>
                      <a:r>
                        <a:rPr sz="28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подальшого </a:t>
                      </a:r>
                      <a:r>
                        <a:rPr sz="2800" b="1" spc="-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перепродажу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0365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352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885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6535" algn="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685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885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95000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1885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08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Сплачено</a:t>
                      </a:r>
                      <a:r>
                        <a:rPr sz="28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облігації</a:t>
                      </a:r>
                      <a:r>
                        <a:rPr sz="28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продавцю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03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685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-4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95000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802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Відображено</a:t>
                      </a:r>
                      <a:r>
                        <a:rPr sz="28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дохід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від</a:t>
                      </a: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реалізації</a:t>
                      </a:r>
                      <a:r>
                        <a:rPr sz="28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облігацій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036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377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6535" algn="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741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97000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0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Списано</a:t>
                      </a: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28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витрати</a:t>
                      </a:r>
                      <a:r>
                        <a:rPr sz="2800" b="1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собівартість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облігації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0365">
                        <a:lnSpc>
                          <a:spcPct val="100000"/>
                        </a:lnSpc>
                        <a:spcBef>
                          <a:spcPts val="149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971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1892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6535" algn="r">
                        <a:lnSpc>
                          <a:spcPct val="100000"/>
                        </a:lnSpc>
                        <a:spcBef>
                          <a:spcPts val="149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352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1892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49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95000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892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08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Отримано</a:t>
                      </a:r>
                      <a:r>
                        <a:rPr sz="2800" b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гроші</a:t>
                      </a:r>
                      <a:r>
                        <a:rPr sz="28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від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покупця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92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-4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653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377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97000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09800" y="2476500"/>
            <a:ext cx="14478000" cy="500008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065" marR="5080" algn="just">
              <a:lnSpc>
                <a:spcPct val="100000"/>
              </a:lnSpc>
              <a:spcBef>
                <a:spcPts val="110"/>
              </a:spcBef>
            </a:pPr>
            <a:r>
              <a:rPr sz="3600" spc="-20" dirty="0">
                <a:latin typeface="Times New Roman"/>
                <a:cs typeface="Times New Roman"/>
              </a:rPr>
              <a:t>Розрахунок</a:t>
            </a:r>
            <a:r>
              <a:rPr sz="3600" spc="-6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амортизації</a:t>
            </a:r>
            <a:r>
              <a:rPr sz="3600" spc="-80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дисконту</a:t>
            </a:r>
            <a:r>
              <a:rPr sz="3600" spc="-5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для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підприємства </a:t>
            </a:r>
            <a:r>
              <a:rPr sz="3600" spc="-68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"В":</a:t>
            </a:r>
          </a:p>
          <a:p>
            <a:pPr algn="just">
              <a:lnSpc>
                <a:spcPct val="100000"/>
              </a:lnSpc>
              <a:spcBef>
                <a:spcPts val="3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tabLst>
                <a:tab pos="1872614" algn="l"/>
              </a:tabLst>
            </a:pPr>
            <a:r>
              <a:rPr lang="uk-UA" sz="3600" b="1" spc="-5" dirty="0" smtClean="0">
                <a:latin typeface="Times New Roman"/>
                <a:cs typeface="Times New Roman"/>
              </a:rPr>
              <a:t> 1) </a:t>
            </a:r>
            <a:r>
              <a:rPr sz="3600" b="1" spc="-5" dirty="0" err="1" smtClean="0">
                <a:latin typeface="Times New Roman"/>
                <a:cs typeface="Times New Roman"/>
              </a:rPr>
              <a:t>ефективна</a:t>
            </a:r>
            <a:r>
              <a:rPr sz="3600" b="1" spc="-25" dirty="0" smtClean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ставка</a:t>
            </a:r>
            <a:r>
              <a:rPr sz="3600" b="1" spc="-2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відсотка:</a:t>
            </a:r>
            <a:endParaRPr sz="36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</a:pPr>
            <a:r>
              <a:rPr sz="3600" spc="5" dirty="0">
                <a:latin typeface="Times New Roman"/>
                <a:cs typeface="Times New Roman"/>
              </a:rPr>
              <a:t>((100000</a:t>
            </a:r>
            <a:r>
              <a:rPr sz="3600" spc="-9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х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0,19)</a:t>
            </a:r>
            <a:r>
              <a:rPr sz="3600" spc="-5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+ </a:t>
            </a:r>
            <a:r>
              <a:rPr sz="3600" spc="5" dirty="0">
                <a:latin typeface="Times New Roman"/>
                <a:cs typeface="Times New Roman"/>
              </a:rPr>
              <a:t>(3000</a:t>
            </a:r>
            <a:r>
              <a:rPr sz="3600" spc="-5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:</a:t>
            </a:r>
            <a:r>
              <a:rPr sz="3600" spc="-2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3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роки))</a:t>
            </a:r>
            <a:r>
              <a:rPr sz="3600" spc="-5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:</a:t>
            </a:r>
            <a:r>
              <a:rPr sz="3600" spc="-2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((100000</a:t>
            </a:r>
            <a:r>
              <a:rPr sz="3600" spc="-9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+</a:t>
            </a:r>
          </a:p>
          <a:p>
            <a:pPr marL="6985" algn="just">
              <a:lnSpc>
                <a:spcPct val="100000"/>
              </a:lnSpc>
            </a:pPr>
            <a:r>
              <a:rPr sz="3600" spc="10" dirty="0">
                <a:latin typeface="Times New Roman"/>
                <a:cs typeface="Times New Roman"/>
              </a:rPr>
              <a:t>97000)</a:t>
            </a:r>
            <a:r>
              <a:rPr sz="3600" spc="-9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:</a:t>
            </a:r>
            <a:r>
              <a:rPr sz="3600" spc="-3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2)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=20,0</a:t>
            </a:r>
            <a:r>
              <a:rPr sz="3600" spc="5" dirty="0" smtClean="0">
                <a:latin typeface="Times New Roman"/>
                <a:cs typeface="Times New Roman"/>
              </a:rPr>
              <a:t>%;</a:t>
            </a:r>
            <a:endParaRPr lang="uk-UA" sz="3600" dirty="0">
              <a:latin typeface="Times New Roman"/>
              <a:cs typeface="Times New Roman"/>
            </a:endParaRPr>
          </a:p>
          <a:p>
            <a:pPr marL="6985" algn="just">
              <a:lnSpc>
                <a:spcPct val="100000"/>
              </a:lnSpc>
            </a:pPr>
            <a:r>
              <a:rPr lang="uk-UA" sz="3600" b="1" spc="-5" dirty="0" smtClean="0">
                <a:latin typeface="Times New Roman"/>
                <a:cs typeface="Times New Roman"/>
              </a:rPr>
              <a:t>2) </a:t>
            </a:r>
            <a:r>
              <a:rPr sz="3600" b="1" spc="-5" dirty="0" err="1" smtClean="0">
                <a:latin typeface="Times New Roman"/>
                <a:cs typeface="Times New Roman"/>
              </a:rPr>
              <a:t>амортизація</a:t>
            </a:r>
            <a:r>
              <a:rPr sz="3600" b="1" spc="-120" dirty="0" smtClean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дисконту:</a:t>
            </a:r>
            <a:endParaRPr sz="36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</a:pPr>
            <a:r>
              <a:rPr sz="3600" b="1" spc="5" dirty="0">
                <a:latin typeface="Times New Roman"/>
                <a:cs typeface="Times New Roman"/>
              </a:rPr>
              <a:t>1-й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рік: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97000</a:t>
            </a:r>
            <a:r>
              <a:rPr sz="3600" spc="-8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х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0,20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- </a:t>
            </a:r>
            <a:r>
              <a:rPr sz="3600" spc="5" dirty="0">
                <a:latin typeface="Times New Roman"/>
                <a:cs typeface="Times New Roman"/>
              </a:rPr>
              <a:t>100000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х</a:t>
            </a:r>
            <a:r>
              <a:rPr sz="3600" spc="-7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0,19</a:t>
            </a:r>
            <a:r>
              <a:rPr sz="3600" spc="-4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= </a:t>
            </a:r>
            <a:r>
              <a:rPr sz="3600" spc="5" dirty="0">
                <a:latin typeface="Times New Roman"/>
                <a:cs typeface="Times New Roman"/>
              </a:rPr>
              <a:t>400;</a:t>
            </a:r>
            <a:endParaRPr sz="3600" dirty="0">
              <a:latin typeface="Times New Roman"/>
              <a:cs typeface="Times New Roman"/>
            </a:endParaRPr>
          </a:p>
          <a:p>
            <a:pPr marL="6350" algn="just">
              <a:lnSpc>
                <a:spcPct val="100000"/>
              </a:lnSpc>
            </a:pPr>
            <a:r>
              <a:rPr sz="3600" b="1" spc="5" dirty="0">
                <a:latin typeface="Times New Roman"/>
                <a:cs typeface="Times New Roman"/>
              </a:rPr>
              <a:t>2-й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рік: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(97000</a:t>
            </a:r>
            <a:r>
              <a:rPr sz="3600" spc="-9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+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400)</a:t>
            </a:r>
            <a:r>
              <a:rPr sz="3600" spc="-3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-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100000</a:t>
            </a:r>
            <a:r>
              <a:rPr sz="3600" spc="-6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х</a:t>
            </a:r>
            <a:r>
              <a:rPr sz="3600" spc="-20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0,19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=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10" dirty="0">
                <a:latin typeface="Times New Roman"/>
                <a:cs typeface="Times New Roman"/>
              </a:rPr>
              <a:t>480;</a:t>
            </a:r>
            <a:endParaRPr sz="3600" dirty="0">
              <a:latin typeface="Times New Roman"/>
              <a:cs typeface="Times New Roman"/>
            </a:endParaRPr>
          </a:p>
          <a:p>
            <a:pPr marL="7620" algn="just">
              <a:lnSpc>
                <a:spcPct val="100000"/>
              </a:lnSpc>
              <a:spcBef>
                <a:spcPts val="5"/>
              </a:spcBef>
            </a:pPr>
            <a:r>
              <a:rPr sz="3600" b="1" spc="5" dirty="0">
                <a:latin typeface="Times New Roman"/>
                <a:cs typeface="Times New Roman"/>
              </a:rPr>
              <a:t>3-й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рік: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spc="10" dirty="0">
                <a:latin typeface="Times New Roman"/>
                <a:cs typeface="Times New Roman"/>
              </a:rPr>
              <a:t>3000</a:t>
            </a:r>
            <a:r>
              <a:rPr sz="3600" spc="-7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-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spc="10" dirty="0">
                <a:latin typeface="Times New Roman"/>
                <a:cs typeface="Times New Roman"/>
              </a:rPr>
              <a:t>400</a:t>
            </a:r>
            <a:r>
              <a:rPr sz="3600" spc="-4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-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spc="5" dirty="0">
                <a:latin typeface="Times New Roman"/>
                <a:cs typeface="Times New Roman"/>
              </a:rPr>
              <a:t>480</a:t>
            </a:r>
            <a:r>
              <a:rPr sz="3600" spc="-5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= </a:t>
            </a:r>
            <a:r>
              <a:rPr sz="3600" spc="10" dirty="0">
                <a:latin typeface="Times New Roman"/>
                <a:cs typeface="Times New Roman"/>
              </a:rPr>
              <a:t>2120</a:t>
            </a:r>
            <a:r>
              <a:rPr sz="3200" spc="10" dirty="0">
                <a:latin typeface="Times New Roman"/>
                <a:cs typeface="Times New Roman"/>
              </a:rPr>
              <a:t>.</a:t>
            </a:r>
            <a:endParaRPr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53400" y="1562100"/>
            <a:ext cx="3007360" cy="6953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400" i="0" dirty="0">
                <a:solidFill>
                  <a:srgbClr val="000000"/>
                </a:solidFill>
                <a:latin typeface="Microsoft Sans Serif"/>
                <a:cs typeface="Microsoft Sans Serif"/>
              </a:rPr>
              <a:t>План</a:t>
            </a:r>
            <a:r>
              <a:rPr sz="4400" i="0" spc="-3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sz="4400" i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лекції</a:t>
            </a:r>
            <a:endParaRPr sz="4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77153"/>
              </p:ext>
            </p:extLst>
          </p:nvPr>
        </p:nvGraphicFramePr>
        <p:xfrm>
          <a:off x="0" y="0"/>
          <a:ext cx="18288000" cy="1028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8580"/>
                <a:gridCol w="10158885"/>
                <a:gridCol w="2421172"/>
                <a:gridCol w="1957009"/>
                <a:gridCol w="2402354"/>
              </a:tblGrid>
              <a:tr h="686118">
                <a:tc gridSpan="4">
                  <a:txBody>
                    <a:bodyPr/>
                    <a:lstStyle/>
                    <a:p>
                      <a:pPr marL="144589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Облік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 операцій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 err="1" smtClean="0">
                          <a:latin typeface="Times New Roman"/>
                          <a:cs typeface="Times New Roman"/>
                        </a:rPr>
                        <a:t>підприємства</a:t>
                      </a:r>
                      <a:r>
                        <a:rPr sz="3200" b="1" spc="-13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«В»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4458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1567589">
                <a:tc>
                  <a:txBody>
                    <a:bodyPr/>
                    <a:lstStyle/>
                    <a:p>
                      <a:pPr marL="8826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№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88265" algn="ctr">
                        <a:lnSpc>
                          <a:spcPct val="100000"/>
                        </a:lnSpc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з/п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048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Зміст</a:t>
                      </a:r>
                      <a:r>
                        <a:rPr sz="3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господарської</a:t>
                      </a:r>
                      <a:r>
                        <a:rPr sz="32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операції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R="7620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  <a:p>
                      <a:pPr marL="340995" marR="76200" algn="ctr">
                        <a:lnSpc>
                          <a:spcPct val="100000"/>
                        </a:lnSpc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Д-т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К-т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32105" marR="198120" indent="-116205" algn="ctr"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r>
                        <a:rPr sz="3200" b="1" spc="-7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3200" b="1" spc="-25" dirty="0">
                          <a:latin typeface="Times New Roman"/>
                          <a:cs typeface="Times New Roman"/>
                        </a:rPr>
                        <a:t>ум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а,  грн.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479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207989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25920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Придбано</a:t>
                      </a:r>
                      <a:r>
                        <a:rPr sz="3200" b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облігації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метою </a:t>
                      </a:r>
                      <a:r>
                        <a:rPr sz="3200" b="1" spc="-5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утримання на балансі до </a:t>
                      </a: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погашення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58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4000" dirty="0">
                        <a:latin typeface="Times New Roman"/>
                        <a:cs typeface="Times New Roman"/>
                      </a:endParaRPr>
                    </a:p>
                    <a:p>
                      <a:pPr marL="344170" marR="76200">
                        <a:lnSpc>
                          <a:spcPct val="100000"/>
                        </a:lnSpc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143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4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685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4000">
                        <a:latin typeface="Times New Roman"/>
                        <a:cs typeface="Times New Roman"/>
                      </a:endParaRPr>
                    </a:p>
                    <a:p>
                      <a:pPr marL="10795" algn="ctr">
                        <a:lnSpc>
                          <a:spcPct val="100000"/>
                        </a:lnSpc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97000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895574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048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Сплачено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облігації</a:t>
                      </a:r>
                      <a:r>
                        <a:rPr sz="3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продавцю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731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44170" marR="762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685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731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3200" b="1" spc="-5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0731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97000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0731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208465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  <a:p>
                      <a:pPr marL="91440" marR="30480">
                        <a:lnSpc>
                          <a:spcPct val="100000"/>
                        </a:lnSpc>
                      </a:pP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Нараховано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відсотки</a:t>
                      </a:r>
                      <a:r>
                        <a:rPr sz="32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до</a:t>
                      </a:r>
                      <a:r>
                        <a:rPr sz="3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отримання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91440" marR="304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наприкінці</a:t>
                      </a:r>
                      <a:r>
                        <a:rPr sz="3200" b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25" dirty="0">
                          <a:latin typeface="Times New Roman"/>
                          <a:cs typeface="Times New Roman"/>
                        </a:rPr>
                        <a:t>першого</a:t>
                      </a:r>
                      <a:r>
                        <a:rPr sz="3200" b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року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4000" dirty="0">
                        <a:latin typeface="Times New Roman"/>
                        <a:cs typeface="Times New Roman"/>
                      </a:endParaRPr>
                    </a:p>
                    <a:p>
                      <a:pPr marL="344170" marR="762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373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732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0">
                        <a:latin typeface="Times New Roman"/>
                        <a:cs typeface="Times New Roman"/>
                      </a:endParaRPr>
                    </a:p>
                    <a:p>
                      <a:pPr marL="1079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2082177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  <a:p>
                      <a:pPr marL="91440" marR="299720">
                        <a:lnSpc>
                          <a:spcPct val="100000"/>
                        </a:lnSpc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Визнано</a:t>
                      </a:r>
                      <a:r>
                        <a:rPr sz="3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45" dirty="0">
                          <a:latin typeface="Times New Roman"/>
                          <a:cs typeface="Times New Roman"/>
                        </a:rPr>
                        <a:t>доходом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суму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амортизації </a:t>
                      </a:r>
                      <a:r>
                        <a:rPr sz="3200" b="1" spc="-5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дисконту</a:t>
                      </a:r>
                      <a:r>
                        <a:rPr sz="32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(див.</a:t>
                      </a:r>
                      <a:r>
                        <a:rPr sz="3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розрахунок)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4000" dirty="0">
                        <a:latin typeface="Times New Roman"/>
                        <a:cs typeface="Times New Roman"/>
                      </a:endParaRPr>
                    </a:p>
                    <a:p>
                      <a:pPr marL="344170" marR="76200">
                        <a:lnSpc>
                          <a:spcPct val="100000"/>
                        </a:lnSpc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143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0" dirty="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733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0" dirty="0">
                        <a:latin typeface="Times New Roman"/>
                        <a:cs typeface="Times New Roman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400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890997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048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Отримано</a:t>
                      </a:r>
                      <a:r>
                        <a:rPr sz="32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відсотки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92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53060" marR="7620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3200" b="1" spc="-5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92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373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92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92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036798"/>
              </p:ext>
            </p:extLst>
          </p:nvPr>
        </p:nvGraphicFramePr>
        <p:xfrm>
          <a:off x="0" y="0"/>
          <a:ext cx="18287999" cy="1028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9516"/>
                <a:gridCol w="12149637"/>
                <a:gridCol w="1525059"/>
                <a:gridCol w="1677565"/>
                <a:gridCol w="1976222"/>
              </a:tblGrid>
              <a:tr h="1210236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6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5880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Нараховано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відсотки до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отримання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наприкінці </a:t>
                      </a:r>
                      <a:r>
                        <a:rPr sz="3200" b="1" spc="-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другого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 року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88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373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93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88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732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93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88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93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1217288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7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91465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Визнано </a:t>
                      </a:r>
                      <a:r>
                        <a:rPr sz="3200" b="1" spc="-35" dirty="0">
                          <a:latin typeface="Times New Roman"/>
                          <a:cs typeface="Times New Roman"/>
                        </a:rPr>
                        <a:t>доходом 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суму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амортизації дисконту (див. </a:t>
                      </a:r>
                      <a:r>
                        <a:rPr sz="3200" b="1" spc="-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розрахунок)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914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92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143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438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92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733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438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92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480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438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594634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8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Отримано</a:t>
                      </a:r>
                      <a:r>
                        <a:rPr sz="3200" b="1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відсотки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3200" b="1" spc="-4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373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121481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9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20459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Облігації переведено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до 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категорії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 короткострокових</a:t>
                      </a:r>
                      <a:r>
                        <a:rPr sz="3200" b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фінансових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інвестицій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908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914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352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4320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914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143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4320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914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98176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4320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1217479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Нараховано</a:t>
                      </a:r>
                      <a:r>
                        <a:rPr sz="3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відсотки</a:t>
                      </a:r>
                      <a:r>
                        <a:rPr sz="3200" b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до</a:t>
                      </a:r>
                      <a:r>
                        <a:rPr sz="32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отримання</a:t>
                      </a:r>
                      <a:r>
                        <a:rPr sz="32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наприкінці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третього</a:t>
                      </a:r>
                      <a:r>
                        <a:rPr sz="3200" b="1" spc="-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року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9207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92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373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4447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92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732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4447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92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4447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121481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-114" dirty="0">
                          <a:latin typeface="Times New Roman"/>
                          <a:cs typeface="Times New Roman"/>
                        </a:rPr>
                        <a:t>11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Визнано </a:t>
                      </a:r>
                      <a:r>
                        <a:rPr sz="3200" b="1" spc="-35" dirty="0">
                          <a:latin typeface="Times New Roman"/>
                          <a:cs typeface="Times New Roman"/>
                        </a:rPr>
                        <a:t>доходом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суму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амортизації</a:t>
                      </a:r>
                      <a:r>
                        <a:rPr sz="3200" b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дисконту</a:t>
                      </a:r>
                      <a:r>
                        <a:rPr sz="32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(див.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розрахунок)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914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92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352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438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92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733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438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92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2120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438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867177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Отримано</a:t>
                      </a:r>
                      <a:r>
                        <a:rPr sz="3200" b="1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відсотки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282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3200" b="1" spc="-4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282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373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282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19000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82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1052046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Відображено</a:t>
                      </a: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дохід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 від реалізації</a:t>
                      </a:r>
                      <a:r>
                        <a:rPr sz="32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фінансової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інвестиції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50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377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905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50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733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905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150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100000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867119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Списано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собівартість</a:t>
                      </a:r>
                      <a:r>
                        <a:rPr sz="32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фінансової</a:t>
                      </a:r>
                      <a:r>
                        <a:rPr sz="3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інвестиції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28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971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28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352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28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100000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8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831401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15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Погашено</a:t>
                      </a:r>
                      <a:r>
                        <a:rPr sz="3200" b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облігації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28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31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28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377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128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100000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89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ADFE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66585" y="1714500"/>
            <a:ext cx="3669030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b="1" i="0" spc="5" dirty="0">
                <a:solidFill>
                  <a:srgbClr val="000000"/>
                </a:solidFill>
                <a:latin typeface="Arial"/>
                <a:cs typeface="Arial"/>
              </a:rPr>
              <a:t>П</a:t>
            </a:r>
            <a:r>
              <a:rPr b="1" i="0" spc="-10" dirty="0">
                <a:solidFill>
                  <a:srgbClr val="000000"/>
                </a:solidFill>
                <a:latin typeface="Arial"/>
                <a:cs typeface="Arial"/>
              </a:rPr>
              <a:t>р</a:t>
            </a:r>
            <a:r>
              <a:rPr b="1" i="0" spc="5" dirty="0">
                <a:solidFill>
                  <a:srgbClr val="000000"/>
                </a:solidFill>
                <a:latin typeface="Arial"/>
                <a:cs typeface="Arial"/>
              </a:rPr>
              <a:t>и</a:t>
            </a:r>
            <a:r>
              <a:rPr b="1" i="0" spc="35" dirty="0">
                <a:solidFill>
                  <a:srgbClr val="000000"/>
                </a:solidFill>
                <a:latin typeface="Arial"/>
                <a:cs typeface="Arial"/>
              </a:rPr>
              <a:t>к</a:t>
            </a:r>
            <a:r>
              <a:rPr b="1" i="0" dirty="0">
                <a:solidFill>
                  <a:srgbClr val="000000"/>
                </a:solidFill>
                <a:latin typeface="Arial"/>
                <a:cs typeface="Arial"/>
              </a:rPr>
              <a:t>лад</a:t>
            </a:r>
            <a:endParaRPr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52600" y="3162300"/>
            <a:ext cx="14706600" cy="30912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99085" algn="just">
              <a:lnSpc>
                <a:spcPct val="100000"/>
              </a:lnSpc>
              <a:spcBef>
                <a:spcPts val="105"/>
              </a:spcBef>
            </a:pPr>
            <a:r>
              <a:rPr sz="4000" b="1" spc="-20" dirty="0">
                <a:latin typeface="Times New Roman"/>
                <a:cs typeface="Times New Roman"/>
              </a:rPr>
              <a:t>Компанія </a:t>
            </a:r>
            <a:r>
              <a:rPr sz="4000" b="1" spc="-5" dirty="0">
                <a:latin typeface="Times New Roman"/>
                <a:cs typeface="Times New Roman"/>
              </a:rPr>
              <a:t>“Світлана" </a:t>
            </a:r>
            <a:r>
              <a:rPr sz="4000" b="1" spc="5" dirty="0">
                <a:latin typeface="Times New Roman"/>
                <a:cs typeface="Times New Roman"/>
              </a:rPr>
              <a:t>придбала </a:t>
            </a:r>
            <a:r>
              <a:rPr sz="4000" b="1" spc="-5" dirty="0">
                <a:latin typeface="Times New Roman"/>
                <a:cs typeface="Times New Roman"/>
              </a:rPr>
              <a:t>облігації, </a:t>
            </a:r>
            <a:r>
              <a:rPr sz="4000" b="1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термін</a:t>
            </a:r>
            <a:r>
              <a:rPr sz="4000" b="1" spc="-45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погашення</a:t>
            </a:r>
            <a:r>
              <a:rPr sz="4000" b="1" spc="-40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яких</a:t>
            </a:r>
            <a:r>
              <a:rPr sz="4000" b="1" spc="20" dirty="0">
                <a:latin typeface="Times New Roman"/>
                <a:cs typeface="Times New Roman"/>
              </a:rPr>
              <a:t> </a:t>
            </a:r>
            <a:r>
              <a:rPr sz="4000" b="1" spc="5" dirty="0">
                <a:latin typeface="Times New Roman"/>
                <a:cs typeface="Times New Roman"/>
              </a:rPr>
              <a:t>–</a:t>
            </a:r>
            <a:r>
              <a:rPr sz="4000" b="1" spc="-20" dirty="0">
                <a:latin typeface="Times New Roman"/>
                <a:cs typeface="Times New Roman"/>
              </a:rPr>
              <a:t> </a:t>
            </a:r>
            <a:r>
              <a:rPr sz="4000" b="1" spc="5" dirty="0">
                <a:latin typeface="Times New Roman"/>
                <a:cs typeface="Times New Roman"/>
              </a:rPr>
              <a:t>через</a:t>
            </a:r>
            <a:r>
              <a:rPr sz="4000" b="1" spc="-4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два</a:t>
            </a:r>
            <a:r>
              <a:rPr sz="4000" b="1" spc="10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роки,</a:t>
            </a:r>
            <a:r>
              <a:rPr sz="4000" b="1" spc="-2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за </a:t>
            </a:r>
            <a:r>
              <a:rPr sz="4000" b="1" spc="-685" dirty="0">
                <a:latin typeface="Times New Roman"/>
                <a:cs typeface="Times New Roman"/>
              </a:rPr>
              <a:t> </a:t>
            </a:r>
            <a:r>
              <a:rPr sz="4000" b="1" spc="5" dirty="0">
                <a:latin typeface="Times New Roman"/>
                <a:cs typeface="Times New Roman"/>
              </a:rPr>
              <a:t>32,4 </a:t>
            </a:r>
            <a:r>
              <a:rPr sz="4000" b="1" dirty="0">
                <a:latin typeface="Times New Roman"/>
                <a:cs typeface="Times New Roman"/>
              </a:rPr>
              <a:t>тис. </a:t>
            </a:r>
            <a:r>
              <a:rPr sz="4000" b="1" spc="-5" dirty="0">
                <a:latin typeface="Times New Roman"/>
                <a:cs typeface="Times New Roman"/>
              </a:rPr>
              <a:t>грн. при </a:t>
            </a:r>
            <a:r>
              <a:rPr sz="4000" b="1" dirty="0">
                <a:latin typeface="Times New Roman"/>
                <a:cs typeface="Times New Roman"/>
              </a:rPr>
              <a:t>номінальній </a:t>
            </a:r>
            <a:r>
              <a:rPr sz="4000" b="1" spc="-10" dirty="0">
                <a:latin typeface="Times New Roman"/>
                <a:cs typeface="Times New Roman"/>
              </a:rPr>
              <a:t>вартості </a:t>
            </a:r>
            <a:r>
              <a:rPr sz="4000" b="1" spc="5" dirty="0">
                <a:latin typeface="Times New Roman"/>
                <a:cs typeface="Times New Roman"/>
              </a:rPr>
              <a:t>30,0 </a:t>
            </a:r>
            <a:r>
              <a:rPr sz="4000" b="1" spc="-68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тис.</a:t>
            </a:r>
            <a:r>
              <a:rPr sz="4000" b="1" spc="-40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грн.,</a:t>
            </a:r>
            <a:r>
              <a:rPr sz="4000" b="1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тобто</a:t>
            </a:r>
            <a:r>
              <a:rPr sz="4000" b="1" spc="-4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з премією</a:t>
            </a:r>
            <a:r>
              <a:rPr sz="4000" b="1" spc="-40" dirty="0">
                <a:latin typeface="Times New Roman"/>
                <a:cs typeface="Times New Roman"/>
              </a:rPr>
              <a:t> </a:t>
            </a:r>
            <a:r>
              <a:rPr sz="4000" b="1" spc="5" dirty="0">
                <a:latin typeface="Times New Roman"/>
                <a:cs typeface="Times New Roman"/>
              </a:rPr>
              <a:t>2,4</a:t>
            </a:r>
            <a:r>
              <a:rPr sz="4000" b="1" spc="-3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тис.</a:t>
            </a:r>
            <a:r>
              <a:rPr sz="4000" b="1" spc="-35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грн.</a:t>
            </a:r>
            <a:endParaRPr sz="40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4000" b="1" dirty="0">
                <a:latin typeface="Times New Roman"/>
                <a:cs typeface="Times New Roman"/>
              </a:rPr>
              <a:t>Процентна </a:t>
            </a:r>
            <a:r>
              <a:rPr sz="4000" b="1" spc="-5" dirty="0">
                <a:latin typeface="Times New Roman"/>
                <a:cs typeface="Times New Roman"/>
              </a:rPr>
              <a:t>ставка </a:t>
            </a:r>
            <a:r>
              <a:rPr sz="4000" b="1" dirty="0">
                <a:latin typeface="Times New Roman"/>
                <a:cs typeface="Times New Roman"/>
              </a:rPr>
              <a:t>за </a:t>
            </a:r>
            <a:r>
              <a:rPr sz="4000" b="1" spc="-5" dirty="0">
                <a:latin typeface="Times New Roman"/>
                <a:cs typeface="Times New Roman"/>
              </a:rPr>
              <a:t>облігаціями становить </a:t>
            </a:r>
            <a:r>
              <a:rPr sz="4000" b="1" dirty="0">
                <a:latin typeface="Times New Roman"/>
                <a:cs typeface="Times New Roman"/>
              </a:rPr>
              <a:t> </a:t>
            </a:r>
            <a:r>
              <a:rPr sz="4000" b="1" spc="5" dirty="0">
                <a:latin typeface="Times New Roman"/>
                <a:cs typeface="Times New Roman"/>
              </a:rPr>
              <a:t>5%</a:t>
            </a:r>
            <a:r>
              <a:rPr sz="4000" b="1" spc="-35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річних</a:t>
            </a:r>
            <a:r>
              <a:rPr sz="4000" b="1" spc="-30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(припустимо,</a:t>
            </a:r>
            <a:r>
              <a:rPr sz="4000" b="1" spc="-40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вона</a:t>
            </a:r>
            <a:r>
              <a:rPr sz="4000" b="1" spc="5" dirty="0">
                <a:latin typeface="Times New Roman"/>
                <a:cs typeface="Times New Roman"/>
              </a:rPr>
              <a:t> ж</a:t>
            </a:r>
            <a:r>
              <a:rPr sz="4000" b="1" spc="-3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і</a:t>
            </a:r>
            <a:r>
              <a:rPr sz="4000" b="1" spc="-1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ефективна).</a:t>
            </a:r>
            <a:endParaRPr sz="4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959038"/>
              </p:ext>
            </p:extLst>
          </p:nvPr>
        </p:nvGraphicFramePr>
        <p:xfrm>
          <a:off x="-12191" y="1523"/>
          <a:ext cx="18300191" cy="102854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86775"/>
                <a:gridCol w="2317863"/>
                <a:gridCol w="1988737"/>
                <a:gridCol w="2406816"/>
              </a:tblGrid>
              <a:tr h="6514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i="1" spc="-5" dirty="0">
                          <a:latin typeface="Arial"/>
                          <a:cs typeface="Arial"/>
                        </a:rPr>
                        <a:t>Операція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683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746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i="1" spc="-10" dirty="0">
                          <a:latin typeface="Arial"/>
                          <a:cs typeface="Arial"/>
                        </a:rPr>
                        <a:t>Дт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i="1" spc="-10" dirty="0">
                          <a:latin typeface="Arial"/>
                          <a:cs typeface="Arial"/>
                        </a:rPr>
                        <a:t>Кт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i="1" spc="-15" dirty="0">
                          <a:latin typeface="Arial"/>
                          <a:cs typeface="Arial"/>
                        </a:rPr>
                        <a:t>Сума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1252542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i="1" spc="-20" dirty="0">
                          <a:latin typeface="Arial"/>
                          <a:cs typeface="Arial"/>
                        </a:rPr>
                        <a:t>1.Купівля</a:t>
                      </a:r>
                      <a:r>
                        <a:rPr sz="3200" i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облігацій</a:t>
                      </a:r>
                      <a:r>
                        <a:rPr sz="3200" i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5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премією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7465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143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-50" dirty="0">
                          <a:latin typeface="Arial"/>
                          <a:cs typeface="Arial"/>
                        </a:rPr>
                        <a:t>311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32400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74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649129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b="1" i="1" spc="-5" dirty="0">
                          <a:latin typeface="Arial"/>
                          <a:cs typeface="Arial"/>
                        </a:rPr>
                        <a:t>Після</a:t>
                      </a:r>
                      <a:r>
                        <a:rPr sz="32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i="1" spc="-10" dirty="0">
                          <a:latin typeface="Arial"/>
                          <a:cs typeface="Arial"/>
                        </a:rPr>
                        <a:t>закінчення</a:t>
                      </a:r>
                      <a:r>
                        <a:rPr sz="3200" b="1" i="1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i="1" spc="-15" dirty="0">
                          <a:latin typeface="Arial"/>
                          <a:cs typeface="Arial"/>
                        </a:rPr>
                        <a:t>першого</a:t>
                      </a:r>
                      <a:r>
                        <a:rPr sz="32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i="1" dirty="0">
                          <a:latin typeface="Arial"/>
                          <a:cs typeface="Arial"/>
                        </a:rPr>
                        <a:t>року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8735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1156544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i="1" spc="-10" dirty="0">
                          <a:latin typeface="Arial"/>
                          <a:cs typeface="Arial"/>
                        </a:rPr>
                        <a:t>2.</a:t>
                      </a:r>
                      <a:r>
                        <a:rPr sz="3200" i="1" spc="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0" dirty="0">
                          <a:latin typeface="Arial"/>
                          <a:cs typeface="Arial"/>
                        </a:rPr>
                        <a:t>Нараховано</a:t>
                      </a:r>
                      <a:r>
                        <a:rPr sz="3200" i="1" spc="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5" dirty="0">
                          <a:latin typeface="Arial"/>
                          <a:cs typeface="Arial"/>
                        </a:rPr>
                        <a:t>амортизацію</a:t>
                      </a:r>
                      <a:r>
                        <a:rPr sz="3200" i="1" spc="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5" dirty="0">
                          <a:latin typeface="Arial"/>
                          <a:cs typeface="Arial"/>
                        </a:rPr>
                        <a:t>премії</a:t>
                      </a:r>
                      <a:r>
                        <a:rPr sz="3200" i="1" spc="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за</a:t>
                      </a:r>
                      <a:r>
                        <a:rPr sz="3200" i="1" spc="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dirty="0">
                          <a:latin typeface="Arial"/>
                          <a:cs typeface="Arial"/>
                        </a:rPr>
                        <a:t>перший</a:t>
                      </a:r>
                      <a:endParaRPr sz="3200">
                        <a:latin typeface="Arial"/>
                        <a:cs typeface="Arial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</a:pPr>
                      <a:r>
                        <a:rPr sz="3200" i="1" spc="-15" dirty="0">
                          <a:latin typeface="Arial"/>
                          <a:cs typeface="Arial"/>
                        </a:rPr>
                        <a:t>рік</a:t>
                      </a:r>
                      <a:r>
                        <a:rPr sz="3200" i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5" dirty="0">
                          <a:latin typeface="Arial"/>
                          <a:cs typeface="Arial"/>
                        </a:rPr>
                        <a:t>(сума</a:t>
                      </a:r>
                      <a:r>
                        <a:rPr sz="3200" i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5" dirty="0">
                          <a:latin typeface="Arial"/>
                          <a:cs typeface="Arial"/>
                        </a:rPr>
                        <a:t>умовна)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6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952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143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1000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1156546">
                <a:tc>
                  <a:txBody>
                    <a:bodyPr/>
                    <a:lstStyle/>
                    <a:p>
                      <a:pPr marL="89535" marR="7061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i="1" spc="-10" dirty="0">
                          <a:latin typeface="Arial"/>
                          <a:cs typeface="Arial"/>
                        </a:rPr>
                        <a:t>3.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Нараховано</a:t>
                      </a:r>
                      <a:r>
                        <a:rPr sz="3200" i="1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0" dirty="0">
                          <a:latin typeface="Arial"/>
                          <a:cs typeface="Arial"/>
                        </a:rPr>
                        <a:t>відсотки</a:t>
                      </a:r>
                      <a:r>
                        <a:rPr sz="3200" i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за</a:t>
                      </a:r>
                      <a:r>
                        <a:rPr sz="3200" i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облігаціями</a:t>
                      </a:r>
                      <a:r>
                        <a:rPr sz="3200" i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5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sz="3200" i="1" spc="-5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отримання</a:t>
                      </a:r>
                      <a:r>
                        <a:rPr sz="3200" i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за</a:t>
                      </a:r>
                      <a:r>
                        <a:rPr sz="3200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0" dirty="0">
                          <a:latin typeface="Arial"/>
                          <a:cs typeface="Arial"/>
                        </a:rPr>
                        <a:t>перший</a:t>
                      </a:r>
                      <a:r>
                        <a:rPr sz="3200" i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0" dirty="0">
                          <a:latin typeface="Arial"/>
                          <a:cs typeface="Arial"/>
                        </a:rPr>
                        <a:t>рік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005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373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0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732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0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1500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400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649127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i="1" spc="-5" dirty="0">
                          <a:latin typeface="Arial"/>
                          <a:cs typeface="Arial"/>
                        </a:rPr>
                        <a:t>4.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0" dirty="0">
                          <a:latin typeface="Arial"/>
                          <a:cs typeface="Arial"/>
                        </a:rPr>
                        <a:t>Отримано</a:t>
                      </a:r>
                      <a:r>
                        <a:rPr sz="32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0" dirty="0">
                          <a:latin typeface="Arial"/>
                          <a:cs typeface="Arial"/>
                        </a:rPr>
                        <a:t>відсотки</a:t>
                      </a:r>
                      <a:r>
                        <a:rPr sz="3200" i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за 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облігаціями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8735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771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b="1" spc="-50" dirty="0">
                          <a:latin typeface="Arial"/>
                          <a:cs typeface="Arial"/>
                        </a:rPr>
                        <a:t>311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87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373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87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1500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87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653698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b="1" i="1" spc="-10" dirty="0">
                          <a:latin typeface="Arial"/>
                          <a:cs typeface="Arial"/>
                        </a:rPr>
                        <a:t>Ще</a:t>
                      </a:r>
                      <a:r>
                        <a:rPr sz="3200" b="1" i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i="1" spc="-10" dirty="0">
                          <a:latin typeface="Arial"/>
                          <a:cs typeface="Arial"/>
                        </a:rPr>
                        <a:t>через</a:t>
                      </a:r>
                      <a:r>
                        <a:rPr sz="3200" b="1" i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i="1" spc="-5" dirty="0">
                          <a:latin typeface="Arial"/>
                          <a:cs typeface="Arial"/>
                        </a:rPr>
                        <a:t>рік</a:t>
                      </a:r>
                      <a:r>
                        <a:rPr sz="3200" b="1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i="1" spc="-10" dirty="0">
                          <a:latin typeface="Arial"/>
                          <a:cs typeface="Arial"/>
                        </a:rPr>
                        <a:t>на</a:t>
                      </a:r>
                      <a:r>
                        <a:rPr sz="3200" b="1" i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i="1" spc="-25" dirty="0">
                          <a:latin typeface="Arial"/>
                          <a:cs typeface="Arial"/>
                        </a:rPr>
                        <a:t>дату</a:t>
                      </a:r>
                      <a:r>
                        <a:rPr sz="3200" b="1" i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i="1" spc="-15" dirty="0">
                          <a:latin typeface="Arial"/>
                          <a:cs typeface="Arial"/>
                        </a:rPr>
                        <a:t>погашення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6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538019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i="1" spc="-5" dirty="0">
                          <a:latin typeface="Arial"/>
                          <a:cs typeface="Arial"/>
                        </a:rPr>
                        <a:t>5.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Нараховано</a:t>
                      </a:r>
                      <a:r>
                        <a:rPr sz="3200" i="1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амортизацію</a:t>
                      </a:r>
                      <a:r>
                        <a:rPr sz="3200" i="1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дисконту</a:t>
                      </a:r>
                      <a:r>
                        <a:rPr sz="3200" i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за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952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143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1400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93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ADFE2"/>
                    </a:solidFill>
                  </a:tcPr>
                </a:tc>
              </a:tr>
              <a:tr h="613954">
                <a:tc>
                  <a:txBody>
                    <a:bodyPr/>
                    <a:lstStyle/>
                    <a:p>
                      <a:pPr marL="89535">
                        <a:lnSpc>
                          <a:spcPts val="2290"/>
                        </a:lnSpc>
                      </a:pPr>
                      <a:r>
                        <a:rPr sz="3200" i="1" spc="-20" dirty="0">
                          <a:latin typeface="Arial"/>
                          <a:cs typeface="Arial"/>
                        </a:rPr>
                        <a:t>другий</a:t>
                      </a:r>
                      <a:r>
                        <a:rPr sz="3200" i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0" dirty="0">
                          <a:latin typeface="Arial"/>
                          <a:cs typeface="Arial"/>
                        </a:rPr>
                        <a:t>рік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1156546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3200" i="1" spc="-10" dirty="0">
                          <a:latin typeface="Arial"/>
                          <a:cs typeface="Arial"/>
                        </a:rPr>
                        <a:t>6.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Нараховано</a:t>
                      </a:r>
                      <a:r>
                        <a:rPr sz="3200" i="1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0" dirty="0">
                          <a:latin typeface="Arial"/>
                          <a:cs typeface="Arial"/>
                        </a:rPr>
                        <a:t>відсотки</a:t>
                      </a:r>
                      <a:r>
                        <a:rPr sz="3200" i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за</a:t>
                      </a:r>
                      <a:r>
                        <a:rPr sz="3200" i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облігаціями</a:t>
                      </a:r>
                      <a:r>
                        <a:rPr sz="3200" i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5" dirty="0">
                          <a:latin typeface="Arial"/>
                          <a:cs typeface="Arial"/>
                        </a:rPr>
                        <a:t>до</a:t>
                      </a:r>
                      <a:endParaRPr sz="3200">
                        <a:latin typeface="Arial"/>
                        <a:cs typeface="Arial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</a:pPr>
                      <a:r>
                        <a:rPr sz="3200" i="1" spc="-10" dirty="0">
                          <a:latin typeface="Arial"/>
                          <a:cs typeface="Arial"/>
                        </a:rPr>
                        <a:t>отримання</a:t>
                      </a:r>
                      <a:r>
                        <a:rPr sz="3200" i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за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 другий</a:t>
                      </a:r>
                      <a:r>
                        <a:rPr sz="3200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рік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191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373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19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732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19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1500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419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649129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i="1" spc="-10" dirty="0">
                          <a:latin typeface="Arial"/>
                          <a:cs typeface="Arial"/>
                        </a:rPr>
                        <a:t>7.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 Отримано</a:t>
                      </a:r>
                      <a:r>
                        <a:rPr sz="32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0" dirty="0">
                          <a:latin typeface="Arial"/>
                          <a:cs typeface="Arial"/>
                        </a:rPr>
                        <a:t>відсотки</a:t>
                      </a:r>
                      <a:r>
                        <a:rPr sz="3200" i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за</a:t>
                      </a:r>
                      <a:r>
                        <a:rPr sz="3200" i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облігаціями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6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7719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b="1" spc="-50" dirty="0">
                          <a:latin typeface="Arial"/>
                          <a:cs typeface="Arial"/>
                        </a:rPr>
                        <a:t>311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373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1500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115883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3200" i="1" spc="-5" dirty="0">
                          <a:latin typeface="Arial"/>
                          <a:cs typeface="Arial"/>
                        </a:rPr>
                        <a:t>8.</a:t>
                      </a:r>
                      <a:r>
                        <a:rPr sz="3200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15" dirty="0">
                          <a:latin typeface="Arial"/>
                          <a:cs typeface="Arial"/>
                        </a:rPr>
                        <a:t>Погашено</a:t>
                      </a:r>
                      <a:r>
                        <a:rPr sz="3200" i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200" i="1" spc="-20" dirty="0">
                          <a:latin typeface="Arial"/>
                          <a:cs typeface="Arial"/>
                        </a:rPr>
                        <a:t>облігації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42545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7719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3200" b="1" spc="-50" dirty="0">
                          <a:latin typeface="Arial"/>
                          <a:cs typeface="Arial"/>
                        </a:rPr>
                        <a:t>311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254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143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4254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3200" b="1" spc="-10" dirty="0">
                          <a:latin typeface="Arial"/>
                          <a:cs typeface="Arial"/>
                        </a:rPr>
                        <a:t>30000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4254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7800" y="1638300"/>
            <a:ext cx="16278962" cy="6168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" algn="just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latin typeface="Arial"/>
                <a:cs typeface="Arial"/>
              </a:rPr>
              <a:t>Основні </a:t>
            </a:r>
            <a:r>
              <a:rPr sz="4000" b="1" spc="-10" dirty="0">
                <a:latin typeface="Arial"/>
                <a:cs typeface="Arial"/>
              </a:rPr>
              <a:t>моменти</a:t>
            </a:r>
            <a:r>
              <a:rPr sz="4000" b="1" spc="55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відображення</a:t>
            </a:r>
            <a:r>
              <a:rPr sz="4000" b="1" spc="-40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у </a:t>
            </a:r>
            <a:r>
              <a:rPr sz="4000" b="1" spc="-5" dirty="0">
                <a:latin typeface="Arial"/>
                <a:cs typeface="Arial"/>
              </a:rPr>
              <a:t>фінансовій</a:t>
            </a:r>
            <a:endParaRPr sz="4000" dirty="0">
              <a:latin typeface="Arial"/>
              <a:cs typeface="Arial"/>
            </a:endParaRPr>
          </a:p>
          <a:p>
            <a:pPr marR="2540" algn="just">
              <a:lnSpc>
                <a:spcPct val="100000"/>
              </a:lnSpc>
              <a:spcBef>
                <a:spcPts val="5"/>
              </a:spcBef>
            </a:pPr>
            <a:r>
              <a:rPr sz="4000" b="1" spc="-10" dirty="0">
                <a:latin typeface="Arial"/>
                <a:cs typeface="Arial"/>
              </a:rPr>
              <a:t>звітності</a:t>
            </a:r>
            <a:r>
              <a:rPr sz="4000" b="1" spc="15" dirty="0">
                <a:latin typeface="Arial"/>
                <a:cs typeface="Arial"/>
              </a:rPr>
              <a:t> </a:t>
            </a:r>
            <a:r>
              <a:rPr sz="4000" b="1" spc="-20" dirty="0">
                <a:latin typeface="Arial"/>
                <a:cs typeface="Arial"/>
              </a:rPr>
              <a:t>випущених</a:t>
            </a:r>
            <a:r>
              <a:rPr sz="4000" b="1" spc="90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облігацій:</a:t>
            </a:r>
            <a:endParaRPr sz="4000" dirty="0">
              <a:latin typeface="Arial"/>
              <a:cs typeface="Arial"/>
            </a:endParaRPr>
          </a:p>
          <a:p>
            <a:pPr marL="304800" marR="307340" algn="just">
              <a:lnSpc>
                <a:spcPct val="100000"/>
              </a:lnSpc>
            </a:pPr>
            <a:r>
              <a:rPr sz="4000" spc="-15" dirty="0">
                <a:latin typeface="Microsoft Sans Serif"/>
                <a:cs typeface="Microsoft Sans Serif"/>
              </a:rPr>
              <a:t>У</a:t>
            </a:r>
            <a:r>
              <a:rPr sz="4000" spc="15" dirty="0">
                <a:latin typeface="Microsoft Sans Serif"/>
                <a:cs typeface="Microsoft Sans Serif"/>
              </a:rPr>
              <a:t> </a:t>
            </a:r>
            <a:r>
              <a:rPr sz="4000" spc="-20" dirty="0">
                <a:latin typeface="Microsoft Sans Serif"/>
                <a:cs typeface="Microsoft Sans Serif"/>
              </a:rPr>
              <a:t>формі</a:t>
            </a:r>
            <a:r>
              <a:rPr sz="4000" spc="25" dirty="0">
                <a:latin typeface="Microsoft Sans Serif"/>
                <a:cs typeface="Microsoft Sans Serif"/>
              </a:rPr>
              <a:t> </a:t>
            </a:r>
            <a:r>
              <a:rPr sz="4000" spc="85" dirty="0">
                <a:latin typeface="Microsoft Sans Serif"/>
                <a:cs typeface="Microsoft Sans Serif"/>
              </a:rPr>
              <a:t>№1</a:t>
            </a:r>
            <a:r>
              <a:rPr sz="4000" spc="15" dirty="0">
                <a:latin typeface="Microsoft Sans Serif"/>
                <a:cs typeface="Microsoft Sans Serif"/>
              </a:rPr>
              <a:t> </a:t>
            </a:r>
            <a:r>
              <a:rPr sz="4000" spc="-30" dirty="0">
                <a:latin typeface="Microsoft Sans Serif"/>
                <a:cs typeface="Microsoft Sans Serif"/>
              </a:rPr>
              <a:t>“Звіт</a:t>
            </a:r>
            <a:r>
              <a:rPr sz="4000" spc="55" dirty="0">
                <a:latin typeface="Microsoft Sans Serif"/>
                <a:cs typeface="Microsoft Sans Serif"/>
              </a:rPr>
              <a:t> </a:t>
            </a:r>
            <a:r>
              <a:rPr sz="4000" spc="-15" dirty="0">
                <a:latin typeface="Microsoft Sans Serif"/>
                <a:cs typeface="Microsoft Sans Serif"/>
              </a:rPr>
              <a:t>про</a:t>
            </a:r>
            <a:r>
              <a:rPr sz="4000" spc="15" dirty="0">
                <a:latin typeface="Microsoft Sans Serif"/>
                <a:cs typeface="Microsoft Sans Serif"/>
              </a:rPr>
              <a:t> </a:t>
            </a:r>
            <a:r>
              <a:rPr sz="4000" spc="-10" dirty="0">
                <a:latin typeface="Microsoft Sans Serif"/>
                <a:cs typeface="Microsoft Sans Serif"/>
              </a:rPr>
              <a:t>фінансовий</a:t>
            </a:r>
            <a:r>
              <a:rPr sz="4000" spc="25" dirty="0">
                <a:latin typeface="Microsoft Sans Serif"/>
                <a:cs typeface="Microsoft Sans Serif"/>
              </a:rPr>
              <a:t> </a:t>
            </a:r>
            <a:r>
              <a:rPr sz="4000" dirty="0">
                <a:latin typeface="Microsoft Sans Serif"/>
                <a:cs typeface="Microsoft Sans Serif"/>
              </a:rPr>
              <a:t>стан”</a:t>
            </a:r>
            <a:r>
              <a:rPr sz="4000" spc="15" dirty="0">
                <a:latin typeface="Microsoft Sans Serif"/>
                <a:cs typeface="Microsoft Sans Serif"/>
              </a:rPr>
              <a:t> </a:t>
            </a:r>
            <a:r>
              <a:rPr sz="4000" dirty="0">
                <a:latin typeface="Microsoft Sans Serif"/>
                <a:cs typeface="Microsoft Sans Serif"/>
              </a:rPr>
              <a:t>у</a:t>
            </a:r>
            <a:r>
              <a:rPr sz="4000" spc="5" dirty="0">
                <a:latin typeface="Microsoft Sans Serif"/>
                <a:cs typeface="Microsoft Sans Serif"/>
              </a:rPr>
              <a:t> </a:t>
            </a:r>
            <a:r>
              <a:rPr sz="4000" dirty="0">
                <a:latin typeface="Microsoft Sans Serif"/>
                <a:cs typeface="Microsoft Sans Serif"/>
              </a:rPr>
              <a:t>статті</a:t>
            </a:r>
            <a:r>
              <a:rPr sz="4000" spc="25" dirty="0">
                <a:latin typeface="Microsoft Sans Serif"/>
                <a:cs typeface="Microsoft Sans Serif"/>
              </a:rPr>
              <a:t> </a:t>
            </a:r>
            <a:r>
              <a:rPr sz="4000" spc="-10" dirty="0">
                <a:latin typeface="Microsoft Sans Serif"/>
                <a:cs typeface="Microsoft Sans Serif"/>
              </a:rPr>
              <a:t>“Інші </a:t>
            </a:r>
            <a:r>
              <a:rPr sz="4000" spc="-620" dirty="0">
                <a:latin typeface="Microsoft Sans Serif"/>
                <a:cs typeface="Microsoft Sans Serif"/>
              </a:rPr>
              <a:t> </a:t>
            </a:r>
            <a:r>
              <a:rPr sz="4000" spc="-20" dirty="0">
                <a:latin typeface="Microsoft Sans Serif"/>
                <a:cs typeface="Microsoft Sans Serif"/>
              </a:rPr>
              <a:t>довгострокові</a:t>
            </a:r>
            <a:r>
              <a:rPr sz="4000" dirty="0">
                <a:latin typeface="Microsoft Sans Serif"/>
                <a:cs typeface="Microsoft Sans Serif"/>
              </a:rPr>
              <a:t> </a:t>
            </a:r>
            <a:r>
              <a:rPr sz="4000" spc="-10" dirty="0">
                <a:latin typeface="Microsoft Sans Serif"/>
                <a:cs typeface="Microsoft Sans Serif"/>
              </a:rPr>
              <a:t>фінансові</a:t>
            </a:r>
            <a:r>
              <a:rPr sz="4000" spc="45" dirty="0">
                <a:latin typeface="Microsoft Sans Serif"/>
                <a:cs typeface="Microsoft Sans Serif"/>
              </a:rPr>
              <a:t> </a:t>
            </a:r>
            <a:r>
              <a:rPr sz="4000" spc="-20" dirty="0">
                <a:latin typeface="Microsoft Sans Serif"/>
                <a:cs typeface="Microsoft Sans Serif"/>
              </a:rPr>
              <a:t>зобов’язання”</a:t>
            </a:r>
            <a:r>
              <a:rPr sz="4000" spc="15" dirty="0">
                <a:latin typeface="Microsoft Sans Serif"/>
                <a:cs typeface="Microsoft Sans Serif"/>
              </a:rPr>
              <a:t> </a:t>
            </a:r>
            <a:r>
              <a:rPr sz="4000" spc="-5" dirty="0">
                <a:latin typeface="Microsoft Sans Serif"/>
                <a:cs typeface="Microsoft Sans Serif"/>
              </a:rPr>
              <a:t>(ряд.</a:t>
            </a:r>
            <a:r>
              <a:rPr sz="4000" spc="35" dirty="0">
                <a:latin typeface="Microsoft Sans Serif"/>
                <a:cs typeface="Microsoft Sans Serif"/>
              </a:rPr>
              <a:t> </a:t>
            </a:r>
            <a:r>
              <a:rPr sz="4000" dirty="0">
                <a:latin typeface="Microsoft Sans Serif"/>
                <a:cs typeface="Microsoft Sans Serif"/>
              </a:rPr>
              <a:t>1515) </a:t>
            </a:r>
            <a:r>
              <a:rPr sz="4000" spc="5" dirty="0">
                <a:latin typeface="Microsoft Sans Serif"/>
                <a:cs typeface="Microsoft Sans Serif"/>
              </a:rPr>
              <a:t> </a:t>
            </a:r>
            <a:r>
              <a:rPr sz="4000" spc="-10" dirty="0">
                <a:latin typeface="Microsoft Sans Serif"/>
                <a:cs typeface="Microsoft Sans Serif"/>
              </a:rPr>
              <a:t>відображаються:</a:t>
            </a:r>
            <a:endParaRPr sz="4000" dirty="0">
              <a:latin typeface="Microsoft Sans Serif"/>
              <a:cs typeface="Microsoft Sans Serif"/>
            </a:endParaRPr>
          </a:p>
          <a:p>
            <a:pPr marL="12700" marR="5080" indent="-10160" algn="just">
              <a:lnSpc>
                <a:spcPct val="100000"/>
              </a:lnSpc>
              <a:spcBef>
                <a:spcPts val="5"/>
              </a:spcBef>
              <a:buChar char="–"/>
              <a:tabLst>
                <a:tab pos="609600" algn="l"/>
              </a:tabLst>
            </a:pPr>
            <a:r>
              <a:rPr sz="4000" dirty="0">
                <a:latin typeface="Microsoft Sans Serif"/>
                <a:cs typeface="Microsoft Sans Serif"/>
              </a:rPr>
              <a:t>сальдо</a:t>
            </a:r>
            <a:r>
              <a:rPr sz="4000" spc="30" dirty="0">
                <a:latin typeface="Microsoft Sans Serif"/>
                <a:cs typeface="Microsoft Sans Serif"/>
              </a:rPr>
              <a:t> </a:t>
            </a:r>
            <a:r>
              <a:rPr sz="4000" spc="-105" dirty="0">
                <a:latin typeface="Microsoft Sans Serif"/>
                <a:cs typeface="Microsoft Sans Serif"/>
              </a:rPr>
              <a:t>Кт</a:t>
            </a:r>
            <a:r>
              <a:rPr sz="4000" spc="35" dirty="0">
                <a:latin typeface="Microsoft Sans Serif"/>
                <a:cs typeface="Microsoft Sans Serif"/>
              </a:rPr>
              <a:t> </a:t>
            </a:r>
            <a:r>
              <a:rPr sz="4000" dirty="0">
                <a:latin typeface="Microsoft Sans Serif"/>
                <a:cs typeface="Microsoft Sans Serif"/>
              </a:rPr>
              <a:t>521</a:t>
            </a:r>
            <a:r>
              <a:rPr sz="4000" spc="-10" dirty="0">
                <a:latin typeface="Microsoft Sans Serif"/>
                <a:cs typeface="Microsoft Sans Serif"/>
              </a:rPr>
              <a:t> </a:t>
            </a:r>
            <a:r>
              <a:rPr sz="4000" spc="-20" dirty="0">
                <a:latin typeface="Microsoft Sans Serif"/>
                <a:cs typeface="Microsoft Sans Serif"/>
              </a:rPr>
              <a:t>“Зобов’язання</a:t>
            </a:r>
            <a:r>
              <a:rPr sz="4000" spc="45" dirty="0">
                <a:latin typeface="Microsoft Sans Serif"/>
                <a:cs typeface="Microsoft Sans Serif"/>
              </a:rPr>
              <a:t> </a:t>
            </a:r>
            <a:r>
              <a:rPr sz="4000" spc="-55" dirty="0">
                <a:latin typeface="Microsoft Sans Serif"/>
                <a:cs typeface="Microsoft Sans Serif"/>
              </a:rPr>
              <a:t>за</a:t>
            </a:r>
            <a:r>
              <a:rPr sz="4000" spc="20" dirty="0">
                <a:latin typeface="Microsoft Sans Serif"/>
                <a:cs typeface="Microsoft Sans Serif"/>
              </a:rPr>
              <a:t> </a:t>
            </a:r>
            <a:r>
              <a:rPr sz="4000" spc="-15" dirty="0">
                <a:latin typeface="Microsoft Sans Serif"/>
                <a:cs typeface="Microsoft Sans Serif"/>
              </a:rPr>
              <a:t>облігаціями”</a:t>
            </a:r>
            <a:r>
              <a:rPr sz="4000" spc="70" dirty="0">
                <a:latin typeface="Microsoft Sans Serif"/>
                <a:cs typeface="Microsoft Sans Serif"/>
              </a:rPr>
              <a:t> </a:t>
            </a:r>
            <a:r>
              <a:rPr sz="4000" spc="-5" dirty="0">
                <a:latin typeface="Microsoft Sans Serif"/>
                <a:cs typeface="Microsoft Sans Serif"/>
              </a:rPr>
              <a:t>плюс </a:t>
            </a:r>
            <a:r>
              <a:rPr sz="4000" dirty="0">
                <a:latin typeface="Microsoft Sans Serif"/>
                <a:cs typeface="Microsoft Sans Serif"/>
              </a:rPr>
              <a:t> сальдо</a:t>
            </a:r>
            <a:r>
              <a:rPr sz="4000" spc="35" dirty="0">
                <a:latin typeface="Microsoft Sans Serif"/>
                <a:cs typeface="Microsoft Sans Serif"/>
              </a:rPr>
              <a:t> </a:t>
            </a:r>
            <a:r>
              <a:rPr sz="4000" spc="-105" dirty="0">
                <a:latin typeface="Microsoft Sans Serif"/>
                <a:cs typeface="Microsoft Sans Serif"/>
              </a:rPr>
              <a:t>Кт</a:t>
            </a:r>
            <a:r>
              <a:rPr sz="4000" spc="35" dirty="0">
                <a:latin typeface="Microsoft Sans Serif"/>
                <a:cs typeface="Microsoft Sans Serif"/>
              </a:rPr>
              <a:t> </a:t>
            </a:r>
            <a:r>
              <a:rPr sz="4000" dirty="0">
                <a:latin typeface="Microsoft Sans Serif"/>
                <a:cs typeface="Microsoft Sans Serif"/>
              </a:rPr>
              <a:t>522</a:t>
            </a:r>
            <a:r>
              <a:rPr sz="4000" spc="-10" dirty="0">
                <a:latin typeface="Microsoft Sans Serif"/>
                <a:cs typeface="Microsoft Sans Serif"/>
              </a:rPr>
              <a:t> </a:t>
            </a:r>
            <a:r>
              <a:rPr sz="4000" spc="5" dirty="0">
                <a:latin typeface="Microsoft Sans Serif"/>
                <a:cs typeface="Microsoft Sans Serif"/>
              </a:rPr>
              <a:t>“Премії</a:t>
            </a:r>
            <a:r>
              <a:rPr sz="4000" spc="10" dirty="0">
                <a:latin typeface="Microsoft Sans Serif"/>
                <a:cs typeface="Microsoft Sans Serif"/>
              </a:rPr>
              <a:t> </a:t>
            </a:r>
            <a:r>
              <a:rPr sz="4000" spc="-50" dirty="0">
                <a:latin typeface="Microsoft Sans Serif"/>
                <a:cs typeface="Microsoft Sans Serif"/>
              </a:rPr>
              <a:t>за</a:t>
            </a:r>
            <a:r>
              <a:rPr sz="4000" spc="35" dirty="0">
                <a:latin typeface="Microsoft Sans Serif"/>
                <a:cs typeface="Microsoft Sans Serif"/>
              </a:rPr>
              <a:t> </a:t>
            </a:r>
            <a:r>
              <a:rPr sz="4000" spc="-20" dirty="0">
                <a:latin typeface="Microsoft Sans Serif"/>
                <a:cs typeface="Microsoft Sans Serif"/>
              </a:rPr>
              <a:t>випущеними</a:t>
            </a:r>
            <a:r>
              <a:rPr sz="4000" spc="35" dirty="0">
                <a:latin typeface="Microsoft Sans Serif"/>
                <a:cs typeface="Microsoft Sans Serif"/>
              </a:rPr>
              <a:t> </a:t>
            </a:r>
            <a:r>
              <a:rPr sz="4000" spc="-15" dirty="0">
                <a:latin typeface="Microsoft Sans Serif"/>
                <a:cs typeface="Microsoft Sans Serif"/>
              </a:rPr>
              <a:t>облігаціями”</a:t>
            </a:r>
            <a:r>
              <a:rPr sz="4000" spc="110" dirty="0">
                <a:latin typeface="Microsoft Sans Serif"/>
                <a:cs typeface="Microsoft Sans Serif"/>
              </a:rPr>
              <a:t> </a:t>
            </a:r>
            <a:r>
              <a:rPr sz="4000" spc="630" dirty="0">
                <a:latin typeface="Microsoft Sans Serif"/>
                <a:cs typeface="Microsoft Sans Serif"/>
              </a:rPr>
              <a:t>–</a:t>
            </a:r>
            <a:r>
              <a:rPr sz="4000" spc="15" dirty="0">
                <a:latin typeface="Microsoft Sans Serif"/>
                <a:cs typeface="Microsoft Sans Serif"/>
              </a:rPr>
              <a:t> </a:t>
            </a:r>
            <a:r>
              <a:rPr sz="4000" dirty="0">
                <a:latin typeface="Microsoft Sans Serif"/>
                <a:cs typeface="Microsoft Sans Serif"/>
              </a:rPr>
              <a:t>для </a:t>
            </a:r>
            <a:r>
              <a:rPr sz="4000" spc="-625" dirty="0">
                <a:latin typeface="Microsoft Sans Serif"/>
                <a:cs typeface="Microsoft Sans Serif"/>
              </a:rPr>
              <a:t> </a:t>
            </a:r>
            <a:r>
              <a:rPr sz="4000" spc="-15" dirty="0">
                <a:latin typeface="Microsoft Sans Serif"/>
                <a:cs typeface="Microsoft Sans Serif"/>
              </a:rPr>
              <a:t>облігацій,</a:t>
            </a:r>
            <a:r>
              <a:rPr sz="4000" spc="50" dirty="0">
                <a:latin typeface="Microsoft Sans Serif"/>
                <a:cs typeface="Microsoft Sans Serif"/>
              </a:rPr>
              <a:t> </a:t>
            </a:r>
            <a:r>
              <a:rPr sz="4000" spc="-10" dirty="0">
                <a:latin typeface="Microsoft Sans Serif"/>
                <a:cs typeface="Microsoft Sans Serif"/>
              </a:rPr>
              <a:t>проданих</a:t>
            </a:r>
            <a:r>
              <a:rPr sz="4000" spc="-5" dirty="0">
                <a:latin typeface="Microsoft Sans Serif"/>
                <a:cs typeface="Microsoft Sans Serif"/>
              </a:rPr>
              <a:t> </a:t>
            </a:r>
            <a:r>
              <a:rPr sz="4000" spc="-100" dirty="0">
                <a:latin typeface="Microsoft Sans Serif"/>
                <a:cs typeface="Microsoft Sans Serif"/>
              </a:rPr>
              <a:t>з</a:t>
            </a:r>
            <a:r>
              <a:rPr sz="4000" spc="10" dirty="0">
                <a:latin typeface="Microsoft Sans Serif"/>
                <a:cs typeface="Microsoft Sans Serif"/>
              </a:rPr>
              <a:t> </a:t>
            </a:r>
            <a:r>
              <a:rPr sz="4000" spc="-10" dirty="0">
                <a:latin typeface="Microsoft Sans Serif"/>
                <a:cs typeface="Microsoft Sans Serif"/>
              </a:rPr>
              <a:t>премією;</a:t>
            </a:r>
            <a:endParaRPr sz="4000" dirty="0">
              <a:latin typeface="Microsoft Sans Serif"/>
              <a:cs typeface="Microsoft Sans Serif"/>
            </a:endParaRPr>
          </a:p>
          <a:p>
            <a:pPr marL="332740" marR="334010" indent="-635" algn="just">
              <a:lnSpc>
                <a:spcPct val="100000"/>
              </a:lnSpc>
              <a:spcBef>
                <a:spcPts val="5"/>
              </a:spcBef>
              <a:buChar char="–"/>
              <a:tabLst>
                <a:tab pos="597535" algn="l"/>
              </a:tabLst>
            </a:pPr>
            <a:r>
              <a:rPr sz="4000" dirty="0">
                <a:latin typeface="Microsoft Sans Serif"/>
                <a:cs typeface="Microsoft Sans Serif"/>
              </a:rPr>
              <a:t>сальдо</a:t>
            </a:r>
            <a:r>
              <a:rPr sz="4000" spc="30" dirty="0">
                <a:latin typeface="Microsoft Sans Serif"/>
                <a:cs typeface="Microsoft Sans Serif"/>
              </a:rPr>
              <a:t> </a:t>
            </a:r>
            <a:r>
              <a:rPr sz="4000" spc="-105" dirty="0">
                <a:latin typeface="Microsoft Sans Serif"/>
                <a:cs typeface="Microsoft Sans Serif"/>
              </a:rPr>
              <a:t>Кт</a:t>
            </a:r>
            <a:r>
              <a:rPr sz="4000" spc="30" dirty="0">
                <a:latin typeface="Microsoft Sans Serif"/>
                <a:cs typeface="Microsoft Sans Serif"/>
              </a:rPr>
              <a:t> </a:t>
            </a:r>
            <a:r>
              <a:rPr sz="4000" dirty="0">
                <a:latin typeface="Microsoft Sans Serif"/>
                <a:cs typeface="Microsoft Sans Serif"/>
              </a:rPr>
              <a:t>521</a:t>
            </a:r>
            <a:r>
              <a:rPr sz="4000" spc="-15" dirty="0">
                <a:latin typeface="Microsoft Sans Serif"/>
                <a:cs typeface="Microsoft Sans Serif"/>
              </a:rPr>
              <a:t> </a:t>
            </a:r>
            <a:r>
              <a:rPr sz="4000" spc="-20" dirty="0">
                <a:latin typeface="Microsoft Sans Serif"/>
                <a:cs typeface="Microsoft Sans Serif"/>
              </a:rPr>
              <a:t>“Зобов’язання</a:t>
            </a:r>
            <a:r>
              <a:rPr sz="4000" spc="50" dirty="0">
                <a:latin typeface="Microsoft Sans Serif"/>
                <a:cs typeface="Microsoft Sans Serif"/>
              </a:rPr>
              <a:t> </a:t>
            </a:r>
            <a:r>
              <a:rPr sz="4000" spc="-55" dirty="0">
                <a:latin typeface="Microsoft Sans Serif"/>
                <a:cs typeface="Microsoft Sans Serif"/>
              </a:rPr>
              <a:t>за</a:t>
            </a:r>
            <a:r>
              <a:rPr sz="4000" spc="15" dirty="0">
                <a:latin typeface="Microsoft Sans Serif"/>
                <a:cs typeface="Microsoft Sans Serif"/>
              </a:rPr>
              <a:t> </a:t>
            </a:r>
            <a:r>
              <a:rPr sz="4000" spc="-15" dirty="0">
                <a:latin typeface="Microsoft Sans Serif"/>
                <a:cs typeface="Microsoft Sans Serif"/>
              </a:rPr>
              <a:t>облігаціями”</a:t>
            </a:r>
            <a:r>
              <a:rPr sz="4000" spc="65" dirty="0">
                <a:latin typeface="Microsoft Sans Serif"/>
                <a:cs typeface="Microsoft Sans Serif"/>
              </a:rPr>
              <a:t> </a:t>
            </a:r>
            <a:r>
              <a:rPr sz="4000" spc="-25" dirty="0">
                <a:latin typeface="Microsoft Sans Serif"/>
                <a:cs typeface="Microsoft Sans Serif"/>
              </a:rPr>
              <a:t>мінус </a:t>
            </a:r>
            <a:r>
              <a:rPr sz="4000" spc="-620" dirty="0">
                <a:latin typeface="Microsoft Sans Serif"/>
                <a:cs typeface="Microsoft Sans Serif"/>
              </a:rPr>
              <a:t> </a:t>
            </a:r>
            <a:r>
              <a:rPr sz="4000" dirty="0">
                <a:latin typeface="Microsoft Sans Serif"/>
                <a:cs typeface="Microsoft Sans Serif"/>
              </a:rPr>
              <a:t>сальдо</a:t>
            </a:r>
            <a:r>
              <a:rPr sz="4000" spc="30" dirty="0">
                <a:latin typeface="Microsoft Sans Serif"/>
                <a:cs typeface="Microsoft Sans Serif"/>
              </a:rPr>
              <a:t> </a:t>
            </a:r>
            <a:r>
              <a:rPr sz="4000" spc="-105" dirty="0">
                <a:latin typeface="Microsoft Sans Serif"/>
                <a:cs typeface="Microsoft Sans Serif"/>
              </a:rPr>
              <a:t>Кт</a:t>
            </a:r>
            <a:r>
              <a:rPr sz="4000" spc="30" dirty="0">
                <a:latin typeface="Microsoft Sans Serif"/>
                <a:cs typeface="Microsoft Sans Serif"/>
              </a:rPr>
              <a:t> </a:t>
            </a:r>
            <a:r>
              <a:rPr sz="4000" dirty="0">
                <a:latin typeface="Microsoft Sans Serif"/>
                <a:cs typeface="Microsoft Sans Serif"/>
              </a:rPr>
              <a:t>523</a:t>
            </a:r>
            <a:r>
              <a:rPr sz="4000" spc="-5" dirty="0">
                <a:latin typeface="Microsoft Sans Serif"/>
                <a:cs typeface="Microsoft Sans Serif"/>
              </a:rPr>
              <a:t> </a:t>
            </a:r>
            <a:r>
              <a:rPr sz="4000" spc="-55" dirty="0">
                <a:latin typeface="Microsoft Sans Serif"/>
                <a:cs typeface="Microsoft Sans Serif"/>
              </a:rPr>
              <a:t>“Дисконт</a:t>
            </a:r>
            <a:r>
              <a:rPr sz="4000" spc="5" dirty="0">
                <a:latin typeface="Microsoft Sans Serif"/>
                <a:cs typeface="Microsoft Sans Serif"/>
              </a:rPr>
              <a:t> </a:t>
            </a:r>
            <a:r>
              <a:rPr sz="4000" spc="-55" dirty="0">
                <a:latin typeface="Microsoft Sans Serif"/>
                <a:cs typeface="Microsoft Sans Serif"/>
              </a:rPr>
              <a:t>за</a:t>
            </a:r>
            <a:r>
              <a:rPr sz="4000" spc="20" dirty="0">
                <a:latin typeface="Microsoft Sans Serif"/>
                <a:cs typeface="Microsoft Sans Serif"/>
              </a:rPr>
              <a:t> </a:t>
            </a:r>
            <a:r>
              <a:rPr sz="4000" spc="-20" dirty="0">
                <a:latin typeface="Microsoft Sans Serif"/>
                <a:cs typeface="Microsoft Sans Serif"/>
              </a:rPr>
              <a:t>випущеними</a:t>
            </a:r>
            <a:r>
              <a:rPr sz="4000" spc="50" dirty="0">
                <a:latin typeface="Microsoft Sans Serif"/>
                <a:cs typeface="Microsoft Sans Serif"/>
              </a:rPr>
              <a:t> </a:t>
            </a:r>
            <a:r>
              <a:rPr sz="4000" spc="-15" dirty="0">
                <a:latin typeface="Microsoft Sans Serif"/>
                <a:cs typeface="Microsoft Sans Serif"/>
              </a:rPr>
              <a:t>облігаціями”</a:t>
            </a:r>
            <a:endParaRPr sz="40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62200" y="2476500"/>
            <a:ext cx="14097000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005" marR="36195" indent="-5080" algn="just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latin typeface="Times New Roman"/>
                <a:cs typeface="Times New Roman"/>
              </a:rPr>
              <a:t>У </a:t>
            </a:r>
            <a:r>
              <a:rPr sz="4000" b="1" spc="-10" dirty="0">
                <a:latin typeface="Times New Roman"/>
                <a:cs typeface="Times New Roman"/>
              </a:rPr>
              <a:t>формі </a:t>
            </a:r>
            <a:r>
              <a:rPr sz="4000" b="1" dirty="0">
                <a:latin typeface="Times New Roman"/>
                <a:cs typeface="Times New Roman"/>
              </a:rPr>
              <a:t>№ 2 “Звіт </a:t>
            </a:r>
            <a:r>
              <a:rPr sz="4000" b="1" spc="-10" dirty="0">
                <a:latin typeface="Times New Roman"/>
                <a:cs typeface="Times New Roman"/>
              </a:rPr>
              <a:t>про </a:t>
            </a:r>
            <a:r>
              <a:rPr sz="4000" b="1" spc="-5" dirty="0">
                <a:latin typeface="Times New Roman"/>
                <a:cs typeface="Times New Roman"/>
              </a:rPr>
              <a:t>фінансові </a:t>
            </a:r>
            <a:r>
              <a:rPr sz="4000" b="1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результати </a:t>
            </a:r>
            <a:r>
              <a:rPr sz="4000" b="1" dirty="0">
                <a:latin typeface="Times New Roman"/>
                <a:cs typeface="Times New Roman"/>
              </a:rPr>
              <a:t>(Звіт </a:t>
            </a:r>
            <a:r>
              <a:rPr sz="4000" b="1" spc="-10" dirty="0">
                <a:latin typeface="Times New Roman"/>
                <a:cs typeface="Times New Roman"/>
              </a:rPr>
              <a:t>про </a:t>
            </a:r>
            <a:r>
              <a:rPr sz="4000" b="1" dirty="0">
                <a:latin typeface="Times New Roman"/>
                <a:cs typeface="Times New Roman"/>
              </a:rPr>
              <a:t>сукупний </a:t>
            </a:r>
            <a:r>
              <a:rPr sz="4000" b="1" spc="5" dirty="0">
                <a:latin typeface="Times New Roman"/>
                <a:cs typeface="Times New Roman"/>
              </a:rPr>
              <a:t>дохід)” </a:t>
            </a:r>
            <a:r>
              <a:rPr sz="4000" b="1" spc="-88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у</a:t>
            </a:r>
            <a:r>
              <a:rPr sz="4000" b="1" spc="10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latin typeface="Times New Roman"/>
                <a:cs typeface="Times New Roman"/>
              </a:rPr>
              <a:t>статті</a:t>
            </a:r>
            <a:r>
              <a:rPr sz="4000" b="1" spc="1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“Фінансові </a:t>
            </a:r>
            <a:r>
              <a:rPr sz="4000" b="1" spc="-10" dirty="0">
                <a:latin typeface="Times New Roman"/>
                <a:cs typeface="Times New Roman"/>
              </a:rPr>
              <a:t>витрати”</a:t>
            </a:r>
            <a:r>
              <a:rPr sz="4000" b="1" spc="35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(ряд.</a:t>
            </a:r>
            <a:endParaRPr sz="4000" dirty="0">
              <a:latin typeface="Times New Roman"/>
              <a:cs typeface="Times New Roman"/>
            </a:endParaRPr>
          </a:p>
          <a:p>
            <a:pPr marL="12700" marR="5080" indent="1270" algn="just">
              <a:lnSpc>
                <a:spcPct val="100000"/>
              </a:lnSpc>
              <a:spcBef>
                <a:spcPts val="5"/>
              </a:spcBef>
            </a:pPr>
            <a:r>
              <a:rPr sz="4000" b="1" dirty="0">
                <a:latin typeface="Times New Roman"/>
                <a:cs typeface="Times New Roman"/>
              </a:rPr>
              <a:t>2250)</a:t>
            </a:r>
            <a:r>
              <a:rPr sz="4000" b="1" spc="10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відображається </a:t>
            </a:r>
            <a:r>
              <a:rPr sz="4000" b="1" dirty="0">
                <a:latin typeface="Times New Roman"/>
                <a:cs typeface="Times New Roman"/>
              </a:rPr>
              <a:t>оборот</a:t>
            </a:r>
            <a:r>
              <a:rPr sz="4000" b="1" spc="1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Дт</a:t>
            </a:r>
            <a:r>
              <a:rPr sz="4000" b="1" spc="-20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792 </a:t>
            </a:r>
            <a:r>
              <a:rPr sz="4000" b="1" spc="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“Результат </a:t>
            </a:r>
            <a:r>
              <a:rPr sz="4000" b="1" spc="-5" dirty="0">
                <a:latin typeface="Times New Roman"/>
                <a:cs typeface="Times New Roman"/>
              </a:rPr>
              <a:t>фінансових операцій” </a:t>
            </a:r>
            <a:r>
              <a:rPr sz="4000" b="1" dirty="0">
                <a:latin typeface="Times New Roman"/>
                <a:cs typeface="Times New Roman"/>
              </a:rPr>
              <a:t>– </a:t>
            </a:r>
            <a:r>
              <a:rPr sz="4000" b="1" spc="-5" dirty="0">
                <a:latin typeface="Times New Roman"/>
                <a:cs typeface="Times New Roman"/>
              </a:rPr>
              <a:t>Кт </a:t>
            </a:r>
            <a:r>
              <a:rPr sz="4000" b="1" spc="-88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952 </a:t>
            </a:r>
            <a:r>
              <a:rPr sz="4000" b="1" spc="-15" dirty="0">
                <a:latin typeface="Times New Roman"/>
                <a:cs typeface="Times New Roman"/>
              </a:rPr>
              <a:t>“Інші</a:t>
            </a:r>
            <a:r>
              <a:rPr sz="4000" b="1" spc="35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фінансові</a:t>
            </a:r>
            <a:r>
              <a:rPr sz="4000" b="1" spc="20" dirty="0">
                <a:latin typeface="Times New Roman"/>
                <a:cs typeface="Times New Roman"/>
              </a:rPr>
              <a:t> </a:t>
            </a:r>
            <a:r>
              <a:rPr sz="4000" b="1" spc="-15" dirty="0">
                <a:latin typeface="Times New Roman"/>
                <a:cs typeface="Times New Roman"/>
              </a:rPr>
              <a:t>виитрати”</a:t>
            </a:r>
            <a:endParaRPr sz="4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86200" y="1333500"/>
            <a:ext cx="11470513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629285" marR="5080" indent="-615950">
              <a:lnSpc>
                <a:spcPct val="100000"/>
              </a:lnSpc>
              <a:spcBef>
                <a:spcPts val="110"/>
              </a:spcBef>
            </a:pPr>
            <a:r>
              <a:rPr spc="10" dirty="0">
                <a:solidFill>
                  <a:schemeClr val="tx1"/>
                </a:solidFill>
              </a:rPr>
              <a:t>3.2.</a:t>
            </a:r>
            <a:r>
              <a:rPr spc="-55" dirty="0">
                <a:solidFill>
                  <a:schemeClr val="tx1"/>
                </a:solidFill>
              </a:rPr>
              <a:t> </a:t>
            </a:r>
            <a:r>
              <a:rPr spc="-20" dirty="0">
                <a:solidFill>
                  <a:schemeClr val="tx1"/>
                </a:solidFill>
              </a:rPr>
              <a:t>Облік</a:t>
            </a:r>
            <a:r>
              <a:rPr spc="-50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довгострокових </a:t>
            </a:r>
            <a:r>
              <a:rPr spc="-98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зобов’язань</a:t>
            </a:r>
            <a:r>
              <a:rPr spc="-70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з</a:t>
            </a:r>
            <a:r>
              <a:rPr spc="-10" dirty="0">
                <a:solidFill>
                  <a:schemeClr val="tx1"/>
                </a:solidFill>
              </a:rPr>
              <a:t> </a:t>
            </a:r>
            <a:r>
              <a:rPr spc="5" dirty="0">
                <a:solidFill>
                  <a:schemeClr val="tx1"/>
                </a:solidFill>
              </a:rPr>
              <a:t>оренди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27262" y="3086100"/>
            <a:ext cx="15188388" cy="33368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3810" algn="just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Times New Roman"/>
                <a:cs typeface="Times New Roman"/>
              </a:rPr>
              <a:t>Оренда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-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це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spc="-40" dirty="0">
                <a:latin typeface="Times New Roman"/>
                <a:cs typeface="Times New Roman"/>
              </a:rPr>
              <a:t>угода,</a:t>
            </a:r>
            <a:r>
              <a:rPr sz="3600" spc="8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згідно</a:t>
            </a:r>
            <a:r>
              <a:rPr sz="3600" spc="-2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з </a:t>
            </a:r>
            <a:r>
              <a:rPr sz="3600" spc="-30" dirty="0">
                <a:latin typeface="Times New Roman"/>
                <a:cs typeface="Times New Roman"/>
              </a:rPr>
              <a:t>якою</a:t>
            </a:r>
            <a:r>
              <a:rPr sz="3600" spc="-2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орендодавець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передає </a:t>
            </a:r>
            <a:r>
              <a:rPr sz="3600" spc="-5" dirty="0">
                <a:latin typeface="Times New Roman"/>
                <a:cs typeface="Times New Roman"/>
              </a:rPr>
              <a:t> орендареві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в</a:t>
            </a:r>
            <a:r>
              <a:rPr sz="3600" spc="-5" dirty="0">
                <a:latin typeface="Times New Roman"/>
                <a:cs typeface="Times New Roman"/>
              </a:rPr>
              <a:t> обмін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на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платіж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або</a:t>
            </a:r>
            <a:r>
              <a:rPr sz="3600" dirty="0">
                <a:latin typeface="Times New Roman"/>
                <a:cs typeface="Times New Roman"/>
              </a:rPr>
              <a:t> ряд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платежів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право 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користування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активом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25" dirty="0">
                <a:latin typeface="Times New Roman"/>
                <a:cs typeface="Times New Roman"/>
              </a:rPr>
              <a:t>протягом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spc="-25" dirty="0">
                <a:latin typeface="Times New Roman"/>
                <a:cs typeface="Times New Roman"/>
              </a:rPr>
              <a:t>погодженого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періоду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75" dirty="0">
                <a:latin typeface="Times New Roman"/>
                <a:cs typeface="Times New Roman"/>
              </a:rPr>
              <a:t>часу.</a:t>
            </a:r>
            <a:endParaRPr sz="36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</a:pPr>
            <a:endParaRPr sz="36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</a:pPr>
            <a:r>
              <a:rPr sz="3600" b="1" spc="-5" dirty="0">
                <a:latin typeface="Times New Roman"/>
                <a:cs typeface="Times New Roman"/>
              </a:rPr>
              <a:t>Бухгалтерський</a:t>
            </a:r>
            <a:r>
              <a:rPr sz="3600" b="1" spc="-25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облік</a:t>
            </a:r>
            <a:r>
              <a:rPr sz="3600" b="1" dirty="0">
                <a:latin typeface="Times New Roman"/>
                <a:cs typeface="Times New Roman"/>
              </a:rPr>
              <a:t> орендних</a:t>
            </a:r>
            <a:r>
              <a:rPr sz="3600" b="1" spc="-3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операцій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ведеться</a:t>
            </a:r>
            <a:endParaRPr sz="3600" dirty="0">
              <a:latin typeface="Times New Roman"/>
              <a:cs typeface="Times New Roman"/>
            </a:endParaRPr>
          </a:p>
          <a:p>
            <a:pPr marL="8890" algn="just">
              <a:lnSpc>
                <a:spcPct val="100000"/>
              </a:lnSpc>
            </a:pPr>
            <a:r>
              <a:rPr sz="3600" b="1" spc="-5" dirty="0">
                <a:latin typeface="Times New Roman"/>
                <a:cs typeface="Times New Roman"/>
              </a:rPr>
              <a:t>відповідно</a:t>
            </a:r>
            <a:r>
              <a:rPr sz="3600" b="1" spc="-3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до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П(С)БО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14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"Оренда".</a:t>
            </a:r>
            <a:endParaRPr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76400" y="1638300"/>
            <a:ext cx="15011400" cy="667233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6060" marR="220345" indent="1905" algn="just">
              <a:lnSpc>
                <a:spcPct val="100000"/>
              </a:lnSpc>
              <a:spcBef>
                <a:spcPts val="90"/>
              </a:spcBef>
            </a:pPr>
            <a:r>
              <a:rPr sz="3600" b="1" i="1" spc="-5" dirty="0">
                <a:latin typeface="Times New Roman"/>
                <a:cs typeface="Times New Roman"/>
              </a:rPr>
              <a:t>Оперативна</a:t>
            </a:r>
            <a:r>
              <a:rPr sz="3600" b="1" i="1" spc="-15" dirty="0">
                <a:latin typeface="Times New Roman"/>
                <a:cs typeface="Times New Roman"/>
              </a:rPr>
              <a:t> </a:t>
            </a:r>
            <a:r>
              <a:rPr sz="3600" b="1" i="1" spc="-5" dirty="0">
                <a:latin typeface="Times New Roman"/>
                <a:cs typeface="Times New Roman"/>
              </a:rPr>
              <a:t>оренда</a:t>
            </a:r>
            <a:r>
              <a:rPr sz="3600" b="1" i="1" spc="10" dirty="0">
                <a:latin typeface="Times New Roman"/>
                <a:cs typeface="Times New Roman"/>
              </a:rPr>
              <a:t> </a:t>
            </a:r>
            <a:r>
              <a:rPr sz="3600" i="1" spc="-5" dirty="0">
                <a:latin typeface="Times New Roman"/>
                <a:cs typeface="Times New Roman"/>
              </a:rPr>
              <a:t>–</a:t>
            </a:r>
            <a:r>
              <a:rPr sz="3600" i="1" spc="2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це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господарська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операція</a:t>
            </a:r>
            <a:r>
              <a:rPr sz="3600" spc="4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фізичної</a:t>
            </a:r>
            <a:r>
              <a:rPr sz="3600" spc="-5" dirty="0">
                <a:latin typeface="Times New Roman"/>
                <a:cs typeface="Times New Roman"/>
              </a:rPr>
              <a:t> чи</a:t>
            </a:r>
            <a:r>
              <a:rPr sz="3600" spc="-10" dirty="0">
                <a:latin typeface="Times New Roman"/>
                <a:cs typeface="Times New Roman"/>
              </a:rPr>
              <a:t> юридичної 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особи,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що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передбачає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передачу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орендарю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права</a:t>
            </a:r>
            <a:r>
              <a:rPr sz="3600" spc="30" dirty="0">
                <a:latin typeface="Times New Roman"/>
                <a:cs typeface="Times New Roman"/>
              </a:rPr>
              <a:t> </a:t>
            </a:r>
            <a:r>
              <a:rPr sz="3600" spc="-25" dirty="0">
                <a:latin typeface="Times New Roman"/>
                <a:cs typeface="Times New Roman"/>
              </a:rPr>
              <a:t>користування</a:t>
            </a:r>
            <a:r>
              <a:rPr sz="3600" spc="12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основними </a:t>
            </a:r>
            <a:r>
              <a:rPr sz="3600" spc="-484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засобами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на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строк,</a:t>
            </a:r>
            <a:r>
              <a:rPr sz="3600" spc="2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що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не</a:t>
            </a:r>
            <a:r>
              <a:rPr sz="3600" spc="3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перевищує</a:t>
            </a:r>
            <a:r>
              <a:rPr sz="3600" spc="8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строку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їх</a:t>
            </a:r>
            <a:r>
              <a:rPr sz="3600" spc="-10" dirty="0">
                <a:latin typeface="Times New Roman"/>
                <a:cs typeface="Times New Roman"/>
              </a:rPr>
              <a:t> повної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амортизації,</a:t>
            </a:r>
            <a:r>
              <a:rPr sz="3600" spc="3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з 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обов’язковим</a:t>
            </a:r>
            <a:r>
              <a:rPr sz="3600" spc="6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поверненням</a:t>
            </a:r>
            <a:r>
              <a:rPr sz="3600" spc="5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таких</a:t>
            </a:r>
            <a:r>
              <a:rPr sz="3600" spc="6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основних</a:t>
            </a:r>
            <a:r>
              <a:rPr sz="3600" spc="7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засобів їх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власнику</a:t>
            </a:r>
            <a:r>
              <a:rPr sz="3600" spc="8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після 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закінчення</a:t>
            </a:r>
            <a:r>
              <a:rPr sz="3600" spc="6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строку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орендної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30" dirty="0">
                <a:latin typeface="Times New Roman"/>
                <a:cs typeface="Times New Roman"/>
              </a:rPr>
              <a:t>угоди.</a:t>
            </a:r>
            <a:endParaRPr sz="36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5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marL="12065" marR="5080" algn="just">
              <a:lnSpc>
                <a:spcPct val="100000"/>
              </a:lnSpc>
            </a:pPr>
            <a:r>
              <a:rPr sz="3600" b="1" i="1" spc="-15" dirty="0">
                <a:latin typeface="Times New Roman"/>
                <a:cs typeface="Times New Roman"/>
              </a:rPr>
              <a:t>Фінансова</a:t>
            </a:r>
            <a:r>
              <a:rPr sz="3600" b="1" i="1" spc="15" dirty="0">
                <a:latin typeface="Times New Roman"/>
                <a:cs typeface="Times New Roman"/>
              </a:rPr>
              <a:t> </a:t>
            </a:r>
            <a:r>
              <a:rPr sz="3600" b="1" i="1" spc="-5" dirty="0">
                <a:latin typeface="Times New Roman"/>
                <a:cs typeface="Times New Roman"/>
              </a:rPr>
              <a:t>оренда</a:t>
            </a:r>
            <a:r>
              <a:rPr sz="3600" b="1" i="1" spc="10" dirty="0">
                <a:latin typeface="Times New Roman"/>
                <a:cs typeface="Times New Roman"/>
              </a:rPr>
              <a:t> </a:t>
            </a:r>
            <a:r>
              <a:rPr sz="3600" i="1" spc="-5" dirty="0">
                <a:latin typeface="Times New Roman"/>
                <a:cs typeface="Times New Roman"/>
              </a:rPr>
              <a:t>– </a:t>
            </a:r>
            <a:r>
              <a:rPr sz="3600" spc="-10" dirty="0">
                <a:latin typeface="Times New Roman"/>
                <a:cs typeface="Times New Roman"/>
              </a:rPr>
              <a:t>господарська</a:t>
            </a:r>
            <a:r>
              <a:rPr sz="3600" spc="4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операція</a:t>
            </a:r>
            <a:r>
              <a:rPr sz="3600" spc="2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фізичної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чи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юридичної</a:t>
            </a:r>
            <a:r>
              <a:rPr sz="3600" spc="3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особи,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що </a:t>
            </a:r>
            <a:r>
              <a:rPr sz="3600" spc="-484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передбачає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придбання</a:t>
            </a:r>
            <a:r>
              <a:rPr sz="3600" spc="6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орендодавцем</a:t>
            </a:r>
            <a:r>
              <a:rPr sz="3600" spc="4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за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замовленням</a:t>
            </a:r>
            <a:r>
              <a:rPr sz="3600" spc="5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орендаря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основних 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засобів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з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подальшою</a:t>
            </a:r>
            <a:r>
              <a:rPr sz="3600" spc="-5" dirty="0">
                <a:latin typeface="Times New Roman"/>
                <a:cs typeface="Times New Roman"/>
              </a:rPr>
              <a:t> їх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передачею</a:t>
            </a:r>
            <a:r>
              <a:rPr sz="3600" spc="-5" dirty="0">
                <a:latin typeface="Times New Roman"/>
                <a:cs typeface="Times New Roman"/>
              </a:rPr>
              <a:t> у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25" dirty="0">
                <a:latin typeface="Times New Roman"/>
                <a:cs typeface="Times New Roman"/>
              </a:rPr>
              <a:t>користування</a:t>
            </a:r>
            <a:r>
              <a:rPr sz="3600" spc="114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орендарю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на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строк,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що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не 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перевищує</a:t>
            </a:r>
            <a:r>
              <a:rPr sz="3600" spc="9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строку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повної</a:t>
            </a:r>
            <a:r>
              <a:rPr sz="3600" spc="3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амортизації</a:t>
            </a:r>
            <a:r>
              <a:rPr sz="3600" spc="3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таких</a:t>
            </a:r>
            <a:r>
              <a:rPr sz="3600" spc="4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основних</a:t>
            </a:r>
            <a:r>
              <a:rPr sz="3600" spc="7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засобів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з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обов’язковою </a:t>
            </a:r>
            <a:r>
              <a:rPr sz="3600" spc="-484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подальшою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передачею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права</a:t>
            </a:r>
            <a:r>
              <a:rPr sz="3600" spc="2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власності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на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такі</a:t>
            </a:r>
            <a:r>
              <a:rPr sz="3600" spc="2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основні</a:t>
            </a:r>
            <a:r>
              <a:rPr sz="3600" spc="2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засоби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орендарю.</a:t>
            </a:r>
            <a:endParaRPr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86600" y="2019300"/>
            <a:ext cx="3842872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3600" b="1" i="0" spc="-5" dirty="0">
                <a:solidFill>
                  <a:srgbClr val="000000"/>
                </a:solidFill>
                <a:latin typeface="Arial"/>
                <a:cs typeface="Arial"/>
              </a:rPr>
              <a:t>Приклад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81200" y="3086100"/>
            <a:ext cx="14782800" cy="4444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4450" algn="just">
              <a:lnSpc>
                <a:spcPct val="100000"/>
              </a:lnSpc>
              <a:spcBef>
                <a:spcPts val="95"/>
              </a:spcBef>
            </a:pPr>
            <a:r>
              <a:rPr sz="3600" b="1" spc="-10" dirty="0">
                <a:latin typeface="Arial"/>
                <a:cs typeface="Arial"/>
              </a:rPr>
              <a:t>Підприємство-орендар</a:t>
            </a:r>
            <a:r>
              <a:rPr sz="3600" b="1" spc="75" dirty="0">
                <a:latin typeface="Arial"/>
                <a:cs typeface="Arial"/>
              </a:rPr>
              <a:t> </a:t>
            </a:r>
            <a:r>
              <a:rPr sz="3600" b="1" spc="-20" dirty="0">
                <a:latin typeface="Arial"/>
                <a:cs typeface="Arial"/>
              </a:rPr>
              <a:t>уклало</a:t>
            </a:r>
            <a:r>
              <a:rPr sz="3600" b="1" spc="85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договір</a:t>
            </a:r>
            <a:r>
              <a:rPr sz="3600" b="1" spc="10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про </a:t>
            </a:r>
            <a:r>
              <a:rPr sz="3600" b="1" spc="-5" dirty="0">
                <a:latin typeface="Arial"/>
                <a:cs typeface="Arial"/>
              </a:rPr>
              <a:t> </a:t>
            </a:r>
            <a:r>
              <a:rPr sz="3600" b="1" spc="-20" dirty="0">
                <a:latin typeface="Arial"/>
                <a:cs typeface="Arial"/>
              </a:rPr>
              <a:t>фінансову</a:t>
            </a:r>
            <a:r>
              <a:rPr sz="3600" b="1" spc="10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оренду</a:t>
            </a:r>
            <a:r>
              <a:rPr sz="3600" b="1" spc="35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виробничого</a:t>
            </a:r>
            <a:r>
              <a:rPr sz="3600" b="1" spc="60" dirty="0">
                <a:latin typeface="Arial"/>
                <a:cs typeface="Arial"/>
              </a:rPr>
              <a:t> </a:t>
            </a:r>
            <a:r>
              <a:rPr sz="3600" b="1" spc="-15" dirty="0">
                <a:latin typeface="Arial"/>
                <a:cs typeface="Arial"/>
              </a:rPr>
              <a:t>приміщення </a:t>
            </a:r>
            <a:r>
              <a:rPr sz="3600" b="1" spc="-710" dirty="0">
                <a:latin typeface="Arial"/>
                <a:cs typeface="Arial"/>
              </a:rPr>
              <a:t> </a:t>
            </a:r>
            <a:r>
              <a:rPr sz="3600" b="1" spc="-15" dirty="0">
                <a:latin typeface="Arial"/>
                <a:cs typeface="Arial"/>
              </a:rPr>
              <a:t>вартістю</a:t>
            </a:r>
            <a:r>
              <a:rPr sz="3600" b="1" spc="35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900000</a:t>
            </a:r>
            <a:r>
              <a:rPr sz="3600" b="1" spc="50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грн.</a:t>
            </a:r>
            <a:r>
              <a:rPr sz="3600" b="1" spc="2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на</a:t>
            </a:r>
            <a:r>
              <a:rPr sz="3600" b="1" spc="30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таких</a:t>
            </a:r>
            <a:r>
              <a:rPr sz="3600" b="1" spc="35" dirty="0">
                <a:latin typeface="Arial"/>
                <a:cs typeface="Arial"/>
              </a:rPr>
              <a:t> </a:t>
            </a:r>
            <a:r>
              <a:rPr sz="3600" b="1" spc="-30" dirty="0">
                <a:latin typeface="Arial"/>
                <a:cs typeface="Arial"/>
              </a:rPr>
              <a:t>умовах:</a:t>
            </a:r>
            <a:endParaRPr sz="3600" dirty="0">
              <a:latin typeface="Arial"/>
              <a:cs typeface="Arial"/>
            </a:endParaRPr>
          </a:p>
          <a:p>
            <a:pPr marL="213360" indent="-201295" algn="just">
              <a:lnSpc>
                <a:spcPct val="100000"/>
              </a:lnSpc>
              <a:spcBef>
                <a:spcPts val="5"/>
              </a:spcBef>
              <a:buFont typeface="Microsoft Sans Serif"/>
              <a:buChar char="-"/>
              <a:tabLst>
                <a:tab pos="213995" algn="l"/>
              </a:tabLst>
            </a:pPr>
            <a:r>
              <a:rPr sz="3600" b="1" spc="-10" dirty="0">
                <a:latin typeface="Arial"/>
                <a:cs typeface="Arial"/>
              </a:rPr>
              <a:t>термін</a:t>
            </a:r>
            <a:r>
              <a:rPr sz="3600" b="1" spc="1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оренди</a:t>
            </a:r>
            <a:r>
              <a:rPr sz="3600" b="1" spc="1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3</a:t>
            </a:r>
            <a:r>
              <a:rPr sz="3600" b="1" spc="-25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роки;</a:t>
            </a:r>
            <a:endParaRPr sz="36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3600" spc="-10" dirty="0">
                <a:latin typeface="Microsoft Sans Serif"/>
                <a:cs typeface="Microsoft Sans Serif"/>
              </a:rPr>
              <a:t>-</a:t>
            </a:r>
            <a:r>
              <a:rPr sz="3600" b="1" spc="-10" dirty="0">
                <a:latin typeface="Arial"/>
                <a:cs typeface="Arial"/>
              </a:rPr>
              <a:t>мінімальні</a:t>
            </a:r>
            <a:r>
              <a:rPr sz="3600" b="1" spc="50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орендні</a:t>
            </a:r>
            <a:r>
              <a:rPr sz="3600" b="1" spc="35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платежі</a:t>
            </a:r>
            <a:r>
              <a:rPr sz="3600" b="1" spc="3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-</a:t>
            </a:r>
            <a:r>
              <a:rPr sz="3600" b="1" spc="-10" dirty="0">
                <a:latin typeface="Arial"/>
                <a:cs typeface="Arial"/>
              </a:rPr>
              <a:t> 300000</a:t>
            </a:r>
            <a:r>
              <a:rPr sz="3600" b="1" spc="6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грн.,</a:t>
            </a:r>
            <a:r>
              <a:rPr sz="3600" b="1" spc="10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які </a:t>
            </a:r>
            <a:r>
              <a:rPr sz="3600" b="1" spc="-710" dirty="0">
                <a:latin typeface="Arial"/>
                <a:cs typeface="Arial"/>
              </a:rPr>
              <a:t> </a:t>
            </a:r>
            <a:r>
              <a:rPr sz="3600" b="1" spc="-25" dirty="0">
                <a:latin typeface="Arial"/>
                <a:cs typeface="Arial"/>
              </a:rPr>
              <a:t>сплачуються</a:t>
            </a:r>
            <a:r>
              <a:rPr sz="3600" b="1" spc="105" dirty="0">
                <a:latin typeface="Arial"/>
                <a:cs typeface="Arial"/>
              </a:rPr>
              <a:t> </a:t>
            </a:r>
            <a:r>
              <a:rPr sz="3600" b="1" spc="-15" dirty="0">
                <a:latin typeface="Arial"/>
                <a:cs typeface="Arial"/>
              </a:rPr>
              <a:t>один</a:t>
            </a:r>
            <a:r>
              <a:rPr sz="3600" b="1" spc="10" dirty="0">
                <a:latin typeface="Arial"/>
                <a:cs typeface="Arial"/>
              </a:rPr>
              <a:t> </a:t>
            </a:r>
            <a:r>
              <a:rPr sz="3600" b="1" dirty="0">
                <a:latin typeface="Arial"/>
                <a:cs typeface="Arial"/>
              </a:rPr>
              <a:t>раз</a:t>
            </a:r>
            <a:r>
              <a:rPr sz="3600" b="1" spc="1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на</a:t>
            </a:r>
            <a:r>
              <a:rPr sz="3600" b="1" spc="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рік;</a:t>
            </a:r>
            <a:endParaRPr sz="3600" dirty="0">
              <a:latin typeface="Arial"/>
              <a:cs typeface="Arial"/>
            </a:endParaRPr>
          </a:p>
          <a:p>
            <a:pPr marL="12700" marR="490855" algn="just">
              <a:lnSpc>
                <a:spcPct val="100000"/>
              </a:lnSpc>
              <a:buFont typeface="Microsoft Sans Serif"/>
              <a:buChar char="-"/>
              <a:tabLst>
                <a:tab pos="213995" algn="l"/>
              </a:tabLst>
            </a:pPr>
            <a:r>
              <a:rPr sz="3600" b="1" spc="-10" dirty="0">
                <a:latin typeface="Arial"/>
                <a:cs typeface="Arial"/>
              </a:rPr>
              <a:t>після</a:t>
            </a:r>
            <a:r>
              <a:rPr sz="3600" b="1" spc="10" dirty="0">
                <a:latin typeface="Arial"/>
                <a:cs typeface="Arial"/>
              </a:rPr>
              <a:t> </a:t>
            </a:r>
            <a:r>
              <a:rPr sz="3600" b="1" spc="-20" dirty="0">
                <a:latin typeface="Arial"/>
                <a:cs typeface="Arial"/>
              </a:rPr>
              <a:t>завершення</a:t>
            </a:r>
            <a:r>
              <a:rPr sz="3600" b="1" spc="70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терміну</a:t>
            </a:r>
            <a:r>
              <a:rPr sz="3600" b="1" spc="3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оренди</a:t>
            </a:r>
            <a:r>
              <a:rPr sz="3600" b="1" spc="20" dirty="0">
                <a:latin typeface="Arial"/>
                <a:cs typeface="Arial"/>
              </a:rPr>
              <a:t> </a:t>
            </a:r>
            <a:r>
              <a:rPr sz="3600" b="1" spc="-15" dirty="0">
                <a:latin typeface="Arial"/>
                <a:cs typeface="Arial"/>
              </a:rPr>
              <a:t>право </a:t>
            </a:r>
            <a:r>
              <a:rPr sz="3600" b="1" spc="-705" dirty="0">
                <a:latin typeface="Arial"/>
                <a:cs typeface="Arial"/>
              </a:rPr>
              <a:t> </a:t>
            </a:r>
            <a:r>
              <a:rPr sz="3600" b="1" spc="-15" dirty="0">
                <a:latin typeface="Arial"/>
                <a:cs typeface="Arial"/>
              </a:rPr>
              <a:t>власності</a:t>
            </a:r>
            <a:r>
              <a:rPr sz="3600" b="1" spc="30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на</a:t>
            </a:r>
            <a:r>
              <a:rPr sz="3600" b="1" spc="5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приміщення</a:t>
            </a:r>
            <a:r>
              <a:rPr sz="3600" b="1" spc="135" dirty="0">
                <a:latin typeface="Arial"/>
                <a:cs typeface="Arial"/>
              </a:rPr>
              <a:t> </a:t>
            </a:r>
            <a:r>
              <a:rPr sz="3600" b="1" spc="-20" dirty="0">
                <a:latin typeface="Arial"/>
                <a:cs typeface="Arial"/>
              </a:rPr>
              <a:t>переходить</a:t>
            </a:r>
            <a:endParaRPr sz="36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3600" b="1" spc="-10" dirty="0">
                <a:latin typeface="Arial"/>
                <a:cs typeface="Arial"/>
              </a:rPr>
              <a:t>орендарю.</a:t>
            </a:r>
            <a:endParaRPr sz="3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637745"/>
              </p:ext>
            </p:extLst>
          </p:nvPr>
        </p:nvGraphicFramePr>
        <p:xfrm>
          <a:off x="0" y="342900"/>
          <a:ext cx="18288000" cy="9753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1187"/>
                <a:gridCol w="10516553"/>
                <a:gridCol w="2141437"/>
                <a:gridCol w="1988931"/>
                <a:gridCol w="2579892"/>
              </a:tblGrid>
              <a:tr h="1409700">
                <a:tc rowSpan="2">
                  <a:txBody>
                    <a:bodyPr/>
                    <a:lstStyle/>
                    <a:p>
                      <a:pPr marL="146685" algn="ctr">
                        <a:lnSpc>
                          <a:spcPct val="100000"/>
                        </a:lnSpc>
                        <a:spcBef>
                          <a:spcPts val="1814"/>
                        </a:spcBef>
                      </a:pPr>
                      <a:r>
                        <a:rPr sz="2800" b="1" i="1" dirty="0">
                          <a:latin typeface="Times New Roman"/>
                          <a:cs typeface="Times New Roman"/>
                        </a:rPr>
                        <a:t>№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  <a:p>
                      <a:pPr marL="109855" algn="ctr">
                        <a:lnSpc>
                          <a:spcPct val="100000"/>
                        </a:lnSpc>
                      </a:pPr>
                      <a:r>
                        <a:rPr sz="2800" b="1" i="1" spc="-10" dirty="0">
                          <a:latin typeface="Times New Roman"/>
                          <a:cs typeface="Times New Roman"/>
                        </a:rPr>
                        <a:t>з/п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30504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2380"/>
                        </a:lnSpc>
                      </a:pPr>
                      <a:r>
                        <a:rPr sz="2800" b="1" i="1" spc="-10" dirty="0">
                          <a:latin typeface="Times New Roman"/>
                          <a:cs typeface="Times New Roman"/>
                        </a:rPr>
                        <a:t>Зміст</a:t>
                      </a:r>
                      <a:r>
                        <a:rPr sz="2800" b="1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i="1" spc="-10" dirty="0">
                          <a:latin typeface="Times New Roman"/>
                          <a:cs typeface="Times New Roman"/>
                        </a:rPr>
                        <a:t>господарської</a:t>
                      </a:r>
                      <a:r>
                        <a:rPr sz="2800" b="1" i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i="1" spc="-5" dirty="0">
                          <a:latin typeface="Times New Roman"/>
                          <a:cs typeface="Times New Roman"/>
                        </a:rPr>
                        <a:t>операції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578485" marR="184785" indent="-38417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800" b="1" i="1" spc="-8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2800" b="1" i="1" spc="10" dirty="0">
                          <a:latin typeface="Times New Roman"/>
                          <a:cs typeface="Times New Roman"/>
                        </a:rPr>
                        <a:t>ор</a:t>
                      </a:r>
                      <a:r>
                        <a:rPr sz="2800" b="1" i="1" spc="-2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800" b="1" i="1" dirty="0">
                          <a:latin typeface="Times New Roman"/>
                          <a:cs typeface="Times New Roman"/>
                        </a:rPr>
                        <a:t>сп</a:t>
                      </a:r>
                      <a:r>
                        <a:rPr sz="2800" b="1" i="1" spc="1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800" b="1" i="1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2800" b="1" i="1" spc="-35" dirty="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2800" b="1" i="1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2800" b="1" i="1" spc="-10" dirty="0">
                          <a:latin typeface="Times New Roman"/>
                          <a:cs typeface="Times New Roman"/>
                        </a:rPr>
                        <a:t>ю</a:t>
                      </a:r>
                      <a:r>
                        <a:rPr sz="2800" b="1" i="1" spc="5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2800" b="1" i="1" dirty="0">
                          <a:latin typeface="Times New Roman"/>
                          <a:cs typeface="Times New Roman"/>
                        </a:rPr>
                        <a:t>і  рахунки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32893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800" b="1" i="1" spc="-15" dirty="0">
                          <a:latin typeface="Times New Roman"/>
                          <a:cs typeface="Times New Roman"/>
                        </a:rPr>
                        <a:t>Сума,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  <a:p>
                      <a:pPr marL="435609" algn="ctr">
                        <a:lnSpc>
                          <a:spcPct val="100000"/>
                        </a:lnSpc>
                      </a:pPr>
                      <a:r>
                        <a:rPr sz="2800" b="1" i="1" spc="-5" dirty="0">
                          <a:latin typeface="Times New Roman"/>
                          <a:cs typeface="Times New Roman"/>
                        </a:rPr>
                        <a:t>грн.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050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b="1" i="1" spc="-5" dirty="0">
                          <a:latin typeface="Times New Roman"/>
                          <a:cs typeface="Times New Roman"/>
                        </a:rPr>
                        <a:t>Д-т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b="1" i="1" spc="-10" dirty="0">
                          <a:latin typeface="Times New Roman"/>
                          <a:cs typeface="Times New Roman"/>
                        </a:rPr>
                        <a:t>К-т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54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Отримано</a:t>
                      </a:r>
                      <a:r>
                        <a:rPr sz="2800" b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виробниче</a:t>
                      </a:r>
                      <a:r>
                        <a:rPr sz="28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приміщення</a:t>
                      </a:r>
                      <a:r>
                        <a:rPr sz="28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на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умовах</a:t>
                      </a:r>
                      <a:r>
                        <a:rPr sz="28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фінансової</a:t>
                      </a:r>
                      <a:r>
                        <a:rPr sz="28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оренди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103.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оренда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531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900000,00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54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54229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-20" dirty="0">
                          <a:latin typeface="Times New Roman"/>
                          <a:cs typeface="Times New Roman"/>
                        </a:rPr>
                        <a:t>Нараховано</a:t>
                      </a:r>
                      <a:r>
                        <a:rPr sz="2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знос</a:t>
                      </a: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 об’єкт,</a:t>
                      </a:r>
                      <a:r>
                        <a:rPr sz="2800" b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отриманий</a:t>
                      </a:r>
                      <a:r>
                        <a:rPr sz="2800" b="1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2800" b="1" spc="-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оренду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23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131.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оренда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12000,00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55901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0" algn="just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Відображено</a:t>
                      </a:r>
                      <a:r>
                        <a:rPr sz="28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суму винагороди</a:t>
                      </a:r>
                      <a:r>
                        <a:rPr sz="2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орендодавцю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23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685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300000,00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540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Відображено</a:t>
                      </a: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орендний</a:t>
                      </a: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платіж</a:t>
                      </a:r>
                      <a:r>
                        <a:rPr sz="2800" b="1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28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частині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відшкодування</a:t>
                      </a:r>
                      <a:r>
                        <a:rPr sz="28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вартості</a:t>
                      </a:r>
                      <a:r>
                        <a:rPr sz="2800" b="1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виробничого</a:t>
                      </a:r>
                      <a:r>
                        <a:rPr sz="2800" b="1" spc="-40" dirty="0">
                          <a:latin typeface="Times New Roman"/>
                          <a:cs typeface="Times New Roman"/>
                        </a:rPr>
                        <a:t> цеху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531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-40" dirty="0">
                          <a:latin typeface="Times New Roman"/>
                          <a:cs typeface="Times New Roman"/>
                        </a:rPr>
                        <a:t>611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300000,00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54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Погашено</a:t>
                      </a:r>
                      <a:r>
                        <a:rPr sz="28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заборгованість</a:t>
                      </a:r>
                      <a:r>
                        <a:rPr sz="2800" b="1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за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орендною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платою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685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spc="-4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300000,00</a:t>
                      </a: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0" y="1485900"/>
            <a:ext cx="12344400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20955">
              <a:lnSpc>
                <a:spcPct val="100000"/>
              </a:lnSpc>
              <a:spcBef>
                <a:spcPts val="110"/>
              </a:spcBef>
            </a:pPr>
            <a:r>
              <a:rPr spc="5" dirty="0">
                <a:solidFill>
                  <a:schemeClr val="tx1"/>
                </a:solidFill>
              </a:rPr>
              <a:t>3.1. </a:t>
            </a:r>
            <a:r>
              <a:rPr spc="-20" dirty="0">
                <a:solidFill>
                  <a:schemeClr val="tx1"/>
                </a:solidFill>
              </a:rPr>
              <a:t>Облік </a:t>
            </a:r>
            <a:r>
              <a:rPr spc="-10" dirty="0">
                <a:solidFill>
                  <a:schemeClr val="tx1"/>
                </a:solidFill>
              </a:rPr>
              <a:t>довгострокових </a:t>
            </a:r>
            <a:r>
              <a:rPr spc="-98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зобов’язань</a:t>
            </a:r>
            <a:r>
              <a:rPr spc="-10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за</a:t>
            </a:r>
            <a:r>
              <a:rPr spc="-3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облігаціями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2286000" y="2857500"/>
            <a:ext cx="13411200" cy="333809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065" marR="5080" indent="83820" algn="just">
              <a:lnSpc>
                <a:spcPct val="100000"/>
              </a:lnSpc>
              <a:spcBef>
                <a:spcPts val="110"/>
              </a:spcBef>
            </a:pPr>
            <a:r>
              <a:rPr sz="3600" b="1" i="1" dirty="0">
                <a:latin typeface="Arial"/>
                <a:cs typeface="Arial"/>
              </a:rPr>
              <a:t>Облігація </a:t>
            </a:r>
            <a:r>
              <a:rPr sz="3600" spc="740" dirty="0"/>
              <a:t>– </a:t>
            </a:r>
            <a:r>
              <a:rPr sz="3600" spc="-5" dirty="0"/>
              <a:t>цінний </a:t>
            </a:r>
            <a:r>
              <a:rPr sz="3600" spc="-20" dirty="0"/>
              <a:t>папір, </a:t>
            </a:r>
            <a:r>
              <a:rPr sz="3600" spc="10" dirty="0"/>
              <a:t>що </a:t>
            </a:r>
            <a:r>
              <a:rPr sz="3600" spc="-20" dirty="0"/>
              <a:t>засвідчує </a:t>
            </a:r>
            <a:r>
              <a:rPr sz="3600" spc="-15" dirty="0"/>
              <a:t> </a:t>
            </a:r>
            <a:r>
              <a:rPr sz="3600" dirty="0"/>
              <a:t>внесення</a:t>
            </a:r>
            <a:r>
              <a:rPr sz="3600" spc="-15" dirty="0"/>
              <a:t> його</a:t>
            </a:r>
            <a:r>
              <a:rPr sz="3600" spc="35" dirty="0"/>
              <a:t> </a:t>
            </a:r>
            <a:r>
              <a:rPr sz="3600" spc="-25" dirty="0"/>
              <a:t>власником</a:t>
            </a:r>
            <a:r>
              <a:rPr sz="3600" spc="5" dirty="0"/>
              <a:t> </a:t>
            </a:r>
            <a:r>
              <a:rPr sz="3600" spc="-5" dirty="0"/>
              <a:t>грошових</a:t>
            </a:r>
            <a:r>
              <a:rPr sz="3600" spc="10" dirty="0"/>
              <a:t> </a:t>
            </a:r>
            <a:r>
              <a:rPr sz="3600" spc="-30" dirty="0"/>
              <a:t>коштів</a:t>
            </a:r>
            <a:r>
              <a:rPr sz="3600" spc="20" dirty="0"/>
              <a:t> </a:t>
            </a:r>
            <a:r>
              <a:rPr sz="3600" spc="-15" dirty="0"/>
              <a:t>і </a:t>
            </a:r>
            <a:r>
              <a:rPr sz="3600" spc="-10" dirty="0"/>
              <a:t> </a:t>
            </a:r>
            <a:r>
              <a:rPr sz="3600" spc="-20" dirty="0"/>
              <a:t>підтверджує</a:t>
            </a:r>
            <a:r>
              <a:rPr sz="3600" spc="30" dirty="0"/>
              <a:t> </a:t>
            </a:r>
            <a:r>
              <a:rPr sz="3600" spc="-20" dirty="0"/>
              <a:t>зобов’язання відшкодувати</a:t>
            </a:r>
            <a:r>
              <a:rPr sz="3600" spc="40" dirty="0"/>
              <a:t> </a:t>
            </a:r>
            <a:r>
              <a:rPr sz="3600" spc="-25" dirty="0"/>
              <a:t>йому </a:t>
            </a:r>
            <a:r>
              <a:rPr sz="3600" spc="-725" dirty="0"/>
              <a:t> </a:t>
            </a:r>
            <a:r>
              <a:rPr sz="3600" spc="-10" dirty="0"/>
              <a:t>номінальну</a:t>
            </a:r>
            <a:r>
              <a:rPr sz="3600" spc="5" dirty="0"/>
              <a:t> </a:t>
            </a:r>
            <a:r>
              <a:rPr sz="3600" dirty="0"/>
              <a:t>вартість </a:t>
            </a:r>
            <a:r>
              <a:rPr sz="3600" spc="-10" dirty="0"/>
              <a:t>цього</a:t>
            </a:r>
            <a:r>
              <a:rPr sz="3600" spc="35" dirty="0"/>
              <a:t> </a:t>
            </a:r>
            <a:r>
              <a:rPr sz="3600" spc="-10" dirty="0"/>
              <a:t>цінного</a:t>
            </a:r>
            <a:r>
              <a:rPr sz="3600" dirty="0"/>
              <a:t> </a:t>
            </a:r>
            <a:r>
              <a:rPr sz="3600" spc="-15" dirty="0"/>
              <a:t>паперу</a:t>
            </a:r>
            <a:r>
              <a:rPr sz="3600" spc="30" dirty="0"/>
              <a:t> </a:t>
            </a:r>
            <a:r>
              <a:rPr sz="3600" spc="5" dirty="0"/>
              <a:t>у </a:t>
            </a:r>
            <a:r>
              <a:rPr sz="3600" spc="10" dirty="0"/>
              <a:t> </a:t>
            </a:r>
            <a:r>
              <a:rPr sz="3600" spc="-10" dirty="0"/>
              <a:t>передбачений</a:t>
            </a:r>
            <a:r>
              <a:rPr sz="3600" spc="10" dirty="0"/>
              <a:t> </a:t>
            </a:r>
            <a:r>
              <a:rPr sz="3600" spc="5" dirty="0"/>
              <a:t>в</a:t>
            </a:r>
            <a:r>
              <a:rPr sz="3600" spc="40" dirty="0"/>
              <a:t> </a:t>
            </a:r>
            <a:r>
              <a:rPr sz="3600" spc="-15" dirty="0"/>
              <a:t>ньому</a:t>
            </a:r>
            <a:r>
              <a:rPr sz="3600" spc="10" dirty="0"/>
              <a:t> </a:t>
            </a:r>
            <a:r>
              <a:rPr sz="3600" spc="-15" dirty="0"/>
              <a:t>термін,</a:t>
            </a:r>
            <a:r>
              <a:rPr sz="3600" spc="15" dirty="0"/>
              <a:t> </a:t>
            </a:r>
            <a:r>
              <a:rPr sz="3600" spc="-114" dirty="0"/>
              <a:t>з</a:t>
            </a:r>
            <a:r>
              <a:rPr sz="3600" spc="30" dirty="0"/>
              <a:t> </a:t>
            </a:r>
            <a:r>
              <a:rPr sz="3600" dirty="0"/>
              <a:t>виплатою </a:t>
            </a:r>
            <a:r>
              <a:rPr sz="3600" spc="5" dirty="0"/>
              <a:t> </a:t>
            </a:r>
            <a:r>
              <a:rPr sz="3600" spc="-10" dirty="0"/>
              <a:t>доходу</a:t>
            </a:r>
            <a:r>
              <a:rPr sz="3600" spc="75" dirty="0"/>
              <a:t> </a:t>
            </a:r>
            <a:r>
              <a:rPr sz="3600" dirty="0"/>
              <a:t>у</a:t>
            </a:r>
            <a:r>
              <a:rPr sz="3600" spc="10" dirty="0"/>
              <a:t> </a:t>
            </a:r>
            <a:r>
              <a:rPr sz="3600" spc="-10" dirty="0"/>
              <a:t>вигляді</a:t>
            </a:r>
            <a:r>
              <a:rPr sz="3600" spc="45" dirty="0"/>
              <a:t> </a:t>
            </a:r>
            <a:r>
              <a:rPr sz="3600" spc="-10" dirty="0"/>
              <a:t>плаваючого</a:t>
            </a:r>
            <a:r>
              <a:rPr sz="3600" spc="25" dirty="0"/>
              <a:t> </a:t>
            </a:r>
            <a:r>
              <a:rPr sz="3600" spc="-15" dirty="0"/>
              <a:t>чи</a:t>
            </a:r>
            <a:r>
              <a:rPr sz="3600" spc="20" dirty="0"/>
              <a:t> </a:t>
            </a:r>
            <a:r>
              <a:rPr sz="3600" spc="-25" dirty="0"/>
              <a:t>фіксованого </a:t>
            </a:r>
            <a:r>
              <a:rPr sz="3600" spc="-20" dirty="0"/>
              <a:t> </a:t>
            </a:r>
            <a:r>
              <a:rPr sz="3600" spc="-25" dirty="0"/>
              <a:t>відсотку,</a:t>
            </a:r>
            <a:r>
              <a:rPr sz="3600" spc="25" dirty="0"/>
              <a:t> </a:t>
            </a:r>
            <a:r>
              <a:rPr sz="3600" spc="-45" dirty="0"/>
              <a:t>якщо</a:t>
            </a:r>
            <a:r>
              <a:rPr sz="3600" spc="35" dirty="0"/>
              <a:t> </a:t>
            </a:r>
            <a:r>
              <a:rPr sz="3600" spc="-5" dirty="0"/>
              <a:t>інше</a:t>
            </a:r>
            <a:r>
              <a:rPr sz="3600" spc="-10" dirty="0"/>
              <a:t> </a:t>
            </a:r>
            <a:r>
              <a:rPr sz="3600" dirty="0"/>
              <a:t>не</a:t>
            </a:r>
            <a:r>
              <a:rPr sz="3600" spc="15" dirty="0"/>
              <a:t> </a:t>
            </a:r>
            <a:r>
              <a:rPr sz="3600" spc="-10" dirty="0"/>
              <a:t>передбачено</a:t>
            </a:r>
            <a:r>
              <a:rPr sz="3600" spc="35" dirty="0"/>
              <a:t> </a:t>
            </a:r>
            <a:r>
              <a:rPr sz="3600" spc="-30" dirty="0"/>
              <a:t>умовами </a:t>
            </a:r>
            <a:r>
              <a:rPr sz="3600" spc="-725" dirty="0"/>
              <a:t> </a:t>
            </a:r>
            <a:r>
              <a:rPr sz="3600" spc="-40" dirty="0"/>
              <a:t>випуску.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41895"/>
              </p:ext>
            </p:extLst>
          </p:nvPr>
        </p:nvGraphicFramePr>
        <p:xfrm>
          <a:off x="0" y="0"/>
          <a:ext cx="18288000" cy="10287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0235"/>
                <a:gridCol w="10576821"/>
                <a:gridCol w="1982439"/>
                <a:gridCol w="1982439"/>
                <a:gridCol w="2586066"/>
              </a:tblGrid>
              <a:tr h="1738598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6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Нараховано</a:t>
                      </a:r>
                      <a:r>
                        <a:rPr sz="3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відсотки,</a:t>
                      </a:r>
                      <a:r>
                        <a:rPr sz="3200" b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що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підлягають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сплаті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орендодавцю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952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684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2790,00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194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7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Перераховано</a:t>
                      </a:r>
                      <a:r>
                        <a:rPr sz="32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кошти</a:t>
                      </a:r>
                      <a:r>
                        <a:rPr sz="3200" b="1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орендодавцю</a:t>
                      </a:r>
                      <a:r>
                        <a:rPr sz="32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погашення</a:t>
                      </a:r>
                      <a:r>
                        <a:rPr sz="32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заборгованості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684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200" b="1" spc="-4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2790,00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0586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8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797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Викуплено виробниче приміщення після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закінчення </a:t>
                      </a: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строку 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договору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за залишковою </a:t>
                      </a:r>
                      <a:r>
                        <a:rPr sz="3200" b="1" spc="-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вартістю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3200" b="1" spc="-40" dirty="0">
                          <a:latin typeface="Times New Roman"/>
                          <a:cs typeface="Times New Roman"/>
                        </a:rPr>
                        <a:t>611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3200" b="1" spc="-40" dirty="0">
                          <a:latin typeface="Times New Roman"/>
                          <a:cs typeface="Times New Roman"/>
                        </a:rPr>
                        <a:t>311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500000,00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49841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9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52169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Переведено</a:t>
                      </a:r>
                      <a:r>
                        <a:rPr sz="32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об’єкт</a:t>
                      </a:r>
                      <a:r>
                        <a:rPr sz="3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оренди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власність </a:t>
                      </a:r>
                      <a:r>
                        <a:rPr sz="3200" b="1" spc="-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орендаря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5" dirty="0">
                          <a:latin typeface="Times New Roman"/>
                          <a:cs typeface="Times New Roman"/>
                        </a:rPr>
                        <a:t>після закінчення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строку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фінансової</a:t>
                      </a:r>
                      <a:r>
                        <a:rPr sz="32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оренди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103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103.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оренда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900000,00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508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55499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Відображено</a:t>
                      </a:r>
                      <a:r>
                        <a:rPr sz="32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5" dirty="0">
                          <a:latin typeface="Times New Roman"/>
                          <a:cs typeface="Times New Roman"/>
                        </a:rPr>
                        <a:t>суму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нарахованого</a:t>
                      </a:r>
                      <a:r>
                        <a:rPr sz="3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зносу за </a:t>
                      </a:r>
                      <a:r>
                        <a:rPr sz="3200" b="1" spc="-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15" dirty="0">
                          <a:latin typeface="Times New Roman"/>
                          <a:cs typeface="Times New Roman"/>
                        </a:rPr>
                        <a:t>три</a:t>
                      </a:r>
                      <a:r>
                        <a:rPr sz="32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роки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131.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оренда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spc="5" dirty="0">
                          <a:latin typeface="Times New Roman"/>
                          <a:cs typeface="Times New Roman"/>
                        </a:rPr>
                        <a:t>131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400000,00</a:t>
                      </a: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09800" y="2628900"/>
            <a:ext cx="14639138" cy="37061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 marR="122555" indent="-14604" algn="just">
              <a:lnSpc>
                <a:spcPct val="100000"/>
              </a:lnSpc>
              <a:spcBef>
                <a:spcPts val="100"/>
              </a:spcBef>
            </a:pPr>
            <a:r>
              <a:rPr sz="4000" spc="-20" dirty="0">
                <a:latin typeface="Times New Roman"/>
                <a:cs typeface="Times New Roman"/>
              </a:rPr>
              <a:t>Облік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заборгованості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15" dirty="0">
                <a:latin typeface="Times New Roman"/>
                <a:cs typeface="Times New Roman"/>
              </a:rPr>
              <a:t>розрахунків</a:t>
            </a:r>
            <a:r>
              <a:rPr sz="4000" spc="2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за</a:t>
            </a:r>
            <a:r>
              <a:rPr sz="4000" spc="-1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орендними</a:t>
            </a:r>
            <a:r>
              <a:rPr sz="4000" spc="-1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операціями 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здійснюється</a:t>
            </a:r>
            <a:r>
              <a:rPr sz="4000" spc="-5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у </a:t>
            </a:r>
            <a:r>
              <a:rPr sz="4000" spc="-25" dirty="0">
                <a:latin typeface="Times New Roman"/>
                <a:cs typeface="Times New Roman"/>
              </a:rPr>
              <a:t>Журналі</a:t>
            </a:r>
            <a:r>
              <a:rPr sz="4000" spc="5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3 </a:t>
            </a:r>
            <a:r>
              <a:rPr sz="4000" spc="10" dirty="0">
                <a:latin typeface="Times New Roman"/>
                <a:cs typeface="Times New Roman"/>
              </a:rPr>
              <a:t>та</a:t>
            </a:r>
            <a:r>
              <a:rPr sz="4000" spc="-5" dirty="0">
                <a:latin typeface="Times New Roman"/>
                <a:cs typeface="Times New Roman"/>
              </a:rPr>
              <a:t> Відомостях </a:t>
            </a:r>
            <a:r>
              <a:rPr sz="4000" spc="-10" dirty="0">
                <a:latin typeface="Times New Roman"/>
                <a:cs typeface="Times New Roman"/>
              </a:rPr>
              <a:t>аналітичного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15" dirty="0">
                <a:latin typeface="Times New Roman"/>
                <a:cs typeface="Times New Roman"/>
              </a:rPr>
              <a:t>обліку </a:t>
            </a:r>
            <a:r>
              <a:rPr sz="4000" spc="-58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3.2,</a:t>
            </a:r>
            <a:r>
              <a:rPr sz="4000" spc="-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3.3.</a:t>
            </a:r>
          </a:p>
          <a:p>
            <a:pPr marL="12700" marR="5080" indent="5080" algn="just">
              <a:lnSpc>
                <a:spcPct val="100000"/>
              </a:lnSpc>
            </a:pPr>
            <a:r>
              <a:rPr sz="4000" dirty="0">
                <a:latin typeface="Times New Roman"/>
                <a:cs typeface="Times New Roman"/>
              </a:rPr>
              <a:t>У</a:t>
            </a:r>
            <a:r>
              <a:rPr sz="4000" spc="-5" dirty="0">
                <a:latin typeface="Times New Roman"/>
                <a:cs typeface="Times New Roman"/>
              </a:rPr>
              <a:t> </a:t>
            </a:r>
            <a:r>
              <a:rPr sz="4000" spc="-30" dirty="0">
                <a:latin typeface="Times New Roman"/>
                <a:cs typeface="Times New Roman"/>
              </a:rPr>
              <a:t>другому</a:t>
            </a:r>
            <a:r>
              <a:rPr sz="4000" spc="7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розділі</a:t>
            </a:r>
            <a:r>
              <a:rPr sz="4000" spc="-25" dirty="0">
                <a:latin typeface="Times New Roman"/>
                <a:cs typeface="Times New Roman"/>
              </a:rPr>
              <a:t> Журналу</a:t>
            </a:r>
            <a:r>
              <a:rPr sz="4000" spc="4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3 </a:t>
            </a:r>
            <a:r>
              <a:rPr sz="4000" spc="-5" dirty="0">
                <a:latin typeface="Times New Roman"/>
                <a:cs typeface="Times New Roman"/>
              </a:rPr>
              <a:t>відображаються обороти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за 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15" dirty="0">
                <a:latin typeface="Times New Roman"/>
                <a:cs typeface="Times New Roman"/>
              </a:rPr>
              <a:t>кредитом</a:t>
            </a:r>
            <a:r>
              <a:rPr sz="4000" spc="-3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53 </a:t>
            </a:r>
            <a:r>
              <a:rPr sz="4000" spc="-10" dirty="0">
                <a:latin typeface="Times New Roman"/>
                <a:cs typeface="Times New Roman"/>
              </a:rPr>
              <a:t>“Довгострокові</a:t>
            </a:r>
            <a:r>
              <a:rPr sz="4000" spc="2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зобов’язання</a:t>
            </a:r>
            <a:r>
              <a:rPr sz="4000" spc="-2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з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оренди”,</a:t>
            </a:r>
            <a:r>
              <a:rPr sz="4000" dirty="0">
                <a:latin typeface="Times New Roman"/>
                <a:cs typeface="Times New Roman"/>
              </a:rPr>
              <a:t> 61 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20" dirty="0">
                <a:latin typeface="Times New Roman"/>
                <a:cs typeface="Times New Roman"/>
              </a:rPr>
              <a:t>“Поточна</a:t>
            </a:r>
            <a:r>
              <a:rPr sz="4000" spc="25" dirty="0">
                <a:latin typeface="Times New Roman"/>
                <a:cs typeface="Times New Roman"/>
              </a:rPr>
              <a:t> </a:t>
            </a:r>
            <a:r>
              <a:rPr sz="4000" spc="-10" dirty="0">
                <a:latin typeface="Times New Roman"/>
                <a:cs typeface="Times New Roman"/>
              </a:rPr>
              <a:t>заборгованість</a:t>
            </a:r>
            <a:r>
              <a:rPr sz="4000" spc="2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за</a:t>
            </a:r>
            <a:r>
              <a:rPr sz="4000" spc="10" dirty="0">
                <a:latin typeface="Times New Roman"/>
                <a:cs typeface="Times New Roman"/>
              </a:rPr>
              <a:t> </a:t>
            </a:r>
            <a:r>
              <a:rPr sz="4000" spc="-10" dirty="0">
                <a:latin typeface="Times New Roman"/>
                <a:cs typeface="Times New Roman"/>
              </a:rPr>
              <a:t>довгостроковими</a:t>
            </a:r>
            <a:r>
              <a:rPr sz="4000" spc="2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зобов’язаннями”.</a:t>
            </a:r>
            <a:endParaRPr sz="4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810736" y="9644583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98335" y="2898648"/>
            <a:ext cx="4752340" cy="832485"/>
          </a:xfrm>
          <a:prstGeom prst="rect">
            <a:avLst/>
          </a:prstGeom>
          <a:ln w="12700">
            <a:solidFill>
              <a:srgbClr val="4471C4"/>
            </a:solidFill>
          </a:ln>
        </p:spPr>
        <p:txBody>
          <a:bodyPr vert="horz" wrap="square" lIns="0" tIns="69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5"/>
              </a:spcBef>
            </a:pPr>
            <a:r>
              <a:rPr sz="4800" b="1" spc="-5" dirty="0">
                <a:latin typeface="Calibri"/>
                <a:cs typeface="Calibri"/>
              </a:rPr>
              <a:t>Оренда</a:t>
            </a:r>
            <a:endParaRPr sz="4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081337" y="4449826"/>
          <a:ext cx="5742938" cy="40690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8515"/>
                <a:gridCol w="2052955"/>
                <a:gridCol w="2052954"/>
                <a:gridCol w="818514"/>
              </a:tblGrid>
              <a:tr h="707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9226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4000" b="1" spc="-10" dirty="0">
                          <a:latin typeface="Calibri"/>
                          <a:cs typeface="Calibri"/>
                        </a:rPr>
                        <a:t>фінансова</a:t>
                      </a:r>
                      <a:endParaRPr sz="40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</a:tcPr>
                </a:tc>
              </a:tr>
              <a:tr h="80771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4471C4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4471C4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554224">
                <a:tc gridSpan="4">
                  <a:txBody>
                    <a:bodyPr/>
                    <a:lstStyle/>
                    <a:p>
                      <a:pPr marL="219710" marR="21082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4000" spc="-15" dirty="0">
                          <a:latin typeface="Calibri"/>
                          <a:cs typeface="Calibri"/>
                        </a:rPr>
                        <a:t>передача </a:t>
                      </a:r>
                      <a:r>
                        <a:rPr sz="4000" spc="-5" dirty="0">
                          <a:latin typeface="Calibri"/>
                          <a:cs typeface="Calibri"/>
                        </a:rPr>
                        <a:t>практично </a:t>
                      </a:r>
                      <a:r>
                        <a:rPr sz="4000" spc="-10" dirty="0">
                          <a:latin typeface="Calibri"/>
                          <a:cs typeface="Calibri"/>
                        </a:rPr>
                        <a:t>усіх </a:t>
                      </a:r>
                      <a:r>
                        <a:rPr sz="4000" spc="-8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0" spc="-10" dirty="0">
                          <a:latin typeface="Calibri"/>
                          <a:cs typeface="Calibri"/>
                        </a:rPr>
                        <a:t>ризиків</a:t>
                      </a:r>
                      <a:r>
                        <a:rPr sz="4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0" spc="-5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4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0" spc="25" dirty="0">
                          <a:latin typeface="Calibri"/>
                          <a:cs typeface="Calibri"/>
                        </a:rPr>
                        <a:t>вигід,</a:t>
                      </a:r>
                      <a:endParaRPr sz="4000">
                        <a:latin typeface="Calibri"/>
                        <a:cs typeface="Calibri"/>
                      </a:endParaRPr>
                    </a:p>
                    <a:p>
                      <a:pPr marL="193675" marR="1860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4000" spc="-5" dirty="0">
                          <a:latin typeface="Calibri"/>
                          <a:cs typeface="Calibri"/>
                        </a:rPr>
                        <a:t>пов’язаних з </a:t>
                      </a:r>
                      <a:r>
                        <a:rPr sz="4000" spc="-25" dirty="0">
                          <a:latin typeface="Calibri"/>
                          <a:cs typeface="Calibri"/>
                        </a:rPr>
                        <a:t>володінням </a:t>
                      </a:r>
                      <a:r>
                        <a:rPr sz="4000" spc="-8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0" spc="-5" dirty="0">
                          <a:latin typeface="Calibri"/>
                          <a:cs typeface="Calibri"/>
                        </a:rPr>
                        <a:t>базовим</a:t>
                      </a:r>
                      <a:r>
                        <a:rPr sz="4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0" spc="-5" dirty="0">
                          <a:latin typeface="Calibri"/>
                          <a:cs typeface="Calibri"/>
                        </a:rPr>
                        <a:t>активом</a:t>
                      </a:r>
                      <a:endParaRPr sz="40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454705" y="4433061"/>
          <a:ext cx="5741670" cy="38359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9785"/>
                <a:gridCol w="2051050"/>
                <a:gridCol w="2051050"/>
                <a:gridCol w="819785"/>
              </a:tblGrid>
              <a:tr h="708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4000" b="1" spc="-5" dirty="0">
                          <a:latin typeface="Calibri"/>
                          <a:cs typeface="Calibri"/>
                        </a:rPr>
                        <a:t>операційна</a:t>
                      </a:r>
                      <a:endParaRPr sz="40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</a:tcPr>
                </a:tc>
              </a:tr>
              <a:tr h="81838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4471C4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4471C4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30886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4800" dirty="0">
                          <a:latin typeface="Calibri"/>
                          <a:cs typeface="Calibri"/>
                        </a:rPr>
                        <a:t>-</a:t>
                      </a:r>
                      <a:endParaRPr sz="48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6173723" y="3709923"/>
            <a:ext cx="1407795" cy="735330"/>
          </a:xfrm>
          <a:custGeom>
            <a:avLst/>
            <a:gdLst/>
            <a:ahLst/>
            <a:cxnLst/>
            <a:rect l="l" t="t" r="r" b="b"/>
            <a:pathLst>
              <a:path w="1407795" h="735329">
                <a:moveTo>
                  <a:pt x="59054" y="642112"/>
                </a:moveTo>
                <a:lnTo>
                  <a:pt x="55117" y="643001"/>
                </a:lnTo>
                <a:lnTo>
                  <a:pt x="53212" y="645922"/>
                </a:lnTo>
                <a:lnTo>
                  <a:pt x="0" y="729488"/>
                </a:lnTo>
                <a:lnTo>
                  <a:pt x="98933" y="734695"/>
                </a:lnTo>
                <a:lnTo>
                  <a:pt x="102488" y="734822"/>
                </a:lnTo>
                <a:lnTo>
                  <a:pt x="105410" y="732154"/>
                </a:lnTo>
                <a:lnTo>
                  <a:pt x="105616" y="729361"/>
                </a:lnTo>
                <a:lnTo>
                  <a:pt x="14097" y="729361"/>
                </a:lnTo>
                <a:lnTo>
                  <a:pt x="8254" y="718058"/>
                </a:lnTo>
                <a:lnTo>
                  <a:pt x="29109" y="707314"/>
                </a:lnTo>
                <a:lnTo>
                  <a:pt x="63880" y="652779"/>
                </a:lnTo>
                <a:lnTo>
                  <a:pt x="65786" y="649731"/>
                </a:lnTo>
                <a:lnTo>
                  <a:pt x="64897" y="645795"/>
                </a:lnTo>
                <a:lnTo>
                  <a:pt x="61975" y="644016"/>
                </a:lnTo>
                <a:lnTo>
                  <a:pt x="59054" y="642112"/>
                </a:lnTo>
                <a:close/>
              </a:path>
              <a:path w="1407795" h="735329">
                <a:moveTo>
                  <a:pt x="29109" y="707314"/>
                </a:moveTo>
                <a:lnTo>
                  <a:pt x="8254" y="718058"/>
                </a:lnTo>
                <a:lnTo>
                  <a:pt x="14097" y="729361"/>
                </a:lnTo>
                <a:lnTo>
                  <a:pt x="18533" y="727075"/>
                </a:lnTo>
                <a:lnTo>
                  <a:pt x="16510" y="727075"/>
                </a:lnTo>
                <a:lnTo>
                  <a:pt x="11556" y="717423"/>
                </a:lnTo>
                <a:lnTo>
                  <a:pt x="22664" y="717423"/>
                </a:lnTo>
                <a:lnTo>
                  <a:pt x="29109" y="707314"/>
                </a:lnTo>
                <a:close/>
              </a:path>
              <a:path w="1407795" h="735329">
                <a:moveTo>
                  <a:pt x="34909" y="718636"/>
                </a:moveTo>
                <a:lnTo>
                  <a:pt x="14097" y="729361"/>
                </a:lnTo>
                <a:lnTo>
                  <a:pt x="105616" y="729361"/>
                </a:lnTo>
                <a:lnTo>
                  <a:pt x="105790" y="725170"/>
                </a:lnTo>
                <a:lnTo>
                  <a:pt x="103124" y="722122"/>
                </a:lnTo>
                <a:lnTo>
                  <a:pt x="99567" y="721995"/>
                </a:lnTo>
                <a:lnTo>
                  <a:pt x="34909" y="718636"/>
                </a:lnTo>
                <a:close/>
              </a:path>
              <a:path w="1407795" h="735329">
                <a:moveTo>
                  <a:pt x="11556" y="717423"/>
                </a:moveTo>
                <a:lnTo>
                  <a:pt x="16510" y="727075"/>
                </a:lnTo>
                <a:lnTo>
                  <a:pt x="22308" y="717981"/>
                </a:lnTo>
                <a:lnTo>
                  <a:pt x="11556" y="717423"/>
                </a:lnTo>
                <a:close/>
              </a:path>
              <a:path w="1407795" h="735329">
                <a:moveTo>
                  <a:pt x="22308" y="717981"/>
                </a:moveTo>
                <a:lnTo>
                  <a:pt x="16510" y="727075"/>
                </a:lnTo>
                <a:lnTo>
                  <a:pt x="18533" y="727075"/>
                </a:lnTo>
                <a:lnTo>
                  <a:pt x="34909" y="718636"/>
                </a:lnTo>
                <a:lnTo>
                  <a:pt x="22308" y="717981"/>
                </a:lnTo>
                <a:close/>
              </a:path>
              <a:path w="1407795" h="735329">
                <a:moveTo>
                  <a:pt x="1402079" y="0"/>
                </a:moveTo>
                <a:lnTo>
                  <a:pt x="29109" y="707314"/>
                </a:lnTo>
                <a:lnTo>
                  <a:pt x="22308" y="717981"/>
                </a:lnTo>
                <a:lnTo>
                  <a:pt x="34909" y="718636"/>
                </a:lnTo>
                <a:lnTo>
                  <a:pt x="1407795" y="11175"/>
                </a:lnTo>
                <a:lnTo>
                  <a:pt x="1402079" y="0"/>
                </a:lnTo>
                <a:close/>
              </a:path>
              <a:path w="1407795" h="735329">
                <a:moveTo>
                  <a:pt x="22664" y="717423"/>
                </a:moveTo>
                <a:lnTo>
                  <a:pt x="11556" y="717423"/>
                </a:lnTo>
                <a:lnTo>
                  <a:pt x="22308" y="717981"/>
                </a:lnTo>
                <a:lnTo>
                  <a:pt x="22664" y="717423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276078" y="3710051"/>
            <a:ext cx="1191895" cy="729615"/>
          </a:xfrm>
          <a:custGeom>
            <a:avLst/>
            <a:gdLst/>
            <a:ahLst/>
            <a:cxnLst/>
            <a:rect l="l" t="t" r="r" b="b"/>
            <a:pathLst>
              <a:path w="1191895" h="729614">
                <a:moveTo>
                  <a:pt x="1092707" y="714756"/>
                </a:moveTo>
                <a:lnTo>
                  <a:pt x="1089278" y="714756"/>
                </a:lnTo>
                <a:lnTo>
                  <a:pt x="1086357" y="717550"/>
                </a:lnTo>
                <a:lnTo>
                  <a:pt x="1086230" y="724535"/>
                </a:lnTo>
                <a:lnTo>
                  <a:pt x="1089025" y="727456"/>
                </a:lnTo>
                <a:lnTo>
                  <a:pt x="1092453" y="727456"/>
                </a:lnTo>
                <a:lnTo>
                  <a:pt x="1191514" y="729361"/>
                </a:lnTo>
                <a:lnTo>
                  <a:pt x="1190895" y="728218"/>
                </a:lnTo>
                <a:lnTo>
                  <a:pt x="1177544" y="728218"/>
                </a:lnTo>
                <a:lnTo>
                  <a:pt x="1157431" y="715966"/>
                </a:lnTo>
                <a:lnTo>
                  <a:pt x="1092707" y="714756"/>
                </a:lnTo>
                <a:close/>
              </a:path>
              <a:path w="1191895" h="729614">
                <a:moveTo>
                  <a:pt x="1157431" y="715966"/>
                </a:moveTo>
                <a:lnTo>
                  <a:pt x="1177544" y="728218"/>
                </a:lnTo>
                <a:lnTo>
                  <a:pt x="1179020" y="725804"/>
                </a:lnTo>
                <a:lnTo>
                  <a:pt x="1175257" y="725804"/>
                </a:lnTo>
                <a:lnTo>
                  <a:pt x="1170056" y="716202"/>
                </a:lnTo>
                <a:lnTo>
                  <a:pt x="1157431" y="715966"/>
                </a:lnTo>
                <a:close/>
              </a:path>
              <a:path w="1191895" h="729614">
                <a:moveTo>
                  <a:pt x="1138936" y="637921"/>
                </a:moveTo>
                <a:lnTo>
                  <a:pt x="1135888" y="639572"/>
                </a:lnTo>
                <a:lnTo>
                  <a:pt x="1132713" y="641350"/>
                </a:lnTo>
                <a:lnTo>
                  <a:pt x="1131570" y="645160"/>
                </a:lnTo>
                <a:lnTo>
                  <a:pt x="1164100" y="705208"/>
                </a:lnTo>
                <a:lnTo>
                  <a:pt x="1184148" y="717423"/>
                </a:lnTo>
                <a:lnTo>
                  <a:pt x="1177544" y="728218"/>
                </a:lnTo>
                <a:lnTo>
                  <a:pt x="1190895" y="728218"/>
                </a:lnTo>
                <a:lnTo>
                  <a:pt x="1144397" y="642238"/>
                </a:lnTo>
                <a:lnTo>
                  <a:pt x="1142746" y="639063"/>
                </a:lnTo>
                <a:lnTo>
                  <a:pt x="1138936" y="637921"/>
                </a:lnTo>
                <a:close/>
              </a:path>
              <a:path w="1191895" h="729614">
                <a:moveTo>
                  <a:pt x="1170056" y="716202"/>
                </a:moveTo>
                <a:lnTo>
                  <a:pt x="1175257" y="725804"/>
                </a:lnTo>
                <a:lnTo>
                  <a:pt x="1180973" y="716407"/>
                </a:lnTo>
                <a:lnTo>
                  <a:pt x="1170056" y="716202"/>
                </a:lnTo>
                <a:close/>
              </a:path>
              <a:path w="1191895" h="729614">
                <a:moveTo>
                  <a:pt x="1164100" y="705208"/>
                </a:moveTo>
                <a:lnTo>
                  <a:pt x="1170056" y="716202"/>
                </a:lnTo>
                <a:lnTo>
                  <a:pt x="1180973" y="716407"/>
                </a:lnTo>
                <a:lnTo>
                  <a:pt x="1175257" y="725804"/>
                </a:lnTo>
                <a:lnTo>
                  <a:pt x="1179020" y="725804"/>
                </a:lnTo>
                <a:lnTo>
                  <a:pt x="1184148" y="717423"/>
                </a:lnTo>
                <a:lnTo>
                  <a:pt x="1164100" y="705208"/>
                </a:lnTo>
                <a:close/>
              </a:path>
              <a:path w="1191895" h="729614">
                <a:moveTo>
                  <a:pt x="6603" y="0"/>
                </a:moveTo>
                <a:lnTo>
                  <a:pt x="0" y="10922"/>
                </a:lnTo>
                <a:lnTo>
                  <a:pt x="1157431" y="715966"/>
                </a:lnTo>
                <a:lnTo>
                  <a:pt x="1170056" y="716202"/>
                </a:lnTo>
                <a:lnTo>
                  <a:pt x="1164100" y="705208"/>
                </a:lnTo>
                <a:lnTo>
                  <a:pt x="660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892932" y="1154378"/>
            <a:ext cx="1250442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spc="-20" dirty="0">
                <a:solidFill>
                  <a:srgbClr val="3A3838"/>
                </a:solidFill>
                <a:latin typeface="Calibri"/>
                <a:cs typeface="Calibri"/>
              </a:rPr>
              <a:t>КЛАСИФІКАЦІЯ</a:t>
            </a:r>
            <a:r>
              <a:rPr sz="5400" b="1" i="0" spc="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ОРЕНДИ</a:t>
            </a:r>
            <a:r>
              <a:rPr sz="5400" b="1" i="0" spc="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У</a:t>
            </a:r>
            <a:r>
              <a:rPr sz="5400" b="1" i="0" spc="-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25" dirty="0">
                <a:solidFill>
                  <a:srgbClr val="3A3838"/>
                </a:solidFill>
                <a:latin typeface="Calibri"/>
                <a:cs typeface="Calibri"/>
              </a:rPr>
              <a:t>ОРЕНДОДАВЦЯ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0254" y="2533014"/>
            <a:ext cx="15983585" cy="673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006FC0"/>
              </a:buClr>
              <a:buFont typeface="Arial MT"/>
              <a:buChar char="•"/>
              <a:tabLst>
                <a:tab pos="355600" algn="l"/>
              </a:tabLst>
            </a:pPr>
            <a:r>
              <a:rPr sz="4400" spc="-10" dirty="0">
                <a:latin typeface="Calibri"/>
                <a:cs typeface="Calibri"/>
              </a:rPr>
              <a:t>передача </a:t>
            </a:r>
            <a:r>
              <a:rPr sz="4400" dirty="0">
                <a:latin typeface="Calibri"/>
                <a:cs typeface="Calibri"/>
              </a:rPr>
              <a:t>права </a:t>
            </a:r>
            <a:r>
              <a:rPr sz="4400" spc="-5" dirty="0">
                <a:latin typeface="Calibri"/>
                <a:cs typeface="Calibri"/>
              </a:rPr>
              <a:t>власності </a:t>
            </a:r>
            <a:r>
              <a:rPr sz="4400" dirty="0">
                <a:latin typeface="Calibri"/>
                <a:cs typeface="Calibri"/>
              </a:rPr>
              <a:t>на базовий </a:t>
            </a:r>
            <a:r>
              <a:rPr sz="4400" spc="-5" dirty="0">
                <a:latin typeface="Calibri"/>
                <a:cs typeface="Calibri"/>
              </a:rPr>
              <a:t>актив </a:t>
            </a:r>
            <a:r>
              <a:rPr sz="4400" dirty="0">
                <a:latin typeface="Calibri"/>
                <a:cs typeface="Calibri"/>
              </a:rPr>
              <a:t>орендарю наприкінці </a:t>
            </a:r>
            <a:r>
              <a:rPr sz="4400" spc="-9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строку</a:t>
            </a:r>
            <a:r>
              <a:rPr sz="4400" spc="-5" dirty="0">
                <a:latin typeface="Calibri"/>
                <a:cs typeface="Calibri"/>
              </a:rPr>
              <a:t> оренди</a:t>
            </a:r>
            <a:endParaRPr sz="4400">
              <a:latin typeface="Calibri"/>
              <a:cs typeface="Calibri"/>
            </a:endParaRPr>
          </a:p>
          <a:p>
            <a:pPr marL="354965" marR="151765" indent="-342900">
              <a:lnSpc>
                <a:spcPct val="100000"/>
              </a:lnSpc>
              <a:spcBef>
                <a:spcPts val="5"/>
              </a:spcBef>
              <a:buClr>
                <a:srgbClr val="006FC0"/>
              </a:buClr>
              <a:buFont typeface="Arial MT"/>
              <a:buChar char="•"/>
              <a:tabLst>
                <a:tab pos="355600" algn="l"/>
              </a:tabLst>
            </a:pPr>
            <a:r>
              <a:rPr sz="4400" spc="-5" dirty="0">
                <a:latin typeface="Calibri"/>
                <a:cs typeface="Calibri"/>
              </a:rPr>
              <a:t>опціон </a:t>
            </a:r>
            <a:r>
              <a:rPr sz="4400" dirty="0">
                <a:latin typeface="Calibri"/>
                <a:cs typeface="Calibri"/>
              </a:rPr>
              <a:t>на </a:t>
            </a:r>
            <a:r>
              <a:rPr sz="4400" spc="-10" dirty="0">
                <a:latin typeface="Calibri"/>
                <a:cs typeface="Calibri"/>
              </a:rPr>
              <a:t>купівлю</a:t>
            </a:r>
            <a:r>
              <a:rPr sz="4400" spc="-5" dirty="0">
                <a:latin typeface="Calibri"/>
                <a:cs typeface="Calibri"/>
              </a:rPr>
              <a:t> базового активу</a:t>
            </a:r>
            <a:r>
              <a:rPr sz="440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орендарем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за ціною,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яка</a:t>
            </a:r>
            <a:r>
              <a:rPr sz="4400" dirty="0">
                <a:latin typeface="Calibri"/>
                <a:cs typeface="Calibri"/>
              </a:rPr>
              <a:t> за 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очікуваннями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spc="-60" dirty="0">
                <a:latin typeface="Calibri"/>
                <a:cs typeface="Calibri"/>
              </a:rPr>
              <a:t>буде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суттєво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нижчою</a:t>
            </a:r>
            <a:r>
              <a:rPr sz="4400" dirty="0">
                <a:latin typeface="Calibri"/>
                <a:cs typeface="Calibri"/>
              </a:rPr>
              <a:t> за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його</a:t>
            </a:r>
            <a:r>
              <a:rPr sz="440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справедливу </a:t>
            </a:r>
            <a:r>
              <a:rPr sz="4400" dirty="0">
                <a:latin typeface="Calibri"/>
                <a:cs typeface="Calibri"/>
              </a:rPr>
              <a:t>вартість</a:t>
            </a:r>
            <a:endParaRPr sz="4400">
              <a:latin typeface="Calibri"/>
              <a:cs typeface="Calibri"/>
            </a:endParaRPr>
          </a:p>
          <a:p>
            <a:pPr marL="354965" marR="1148715" indent="-342900">
              <a:lnSpc>
                <a:spcPct val="100000"/>
              </a:lnSpc>
              <a:buClr>
                <a:srgbClr val="006FC0"/>
              </a:buClr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строк</a:t>
            </a:r>
            <a:r>
              <a:rPr sz="4400" spc="1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оренди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становить</a:t>
            </a:r>
            <a:r>
              <a:rPr sz="4400" spc="1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значну</a:t>
            </a:r>
            <a:r>
              <a:rPr sz="4400" spc="1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частину </a:t>
            </a:r>
            <a:r>
              <a:rPr sz="4400" dirty="0">
                <a:latin typeface="Calibri"/>
                <a:cs typeface="Calibri"/>
              </a:rPr>
              <a:t>строку</a:t>
            </a:r>
            <a:r>
              <a:rPr sz="4400" spc="10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економічного </a:t>
            </a:r>
            <a:r>
              <a:rPr sz="4400" spc="-98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використання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базового активу</a:t>
            </a:r>
            <a:endParaRPr sz="4400">
              <a:latin typeface="Calibri"/>
              <a:cs typeface="Calibri"/>
            </a:endParaRPr>
          </a:p>
          <a:p>
            <a:pPr marL="354965" marR="638175" indent="-342900">
              <a:lnSpc>
                <a:spcPct val="100000"/>
              </a:lnSpc>
              <a:buClr>
                <a:srgbClr val="006FC0"/>
              </a:buClr>
              <a:buFont typeface="Arial MT"/>
              <a:buChar char="•"/>
              <a:tabLst>
                <a:tab pos="355600" algn="l"/>
              </a:tabLst>
            </a:pPr>
            <a:r>
              <a:rPr sz="4400" spc="-15" dirty="0">
                <a:latin typeface="Calibri"/>
                <a:cs typeface="Calibri"/>
              </a:rPr>
              <a:t>приведена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вартість</a:t>
            </a:r>
            <a:r>
              <a:rPr sz="4400" spc="-5" dirty="0">
                <a:latin typeface="Calibri"/>
                <a:cs typeface="Calibri"/>
              </a:rPr>
              <a:t> мінімальних</a:t>
            </a:r>
            <a:r>
              <a:rPr sz="4400" spc="1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орендних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платежів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практично </a:t>
            </a:r>
            <a:r>
              <a:rPr sz="4400" spc="-98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дорівнює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справедливій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вартості</a:t>
            </a:r>
            <a:r>
              <a:rPr sz="4400" spc="-5" dirty="0">
                <a:latin typeface="Calibri"/>
                <a:cs typeface="Calibri"/>
              </a:rPr>
              <a:t> базового активу</a:t>
            </a:r>
            <a:endParaRPr sz="4400">
              <a:latin typeface="Calibri"/>
              <a:cs typeface="Calibri"/>
            </a:endParaRPr>
          </a:p>
          <a:p>
            <a:pPr marL="354965" marR="973455" indent="-342900">
              <a:lnSpc>
                <a:spcPts val="5320"/>
              </a:lnSpc>
              <a:spcBef>
                <a:spcPts val="60"/>
              </a:spcBef>
              <a:buClr>
                <a:srgbClr val="006FC0"/>
              </a:buClr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базовий </a:t>
            </a:r>
            <a:r>
              <a:rPr sz="4400" spc="-5" dirty="0">
                <a:latin typeface="Calibri"/>
                <a:cs typeface="Calibri"/>
              </a:rPr>
              <a:t>актив має </a:t>
            </a:r>
            <a:r>
              <a:rPr sz="4400" dirty="0">
                <a:latin typeface="Calibri"/>
                <a:cs typeface="Calibri"/>
              </a:rPr>
              <a:t>спеціалізований </a:t>
            </a:r>
            <a:r>
              <a:rPr sz="4400" spc="-5" dirty="0">
                <a:latin typeface="Calibri"/>
                <a:cs typeface="Calibri"/>
              </a:rPr>
              <a:t>характер, </a:t>
            </a:r>
            <a:r>
              <a:rPr sz="4400" dirty="0">
                <a:latin typeface="Calibri"/>
                <a:cs typeface="Calibri"/>
              </a:rPr>
              <a:t>і </a:t>
            </a:r>
            <a:r>
              <a:rPr sz="4400" spc="-5" dirty="0">
                <a:latin typeface="Calibri"/>
                <a:cs typeface="Calibri"/>
              </a:rPr>
              <a:t>лише орендар </a:t>
            </a:r>
            <a:r>
              <a:rPr sz="4400" spc="-980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може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використовувати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його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без </a:t>
            </a:r>
            <a:r>
              <a:rPr sz="4400" spc="-5" dirty="0">
                <a:latin typeface="Calibri"/>
                <a:cs typeface="Calibri"/>
              </a:rPr>
              <a:t>значних</a:t>
            </a:r>
            <a:r>
              <a:rPr sz="4400" dirty="0">
                <a:latin typeface="Calibri"/>
                <a:cs typeface="Calibri"/>
              </a:rPr>
              <a:t> змін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15409" y="1204671"/>
            <a:ext cx="945769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ЗВИЧАЙНІ</a:t>
            </a:r>
            <a:r>
              <a:rPr sz="5400" b="1" i="0" spc="-1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10" dirty="0">
                <a:solidFill>
                  <a:srgbClr val="3A3838"/>
                </a:solidFill>
                <a:latin typeface="Calibri"/>
                <a:cs typeface="Calibri"/>
              </a:rPr>
              <a:t>ОЗНАКИ</a:t>
            </a:r>
            <a:r>
              <a:rPr sz="5400" b="1" i="0" spc="-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ФІНОРЕНДИ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2608" y="3179445"/>
            <a:ext cx="15714980" cy="4719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386965" indent="-342900" algn="just">
              <a:lnSpc>
                <a:spcPct val="100000"/>
              </a:lnSpc>
              <a:spcBef>
                <a:spcPts val="100"/>
              </a:spcBef>
              <a:buClr>
                <a:srgbClr val="006FC0"/>
              </a:buClr>
              <a:buFont typeface="Arial MT"/>
              <a:buChar char="•"/>
              <a:tabLst>
                <a:tab pos="355600" algn="l"/>
              </a:tabLst>
            </a:pPr>
            <a:r>
              <a:rPr sz="4800" dirty="0">
                <a:latin typeface="Calibri"/>
                <a:cs typeface="Calibri"/>
              </a:rPr>
              <a:t>при </a:t>
            </a:r>
            <a:r>
              <a:rPr sz="4800" spc="-15" dirty="0">
                <a:latin typeface="Calibri"/>
                <a:cs typeface="Calibri"/>
              </a:rPr>
              <a:t>достроковому </a:t>
            </a:r>
            <a:r>
              <a:rPr sz="4800" spc="-5" dirty="0">
                <a:latin typeface="Calibri"/>
                <a:cs typeface="Calibri"/>
              </a:rPr>
              <a:t>розірванні </a:t>
            </a:r>
            <a:r>
              <a:rPr sz="4800" spc="-25" dirty="0">
                <a:latin typeface="Calibri"/>
                <a:cs typeface="Calibri"/>
              </a:rPr>
              <a:t>договору </a:t>
            </a:r>
            <a:r>
              <a:rPr sz="4800" spc="-5" dirty="0">
                <a:latin typeface="Calibri"/>
                <a:cs typeface="Calibri"/>
              </a:rPr>
              <a:t>оренди </a:t>
            </a:r>
            <a:r>
              <a:rPr sz="4800" dirty="0">
                <a:latin typeface="Calibri"/>
                <a:cs typeface="Calibri"/>
              </a:rPr>
              <a:t>за </a:t>
            </a:r>
            <a:r>
              <a:rPr sz="4800" spc="-107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ініціативою орендаря, останній має </a:t>
            </a:r>
            <a:r>
              <a:rPr sz="4800" spc="-25" dirty="0">
                <a:latin typeface="Calibri"/>
                <a:cs typeface="Calibri"/>
              </a:rPr>
              <a:t>відшкодувати </a:t>
            </a:r>
            <a:r>
              <a:rPr sz="4800" spc="-1075" dirty="0">
                <a:latin typeface="Calibri"/>
                <a:cs typeface="Calibri"/>
              </a:rPr>
              <a:t> </a:t>
            </a:r>
            <a:r>
              <a:rPr sz="4800" spc="-25" dirty="0">
                <a:latin typeface="Calibri"/>
                <a:cs typeface="Calibri"/>
              </a:rPr>
              <a:t>орендодавцю</a:t>
            </a:r>
            <a:r>
              <a:rPr sz="4800" spc="-10" dirty="0">
                <a:latin typeface="Calibri"/>
                <a:cs typeface="Calibri"/>
              </a:rPr>
              <a:t> </a:t>
            </a:r>
            <a:r>
              <a:rPr sz="4800" spc="-15" dirty="0">
                <a:latin typeface="Calibri"/>
                <a:cs typeface="Calibri"/>
              </a:rPr>
              <a:t>його</a:t>
            </a:r>
            <a:r>
              <a:rPr sz="4800" spc="1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збитки</a:t>
            </a:r>
            <a:endParaRPr sz="4800">
              <a:latin typeface="Calibri"/>
              <a:cs typeface="Calibri"/>
            </a:endParaRPr>
          </a:p>
          <a:p>
            <a:pPr marL="494030" indent="-481965" algn="just">
              <a:lnSpc>
                <a:spcPct val="100000"/>
              </a:lnSpc>
              <a:spcBef>
                <a:spcPts val="1200"/>
              </a:spcBef>
              <a:buClr>
                <a:srgbClr val="006FC0"/>
              </a:buClr>
              <a:buFont typeface="Arial MT"/>
              <a:buChar char="•"/>
              <a:tabLst>
                <a:tab pos="494665" algn="l"/>
              </a:tabLst>
            </a:pPr>
            <a:r>
              <a:rPr sz="4800" spc="-5" dirty="0">
                <a:latin typeface="Calibri"/>
                <a:cs typeface="Calibri"/>
              </a:rPr>
              <a:t>орендар</a:t>
            </a:r>
            <a:r>
              <a:rPr sz="4800" spc="44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несе</a:t>
            </a:r>
            <a:r>
              <a:rPr sz="4800" spc="434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ризик</a:t>
            </a:r>
            <a:r>
              <a:rPr sz="4800" spc="45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змін</a:t>
            </a:r>
            <a:r>
              <a:rPr sz="4800" spc="434" dirty="0">
                <a:latin typeface="Calibri"/>
                <a:cs typeface="Calibri"/>
              </a:rPr>
              <a:t> </a:t>
            </a:r>
            <a:r>
              <a:rPr sz="4800" spc="-430" dirty="0">
                <a:latin typeface="Calibri"/>
                <a:cs typeface="Calibri"/>
              </a:rPr>
              <a:t>​​оцінки</a:t>
            </a:r>
            <a:r>
              <a:rPr sz="4800" spc="-20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ліквідаційної</a:t>
            </a:r>
            <a:r>
              <a:rPr sz="4800" spc="445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вартості</a:t>
            </a:r>
            <a:endParaRPr sz="4800">
              <a:latin typeface="Calibri"/>
              <a:cs typeface="Calibri"/>
            </a:endParaRPr>
          </a:p>
          <a:p>
            <a:pPr marL="354965" marR="5080" indent="-342900" algn="just">
              <a:lnSpc>
                <a:spcPct val="100000"/>
              </a:lnSpc>
              <a:spcBef>
                <a:spcPts val="1200"/>
              </a:spcBef>
              <a:buClr>
                <a:srgbClr val="006FC0"/>
              </a:buClr>
              <a:buFont typeface="Arial MT"/>
              <a:buChar char="•"/>
              <a:tabLst>
                <a:tab pos="355600" algn="l"/>
              </a:tabLst>
            </a:pPr>
            <a:r>
              <a:rPr sz="4800" spc="-5" dirty="0">
                <a:latin typeface="Calibri"/>
                <a:cs typeface="Calibri"/>
              </a:rPr>
              <a:t>орендар має </a:t>
            </a:r>
            <a:r>
              <a:rPr sz="4800" dirty="0">
                <a:latin typeface="Calibri"/>
                <a:cs typeface="Calibri"/>
              </a:rPr>
              <a:t>право </a:t>
            </a:r>
            <a:r>
              <a:rPr sz="4800" spc="-25" dirty="0">
                <a:latin typeface="Calibri"/>
                <a:cs typeface="Calibri"/>
              </a:rPr>
              <a:t>продовжити </a:t>
            </a:r>
            <a:r>
              <a:rPr sz="4800" spc="-10" dirty="0">
                <a:latin typeface="Calibri"/>
                <a:cs typeface="Calibri"/>
              </a:rPr>
              <a:t>оренду </a:t>
            </a:r>
            <a:r>
              <a:rPr sz="4800" spc="-25" dirty="0">
                <a:latin typeface="Calibri"/>
                <a:cs typeface="Calibri"/>
              </a:rPr>
              <a:t>ще </a:t>
            </a:r>
            <a:r>
              <a:rPr sz="4800" dirty="0">
                <a:latin typeface="Calibri"/>
                <a:cs typeface="Calibri"/>
              </a:rPr>
              <a:t>на </a:t>
            </a:r>
            <a:r>
              <a:rPr sz="4800" spc="-35" dirty="0">
                <a:latin typeface="Calibri"/>
                <a:cs typeface="Calibri"/>
              </a:rPr>
              <a:t>один </a:t>
            </a:r>
            <a:r>
              <a:rPr sz="4800" spc="-10" dirty="0">
                <a:latin typeface="Calibri"/>
                <a:cs typeface="Calibri"/>
              </a:rPr>
              <a:t>термін </a:t>
            </a:r>
            <a:r>
              <a:rPr sz="4800" spc="-107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при</a:t>
            </a:r>
            <a:r>
              <a:rPr sz="4800" spc="-5" dirty="0">
                <a:latin typeface="Calibri"/>
                <a:cs typeface="Calibri"/>
              </a:rPr>
              <a:t> рівні</a:t>
            </a:r>
            <a:r>
              <a:rPr sz="480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орендної</a:t>
            </a:r>
            <a:r>
              <a:rPr sz="4800" spc="-10" dirty="0">
                <a:latin typeface="Calibri"/>
                <a:cs typeface="Calibri"/>
              </a:rPr>
              <a:t> плати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значно</a:t>
            </a:r>
            <a:r>
              <a:rPr sz="4800" spc="-1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нижче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за </a:t>
            </a:r>
            <a:r>
              <a:rPr sz="4800" spc="-15" dirty="0">
                <a:latin typeface="Calibri"/>
                <a:cs typeface="Calibri"/>
              </a:rPr>
              <a:t>ринковий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53923"/>
            <a:ext cx="1905" cy="378460"/>
          </a:xfrm>
          <a:custGeom>
            <a:avLst/>
            <a:gdLst/>
            <a:ahLst/>
            <a:cxnLst/>
            <a:rect l="l" t="t" r="r" b="b"/>
            <a:pathLst>
              <a:path w="1905" h="378459">
                <a:moveTo>
                  <a:pt x="1524" y="0"/>
                </a:moveTo>
                <a:lnTo>
                  <a:pt x="0" y="0"/>
                </a:lnTo>
                <a:lnTo>
                  <a:pt x="0" y="377951"/>
                </a:lnTo>
                <a:lnTo>
                  <a:pt x="1524" y="377951"/>
                </a:lnTo>
                <a:lnTo>
                  <a:pt x="1524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397121" y="1554301"/>
            <a:ext cx="949960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spc="-15" dirty="0">
                <a:solidFill>
                  <a:srgbClr val="3A3838"/>
                </a:solidFill>
                <a:latin typeface="Calibri"/>
                <a:cs typeface="Calibri"/>
              </a:rPr>
              <a:t>МОЖЛИВІ</a:t>
            </a:r>
            <a:r>
              <a:rPr sz="5400" b="1" i="0" spc="-10" dirty="0">
                <a:solidFill>
                  <a:srgbClr val="3A3838"/>
                </a:solidFill>
                <a:latin typeface="Calibri"/>
                <a:cs typeface="Calibri"/>
              </a:rPr>
              <a:t> ОЗНАКИ</a:t>
            </a:r>
            <a:r>
              <a:rPr sz="5400" b="1" i="0" spc="-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ФІНОРЕНДИ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6888" y="2354401"/>
            <a:ext cx="16330294" cy="6981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17780">
              <a:lnSpc>
                <a:spcPct val="100000"/>
              </a:lnSpc>
              <a:spcBef>
                <a:spcPts val="100"/>
              </a:spcBef>
            </a:pPr>
            <a:r>
              <a:rPr sz="4800" spc="-15" dirty="0">
                <a:latin typeface="Calibri"/>
                <a:cs typeface="Calibri"/>
              </a:rPr>
              <a:t>Компанія</a:t>
            </a:r>
            <a:r>
              <a:rPr sz="4800" spc="20" dirty="0">
                <a:latin typeface="Calibri"/>
                <a:cs typeface="Calibri"/>
              </a:rPr>
              <a:t> </a:t>
            </a:r>
            <a:r>
              <a:rPr sz="4800" spc="-15" dirty="0">
                <a:latin typeface="Calibri"/>
                <a:cs typeface="Calibri"/>
              </a:rPr>
              <a:t>здає</a:t>
            </a:r>
            <a:r>
              <a:rPr sz="4800" spc="-3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в</a:t>
            </a:r>
            <a:r>
              <a:rPr sz="4800" spc="1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оренду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обладнання,</a:t>
            </a:r>
            <a:r>
              <a:rPr sz="4800" spc="-3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придбане </a:t>
            </a:r>
            <a:r>
              <a:rPr sz="4800" dirty="0">
                <a:latin typeface="Calibri"/>
                <a:cs typeface="Calibri"/>
              </a:rPr>
              <a:t>за 250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000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грн. </a:t>
            </a:r>
            <a:r>
              <a:rPr sz="4800" spc="-1070" dirty="0">
                <a:latin typeface="Calibri"/>
                <a:cs typeface="Calibri"/>
              </a:rPr>
              <a:t> </a:t>
            </a:r>
            <a:r>
              <a:rPr sz="4800" spc="-75" dirty="0">
                <a:latin typeface="Calibri"/>
                <a:cs typeface="Calibri"/>
              </a:rPr>
              <a:t>Термін</a:t>
            </a:r>
            <a:r>
              <a:rPr sz="4800" spc="-10" dirty="0">
                <a:latin typeface="Calibri"/>
                <a:cs typeface="Calibri"/>
              </a:rPr>
              <a:t> експлуатації </a:t>
            </a:r>
            <a:r>
              <a:rPr sz="4800" spc="-15" dirty="0">
                <a:latin typeface="Calibri"/>
                <a:cs typeface="Calibri"/>
              </a:rPr>
              <a:t>обладнання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– 10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років.</a:t>
            </a:r>
            <a:endParaRPr sz="4800">
              <a:latin typeface="Calibri"/>
              <a:cs typeface="Calibri"/>
            </a:endParaRPr>
          </a:p>
          <a:p>
            <a:pPr marL="50800" marR="7981950">
              <a:lnSpc>
                <a:spcPct val="100000"/>
              </a:lnSpc>
              <a:spcBef>
                <a:spcPts val="5"/>
              </a:spcBef>
            </a:pPr>
            <a:r>
              <a:rPr sz="4800" spc="-75" dirty="0">
                <a:latin typeface="Calibri"/>
                <a:cs typeface="Calibri"/>
              </a:rPr>
              <a:t>Термін</a:t>
            </a:r>
            <a:r>
              <a:rPr sz="4800" spc="-1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оренди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– 5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років. </a:t>
            </a:r>
            <a:r>
              <a:rPr sz="480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Орендна</a:t>
            </a:r>
            <a:r>
              <a:rPr sz="4800" spc="-3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плата</a:t>
            </a:r>
            <a:r>
              <a:rPr sz="4800" spc="-2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–</a:t>
            </a:r>
            <a:r>
              <a:rPr sz="4800" spc="-2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70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000</a:t>
            </a:r>
            <a:r>
              <a:rPr sz="4800" spc="1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грн/рік.</a:t>
            </a:r>
            <a:endParaRPr sz="48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</a:pPr>
            <a:r>
              <a:rPr sz="4800" spc="-5" dirty="0">
                <a:latin typeface="Calibri"/>
                <a:cs typeface="Calibri"/>
              </a:rPr>
              <a:t>Ставки </a:t>
            </a:r>
            <a:r>
              <a:rPr sz="4800" dirty="0">
                <a:latin typeface="Calibri"/>
                <a:cs typeface="Calibri"/>
              </a:rPr>
              <a:t>запозичення</a:t>
            </a:r>
            <a:r>
              <a:rPr sz="4800" spc="-2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на</a:t>
            </a:r>
            <a:r>
              <a:rPr sz="4800" spc="-1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ринку</a:t>
            </a:r>
            <a:r>
              <a:rPr sz="4800" spc="1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–</a:t>
            </a:r>
            <a:r>
              <a:rPr sz="4800" spc="-1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10%.</a:t>
            </a:r>
            <a:endParaRPr sz="48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</a:pPr>
            <a:r>
              <a:rPr sz="4800" spc="-5" dirty="0">
                <a:latin typeface="Calibri"/>
                <a:cs typeface="Calibri"/>
              </a:rPr>
              <a:t>Як</a:t>
            </a:r>
            <a:r>
              <a:rPr sz="4800" spc="-1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класифікувати</a:t>
            </a:r>
            <a:r>
              <a:rPr sz="4800" spc="-20" dirty="0">
                <a:latin typeface="Calibri"/>
                <a:cs typeface="Calibri"/>
              </a:rPr>
              <a:t> цей</a:t>
            </a:r>
            <a:r>
              <a:rPr sz="4800" spc="-15" dirty="0">
                <a:latin typeface="Calibri"/>
                <a:cs typeface="Calibri"/>
              </a:rPr>
              <a:t> договір?</a:t>
            </a:r>
            <a:endParaRPr sz="4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4800">
              <a:latin typeface="Calibri"/>
              <a:cs typeface="Calibri"/>
            </a:endParaRPr>
          </a:p>
          <a:p>
            <a:pPr marL="50800">
              <a:lnSpc>
                <a:spcPts val="5475"/>
              </a:lnSpc>
              <a:spcBef>
                <a:spcPts val="3395"/>
              </a:spcBef>
              <a:tabLst>
                <a:tab pos="9699625" algn="l"/>
              </a:tabLst>
            </a:pPr>
            <a:r>
              <a:rPr sz="4800" dirty="0">
                <a:latin typeface="Calibri"/>
                <a:cs typeface="Calibri"/>
              </a:rPr>
              <a:t>70</a:t>
            </a:r>
            <a:r>
              <a:rPr sz="4800" spc="1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000/1,1</a:t>
            </a:r>
            <a:r>
              <a:rPr sz="4800" spc="1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+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70</a:t>
            </a:r>
            <a:r>
              <a:rPr sz="4800" spc="1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000/1,1</a:t>
            </a:r>
            <a:r>
              <a:rPr sz="4800" baseline="25173" dirty="0">
                <a:latin typeface="Calibri"/>
                <a:cs typeface="Calibri"/>
              </a:rPr>
              <a:t>2</a:t>
            </a:r>
            <a:r>
              <a:rPr sz="4800" dirty="0">
                <a:latin typeface="Calibri"/>
                <a:cs typeface="Calibri"/>
              </a:rPr>
              <a:t>+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70</a:t>
            </a:r>
            <a:r>
              <a:rPr sz="4800" spc="2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000/1,1</a:t>
            </a:r>
            <a:r>
              <a:rPr sz="4800" baseline="25173" dirty="0">
                <a:latin typeface="Calibri"/>
                <a:cs typeface="Calibri"/>
              </a:rPr>
              <a:t>3	</a:t>
            </a:r>
            <a:r>
              <a:rPr sz="4800" dirty="0">
                <a:latin typeface="Calibri"/>
                <a:cs typeface="Calibri"/>
              </a:rPr>
              <a:t>70</a:t>
            </a:r>
            <a:r>
              <a:rPr sz="4800" spc="-2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000/1,1</a:t>
            </a:r>
            <a:r>
              <a:rPr sz="4800" baseline="25173" dirty="0">
                <a:latin typeface="Calibri"/>
                <a:cs typeface="Calibri"/>
              </a:rPr>
              <a:t>4</a:t>
            </a:r>
            <a:r>
              <a:rPr sz="4800" spc="-22" baseline="25173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70</a:t>
            </a:r>
            <a:endParaRPr sz="4800">
              <a:latin typeface="Calibri"/>
              <a:cs typeface="Calibri"/>
            </a:endParaRPr>
          </a:p>
          <a:p>
            <a:pPr marL="50800">
              <a:lnSpc>
                <a:spcPts val="5475"/>
              </a:lnSpc>
            </a:pPr>
            <a:r>
              <a:rPr sz="4800" dirty="0">
                <a:latin typeface="Calibri"/>
                <a:cs typeface="Calibri"/>
              </a:rPr>
              <a:t>000/1,1</a:t>
            </a:r>
            <a:r>
              <a:rPr sz="4800" baseline="25173" dirty="0">
                <a:latin typeface="Calibri"/>
                <a:cs typeface="Calibri"/>
              </a:rPr>
              <a:t>5</a:t>
            </a:r>
            <a:r>
              <a:rPr sz="4800" spc="-22" baseline="25173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=</a:t>
            </a:r>
            <a:r>
              <a:rPr sz="4800" spc="-2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265</a:t>
            </a:r>
            <a:r>
              <a:rPr sz="4800" spc="-1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355 грн.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42740" y="1112341"/>
            <a:ext cx="1099756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ПРИКЛАД</a:t>
            </a:r>
            <a:r>
              <a:rPr sz="5400" b="1" i="0" spc="-1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1.</a:t>
            </a:r>
            <a:r>
              <a:rPr sz="5400" b="1" i="0" spc="-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20" dirty="0">
                <a:solidFill>
                  <a:srgbClr val="3A3838"/>
                </a:solidFill>
                <a:latin typeface="Calibri"/>
                <a:cs typeface="Calibri"/>
              </a:rPr>
              <a:t>КЛАСИФІКАЦІЯ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 ОРЕНДИ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67052" y="2636266"/>
            <a:ext cx="15028544" cy="6616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30" dirty="0">
                <a:latin typeface="Calibri"/>
                <a:cs typeface="Calibri"/>
              </a:rPr>
              <a:t>МСФЗ</a:t>
            </a:r>
            <a:r>
              <a:rPr sz="4800" spc="-2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16,</a:t>
            </a:r>
            <a:r>
              <a:rPr sz="4800" spc="-2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п.81.</a:t>
            </a:r>
            <a:endParaRPr sz="4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800" spc="-20" dirty="0">
                <a:latin typeface="Calibri"/>
                <a:cs typeface="Calibri"/>
              </a:rPr>
              <a:t>Орендодавець</a:t>
            </a:r>
            <a:r>
              <a:rPr sz="4800" spc="-1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повинен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визнавати</a:t>
            </a:r>
            <a:r>
              <a:rPr sz="480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орендні</a:t>
            </a:r>
            <a:r>
              <a:rPr sz="4800" dirty="0">
                <a:latin typeface="Calibri"/>
                <a:cs typeface="Calibri"/>
              </a:rPr>
              <a:t> </a:t>
            </a:r>
            <a:r>
              <a:rPr sz="4800" spc="-25" dirty="0">
                <a:latin typeface="Calibri"/>
                <a:cs typeface="Calibri"/>
              </a:rPr>
              <a:t>платежі</a:t>
            </a:r>
            <a:endParaRPr sz="4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4800" dirty="0">
                <a:latin typeface="Calibri"/>
                <a:cs typeface="Calibri"/>
              </a:rPr>
              <a:t>за</a:t>
            </a:r>
            <a:r>
              <a:rPr sz="4800" spc="-1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операційною</a:t>
            </a:r>
            <a:r>
              <a:rPr sz="4800" spc="-15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орендою</a:t>
            </a:r>
            <a:r>
              <a:rPr sz="4800" spc="-20" dirty="0">
                <a:latin typeface="Calibri"/>
                <a:cs typeface="Calibri"/>
              </a:rPr>
              <a:t> </a:t>
            </a:r>
            <a:r>
              <a:rPr sz="4800" spc="5" dirty="0">
                <a:latin typeface="Calibri"/>
                <a:cs typeface="Calibri"/>
              </a:rPr>
              <a:t>як</a:t>
            </a:r>
            <a:r>
              <a:rPr sz="4800" spc="-10" dirty="0">
                <a:latin typeface="Calibri"/>
                <a:cs typeface="Calibri"/>
              </a:rPr>
              <a:t> </a:t>
            </a:r>
            <a:r>
              <a:rPr sz="4800" spc="-65" dirty="0">
                <a:latin typeface="Calibri"/>
                <a:cs typeface="Calibri"/>
              </a:rPr>
              <a:t>доход</a:t>
            </a:r>
            <a:r>
              <a:rPr sz="4800" spc="-1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лінійним</a:t>
            </a:r>
            <a:r>
              <a:rPr sz="4800" spc="-20" dirty="0">
                <a:latin typeface="Calibri"/>
                <a:cs typeface="Calibri"/>
              </a:rPr>
              <a:t> </a:t>
            </a:r>
            <a:r>
              <a:rPr sz="4800" spc="-40" dirty="0">
                <a:latin typeface="Calibri"/>
                <a:cs typeface="Calibri"/>
              </a:rPr>
              <a:t>методом</a:t>
            </a:r>
            <a:r>
              <a:rPr sz="4800" dirty="0">
                <a:latin typeface="Calibri"/>
                <a:cs typeface="Calibri"/>
              </a:rPr>
              <a:t> або </a:t>
            </a:r>
            <a:r>
              <a:rPr sz="4800" spc="-107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іншим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систематичним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spc="-35" dirty="0">
                <a:latin typeface="Calibri"/>
                <a:cs typeface="Calibri"/>
              </a:rPr>
              <a:t>методом.</a:t>
            </a:r>
            <a:endParaRPr sz="4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800" spc="-20" dirty="0">
                <a:latin typeface="Calibri"/>
                <a:cs typeface="Calibri"/>
              </a:rPr>
              <a:t>Орендодавець</a:t>
            </a:r>
            <a:r>
              <a:rPr sz="4800" spc="-2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повинен </a:t>
            </a:r>
            <a:r>
              <a:rPr sz="4800" spc="-10" dirty="0">
                <a:latin typeface="Calibri"/>
                <a:cs typeface="Calibri"/>
              </a:rPr>
              <a:t>застосовувати</a:t>
            </a:r>
            <a:r>
              <a:rPr sz="4800" spc="-2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інший</a:t>
            </a:r>
            <a:endParaRPr sz="4800">
              <a:latin typeface="Calibri"/>
              <a:cs typeface="Calibri"/>
            </a:endParaRPr>
          </a:p>
          <a:p>
            <a:pPr marL="12700" marR="406400">
              <a:lnSpc>
                <a:spcPct val="100000"/>
              </a:lnSpc>
            </a:pPr>
            <a:r>
              <a:rPr sz="4800" spc="-10" dirty="0">
                <a:latin typeface="Calibri"/>
                <a:cs typeface="Calibri"/>
              </a:rPr>
              <a:t>систематичний</a:t>
            </a:r>
            <a:r>
              <a:rPr sz="4800" spc="-5" dirty="0">
                <a:latin typeface="Calibri"/>
                <a:cs typeface="Calibri"/>
              </a:rPr>
              <a:t> метод,</a:t>
            </a:r>
            <a:r>
              <a:rPr sz="4800" dirty="0">
                <a:latin typeface="Calibri"/>
                <a:cs typeface="Calibri"/>
              </a:rPr>
              <a:t> </a:t>
            </a:r>
            <a:r>
              <a:rPr sz="4800" spc="-15" dirty="0">
                <a:latin typeface="Calibri"/>
                <a:cs typeface="Calibri"/>
              </a:rPr>
              <a:t>якщо</a:t>
            </a:r>
            <a:r>
              <a:rPr sz="480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такий</a:t>
            </a:r>
            <a:r>
              <a:rPr sz="4800" spc="10" dirty="0">
                <a:latin typeface="Calibri"/>
                <a:cs typeface="Calibri"/>
              </a:rPr>
              <a:t> </a:t>
            </a:r>
            <a:r>
              <a:rPr sz="4800" spc="-45" dirty="0">
                <a:latin typeface="Calibri"/>
                <a:cs typeface="Calibri"/>
              </a:rPr>
              <a:t>метод</a:t>
            </a:r>
            <a:r>
              <a:rPr sz="480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забезпечує </a:t>
            </a:r>
            <a:r>
              <a:rPr sz="4800" spc="-5" dirty="0">
                <a:latin typeface="Calibri"/>
                <a:cs typeface="Calibri"/>
              </a:rPr>
              <a:t> адекватніше</a:t>
            </a:r>
            <a:r>
              <a:rPr sz="4800" spc="-35" dirty="0">
                <a:latin typeface="Calibri"/>
                <a:cs typeface="Calibri"/>
              </a:rPr>
              <a:t> </a:t>
            </a:r>
            <a:r>
              <a:rPr sz="4800" spc="-15" dirty="0">
                <a:latin typeface="Calibri"/>
                <a:cs typeface="Calibri"/>
              </a:rPr>
              <a:t>відображення</a:t>
            </a:r>
            <a:r>
              <a:rPr sz="4800" spc="-10" dirty="0">
                <a:latin typeface="Calibri"/>
                <a:cs typeface="Calibri"/>
              </a:rPr>
              <a:t> графіка </a:t>
            </a:r>
            <a:r>
              <a:rPr sz="4800" dirty="0">
                <a:latin typeface="Calibri"/>
                <a:cs typeface="Calibri"/>
              </a:rPr>
              <a:t>зменшення</a:t>
            </a:r>
            <a:r>
              <a:rPr sz="4800" spc="-2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вигід</a:t>
            </a:r>
            <a:r>
              <a:rPr sz="4800" spc="-1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від</a:t>
            </a:r>
            <a:endParaRPr sz="4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4800" spc="-10" dirty="0">
                <a:latin typeface="Calibri"/>
                <a:cs typeface="Calibri"/>
              </a:rPr>
              <a:t>використання базового </a:t>
            </a:r>
            <a:r>
              <a:rPr sz="4800" spc="-25" dirty="0">
                <a:latin typeface="Calibri"/>
                <a:cs typeface="Calibri"/>
              </a:rPr>
              <a:t>активу.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53923"/>
            <a:ext cx="1905" cy="378460"/>
          </a:xfrm>
          <a:custGeom>
            <a:avLst/>
            <a:gdLst/>
            <a:ahLst/>
            <a:cxnLst/>
            <a:rect l="l" t="t" r="r" b="b"/>
            <a:pathLst>
              <a:path w="1905" h="378459">
                <a:moveTo>
                  <a:pt x="1524" y="0"/>
                </a:moveTo>
                <a:lnTo>
                  <a:pt x="0" y="0"/>
                </a:lnTo>
                <a:lnTo>
                  <a:pt x="0" y="377951"/>
                </a:lnTo>
                <a:lnTo>
                  <a:pt x="1524" y="377951"/>
                </a:lnTo>
                <a:lnTo>
                  <a:pt x="1524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733925" y="1124839"/>
            <a:ext cx="88207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301105" algn="l"/>
              </a:tabLst>
            </a:pP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ОБЛІ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К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 ОПЕ</a:t>
            </a:r>
            <a:r>
              <a:rPr sz="5400" b="1" i="0" spc="-280" dirty="0">
                <a:solidFill>
                  <a:srgbClr val="3A3838"/>
                </a:solidFill>
                <a:latin typeface="Calibri"/>
                <a:cs typeface="Calibri"/>
              </a:rPr>
              <a:t>Р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АЦІЙНОЇ	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</a:t>
            </a:r>
            <a:r>
              <a:rPr sz="5400" b="1" i="0" spc="5" dirty="0">
                <a:solidFill>
                  <a:srgbClr val="3A3838"/>
                </a:solidFill>
                <a:latin typeface="Calibri"/>
                <a:cs typeface="Calibri"/>
              </a:rPr>
              <a:t>Р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ЕНДИ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40891" y="2902966"/>
            <a:ext cx="14865350" cy="6391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10" dirty="0">
                <a:latin typeface="Calibri"/>
                <a:cs typeface="Calibri"/>
              </a:rPr>
              <a:t>Компанія</a:t>
            </a:r>
            <a:r>
              <a:rPr sz="4400" spc="-15" dirty="0">
                <a:latin typeface="Calibri"/>
                <a:cs typeface="Calibri"/>
              </a:rPr>
              <a:t> здає </a:t>
            </a:r>
            <a:r>
              <a:rPr sz="4400" dirty="0">
                <a:latin typeface="Calibri"/>
                <a:cs typeface="Calibri"/>
              </a:rPr>
              <a:t>в</a:t>
            </a:r>
            <a:r>
              <a:rPr sz="4400" spc="-10" dirty="0">
                <a:latin typeface="Calibri"/>
                <a:cs typeface="Calibri"/>
              </a:rPr>
              <a:t> оренду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обладнання.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400" spc="-10" dirty="0">
                <a:latin typeface="Calibri"/>
                <a:cs typeface="Calibri"/>
              </a:rPr>
              <a:t>Початок</a:t>
            </a:r>
            <a:r>
              <a:rPr sz="4400" spc="-5" dirty="0">
                <a:latin typeface="Calibri"/>
                <a:cs typeface="Calibri"/>
              </a:rPr>
              <a:t> оренди </a:t>
            </a:r>
            <a:r>
              <a:rPr sz="4400" dirty="0">
                <a:latin typeface="Calibri"/>
                <a:cs typeface="Calibri"/>
              </a:rPr>
              <a:t>– </a:t>
            </a:r>
            <a:r>
              <a:rPr sz="4400" spc="-5" dirty="0">
                <a:latin typeface="Calibri"/>
                <a:cs typeface="Calibri"/>
              </a:rPr>
              <a:t>10.12.2021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р. </a:t>
            </a:r>
            <a:r>
              <a:rPr sz="4400" spc="-65" dirty="0">
                <a:latin typeface="Calibri"/>
                <a:cs typeface="Calibri"/>
              </a:rPr>
              <a:t>Термін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– 3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роки.</a:t>
            </a:r>
            <a:endParaRPr sz="4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4400" spc="-5" dirty="0">
                <a:latin typeface="Calibri"/>
                <a:cs typeface="Calibri"/>
              </a:rPr>
              <a:t>Орендні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платежі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сплачуються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щоквартально</a:t>
            </a:r>
            <a:r>
              <a:rPr sz="4400" spc="5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–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в</a:t>
            </a:r>
            <a:r>
              <a:rPr sz="4400" spc="1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останній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день </a:t>
            </a:r>
            <a:r>
              <a:rPr sz="4400" spc="-980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кварталу,</a:t>
            </a:r>
            <a:r>
              <a:rPr sz="440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починаючи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31.03.2021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р.</a:t>
            </a:r>
            <a:r>
              <a:rPr sz="4400" dirty="0">
                <a:latin typeface="Calibri"/>
                <a:cs typeface="Calibri"/>
              </a:rPr>
              <a:t> у </a:t>
            </a:r>
            <a:r>
              <a:rPr sz="4400" spc="-10" dirty="0">
                <a:latin typeface="Calibri"/>
                <a:cs typeface="Calibri"/>
              </a:rPr>
              <a:t>сумі</a:t>
            </a:r>
            <a:r>
              <a:rPr sz="4400" dirty="0">
                <a:latin typeface="Calibri"/>
                <a:cs typeface="Calibri"/>
              </a:rPr>
              <a:t> 120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000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грн.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4400" spc="-10" dirty="0">
                <a:latin typeface="Calibri"/>
                <a:cs typeface="Calibri"/>
              </a:rPr>
              <a:t>Розрахувати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суму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spc="-55" dirty="0">
                <a:latin typeface="Calibri"/>
                <a:cs typeface="Calibri"/>
              </a:rPr>
              <a:t>доходу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від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оренди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за </a:t>
            </a:r>
            <a:r>
              <a:rPr sz="4400" spc="-35" dirty="0">
                <a:latin typeface="Calibri"/>
                <a:cs typeface="Calibri"/>
              </a:rPr>
              <a:t>грудень </a:t>
            </a:r>
            <a:r>
              <a:rPr sz="4400" dirty="0">
                <a:latin typeface="Calibri"/>
                <a:cs typeface="Calibri"/>
              </a:rPr>
              <a:t>2021р.</a:t>
            </a:r>
            <a:endParaRPr sz="4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800">
              <a:latin typeface="Calibri"/>
              <a:cs typeface="Calibri"/>
            </a:endParaRPr>
          </a:p>
          <a:p>
            <a:pPr marL="10668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120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000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*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3 роки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* 4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квартали = 1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440 000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грн</a:t>
            </a:r>
            <a:endParaRPr sz="4400">
              <a:latin typeface="Calibri"/>
              <a:cs typeface="Calibri"/>
            </a:endParaRPr>
          </a:p>
          <a:p>
            <a:pPr marL="106680">
              <a:lnSpc>
                <a:spcPct val="100000"/>
              </a:lnSpc>
              <a:spcBef>
                <a:spcPts val="969"/>
              </a:spcBef>
            </a:pPr>
            <a:r>
              <a:rPr sz="4400" dirty="0">
                <a:latin typeface="Calibri"/>
                <a:cs typeface="Calibri"/>
              </a:rPr>
              <a:t>1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440 000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/</a:t>
            </a:r>
            <a:r>
              <a:rPr sz="4400" spc="-5" dirty="0">
                <a:latin typeface="Calibri"/>
                <a:cs typeface="Calibri"/>
              </a:rPr>
              <a:t> (365*3)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=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1 315,07 </a:t>
            </a:r>
            <a:r>
              <a:rPr sz="4400" spc="-5" dirty="0">
                <a:latin typeface="Calibri"/>
                <a:cs typeface="Calibri"/>
              </a:rPr>
              <a:t>грн/день</a:t>
            </a:r>
            <a:endParaRPr sz="4400">
              <a:latin typeface="Calibri"/>
              <a:cs typeface="Calibri"/>
            </a:endParaRPr>
          </a:p>
          <a:p>
            <a:pPr marL="106680">
              <a:lnSpc>
                <a:spcPct val="100000"/>
              </a:lnSpc>
              <a:spcBef>
                <a:spcPts val="975"/>
              </a:spcBef>
            </a:pPr>
            <a:r>
              <a:rPr sz="4400" dirty="0">
                <a:latin typeface="Calibri"/>
                <a:cs typeface="Calibri"/>
              </a:rPr>
              <a:t>1 315,07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* 22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дні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= 28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931,54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грн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–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дохід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за </a:t>
            </a:r>
            <a:r>
              <a:rPr sz="4400" spc="-35" dirty="0">
                <a:latin typeface="Calibri"/>
                <a:cs typeface="Calibri"/>
              </a:rPr>
              <a:t>грудень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2021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53923"/>
            <a:ext cx="1905" cy="378460"/>
          </a:xfrm>
          <a:custGeom>
            <a:avLst/>
            <a:gdLst/>
            <a:ahLst/>
            <a:cxnLst/>
            <a:rect l="l" t="t" r="r" b="b"/>
            <a:pathLst>
              <a:path w="1905" h="378459">
                <a:moveTo>
                  <a:pt x="1524" y="0"/>
                </a:moveTo>
                <a:lnTo>
                  <a:pt x="0" y="0"/>
                </a:lnTo>
                <a:lnTo>
                  <a:pt x="0" y="377951"/>
                </a:lnTo>
                <a:lnTo>
                  <a:pt x="1524" y="377951"/>
                </a:lnTo>
                <a:lnTo>
                  <a:pt x="1524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973448" y="1429893"/>
            <a:ext cx="1033907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93490" algn="l"/>
                <a:tab pos="7850505" algn="l"/>
              </a:tabLst>
            </a:pP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ПРИКЛАД</a:t>
            </a:r>
            <a:r>
              <a:rPr sz="5400" b="1" i="0" spc="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2.	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ОПЕ</a:t>
            </a:r>
            <a:r>
              <a:rPr sz="5400" b="1" i="0" spc="-300" dirty="0">
                <a:solidFill>
                  <a:srgbClr val="3A3838"/>
                </a:solidFill>
                <a:latin typeface="Calibri"/>
                <a:cs typeface="Calibri"/>
              </a:rPr>
              <a:t>Р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АЦІЙНА	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</a:t>
            </a:r>
            <a:r>
              <a:rPr sz="5400" b="1" i="0" spc="10" dirty="0">
                <a:solidFill>
                  <a:srgbClr val="3A3838"/>
                </a:solidFill>
                <a:latin typeface="Calibri"/>
                <a:cs typeface="Calibri"/>
              </a:rPr>
              <a:t>Р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ЕНДА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23629" y="3272289"/>
            <a:ext cx="8422005" cy="1748789"/>
          </a:xfrm>
          <a:prstGeom prst="rect">
            <a:avLst/>
          </a:prstGeom>
        </p:spPr>
        <p:txBody>
          <a:bodyPr vert="horz" wrap="square" lIns="0" tIns="203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5"/>
              </a:spcBef>
            </a:pPr>
            <a:r>
              <a:rPr sz="4400" dirty="0">
                <a:latin typeface="Calibri"/>
                <a:cs typeface="Calibri"/>
              </a:rPr>
              <a:t>641/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Податкове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зобов’язання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00"/>
              </a:spcBef>
            </a:pPr>
            <a:r>
              <a:rPr sz="4400" dirty="0">
                <a:latin typeface="Calibri"/>
                <a:cs typeface="Calibri"/>
              </a:rPr>
              <a:t>713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/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Дохід </a:t>
            </a:r>
            <a:r>
              <a:rPr sz="4400" dirty="0">
                <a:latin typeface="Calibri"/>
                <a:cs typeface="Calibri"/>
              </a:rPr>
              <a:t>від </a:t>
            </a:r>
            <a:r>
              <a:rPr sz="4400" spc="-5" dirty="0">
                <a:latin typeface="Calibri"/>
                <a:cs typeface="Calibri"/>
              </a:rPr>
              <a:t>операційної </a:t>
            </a:r>
            <a:r>
              <a:rPr sz="4400" dirty="0">
                <a:latin typeface="Calibri"/>
                <a:cs typeface="Calibri"/>
              </a:rPr>
              <a:t>оренди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21155" y="3374237"/>
            <a:ext cx="7772400" cy="321691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4400" dirty="0">
                <a:latin typeface="Calibri"/>
                <a:cs typeface="Calibri"/>
              </a:rPr>
              <a:t>10/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Основні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засоби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4400" dirty="0">
                <a:latin typeface="Calibri"/>
                <a:cs typeface="Calibri"/>
              </a:rPr>
              <a:t>13/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Знос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основних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засобів</a:t>
            </a:r>
            <a:endParaRPr sz="4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5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377/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Дебіторська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заборгованість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750302" y="1597532"/>
            <a:ext cx="27882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spc="-295" dirty="0">
                <a:solidFill>
                  <a:srgbClr val="3A3838"/>
                </a:solidFill>
                <a:latin typeface="Calibri"/>
                <a:cs typeface="Calibri"/>
              </a:rPr>
              <a:t>Р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АХУНКИ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48650" y="190499"/>
            <a:ext cx="1809749" cy="58102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653032" y="1542668"/>
            <a:ext cx="4547235" cy="3683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Calibri"/>
                <a:cs typeface="Calibri"/>
              </a:rPr>
              <a:t>10.12.2021:</a:t>
            </a:r>
            <a:endParaRPr sz="4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4000" spc="-40" dirty="0">
                <a:latin typeface="Calibri"/>
                <a:cs typeface="Calibri"/>
              </a:rPr>
              <a:t>Дт</a:t>
            </a:r>
            <a:r>
              <a:rPr sz="4000" spc="-15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ОЗ</a:t>
            </a:r>
            <a:r>
              <a:rPr sz="4000" spc="-15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в</a:t>
            </a:r>
            <a:r>
              <a:rPr sz="4000" spc="-2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оренді</a:t>
            </a:r>
            <a:r>
              <a:rPr sz="4000" spc="-15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(10/2) </a:t>
            </a:r>
            <a:r>
              <a:rPr sz="4000" spc="-890" dirty="0">
                <a:latin typeface="Calibri"/>
                <a:cs typeface="Calibri"/>
              </a:rPr>
              <a:t> </a:t>
            </a:r>
            <a:r>
              <a:rPr sz="4000" spc="-40" dirty="0">
                <a:latin typeface="Calibri"/>
                <a:cs typeface="Calibri"/>
              </a:rPr>
              <a:t>Кт</a:t>
            </a:r>
            <a:r>
              <a:rPr sz="4000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ОЗ</a:t>
            </a:r>
            <a:r>
              <a:rPr sz="4000" spc="-5" dirty="0">
                <a:latin typeface="Calibri"/>
                <a:cs typeface="Calibri"/>
              </a:rPr>
              <a:t> (10/1)</a:t>
            </a:r>
            <a:endParaRPr sz="4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000" spc="-5" dirty="0">
                <a:latin typeface="Calibri"/>
                <a:cs typeface="Calibri"/>
              </a:rPr>
              <a:t>…</a:t>
            </a:r>
            <a:endParaRPr sz="4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000" spc="-5" dirty="0">
                <a:latin typeface="Calibri"/>
                <a:cs typeface="Calibri"/>
              </a:rPr>
              <a:t>31.12.2021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53032" y="5810504"/>
            <a:ext cx="698182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-40" dirty="0">
                <a:latin typeface="Calibri"/>
                <a:cs typeface="Calibri"/>
              </a:rPr>
              <a:t>Дт</a:t>
            </a:r>
            <a:r>
              <a:rPr sz="4000" dirty="0">
                <a:latin typeface="Calibri"/>
                <a:cs typeface="Calibri"/>
              </a:rPr>
              <a:t> </a:t>
            </a:r>
            <a:r>
              <a:rPr sz="4000" spc="-15" dirty="0">
                <a:latin typeface="Calibri"/>
                <a:cs typeface="Calibri"/>
              </a:rPr>
              <a:t>Розрахунки</a:t>
            </a:r>
            <a:r>
              <a:rPr sz="4000" spc="-5" dirty="0">
                <a:latin typeface="Calibri"/>
                <a:cs typeface="Calibri"/>
              </a:rPr>
              <a:t> за</a:t>
            </a:r>
            <a:r>
              <a:rPr sz="4000" spc="-20" dirty="0">
                <a:latin typeface="Calibri"/>
                <a:cs typeface="Calibri"/>
              </a:rPr>
              <a:t> </a:t>
            </a:r>
            <a:r>
              <a:rPr sz="4000" spc="-15" dirty="0">
                <a:latin typeface="Calibri"/>
                <a:cs typeface="Calibri"/>
              </a:rPr>
              <a:t>орендою</a:t>
            </a:r>
            <a:r>
              <a:rPr sz="4000" spc="-1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(377) </a:t>
            </a:r>
            <a:r>
              <a:rPr sz="4000" spc="-890" dirty="0">
                <a:latin typeface="Calibri"/>
                <a:cs typeface="Calibri"/>
              </a:rPr>
              <a:t> </a:t>
            </a:r>
            <a:r>
              <a:rPr sz="4000" spc="-40" dirty="0">
                <a:latin typeface="Calibri"/>
                <a:cs typeface="Calibri"/>
              </a:rPr>
              <a:t>Кт</a:t>
            </a:r>
            <a:r>
              <a:rPr sz="4000" dirty="0">
                <a:latin typeface="Calibri"/>
                <a:cs typeface="Calibri"/>
              </a:rPr>
              <a:t> </a:t>
            </a:r>
            <a:r>
              <a:rPr sz="4000" spc="-50" dirty="0">
                <a:latin typeface="Calibri"/>
                <a:cs typeface="Calibri"/>
              </a:rPr>
              <a:t>Доходи</a:t>
            </a:r>
            <a:r>
              <a:rPr sz="4000" spc="1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від</a:t>
            </a:r>
            <a:r>
              <a:rPr sz="4000" spc="-10" dirty="0">
                <a:latin typeface="Calibri"/>
                <a:cs typeface="Calibri"/>
              </a:rPr>
              <a:t> оренди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(713)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28929" y="5810504"/>
            <a:ext cx="295211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Calibri"/>
                <a:cs typeface="Calibri"/>
              </a:rPr>
              <a:t>28</a:t>
            </a:r>
            <a:r>
              <a:rPr sz="4000" spc="-3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931,54</a:t>
            </a:r>
            <a:r>
              <a:rPr sz="4000" spc="-25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грн</a:t>
            </a:r>
            <a:endParaRPr sz="4000">
              <a:latin typeface="Calibri"/>
              <a:cs typeface="Calibri"/>
            </a:endParaRPr>
          </a:p>
          <a:p>
            <a:pPr marL="67310">
              <a:lnSpc>
                <a:spcPct val="100000"/>
              </a:lnSpc>
            </a:pPr>
            <a:r>
              <a:rPr sz="4000" spc="-5" dirty="0">
                <a:latin typeface="Calibri"/>
                <a:cs typeface="Calibri"/>
              </a:rPr>
              <a:t>28</a:t>
            </a:r>
            <a:r>
              <a:rPr sz="4000" spc="-35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931,54</a:t>
            </a:r>
            <a:r>
              <a:rPr sz="4000" spc="-3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грн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53032" y="7639557"/>
            <a:ext cx="6960234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40" dirty="0">
                <a:latin typeface="Calibri"/>
                <a:cs typeface="Calibri"/>
              </a:rPr>
              <a:t>Дт</a:t>
            </a:r>
            <a:r>
              <a:rPr sz="4000" dirty="0">
                <a:latin typeface="Calibri"/>
                <a:cs typeface="Calibri"/>
              </a:rPr>
              <a:t> </a:t>
            </a:r>
            <a:r>
              <a:rPr sz="4000" spc="-50" dirty="0">
                <a:latin typeface="Calibri"/>
                <a:cs typeface="Calibri"/>
              </a:rPr>
              <a:t>Доходи</a:t>
            </a:r>
            <a:r>
              <a:rPr sz="4000" spc="1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від</a:t>
            </a:r>
            <a:r>
              <a:rPr sz="4000" spc="-10" dirty="0">
                <a:latin typeface="Calibri"/>
                <a:cs typeface="Calibri"/>
              </a:rPr>
              <a:t> оренди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(713)</a:t>
            </a:r>
            <a:r>
              <a:rPr sz="4000" spc="2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–</a:t>
            </a:r>
            <a:endParaRPr sz="4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000" spc="-40" dirty="0">
                <a:latin typeface="Calibri"/>
                <a:cs typeface="Calibri"/>
              </a:rPr>
              <a:t>Кт</a:t>
            </a:r>
            <a:r>
              <a:rPr sz="4000" spc="-5" dirty="0">
                <a:latin typeface="Calibri"/>
                <a:cs typeface="Calibri"/>
              </a:rPr>
              <a:t> 641/</a:t>
            </a:r>
            <a:r>
              <a:rPr sz="4000" spc="-15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Податкове</a:t>
            </a:r>
            <a:r>
              <a:rPr sz="4000" spc="-1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зобов’язання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888592" y="7639557"/>
            <a:ext cx="271081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Calibri"/>
                <a:cs typeface="Calibri"/>
              </a:rPr>
              <a:t>4</a:t>
            </a:r>
            <a:r>
              <a:rPr sz="4000" spc="-25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821,92</a:t>
            </a:r>
            <a:r>
              <a:rPr sz="4000" spc="-2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грн</a:t>
            </a:r>
            <a:endParaRPr sz="4000">
              <a:latin typeface="Calibri"/>
              <a:cs typeface="Calibri"/>
            </a:endParaRPr>
          </a:p>
          <a:p>
            <a:pPr marL="83185">
              <a:lnSpc>
                <a:spcPct val="100000"/>
              </a:lnSpc>
            </a:pPr>
            <a:r>
              <a:rPr sz="4000" spc="-5" dirty="0">
                <a:latin typeface="Calibri"/>
                <a:cs typeface="Calibri"/>
              </a:rPr>
              <a:t>4</a:t>
            </a:r>
            <a:r>
              <a:rPr sz="4000" spc="-35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821,92</a:t>
            </a:r>
            <a:r>
              <a:rPr sz="4000" spc="-3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грн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0" y="0"/>
            <a:ext cx="9180000" cy="1018800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9119" y="2417826"/>
            <a:ext cx="16250285" cy="6610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30225">
              <a:lnSpc>
                <a:spcPct val="100000"/>
              </a:lnSpc>
              <a:spcBef>
                <a:spcPts val="100"/>
              </a:spcBef>
              <a:buAutoNum type="arabicPeriod" startAt="82"/>
              <a:tabLst>
                <a:tab pos="923290" algn="l"/>
              </a:tabLst>
            </a:pPr>
            <a:r>
              <a:rPr sz="4800" spc="-20" dirty="0">
                <a:latin typeface="Calibri"/>
                <a:cs typeface="Calibri"/>
              </a:rPr>
              <a:t>Орендодавець </a:t>
            </a:r>
            <a:r>
              <a:rPr sz="4800" spc="-10" dirty="0">
                <a:latin typeface="Calibri"/>
                <a:cs typeface="Calibri"/>
              </a:rPr>
              <a:t>повинен </a:t>
            </a:r>
            <a:r>
              <a:rPr sz="4800" dirty="0">
                <a:latin typeface="Calibri"/>
                <a:cs typeface="Calibri"/>
              </a:rPr>
              <a:t>визнавати витрати, включаючи 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витрати на амортизацію,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понесені</a:t>
            </a:r>
            <a:r>
              <a:rPr sz="480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при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отриманні</a:t>
            </a:r>
            <a:r>
              <a:rPr sz="4800" dirty="0">
                <a:latin typeface="Calibri"/>
                <a:cs typeface="Calibri"/>
              </a:rPr>
              <a:t> </a:t>
            </a:r>
            <a:r>
              <a:rPr sz="4800" spc="-60" dirty="0">
                <a:latin typeface="Calibri"/>
                <a:cs typeface="Calibri"/>
              </a:rPr>
              <a:t>доходу</a:t>
            </a:r>
            <a:r>
              <a:rPr sz="4800" dirty="0">
                <a:latin typeface="Calibri"/>
                <a:cs typeface="Calibri"/>
              </a:rPr>
              <a:t> від </a:t>
            </a:r>
            <a:r>
              <a:rPr sz="4800" spc="-107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оренди,</a:t>
            </a:r>
            <a:r>
              <a:rPr sz="4800" spc="-1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як </a:t>
            </a:r>
            <a:r>
              <a:rPr sz="4800" spc="-5" dirty="0">
                <a:latin typeface="Calibri"/>
                <a:cs typeface="Calibri"/>
              </a:rPr>
              <a:t>витрати.</a:t>
            </a:r>
            <a:endParaRPr sz="4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alibri"/>
              <a:buAutoNum type="arabicPeriod" startAt="82"/>
            </a:pPr>
            <a:endParaRPr sz="47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  <a:buAutoNum type="arabicPeriod" startAt="82"/>
              <a:tabLst>
                <a:tab pos="923925" algn="l"/>
              </a:tabLst>
            </a:pPr>
            <a:r>
              <a:rPr sz="4800" spc="-20" dirty="0">
                <a:latin typeface="Calibri"/>
                <a:cs typeface="Calibri"/>
              </a:rPr>
              <a:t>Орендодавець</a:t>
            </a:r>
            <a:r>
              <a:rPr sz="4800" spc="-2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повинен </a:t>
            </a:r>
            <a:r>
              <a:rPr sz="4800" spc="-30" dirty="0">
                <a:latin typeface="Calibri"/>
                <a:cs typeface="Calibri"/>
              </a:rPr>
              <a:t>додавати</a:t>
            </a:r>
            <a:r>
              <a:rPr sz="4800" spc="-2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початкові </a:t>
            </a:r>
            <a:r>
              <a:rPr sz="4800" dirty="0">
                <a:latin typeface="Calibri"/>
                <a:cs typeface="Calibri"/>
              </a:rPr>
              <a:t>прямі витрати, </a:t>
            </a:r>
            <a:r>
              <a:rPr sz="4800" spc="-107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понесені</a:t>
            </a:r>
            <a:r>
              <a:rPr sz="4800" spc="-2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за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spc="-25" dirty="0">
                <a:latin typeface="Calibri"/>
                <a:cs typeface="Calibri"/>
              </a:rPr>
              <a:t>погодженням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spc="-20" dirty="0">
                <a:latin typeface="Calibri"/>
                <a:cs typeface="Calibri"/>
              </a:rPr>
              <a:t>договору</a:t>
            </a:r>
            <a:r>
              <a:rPr sz="4800" spc="2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операційної</a:t>
            </a:r>
            <a:r>
              <a:rPr sz="4800" spc="-1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оренди,</a:t>
            </a:r>
            <a:r>
              <a:rPr sz="4800" spc="5" dirty="0">
                <a:latin typeface="Calibri"/>
                <a:cs typeface="Calibri"/>
              </a:rPr>
              <a:t> </a:t>
            </a:r>
            <a:r>
              <a:rPr sz="4800" spc="-30" dirty="0">
                <a:latin typeface="Calibri"/>
                <a:cs typeface="Calibri"/>
              </a:rPr>
              <a:t>до</a:t>
            </a:r>
            <a:endParaRPr sz="4800">
              <a:latin typeface="Calibri"/>
              <a:cs typeface="Calibri"/>
            </a:endParaRPr>
          </a:p>
          <a:p>
            <a:pPr marL="12700" marR="84455">
              <a:lnSpc>
                <a:spcPct val="100000"/>
              </a:lnSpc>
            </a:pPr>
            <a:r>
              <a:rPr sz="4800" dirty="0">
                <a:latin typeface="Calibri"/>
                <a:cs typeface="Calibri"/>
              </a:rPr>
              <a:t>балансової </a:t>
            </a:r>
            <a:r>
              <a:rPr sz="4800" spc="-10" dirty="0">
                <a:latin typeface="Calibri"/>
                <a:cs typeface="Calibri"/>
              </a:rPr>
              <a:t>вартості базового </a:t>
            </a:r>
            <a:r>
              <a:rPr sz="4800" dirty="0">
                <a:latin typeface="Calibri"/>
                <a:cs typeface="Calibri"/>
              </a:rPr>
              <a:t>активу </a:t>
            </a:r>
            <a:r>
              <a:rPr sz="4800" spc="-5" dirty="0">
                <a:latin typeface="Calibri"/>
                <a:cs typeface="Calibri"/>
              </a:rPr>
              <a:t>та </a:t>
            </a:r>
            <a:r>
              <a:rPr sz="4800" dirty="0">
                <a:latin typeface="Calibri"/>
                <a:cs typeface="Calibri"/>
              </a:rPr>
              <a:t>визнавати </a:t>
            </a:r>
            <a:r>
              <a:rPr sz="4800" spc="-5" dirty="0">
                <a:latin typeface="Calibri"/>
                <a:cs typeface="Calibri"/>
              </a:rPr>
              <a:t>такі </a:t>
            </a:r>
            <a:r>
              <a:rPr sz="4800" dirty="0">
                <a:latin typeface="Calibri"/>
                <a:cs typeface="Calibri"/>
              </a:rPr>
              <a:t>витрати </a:t>
            </a:r>
            <a:r>
              <a:rPr sz="4800" spc="-107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як</a:t>
            </a:r>
            <a:r>
              <a:rPr sz="4800" spc="-1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витрати </a:t>
            </a:r>
            <a:r>
              <a:rPr sz="4800" spc="-15" dirty="0">
                <a:latin typeface="Calibri"/>
                <a:cs typeface="Calibri"/>
              </a:rPr>
              <a:t>протягом</a:t>
            </a:r>
            <a:r>
              <a:rPr sz="4800" spc="1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терміну</a:t>
            </a:r>
            <a:r>
              <a:rPr sz="480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оренди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з </a:t>
            </a:r>
            <a:r>
              <a:rPr sz="4800" spc="-10" dirty="0">
                <a:latin typeface="Calibri"/>
                <a:cs typeface="Calibri"/>
              </a:rPr>
              <a:t>використанням</a:t>
            </a:r>
            <a:r>
              <a:rPr sz="4800" spc="-5" dirty="0">
                <a:latin typeface="Calibri"/>
                <a:cs typeface="Calibri"/>
              </a:rPr>
              <a:t> тих</a:t>
            </a:r>
            <a:endParaRPr sz="4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800" dirty="0">
                <a:latin typeface="Calibri"/>
                <a:cs typeface="Calibri"/>
              </a:rPr>
              <a:t>самих</a:t>
            </a:r>
            <a:r>
              <a:rPr sz="4800" spc="-5" dirty="0">
                <a:latin typeface="Calibri"/>
                <a:cs typeface="Calibri"/>
              </a:rPr>
              <a:t> принципів,</a:t>
            </a:r>
            <a:r>
              <a:rPr sz="4800" spc="15" dirty="0">
                <a:latin typeface="Calibri"/>
                <a:cs typeface="Calibri"/>
              </a:rPr>
              <a:t> </a:t>
            </a:r>
            <a:r>
              <a:rPr sz="4800" spc="-25" dirty="0">
                <a:latin typeface="Calibri"/>
                <a:cs typeface="Calibri"/>
              </a:rPr>
              <a:t>що</a:t>
            </a:r>
            <a:r>
              <a:rPr sz="4800" spc="-10" dirty="0">
                <a:latin typeface="Calibri"/>
                <a:cs typeface="Calibri"/>
              </a:rPr>
              <a:t> застосовуються </a:t>
            </a:r>
            <a:r>
              <a:rPr sz="4800" spc="-35" dirty="0">
                <a:latin typeface="Calibri"/>
                <a:cs typeface="Calibri"/>
              </a:rPr>
              <a:t>до</a:t>
            </a:r>
            <a:r>
              <a:rPr sz="4800" spc="-10" dirty="0">
                <a:latin typeface="Calibri"/>
                <a:cs typeface="Calibri"/>
              </a:rPr>
              <a:t> </a:t>
            </a:r>
            <a:r>
              <a:rPr sz="4800" spc="-60" dirty="0">
                <a:latin typeface="Calibri"/>
                <a:cs typeface="Calibri"/>
              </a:rPr>
              <a:t>доходу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від</a:t>
            </a:r>
            <a:r>
              <a:rPr sz="4800" spc="-1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оренди.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53923"/>
            <a:ext cx="1905" cy="378460"/>
          </a:xfrm>
          <a:custGeom>
            <a:avLst/>
            <a:gdLst/>
            <a:ahLst/>
            <a:cxnLst/>
            <a:rect l="l" t="t" r="r" b="b"/>
            <a:pathLst>
              <a:path w="1905" h="378459">
                <a:moveTo>
                  <a:pt x="1524" y="0"/>
                </a:moveTo>
                <a:lnTo>
                  <a:pt x="0" y="0"/>
                </a:lnTo>
                <a:lnTo>
                  <a:pt x="0" y="377951"/>
                </a:lnTo>
                <a:lnTo>
                  <a:pt x="1524" y="377951"/>
                </a:lnTo>
                <a:lnTo>
                  <a:pt x="1524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51350" y="1067181"/>
            <a:ext cx="95624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69079" algn="l"/>
              </a:tabLst>
            </a:pPr>
            <a:r>
              <a:rPr sz="5400" b="1" i="0" spc="-35" dirty="0">
                <a:solidFill>
                  <a:srgbClr val="3A3838"/>
                </a:solidFill>
                <a:latin typeface="Calibri"/>
                <a:cs typeface="Calibri"/>
              </a:rPr>
              <a:t>ОПЕРАЦІЙНА	</a:t>
            </a:r>
            <a:r>
              <a:rPr sz="5400" b="1" i="0" spc="5" dirty="0">
                <a:solidFill>
                  <a:srgbClr val="3A3838"/>
                </a:solidFill>
                <a:latin typeface="Calibri"/>
                <a:cs typeface="Calibri"/>
              </a:rPr>
              <a:t>ОРЕНДА:</a:t>
            </a:r>
            <a:r>
              <a:rPr sz="5400" b="1" i="0" spc="-6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100" dirty="0">
                <a:solidFill>
                  <a:srgbClr val="3A3838"/>
                </a:solidFill>
                <a:latin typeface="Calibri"/>
                <a:cs typeface="Calibri"/>
              </a:rPr>
              <a:t>ВИТРАТИ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4023" y="3208020"/>
            <a:ext cx="4051300" cy="1935480"/>
          </a:xfrm>
          <a:prstGeom prst="rect">
            <a:avLst/>
          </a:prstGeom>
          <a:ln w="12700">
            <a:solidFill>
              <a:srgbClr val="5B9BD4"/>
            </a:solidFill>
          </a:ln>
        </p:spPr>
        <p:txBody>
          <a:bodyPr vert="horz" wrap="square" lIns="0" tIns="526415" rIns="0" bIns="0" rtlCol="0">
            <a:spAutoFit/>
          </a:bodyPr>
          <a:lstStyle/>
          <a:p>
            <a:pPr marL="204470">
              <a:lnSpc>
                <a:spcPct val="100000"/>
              </a:lnSpc>
              <a:spcBef>
                <a:spcPts val="4145"/>
              </a:spcBef>
            </a:pPr>
            <a:r>
              <a:rPr sz="4800" dirty="0">
                <a:latin typeface="Calibri"/>
                <a:cs typeface="Calibri"/>
              </a:rPr>
              <a:t>Власне</a:t>
            </a:r>
            <a:r>
              <a:rPr sz="4800" spc="-6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майно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10700" y="3208020"/>
            <a:ext cx="4585970" cy="1935480"/>
          </a:xfrm>
          <a:prstGeom prst="rect">
            <a:avLst/>
          </a:prstGeom>
          <a:ln w="12700">
            <a:solidFill>
              <a:srgbClr val="5B9BD4"/>
            </a:solidFill>
          </a:ln>
        </p:spPr>
        <p:txBody>
          <a:bodyPr vert="horz" wrap="square" lIns="0" tIns="112395" rIns="0" bIns="0" rtlCol="0">
            <a:spAutoFit/>
          </a:bodyPr>
          <a:lstStyle/>
          <a:p>
            <a:pPr marL="892175" marR="878840" algn="ctr">
              <a:lnSpc>
                <a:spcPct val="90000"/>
              </a:lnSpc>
              <a:spcBef>
                <a:spcPts val="885"/>
              </a:spcBef>
            </a:pPr>
            <a:r>
              <a:rPr sz="4000" spc="-5" dirty="0">
                <a:latin typeface="Calibri"/>
                <a:cs typeface="Calibri"/>
              </a:rPr>
              <a:t>Придбане</a:t>
            </a:r>
            <a:r>
              <a:rPr sz="4000" spc="-9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на </a:t>
            </a:r>
            <a:r>
              <a:rPr sz="4000" spc="-88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замовлення 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орендаря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4023" y="5801867"/>
            <a:ext cx="4051300" cy="1935480"/>
          </a:xfrm>
          <a:prstGeom prst="rect">
            <a:avLst/>
          </a:prstGeom>
          <a:ln w="12700">
            <a:solidFill>
              <a:srgbClr val="5B9BD4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3850">
              <a:latin typeface="Times New Roman"/>
              <a:cs typeface="Times New Roman"/>
            </a:endParaRPr>
          </a:p>
          <a:p>
            <a:pPr marL="912494">
              <a:lnSpc>
                <a:spcPct val="100000"/>
              </a:lnSpc>
              <a:spcBef>
                <a:spcPts val="5"/>
              </a:spcBef>
            </a:pPr>
            <a:r>
              <a:rPr sz="4400" spc="-20" dirty="0">
                <a:latin typeface="Calibri"/>
                <a:cs typeface="Calibri"/>
              </a:rPr>
              <a:t>ОЗ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→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ДтЗ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73183" y="5801867"/>
            <a:ext cx="4584700" cy="1935480"/>
          </a:xfrm>
          <a:prstGeom prst="rect">
            <a:avLst/>
          </a:prstGeom>
          <a:ln w="12700">
            <a:solidFill>
              <a:srgbClr val="5B9BD4"/>
            </a:solidFill>
          </a:ln>
        </p:spPr>
        <p:txBody>
          <a:bodyPr vert="horz" wrap="square" lIns="0" tIns="395605" rIns="0" bIns="0" rtlCol="0">
            <a:spAutoFit/>
          </a:bodyPr>
          <a:lstStyle/>
          <a:p>
            <a:pPr marL="1083310" marR="441325" indent="-632460">
              <a:lnSpc>
                <a:spcPts val="4320"/>
              </a:lnSpc>
              <a:spcBef>
                <a:spcPts val="3115"/>
              </a:spcBef>
            </a:pPr>
            <a:r>
              <a:rPr sz="4000" spc="-50" dirty="0">
                <a:latin typeface="Calibri"/>
                <a:cs typeface="Calibri"/>
              </a:rPr>
              <a:t>Гроші→</a:t>
            </a:r>
            <a:r>
              <a:rPr sz="4000" spc="-45" dirty="0">
                <a:latin typeface="Calibri"/>
                <a:cs typeface="Calibri"/>
              </a:rPr>
              <a:t> </a:t>
            </a:r>
            <a:r>
              <a:rPr sz="4000" spc="-20" dirty="0">
                <a:latin typeface="Calibri"/>
                <a:cs typeface="Calibri"/>
              </a:rPr>
              <a:t>ОЗ→</a:t>
            </a:r>
            <a:r>
              <a:rPr sz="4000" spc="-15" dirty="0">
                <a:latin typeface="Calibri"/>
                <a:cs typeface="Calibri"/>
              </a:rPr>
              <a:t> </a:t>
            </a:r>
            <a:r>
              <a:rPr sz="4000" spc="-30" dirty="0">
                <a:latin typeface="Calibri"/>
                <a:cs typeface="Calibri"/>
              </a:rPr>
              <a:t>ДтЗ </a:t>
            </a:r>
            <a:r>
              <a:rPr sz="4000" spc="-885" dirty="0">
                <a:latin typeface="Calibri"/>
                <a:cs typeface="Calibri"/>
              </a:rPr>
              <a:t> </a:t>
            </a:r>
            <a:r>
              <a:rPr sz="4000" spc="-45" dirty="0">
                <a:latin typeface="Calibri"/>
                <a:cs typeface="Calibri"/>
              </a:rPr>
              <a:t>Гроші→ДтЗ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025134" y="1397634"/>
            <a:ext cx="62350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spc="-10" dirty="0">
                <a:solidFill>
                  <a:srgbClr val="3A3838"/>
                </a:solidFill>
                <a:latin typeface="Calibri"/>
                <a:cs typeface="Calibri"/>
              </a:rPr>
              <a:t>ФІНАНСОВА</a:t>
            </a:r>
            <a:r>
              <a:rPr sz="5400" b="1" i="0" spc="-5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ОРЕНДА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25768" y="6606540"/>
            <a:ext cx="4584700" cy="1935480"/>
          </a:xfrm>
          <a:custGeom>
            <a:avLst/>
            <a:gdLst/>
            <a:ahLst/>
            <a:cxnLst/>
            <a:rect l="l" t="t" r="r" b="b"/>
            <a:pathLst>
              <a:path w="4584700" h="1935479">
                <a:moveTo>
                  <a:pt x="0" y="1935479"/>
                </a:moveTo>
                <a:lnTo>
                  <a:pt x="4584191" y="1935479"/>
                </a:lnTo>
                <a:lnTo>
                  <a:pt x="4584191" y="0"/>
                </a:lnTo>
                <a:lnTo>
                  <a:pt x="0" y="0"/>
                </a:lnTo>
                <a:lnTo>
                  <a:pt x="0" y="1935479"/>
                </a:lnTo>
                <a:close/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185531" y="7195566"/>
            <a:ext cx="12661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НАПП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76294" y="2932938"/>
            <a:ext cx="4051300" cy="1935480"/>
          </a:xfrm>
          <a:prstGeom prst="rect">
            <a:avLst/>
          </a:prstGeom>
          <a:ln w="28575">
            <a:solidFill>
              <a:srgbClr val="5B9BD4"/>
            </a:solidFill>
          </a:ln>
        </p:spPr>
        <p:txBody>
          <a:bodyPr vert="horz" wrap="square" lIns="0" tIns="394970" rIns="0" bIns="0" rtlCol="0">
            <a:spAutoFit/>
          </a:bodyPr>
          <a:lstStyle/>
          <a:p>
            <a:pPr marL="1411605" marR="683260" indent="-725805">
              <a:lnSpc>
                <a:spcPts val="4320"/>
              </a:lnSpc>
              <a:spcBef>
                <a:spcPts val="3110"/>
              </a:spcBef>
            </a:pPr>
            <a:r>
              <a:rPr sz="4000" spc="-5" dirty="0">
                <a:latin typeface="Calibri"/>
                <a:cs typeface="Calibri"/>
              </a:rPr>
              <a:t>як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основний </a:t>
            </a:r>
            <a:r>
              <a:rPr sz="4000" spc="-89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бізнес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10166" y="2910077"/>
            <a:ext cx="4584700" cy="1935480"/>
          </a:xfrm>
          <a:prstGeom prst="rect">
            <a:avLst/>
          </a:prstGeom>
          <a:ln w="28575">
            <a:solidFill>
              <a:srgbClr val="5B9BD4"/>
            </a:solidFill>
          </a:ln>
        </p:spPr>
        <p:txBody>
          <a:bodyPr vert="horz" wrap="square" lIns="0" tIns="393700" rIns="0" bIns="0" rtlCol="0">
            <a:spAutoFit/>
          </a:bodyPr>
          <a:lstStyle/>
          <a:p>
            <a:pPr marL="1621155" marR="924560" indent="-688975">
              <a:lnSpc>
                <a:spcPts val="4320"/>
              </a:lnSpc>
              <a:spcBef>
                <a:spcPts val="3100"/>
              </a:spcBef>
            </a:pPr>
            <a:r>
              <a:rPr sz="4000" spc="-5" dirty="0">
                <a:latin typeface="Calibri"/>
                <a:cs typeface="Calibri"/>
              </a:rPr>
              <a:t>як</a:t>
            </a:r>
            <a:r>
              <a:rPr sz="4000" spc="-85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побочний </a:t>
            </a:r>
            <a:r>
              <a:rPr sz="4000" spc="-89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бізнес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876294" y="5865114"/>
            <a:ext cx="4051300" cy="1937385"/>
          </a:xfrm>
          <a:custGeom>
            <a:avLst/>
            <a:gdLst/>
            <a:ahLst/>
            <a:cxnLst/>
            <a:rect l="l" t="t" r="r" b="b"/>
            <a:pathLst>
              <a:path w="4051300" h="1937384">
                <a:moveTo>
                  <a:pt x="0" y="1937004"/>
                </a:moveTo>
                <a:lnTo>
                  <a:pt x="4050792" y="1937004"/>
                </a:lnTo>
                <a:lnTo>
                  <a:pt x="4050792" y="0"/>
                </a:lnTo>
                <a:lnTo>
                  <a:pt x="0" y="0"/>
                </a:lnTo>
                <a:lnTo>
                  <a:pt x="0" y="1937004"/>
                </a:lnTo>
                <a:close/>
              </a:path>
            </a:pathLst>
          </a:custGeom>
          <a:ln w="28575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168900" y="6727900"/>
            <a:ext cx="27444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 Light"/>
                <a:cs typeface="Calibri Light"/>
              </a:rPr>
              <a:t>запаси</a:t>
            </a:r>
            <a:endParaRPr sz="4000">
              <a:latin typeface="Calibri Light"/>
              <a:cs typeface="Calibri Ligh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9695878" y="5850826"/>
            <a:ext cx="4613275" cy="1965960"/>
            <a:chOff x="9695878" y="5850826"/>
            <a:chExt cx="4613275" cy="1965960"/>
          </a:xfrm>
        </p:grpSpPr>
        <p:sp>
          <p:nvSpPr>
            <p:cNvPr id="9" name="object 9"/>
            <p:cNvSpPr/>
            <p:nvPr/>
          </p:nvSpPr>
          <p:spPr>
            <a:xfrm>
              <a:off x="9710166" y="5865114"/>
              <a:ext cx="4584700" cy="1937385"/>
            </a:xfrm>
            <a:custGeom>
              <a:avLst/>
              <a:gdLst/>
              <a:ahLst/>
              <a:cxnLst/>
              <a:rect l="l" t="t" r="r" b="b"/>
              <a:pathLst>
                <a:path w="4584700" h="1937384">
                  <a:moveTo>
                    <a:pt x="4584191" y="0"/>
                  </a:moveTo>
                  <a:lnTo>
                    <a:pt x="0" y="0"/>
                  </a:lnTo>
                  <a:lnTo>
                    <a:pt x="0" y="1937004"/>
                  </a:lnTo>
                  <a:lnTo>
                    <a:pt x="4584191" y="1937004"/>
                  </a:lnTo>
                  <a:lnTo>
                    <a:pt x="45841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710166" y="5865114"/>
              <a:ext cx="4584700" cy="1937385"/>
            </a:xfrm>
            <a:custGeom>
              <a:avLst/>
              <a:gdLst/>
              <a:ahLst/>
              <a:cxnLst/>
              <a:rect l="l" t="t" r="r" b="b"/>
              <a:pathLst>
                <a:path w="4584700" h="1937384">
                  <a:moveTo>
                    <a:pt x="0" y="1937004"/>
                  </a:moveTo>
                  <a:lnTo>
                    <a:pt x="4584191" y="1937004"/>
                  </a:lnTo>
                  <a:lnTo>
                    <a:pt x="4584191" y="0"/>
                  </a:lnTo>
                  <a:lnTo>
                    <a:pt x="0" y="0"/>
                  </a:lnTo>
                  <a:lnTo>
                    <a:pt x="0" y="1937004"/>
                  </a:lnTo>
                  <a:close/>
                </a:path>
              </a:pathLst>
            </a:custGeom>
            <a:ln w="2857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1704446" y="6453886"/>
            <a:ext cx="5969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Calibri Light"/>
                <a:cs typeface="Calibri Light"/>
              </a:rPr>
              <a:t>ОЗ</a:t>
            </a:r>
            <a:endParaRPr sz="4000">
              <a:latin typeface="Calibri Light"/>
              <a:cs typeface="Calibri Light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6639306" y="1210436"/>
            <a:ext cx="50107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28950" algn="l"/>
              </a:tabLst>
            </a:pPr>
            <a:r>
              <a:rPr sz="5400" b="1" i="0" spc="-65" dirty="0">
                <a:solidFill>
                  <a:srgbClr val="3A3838"/>
                </a:solidFill>
                <a:latin typeface="Calibri"/>
                <a:cs typeface="Calibri"/>
              </a:rPr>
              <a:t>Б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АЗОВИЙ	А</a:t>
            </a:r>
            <a:r>
              <a:rPr sz="5400" b="1" i="0" spc="-35" dirty="0">
                <a:solidFill>
                  <a:srgbClr val="3A3838"/>
                </a:solidFill>
                <a:latin typeface="Calibri"/>
                <a:cs typeface="Calibri"/>
              </a:rPr>
              <a:t>К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ТИВ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923"/>
            <a:ext cx="1905" cy="378460"/>
          </a:xfrm>
          <a:custGeom>
            <a:avLst/>
            <a:gdLst/>
            <a:ahLst/>
            <a:cxnLst/>
            <a:rect l="l" t="t" r="r" b="b"/>
            <a:pathLst>
              <a:path w="1905" h="378459">
                <a:moveTo>
                  <a:pt x="1524" y="0"/>
                </a:moveTo>
                <a:lnTo>
                  <a:pt x="0" y="0"/>
                </a:lnTo>
                <a:lnTo>
                  <a:pt x="0" y="377951"/>
                </a:lnTo>
                <a:lnTo>
                  <a:pt x="1524" y="377951"/>
                </a:lnTo>
                <a:lnTo>
                  <a:pt x="1524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34516" y="2392807"/>
            <a:ext cx="15899765" cy="6062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4400" spc="-5" dirty="0">
                <a:latin typeface="Calibri"/>
                <a:cs typeface="Calibri"/>
              </a:rPr>
              <a:t>25.01.2022 р. </a:t>
            </a:r>
            <a:r>
              <a:rPr sz="4400" spc="-10" dirty="0">
                <a:latin typeface="Calibri"/>
                <a:cs typeface="Calibri"/>
              </a:rPr>
              <a:t>компанія </a:t>
            </a:r>
            <a:r>
              <a:rPr sz="4400" spc="-5" dirty="0">
                <a:latin typeface="Calibri"/>
                <a:cs typeface="Calibri"/>
              </a:rPr>
              <a:t>придбала </a:t>
            </a:r>
            <a:r>
              <a:rPr sz="4400" spc="-10" dirty="0">
                <a:latin typeface="Calibri"/>
                <a:cs typeface="Calibri"/>
              </a:rPr>
              <a:t>обладнання </a:t>
            </a:r>
            <a:r>
              <a:rPr sz="4400" dirty="0">
                <a:latin typeface="Calibri"/>
                <a:cs typeface="Calibri"/>
              </a:rPr>
              <a:t>вартістю 120 000 грн </a:t>
            </a:r>
            <a:r>
              <a:rPr sz="4400" spc="-98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(в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spc="-45" dirty="0">
                <a:latin typeface="Calibri"/>
                <a:cs typeface="Calibri"/>
              </a:rPr>
              <a:t>т.ч.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ПДВ).</a:t>
            </a:r>
            <a:endParaRPr sz="44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4400" spc="-5" dirty="0">
                <a:latin typeface="Calibri"/>
                <a:cs typeface="Calibri"/>
              </a:rPr>
              <a:t>Строк</a:t>
            </a:r>
            <a:r>
              <a:rPr sz="440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есплуатації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обладнання</a:t>
            </a:r>
            <a:r>
              <a:rPr sz="4400" spc="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–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2</a:t>
            </a:r>
            <a:r>
              <a:rPr sz="4400" spc="1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роки.</a:t>
            </a:r>
            <a:endParaRPr sz="4400">
              <a:latin typeface="Calibri"/>
              <a:cs typeface="Calibri"/>
            </a:endParaRPr>
          </a:p>
          <a:p>
            <a:pPr marL="12700" marR="189230" algn="just">
              <a:lnSpc>
                <a:spcPct val="100000"/>
              </a:lnSpc>
              <a:spcBef>
                <a:spcPts val="5"/>
              </a:spcBef>
            </a:pPr>
            <a:r>
              <a:rPr sz="4400" spc="-5" dirty="0">
                <a:latin typeface="Calibri"/>
                <a:cs typeface="Calibri"/>
              </a:rPr>
              <a:t>05.02.2022 р. укладено </a:t>
            </a:r>
            <a:r>
              <a:rPr sz="4400" spc="-15" dirty="0">
                <a:latin typeface="Calibri"/>
                <a:cs typeface="Calibri"/>
              </a:rPr>
              <a:t>договір </a:t>
            </a:r>
            <a:r>
              <a:rPr sz="4400" dirty="0">
                <a:latin typeface="Calibri"/>
                <a:cs typeface="Calibri"/>
              </a:rPr>
              <a:t>оренди </a:t>
            </a:r>
            <a:r>
              <a:rPr sz="4400" spc="-5" dirty="0">
                <a:latin typeface="Calibri"/>
                <a:cs typeface="Calibri"/>
              </a:rPr>
              <a:t>терміном </a:t>
            </a:r>
            <a:r>
              <a:rPr sz="4400" spc="-25" dirty="0">
                <a:latin typeface="Calibri"/>
                <a:cs typeface="Calibri"/>
              </a:rPr>
              <a:t>до </a:t>
            </a:r>
            <a:r>
              <a:rPr sz="4400" spc="-5" dirty="0">
                <a:latin typeface="Calibri"/>
                <a:cs typeface="Calibri"/>
              </a:rPr>
              <a:t>25.10.2023 р. </a:t>
            </a:r>
            <a:r>
              <a:rPr sz="4400" spc="-98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Орендні </a:t>
            </a:r>
            <a:r>
              <a:rPr sz="4400" spc="-15" dirty="0">
                <a:latin typeface="Calibri"/>
                <a:cs typeface="Calibri"/>
              </a:rPr>
              <a:t>платежі </a:t>
            </a:r>
            <a:r>
              <a:rPr sz="4400" spc="-5" dirty="0">
                <a:latin typeface="Calibri"/>
                <a:cs typeface="Calibri"/>
              </a:rPr>
              <a:t>сплачуються </a:t>
            </a:r>
            <a:r>
              <a:rPr sz="4400" spc="-20" dirty="0">
                <a:latin typeface="Calibri"/>
                <a:cs typeface="Calibri"/>
              </a:rPr>
              <a:t>кожного </a:t>
            </a:r>
            <a:r>
              <a:rPr sz="4400" spc="-10" dirty="0">
                <a:latin typeface="Calibri"/>
                <a:cs typeface="Calibri"/>
              </a:rPr>
              <a:t>10-го </a:t>
            </a:r>
            <a:r>
              <a:rPr sz="4400" spc="-5" dirty="0">
                <a:latin typeface="Calibri"/>
                <a:cs typeface="Calibri"/>
              </a:rPr>
              <a:t>числа </a:t>
            </a:r>
            <a:r>
              <a:rPr sz="4400" dirty="0">
                <a:latin typeface="Calibri"/>
                <a:cs typeface="Calibri"/>
              </a:rPr>
              <a:t>в </a:t>
            </a:r>
            <a:r>
              <a:rPr sz="4400" spc="-5" dirty="0">
                <a:latin typeface="Calibri"/>
                <a:cs typeface="Calibri"/>
              </a:rPr>
              <a:t>сумі </a:t>
            </a:r>
            <a:r>
              <a:rPr sz="4400" dirty="0">
                <a:latin typeface="Calibri"/>
                <a:cs typeface="Calibri"/>
              </a:rPr>
              <a:t>5000 грн </a:t>
            </a:r>
            <a:r>
              <a:rPr sz="4400" spc="-98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(у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spc="-50" dirty="0">
                <a:latin typeface="Calibri"/>
                <a:cs typeface="Calibri"/>
              </a:rPr>
              <a:t>т.ч.</a:t>
            </a:r>
            <a:r>
              <a:rPr sz="4400" spc="-5" dirty="0">
                <a:latin typeface="Calibri"/>
                <a:cs typeface="Calibri"/>
              </a:rPr>
              <a:t> ПДВ).</a:t>
            </a:r>
            <a:endParaRPr sz="4400">
              <a:latin typeface="Calibri"/>
              <a:cs typeface="Calibri"/>
            </a:endParaRPr>
          </a:p>
          <a:p>
            <a:pPr marL="12700" marR="854075">
              <a:lnSpc>
                <a:spcPct val="100000"/>
              </a:lnSpc>
            </a:pPr>
            <a:r>
              <a:rPr sz="4400" spc="-15" dirty="0">
                <a:latin typeface="Calibri"/>
                <a:cs typeface="Calibri"/>
              </a:rPr>
              <a:t>Платежі </a:t>
            </a:r>
            <a:r>
              <a:rPr sz="4400" dirty="0">
                <a:latin typeface="Calibri"/>
                <a:cs typeface="Calibri"/>
              </a:rPr>
              <a:t>за перший </a:t>
            </a:r>
            <a:r>
              <a:rPr sz="4400" spc="-5" dirty="0">
                <a:latin typeface="Calibri"/>
                <a:cs typeface="Calibri"/>
              </a:rPr>
              <a:t>та останній місяць оренди сплачуються </a:t>
            </a:r>
            <a:r>
              <a:rPr sz="4400" dirty="0">
                <a:latin typeface="Calibri"/>
                <a:cs typeface="Calibri"/>
              </a:rPr>
              <a:t>при </a:t>
            </a:r>
            <a:r>
              <a:rPr sz="4400" spc="-9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укладанні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договору.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Витрати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на </a:t>
            </a:r>
            <a:r>
              <a:rPr sz="4400" spc="-10" dirty="0">
                <a:latin typeface="Calibri"/>
                <a:cs typeface="Calibri"/>
              </a:rPr>
              <a:t>нотаріальне</a:t>
            </a:r>
            <a:r>
              <a:rPr sz="4400" spc="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посвідчення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договору </a:t>
            </a:r>
            <a:r>
              <a:rPr sz="4400" spc="-5" dirty="0">
                <a:latin typeface="Calibri"/>
                <a:cs typeface="Calibri"/>
              </a:rPr>
              <a:t>оренди </a:t>
            </a:r>
            <a:r>
              <a:rPr sz="4400" dirty="0">
                <a:latin typeface="Calibri"/>
                <a:cs typeface="Calibri"/>
              </a:rPr>
              <a:t>–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3000грн.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134992" y="964438"/>
            <a:ext cx="100190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ПРИКЛАД</a:t>
            </a:r>
            <a:r>
              <a:rPr sz="5400" b="1" i="0" spc="-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3.</a:t>
            </a:r>
            <a:r>
              <a:rPr sz="5400" b="1" i="0" spc="-1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10" dirty="0">
                <a:solidFill>
                  <a:srgbClr val="3A3838"/>
                </a:solidFill>
                <a:latin typeface="Calibri"/>
                <a:cs typeface="Calibri"/>
              </a:rPr>
              <a:t>ФІНАНСОВА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ОРЕНДА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99659" y="3424428"/>
            <a:ext cx="8575675" cy="824865"/>
          </a:xfrm>
          <a:prstGeom prst="rect">
            <a:avLst/>
          </a:prstGeom>
          <a:ln w="12700">
            <a:solidFill>
              <a:srgbClr val="4471C4"/>
            </a:solidFill>
          </a:ln>
        </p:spPr>
        <p:txBody>
          <a:bodyPr vert="horz" wrap="square" lIns="0" tIns="762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60"/>
              </a:spcBef>
            </a:pPr>
            <a:r>
              <a:rPr sz="4800" b="1" i="0" spc="-55" dirty="0">
                <a:solidFill>
                  <a:srgbClr val="0D0D0D"/>
                </a:solidFill>
                <a:latin typeface="Calibri"/>
                <a:cs typeface="Calibri"/>
              </a:rPr>
              <a:t>СТАВКА</a:t>
            </a:r>
            <a:endParaRPr sz="4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994405" y="5460238"/>
            <a:ext cx="5196205" cy="1409065"/>
            <a:chOff x="2994405" y="5460238"/>
            <a:chExt cx="5196205" cy="1409065"/>
          </a:xfrm>
        </p:grpSpPr>
        <p:sp>
          <p:nvSpPr>
            <p:cNvPr id="4" name="object 4"/>
            <p:cNvSpPr/>
            <p:nvPr/>
          </p:nvSpPr>
          <p:spPr>
            <a:xfrm>
              <a:off x="3000755" y="5466588"/>
              <a:ext cx="5183505" cy="1396365"/>
            </a:xfrm>
            <a:custGeom>
              <a:avLst/>
              <a:gdLst/>
              <a:ahLst/>
              <a:cxnLst/>
              <a:rect l="l" t="t" r="r" b="b"/>
              <a:pathLst>
                <a:path w="5183505" h="1396365">
                  <a:moveTo>
                    <a:pt x="4950460" y="0"/>
                  </a:moveTo>
                  <a:lnTo>
                    <a:pt x="232663" y="0"/>
                  </a:lnTo>
                  <a:lnTo>
                    <a:pt x="185766" y="4725"/>
                  </a:lnTo>
                  <a:lnTo>
                    <a:pt x="142089" y="18280"/>
                  </a:lnTo>
                  <a:lnTo>
                    <a:pt x="102567" y="39728"/>
                  </a:lnTo>
                  <a:lnTo>
                    <a:pt x="68135" y="68135"/>
                  </a:lnTo>
                  <a:lnTo>
                    <a:pt x="39728" y="102567"/>
                  </a:lnTo>
                  <a:lnTo>
                    <a:pt x="18280" y="142089"/>
                  </a:lnTo>
                  <a:lnTo>
                    <a:pt x="4725" y="185766"/>
                  </a:lnTo>
                  <a:lnTo>
                    <a:pt x="0" y="232663"/>
                  </a:lnTo>
                  <a:lnTo>
                    <a:pt x="0" y="1163320"/>
                  </a:lnTo>
                  <a:lnTo>
                    <a:pt x="4725" y="1210217"/>
                  </a:lnTo>
                  <a:lnTo>
                    <a:pt x="18280" y="1253894"/>
                  </a:lnTo>
                  <a:lnTo>
                    <a:pt x="39728" y="1293416"/>
                  </a:lnTo>
                  <a:lnTo>
                    <a:pt x="68135" y="1327848"/>
                  </a:lnTo>
                  <a:lnTo>
                    <a:pt x="102567" y="1356255"/>
                  </a:lnTo>
                  <a:lnTo>
                    <a:pt x="142089" y="1377703"/>
                  </a:lnTo>
                  <a:lnTo>
                    <a:pt x="185766" y="1391258"/>
                  </a:lnTo>
                  <a:lnTo>
                    <a:pt x="232663" y="1395984"/>
                  </a:lnTo>
                  <a:lnTo>
                    <a:pt x="4950460" y="1395984"/>
                  </a:lnTo>
                  <a:lnTo>
                    <a:pt x="4997357" y="1391258"/>
                  </a:lnTo>
                  <a:lnTo>
                    <a:pt x="5041034" y="1377703"/>
                  </a:lnTo>
                  <a:lnTo>
                    <a:pt x="5080556" y="1356255"/>
                  </a:lnTo>
                  <a:lnTo>
                    <a:pt x="5114988" y="1327848"/>
                  </a:lnTo>
                  <a:lnTo>
                    <a:pt x="5143395" y="1293416"/>
                  </a:lnTo>
                  <a:lnTo>
                    <a:pt x="5164843" y="1253894"/>
                  </a:lnTo>
                  <a:lnTo>
                    <a:pt x="5178398" y="1210217"/>
                  </a:lnTo>
                  <a:lnTo>
                    <a:pt x="5183124" y="1163320"/>
                  </a:lnTo>
                  <a:lnTo>
                    <a:pt x="5183124" y="232663"/>
                  </a:lnTo>
                  <a:lnTo>
                    <a:pt x="5178398" y="185766"/>
                  </a:lnTo>
                  <a:lnTo>
                    <a:pt x="5164843" y="142089"/>
                  </a:lnTo>
                  <a:lnTo>
                    <a:pt x="5143395" y="102567"/>
                  </a:lnTo>
                  <a:lnTo>
                    <a:pt x="5114988" y="68135"/>
                  </a:lnTo>
                  <a:lnTo>
                    <a:pt x="5080556" y="39728"/>
                  </a:lnTo>
                  <a:lnTo>
                    <a:pt x="5041034" y="18280"/>
                  </a:lnTo>
                  <a:lnTo>
                    <a:pt x="4997357" y="4725"/>
                  </a:lnTo>
                  <a:lnTo>
                    <a:pt x="4950460" y="0"/>
                  </a:lnTo>
                  <a:close/>
                </a:path>
              </a:pathLst>
            </a:custGeom>
            <a:solidFill>
              <a:srgbClr val="F1F1F1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00755" y="5466588"/>
              <a:ext cx="5183505" cy="1396365"/>
            </a:xfrm>
            <a:custGeom>
              <a:avLst/>
              <a:gdLst/>
              <a:ahLst/>
              <a:cxnLst/>
              <a:rect l="l" t="t" r="r" b="b"/>
              <a:pathLst>
                <a:path w="5183505" h="1396365">
                  <a:moveTo>
                    <a:pt x="0" y="232663"/>
                  </a:moveTo>
                  <a:lnTo>
                    <a:pt x="4725" y="185766"/>
                  </a:lnTo>
                  <a:lnTo>
                    <a:pt x="18280" y="142089"/>
                  </a:lnTo>
                  <a:lnTo>
                    <a:pt x="39728" y="102567"/>
                  </a:lnTo>
                  <a:lnTo>
                    <a:pt x="68135" y="68135"/>
                  </a:lnTo>
                  <a:lnTo>
                    <a:pt x="102567" y="39728"/>
                  </a:lnTo>
                  <a:lnTo>
                    <a:pt x="142089" y="18280"/>
                  </a:lnTo>
                  <a:lnTo>
                    <a:pt x="185766" y="4725"/>
                  </a:lnTo>
                  <a:lnTo>
                    <a:pt x="232663" y="0"/>
                  </a:lnTo>
                  <a:lnTo>
                    <a:pt x="4950460" y="0"/>
                  </a:lnTo>
                  <a:lnTo>
                    <a:pt x="4997357" y="4725"/>
                  </a:lnTo>
                  <a:lnTo>
                    <a:pt x="5041034" y="18280"/>
                  </a:lnTo>
                  <a:lnTo>
                    <a:pt x="5080556" y="39728"/>
                  </a:lnTo>
                  <a:lnTo>
                    <a:pt x="5114988" y="68135"/>
                  </a:lnTo>
                  <a:lnTo>
                    <a:pt x="5143395" y="102567"/>
                  </a:lnTo>
                  <a:lnTo>
                    <a:pt x="5164843" y="142089"/>
                  </a:lnTo>
                  <a:lnTo>
                    <a:pt x="5178398" y="185766"/>
                  </a:lnTo>
                  <a:lnTo>
                    <a:pt x="5183124" y="232663"/>
                  </a:lnTo>
                  <a:lnTo>
                    <a:pt x="5183124" y="1163320"/>
                  </a:lnTo>
                  <a:lnTo>
                    <a:pt x="5178398" y="1210217"/>
                  </a:lnTo>
                  <a:lnTo>
                    <a:pt x="5164843" y="1253894"/>
                  </a:lnTo>
                  <a:lnTo>
                    <a:pt x="5143395" y="1293416"/>
                  </a:lnTo>
                  <a:lnTo>
                    <a:pt x="5114988" y="1327848"/>
                  </a:lnTo>
                  <a:lnTo>
                    <a:pt x="5080556" y="1356255"/>
                  </a:lnTo>
                  <a:lnTo>
                    <a:pt x="5041034" y="1377703"/>
                  </a:lnTo>
                  <a:lnTo>
                    <a:pt x="4997357" y="1391258"/>
                  </a:lnTo>
                  <a:lnTo>
                    <a:pt x="4950460" y="1395984"/>
                  </a:lnTo>
                  <a:lnTo>
                    <a:pt x="232663" y="1395984"/>
                  </a:lnTo>
                  <a:lnTo>
                    <a:pt x="185766" y="1391258"/>
                  </a:lnTo>
                  <a:lnTo>
                    <a:pt x="142089" y="1377703"/>
                  </a:lnTo>
                  <a:lnTo>
                    <a:pt x="102567" y="1356255"/>
                  </a:lnTo>
                  <a:lnTo>
                    <a:pt x="68135" y="1327848"/>
                  </a:lnTo>
                  <a:lnTo>
                    <a:pt x="39728" y="1293416"/>
                  </a:lnTo>
                  <a:lnTo>
                    <a:pt x="18280" y="1253894"/>
                  </a:lnTo>
                  <a:lnTo>
                    <a:pt x="4725" y="1210217"/>
                  </a:lnTo>
                  <a:lnTo>
                    <a:pt x="0" y="1163320"/>
                  </a:lnTo>
                  <a:lnTo>
                    <a:pt x="0" y="232663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635502" y="5815711"/>
            <a:ext cx="39147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latin typeface="Calibri"/>
                <a:cs typeface="Calibri"/>
              </a:rPr>
              <a:t>закладена</a:t>
            </a:r>
            <a:r>
              <a:rPr sz="4000" b="1" spc="-15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в</a:t>
            </a:r>
            <a:r>
              <a:rPr sz="4000" b="1" spc="-40" dirty="0">
                <a:latin typeface="Calibri"/>
                <a:cs typeface="Calibri"/>
              </a:rPr>
              <a:t> </a:t>
            </a:r>
            <a:r>
              <a:rPr sz="4000" b="1" spc="-30" dirty="0">
                <a:latin typeface="Calibri"/>
                <a:cs typeface="Calibri"/>
              </a:rPr>
              <a:t>угоді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0097769" y="5460238"/>
            <a:ext cx="5196205" cy="1409065"/>
            <a:chOff x="10097769" y="5460238"/>
            <a:chExt cx="5196205" cy="1409065"/>
          </a:xfrm>
        </p:grpSpPr>
        <p:sp>
          <p:nvSpPr>
            <p:cNvPr id="8" name="object 8"/>
            <p:cNvSpPr/>
            <p:nvPr/>
          </p:nvSpPr>
          <p:spPr>
            <a:xfrm>
              <a:off x="10104119" y="5466588"/>
              <a:ext cx="5183505" cy="1396365"/>
            </a:xfrm>
            <a:custGeom>
              <a:avLst/>
              <a:gdLst/>
              <a:ahLst/>
              <a:cxnLst/>
              <a:rect l="l" t="t" r="r" b="b"/>
              <a:pathLst>
                <a:path w="5183505" h="1396365">
                  <a:moveTo>
                    <a:pt x="4950460" y="0"/>
                  </a:moveTo>
                  <a:lnTo>
                    <a:pt x="232663" y="0"/>
                  </a:lnTo>
                  <a:lnTo>
                    <a:pt x="185766" y="4725"/>
                  </a:lnTo>
                  <a:lnTo>
                    <a:pt x="142089" y="18280"/>
                  </a:lnTo>
                  <a:lnTo>
                    <a:pt x="102567" y="39728"/>
                  </a:lnTo>
                  <a:lnTo>
                    <a:pt x="68135" y="68135"/>
                  </a:lnTo>
                  <a:lnTo>
                    <a:pt x="39728" y="102567"/>
                  </a:lnTo>
                  <a:lnTo>
                    <a:pt x="18280" y="142089"/>
                  </a:lnTo>
                  <a:lnTo>
                    <a:pt x="4725" y="185766"/>
                  </a:lnTo>
                  <a:lnTo>
                    <a:pt x="0" y="232663"/>
                  </a:lnTo>
                  <a:lnTo>
                    <a:pt x="0" y="1163320"/>
                  </a:lnTo>
                  <a:lnTo>
                    <a:pt x="4725" y="1210217"/>
                  </a:lnTo>
                  <a:lnTo>
                    <a:pt x="18280" y="1253894"/>
                  </a:lnTo>
                  <a:lnTo>
                    <a:pt x="39728" y="1293416"/>
                  </a:lnTo>
                  <a:lnTo>
                    <a:pt x="68135" y="1327848"/>
                  </a:lnTo>
                  <a:lnTo>
                    <a:pt x="102567" y="1356255"/>
                  </a:lnTo>
                  <a:lnTo>
                    <a:pt x="142089" y="1377703"/>
                  </a:lnTo>
                  <a:lnTo>
                    <a:pt x="185766" y="1391258"/>
                  </a:lnTo>
                  <a:lnTo>
                    <a:pt x="232663" y="1395984"/>
                  </a:lnTo>
                  <a:lnTo>
                    <a:pt x="4950460" y="1395984"/>
                  </a:lnTo>
                  <a:lnTo>
                    <a:pt x="4997357" y="1391258"/>
                  </a:lnTo>
                  <a:lnTo>
                    <a:pt x="5041034" y="1377703"/>
                  </a:lnTo>
                  <a:lnTo>
                    <a:pt x="5080556" y="1356255"/>
                  </a:lnTo>
                  <a:lnTo>
                    <a:pt x="5114988" y="1327848"/>
                  </a:lnTo>
                  <a:lnTo>
                    <a:pt x="5143395" y="1293416"/>
                  </a:lnTo>
                  <a:lnTo>
                    <a:pt x="5164843" y="1253894"/>
                  </a:lnTo>
                  <a:lnTo>
                    <a:pt x="5178398" y="1210217"/>
                  </a:lnTo>
                  <a:lnTo>
                    <a:pt x="5183124" y="1163320"/>
                  </a:lnTo>
                  <a:lnTo>
                    <a:pt x="5183124" y="232663"/>
                  </a:lnTo>
                  <a:lnTo>
                    <a:pt x="5178398" y="185766"/>
                  </a:lnTo>
                  <a:lnTo>
                    <a:pt x="5164843" y="142089"/>
                  </a:lnTo>
                  <a:lnTo>
                    <a:pt x="5143395" y="102567"/>
                  </a:lnTo>
                  <a:lnTo>
                    <a:pt x="5114988" y="68135"/>
                  </a:lnTo>
                  <a:lnTo>
                    <a:pt x="5080556" y="39728"/>
                  </a:lnTo>
                  <a:lnTo>
                    <a:pt x="5041034" y="18280"/>
                  </a:lnTo>
                  <a:lnTo>
                    <a:pt x="4997357" y="4725"/>
                  </a:lnTo>
                  <a:lnTo>
                    <a:pt x="4950460" y="0"/>
                  </a:lnTo>
                  <a:close/>
                </a:path>
              </a:pathLst>
            </a:custGeom>
            <a:solidFill>
              <a:srgbClr val="F1F1F1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104119" y="5466588"/>
              <a:ext cx="5183505" cy="1396365"/>
            </a:xfrm>
            <a:custGeom>
              <a:avLst/>
              <a:gdLst/>
              <a:ahLst/>
              <a:cxnLst/>
              <a:rect l="l" t="t" r="r" b="b"/>
              <a:pathLst>
                <a:path w="5183505" h="1396365">
                  <a:moveTo>
                    <a:pt x="0" y="232663"/>
                  </a:moveTo>
                  <a:lnTo>
                    <a:pt x="4725" y="185766"/>
                  </a:lnTo>
                  <a:lnTo>
                    <a:pt x="18280" y="142089"/>
                  </a:lnTo>
                  <a:lnTo>
                    <a:pt x="39728" y="102567"/>
                  </a:lnTo>
                  <a:lnTo>
                    <a:pt x="68135" y="68135"/>
                  </a:lnTo>
                  <a:lnTo>
                    <a:pt x="102567" y="39728"/>
                  </a:lnTo>
                  <a:lnTo>
                    <a:pt x="142089" y="18280"/>
                  </a:lnTo>
                  <a:lnTo>
                    <a:pt x="185766" y="4725"/>
                  </a:lnTo>
                  <a:lnTo>
                    <a:pt x="232663" y="0"/>
                  </a:lnTo>
                  <a:lnTo>
                    <a:pt x="4950460" y="0"/>
                  </a:lnTo>
                  <a:lnTo>
                    <a:pt x="4997357" y="4725"/>
                  </a:lnTo>
                  <a:lnTo>
                    <a:pt x="5041034" y="18280"/>
                  </a:lnTo>
                  <a:lnTo>
                    <a:pt x="5080556" y="39728"/>
                  </a:lnTo>
                  <a:lnTo>
                    <a:pt x="5114988" y="68135"/>
                  </a:lnTo>
                  <a:lnTo>
                    <a:pt x="5143395" y="102567"/>
                  </a:lnTo>
                  <a:lnTo>
                    <a:pt x="5164843" y="142089"/>
                  </a:lnTo>
                  <a:lnTo>
                    <a:pt x="5178398" y="185766"/>
                  </a:lnTo>
                  <a:lnTo>
                    <a:pt x="5183124" y="232663"/>
                  </a:lnTo>
                  <a:lnTo>
                    <a:pt x="5183124" y="1163320"/>
                  </a:lnTo>
                  <a:lnTo>
                    <a:pt x="5178398" y="1210217"/>
                  </a:lnTo>
                  <a:lnTo>
                    <a:pt x="5164843" y="1253894"/>
                  </a:lnTo>
                  <a:lnTo>
                    <a:pt x="5143395" y="1293416"/>
                  </a:lnTo>
                  <a:lnTo>
                    <a:pt x="5114988" y="1327848"/>
                  </a:lnTo>
                  <a:lnTo>
                    <a:pt x="5080556" y="1356255"/>
                  </a:lnTo>
                  <a:lnTo>
                    <a:pt x="5041034" y="1377703"/>
                  </a:lnTo>
                  <a:lnTo>
                    <a:pt x="4997357" y="1391258"/>
                  </a:lnTo>
                  <a:lnTo>
                    <a:pt x="4950460" y="1395984"/>
                  </a:lnTo>
                  <a:lnTo>
                    <a:pt x="232663" y="1395984"/>
                  </a:lnTo>
                  <a:lnTo>
                    <a:pt x="185766" y="1391258"/>
                  </a:lnTo>
                  <a:lnTo>
                    <a:pt x="142089" y="1377703"/>
                  </a:lnTo>
                  <a:lnTo>
                    <a:pt x="102567" y="1356255"/>
                  </a:lnTo>
                  <a:lnTo>
                    <a:pt x="68135" y="1327848"/>
                  </a:lnTo>
                  <a:lnTo>
                    <a:pt x="39728" y="1293416"/>
                  </a:lnTo>
                  <a:lnTo>
                    <a:pt x="18280" y="1253894"/>
                  </a:lnTo>
                  <a:lnTo>
                    <a:pt x="4725" y="1210217"/>
                  </a:lnTo>
                  <a:lnTo>
                    <a:pt x="0" y="1163320"/>
                  </a:lnTo>
                  <a:lnTo>
                    <a:pt x="0" y="232663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1346306" y="5780658"/>
            <a:ext cx="28276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Calibri"/>
                <a:cs typeface="Calibri"/>
              </a:rPr>
              <a:t>запозичень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591556" y="4242942"/>
            <a:ext cx="7105015" cy="1243330"/>
          </a:xfrm>
          <a:custGeom>
            <a:avLst/>
            <a:gdLst/>
            <a:ahLst/>
            <a:cxnLst/>
            <a:rect l="l" t="t" r="r" b="b"/>
            <a:pathLst>
              <a:path w="7105015" h="1243329">
                <a:moveTo>
                  <a:pt x="7104888" y="1222629"/>
                </a:moveTo>
                <a:lnTo>
                  <a:pt x="7038086" y="1144778"/>
                </a:lnTo>
                <a:lnTo>
                  <a:pt x="7034022" y="1144397"/>
                </a:lnTo>
                <a:lnTo>
                  <a:pt x="7028688" y="1148969"/>
                </a:lnTo>
                <a:lnTo>
                  <a:pt x="7028434" y="1153033"/>
                </a:lnTo>
                <a:lnTo>
                  <a:pt x="7072757" y="1204722"/>
                </a:lnTo>
                <a:lnTo>
                  <a:pt x="3598672" y="0"/>
                </a:lnTo>
                <a:lnTo>
                  <a:pt x="3595941" y="8026"/>
                </a:lnTo>
                <a:lnTo>
                  <a:pt x="3593211" y="0"/>
                </a:lnTo>
                <a:lnTo>
                  <a:pt x="32131" y="1205001"/>
                </a:lnTo>
                <a:lnTo>
                  <a:pt x="74676" y="1156208"/>
                </a:lnTo>
                <a:lnTo>
                  <a:pt x="71374" y="1144905"/>
                </a:lnTo>
                <a:lnTo>
                  <a:pt x="67310" y="1145286"/>
                </a:lnTo>
                <a:lnTo>
                  <a:pt x="65024" y="1147826"/>
                </a:lnTo>
                <a:lnTo>
                  <a:pt x="0" y="1222629"/>
                </a:lnTo>
                <a:lnTo>
                  <a:pt x="97028" y="1242441"/>
                </a:lnTo>
                <a:lnTo>
                  <a:pt x="100457" y="1243203"/>
                </a:lnTo>
                <a:lnTo>
                  <a:pt x="103886" y="1240917"/>
                </a:lnTo>
                <a:lnTo>
                  <a:pt x="104521" y="1237488"/>
                </a:lnTo>
                <a:lnTo>
                  <a:pt x="105283" y="1234059"/>
                </a:lnTo>
                <a:lnTo>
                  <a:pt x="102997" y="1230757"/>
                </a:lnTo>
                <a:lnTo>
                  <a:pt x="99568" y="1229995"/>
                </a:lnTo>
                <a:lnTo>
                  <a:pt x="73469" y="1224661"/>
                </a:lnTo>
                <a:lnTo>
                  <a:pt x="36207" y="1217053"/>
                </a:lnTo>
                <a:lnTo>
                  <a:pt x="3595916" y="12395"/>
                </a:lnTo>
                <a:lnTo>
                  <a:pt x="7068604" y="1216761"/>
                </a:lnTo>
                <a:lnTo>
                  <a:pt x="7005193" y="1229233"/>
                </a:lnTo>
                <a:lnTo>
                  <a:pt x="7001764" y="1229995"/>
                </a:lnTo>
                <a:lnTo>
                  <a:pt x="6999478" y="1233297"/>
                </a:lnTo>
                <a:lnTo>
                  <a:pt x="7000113" y="1236726"/>
                </a:lnTo>
                <a:lnTo>
                  <a:pt x="7000875" y="1240155"/>
                </a:lnTo>
                <a:lnTo>
                  <a:pt x="7004177" y="1242441"/>
                </a:lnTo>
                <a:lnTo>
                  <a:pt x="7007606" y="1241679"/>
                </a:lnTo>
                <a:lnTo>
                  <a:pt x="7095160" y="1224534"/>
                </a:lnTo>
                <a:lnTo>
                  <a:pt x="7104888" y="1222629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844398" y="9655250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solidFill>
                  <a:srgbClr val="585858"/>
                </a:solidFill>
                <a:latin typeface="Tahoma"/>
                <a:cs typeface="Tahoma"/>
              </a:rPr>
              <a:t>15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35623" y="2790570"/>
            <a:ext cx="542671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221865" algn="l"/>
              </a:tabLst>
            </a:pPr>
            <a:r>
              <a:rPr sz="5400" spc="-75" dirty="0">
                <a:latin typeface="Calibri"/>
                <a:cs typeface="Calibri"/>
              </a:rPr>
              <a:t>FVa+</a:t>
            </a:r>
            <a:r>
              <a:rPr sz="5400" spc="-15" dirty="0">
                <a:latin typeface="Calibri"/>
                <a:cs typeface="Calibri"/>
              </a:rPr>
              <a:t> </a:t>
            </a:r>
            <a:r>
              <a:rPr sz="5400" dirty="0">
                <a:latin typeface="Calibri"/>
                <a:cs typeface="Calibri"/>
              </a:rPr>
              <a:t>IC	</a:t>
            </a:r>
            <a:r>
              <a:rPr sz="5400" spc="-5" dirty="0">
                <a:latin typeface="Calibri"/>
                <a:cs typeface="Calibri"/>
              </a:rPr>
              <a:t>=</a:t>
            </a:r>
            <a:r>
              <a:rPr sz="7200" spc="-7" baseline="-20833" dirty="0">
                <a:latin typeface="Calibri"/>
                <a:cs typeface="Calibri"/>
              </a:rPr>
              <a:t>∑</a:t>
            </a:r>
            <a:r>
              <a:rPr sz="7200" spc="157" baseline="-20833" dirty="0">
                <a:latin typeface="Calibri"/>
                <a:cs typeface="Calibri"/>
              </a:rPr>
              <a:t> </a:t>
            </a:r>
            <a:r>
              <a:rPr sz="5400" spc="-5" dirty="0">
                <a:latin typeface="Calibri"/>
                <a:cs typeface="Calibri"/>
              </a:rPr>
              <a:t>LPi</a:t>
            </a:r>
            <a:r>
              <a:rPr sz="5400" spc="-25" dirty="0">
                <a:latin typeface="Calibri"/>
                <a:cs typeface="Calibri"/>
              </a:rPr>
              <a:t> </a:t>
            </a:r>
            <a:r>
              <a:rPr sz="5400" spc="-100" dirty="0">
                <a:latin typeface="Calibri"/>
                <a:cs typeface="Calibri"/>
              </a:rPr>
              <a:t>+RVa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15171" y="3613226"/>
            <a:ext cx="164465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5400" spc="-5" dirty="0">
                <a:latin typeface="Calibri"/>
                <a:cs typeface="Calibri"/>
              </a:rPr>
              <a:t>(1+</a:t>
            </a:r>
            <a:r>
              <a:rPr sz="5400" spc="-5" dirty="0">
                <a:solidFill>
                  <a:srgbClr val="006FC0"/>
                </a:solidFill>
                <a:latin typeface="Calibri"/>
                <a:cs typeface="Calibri"/>
              </a:rPr>
              <a:t>d</a:t>
            </a:r>
            <a:r>
              <a:rPr sz="5400" spc="-5" dirty="0">
                <a:latin typeface="Calibri"/>
                <a:cs typeface="Calibri"/>
              </a:rPr>
              <a:t>)</a:t>
            </a:r>
            <a:r>
              <a:rPr sz="5400" spc="-7" baseline="24691" dirty="0">
                <a:latin typeface="Calibri"/>
                <a:cs typeface="Calibri"/>
              </a:rPr>
              <a:t>i</a:t>
            </a:r>
            <a:endParaRPr sz="5400" baseline="24691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229343" y="3752088"/>
            <a:ext cx="2652395" cy="0"/>
          </a:xfrm>
          <a:custGeom>
            <a:avLst/>
            <a:gdLst/>
            <a:ahLst/>
            <a:cxnLst/>
            <a:rect l="l" t="t" r="r" b="b"/>
            <a:pathLst>
              <a:path w="2652395">
                <a:moveTo>
                  <a:pt x="0" y="0"/>
                </a:moveTo>
                <a:lnTo>
                  <a:pt x="2652013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809746" y="5725795"/>
            <a:ext cx="10543540" cy="295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90" dirty="0">
                <a:latin typeface="Calibri"/>
                <a:cs typeface="Calibri"/>
              </a:rPr>
              <a:t>FVa</a:t>
            </a:r>
            <a:r>
              <a:rPr sz="4800" b="1" spc="-25" dirty="0">
                <a:latin typeface="Calibri"/>
                <a:cs typeface="Calibri"/>
              </a:rPr>
              <a:t> </a:t>
            </a:r>
            <a:r>
              <a:rPr sz="4800" b="1" dirty="0">
                <a:latin typeface="Calibri"/>
                <a:cs typeface="Calibri"/>
              </a:rPr>
              <a:t>–</a:t>
            </a:r>
            <a:r>
              <a:rPr sz="4800" b="1" spc="-1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справедлива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вартість</a:t>
            </a:r>
            <a:r>
              <a:rPr sz="4800" spc="-5" dirty="0">
                <a:latin typeface="Calibri"/>
                <a:cs typeface="Calibri"/>
              </a:rPr>
              <a:t> активу</a:t>
            </a:r>
            <a:endParaRPr sz="4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800" b="1" dirty="0">
                <a:latin typeface="Calibri"/>
                <a:cs typeface="Calibri"/>
              </a:rPr>
              <a:t>IC</a:t>
            </a:r>
            <a:r>
              <a:rPr sz="4800" b="1" spc="-25" dirty="0">
                <a:latin typeface="Calibri"/>
                <a:cs typeface="Calibri"/>
              </a:rPr>
              <a:t> </a:t>
            </a:r>
            <a:r>
              <a:rPr sz="4800" b="1" dirty="0">
                <a:latin typeface="Calibri"/>
                <a:cs typeface="Calibri"/>
              </a:rPr>
              <a:t>–</a:t>
            </a:r>
            <a:r>
              <a:rPr sz="4800" b="1" spc="-1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первісні</a:t>
            </a:r>
            <a:r>
              <a:rPr sz="4800" spc="-3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прямі</a:t>
            </a:r>
            <a:r>
              <a:rPr sz="4800" spc="-1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вирати </a:t>
            </a:r>
            <a:r>
              <a:rPr sz="4800" spc="-25" dirty="0">
                <a:latin typeface="Calibri"/>
                <a:cs typeface="Calibri"/>
              </a:rPr>
              <a:t>орендодавця</a:t>
            </a:r>
            <a:endParaRPr sz="4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800" b="1" dirty="0">
                <a:latin typeface="Calibri"/>
                <a:cs typeface="Calibri"/>
              </a:rPr>
              <a:t>LP</a:t>
            </a:r>
            <a:r>
              <a:rPr sz="4800" b="1" spc="-30" dirty="0">
                <a:latin typeface="Calibri"/>
                <a:cs typeface="Calibri"/>
              </a:rPr>
              <a:t> </a:t>
            </a:r>
            <a:r>
              <a:rPr sz="4800" b="1" dirty="0">
                <a:latin typeface="Calibri"/>
                <a:cs typeface="Calibri"/>
              </a:rPr>
              <a:t>–</a:t>
            </a:r>
            <a:r>
              <a:rPr sz="4800" b="1" spc="-3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орендні</a:t>
            </a:r>
            <a:r>
              <a:rPr sz="4800" dirty="0">
                <a:latin typeface="Calibri"/>
                <a:cs typeface="Calibri"/>
              </a:rPr>
              <a:t> </a:t>
            </a:r>
            <a:r>
              <a:rPr sz="4800" spc="-20" dirty="0">
                <a:latin typeface="Calibri"/>
                <a:cs typeface="Calibri"/>
              </a:rPr>
              <a:t>платежі</a:t>
            </a:r>
            <a:endParaRPr sz="4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800" b="1" spc="-110" dirty="0">
                <a:latin typeface="Calibri"/>
                <a:cs typeface="Calibri"/>
              </a:rPr>
              <a:t>RVa</a:t>
            </a:r>
            <a:r>
              <a:rPr sz="4800" b="1" spc="-10" dirty="0">
                <a:latin typeface="Calibri"/>
                <a:cs typeface="Calibri"/>
              </a:rPr>
              <a:t> </a:t>
            </a:r>
            <a:r>
              <a:rPr sz="4800" b="1" dirty="0">
                <a:latin typeface="Calibri"/>
                <a:cs typeface="Calibri"/>
              </a:rPr>
              <a:t>–</a:t>
            </a:r>
            <a:r>
              <a:rPr sz="4800" b="1" spc="-1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негарантована</a:t>
            </a:r>
            <a:r>
              <a:rPr sz="4800" spc="-2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залишкова</a:t>
            </a:r>
            <a:r>
              <a:rPr sz="4800" spc="1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вартість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73600" y="3896105"/>
            <a:ext cx="365823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43940" marR="5080" indent="-1031875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006FC0"/>
                </a:solidFill>
                <a:latin typeface="Calibri"/>
                <a:cs typeface="Calibri"/>
              </a:rPr>
              <a:t>Чисті</a:t>
            </a:r>
            <a:r>
              <a:rPr sz="4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spc="-5" dirty="0">
                <a:solidFill>
                  <a:srgbClr val="006FC0"/>
                </a:solidFill>
                <a:latin typeface="Calibri"/>
                <a:cs typeface="Calibri"/>
              </a:rPr>
              <a:t>інвестиції</a:t>
            </a:r>
            <a:r>
              <a:rPr sz="40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spc="-5" dirty="0">
                <a:solidFill>
                  <a:srgbClr val="006FC0"/>
                </a:solidFill>
                <a:latin typeface="Calibri"/>
                <a:cs typeface="Calibri"/>
              </a:rPr>
              <a:t>в </a:t>
            </a:r>
            <a:r>
              <a:rPr sz="4000" spc="-8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spc="-15" dirty="0">
                <a:solidFill>
                  <a:srgbClr val="006FC0"/>
                </a:solidFill>
                <a:latin typeface="Calibri"/>
                <a:cs typeface="Calibri"/>
              </a:rPr>
              <a:t>оренду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072509" y="1193038"/>
            <a:ext cx="1014095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541134" algn="l"/>
              </a:tabLst>
            </a:pPr>
            <a:r>
              <a:rPr sz="5400" b="1" i="0" spc="-50" dirty="0">
                <a:solidFill>
                  <a:srgbClr val="3A3838"/>
                </a:solidFill>
                <a:latin typeface="Calibri"/>
                <a:cs typeface="Calibri"/>
              </a:rPr>
              <a:t>СТАВКА,</a:t>
            </a:r>
            <a:r>
              <a:rPr sz="5400" b="1" i="0" spc="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ЗАКЛАДЕНА	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В</a:t>
            </a:r>
            <a:r>
              <a:rPr sz="5400" b="1" i="0" spc="-7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40" dirty="0">
                <a:solidFill>
                  <a:srgbClr val="3A3838"/>
                </a:solidFill>
                <a:latin typeface="Calibri"/>
                <a:cs typeface="Calibri"/>
              </a:rPr>
              <a:t>ДОГОВОРІ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3432" y="1963420"/>
            <a:ext cx="15673705" cy="7992109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4200" spc="-25" dirty="0">
                <a:latin typeface="Calibri"/>
                <a:cs typeface="Calibri"/>
              </a:rPr>
              <a:t>МСФЗ </a:t>
            </a:r>
            <a:r>
              <a:rPr sz="4200" spc="-10" dirty="0">
                <a:latin typeface="Calibri"/>
                <a:cs typeface="Calibri"/>
              </a:rPr>
              <a:t>16,</a:t>
            </a:r>
            <a:r>
              <a:rPr sz="4200" spc="-25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визначення:</a:t>
            </a:r>
            <a:endParaRPr sz="4200">
              <a:latin typeface="Calibri"/>
              <a:cs typeface="Calibri"/>
            </a:endParaRPr>
          </a:p>
          <a:p>
            <a:pPr marL="12700" marR="1173480">
              <a:lnSpc>
                <a:spcPts val="4540"/>
              </a:lnSpc>
              <a:spcBef>
                <a:spcPts val="1570"/>
              </a:spcBef>
            </a:pPr>
            <a:r>
              <a:rPr sz="4200" spc="-5" dirty="0">
                <a:latin typeface="Calibri"/>
                <a:cs typeface="Calibri"/>
              </a:rPr>
              <a:t>«Частина ліквідаційної </a:t>
            </a:r>
            <a:r>
              <a:rPr sz="4200" spc="-10" dirty="0">
                <a:latin typeface="Calibri"/>
                <a:cs typeface="Calibri"/>
              </a:rPr>
              <a:t>вартості базового </a:t>
            </a:r>
            <a:r>
              <a:rPr sz="4200" spc="-20" dirty="0">
                <a:latin typeface="Calibri"/>
                <a:cs typeface="Calibri"/>
              </a:rPr>
              <a:t>активу, </a:t>
            </a:r>
            <a:r>
              <a:rPr sz="4200" spc="-5" dirty="0">
                <a:latin typeface="Calibri"/>
                <a:cs typeface="Calibri"/>
              </a:rPr>
              <a:t>реалізація </a:t>
            </a:r>
            <a:r>
              <a:rPr sz="4200" spc="-20" dirty="0">
                <a:latin typeface="Calibri"/>
                <a:cs typeface="Calibri"/>
              </a:rPr>
              <a:t>якої </a:t>
            </a:r>
            <a:r>
              <a:rPr sz="4200" spc="-935" dirty="0">
                <a:latin typeface="Calibri"/>
                <a:cs typeface="Calibri"/>
              </a:rPr>
              <a:t> </a:t>
            </a:r>
            <a:r>
              <a:rPr sz="4200" spc="-20" dirty="0">
                <a:latin typeface="Calibri"/>
                <a:cs typeface="Calibri"/>
              </a:rPr>
              <a:t>орендодавцю </a:t>
            </a:r>
            <a:r>
              <a:rPr sz="4200" dirty="0">
                <a:latin typeface="Calibri"/>
                <a:cs typeface="Calibri"/>
              </a:rPr>
              <a:t>не </a:t>
            </a:r>
            <a:r>
              <a:rPr sz="4200" spc="-5" dirty="0">
                <a:latin typeface="Calibri"/>
                <a:cs typeface="Calibri"/>
              </a:rPr>
              <a:t>гарантована (або гарантована </a:t>
            </a:r>
            <a:r>
              <a:rPr sz="4200" dirty="0">
                <a:latin typeface="Calibri"/>
                <a:cs typeface="Calibri"/>
              </a:rPr>
              <a:t>пов’язаною </a:t>
            </a:r>
            <a:r>
              <a:rPr sz="4200" spc="5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особою).»</a:t>
            </a:r>
            <a:endParaRPr sz="4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6150">
              <a:latin typeface="Calibri"/>
              <a:cs typeface="Calibri"/>
            </a:endParaRPr>
          </a:p>
          <a:p>
            <a:pPr marL="12700" marR="5080">
              <a:lnSpc>
                <a:spcPts val="4540"/>
              </a:lnSpc>
            </a:pPr>
            <a:r>
              <a:rPr sz="4200" b="1" spc="-5" dirty="0">
                <a:latin typeface="Calibri"/>
                <a:cs typeface="Calibri"/>
              </a:rPr>
              <a:t>ПРИКЛАД.</a:t>
            </a:r>
            <a:r>
              <a:rPr sz="4200" b="1" spc="15" dirty="0">
                <a:latin typeface="Calibri"/>
                <a:cs typeface="Calibri"/>
              </a:rPr>
              <a:t> </a:t>
            </a:r>
            <a:r>
              <a:rPr sz="4200" spc="-10" dirty="0">
                <a:latin typeface="Calibri"/>
                <a:cs typeface="Calibri"/>
              </a:rPr>
              <a:t>Компанія</a:t>
            </a:r>
            <a:r>
              <a:rPr sz="4200" dirty="0">
                <a:latin typeface="Calibri"/>
                <a:cs typeface="Calibri"/>
              </a:rPr>
              <a:t> </a:t>
            </a:r>
            <a:r>
              <a:rPr sz="4200" spc="-15" dirty="0">
                <a:latin typeface="Calibri"/>
                <a:cs typeface="Calibri"/>
              </a:rPr>
              <a:t>здає</a:t>
            </a:r>
            <a:r>
              <a:rPr sz="4200" spc="10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в</a:t>
            </a:r>
            <a:r>
              <a:rPr sz="4200" spc="-5" dirty="0">
                <a:latin typeface="Calibri"/>
                <a:cs typeface="Calibri"/>
              </a:rPr>
              <a:t> </a:t>
            </a:r>
            <a:r>
              <a:rPr sz="4200" spc="-10" dirty="0">
                <a:latin typeface="Calibri"/>
                <a:cs typeface="Calibri"/>
              </a:rPr>
              <a:t>оренду</a:t>
            </a:r>
            <a:r>
              <a:rPr sz="4200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автомобіль</a:t>
            </a:r>
            <a:r>
              <a:rPr sz="4200" spc="-20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терміном </a:t>
            </a:r>
            <a:r>
              <a:rPr sz="4200" dirty="0">
                <a:latin typeface="Calibri"/>
                <a:cs typeface="Calibri"/>
              </a:rPr>
              <a:t>на 5 років. </a:t>
            </a:r>
            <a:r>
              <a:rPr sz="4200" spc="5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Фактична </a:t>
            </a:r>
            <a:r>
              <a:rPr sz="4200" dirty="0">
                <a:latin typeface="Calibri"/>
                <a:cs typeface="Calibri"/>
              </a:rPr>
              <a:t>вартість </a:t>
            </a:r>
            <a:r>
              <a:rPr sz="4200" spc="-10" dirty="0">
                <a:latin typeface="Calibri"/>
                <a:cs typeface="Calibri"/>
              </a:rPr>
              <a:t>автомобіля </a:t>
            </a:r>
            <a:r>
              <a:rPr sz="4200" dirty="0">
                <a:latin typeface="Calibri"/>
                <a:cs typeface="Calibri"/>
              </a:rPr>
              <a:t>становить 200 000 грн. </a:t>
            </a:r>
            <a:r>
              <a:rPr sz="4200" spc="-10" dirty="0">
                <a:latin typeface="Calibri"/>
                <a:cs typeface="Calibri"/>
              </a:rPr>
              <a:t>Передбачувана </a:t>
            </a:r>
            <a:r>
              <a:rPr sz="4200" spc="-935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ліквідаційна</a:t>
            </a:r>
            <a:r>
              <a:rPr sz="4200" dirty="0">
                <a:latin typeface="Calibri"/>
                <a:cs typeface="Calibri"/>
              </a:rPr>
              <a:t> вартість</a:t>
            </a:r>
            <a:r>
              <a:rPr sz="4200" spc="5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після</a:t>
            </a:r>
            <a:r>
              <a:rPr sz="4200" spc="-15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закінчення</a:t>
            </a:r>
            <a:r>
              <a:rPr sz="4200" spc="20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оренди </a:t>
            </a:r>
            <a:r>
              <a:rPr sz="4200" dirty="0">
                <a:latin typeface="Calibri"/>
                <a:cs typeface="Calibri"/>
              </a:rPr>
              <a:t>становить</a:t>
            </a:r>
            <a:r>
              <a:rPr sz="4200" spc="-10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50</a:t>
            </a:r>
            <a:r>
              <a:rPr sz="4200" spc="-10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000 </a:t>
            </a:r>
            <a:r>
              <a:rPr sz="4200" spc="-10" dirty="0">
                <a:latin typeface="Calibri"/>
                <a:cs typeface="Calibri"/>
              </a:rPr>
              <a:t>грн.</a:t>
            </a:r>
            <a:endParaRPr sz="4200">
              <a:latin typeface="Calibri"/>
              <a:cs typeface="Calibri"/>
            </a:endParaRPr>
          </a:p>
          <a:p>
            <a:pPr marL="12700">
              <a:lnSpc>
                <a:spcPts val="4790"/>
              </a:lnSpc>
              <a:spcBef>
                <a:spcPts val="925"/>
              </a:spcBef>
            </a:pPr>
            <a:r>
              <a:rPr sz="4200" spc="-5" dirty="0">
                <a:latin typeface="Calibri"/>
                <a:cs typeface="Calibri"/>
              </a:rPr>
              <a:t>Дилер дає </a:t>
            </a:r>
            <a:r>
              <a:rPr sz="4200" spc="-15" dirty="0">
                <a:latin typeface="Calibri"/>
                <a:cs typeface="Calibri"/>
              </a:rPr>
              <a:t>компанії</a:t>
            </a:r>
            <a:r>
              <a:rPr sz="4200" spc="-5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гарантію</a:t>
            </a:r>
            <a:r>
              <a:rPr sz="4200" spc="-15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на </a:t>
            </a:r>
            <a:r>
              <a:rPr sz="4200" spc="-5" dirty="0">
                <a:latin typeface="Calibri"/>
                <a:cs typeface="Calibri"/>
              </a:rPr>
              <a:t>придбання</a:t>
            </a:r>
            <a:r>
              <a:rPr sz="4200" spc="25" dirty="0">
                <a:latin typeface="Calibri"/>
                <a:cs typeface="Calibri"/>
              </a:rPr>
              <a:t> </a:t>
            </a:r>
            <a:r>
              <a:rPr sz="4200" spc="-10" dirty="0">
                <a:latin typeface="Calibri"/>
                <a:cs typeface="Calibri"/>
              </a:rPr>
              <a:t>автомобіля</a:t>
            </a:r>
            <a:r>
              <a:rPr sz="4200" spc="-45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за 40 000</a:t>
            </a:r>
            <a:r>
              <a:rPr sz="4200" spc="-15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грн</a:t>
            </a:r>
            <a:endParaRPr sz="4200">
              <a:latin typeface="Calibri"/>
              <a:cs typeface="Calibri"/>
            </a:endParaRPr>
          </a:p>
          <a:p>
            <a:pPr marL="12700">
              <a:lnSpc>
                <a:spcPts val="4790"/>
              </a:lnSpc>
            </a:pPr>
            <a:r>
              <a:rPr sz="4200" dirty="0">
                <a:latin typeface="Calibri"/>
                <a:cs typeface="Calibri"/>
              </a:rPr>
              <a:t>=</a:t>
            </a:r>
            <a:r>
              <a:rPr sz="4200" spc="-15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гарантована</a:t>
            </a:r>
            <a:r>
              <a:rPr sz="4200" spc="-15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ліквідаційна</a:t>
            </a:r>
            <a:r>
              <a:rPr sz="4200" spc="-15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вартість.</a:t>
            </a:r>
            <a:endParaRPr sz="4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sz="4200" dirty="0">
                <a:latin typeface="Calibri"/>
                <a:cs typeface="Calibri"/>
              </a:rPr>
              <a:t>50</a:t>
            </a:r>
            <a:r>
              <a:rPr sz="4200" spc="-15" dirty="0">
                <a:latin typeface="Calibri"/>
                <a:cs typeface="Calibri"/>
              </a:rPr>
              <a:t> </a:t>
            </a:r>
            <a:r>
              <a:rPr sz="4200" spc="-10" dirty="0">
                <a:latin typeface="Calibri"/>
                <a:cs typeface="Calibri"/>
              </a:rPr>
              <a:t>000</a:t>
            </a:r>
            <a:r>
              <a:rPr sz="4200" spc="5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–</a:t>
            </a:r>
            <a:r>
              <a:rPr sz="4200" spc="-10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40</a:t>
            </a:r>
            <a:r>
              <a:rPr sz="4200" spc="-15" dirty="0">
                <a:latin typeface="Calibri"/>
                <a:cs typeface="Calibri"/>
              </a:rPr>
              <a:t> </a:t>
            </a:r>
            <a:r>
              <a:rPr sz="4200" spc="-10" dirty="0">
                <a:latin typeface="Calibri"/>
                <a:cs typeface="Calibri"/>
              </a:rPr>
              <a:t>000</a:t>
            </a:r>
            <a:r>
              <a:rPr sz="4200" spc="5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=</a:t>
            </a:r>
            <a:r>
              <a:rPr sz="4200" spc="-5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10</a:t>
            </a:r>
            <a:r>
              <a:rPr sz="4200" spc="-20" dirty="0">
                <a:latin typeface="Calibri"/>
                <a:cs typeface="Calibri"/>
              </a:rPr>
              <a:t> </a:t>
            </a:r>
            <a:r>
              <a:rPr sz="4200" spc="-10" dirty="0">
                <a:latin typeface="Calibri"/>
                <a:cs typeface="Calibri"/>
              </a:rPr>
              <a:t>000</a:t>
            </a:r>
            <a:r>
              <a:rPr sz="4200" dirty="0">
                <a:latin typeface="Calibri"/>
                <a:cs typeface="Calibri"/>
              </a:rPr>
              <a:t> грн</a:t>
            </a:r>
            <a:r>
              <a:rPr sz="4200" spc="5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-</a:t>
            </a:r>
            <a:r>
              <a:rPr sz="4200" spc="5" dirty="0">
                <a:latin typeface="Calibri"/>
                <a:cs typeface="Calibri"/>
              </a:rPr>
              <a:t> </a:t>
            </a:r>
            <a:r>
              <a:rPr sz="4200" spc="-5" dirty="0">
                <a:latin typeface="Calibri"/>
                <a:cs typeface="Calibri"/>
              </a:rPr>
              <a:t>негарантована </a:t>
            </a:r>
            <a:r>
              <a:rPr sz="4200" spc="-10" dirty="0">
                <a:latin typeface="Calibri"/>
                <a:cs typeface="Calibri"/>
              </a:rPr>
              <a:t>ліквідаційна</a:t>
            </a:r>
            <a:r>
              <a:rPr sz="4200" spc="5" dirty="0">
                <a:latin typeface="Calibri"/>
                <a:cs typeface="Calibri"/>
              </a:rPr>
              <a:t> </a:t>
            </a:r>
            <a:r>
              <a:rPr sz="4200" dirty="0">
                <a:latin typeface="Calibri"/>
                <a:cs typeface="Calibri"/>
              </a:rPr>
              <a:t>вартість.</a:t>
            </a:r>
            <a:endParaRPr sz="4200">
              <a:latin typeface="Calibri"/>
              <a:cs typeface="Calibri"/>
            </a:endParaRPr>
          </a:p>
          <a:p>
            <a:pPr marR="3598545" algn="r">
              <a:lnSpc>
                <a:spcPct val="100000"/>
              </a:lnSpc>
              <a:spcBef>
                <a:spcPts val="1635"/>
              </a:spcBef>
            </a:pPr>
            <a:r>
              <a:rPr sz="1800" spc="5" dirty="0">
                <a:solidFill>
                  <a:srgbClr val="585858"/>
                </a:solidFill>
                <a:latin typeface="Tahoma"/>
                <a:cs typeface="Tahoma"/>
              </a:rPr>
              <a:t>16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53923"/>
            <a:ext cx="1905" cy="378460"/>
          </a:xfrm>
          <a:custGeom>
            <a:avLst/>
            <a:gdLst/>
            <a:ahLst/>
            <a:cxnLst/>
            <a:rect l="l" t="t" r="r" b="b"/>
            <a:pathLst>
              <a:path w="1905" h="378459">
                <a:moveTo>
                  <a:pt x="1524" y="0"/>
                </a:moveTo>
                <a:lnTo>
                  <a:pt x="0" y="0"/>
                </a:lnTo>
                <a:lnTo>
                  <a:pt x="0" y="377951"/>
                </a:lnTo>
                <a:lnTo>
                  <a:pt x="1524" y="377951"/>
                </a:lnTo>
                <a:lnTo>
                  <a:pt x="1524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891408" y="964438"/>
            <a:ext cx="1250569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spc="-75" dirty="0">
                <a:solidFill>
                  <a:srgbClr val="3A3838"/>
                </a:solidFill>
                <a:latin typeface="Calibri"/>
                <a:cs typeface="Calibri"/>
              </a:rPr>
              <a:t>НЕГАРАНТОВАНА</a:t>
            </a:r>
            <a:r>
              <a:rPr sz="5400" b="1" i="0" spc="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ЛІКВІДАЦІЙНА</a:t>
            </a:r>
            <a:r>
              <a:rPr sz="5400" b="1" i="0" spc="-10" dirty="0">
                <a:solidFill>
                  <a:srgbClr val="3A3838"/>
                </a:solidFill>
                <a:latin typeface="Calibri"/>
                <a:cs typeface="Calibri"/>
              </a:rPr>
              <a:t> ВАРТІСТЬ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56700">
              <a:lnSpc>
                <a:spcPct val="100000"/>
              </a:lnSpc>
              <a:spcBef>
                <a:spcPts val="100"/>
              </a:spcBef>
            </a:pPr>
            <a:r>
              <a:rPr dirty="0"/>
              <a:t>100</a:t>
            </a:r>
            <a:r>
              <a:rPr spc="-10" dirty="0"/>
              <a:t> </a:t>
            </a:r>
            <a:r>
              <a:rPr dirty="0"/>
              <a:t>000</a:t>
            </a:r>
            <a:r>
              <a:rPr spc="-10" dirty="0"/>
              <a:t> </a:t>
            </a:r>
            <a:r>
              <a:rPr dirty="0"/>
              <a:t>/24</a:t>
            </a:r>
            <a:r>
              <a:rPr spc="-10" dirty="0"/>
              <a:t> </a:t>
            </a:r>
            <a:r>
              <a:rPr spc="-5" dirty="0"/>
              <a:t>*2</a:t>
            </a:r>
            <a:r>
              <a:rPr spc="-15" dirty="0"/>
              <a:t> </a:t>
            </a:r>
            <a:r>
              <a:rPr dirty="0"/>
              <a:t>=</a:t>
            </a:r>
            <a:r>
              <a:rPr spc="-15" dirty="0"/>
              <a:t> </a:t>
            </a:r>
            <a:r>
              <a:rPr dirty="0"/>
              <a:t>8</a:t>
            </a:r>
            <a:r>
              <a:rPr spc="-5" dirty="0"/>
              <a:t> </a:t>
            </a:r>
            <a:r>
              <a:rPr dirty="0"/>
              <a:t>333,33</a:t>
            </a:r>
            <a:r>
              <a:rPr spc="-10" dirty="0"/>
              <a:t> </a:t>
            </a:r>
            <a:r>
              <a:rPr dirty="0"/>
              <a:t>грн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56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НЕГАРАНТОВАНА</a:t>
            </a:r>
            <a:r>
              <a:rPr spc="5" dirty="0"/>
              <a:t> </a:t>
            </a:r>
            <a:r>
              <a:rPr dirty="0"/>
              <a:t>ЛІКВІДАЦІЙНА</a:t>
            </a:r>
            <a:r>
              <a:rPr spc="-10" dirty="0"/>
              <a:t> ВАРТІСТЬ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49167" y="190499"/>
            <a:ext cx="8423275" cy="9648825"/>
            <a:chOff x="3249167" y="190499"/>
            <a:chExt cx="8423275" cy="96488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48650" y="190499"/>
              <a:ext cx="1809749" cy="58102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49167" y="737616"/>
              <a:ext cx="8423148" cy="910132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11887581" y="954785"/>
            <a:ext cx="312547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5" dirty="0">
                <a:solidFill>
                  <a:srgbClr val="FF0000"/>
                </a:solidFill>
                <a:latin typeface="Calibri"/>
                <a:cs typeface="Calibri"/>
              </a:rPr>
              <a:t>=XIRR(B3:B26;A3:A26)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48650" y="190499"/>
            <a:ext cx="1809749" cy="581024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434083" y="1756410"/>
            <a:ext cx="14659610" cy="7890509"/>
            <a:chOff x="1434083" y="1756410"/>
            <a:chExt cx="14659610" cy="7890509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34083" y="2159508"/>
              <a:ext cx="14659356" cy="748741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1781027" y="1756410"/>
              <a:ext cx="85725" cy="2620010"/>
            </a:xfrm>
            <a:custGeom>
              <a:avLst/>
              <a:gdLst/>
              <a:ahLst/>
              <a:cxnLst/>
              <a:rect l="l" t="t" r="r" b="b"/>
              <a:pathLst>
                <a:path w="85725" h="2620010">
                  <a:moveTo>
                    <a:pt x="28575" y="2534031"/>
                  </a:moveTo>
                  <a:lnTo>
                    <a:pt x="0" y="2534031"/>
                  </a:lnTo>
                  <a:lnTo>
                    <a:pt x="42925" y="2619756"/>
                  </a:lnTo>
                  <a:lnTo>
                    <a:pt x="78560" y="2548382"/>
                  </a:lnTo>
                  <a:lnTo>
                    <a:pt x="28575" y="2548382"/>
                  </a:lnTo>
                  <a:lnTo>
                    <a:pt x="28575" y="2534031"/>
                  </a:lnTo>
                  <a:close/>
                </a:path>
                <a:path w="85725" h="2620010">
                  <a:moveTo>
                    <a:pt x="57150" y="0"/>
                  </a:moveTo>
                  <a:lnTo>
                    <a:pt x="28575" y="0"/>
                  </a:lnTo>
                  <a:lnTo>
                    <a:pt x="28575" y="2548382"/>
                  </a:lnTo>
                  <a:lnTo>
                    <a:pt x="57150" y="2548382"/>
                  </a:lnTo>
                  <a:lnTo>
                    <a:pt x="57150" y="0"/>
                  </a:lnTo>
                  <a:close/>
                </a:path>
                <a:path w="85725" h="2620010">
                  <a:moveTo>
                    <a:pt x="85725" y="2534031"/>
                  </a:moveTo>
                  <a:lnTo>
                    <a:pt x="57150" y="2534031"/>
                  </a:lnTo>
                  <a:lnTo>
                    <a:pt x="57150" y="2548382"/>
                  </a:lnTo>
                  <a:lnTo>
                    <a:pt x="78560" y="2548382"/>
                  </a:lnTo>
                  <a:lnTo>
                    <a:pt x="85725" y="2534031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1768708" y="1259840"/>
            <a:ext cx="371347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5" dirty="0">
                <a:solidFill>
                  <a:srgbClr val="FF0000"/>
                </a:solidFill>
                <a:latin typeface="Calibri"/>
                <a:cs typeface="Calibri"/>
              </a:rPr>
              <a:t>=D4*(1+B$1)^(C4/365)-D4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097934"/>
              </p:ext>
            </p:extLst>
          </p:nvPr>
        </p:nvGraphicFramePr>
        <p:xfrm>
          <a:off x="0" y="0"/>
          <a:ext cx="18288000" cy="10286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36874"/>
                <a:gridCol w="4129794"/>
                <a:gridCol w="10821332"/>
              </a:tblGrid>
              <a:tr h="15917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i="1" spc="-5" dirty="0">
                          <a:latin typeface="Arial"/>
                          <a:cs typeface="Arial"/>
                        </a:rPr>
                        <a:t>Ознака</a:t>
                      </a:r>
                      <a:endParaRPr sz="2800" dirty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800" b="1" i="1" spc="5" dirty="0">
                          <a:latin typeface="Arial"/>
                          <a:cs typeface="Arial"/>
                        </a:rPr>
                        <a:t>класифікації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3619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27241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i="1" spc="-5" dirty="0">
                          <a:latin typeface="Arial"/>
                          <a:cs typeface="Arial"/>
                        </a:rPr>
                        <a:t>Вид</a:t>
                      </a:r>
                      <a:r>
                        <a:rPr sz="2800" b="1" i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i="1" spc="-10" dirty="0">
                          <a:latin typeface="Arial"/>
                          <a:cs typeface="Arial"/>
                        </a:rPr>
                        <a:t>облігації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361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3200" b="1" i="1" spc="-10" dirty="0">
                          <a:latin typeface="Arial"/>
                          <a:cs typeface="Arial"/>
                        </a:rPr>
                        <a:t>Пояснення</a:t>
                      </a:r>
                      <a:endParaRPr sz="3200" dirty="0">
                        <a:latin typeface="Arial"/>
                        <a:cs typeface="Arial"/>
                      </a:endParaRPr>
                    </a:p>
                  </a:txBody>
                  <a:tcPr marL="0" marR="0" marT="349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</a:tr>
              <a:tr h="1596246">
                <a:tc>
                  <a:txBody>
                    <a:bodyPr/>
                    <a:lstStyle/>
                    <a:p>
                      <a:pPr marL="88265" marR="86360">
                        <a:lnSpc>
                          <a:spcPct val="100000"/>
                        </a:lnSpc>
                        <a:spcBef>
                          <a:spcPts val="309"/>
                        </a:spcBef>
                        <a:tabLst>
                          <a:tab pos="688340" algn="l"/>
                        </a:tabLst>
                      </a:pPr>
                      <a:r>
                        <a:rPr sz="3200" spc="-40" dirty="0">
                          <a:latin typeface="Microsoft Sans Serif"/>
                          <a:cs typeface="Microsoft Sans Serif"/>
                        </a:rPr>
                        <a:t>За 	</a:t>
                      </a:r>
                      <a:r>
                        <a:rPr sz="3200" dirty="0">
                          <a:latin typeface="Microsoft Sans Serif"/>
                          <a:cs typeface="Microsoft Sans Serif"/>
                        </a:rPr>
                        <a:t> особою </a:t>
                      </a:r>
                      <a:r>
                        <a:rPr sz="32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емітента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9369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67627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Облігації 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 д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р</a:t>
                      </a:r>
                      <a:r>
                        <a:rPr sz="3200" spc="10" dirty="0">
                          <a:latin typeface="Microsoft Sans Serif"/>
                          <a:cs typeface="Microsoft Sans Serif"/>
                        </a:rPr>
                        <a:t>ж</a:t>
                      </a:r>
                      <a:r>
                        <a:rPr sz="3200" spc="15" dirty="0"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вн</a:t>
                      </a: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3200" dirty="0">
                          <a:latin typeface="Microsoft Sans Serif"/>
                          <a:cs typeface="Microsoft Sans Serif"/>
                        </a:rPr>
                        <a:t>х  </a:t>
                      </a:r>
                      <a:r>
                        <a:rPr sz="3200" spc="-65" dirty="0">
                          <a:latin typeface="Microsoft Sans Serif"/>
                          <a:cs typeface="Microsoft Sans Serif"/>
                        </a:rPr>
                        <a:t>позик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936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78740" algn="just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Можуть</a:t>
                      </a:r>
                      <a:r>
                        <a:rPr sz="32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випускати</a:t>
                      </a:r>
                      <a:r>
                        <a:rPr sz="32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органи</a:t>
                      </a:r>
                      <a:r>
                        <a:rPr sz="3200" spc="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державної</a:t>
                      </a:r>
                      <a:r>
                        <a:rPr sz="3200" spc="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впади</a:t>
                      </a:r>
                      <a:r>
                        <a:rPr sz="32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і </a:t>
                      </a:r>
                      <a:r>
                        <a:rPr sz="3200" spc="-5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30" dirty="0">
                          <a:latin typeface="Microsoft Sans Serif"/>
                          <a:cs typeface="Microsoft Sans Serif"/>
                        </a:rPr>
                        <a:t>місцевого</a:t>
                      </a:r>
                      <a:r>
                        <a:rPr sz="32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самоврядування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936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</a:tr>
              <a:tr h="11121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Облігації</a:t>
                      </a:r>
                      <a:endParaRPr sz="3200">
                        <a:latin typeface="Microsoft Sans Serif"/>
                        <a:cs typeface="Microsoft Sans Serif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підприємств</a:t>
                      </a:r>
                      <a:endParaRPr sz="3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93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just">
                        <a:lnSpc>
                          <a:spcPct val="100000"/>
                        </a:lnSpc>
                        <a:spcBef>
                          <a:spcPts val="310"/>
                        </a:spcBef>
                        <a:tabLst>
                          <a:tab pos="1171575" algn="l"/>
                          <a:tab pos="2794000" algn="l"/>
                          <a:tab pos="4876165" algn="l"/>
                        </a:tabLst>
                      </a:pP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Можуть	</a:t>
                      </a: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випускатися	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підприємствами	всіх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  <a:p>
                      <a:pPr marL="92710" algn="just">
                        <a:lnSpc>
                          <a:spcPct val="100000"/>
                        </a:lnSpc>
                      </a:pP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форм</a:t>
                      </a:r>
                      <a:r>
                        <a:rPr sz="32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власності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937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</a:tr>
              <a:tr h="627969">
                <a:tc row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688340" algn="l"/>
                        </a:tabLst>
                      </a:pPr>
                      <a:r>
                        <a:rPr sz="3200" spc="-40" dirty="0">
                          <a:latin typeface="Microsoft Sans Serif"/>
                          <a:cs typeface="Microsoft Sans Serif"/>
                        </a:rPr>
                        <a:t>За	</a:t>
                      </a:r>
                      <a:r>
                        <a:rPr sz="3200" dirty="0">
                          <a:latin typeface="Microsoft Sans Serif"/>
                          <a:cs typeface="Microsoft Sans Serif"/>
                        </a:rPr>
                        <a:t>особою</a:t>
                      </a: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власника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Іменні</a:t>
                      </a:r>
                      <a:endParaRPr sz="3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just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32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облігації</a:t>
                      </a:r>
                      <a:r>
                        <a:rPr sz="3200" spc="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40" dirty="0">
                          <a:latin typeface="Microsoft Sans Serif"/>
                          <a:cs typeface="Microsoft Sans Serif"/>
                        </a:rPr>
                        <a:t>зазначено</a:t>
                      </a:r>
                      <a:r>
                        <a:rPr sz="32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особу</a:t>
                      </a:r>
                      <a:r>
                        <a:rPr sz="32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90" dirty="0">
                          <a:latin typeface="Microsoft Sans Serif"/>
                          <a:cs typeface="Microsoft Sans Serif"/>
                        </a:rPr>
                        <a:t>її</a:t>
                      </a:r>
                      <a:r>
                        <a:rPr sz="32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власника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</a:tr>
              <a:tr h="11121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32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пред’явника</a:t>
                      </a:r>
                      <a:endParaRPr sz="3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80010" algn="just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3200" spc="2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облігації</a:t>
                      </a:r>
                      <a:r>
                        <a:rPr sz="3200" spc="3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особу</a:t>
                      </a:r>
                      <a:r>
                        <a:rPr sz="3200" spc="2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90" dirty="0">
                          <a:latin typeface="Microsoft Sans Serif"/>
                          <a:cs typeface="Microsoft Sans Serif"/>
                        </a:rPr>
                        <a:t>її</a:t>
                      </a:r>
                      <a:r>
                        <a:rPr sz="3200" spc="2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власника</a:t>
                      </a:r>
                      <a:r>
                        <a:rPr sz="3200" spc="3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3200" spc="2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35" dirty="0">
                          <a:latin typeface="Microsoft Sans Serif"/>
                          <a:cs typeface="Microsoft Sans Serif"/>
                        </a:rPr>
                        <a:t>зазначено. </a:t>
                      </a:r>
                      <a:r>
                        <a:rPr sz="3200" spc="-5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30" dirty="0">
                          <a:latin typeface="Microsoft Sans Serif"/>
                          <a:cs typeface="Microsoft Sans Serif"/>
                        </a:rPr>
                        <a:t>Ним</a:t>
                      </a:r>
                      <a:r>
                        <a:rPr sz="32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15" dirty="0">
                          <a:latin typeface="Microsoft Sans Serif"/>
                          <a:cs typeface="Microsoft Sans Serif"/>
                        </a:rPr>
                        <a:t>є</a:t>
                      </a:r>
                      <a:r>
                        <a:rPr sz="32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45" dirty="0">
                          <a:latin typeface="Microsoft Sans Serif"/>
                          <a:cs typeface="Microsoft Sans Serif"/>
                        </a:rPr>
                        <a:t>кожен,</a:t>
                      </a:r>
                      <a:r>
                        <a:rPr sz="32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хто</a:t>
                      </a:r>
                      <a:r>
                        <a:rPr sz="32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володіє</a:t>
                      </a:r>
                      <a:r>
                        <a:rPr sz="3200" spc="1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30" dirty="0">
                          <a:latin typeface="Microsoft Sans Serif"/>
                          <a:cs typeface="Microsoft Sans Serif"/>
                        </a:rPr>
                        <a:t>акцією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</a:tr>
              <a:tr h="627785">
                <a:tc row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spc="-40" dirty="0">
                          <a:latin typeface="Microsoft Sans Serif"/>
                          <a:cs typeface="Microsoft Sans Serif"/>
                        </a:rPr>
                        <a:t>За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дохідністю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64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Відсоткові</a:t>
                      </a:r>
                      <a:endParaRPr sz="3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</a:tr>
              <a:tr h="62796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6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spc="-35" dirty="0">
                          <a:latin typeface="Microsoft Sans Serif"/>
                          <a:cs typeface="Microsoft Sans Serif"/>
                        </a:rPr>
                        <a:t>Безвідсоткові</a:t>
                      </a:r>
                      <a:endParaRPr sz="3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</a:tr>
              <a:tr h="1596246">
                <a:tc row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200" spc="-40" dirty="0" err="1"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35" dirty="0" err="1" smtClean="0">
                          <a:latin typeface="Microsoft Sans Serif"/>
                          <a:cs typeface="Microsoft Sans Serif"/>
                        </a:rPr>
                        <a:t>обігом</a:t>
                      </a:r>
                      <a:r>
                        <a:rPr lang="uk-UA" sz="3200" spc="-35" dirty="0" smtClean="0">
                          <a:latin typeface="Microsoft Sans Serif"/>
                          <a:cs typeface="Microsoft Sans Serif"/>
                        </a:rPr>
                        <a:t> позики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64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908685" algn="l"/>
                        </a:tabLst>
                      </a:pP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У	</a:t>
                      </a: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вільному</a:t>
                      </a:r>
                      <a:endParaRPr sz="3200">
                        <a:latin typeface="Microsoft Sans Serif"/>
                        <a:cs typeface="Microsoft Sans Serif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обігу</a:t>
                      </a:r>
                      <a:endParaRPr sz="3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78740" algn="just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2552700" algn="l"/>
                          <a:tab pos="4260215" algn="l"/>
                        </a:tabLst>
                      </a:pPr>
                      <a:r>
                        <a:rPr sz="3200" spc="-105" dirty="0">
                          <a:latin typeface="Microsoft Sans Serif"/>
                          <a:cs typeface="Microsoft Sans Serif"/>
                        </a:rPr>
                        <a:t>Р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оз</a:t>
                      </a:r>
                      <a:r>
                        <a:rPr sz="3200" spc="15" dirty="0"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і</a:t>
                      </a:r>
                      <a:r>
                        <a:rPr sz="3200" spc="60" dirty="0">
                          <a:latin typeface="Microsoft Sans Serif"/>
                          <a:cs typeface="Microsoft Sans Serif"/>
                        </a:rPr>
                        <a:t>щ</a:t>
                      </a:r>
                      <a:r>
                        <a:rPr sz="3200" spc="-40" dirty="0"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3200" spc="-30" dirty="0">
                          <a:latin typeface="Microsoft Sans Serif"/>
                          <a:cs typeface="Microsoft Sans Serif"/>
                        </a:rPr>
                        <a:t>ю</a:t>
                      </a:r>
                      <a:r>
                        <a:rPr sz="3200" dirty="0"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ь</a:t>
                      </a:r>
                      <a:r>
                        <a:rPr sz="3200" spc="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3200" dirty="0">
                          <a:latin typeface="Microsoft Sans Serif"/>
                          <a:cs typeface="Microsoft Sans Serif"/>
                        </a:rPr>
                        <a:t>я	</a:t>
                      </a:r>
                      <a:r>
                        <a:rPr sz="3200" spc="5" dirty="0">
                          <a:latin typeface="Microsoft Sans Serif"/>
                          <a:cs typeface="Microsoft Sans Serif"/>
                        </a:rPr>
                        <a:t>ш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3200" dirty="0"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х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3200" dirty="0">
                          <a:latin typeface="Microsoft Sans Serif"/>
                          <a:cs typeface="Microsoft Sans Serif"/>
                        </a:rPr>
                        <a:t>м	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3200" spc="5" dirty="0">
                          <a:latin typeface="Microsoft Sans Serif"/>
                          <a:cs typeface="Microsoft Sans Serif"/>
                        </a:rPr>
                        <a:t>і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д</a:t>
                      </a: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3200" spc="15" dirty="0">
                          <a:latin typeface="Microsoft Sans Serif"/>
                          <a:cs typeface="Microsoft Sans Serif"/>
                        </a:rPr>
                        <a:t>р</a:t>
                      </a: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3200" spc="-30" dirty="0"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3200" spc="1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3200" dirty="0">
                          <a:latin typeface="Microsoft Sans Serif"/>
                          <a:cs typeface="Microsoft Sans Serif"/>
                        </a:rPr>
                        <a:t>ї  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передплати</a:t>
                      </a: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55" dirty="0">
                          <a:latin typeface="Microsoft Sans Serif"/>
                          <a:cs typeface="Microsoft Sans Serif"/>
                        </a:rPr>
                        <a:t>між</a:t>
                      </a:r>
                      <a:r>
                        <a:rPr sz="32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першими</a:t>
                      </a: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власниками</a:t>
                      </a: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і </a:t>
                      </a: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 вільно</a:t>
                      </a:r>
                      <a:r>
                        <a:rPr sz="3200" spc="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продаються</a:t>
                      </a:r>
                      <a:r>
                        <a:rPr sz="3200" spc="9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60" dirty="0">
                          <a:latin typeface="Microsoft Sans Serif"/>
                          <a:cs typeface="Microsoft Sans Serif"/>
                        </a:rPr>
                        <a:t>між</a:t>
                      </a:r>
                      <a:r>
                        <a:rPr sz="32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10" dirty="0">
                          <a:latin typeface="Microsoft Sans Serif"/>
                          <a:cs typeface="Microsoft Sans Serif"/>
                        </a:rPr>
                        <a:t>рештою</a:t>
                      </a:r>
                      <a:r>
                        <a:rPr sz="32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30" dirty="0">
                          <a:latin typeface="Microsoft Sans Serif"/>
                          <a:cs typeface="Microsoft Sans Serif"/>
                        </a:rPr>
                        <a:t>власників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6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</a:tr>
              <a:tr h="1394769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5725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600710" algn="l"/>
                        </a:tabLst>
                      </a:pPr>
                      <a:r>
                        <a:rPr sz="3200" dirty="0">
                          <a:latin typeface="Microsoft Sans Serif"/>
                          <a:cs typeface="Microsoft Sans Serif"/>
                        </a:rPr>
                        <a:t>З	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б</a:t>
                      </a:r>
                      <a:r>
                        <a:rPr sz="3200" dirty="0"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3200" spc="-30" dirty="0"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3200" spc="10" dirty="0">
                          <a:latin typeface="Microsoft Sans Serif"/>
                          <a:cs typeface="Microsoft Sans Serif"/>
                        </a:rPr>
                        <a:t>ж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ен</a:t>
                      </a:r>
                      <a:r>
                        <a:rPr sz="3200" spc="1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3200" dirty="0">
                          <a:latin typeface="Microsoft Sans Serif"/>
                          <a:cs typeface="Microsoft Sans Serif"/>
                        </a:rPr>
                        <a:t>м  </a:t>
                      </a:r>
                      <a:r>
                        <a:rPr sz="3200" spc="-45" dirty="0">
                          <a:latin typeface="Microsoft Sans Serif"/>
                          <a:cs typeface="Microsoft Sans Serif"/>
                        </a:rPr>
                        <a:t>колом</a:t>
                      </a:r>
                      <a:r>
                        <a:rPr sz="32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обігу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27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80645" algn="just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3200" spc="-20" dirty="0">
                          <a:latin typeface="Microsoft Sans Serif"/>
                          <a:cs typeface="Microsoft Sans Serif"/>
                        </a:rPr>
                        <a:t>Власниками</a:t>
                      </a:r>
                      <a:r>
                        <a:rPr sz="3200" spc="1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30" dirty="0">
                          <a:latin typeface="Microsoft Sans Serif"/>
                          <a:cs typeface="Microsoft Sans Serif"/>
                        </a:rPr>
                        <a:t>можуть</a:t>
                      </a:r>
                      <a:r>
                        <a:rPr sz="3200" spc="1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15" dirty="0">
                          <a:latin typeface="Microsoft Sans Serif"/>
                          <a:cs typeface="Microsoft Sans Serif"/>
                        </a:rPr>
                        <a:t>бути</a:t>
                      </a:r>
                      <a:r>
                        <a:rPr sz="3200" spc="2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лише</a:t>
                      </a:r>
                      <a:r>
                        <a:rPr sz="3200" spc="1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5" dirty="0">
                          <a:latin typeface="Microsoft Sans Serif"/>
                          <a:cs typeface="Microsoft Sans Serif"/>
                        </a:rPr>
                        <a:t>особи,</a:t>
                      </a:r>
                      <a:r>
                        <a:rPr sz="3200" spc="2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35" dirty="0">
                          <a:latin typeface="Microsoft Sans Serif"/>
                          <a:cs typeface="Microsoft Sans Serif"/>
                        </a:rPr>
                        <a:t>коло </a:t>
                      </a:r>
                      <a:r>
                        <a:rPr sz="3200" spc="-5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45" dirty="0">
                          <a:latin typeface="Microsoft Sans Serif"/>
                          <a:cs typeface="Microsoft Sans Serif"/>
                        </a:rPr>
                        <a:t>яких</a:t>
                      </a:r>
                      <a:r>
                        <a:rPr sz="32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30" dirty="0">
                          <a:latin typeface="Microsoft Sans Serif"/>
                          <a:cs typeface="Microsoft Sans Serif"/>
                        </a:rPr>
                        <a:t>визначає</a:t>
                      </a:r>
                      <a:r>
                        <a:rPr sz="32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3200" spc="-25" dirty="0">
                          <a:latin typeface="Microsoft Sans Serif"/>
                          <a:cs typeface="Microsoft Sans Serif"/>
                        </a:rPr>
                        <a:t>емітент</a:t>
                      </a:r>
                      <a:endParaRPr sz="3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27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ED2D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23629" y="3088732"/>
            <a:ext cx="7325995" cy="5584190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4400" dirty="0">
                <a:latin typeface="Calibri"/>
                <a:cs typeface="Calibri"/>
              </a:rPr>
              <a:t>643/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Податкове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зобов’язання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sz="4400" dirty="0">
                <a:latin typeface="Calibri"/>
                <a:cs typeface="Calibri"/>
              </a:rPr>
              <a:t>644/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Податковий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кредит</a:t>
            </a:r>
            <a:endParaRPr sz="4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5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400" dirty="0">
                <a:latin typeface="Calibri"/>
                <a:cs typeface="Calibri"/>
              </a:rPr>
              <a:t>712/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Дохід </a:t>
            </a:r>
            <a:r>
              <a:rPr sz="4400" dirty="0">
                <a:latin typeface="Calibri"/>
                <a:cs typeface="Calibri"/>
              </a:rPr>
              <a:t>від</a:t>
            </a:r>
            <a:r>
              <a:rPr sz="4400" spc="-5" dirty="0">
                <a:latin typeface="Calibri"/>
                <a:cs typeface="Calibri"/>
              </a:rPr>
              <a:t> реалізації</a:t>
            </a:r>
            <a:r>
              <a:rPr sz="4400" spc="10" dirty="0">
                <a:latin typeface="Calibri"/>
                <a:cs typeface="Calibri"/>
              </a:rPr>
              <a:t> </a:t>
            </a:r>
            <a:r>
              <a:rPr sz="4400" spc="-40" dirty="0">
                <a:latin typeface="Calibri"/>
                <a:cs typeface="Calibri"/>
              </a:rPr>
              <a:t>ОЗ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sz="4400" dirty="0">
                <a:latin typeface="Calibri"/>
                <a:cs typeface="Calibri"/>
              </a:rPr>
              <a:t>733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/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Процентні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spc="-50" dirty="0">
                <a:latin typeface="Calibri"/>
                <a:cs typeface="Calibri"/>
              </a:rPr>
              <a:t>доходи</a:t>
            </a:r>
            <a:endParaRPr sz="4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5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949/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Собівартість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реалізації</a:t>
            </a:r>
            <a:r>
              <a:rPr sz="4400" spc="15" dirty="0">
                <a:latin typeface="Calibri"/>
                <a:cs typeface="Calibri"/>
              </a:rPr>
              <a:t> </a:t>
            </a:r>
            <a:r>
              <a:rPr sz="4400" spc="-40" dirty="0">
                <a:latin typeface="Calibri"/>
                <a:cs typeface="Calibri"/>
              </a:rPr>
              <a:t>ОЗ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33880" y="3177641"/>
            <a:ext cx="6245225" cy="388747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4400" dirty="0">
                <a:latin typeface="Calibri"/>
                <a:cs typeface="Calibri"/>
              </a:rPr>
              <a:t>10/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Основні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засоби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4400" dirty="0">
                <a:latin typeface="Calibri"/>
                <a:cs typeface="Calibri"/>
              </a:rPr>
              <a:t>13/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Знос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основних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засобів</a:t>
            </a:r>
            <a:endParaRPr sz="4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5950">
              <a:latin typeface="Calibri"/>
              <a:cs typeface="Calibri"/>
            </a:endParaRPr>
          </a:p>
          <a:p>
            <a:pPr marL="12700" marR="56896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181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та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377/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Дебіторська </a:t>
            </a:r>
            <a:r>
              <a:rPr sz="4400" spc="-98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заборгованість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750302" y="1458848"/>
            <a:ext cx="27882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spc="-295" dirty="0">
                <a:solidFill>
                  <a:srgbClr val="3A3838"/>
                </a:solidFill>
                <a:latin typeface="Calibri"/>
                <a:cs typeface="Calibri"/>
              </a:rPr>
              <a:t>Р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АХУНКИ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9962" y="3018891"/>
            <a:ext cx="14070330" cy="4789805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70"/>
              </a:spcBef>
            </a:pPr>
            <a:r>
              <a:rPr sz="4400" spc="-5" dirty="0">
                <a:latin typeface="Calibri"/>
                <a:cs typeface="Calibri"/>
              </a:rPr>
              <a:t>25.01.2022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sz="4400" spc="-35" dirty="0">
                <a:latin typeface="Calibri"/>
                <a:cs typeface="Calibri"/>
              </a:rPr>
              <a:t>Дт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Основні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засоби(10)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–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  <a:tabLst>
                <a:tab pos="9580880" algn="l"/>
                <a:tab pos="11022330" algn="l"/>
              </a:tabLst>
            </a:pPr>
            <a:r>
              <a:rPr sz="4400" spc="-40" dirty="0">
                <a:latin typeface="Calibri"/>
                <a:cs typeface="Calibri"/>
              </a:rPr>
              <a:t>Кт</a:t>
            </a:r>
            <a:r>
              <a:rPr sz="4400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Кредиторка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перед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постачальниками	(631)	</a:t>
            </a:r>
            <a:r>
              <a:rPr sz="4400" dirty="0">
                <a:latin typeface="Calibri"/>
                <a:cs typeface="Calibri"/>
              </a:rPr>
              <a:t>-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100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000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грн</a:t>
            </a:r>
            <a:endParaRPr sz="4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5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400" spc="-35" dirty="0">
                <a:latin typeface="Calibri"/>
                <a:cs typeface="Calibri"/>
              </a:rPr>
              <a:t>Дт</a:t>
            </a:r>
            <a:r>
              <a:rPr sz="4400" spc="-20" dirty="0">
                <a:latin typeface="Calibri"/>
                <a:cs typeface="Calibri"/>
              </a:rPr>
              <a:t> Податковий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кредит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(644)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–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  <a:tabLst>
                <a:tab pos="9580880" algn="l"/>
                <a:tab pos="11321415" algn="l"/>
              </a:tabLst>
            </a:pPr>
            <a:r>
              <a:rPr sz="4400" spc="-40" dirty="0">
                <a:latin typeface="Calibri"/>
                <a:cs typeface="Calibri"/>
              </a:rPr>
              <a:t>Кт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Кредиторка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перед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постачальниками	(631)</a:t>
            </a:r>
            <a:r>
              <a:rPr sz="4400" dirty="0">
                <a:latin typeface="Calibri"/>
                <a:cs typeface="Calibri"/>
              </a:rPr>
              <a:t> -	20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000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грн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98545" y="1342770"/>
            <a:ext cx="1108392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ОБЛІК</a:t>
            </a:r>
            <a:r>
              <a:rPr sz="5400" b="1" i="0" spc="-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10" dirty="0">
                <a:solidFill>
                  <a:srgbClr val="3A3838"/>
                </a:solidFill>
                <a:latin typeface="Calibri"/>
                <a:cs typeface="Calibri"/>
              </a:rPr>
              <a:t>ПРИДБАННЯ 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ОБ’ЄКТУ</a:t>
            </a:r>
            <a:r>
              <a:rPr sz="5400" b="1" i="0" spc="-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ОРЕНДИ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199" y="1857604"/>
            <a:ext cx="17139920" cy="1680845"/>
          </a:xfrm>
          <a:prstGeom prst="rect">
            <a:avLst/>
          </a:prstGeom>
        </p:spPr>
        <p:txBody>
          <a:bodyPr vert="horz" wrap="square" lIns="0" tIns="260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55"/>
              </a:spcBef>
            </a:pPr>
            <a:r>
              <a:rPr sz="3800" dirty="0">
                <a:latin typeface="Calibri"/>
                <a:cs typeface="Calibri"/>
              </a:rPr>
              <a:t>05.02.2022</a:t>
            </a:r>
            <a:r>
              <a:rPr sz="3800" spc="-7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:</a:t>
            </a:r>
            <a:endParaRPr sz="3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55"/>
              </a:spcBef>
              <a:tabLst>
                <a:tab pos="14761210" algn="l"/>
              </a:tabLst>
            </a:pPr>
            <a:r>
              <a:rPr sz="3800" spc="-35" dirty="0">
                <a:latin typeface="Calibri"/>
                <a:cs typeface="Calibri"/>
              </a:rPr>
              <a:t>Дт</a:t>
            </a:r>
            <a:r>
              <a:rPr sz="3800" spc="15" dirty="0">
                <a:latin typeface="Calibri"/>
                <a:cs typeface="Calibri"/>
              </a:rPr>
              <a:t> </a:t>
            </a:r>
            <a:r>
              <a:rPr sz="3800" spc="-15" dirty="0">
                <a:latin typeface="Calibri"/>
                <a:cs typeface="Calibri"/>
              </a:rPr>
              <a:t>Дебіторська</a:t>
            </a:r>
            <a:r>
              <a:rPr sz="3800" spc="10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заборгованість</a:t>
            </a:r>
            <a:r>
              <a:rPr sz="3800" spc="25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(181)</a:t>
            </a:r>
            <a:r>
              <a:rPr sz="3800" spc="5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– </a:t>
            </a:r>
            <a:r>
              <a:rPr sz="3800" spc="-35" dirty="0">
                <a:latin typeface="Calibri"/>
                <a:cs typeface="Calibri"/>
              </a:rPr>
              <a:t>Кт</a:t>
            </a:r>
            <a:r>
              <a:rPr sz="3800" spc="15" dirty="0">
                <a:latin typeface="Calibri"/>
                <a:cs typeface="Calibri"/>
              </a:rPr>
              <a:t> </a:t>
            </a:r>
            <a:r>
              <a:rPr sz="3800" spc="-20" dirty="0">
                <a:latin typeface="Calibri"/>
                <a:cs typeface="Calibri"/>
              </a:rPr>
              <a:t>Дохід</a:t>
            </a:r>
            <a:r>
              <a:rPr sz="3800" spc="15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від</a:t>
            </a:r>
            <a:r>
              <a:rPr sz="3800" spc="15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реалізації</a:t>
            </a:r>
            <a:r>
              <a:rPr sz="3800" spc="5" dirty="0">
                <a:latin typeface="Calibri"/>
                <a:cs typeface="Calibri"/>
              </a:rPr>
              <a:t> </a:t>
            </a:r>
            <a:r>
              <a:rPr sz="3800" spc="-20" dirty="0">
                <a:latin typeface="Calibri"/>
                <a:cs typeface="Calibri"/>
              </a:rPr>
              <a:t>ОЗ</a:t>
            </a:r>
            <a:r>
              <a:rPr sz="3800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(712)</a:t>
            </a:r>
            <a:r>
              <a:rPr sz="3800" spc="5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–	120</a:t>
            </a:r>
            <a:r>
              <a:rPr sz="3800" spc="-4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000</a:t>
            </a:r>
            <a:r>
              <a:rPr sz="3800" spc="-6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грн</a:t>
            </a:r>
            <a:endParaRPr sz="3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6199" y="3512013"/>
            <a:ext cx="13557250" cy="1681480"/>
          </a:xfrm>
          <a:prstGeom prst="rect">
            <a:avLst/>
          </a:prstGeom>
        </p:spPr>
        <p:txBody>
          <a:bodyPr vert="horz" wrap="square" lIns="0" tIns="261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60"/>
              </a:spcBef>
            </a:pPr>
            <a:r>
              <a:rPr sz="3800" spc="-30" dirty="0">
                <a:latin typeface="Calibri"/>
                <a:cs typeface="Calibri"/>
              </a:rPr>
              <a:t>Дт</a:t>
            </a:r>
            <a:r>
              <a:rPr sz="3800" spc="5" dirty="0">
                <a:latin typeface="Calibri"/>
                <a:cs typeface="Calibri"/>
              </a:rPr>
              <a:t> </a:t>
            </a:r>
            <a:r>
              <a:rPr sz="3800" spc="-20" dirty="0">
                <a:latin typeface="Calibri"/>
                <a:cs typeface="Calibri"/>
              </a:rPr>
              <a:t>Дохід</a:t>
            </a:r>
            <a:r>
              <a:rPr sz="3800" dirty="0">
                <a:latin typeface="Calibri"/>
                <a:cs typeface="Calibri"/>
              </a:rPr>
              <a:t> від</a:t>
            </a:r>
            <a:r>
              <a:rPr sz="3800" spc="5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реалізації</a:t>
            </a:r>
            <a:r>
              <a:rPr sz="3800" spc="30" dirty="0">
                <a:latin typeface="Calibri"/>
                <a:cs typeface="Calibri"/>
              </a:rPr>
              <a:t> </a:t>
            </a:r>
            <a:r>
              <a:rPr sz="3800" spc="-20" dirty="0">
                <a:latin typeface="Calibri"/>
                <a:cs typeface="Calibri"/>
              </a:rPr>
              <a:t>ОЗ</a:t>
            </a:r>
            <a:r>
              <a:rPr sz="3800" spc="-10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(702)</a:t>
            </a:r>
            <a:r>
              <a:rPr sz="3800" spc="-1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–</a:t>
            </a:r>
            <a:r>
              <a:rPr sz="3800" spc="-5" dirty="0">
                <a:latin typeface="Calibri"/>
                <a:cs typeface="Calibri"/>
              </a:rPr>
              <a:t> </a:t>
            </a:r>
            <a:r>
              <a:rPr sz="3800" spc="-30" dirty="0">
                <a:latin typeface="Calibri"/>
                <a:cs typeface="Calibri"/>
              </a:rPr>
              <a:t>Кт</a:t>
            </a:r>
            <a:r>
              <a:rPr sz="3800" spc="-5" dirty="0">
                <a:latin typeface="Calibri"/>
                <a:cs typeface="Calibri"/>
              </a:rPr>
              <a:t> </a:t>
            </a:r>
            <a:r>
              <a:rPr sz="3800" spc="-20" dirty="0">
                <a:latin typeface="Calibri"/>
                <a:cs typeface="Calibri"/>
              </a:rPr>
              <a:t>Податкове </a:t>
            </a:r>
            <a:r>
              <a:rPr sz="3800" dirty="0">
                <a:latin typeface="Calibri"/>
                <a:cs typeface="Calibri"/>
              </a:rPr>
              <a:t>зобов’язання</a:t>
            </a:r>
            <a:r>
              <a:rPr sz="3800" spc="25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(643)</a:t>
            </a:r>
            <a:endParaRPr sz="3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55"/>
              </a:spcBef>
            </a:pPr>
            <a:r>
              <a:rPr sz="3800" spc="-35" dirty="0">
                <a:latin typeface="Calibri"/>
                <a:cs typeface="Calibri"/>
              </a:rPr>
              <a:t>Дт</a:t>
            </a:r>
            <a:r>
              <a:rPr sz="3800" spc="10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Собівартість</a:t>
            </a:r>
            <a:r>
              <a:rPr sz="3800" spc="2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реализації </a:t>
            </a:r>
            <a:r>
              <a:rPr sz="3800" spc="-20" dirty="0">
                <a:latin typeface="Calibri"/>
                <a:cs typeface="Calibri"/>
              </a:rPr>
              <a:t>ОЗ</a:t>
            </a:r>
            <a:r>
              <a:rPr sz="3800" spc="5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(949)</a:t>
            </a:r>
            <a:r>
              <a:rPr sz="3800" spc="-1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-</a:t>
            </a:r>
            <a:r>
              <a:rPr sz="3800" spc="-5" dirty="0">
                <a:latin typeface="Calibri"/>
                <a:cs typeface="Calibri"/>
              </a:rPr>
              <a:t> </a:t>
            </a:r>
            <a:r>
              <a:rPr sz="3800" spc="-35" dirty="0">
                <a:latin typeface="Calibri"/>
                <a:cs typeface="Calibri"/>
              </a:rPr>
              <a:t>Кт</a:t>
            </a:r>
            <a:r>
              <a:rPr sz="3800" spc="10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Основні</a:t>
            </a:r>
            <a:r>
              <a:rPr sz="3800" spc="25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засоби(10)</a:t>
            </a:r>
            <a:endParaRPr sz="3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912466" y="3512013"/>
            <a:ext cx="2740025" cy="1681480"/>
          </a:xfrm>
          <a:prstGeom prst="rect">
            <a:avLst/>
          </a:prstGeom>
        </p:spPr>
        <p:txBody>
          <a:bodyPr vert="horz" wrap="square" lIns="0" tIns="261620" rIns="0" bIns="0" rtlCol="0">
            <a:spAutoFit/>
          </a:bodyPr>
          <a:lstStyle/>
          <a:p>
            <a:pPr marL="201295">
              <a:lnSpc>
                <a:spcPct val="100000"/>
              </a:lnSpc>
              <a:spcBef>
                <a:spcPts val="2060"/>
              </a:spcBef>
            </a:pPr>
            <a:r>
              <a:rPr sz="3800" dirty="0">
                <a:latin typeface="Calibri"/>
                <a:cs typeface="Calibri"/>
              </a:rPr>
              <a:t>–</a:t>
            </a:r>
            <a:r>
              <a:rPr sz="3800" spc="-3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20</a:t>
            </a:r>
            <a:r>
              <a:rPr sz="3800" spc="-2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000</a:t>
            </a:r>
            <a:r>
              <a:rPr sz="3800" spc="-4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грн</a:t>
            </a:r>
            <a:endParaRPr sz="3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55"/>
              </a:spcBef>
            </a:pPr>
            <a:r>
              <a:rPr sz="3800" dirty="0">
                <a:latin typeface="Calibri"/>
                <a:cs typeface="Calibri"/>
              </a:rPr>
              <a:t>–</a:t>
            </a:r>
            <a:r>
              <a:rPr sz="3800" spc="-35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100</a:t>
            </a:r>
            <a:r>
              <a:rPr sz="3800" spc="-25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000</a:t>
            </a:r>
            <a:r>
              <a:rPr sz="3800" spc="-5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грн</a:t>
            </a:r>
            <a:endParaRPr sz="3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88899" y="5981888"/>
            <a:ext cx="10793730" cy="0"/>
          </a:xfrm>
          <a:custGeom>
            <a:avLst/>
            <a:gdLst/>
            <a:ahLst/>
            <a:cxnLst/>
            <a:rect l="l" t="t" r="r" b="b"/>
            <a:pathLst>
              <a:path w="10793730">
                <a:moveTo>
                  <a:pt x="0" y="0"/>
                </a:moveTo>
                <a:lnTo>
                  <a:pt x="10793622" y="0"/>
                </a:lnTo>
              </a:path>
            </a:pathLst>
          </a:custGeom>
          <a:ln w="314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76199" y="6243573"/>
            <a:ext cx="12581890" cy="6051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800" spc="-35" dirty="0">
                <a:latin typeface="Calibri"/>
                <a:cs typeface="Calibri"/>
              </a:rPr>
              <a:t>Дт</a:t>
            </a:r>
            <a:r>
              <a:rPr sz="3800" spc="10" dirty="0">
                <a:latin typeface="Calibri"/>
                <a:cs typeface="Calibri"/>
              </a:rPr>
              <a:t> </a:t>
            </a:r>
            <a:r>
              <a:rPr sz="3800" spc="-15" dirty="0">
                <a:latin typeface="Calibri"/>
                <a:cs typeface="Calibri"/>
              </a:rPr>
              <a:t>Дебіторська</a:t>
            </a:r>
            <a:r>
              <a:rPr sz="3800" spc="5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заборгованість</a:t>
            </a:r>
            <a:r>
              <a:rPr sz="3800" spc="20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(181)</a:t>
            </a:r>
            <a:r>
              <a:rPr sz="3800" dirty="0">
                <a:latin typeface="Calibri"/>
                <a:cs typeface="Calibri"/>
              </a:rPr>
              <a:t> –</a:t>
            </a:r>
            <a:r>
              <a:rPr sz="3800" spc="-5" dirty="0">
                <a:latin typeface="Calibri"/>
                <a:cs typeface="Calibri"/>
              </a:rPr>
              <a:t> </a:t>
            </a:r>
            <a:r>
              <a:rPr sz="3800" spc="-35" dirty="0">
                <a:latin typeface="Calibri"/>
                <a:cs typeface="Calibri"/>
              </a:rPr>
              <a:t>Кт</a:t>
            </a:r>
            <a:r>
              <a:rPr sz="3800" spc="10" dirty="0">
                <a:latin typeface="Calibri"/>
                <a:cs typeface="Calibri"/>
              </a:rPr>
              <a:t> </a:t>
            </a:r>
            <a:r>
              <a:rPr sz="3800" spc="-45" dirty="0">
                <a:latin typeface="Calibri"/>
                <a:cs typeface="Calibri"/>
              </a:rPr>
              <a:t>Грошові</a:t>
            </a:r>
            <a:r>
              <a:rPr sz="3800" spc="-5" dirty="0">
                <a:latin typeface="Calibri"/>
                <a:cs typeface="Calibri"/>
              </a:rPr>
              <a:t> </a:t>
            </a:r>
            <a:r>
              <a:rPr sz="3800" spc="-15" dirty="0">
                <a:latin typeface="Calibri"/>
                <a:cs typeface="Calibri"/>
              </a:rPr>
              <a:t>кошти</a:t>
            </a:r>
            <a:r>
              <a:rPr sz="3800" spc="-5" dirty="0">
                <a:latin typeface="Calibri"/>
                <a:cs typeface="Calibri"/>
              </a:rPr>
              <a:t> (311)</a:t>
            </a:r>
            <a:endParaRPr sz="3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222092" y="6243573"/>
            <a:ext cx="2361565" cy="6051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71170" algn="l"/>
              </a:tabLst>
            </a:pPr>
            <a:r>
              <a:rPr sz="3800" dirty="0">
                <a:latin typeface="Calibri"/>
                <a:cs typeface="Calibri"/>
              </a:rPr>
              <a:t>–	3</a:t>
            </a:r>
            <a:r>
              <a:rPr sz="3800" spc="-4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000</a:t>
            </a:r>
            <a:r>
              <a:rPr sz="3800" spc="-6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грн</a:t>
            </a:r>
            <a:endParaRPr sz="3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88899" y="7637205"/>
            <a:ext cx="10793730" cy="0"/>
          </a:xfrm>
          <a:custGeom>
            <a:avLst/>
            <a:gdLst/>
            <a:ahLst/>
            <a:cxnLst/>
            <a:rect l="l" t="t" r="r" b="b"/>
            <a:pathLst>
              <a:path w="10793730">
                <a:moveTo>
                  <a:pt x="0" y="0"/>
                </a:moveTo>
                <a:lnTo>
                  <a:pt x="10793622" y="0"/>
                </a:lnTo>
              </a:path>
            </a:pathLst>
          </a:custGeom>
          <a:ln w="314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76199" y="7898333"/>
            <a:ext cx="12599670" cy="60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976495" algn="l"/>
              </a:tabLst>
            </a:pPr>
            <a:r>
              <a:rPr sz="3800" spc="-30" dirty="0">
                <a:latin typeface="Calibri"/>
                <a:cs typeface="Calibri"/>
              </a:rPr>
              <a:t>Дт</a:t>
            </a:r>
            <a:r>
              <a:rPr sz="3800" spc="10" dirty="0">
                <a:latin typeface="Calibri"/>
                <a:cs typeface="Calibri"/>
              </a:rPr>
              <a:t> </a:t>
            </a:r>
            <a:r>
              <a:rPr sz="3800" spc="-40" dirty="0">
                <a:latin typeface="Calibri"/>
                <a:cs typeface="Calibri"/>
              </a:rPr>
              <a:t>Грошові</a:t>
            </a:r>
            <a:r>
              <a:rPr sz="3800" spc="5" dirty="0">
                <a:latin typeface="Calibri"/>
                <a:cs typeface="Calibri"/>
              </a:rPr>
              <a:t> </a:t>
            </a:r>
            <a:r>
              <a:rPr sz="3800" spc="-10" dirty="0">
                <a:latin typeface="Calibri"/>
                <a:cs typeface="Calibri"/>
              </a:rPr>
              <a:t>кошти</a:t>
            </a:r>
            <a:r>
              <a:rPr sz="3800" spc="-20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(311)	</a:t>
            </a:r>
            <a:r>
              <a:rPr sz="3800" dirty="0">
                <a:latin typeface="Calibri"/>
                <a:cs typeface="Calibri"/>
              </a:rPr>
              <a:t>-</a:t>
            </a:r>
            <a:r>
              <a:rPr sz="3800" spc="-5" dirty="0">
                <a:latin typeface="Calibri"/>
                <a:cs typeface="Calibri"/>
              </a:rPr>
              <a:t> </a:t>
            </a:r>
            <a:r>
              <a:rPr sz="3800" spc="-30" dirty="0">
                <a:latin typeface="Calibri"/>
                <a:cs typeface="Calibri"/>
              </a:rPr>
              <a:t>Кт</a:t>
            </a:r>
            <a:r>
              <a:rPr sz="3800" spc="-5" dirty="0">
                <a:latin typeface="Calibri"/>
                <a:cs typeface="Calibri"/>
              </a:rPr>
              <a:t> </a:t>
            </a:r>
            <a:r>
              <a:rPr sz="3800" spc="-15" dirty="0">
                <a:latin typeface="Calibri"/>
                <a:cs typeface="Calibri"/>
              </a:rPr>
              <a:t>Дебіторська</a:t>
            </a:r>
            <a:r>
              <a:rPr sz="3800" spc="-10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заборгованість</a:t>
            </a:r>
            <a:r>
              <a:rPr sz="3800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(181)</a:t>
            </a:r>
            <a:endParaRPr sz="3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377798" y="7898333"/>
            <a:ext cx="4364355" cy="60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800" dirty="0">
                <a:latin typeface="Calibri"/>
                <a:cs typeface="Calibri"/>
              </a:rPr>
              <a:t>–</a:t>
            </a:r>
            <a:r>
              <a:rPr sz="3800" spc="-25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10</a:t>
            </a:r>
            <a:r>
              <a:rPr sz="3800" spc="-1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000</a:t>
            </a:r>
            <a:r>
              <a:rPr sz="3800" spc="-3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грн</a:t>
            </a:r>
            <a:r>
              <a:rPr sz="3800" spc="-15" dirty="0">
                <a:latin typeface="Calibri"/>
                <a:cs typeface="Calibri"/>
              </a:rPr>
              <a:t> </a:t>
            </a:r>
            <a:r>
              <a:rPr sz="3800" spc="-5" dirty="0">
                <a:latin typeface="Calibri"/>
                <a:cs typeface="Calibri"/>
              </a:rPr>
              <a:t>(2*5000)</a:t>
            </a:r>
            <a:endParaRPr sz="38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136641" y="964438"/>
            <a:ext cx="80124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ОБЛІК</a:t>
            </a:r>
            <a:r>
              <a:rPr sz="5400" b="1" i="0" spc="-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45" dirty="0">
                <a:solidFill>
                  <a:srgbClr val="3A3838"/>
                </a:solidFill>
                <a:latin typeface="Calibri"/>
                <a:cs typeface="Calibri"/>
              </a:rPr>
              <a:t>ПЕРЕДАЧІ</a:t>
            </a:r>
            <a:r>
              <a:rPr sz="5400" b="1" i="0" spc="-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dirty="0">
                <a:solidFill>
                  <a:srgbClr val="3A3838"/>
                </a:solidFill>
                <a:latin typeface="Calibri"/>
                <a:cs typeface="Calibri"/>
              </a:rPr>
              <a:t>В</a:t>
            </a:r>
            <a:r>
              <a:rPr sz="5400" b="1" i="0" spc="-3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20" dirty="0">
                <a:solidFill>
                  <a:srgbClr val="3A3838"/>
                </a:solidFill>
                <a:latin typeface="Calibri"/>
                <a:cs typeface="Calibri"/>
              </a:rPr>
              <a:t>ОРЕНДУ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04007" y="4212463"/>
            <a:ext cx="11645265" cy="2572385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sz="4800" dirty="0">
                <a:latin typeface="Calibri"/>
                <a:cs typeface="Calibri"/>
              </a:rPr>
              <a:t>28.02.2022</a:t>
            </a:r>
            <a:r>
              <a:rPr sz="4800" spc="-3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:</a:t>
            </a:r>
            <a:endParaRPr sz="4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4800" spc="-35" dirty="0">
                <a:latin typeface="Calibri"/>
                <a:cs typeface="Calibri"/>
              </a:rPr>
              <a:t>Дт</a:t>
            </a:r>
            <a:r>
              <a:rPr sz="4800" spc="-10" dirty="0">
                <a:latin typeface="Calibri"/>
                <a:cs typeface="Calibri"/>
              </a:rPr>
              <a:t> </a:t>
            </a:r>
            <a:r>
              <a:rPr sz="4800" spc="-20" dirty="0">
                <a:latin typeface="Calibri"/>
                <a:cs typeface="Calibri"/>
              </a:rPr>
              <a:t>Дебіторська</a:t>
            </a:r>
            <a:r>
              <a:rPr sz="4800" spc="-5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заборгованість</a:t>
            </a:r>
            <a:r>
              <a:rPr sz="4800" spc="15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(181)</a:t>
            </a:r>
            <a:endParaRPr sz="4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30"/>
              </a:spcBef>
              <a:tabLst>
                <a:tab pos="7527925" algn="l"/>
                <a:tab pos="8935720" algn="l"/>
              </a:tabLst>
            </a:pPr>
            <a:r>
              <a:rPr sz="4800" spc="-45" dirty="0">
                <a:latin typeface="Calibri"/>
                <a:cs typeface="Calibri"/>
              </a:rPr>
              <a:t>Кт</a:t>
            </a:r>
            <a:r>
              <a:rPr sz="4800" spc="2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Процентні</a:t>
            </a:r>
            <a:r>
              <a:rPr sz="4800" spc="-10" dirty="0">
                <a:latin typeface="Calibri"/>
                <a:cs typeface="Calibri"/>
              </a:rPr>
              <a:t> </a:t>
            </a:r>
            <a:r>
              <a:rPr sz="4800" spc="-55" dirty="0">
                <a:latin typeface="Calibri"/>
                <a:cs typeface="Calibri"/>
              </a:rPr>
              <a:t>доходи</a:t>
            </a:r>
            <a:r>
              <a:rPr sz="4800" spc="10" dirty="0">
                <a:latin typeface="Calibri"/>
                <a:cs typeface="Calibri"/>
              </a:rPr>
              <a:t> </a:t>
            </a:r>
            <a:r>
              <a:rPr sz="4800" spc="-5" dirty="0">
                <a:latin typeface="Calibri"/>
                <a:cs typeface="Calibri"/>
              </a:rPr>
              <a:t>(733)	</a:t>
            </a:r>
            <a:r>
              <a:rPr sz="4800" dirty="0">
                <a:latin typeface="Calibri"/>
                <a:cs typeface="Calibri"/>
              </a:rPr>
              <a:t>–	691,85</a:t>
            </a:r>
            <a:r>
              <a:rPr sz="4800" spc="-7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грн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93714" y="2087066"/>
            <a:ext cx="610362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i="0" spc="-20" dirty="0">
                <a:solidFill>
                  <a:srgbClr val="3A3838"/>
                </a:solidFill>
                <a:latin typeface="Calibri"/>
                <a:cs typeface="Calibri"/>
              </a:rPr>
              <a:t>ПОДАЛЬШИЙ</a:t>
            </a:r>
            <a:r>
              <a:rPr sz="5400" b="1" i="0" spc="-4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5400" b="1" i="0" spc="-5" dirty="0">
                <a:solidFill>
                  <a:srgbClr val="3A3838"/>
                </a:solidFill>
                <a:latin typeface="Calibri"/>
                <a:cs typeface="Calibri"/>
              </a:rPr>
              <a:t>ОБЛІК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24200" y="2628900"/>
            <a:ext cx="11430000" cy="3336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288925" indent="-4445" algn="ctr">
              <a:lnSpc>
                <a:spcPct val="100000"/>
              </a:lnSpc>
              <a:spcBef>
                <a:spcPts val="95"/>
              </a:spcBef>
            </a:pPr>
            <a:r>
              <a:rPr sz="3600" spc="-10" dirty="0">
                <a:latin typeface="Times New Roman"/>
                <a:cs typeface="Times New Roman"/>
              </a:rPr>
              <a:t>Умови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випуску</a:t>
            </a:r>
            <a:r>
              <a:rPr sz="3600" spc="6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і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розповсюдження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облігацій 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підприємствами</a:t>
            </a:r>
            <a:r>
              <a:rPr sz="3600" spc="4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визначаються</a:t>
            </a:r>
            <a:r>
              <a:rPr sz="3600" spc="5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Законом</a:t>
            </a:r>
            <a:r>
              <a:rPr sz="3600" b="1" spc="3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№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3480-IV </a:t>
            </a:r>
            <a:r>
              <a:rPr sz="3600" b="1" spc="-63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“Про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цінні</a:t>
            </a:r>
            <a:r>
              <a:rPr sz="3600" b="1" spc="3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папери</a:t>
            </a:r>
            <a:r>
              <a:rPr sz="3600" b="1" spc="3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та</a:t>
            </a:r>
            <a:r>
              <a:rPr sz="3600" b="1" spc="15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фондовий</a:t>
            </a:r>
            <a:r>
              <a:rPr sz="3600" b="1" spc="7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ринок”</a:t>
            </a:r>
            <a:r>
              <a:rPr sz="3600" b="1" spc="7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та</a:t>
            </a:r>
            <a:endParaRPr sz="3600" dirty="0">
              <a:latin typeface="Times New Roman"/>
              <a:cs typeface="Times New Roman"/>
            </a:endParaRPr>
          </a:p>
          <a:p>
            <a:pPr marL="12065" marR="5080" algn="ctr">
              <a:lnSpc>
                <a:spcPct val="100000"/>
              </a:lnSpc>
              <a:spcBef>
                <a:spcPts val="5"/>
              </a:spcBef>
            </a:pPr>
            <a:r>
              <a:rPr sz="3600" b="1" spc="-10" dirty="0">
                <a:latin typeface="Times New Roman"/>
                <a:cs typeface="Times New Roman"/>
              </a:rPr>
              <a:t>Положенням</a:t>
            </a:r>
            <a:r>
              <a:rPr sz="3600" b="1" spc="9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№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2998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“Про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порядок</a:t>
            </a:r>
            <a:r>
              <a:rPr sz="3600" b="1" spc="4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здійснення</a:t>
            </a:r>
            <a:r>
              <a:rPr sz="3600" b="1" spc="7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емісії </a:t>
            </a:r>
            <a:r>
              <a:rPr sz="3600" b="1" spc="-63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облігацій</a:t>
            </a:r>
            <a:r>
              <a:rPr sz="3600" b="1" spc="4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підприємств,</a:t>
            </a:r>
            <a:r>
              <a:rPr sz="3600" b="1" spc="4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облігацій</a:t>
            </a:r>
            <a:r>
              <a:rPr sz="3600" b="1" spc="4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міжнародних</a:t>
            </a:r>
            <a:endParaRPr sz="3600" dirty="0">
              <a:latin typeface="Times New Roman"/>
              <a:cs typeface="Times New Roman"/>
            </a:endParaRPr>
          </a:p>
          <a:p>
            <a:pPr marL="10160" algn="ctr">
              <a:lnSpc>
                <a:spcPct val="100000"/>
              </a:lnSpc>
            </a:pPr>
            <a:r>
              <a:rPr sz="3600" b="1" spc="-10" dirty="0">
                <a:latin typeface="Times New Roman"/>
                <a:cs typeface="Times New Roman"/>
              </a:rPr>
              <a:t>фінансових</a:t>
            </a:r>
            <a:r>
              <a:rPr sz="3600" b="1" spc="9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організацій</a:t>
            </a:r>
            <a:r>
              <a:rPr sz="3600" b="1" spc="5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та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їх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обігу”</a:t>
            </a:r>
            <a:endParaRPr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0200" y="2019300"/>
            <a:ext cx="15316200" cy="5552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 marR="130810" algn="just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Times New Roman"/>
                <a:cs typeface="Times New Roman"/>
              </a:rPr>
              <a:t>Згідно</a:t>
            </a:r>
            <a:r>
              <a:rPr sz="3600" b="1" spc="-3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з</a:t>
            </a:r>
            <a:r>
              <a:rPr sz="3600" b="1" spc="-5" dirty="0">
                <a:latin typeface="Times New Roman"/>
                <a:cs typeface="Times New Roman"/>
              </a:rPr>
              <a:t> п.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10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lang="uk-UA" sz="3600" b="1" spc="-10" dirty="0" smtClean="0">
                <a:latin typeface="Times New Roman"/>
                <a:cs typeface="Times New Roman"/>
              </a:rPr>
              <a:t>Н</a:t>
            </a:r>
            <a:r>
              <a:rPr sz="3600" b="1" dirty="0" smtClean="0">
                <a:latin typeface="Times New Roman"/>
                <a:cs typeface="Times New Roman"/>
              </a:rPr>
              <a:t>П(С)БО</a:t>
            </a:r>
            <a:r>
              <a:rPr sz="3600" b="1" spc="-25" dirty="0" smtClean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11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Довгострокові</a:t>
            </a:r>
            <a:r>
              <a:rPr sz="3600" b="1" spc="-3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зобов'язання,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на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які </a:t>
            </a:r>
            <a:r>
              <a:rPr sz="3600" b="1" spc="-58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нараховуються відсотки, </a:t>
            </a:r>
            <a:r>
              <a:rPr sz="3600" b="1" spc="-5" dirty="0">
                <a:latin typeface="Times New Roman"/>
                <a:cs typeface="Times New Roman"/>
              </a:rPr>
              <a:t>відображаються </a:t>
            </a:r>
            <a:r>
              <a:rPr sz="3600" b="1" dirty="0">
                <a:latin typeface="Times New Roman"/>
                <a:cs typeface="Times New Roman"/>
              </a:rPr>
              <a:t>в </a:t>
            </a:r>
            <a:r>
              <a:rPr sz="3600" b="1" spc="-5" dirty="0">
                <a:latin typeface="Times New Roman"/>
                <a:cs typeface="Times New Roman"/>
              </a:rPr>
              <a:t>балансі </a:t>
            </a:r>
            <a:r>
              <a:rPr sz="3600" b="1" dirty="0">
                <a:latin typeface="Times New Roman"/>
                <a:cs typeface="Times New Roman"/>
              </a:rPr>
              <a:t>за їх 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теперішньою</a:t>
            </a:r>
            <a:r>
              <a:rPr sz="3600" b="1" spc="2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вартістю.</a:t>
            </a:r>
            <a:r>
              <a:rPr sz="3600" b="1" spc="-5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Визначення</a:t>
            </a:r>
            <a:r>
              <a:rPr sz="3600" b="1" spc="-3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теперішньої</a:t>
            </a:r>
            <a:r>
              <a:rPr sz="3600" b="1" spc="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вартості</a:t>
            </a:r>
            <a:endParaRPr sz="3600" dirty="0">
              <a:latin typeface="Times New Roman"/>
              <a:cs typeface="Times New Roman"/>
            </a:endParaRPr>
          </a:p>
          <a:p>
            <a:pPr marL="6985" algn="just">
              <a:lnSpc>
                <a:spcPct val="100000"/>
              </a:lnSpc>
              <a:spcBef>
                <a:spcPts val="5"/>
              </a:spcBef>
            </a:pPr>
            <a:r>
              <a:rPr sz="3600" b="1" spc="-5" dirty="0">
                <a:latin typeface="Times New Roman"/>
                <a:cs typeface="Times New Roman"/>
              </a:rPr>
              <a:t>залежить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від</a:t>
            </a:r>
            <a:r>
              <a:rPr sz="3600" b="1" spc="-3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умов</a:t>
            </a:r>
            <a:r>
              <a:rPr sz="3600" b="1" spc="5" dirty="0">
                <a:latin typeface="Times New Roman"/>
                <a:cs typeface="Times New Roman"/>
              </a:rPr>
              <a:t> та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виду</a:t>
            </a:r>
            <a:r>
              <a:rPr sz="3600" b="1" spc="-3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зобов'язання.</a:t>
            </a:r>
            <a:endParaRPr sz="3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6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1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marL="12700" marR="5080" indent="3175" algn="just">
              <a:lnSpc>
                <a:spcPct val="100000"/>
              </a:lnSpc>
            </a:pPr>
            <a:r>
              <a:rPr sz="3600" b="1" i="1" spc="-5" dirty="0">
                <a:latin typeface="Times New Roman"/>
                <a:cs typeface="Times New Roman"/>
              </a:rPr>
              <a:t>Теперішня </a:t>
            </a:r>
            <a:r>
              <a:rPr sz="3600" b="1" i="1" spc="5" dirty="0">
                <a:latin typeface="Times New Roman"/>
                <a:cs typeface="Times New Roman"/>
              </a:rPr>
              <a:t>вартість</a:t>
            </a:r>
            <a:r>
              <a:rPr sz="3600" b="1" i="1" spc="-4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- дисконтована </a:t>
            </a:r>
            <a:r>
              <a:rPr sz="3600" spc="-25" dirty="0">
                <a:latin typeface="Times New Roman"/>
                <a:cs typeface="Times New Roman"/>
              </a:rPr>
              <a:t>сума</a:t>
            </a:r>
            <a:r>
              <a:rPr sz="3600" spc="9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майбутніх</a:t>
            </a:r>
            <a:r>
              <a:rPr sz="3600" spc="5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платежів </a:t>
            </a:r>
            <a:r>
              <a:rPr sz="3600" dirty="0">
                <a:latin typeface="Times New Roman"/>
                <a:cs typeface="Times New Roman"/>
              </a:rPr>
              <a:t> (за </a:t>
            </a:r>
            <a:r>
              <a:rPr sz="3600" spc="-10" dirty="0">
                <a:latin typeface="Times New Roman"/>
                <a:cs typeface="Times New Roman"/>
              </a:rPr>
              <a:t>вирахуванням</a:t>
            </a:r>
            <a:r>
              <a:rPr sz="3600" spc="60" dirty="0">
                <a:latin typeface="Times New Roman"/>
                <a:cs typeface="Times New Roman"/>
              </a:rPr>
              <a:t> </a:t>
            </a:r>
            <a:r>
              <a:rPr sz="3600" spc="-25" dirty="0">
                <a:latin typeface="Times New Roman"/>
                <a:cs typeface="Times New Roman"/>
              </a:rPr>
              <a:t>суми</a:t>
            </a:r>
            <a:r>
              <a:rPr sz="3600" spc="8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очікуваного</a:t>
            </a:r>
            <a:r>
              <a:rPr sz="3600" spc="6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відшкодування),</a:t>
            </a:r>
            <a:r>
              <a:rPr sz="3600" spc="6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яка,</a:t>
            </a:r>
            <a:r>
              <a:rPr sz="3600" dirty="0">
                <a:latin typeface="Times New Roman"/>
                <a:cs typeface="Times New Roman"/>
              </a:rPr>
              <a:t> як 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очікується,</a:t>
            </a:r>
            <a:r>
              <a:rPr sz="3600" spc="50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буде</a:t>
            </a:r>
            <a:r>
              <a:rPr sz="3600" spc="7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необхідна</a:t>
            </a:r>
            <a:r>
              <a:rPr sz="3600" spc="-2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для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погашення</a:t>
            </a:r>
            <a:r>
              <a:rPr sz="3600" spc="-2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зобов'язання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в</a:t>
            </a:r>
            <a:r>
              <a:rPr sz="3600" spc="2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процесі </a:t>
            </a:r>
            <a:r>
              <a:rPr sz="3600" spc="-58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звичайної</a:t>
            </a:r>
            <a:r>
              <a:rPr sz="3600" spc="-2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діяльності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підприємства.</a:t>
            </a:r>
            <a:endParaRPr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0" y="1790700"/>
            <a:ext cx="12865202" cy="6106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100"/>
              </a:spcBef>
            </a:pPr>
            <a:r>
              <a:rPr sz="36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Для облігацій,</a:t>
            </a:r>
            <a:r>
              <a:rPr sz="3600" b="1" u="heavy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3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проданих</a:t>
            </a:r>
            <a:r>
              <a:rPr sz="3600" b="1" u="heavy" spc="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36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з</a:t>
            </a:r>
            <a:r>
              <a:rPr sz="3600" b="1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36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премією</a:t>
            </a:r>
            <a:r>
              <a:rPr sz="3600" b="1" spc="60" dirty="0">
                <a:latin typeface="Arial"/>
                <a:cs typeface="Arial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(перевищення</a:t>
            </a:r>
            <a:endParaRPr sz="3600" dirty="0">
              <a:latin typeface="Microsoft Sans Serif"/>
              <a:cs typeface="Microsoft Sans Serif"/>
            </a:endParaRPr>
          </a:p>
          <a:p>
            <a:pPr marL="12065" marR="5080" indent="-5715" algn="just">
              <a:lnSpc>
                <a:spcPct val="100000"/>
              </a:lnSpc>
              <a:spcBef>
                <a:spcPts val="5"/>
              </a:spcBef>
            </a:pPr>
            <a:r>
              <a:rPr sz="3600" spc="-5" dirty="0">
                <a:latin typeface="Microsoft Sans Serif"/>
                <a:cs typeface="Microsoft Sans Serif"/>
              </a:rPr>
              <a:t>продажної</a:t>
            </a:r>
            <a:r>
              <a:rPr sz="3600" spc="10" dirty="0">
                <a:latin typeface="Microsoft Sans Serif"/>
                <a:cs typeface="Microsoft Sans Serif"/>
              </a:rPr>
              <a:t> </a:t>
            </a:r>
            <a:r>
              <a:rPr sz="3600" dirty="0">
                <a:latin typeface="Microsoft Sans Serif"/>
                <a:cs typeface="Microsoft Sans Serif"/>
              </a:rPr>
              <a:t>вартості</a:t>
            </a:r>
            <a:r>
              <a:rPr sz="3600" spc="-15" dirty="0">
                <a:latin typeface="Microsoft Sans Serif"/>
                <a:cs typeface="Microsoft Sans Serif"/>
              </a:rPr>
              <a:t> </a:t>
            </a:r>
            <a:r>
              <a:rPr sz="3600" dirty="0">
                <a:latin typeface="Microsoft Sans Serif"/>
                <a:cs typeface="Microsoft Sans Serif"/>
              </a:rPr>
              <a:t>облігації</a:t>
            </a:r>
            <a:r>
              <a:rPr sz="3600" spc="55" dirty="0">
                <a:latin typeface="Microsoft Sans Serif"/>
                <a:cs typeface="Microsoft Sans Serif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над</a:t>
            </a:r>
            <a:r>
              <a:rPr sz="3600" spc="25" dirty="0">
                <a:latin typeface="Microsoft Sans Serif"/>
                <a:cs typeface="Microsoft Sans Serif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номінальною</a:t>
            </a:r>
            <a:r>
              <a:rPr sz="3600" spc="30" dirty="0">
                <a:latin typeface="Microsoft Sans Serif"/>
                <a:cs typeface="Microsoft Sans Serif"/>
              </a:rPr>
              <a:t> </a:t>
            </a:r>
            <a:r>
              <a:rPr sz="3600" spc="110" dirty="0">
                <a:latin typeface="Microsoft Sans Serif"/>
                <a:cs typeface="Microsoft Sans Serif"/>
              </a:rPr>
              <a:t>її</a:t>
            </a:r>
            <a:r>
              <a:rPr sz="3600" spc="35" dirty="0">
                <a:latin typeface="Microsoft Sans Serif"/>
                <a:cs typeface="Microsoft Sans Serif"/>
              </a:rPr>
              <a:t> </a:t>
            </a:r>
            <a:r>
              <a:rPr sz="3600" dirty="0">
                <a:latin typeface="Microsoft Sans Serif"/>
                <a:cs typeface="Microsoft Sans Serif"/>
              </a:rPr>
              <a:t>вартістю), </a:t>
            </a:r>
            <a:r>
              <a:rPr sz="3600" spc="5" dirty="0">
                <a:latin typeface="Microsoft Sans Serif"/>
                <a:cs typeface="Microsoft Sans Serif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теперішня</a:t>
            </a:r>
            <a:r>
              <a:rPr sz="3600" spc="20" dirty="0">
                <a:latin typeface="Microsoft Sans Serif"/>
                <a:cs typeface="Microsoft Sans Serif"/>
              </a:rPr>
              <a:t> </a:t>
            </a:r>
            <a:r>
              <a:rPr sz="3600" spc="-5" dirty="0">
                <a:latin typeface="Microsoft Sans Serif"/>
                <a:cs typeface="Microsoft Sans Serif"/>
              </a:rPr>
              <a:t>вартість</a:t>
            </a:r>
            <a:r>
              <a:rPr sz="3600" spc="25" dirty="0">
                <a:latin typeface="Microsoft Sans Serif"/>
                <a:cs typeface="Microsoft Sans Serif"/>
              </a:rPr>
              <a:t> </a:t>
            </a:r>
            <a:r>
              <a:rPr sz="3600" spc="630" dirty="0">
                <a:latin typeface="Microsoft Sans Serif"/>
                <a:cs typeface="Microsoft Sans Serif"/>
              </a:rPr>
              <a:t>–</a:t>
            </a:r>
            <a:r>
              <a:rPr sz="3600" spc="20" dirty="0">
                <a:latin typeface="Microsoft Sans Serif"/>
                <a:cs typeface="Microsoft Sans Serif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це</a:t>
            </a:r>
            <a:r>
              <a:rPr sz="3600" spc="35" dirty="0">
                <a:latin typeface="Microsoft Sans Serif"/>
                <a:cs typeface="Microsoft Sans Serif"/>
              </a:rPr>
              <a:t> </a:t>
            </a:r>
            <a:r>
              <a:rPr sz="3600" spc="-25" dirty="0">
                <a:latin typeface="Microsoft Sans Serif"/>
                <a:cs typeface="Microsoft Sans Serif"/>
              </a:rPr>
              <a:t>сума</a:t>
            </a:r>
            <a:r>
              <a:rPr sz="3600" spc="45" dirty="0">
                <a:latin typeface="Microsoft Sans Serif"/>
                <a:cs typeface="Microsoft Sans Serif"/>
              </a:rPr>
              <a:t> </a:t>
            </a:r>
            <a:r>
              <a:rPr sz="3600" dirty="0">
                <a:latin typeface="Microsoft Sans Serif"/>
                <a:cs typeface="Microsoft Sans Serif"/>
              </a:rPr>
              <a:t>номінальної</a:t>
            </a:r>
            <a:r>
              <a:rPr sz="3600" spc="40" dirty="0">
                <a:latin typeface="Microsoft Sans Serif"/>
                <a:cs typeface="Microsoft Sans Serif"/>
              </a:rPr>
              <a:t> </a:t>
            </a:r>
            <a:r>
              <a:rPr sz="3600" spc="-5" dirty="0">
                <a:latin typeface="Microsoft Sans Serif"/>
                <a:cs typeface="Microsoft Sans Serif"/>
              </a:rPr>
              <a:t>вартості</a:t>
            </a:r>
            <a:r>
              <a:rPr sz="3600" spc="15" dirty="0">
                <a:latin typeface="Microsoft Sans Serif"/>
                <a:cs typeface="Microsoft Sans Serif"/>
              </a:rPr>
              <a:t> </a:t>
            </a:r>
            <a:r>
              <a:rPr sz="3600" dirty="0">
                <a:latin typeface="Microsoft Sans Serif"/>
                <a:cs typeface="Microsoft Sans Serif"/>
              </a:rPr>
              <a:t>облігації </a:t>
            </a:r>
            <a:r>
              <a:rPr sz="3600" spc="-625" dirty="0">
                <a:latin typeface="Microsoft Sans Serif"/>
                <a:cs typeface="Microsoft Sans Serif"/>
              </a:rPr>
              <a:t> </a:t>
            </a:r>
            <a:r>
              <a:rPr sz="3600" dirty="0">
                <a:latin typeface="Microsoft Sans Serif"/>
                <a:cs typeface="Microsoft Sans Serif"/>
              </a:rPr>
              <a:t>та</a:t>
            </a:r>
            <a:r>
              <a:rPr sz="3600" spc="20" dirty="0">
                <a:latin typeface="Microsoft Sans Serif"/>
                <a:cs typeface="Microsoft Sans Serif"/>
              </a:rPr>
              <a:t> </a:t>
            </a:r>
            <a:r>
              <a:rPr sz="3600" spc="-25" dirty="0">
                <a:latin typeface="Microsoft Sans Serif"/>
                <a:cs typeface="Microsoft Sans Serif"/>
              </a:rPr>
              <a:t>сума</a:t>
            </a:r>
            <a:r>
              <a:rPr sz="3600" spc="45" dirty="0">
                <a:latin typeface="Microsoft Sans Serif"/>
                <a:cs typeface="Microsoft Sans Serif"/>
              </a:rPr>
              <a:t> </a:t>
            </a:r>
            <a:r>
              <a:rPr sz="3600" spc="-5" dirty="0">
                <a:latin typeface="Microsoft Sans Serif"/>
                <a:cs typeface="Microsoft Sans Serif"/>
              </a:rPr>
              <a:t>премії,</a:t>
            </a:r>
            <a:r>
              <a:rPr sz="3600" spc="35" dirty="0">
                <a:latin typeface="Microsoft Sans Serif"/>
                <a:cs typeface="Microsoft Sans Serif"/>
              </a:rPr>
              <a:t> </a:t>
            </a:r>
            <a:r>
              <a:rPr sz="3600" spc="-55" dirty="0">
                <a:latin typeface="Microsoft Sans Serif"/>
                <a:cs typeface="Microsoft Sans Serif"/>
              </a:rPr>
              <a:t>яка</a:t>
            </a:r>
            <a:r>
              <a:rPr sz="3600" spc="20" dirty="0">
                <a:latin typeface="Microsoft Sans Serif"/>
                <a:cs typeface="Microsoft Sans Serif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залишилася</a:t>
            </a:r>
            <a:r>
              <a:rPr sz="3600" spc="5" dirty="0">
                <a:latin typeface="Microsoft Sans Serif"/>
                <a:cs typeface="Microsoft Sans Serif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“недоамортизованою”</a:t>
            </a:r>
            <a:r>
              <a:rPr sz="3600" spc="5" dirty="0">
                <a:latin typeface="Microsoft Sans Serif"/>
                <a:cs typeface="Microsoft Sans Serif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на </a:t>
            </a:r>
            <a:r>
              <a:rPr sz="3600" spc="-5" dirty="0">
                <a:latin typeface="Microsoft Sans Serif"/>
                <a:cs typeface="Microsoft Sans Serif"/>
              </a:rPr>
              <a:t> дату</a:t>
            </a:r>
            <a:r>
              <a:rPr sz="3600" spc="30" dirty="0">
                <a:latin typeface="Microsoft Sans Serif"/>
                <a:cs typeface="Microsoft Sans Serif"/>
              </a:rPr>
              <a:t> </a:t>
            </a:r>
            <a:r>
              <a:rPr sz="3600" spc="-5" dirty="0">
                <a:latin typeface="Microsoft Sans Serif"/>
                <a:cs typeface="Microsoft Sans Serif"/>
              </a:rPr>
              <a:t>балансу.</a:t>
            </a:r>
            <a:endParaRPr sz="3600" dirty="0">
              <a:latin typeface="Microsoft Sans Serif"/>
              <a:cs typeface="Microsoft Sans Serif"/>
            </a:endParaRPr>
          </a:p>
          <a:p>
            <a:pPr algn="just">
              <a:lnSpc>
                <a:spcPct val="100000"/>
              </a:lnSpc>
            </a:pPr>
            <a:endParaRPr sz="3600" dirty="0">
              <a:latin typeface="Microsoft Sans Serif"/>
              <a:cs typeface="Microsoft Sans Serif"/>
            </a:endParaRPr>
          </a:p>
          <a:p>
            <a:pPr marL="97790" marR="97155" indent="8255" algn="just">
              <a:lnSpc>
                <a:spcPct val="100000"/>
              </a:lnSpc>
            </a:pPr>
            <a:r>
              <a:rPr sz="36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Для</a:t>
            </a:r>
            <a:r>
              <a:rPr sz="3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36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облігацій,</a:t>
            </a:r>
            <a:r>
              <a:rPr sz="3600" b="1" u="heavy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3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проданих</a:t>
            </a:r>
            <a:r>
              <a:rPr sz="3600" b="1" u="heavy" spc="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36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з</a:t>
            </a:r>
            <a:r>
              <a:rPr sz="3600" b="1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3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дисконтом</a:t>
            </a:r>
            <a:r>
              <a:rPr sz="3600" b="1" spc="65" dirty="0">
                <a:latin typeface="Arial"/>
                <a:cs typeface="Arial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(перевищення </a:t>
            </a:r>
            <a:r>
              <a:rPr sz="3600" spc="-5" dirty="0">
                <a:latin typeface="Microsoft Sans Serif"/>
                <a:cs typeface="Microsoft Sans Serif"/>
              </a:rPr>
              <a:t> номінальної</a:t>
            </a:r>
            <a:r>
              <a:rPr sz="3600" spc="45" dirty="0">
                <a:latin typeface="Microsoft Sans Serif"/>
                <a:cs typeface="Microsoft Sans Serif"/>
              </a:rPr>
              <a:t> </a:t>
            </a:r>
            <a:r>
              <a:rPr sz="3600" spc="-5" dirty="0">
                <a:latin typeface="Microsoft Sans Serif"/>
                <a:cs typeface="Microsoft Sans Serif"/>
              </a:rPr>
              <a:t>вартості</a:t>
            </a:r>
            <a:r>
              <a:rPr sz="3600" spc="15" dirty="0">
                <a:latin typeface="Microsoft Sans Serif"/>
                <a:cs typeface="Microsoft Sans Serif"/>
              </a:rPr>
              <a:t> </a:t>
            </a:r>
            <a:r>
              <a:rPr sz="3600" dirty="0">
                <a:latin typeface="Microsoft Sans Serif"/>
                <a:cs typeface="Microsoft Sans Serif"/>
              </a:rPr>
              <a:t>облігації</a:t>
            </a:r>
            <a:r>
              <a:rPr sz="3600" spc="40" dirty="0">
                <a:latin typeface="Microsoft Sans Serif"/>
                <a:cs typeface="Microsoft Sans Serif"/>
              </a:rPr>
              <a:t> </a:t>
            </a:r>
            <a:r>
              <a:rPr sz="3600" spc="-5" dirty="0">
                <a:latin typeface="Microsoft Sans Serif"/>
                <a:cs typeface="Microsoft Sans Serif"/>
              </a:rPr>
              <a:t>над</a:t>
            </a:r>
            <a:r>
              <a:rPr sz="3600" spc="40" dirty="0">
                <a:latin typeface="Microsoft Sans Serif"/>
                <a:cs typeface="Microsoft Sans Serif"/>
              </a:rPr>
              <a:t> </a:t>
            </a:r>
            <a:r>
              <a:rPr sz="3600" spc="105" dirty="0">
                <a:latin typeface="Microsoft Sans Serif"/>
                <a:cs typeface="Microsoft Sans Serif"/>
              </a:rPr>
              <a:t>її</a:t>
            </a:r>
            <a:r>
              <a:rPr sz="3600" spc="45" dirty="0">
                <a:latin typeface="Microsoft Sans Serif"/>
                <a:cs typeface="Microsoft Sans Serif"/>
              </a:rPr>
              <a:t> </a:t>
            </a:r>
            <a:r>
              <a:rPr sz="3600" spc="-15" dirty="0">
                <a:latin typeface="Microsoft Sans Serif"/>
                <a:cs typeface="Microsoft Sans Serif"/>
              </a:rPr>
              <a:t>продажною</a:t>
            </a:r>
            <a:r>
              <a:rPr sz="3600" spc="20" dirty="0">
                <a:latin typeface="Microsoft Sans Serif"/>
                <a:cs typeface="Microsoft Sans Serif"/>
              </a:rPr>
              <a:t> </a:t>
            </a:r>
            <a:r>
              <a:rPr sz="3600" spc="-5" dirty="0">
                <a:latin typeface="Microsoft Sans Serif"/>
                <a:cs typeface="Microsoft Sans Serif"/>
              </a:rPr>
              <a:t>вартістю), </a:t>
            </a:r>
            <a:r>
              <a:rPr sz="3600" spc="-620" dirty="0">
                <a:latin typeface="Microsoft Sans Serif"/>
                <a:cs typeface="Microsoft Sans Serif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теперішня</a:t>
            </a:r>
            <a:r>
              <a:rPr sz="3600" spc="15" dirty="0">
                <a:latin typeface="Microsoft Sans Serif"/>
                <a:cs typeface="Microsoft Sans Serif"/>
              </a:rPr>
              <a:t> </a:t>
            </a:r>
            <a:r>
              <a:rPr sz="3600" spc="-5" dirty="0">
                <a:latin typeface="Microsoft Sans Serif"/>
                <a:cs typeface="Microsoft Sans Serif"/>
              </a:rPr>
              <a:t>вартість</a:t>
            </a:r>
            <a:r>
              <a:rPr sz="3600" spc="10" dirty="0">
                <a:latin typeface="Microsoft Sans Serif"/>
                <a:cs typeface="Microsoft Sans Serif"/>
              </a:rPr>
              <a:t> </a:t>
            </a:r>
            <a:r>
              <a:rPr sz="3600" spc="-15" dirty="0">
                <a:latin typeface="Microsoft Sans Serif"/>
                <a:cs typeface="Microsoft Sans Serif"/>
              </a:rPr>
              <a:t>визначається</a:t>
            </a:r>
            <a:r>
              <a:rPr sz="3600" spc="5" dirty="0">
                <a:latin typeface="Microsoft Sans Serif"/>
                <a:cs typeface="Microsoft Sans Serif"/>
              </a:rPr>
              <a:t> </a:t>
            </a:r>
            <a:r>
              <a:rPr sz="3600" spc="-80" dirty="0">
                <a:latin typeface="Microsoft Sans Serif"/>
                <a:cs typeface="Microsoft Sans Serif"/>
              </a:rPr>
              <a:t>як</a:t>
            </a:r>
            <a:r>
              <a:rPr sz="3600" spc="30" dirty="0">
                <a:latin typeface="Microsoft Sans Serif"/>
                <a:cs typeface="Microsoft Sans Serif"/>
              </a:rPr>
              <a:t> </a:t>
            </a:r>
            <a:r>
              <a:rPr sz="3600" spc="-25" dirty="0">
                <a:latin typeface="Microsoft Sans Serif"/>
                <a:cs typeface="Microsoft Sans Serif"/>
              </a:rPr>
              <a:t>різниця</a:t>
            </a:r>
            <a:r>
              <a:rPr sz="3600" spc="35" dirty="0">
                <a:latin typeface="Microsoft Sans Serif"/>
                <a:cs typeface="Microsoft Sans Serif"/>
              </a:rPr>
              <a:t> </a:t>
            </a:r>
            <a:r>
              <a:rPr sz="3600" spc="-60" dirty="0">
                <a:latin typeface="Microsoft Sans Serif"/>
                <a:cs typeface="Microsoft Sans Serif"/>
              </a:rPr>
              <a:t>між </a:t>
            </a:r>
            <a:r>
              <a:rPr sz="3600" spc="-55" dirty="0">
                <a:latin typeface="Microsoft Sans Serif"/>
                <a:cs typeface="Microsoft Sans Serif"/>
              </a:rPr>
              <a:t> </a:t>
            </a:r>
            <a:r>
              <a:rPr sz="3600" spc="-15" dirty="0">
                <a:latin typeface="Microsoft Sans Serif"/>
                <a:cs typeface="Microsoft Sans Serif"/>
              </a:rPr>
              <a:t>номінальною</a:t>
            </a:r>
            <a:r>
              <a:rPr sz="3600" spc="25" dirty="0">
                <a:latin typeface="Microsoft Sans Serif"/>
                <a:cs typeface="Microsoft Sans Serif"/>
              </a:rPr>
              <a:t> </a:t>
            </a:r>
            <a:r>
              <a:rPr sz="3600" dirty="0">
                <a:latin typeface="Microsoft Sans Serif"/>
                <a:cs typeface="Microsoft Sans Serif"/>
              </a:rPr>
              <a:t>вартістю</a:t>
            </a:r>
            <a:r>
              <a:rPr sz="3600" spc="5" dirty="0">
                <a:latin typeface="Microsoft Sans Serif"/>
                <a:cs typeface="Microsoft Sans Serif"/>
              </a:rPr>
              <a:t> </a:t>
            </a:r>
            <a:r>
              <a:rPr sz="3600" dirty="0">
                <a:latin typeface="Microsoft Sans Serif"/>
                <a:cs typeface="Microsoft Sans Serif"/>
              </a:rPr>
              <a:t>облігації</a:t>
            </a:r>
            <a:r>
              <a:rPr sz="3600" spc="55" dirty="0">
                <a:latin typeface="Microsoft Sans Serif"/>
                <a:cs typeface="Microsoft Sans Serif"/>
              </a:rPr>
              <a:t> </a:t>
            </a:r>
            <a:r>
              <a:rPr sz="3600" dirty="0">
                <a:latin typeface="Microsoft Sans Serif"/>
                <a:cs typeface="Microsoft Sans Serif"/>
              </a:rPr>
              <a:t>та</a:t>
            </a:r>
            <a:r>
              <a:rPr sz="3600" spc="25" dirty="0">
                <a:latin typeface="Microsoft Sans Serif"/>
                <a:cs typeface="Microsoft Sans Serif"/>
              </a:rPr>
              <a:t> </a:t>
            </a:r>
            <a:r>
              <a:rPr sz="3600" spc="-15" dirty="0">
                <a:latin typeface="Microsoft Sans Serif"/>
                <a:cs typeface="Microsoft Sans Serif"/>
              </a:rPr>
              <a:t>сумою</a:t>
            </a:r>
            <a:r>
              <a:rPr sz="3600" spc="30" dirty="0">
                <a:latin typeface="Microsoft Sans Serif"/>
                <a:cs typeface="Microsoft Sans Serif"/>
              </a:rPr>
              <a:t> </a:t>
            </a:r>
            <a:r>
              <a:rPr sz="3600" spc="-25" dirty="0">
                <a:latin typeface="Microsoft Sans Serif"/>
                <a:cs typeface="Microsoft Sans Serif"/>
              </a:rPr>
              <a:t>дисконту,</a:t>
            </a:r>
            <a:r>
              <a:rPr sz="3600" spc="35" dirty="0">
                <a:latin typeface="Microsoft Sans Serif"/>
                <a:cs typeface="Microsoft Sans Serif"/>
              </a:rPr>
              <a:t> </a:t>
            </a:r>
            <a:r>
              <a:rPr sz="3600" spc="-50" dirty="0">
                <a:latin typeface="Microsoft Sans Serif"/>
                <a:cs typeface="Microsoft Sans Serif"/>
              </a:rPr>
              <a:t>яка </a:t>
            </a:r>
            <a:r>
              <a:rPr sz="3600" spc="-45" dirty="0">
                <a:latin typeface="Microsoft Sans Serif"/>
                <a:cs typeface="Microsoft Sans Serif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залишилася</a:t>
            </a:r>
            <a:r>
              <a:rPr sz="3600" spc="5" dirty="0">
                <a:latin typeface="Microsoft Sans Serif"/>
                <a:cs typeface="Microsoft Sans Serif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“недоамортизованою”</a:t>
            </a:r>
            <a:r>
              <a:rPr sz="3600" dirty="0">
                <a:latin typeface="Microsoft Sans Serif"/>
                <a:cs typeface="Microsoft Sans Serif"/>
              </a:rPr>
              <a:t> </a:t>
            </a:r>
            <a:r>
              <a:rPr sz="3600" spc="-10" dirty="0">
                <a:latin typeface="Microsoft Sans Serif"/>
                <a:cs typeface="Microsoft Sans Serif"/>
              </a:rPr>
              <a:t>на</a:t>
            </a:r>
            <a:r>
              <a:rPr sz="3600" spc="10" dirty="0">
                <a:latin typeface="Microsoft Sans Serif"/>
                <a:cs typeface="Microsoft Sans Serif"/>
              </a:rPr>
              <a:t> </a:t>
            </a:r>
            <a:r>
              <a:rPr sz="3600" spc="-5" dirty="0">
                <a:latin typeface="Microsoft Sans Serif"/>
                <a:cs typeface="Microsoft Sans Serif"/>
              </a:rPr>
              <a:t>дату</a:t>
            </a:r>
            <a:r>
              <a:rPr sz="3600" spc="35" dirty="0">
                <a:latin typeface="Microsoft Sans Serif"/>
                <a:cs typeface="Microsoft Sans Serif"/>
              </a:rPr>
              <a:t> </a:t>
            </a:r>
            <a:r>
              <a:rPr sz="3600" spc="-5" dirty="0">
                <a:latin typeface="Microsoft Sans Serif"/>
                <a:cs typeface="Microsoft Sans Serif"/>
              </a:rPr>
              <a:t>балансу.</a:t>
            </a:r>
            <a:endParaRPr sz="36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76400" y="2171700"/>
            <a:ext cx="14130122" cy="496353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8255" algn="just">
              <a:lnSpc>
                <a:spcPct val="100000"/>
              </a:lnSpc>
              <a:spcBef>
                <a:spcPts val="105"/>
              </a:spcBef>
            </a:pPr>
            <a:r>
              <a:rPr sz="4000" b="1" spc="5" dirty="0">
                <a:latin typeface="Times New Roman"/>
                <a:cs typeface="Times New Roman"/>
              </a:rPr>
              <a:t>Премія </a:t>
            </a:r>
            <a:r>
              <a:rPr sz="4000" b="1" spc="-5" dirty="0">
                <a:latin typeface="Times New Roman"/>
                <a:cs typeface="Times New Roman"/>
              </a:rPr>
              <a:t>по випущених </a:t>
            </a:r>
            <a:r>
              <a:rPr sz="4000" b="1" dirty="0">
                <a:latin typeface="Times New Roman"/>
                <a:cs typeface="Times New Roman"/>
              </a:rPr>
              <a:t>облігаціях </a:t>
            </a:r>
            <a:r>
              <a:rPr sz="4000" dirty="0">
                <a:latin typeface="Times New Roman"/>
                <a:cs typeface="Times New Roman"/>
              </a:rPr>
              <a:t>– </a:t>
            </a:r>
            <a:r>
              <a:rPr sz="4000" spc="-5" dirty="0">
                <a:latin typeface="Times New Roman"/>
                <a:cs typeface="Times New Roman"/>
              </a:rPr>
              <a:t>сума, </a:t>
            </a:r>
            <a:r>
              <a:rPr sz="4000" spc="5" dirty="0">
                <a:latin typeface="Times New Roman"/>
                <a:cs typeface="Times New Roman"/>
              </a:rPr>
              <a:t>на </a:t>
            </a:r>
            <a:r>
              <a:rPr sz="4000" dirty="0">
                <a:latin typeface="Times New Roman"/>
                <a:cs typeface="Times New Roman"/>
              </a:rPr>
              <a:t>яку </a:t>
            </a:r>
            <a:r>
              <a:rPr sz="4000" spc="5" dirty="0">
                <a:latin typeface="Times New Roman"/>
                <a:cs typeface="Times New Roman"/>
              </a:rPr>
              <a:t> ринкова ціна </a:t>
            </a:r>
            <a:r>
              <a:rPr sz="4000" dirty="0">
                <a:latin typeface="Times New Roman"/>
                <a:cs typeface="Times New Roman"/>
              </a:rPr>
              <a:t>облігації перевищує </a:t>
            </a:r>
            <a:r>
              <a:rPr sz="4000" spc="5" dirty="0">
                <a:latin typeface="Times New Roman"/>
                <a:cs typeface="Times New Roman"/>
              </a:rPr>
              <a:t>її номінальну </a:t>
            </a:r>
            <a:r>
              <a:rPr sz="4000" spc="1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вартість.</a:t>
            </a:r>
            <a:r>
              <a:rPr sz="4000" spc="-3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Премія,</a:t>
            </a:r>
            <a:r>
              <a:rPr sz="4000" spc="-50" dirty="0">
                <a:latin typeface="Times New Roman"/>
                <a:cs typeface="Times New Roman"/>
              </a:rPr>
              <a:t> </a:t>
            </a:r>
            <a:r>
              <a:rPr sz="4000" spc="5" dirty="0">
                <a:latin typeface="Times New Roman"/>
                <a:cs typeface="Times New Roman"/>
              </a:rPr>
              <a:t>отримана</a:t>
            </a:r>
            <a:r>
              <a:rPr sz="4000" spc="-70" dirty="0">
                <a:latin typeface="Times New Roman"/>
                <a:cs typeface="Times New Roman"/>
              </a:rPr>
              <a:t> </a:t>
            </a:r>
            <a:r>
              <a:rPr sz="4000" spc="5" dirty="0">
                <a:latin typeface="Times New Roman"/>
                <a:cs typeface="Times New Roman"/>
              </a:rPr>
              <a:t>при</a:t>
            </a:r>
            <a:r>
              <a:rPr sz="4000" spc="-5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реалізації</a:t>
            </a:r>
            <a:r>
              <a:rPr sz="4000" spc="-8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облігацій, </a:t>
            </a:r>
            <a:r>
              <a:rPr sz="4000" spc="-68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підлягає амортизації. </a:t>
            </a:r>
            <a:r>
              <a:rPr sz="4000" spc="5" dirty="0">
                <a:latin typeface="Times New Roman"/>
                <a:cs typeface="Times New Roman"/>
              </a:rPr>
              <a:t>Амортизація премії </a:t>
            </a:r>
            <a:r>
              <a:rPr sz="4000" dirty="0">
                <a:latin typeface="Times New Roman"/>
                <a:cs typeface="Times New Roman"/>
              </a:rPr>
              <a:t>– 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рівномірний розподіл </a:t>
            </a:r>
            <a:r>
              <a:rPr sz="4000" spc="-5" dirty="0">
                <a:latin typeface="Times New Roman"/>
                <a:cs typeface="Times New Roman"/>
              </a:rPr>
              <a:t>суми </a:t>
            </a:r>
            <a:r>
              <a:rPr sz="4000" spc="5" dirty="0">
                <a:latin typeface="Times New Roman"/>
                <a:cs typeface="Times New Roman"/>
              </a:rPr>
              <a:t>премії </a:t>
            </a:r>
            <a:r>
              <a:rPr sz="4000" dirty="0">
                <a:latin typeface="Times New Roman"/>
                <a:cs typeface="Times New Roman"/>
              </a:rPr>
              <a:t>за </a:t>
            </a:r>
            <a:r>
              <a:rPr sz="4000" spc="5" dirty="0" err="1">
                <a:latin typeface="Times New Roman"/>
                <a:cs typeface="Times New Roman"/>
              </a:rPr>
              <a:t>періодами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10" dirty="0">
                <a:latin typeface="Times New Roman"/>
                <a:cs typeface="Times New Roman"/>
              </a:rPr>
              <a:t> </a:t>
            </a:r>
            <a:r>
              <a:rPr sz="4000" dirty="0" err="1" smtClean="0">
                <a:latin typeface="Times New Roman"/>
                <a:cs typeface="Times New Roman"/>
              </a:rPr>
              <a:t>платежів</a:t>
            </a:r>
            <a:r>
              <a:rPr sz="4000" dirty="0" smtClean="0">
                <a:latin typeface="Times New Roman"/>
                <a:cs typeface="Times New Roman"/>
              </a:rPr>
              <a:t>.</a:t>
            </a:r>
            <a:endParaRPr lang="uk-UA" sz="4000" dirty="0" smtClean="0">
              <a:latin typeface="Times New Roman"/>
              <a:cs typeface="Times New Roman"/>
            </a:endParaRPr>
          </a:p>
          <a:p>
            <a:pPr marL="12700" marR="5080" indent="8255" algn="just">
              <a:lnSpc>
                <a:spcPct val="100000"/>
              </a:lnSpc>
              <a:spcBef>
                <a:spcPts val="105"/>
              </a:spcBef>
            </a:pPr>
            <a:endParaRPr lang="uk-UA" sz="4000" b="1" dirty="0">
              <a:latin typeface="Times New Roman"/>
              <a:cs typeface="Times New Roman"/>
            </a:endParaRPr>
          </a:p>
          <a:p>
            <a:pPr marL="12700" marR="5080" indent="8255" algn="just">
              <a:lnSpc>
                <a:spcPct val="100000"/>
              </a:lnSpc>
              <a:spcBef>
                <a:spcPts val="105"/>
              </a:spcBef>
            </a:pPr>
            <a:r>
              <a:rPr sz="4000" b="1" dirty="0" err="1" smtClean="0">
                <a:latin typeface="Times New Roman"/>
                <a:cs typeface="Times New Roman"/>
              </a:rPr>
              <a:t>Дисконт</a:t>
            </a:r>
            <a:r>
              <a:rPr sz="4000" b="1" dirty="0" smtClean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на </a:t>
            </a:r>
            <a:r>
              <a:rPr sz="4000" b="1" spc="5" dirty="0">
                <a:latin typeface="Times New Roman"/>
                <a:cs typeface="Times New Roman"/>
              </a:rPr>
              <a:t>облігації </a:t>
            </a:r>
            <a:r>
              <a:rPr sz="4000" spc="5" dirty="0">
                <a:latin typeface="Times New Roman"/>
                <a:cs typeface="Times New Roman"/>
              </a:rPr>
              <a:t>– метод </a:t>
            </a:r>
            <a:r>
              <a:rPr sz="4000" dirty="0">
                <a:latin typeface="Times New Roman"/>
                <a:cs typeface="Times New Roman"/>
              </a:rPr>
              <a:t>приведення 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номінальної</a:t>
            </a:r>
            <a:r>
              <a:rPr sz="4000" spc="-6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вартості</a:t>
            </a:r>
            <a:r>
              <a:rPr sz="4000" spc="-60" dirty="0">
                <a:latin typeface="Times New Roman"/>
                <a:cs typeface="Times New Roman"/>
              </a:rPr>
              <a:t> </a:t>
            </a:r>
            <a:r>
              <a:rPr sz="4000" spc="5" dirty="0">
                <a:latin typeface="Times New Roman"/>
                <a:cs typeface="Times New Roman"/>
              </a:rPr>
              <a:t>облігації</a:t>
            </a:r>
            <a:r>
              <a:rPr sz="4000" dirty="0">
                <a:latin typeface="Times New Roman"/>
                <a:cs typeface="Times New Roman"/>
              </a:rPr>
              <a:t> до</a:t>
            </a:r>
            <a:r>
              <a:rPr sz="4000" spc="-75" dirty="0">
                <a:latin typeface="Times New Roman"/>
                <a:cs typeface="Times New Roman"/>
              </a:rPr>
              <a:t> </a:t>
            </a:r>
            <a:r>
              <a:rPr sz="4000" spc="5" dirty="0">
                <a:latin typeface="Times New Roman"/>
                <a:cs typeface="Times New Roman"/>
              </a:rPr>
              <a:t>ринкової.</a:t>
            </a:r>
            <a:endParaRPr sz="4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8888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2592</Words>
  <Application>Microsoft Office PowerPoint</Application>
  <PresentationFormat>Произвольный</PresentationFormat>
  <Paragraphs>608</Paragraphs>
  <Slides>53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Office Theme</vt:lpstr>
      <vt:lpstr>Презентация PowerPoint</vt:lpstr>
      <vt:lpstr>План лекції</vt:lpstr>
      <vt:lpstr>3.1. Облік довгострокових  зобов’язань за облігаціями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Приклад</vt:lpstr>
      <vt:lpstr>Презентация PowerPoint</vt:lpstr>
      <vt:lpstr>Облік операцій у підприємства «А»</vt:lpstr>
      <vt:lpstr>Презентация PowerPoint</vt:lpstr>
      <vt:lpstr>Презентация PowerPoint</vt:lpstr>
      <vt:lpstr>Облік операцій у підприємства «Б»</vt:lpstr>
      <vt:lpstr>Презентация PowerPoint</vt:lpstr>
      <vt:lpstr>Презентация PowerPoint</vt:lpstr>
      <vt:lpstr>Презентация PowerPoint</vt:lpstr>
      <vt:lpstr>Приклад</vt:lpstr>
      <vt:lpstr>Презентация PowerPoint</vt:lpstr>
      <vt:lpstr>Презентация PowerPoint</vt:lpstr>
      <vt:lpstr>Презентация PowerPoint</vt:lpstr>
      <vt:lpstr>3.2. Облік довгострокових  зобов’язань з оренди</vt:lpstr>
      <vt:lpstr>Презентация PowerPoint</vt:lpstr>
      <vt:lpstr>Приклад</vt:lpstr>
      <vt:lpstr>Презентация PowerPoint</vt:lpstr>
      <vt:lpstr>Презентация PowerPoint</vt:lpstr>
      <vt:lpstr>Презентация PowerPoint</vt:lpstr>
      <vt:lpstr>КЛАСИФІКАЦІЯ ОРЕНДИ У ОРЕНДОДАВЦЯ</vt:lpstr>
      <vt:lpstr>ЗВИЧАЙНІ ОЗНАКИ ФІНОРЕНДИ</vt:lpstr>
      <vt:lpstr>МОЖЛИВІ ОЗНАКИ ФІНОРЕНДИ</vt:lpstr>
      <vt:lpstr>ПРИКЛАД 1. КЛАСИФІКАЦІЯ ОРЕНДИ</vt:lpstr>
      <vt:lpstr>ОБЛІК ОПЕРАЦІЙНОЇ ОРЕНДИ</vt:lpstr>
      <vt:lpstr>ПРИКЛАД 2. ОПЕРАЦІЙНА ОРЕНДА</vt:lpstr>
      <vt:lpstr>РАХУНКИ</vt:lpstr>
      <vt:lpstr>Презентация PowerPoint</vt:lpstr>
      <vt:lpstr>ОПЕРАЦІЙНА ОРЕНДА: ВИТРАТИ</vt:lpstr>
      <vt:lpstr>ФІНАНСОВА ОРЕНДА</vt:lpstr>
      <vt:lpstr>БАЗОВИЙ АКТИВ</vt:lpstr>
      <vt:lpstr>ПРИКЛАД 3. ФІНАНСОВА ОРЕНДА</vt:lpstr>
      <vt:lpstr>СТАВКА</vt:lpstr>
      <vt:lpstr>СТАВКА, ЗАКЛАДЕНА В ДОГОВОРІ</vt:lpstr>
      <vt:lpstr>НЕГАРАНТОВАНА ЛІКВІДАЦІЙНА ВАРТІСТЬ</vt:lpstr>
      <vt:lpstr>НЕГАРАНТОВАНА ЛІКВІДАЦІЙНА ВАРТІСТЬ</vt:lpstr>
      <vt:lpstr>Презентация PowerPoint</vt:lpstr>
      <vt:lpstr>Презентация PowerPoint</vt:lpstr>
      <vt:lpstr>РАХУНКИ</vt:lpstr>
      <vt:lpstr>ОБЛІК ПРИДБАННЯ ОБ’ЄКТУ ОРЕНДИ</vt:lpstr>
      <vt:lpstr>ОБЛІК ПЕРЕДАЧІ В ОРЕНДУ</vt:lpstr>
      <vt:lpstr>ПОДАЛЬШИЙ ОБЛІК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MSI</cp:lastModifiedBy>
  <cp:revision>4</cp:revision>
  <dcterms:created xsi:type="dcterms:W3CDTF">2023-03-10T07:56:44Z</dcterms:created>
  <dcterms:modified xsi:type="dcterms:W3CDTF">2023-03-10T10:19:37Z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2023-03-10T00:00:00Z</vt:filetime>
  </property>
</Properties>
</file>