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64"/>
  </p:notesMasterIdLst>
  <p:sldIdLst>
    <p:sldId id="259" r:id="rId2"/>
    <p:sldId id="306" r:id="rId3"/>
    <p:sldId id="307" r:id="rId4"/>
    <p:sldId id="258" r:id="rId5"/>
    <p:sldId id="336" r:id="rId6"/>
    <p:sldId id="337" r:id="rId7"/>
    <p:sldId id="338" r:id="rId8"/>
    <p:sldId id="339" r:id="rId9"/>
    <p:sldId id="257" r:id="rId10"/>
    <p:sldId id="325" r:id="rId11"/>
    <p:sldId id="326" r:id="rId12"/>
    <p:sldId id="327" r:id="rId13"/>
    <p:sldId id="308" r:id="rId14"/>
    <p:sldId id="313" r:id="rId15"/>
    <p:sldId id="309" r:id="rId16"/>
    <p:sldId id="310" r:id="rId17"/>
    <p:sldId id="305" r:id="rId18"/>
    <p:sldId id="311" r:id="rId19"/>
    <p:sldId id="312" r:id="rId20"/>
    <p:sldId id="263" r:id="rId21"/>
    <p:sldId id="314" r:id="rId22"/>
    <p:sldId id="315" r:id="rId23"/>
    <p:sldId id="316" r:id="rId24"/>
    <p:sldId id="317" r:id="rId25"/>
    <p:sldId id="318" r:id="rId26"/>
    <p:sldId id="319" r:id="rId27"/>
    <p:sldId id="320" r:id="rId28"/>
    <p:sldId id="321" r:id="rId29"/>
    <p:sldId id="322" r:id="rId30"/>
    <p:sldId id="323" r:id="rId31"/>
    <p:sldId id="324" r:id="rId32"/>
    <p:sldId id="328" r:id="rId33"/>
    <p:sldId id="329" r:id="rId34"/>
    <p:sldId id="330" r:id="rId35"/>
    <p:sldId id="331" r:id="rId36"/>
    <p:sldId id="332" r:id="rId37"/>
    <p:sldId id="333" r:id="rId38"/>
    <p:sldId id="335" r:id="rId39"/>
    <p:sldId id="340" r:id="rId40"/>
    <p:sldId id="341" r:id="rId41"/>
    <p:sldId id="342" r:id="rId42"/>
    <p:sldId id="343" r:id="rId43"/>
    <p:sldId id="344" r:id="rId44"/>
    <p:sldId id="345" r:id="rId45"/>
    <p:sldId id="346" r:id="rId46"/>
    <p:sldId id="359" r:id="rId47"/>
    <p:sldId id="347" r:id="rId48"/>
    <p:sldId id="360" r:id="rId49"/>
    <p:sldId id="361" r:id="rId50"/>
    <p:sldId id="348" r:id="rId51"/>
    <p:sldId id="362" r:id="rId52"/>
    <p:sldId id="363" r:id="rId53"/>
    <p:sldId id="349" r:id="rId54"/>
    <p:sldId id="350" r:id="rId55"/>
    <p:sldId id="351" r:id="rId56"/>
    <p:sldId id="352" r:id="rId57"/>
    <p:sldId id="353" r:id="rId58"/>
    <p:sldId id="354" r:id="rId59"/>
    <p:sldId id="355" r:id="rId60"/>
    <p:sldId id="356" r:id="rId61"/>
    <p:sldId id="357" r:id="rId62"/>
    <p:sldId id="358" r:id="rId6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66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24.10.2023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17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20</a:t>
            </a:fld>
            <a:endParaRPr 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46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.rada.gov.ua/laws/show/2120-20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itd.rada.gov.ua/billInfo/Bills/Card/39793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0430" y="1428736"/>
            <a:ext cx="5105400" cy="2868168"/>
          </a:xfrm>
        </p:spPr>
        <p:txBody>
          <a:bodyPr/>
          <a:lstStyle/>
          <a:p>
            <a:pPr algn="ctr"/>
            <a:r>
              <a:rPr lang="ru-RU" dirty="0" smtClean="0"/>
              <a:t>КРЕДИТУВАННЯ </a:t>
            </a:r>
            <a:r>
              <a:rPr lang="ru-RU" dirty="0" err="1" smtClean="0"/>
              <a:t>суБ</a:t>
            </a:r>
            <a:r>
              <a:rPr lang="uk-UA" sz="4400" b="0" cap="none" dirty="0" smtClean="0">
                <a:ln>
                  <a:noFill/>
                </a:ln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’</a:t>
            </a:r>
            <a:r>
              <a:rPr lang="ru-RU" dirty="0" err="1" smtClean="0"/>
              <a:t>єктів</a:t>
            </a:r>
            <a:r>
              <a:rPr lang="ru-RU" dirty="0" smtClean="0"/>
              <a:t> ГОСПОДАРЮВАННЯ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7239000" cy="588425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 початку 2023 року банки видали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майже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тисяч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на 19,8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початку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лютий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2020 року)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видано 58,8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тисяч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на 185,6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Найбільше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взяли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антикризових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62,6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антивоєнні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- 55,2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рефінансування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попередньо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отриманих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видано 28,7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інвестиційні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- 10,9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аграрії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отримали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26,5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своєї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торговельні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взяли 1,5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поповнення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обігових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Найчастіше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програмою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працюють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сферах: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сільського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(53%);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торгівлі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(24%);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промислової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переробки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(14%).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66994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регіонів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лідерами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сумами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укладених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Львівська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Одеська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Дніпропетровська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Харківська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Київська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Вінницька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області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сьогодні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програмі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45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найбільшу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видали  “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Приватбанк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” (25,8 тис), “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Ощадбанк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” (8,7 тис)  та “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Райффайзен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Банк Аваль” (5,3 тис).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Нагадаємо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урядова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програма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Доступні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5-7-9%»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залучити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60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0%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воєнного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часу +1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місяць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роздрібних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торгових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мереж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доступні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розмірі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5%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вчасно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розрахуватися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постачальниками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поповнити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баланс.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того,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Програма доступних кредитів розширено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зруйновані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бойових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зможуть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отримати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кредит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відновлення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потужностей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9%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терміном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суму до 60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4500594"/>
          </a:xfrm>
        </p:spPr>
        <p:txBody>
          <a:bodyPr/>
          <a:lstStyle/>
          <a:p>
            <a:pPr algn="just"/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регіонів</a:t>
            </a:r>
            <a:r>
              <a:rPr lang="ru-RU" dirty="0" smtClean="0"/>
              <a:t> </a:t>
            </a:r>
            <a:r>
              <a:rPr lang="ru-RU" dirty="0" err="1" smtClean="0"/>
              <a:t>лідерами</a:t>
            </a:r>
            <a:r>
              <a:rPr lang="ru-RU" dirty="0" smtClean="0"/>
              <a:t> за сумами </a:t>
            </a:r>
            <a:r>
              <a:rPr lang="ru-RU" dirty="0" err="1" smtClean="0"/>
              <a:t>укладених</a:t>
            </a:r>
            <a:r>
              <a:rPr lang="ru-RU" dirty="0" smtClean="0"/>
              <a:t> </a:t>
            </a:r>
            <a:r>
              <a:rPr lang="ru-RU" dirty="0" err="1" smtClean="0"/>
              <a:t>кредитних</a:t>
            </a:r>
            <a:r>
              <a:rPr lang="ru-RU" dirty="0" smtClean="0"/>
              <a:t> </a:t>
            </a:r>
            <a:r>
              <a:rPr lang="ru-RU" dirty="0" err="1" smtClean="0"/>
              <a:t>договорів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Львівська</a:t>
            </a:r>
            <a:r>
              <a:rPr lang="ru-RU" dirty="0" smtClean="0"/>
              <a:t>, </a:t>
            </a:r>
            <a:r>
              <a:rPr lang="ru-RU" dirty="0" err="1" smtClean="0"/>
              <a:t>Одеська</a:t>
            </a:r>
            <a:r>
              <a:rPr lang="ru-RU" dirty="0" smtClean="0"/>
              <a:t>, </a:t>
            </a:r>
            <a:r>
              <a:rPr lang="ru-RU" dirty="0" err="1" smtClean="0"/>
              <a:t>Дніпропетровська</a:t>
            </a:r>
            <a:r>
              <a:rPr lang="ru-RU" dirty="0" smtClean="0"/>
              <a:t>, </a:t>
            </a:r>
            <a:r>
              <a:rPr lang="ru-RU" dirty="0" err="1" smtClean="0"/>
              <a:t>Харківська</a:t>
            </a:r>
            <a:r>
              <a:rPr lang="ru-RU" dirty="0" smtClean="0"/>
              <a:t>, </a:t>
            </a:r>
            <a:r>
              <a:rPr lang="ru-RU" dirty="0" err="1" smtClean="0"/>
              <a:t>Київська</a:t>
            </a:r>
            <a:r>
              <a:rPr lang="ru-RU" dirty="0" smtClean="0"/>
              <a:t>, </a:t>
            </a:r>
            <a:r>
              <a:rPr lang="ru-RU" dirty="0" err="1" smtClean="0"/>
              <a:t>Вінницька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 та м. </a:t>
            </a:r>
            <a:r>
              <a:rPr lang="ru-RU" dirty="0" err="1" smtClean="0"/>
              <a:t>Київ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На </a:t>
            </a:r>
            <a:r>
              <a:rPr lang="ru-RU" dirty="0" err="1" smtClean="0"/>
              <a:t>сьогодні</a:t>
            </a:r>
            <a:r>
              <a:rPr lang="ru-RU" dirty="0" smtClean="0"/>
              <a:t> участь у </a:t>
            </a:r>
            <a:r>
              <a:rPr lang="ru-RU" dirty="0" err="1" smtClean="0"/>
              <a:t>програмі</a:t>
            </a:r>
            <a:r>
              <a:rPr lang="ru-RU" dirty="0" smtClean="0"/>
              <a:t> </a:t>
            </a:r>
            <a:r>
              <a:rPr lang="ru-RU" dirty="0" err="1" smtClean="0"/>
              <a:t>беруть</a:t>
            </a:r>
            <a:r>
              <a:rPr lang="ru-RU" dirty="0" smtClean="0"/>
              <a:t> 45 </a:t>
            </a:r>
            <a:r>
              <a:rPr lang="ru-RU" dirty="0" err="1" smtClean="0"/>
              <a:t>банків</a:t>
            </a:r>
            <a:r>
              <a:rPr lang="ru-RU" dirty="0" smtClean="0"/>
              <a:t>, </a:t>
            </a:r>
            <a:r>
              <a:rPr lang="ru-RU" dirty="0" err="1" smtClean="0"/>
              <a:t>найбільшу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кредитів</a:t>
            </a:r>
            <a:r>
              <a:rPr lang="ru-RU" dirty="0" smtClean="0"/>
              <a:t> видали  “</a:t>
            </a:r>
            <a:r>
              <a:rPr lang="ru-RU" dirty="0" err="1" smtClean="0"/>
              <a:t>Приватбанк</a:t>
            </a:r>
            <a:r>
              <a:rPr lang="ru-RU" dirty="0" smtClean="0"/>
              <a:t>” (25,8 тис), “</a:t>
            </a:r>
            <a:r>
              <a:rPr lang="ru-RU" dirty="0" err="1" smtClean="0"/>
              <a:t>Ощадбанк</a:t>
            </a:r>
            <a:r>
              <a:rPr lang="ru-RU" dirty="0" smtClean="0"/>
              <a:t>” (8,7 тис)  та “</a:t>
            </a:r>
            <a:r>
              <a:rPr lang="ru-RU" dirty="0" err="1" smtClean="0"/>
              <a:t>Райффайзен</a:t>
            </a:r>
            <a:r>
              <a:rPr lang="ru-RU" dirty="0" smtClean="0"/>
              <a:t> Банк Аваль” (5,3 тис).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1249" name="Rectangle 1"/>
          <p:cNvSpPr>
            <a:spLocks noChangeArrowheads="1"/>
          </p:cNvSpPr>
          <p:nvPr/>
        </p:nvSpPr>
        <p:spPr bwMode="auto">
          <a:xfrm>
            <a:off x="571472" y="1000108"/>
            <a:ext cx="7000924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400" dirty="0" smtClean="0"/>
              <a:t>	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кругообороту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відносно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рівномірний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переважно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нерівномірний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Відносно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рівномірний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вид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властивий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підприємствам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нафтової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вугільної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металургійної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галузей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промисловості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характерна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тривалого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лагу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надходженням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витрачанням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28662" y="1028343"/>
            <a:ext cx="6643734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Переважно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нерівномірний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вид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характерний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легкої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харчової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лісової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промисловості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сільськогосподарських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У них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певна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невідповідність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надходженням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нерівномірним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кругооборотом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додаткова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потреба в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кредиті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пояснюється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сезонністю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значною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тривалістю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обороту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Тривалість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виробничого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циклу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коливатися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кількох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деяких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харчових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продуктів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 до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кількох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місяців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сільськогосподарської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суднобудування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457203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algn="just">
              <a:buNone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		Суб'єктами кредитних відносин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можуть бути будь-які самостійні підприємства. Кредитні відносини характеризуються тим, що їх суб'єктами є дві сторони: одна з них у рамках конкретної кредитної угоди називається кредитором, інша – позичальником. </a:t>
            </a:r>
          </a:p>
          <a:p>
            <a:pPr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	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7239000" cy="5643602"/>
          </a:xfrm>
        </p:spPr>
        <p:txBody>
          <a:bodyPr/>
          <a:lstStyle/>
          <a:p>
            <a:pPr algn="just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		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157697" name="Rectangle 1"/>
          <p:cNvSpPr>
            <a:spLocks noChangeArrowheads="1"/>
          </p:cNvSpPr>
          <p:nvPr/>
        </p:nvSpPr>
        <p:spPr bwMode="auto">
          <a:xfrm>
            <a:off x="714348" y="357166"/>
            <a:ext cx="657229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Основними об'єктами короткострокового кредитування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оборотні засоби є: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виробничі запаси (сировина, основні і допоміжні матеріали, запасні частини, паливо, інструмент);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незавершене виробництво і напівфабрикати власного виготовлення;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витрати майбутніх періодів (сезонні витрати,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витрати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освоєння випуску нових виробів і т.п.);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готова продукція і товари;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платіжні і розрахункові операції з постачальниками і покупцями.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667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6676" name="Rectangle 4"/>
          <p:cNvSpPr>
            <a:spLocks noChangeArrowheads="1"/>
          </p:cNvSpPr>
          <p:nvPr/>
        </p:nvSpPr>
        <p:spPr bwMode="auto">
          <a:xfrm>
            <a:off x="285720" y="1071546"/>
            <a:ext cx="750099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Об'єктом 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довгострокового і середньострокового кредитування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 капітальні вкладення, пов'язані з реконструкцією підприємства, його технічним переоснащенням, впровадженням нової техніки, удосконаленням технології виробництва, та інші витрати, що призводять до збільшення вартості основних засобів. 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429288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Планування потреби в кредиті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для формування оборотних коштів підприємства здійснюється таким чином: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на першому етапі розраховується потреба в оборотних коштах у цілому і за окремими напрямками (формування виробничих запасів, незавершеного виробництва, готової продукції);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на другому етапі визначається розмір кредиту, достатній для покриття збільшеної потреби в оборотних коштах. Для цього використовують формулу:</a:t>
            </a: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dirty="0" smtClean="0"/>
              <a:t> </a:t>
            </a:r>
            <a:endParaRPr lang="ru-RU" dirty="0" smtClean="0"/>
          </a:p>
          <a:p>
            <a:r>
              <a:rPr lang="uk-UA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3" name="Rectangle 1"/>
          <p:cNvSpPr>
            <a:spLocks noChangeArrowheads="1"/>
          </p:cNvSpPr>
          <p:nvPr/>
        </p:nvSpPr>
        <p:spPr bwMode="auto">
          <a:xfrm>
            <a:off x="714348" y="857232"/>
            <a:ext cx="7000924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sz="2400" dirty="0" smtClean="0"/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400" i="1" baseline="-25000" dirty="0" smtClean="0">
                <a:latin typeface="Times New Roman" pitchFamily="18" charset="0"/>
                <a:cs typeface="Times New Roman" pitchFamily="18" charset="0"/>
              </a:rPr>
              <a:t>О.Б.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– розмір кредиту, необхідний для формування оборотних коштів;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ОК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– потреба в оборотних коштах;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i="1" dirty="0" err="1" smtClean="0">
                <a:latin typeface="Times New Roman" pitchFamily="18" charset="0"/>
                <a:cs typeface="Times New Roman" pitchFamily="18" charset="0"/>
              </a:rPr>
              <a:t>ОК</a:t>
            </a:r>
            <a:r>
              <a:rPr lang="uk-UA" sz="2400" i="1" baseline="-250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– власні оборотні кошти на початок періоду;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ОК</a:t>
            </a:r>
            <a:r>
              <a:rPr lang="uk-UA" sz="2400" i="1" baseline="-25000" dirty="0" smtClean="0"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– поповнення оборотних коштів за рахунок прибутку підприємства;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i="1" dirty="0" err="1" smtClean="0">
                <a:latin typeface="Times New Roman" pitchFamily="18" charset="0"/>
                <a:cs typeface="Times New Roman" pitchFamily="18" charset="0"/>
              </a:rPr>
              <a:t>КЗ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– зменшення кредиторської заборгованості.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0226" name="Object 2"/>
          <p:cNvGraphicFramePr>
            <a:graphicFrameLocks noChangeAspect="1"/>
          </p:cNvGraphicFramePr>
          <p:nvPr/>
        </p:nvGraphicFramePr>
        <p:xfrm>
          <a:off x="642911" y="1214421"/>
          <a:ext cx="6072230" cy="928695"/>
        </p:xfrm>
        <a:graphic>
          <a:graphicData uri="http://schemas.openxmlformats.org/presentationml/2006/ole">
            <p:oleObj spid="_x0000_s180226" name="Формула" r:id="rId3" imgW="2031840" imgH="33012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3248344"/>
          </a:xfrm>
        </p:spPr>
        <p:txBody>
          <a:bodyPr/>
          <a:lstStyle/>
          <a:p>
            <a:pPr marL="0" lvl="0" indent="360000" algn="ctr">
              <a:buNone/>
            </a:pPr>
            <a:r>
              <a:rPr lang="uk-UA" u="sng" dirty="0" smtClean="0"/>
              <a:t>Питання лекції</a:t>
            </a:r>
            <a:r>
              <a:rPr lang="uk-UA" dirty="0" smtClean="0"/>
              <a:t>:</a:t>
            </a:r>
          </a:p>
          <a:p>
            <a:pPr algn="just">
              <a:buNone/>
            </a:pPr>
            <a:r>
              <a:rPr lang="ru-RU" b="1" dirty="0" smtClean="0"/>
              <a:t>1.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НЕОБХІДНІСТЬ ТА СУТНІСТЬ КРЕДИТУВАННЯ ПІДПРИЄМСТВ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КЛАСИФІКАЦІЯ КРЕДИТІВ, ЩО НАДАЮТЬСЯ ПІДПРИЄМСТВАМ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БАНКІВСЬКЕ КРЕДИТУВАННЯ ПІДПРИЄМСТВ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/>
          </a:p>
          <a:p>
            <a:endParaRPr lang="ru-RU" b="1" dirty="0" smtClean="0"/>
          </a:p>
          <a:p>
            <a:pPr marL="0" lvl="0" indent="360000" algn="just">
              <a:buNone/>
            </a:pPr>
            <a:endParaRPr lang="uk-UA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928670"/>
            <a:ext cx="692948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Після проведення розрахунків потреби підприємства в кредитних ресурсах визначають період їх залучення. 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Період залучення кредитів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– це час з моменту надання банківського кредиту до моменту його повного погашення і виплати відсотків за його використання. 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Період залучення кредиту визначається банком.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034162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	Приклад 1.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закупити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сировини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півфабрикатів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продукту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1870 тис.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1270 тис.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Відтак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відчуватиме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додаткову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потребу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коштах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600 тис.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., яка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задоволена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кредиту.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отримати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класифікуються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такими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ознаками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за кредиторами;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за формами та видами;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за метою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терміном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забезпеченням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за порядком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Кредиторами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бути: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банки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спеціалізовані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фінансово-кредитні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Інститути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банківський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лізинговий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комерційний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кредит);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держава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кредит,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уповноважені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банки);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фінансово-кредитні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установи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відкриття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уповноважені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банки).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39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000108"/>
            <a:ext cx="8072462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669942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Банківський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кредитором та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позичальником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приводу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банком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підприємству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терміновості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платності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матеріального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Банківський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надається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суб'єктам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передбачених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кредитним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договором.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Комерційний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кредитні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окремими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підприємствами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кредитні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державою та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суб'єктами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Лізинговий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стосунки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суб'єктами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орендування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майна (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майновий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лізинг-кредит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812818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Банківський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грошовій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лізинговий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комерційний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товарній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Банківський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погашаються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грошовій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Комерційний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повертається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переважно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грошовій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становлення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ринкових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сплата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товарній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так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змішаній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формах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товарній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грошовій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Лізинговий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погашатися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грошовій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товарній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змішаній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формах.</a:t>
            </a:r>
            <a:endParaRPr lang="ru-RU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669942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спрямовані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отримувати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придбання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товарно-матеріальних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обладнання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модернізацію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потужностей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викуп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комплексів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7239000" cy="5455628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10000"/>
              </a:lnSpc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терміном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короткострокові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середньострокові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довгострокові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1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Короткострокові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отримувати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зв'язку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обороту.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короткострокового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кредиту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перевищує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одного року.</a:t>
            </a:r>
          </a:p>
          <a:p>
            <a:pPr algn="just">
              <a:lnSpc>
                <a:spcPct val="11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Середньострокові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одного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оплату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обладнання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капітальних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вкладень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1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Довгострокові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понад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роки)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надаватися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Об'єктами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капітальні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реконструкцію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модернізацію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діючих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будівництво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приватизацію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корпоратиза-цію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812818"/>
          </a:xfrm>
        </p:spPr>
        <p:txBody>
          <a:bodyPr>
            <a:noAutofit/>
          </a:bodyPr>
          <a:lstStyle/>
          <a:p>
            <a:pPr indent="-72000" algn="just"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поділяють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2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забезпечені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бланкові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Забезпечені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гарантуються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певними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видами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нерухомістю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цінними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паперами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товарно-матеріальними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цінностями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дебіторською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заборгованістю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здійснюватись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правами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інтелектуальну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власність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землю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гарантіями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коштами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майном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третьої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особи);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іншим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забезпеченням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(поручительство,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поліс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страхової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812818"/>
          </a:xfrm>
        </p:spPr>
        <p:txBody>
          <a:bodyPr>
            <a:normAutofit fontScale="92500"/>
          </a:bodyPr>
          <a:lstStyle/>
          <a:p>
            <a:pPr indent="-72000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	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кредиту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головним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чином,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товарно-матеріальні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нерухомість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надаються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банками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підприємствам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заставу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цінних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паперів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називаються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ломбардними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міру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ринку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цінних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паперів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кредиту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українських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зростатиме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Бланкові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отримують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фінансове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стійкі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короткий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(1-Ю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).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вітчизняній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бланкові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практично не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928670"/>
            <a:ext cx="692948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погляду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кредит -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форма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позичкового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(в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грошовій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товарній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формах),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надається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обумовлює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надає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кредит,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отримує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7239000" cy="5598504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кредиту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позик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прямі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консорціальні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прямих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позик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безпосередньо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одним кредитором.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Консорціальні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підприємству-позичальнику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потрібні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забезпечений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одним кредитором.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кредиторів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об'єднуються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частину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кредиту.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консорціальній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угоді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участь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підприємств-позичальників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стосується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конкретний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проект.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/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банки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передають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переуступають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іншим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кредиторам.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Домовленість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позику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укласти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відома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підприємства-позичальника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такої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відрізняються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початкового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кредиту.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зв'язку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низькою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кредитоспроможністю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більшості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українських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вітчизняній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практикуються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/>
              <a:t>Ухвалений</a:t>
            </a:r>
            <a:r>
              <a:rPr lang="ru-RU" dirty="0" smtClean="0"/>
              <a:t> у </a:t>
            </a:r>
            <a:r>
              <a:rPr lang="ru-RU" dirty="0" err="1" smtClean="0"/>
              <a:t>березні</a:t>
            </a:r>
            <a:r>
              <a:rPr lang="ru-RU" dirty="0" smtClean="0"/>
              <a:t> 2022 року Верховною Радою </a:t>
            </a:r>
            <a:r>
              <a:rPr lang="ru-RU" dirty="0" err="1" smtClean="0"/>
              <a:t>України</a:t>
            </a:r>
            <a:r>
              <a:rPr lang="ru-RU" dirty="0" smtClean="0"/>
              <a:t>  </a:t>
            </a:r>
            <a:r>
              <a:rPr lang="ru-RU" dirty="0" smtClean="0">
                <a:hlinkClick r:id="rId2"/>
              </a:rPr>
              <a:t>Закон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 2120-</a:t>
            </a:r>
            <a:r>
              <a:rPr lang="en-US" dirty="0" smtClean="0"/>
              <a:t>IX "</a:t>
            </a:r>
            <a:r>
              <a:rPr lang="ru-RU" dirty="0" smtClean="0"/>
              <a:t>Про </a:t>
            </a:r>
            <a:r>
              <a:rPr lang="ru-RU" dirty="0" err="1" smtClean="0"/>
              <a:t>внесення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 до </a:t>
            </a:r>
            <a:r>
              <a:rPr lang="ru-RU" dirty="0" err="1" smtClean="0"/>
              <a:t>Податкового</a:t>
            </a:r>
            <a:r>
              <a:rPr lang="ru-RU" dirty="0" smtClean="0"/>
              <a:t> кодексу </a:t>
            </a:r>
            <a:r>
              <a:rPr lang="ru-RU" dirty="0" err="1" smtClean="0"/>
              <a:t>України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законодавчих</a:t>
            </a:r>
            <a:r>
              <a:rPr lang="ru-RU" dirty="0" smtClean="0"/>
              <a:t> </a:t>
            </a:r>
            <a:r>
              <a:rPr lang="ru-RU" dirty="0" err="1" smtClean="0"/>
              <a:t>актів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норм на 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воєнного</a:t>
            </a:r>
            <a:r>
              <a:rPr lang="ru-RU" dirty="0" smtClean="0"/>
              <a:t> стану"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послаблення</a:t>
            </a:r>
            <a:r>
              <a:rPr lang="ru-RU" dirty="0" smtClean="0"/>
              <a:t> в </a:t>
            </a:r>
            <a:r>
              <a:rPr lang="ru-RU" dirty="0" err="1" smtClean="0"/>
              <a:t>частині</a:t>
            </a:r>
            <a:r>
              <a:rPr lang="ru-RU" dirty="0" smtClean="0"/>
              <a:t> </a:t>
            </a:r>
            <a:r>
              <a:rPr lang="ru-RU" dirty="0" err="1" smtClean="0"/>
              <a:t>кредитних</a:t>
            </a:r>
            <a:r>
              <a:rPr lang="ru-RU" dirty="0" smtClean="0"/>
              <a:t> </a:t>
            </a:r>
            <a:r>
              <a:rPr lang="ru-RU" dirty="0" err="1" smtClean="0"/>
              <a:t>зобов'язань</a:t>
            </a:r>
            <a:r>
              <a:rPr lang="ru-RU" dirty="0" smtClean="0"/>
              <a:t>. 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Послаблення</a:t>
            </a:r>
            <a:r>
              <a:rPr lang="ru-RU" b="1" dirty="0" smtClean="0"/>
              <a:t> </a:t>
            </a:r>
            <a:r>
              <a:rPr lang="ru-RU" b="1" dirty="0" err="1" smtClean="0"/>
              <a:t>щодо</a:t>
            </a:r>
            <a:r>
              <a:rPr lang="ru-RU" b="1" dirty="0" smtClean="0"/>
              <a:t> </a:t>
            </a:r>
            <a:r>
              <a:rPr lang="ru-RU" b="1" dirty="0" err="1" smtClean="0"/>
              <a:t>кредитів</a:t>
            </a:r>
            <a:r>
              <a:rPr lang="ru-RU" b="1" dirty="0" smtClean="0"/>
              <a:t> </a:t>
            </a:r>
            <a:r>
              <a:rPr lang="ru-RU" b="1" dirty="0" err="1" smtClean="0"/>
              <a:t>такі</a:t>
            </a:r>
            <a:r>
              <a:rPr lang="ru-RU" b="1" dirty="0" smtClean="0"/>
              <a:t>:</a:t>
            </a:r>
          </a:p>
          <a:p>
            <a:pPr algn="just"/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воєнного</a:t>
            </a:r>
            <a:r>
              <a:rPr lang="ru-RU" dirty="0" smtClean="0"/>
              <a:t> стану </a:t>
            </a:r>
            <a:r>
              <a:rPr lang="ru-RU" dirty="0" err="1" smtClean="0"/>
              <a:t>кредитори</a:t>
            </a:r>
            <a:r>
              <a:rPr lang="ru-RU" dirty="0" smtClean="0"/>
              <a:t> не </a:t>
            </a:r>
            <a:r>
              <a:rPr lang="ru-RU" dirty="0" err="1" smtClean="0"/>
              <a:t>несуть</a:t>
            </a:r>
            <a:r>
              <a:rPr lang="ru-RU" dirty="0" smtClean="0"/>
              <a:t> </a:t>
            </a:r>
            <a:r>
              <a:rPr lang="ru-RU" dirty="0" err="1" smtClean="0"/>
              <a:t>відповідальності</a:t>
            </a:r>
            <a:r>
              <a:rPr lang="ru-RU" dirty="0" smtClean="0"/>
              <a:t> за </a:t>
            </a:r>
            <a:r>
              <a:rPr lang="ru-RU" dirty="0" err="1" smtClean="0"/>
              <a:t>несвоєчасну</a:t>
            </a:r>
            <a:r>
              <a:rPr lang="ru-RU" dirty="0" smtClean="0"/>
              <a:t> </a:t>
            </a:r>
            <a:r>
              <a:rPr lang="ru-RU" dirty="0" err="1" smtClean="0"/>
              <a:t>сплату</a:t>
            </a:r>
            <a:r>
              <a:rPr lang="ru-RU" dirty="0" smtClean="0"/>
              <a:t> </a:t>
            </a:r>
            <a:r>
              <a:rPr lang="ru-RU" dirty="0" err="1" smtClean="0"/>
              <a:t>кредитів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Банк не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нараховувати</a:t>
            </a:r>
            <a:r>
              <a:rPr lang="ru-RU" dirty="0" smtClean="0"/>
              <a:t> </a:t>
            </a:r>
            <a:r>
              <a:rPr lang="ru-RU" dirty="0" err="1" smtClean="0"/>
              <a:t>будь-яку</a:t>
            </a:r>
            <a:r>
              <a:rPr lang="ru-RU" dirty="0" smtClean="0"/>
              <a:t> пеню </a:t>
            </a:r>
            <a:r>
              <a:rPr lang="ru-RU" dirty="0" err="1" smtClean="0"/>
              <a:t>або</a:t>
            </a:r>
            <a:r>
              <a:rPr lang="ru-RU" dirty="0" smtClean="0"/>
              <a:t> штраф. </a:t>
            </a:r>
            <a:r>
              <a:rPr lang="ru-RU" dirty="0" err="1" smtClean="0"/>
              <a:t>Будь-які</a:t>
            </a:r>
            <a:r>
              <a:rPr lang="ru-RU" dirty="0" smtClean="0"/>
              <a:t> пеню, </a:t>
            </a:r>
            <a:r>
              <a:rPr lang="ru-RU" dirty="0" err="1" smtClean="0"/>
              <a:t>штрафи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нараховує</a:t>
            </a:r>
            <a:r>
              <a:rPr lang="ru-RU" dirty="0" smtClean="0"/>
              <a:t> банк за </a:t>
            </a:r>
            <a:r>
              <a:rPr lang="ru-RU" dirty="0" err="1" smtClean="0"/>
              <a:t>несвоєчасну</a:t>
            </a:r>
            <a:r>
              <a:rPr lang="ru-RU" dirty="0" smtClean="0"/>
              <a:t> </a:t>
            </a:r>
            <a:r>
              <a:rPr lang="ru-RU" dirty="0" err="1" smtClean="0"/>
              <a:t>сплату</a:t>
            </a:r>
            <a:r>
              <a:rPr lang="ru-RU" dirty="0" smtClean="0"/>
              <a:t> кредиту, </a:t>
            </a:r>
            <a:r>
              <a:rPr lang="ru-RU" dirty="0" err="1" smtClean="0"/>
              <a:t>починаючи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24 лютого 2022 року, банк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списати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В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несвоєчасної</a:t>
            </a:r>
            <a:r>
              <a:rPr lang="ru-RU" dirty="0" smtClean="0"/>
              <a:t> </a:t>
            </a:r>
            <a:r>
              <a:rPr lang="ru-RU" dirty="0" err="1" smtClean="0"/>
              <a:t>сплати</a:t>
            </a:r>
            <a:r>
              <a:rPr lang="ru-RU" dirty="0" smtClean="0"/>
              <a:t>  кредиту </a:t>
            </a:r>
            <a:r>
              <a:rPr lang="ru-RU" dirty="0" err="1" smtClean="0"/>
              <a:t>відсоткова</a:t>
            </a:r>
            <a:r>
              <a:rPr lang="ru-RU" dirty="0" smtClean="0"/>
              <a:t> ставка не </a:t>
            </a:r>
            <a:r>
              <a:rPr lang="ru-RU" dirty="0" err="1" smtClean="0"/>
              <a:t>збільшується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7239000" cy="53127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b="1" dirty="0" err="1" smtClean="0"/>
              <a:t>зміни</a:t>
            </a:r>
            <a:r>
              <a:rPr lang="ru-RU" b="1" dirty="0" smtClean="0"/>
              <a:t> </a:t>
            </a:r>
            <a:r>
              <a:rPr lang="ru-RU" b="1" dirty="0" err="1" smtClean="0"/>
              <a:t>діють</a:t>
            </a:r>
            <a:r>
              <a:rPr lang="ru-RU" b="1" dirty="0" smtClean="0"/>
              <a:t> </a:t>
            </a:r>
            <a:r>
              <a:rPr lang="ru-RU" b="1" dirty="0" err="1" smtClean="0"/>
              <a:t>під</a:t>
            </a:r>
            <a:r>
              <a:rPr lang="ru-RU" b="1" dirty="0" smtClean="0"/>
              <a:t> час </a:t>
            </a:r>
            <a:r>
              <a:rPr lang="ru-RU" b="1" dirty="0" err="1" smtClean="0"/>
              <a:t>всього</a:t>
            </a:r>
            <a:r>
              <a:rPr lang="ru-RU" b="1" dirty="0" smtClean="0"/>
              <a:t> </a:t>
            </a:r>
            <a:r>
              <a:rPr lang="ru-RU" b="1" dirty="0" err="1" smtClean="0"/>
              <a:t>воєнного</a:t>
            </a:r>
            <a:r>
              <a:rPr lang="ru-RU" b="1" dirty="0" smtClean="0"/>
              <a:t> стану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протягом</a:t>
            </a:r>
            <a:r>
              <a:rPr lang="ru-RU" b="1" dirty="0" smtClean="0"/>
              <a:t> 30 </a:t>
            </a:r>
            <a:r>
              <a:rPr lang="ru-RU" b="1" dirty="0" err="1" smtClean="0"/>
              <a:t>днів</a:t>
            </a:r>
            <a:r>
              <a:rPr lang="ru-RU" b="1" dirty="0" smtClean="0"/>
              <a:t> </a:t>
            </a:r>
            <a:r>
              <a:rPr lang="ru-RU" b="1" dirty="0" err="1" smtClean="0"/>
              <a:t>після</a:t>
            </a:r>
            <a:r>
              <a:rPr lang="ru-RU" b="1" dirty="0" smtClean="0"/>
              <a:t>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закінчення</a:t>
            </a:r>
            <a:r>
              <a:rPr lang="ru-RU" dirty="0" smtClean="0"/>
              <a:t>. </a:t>
            </a:r>
          </a:p>
          <a:p>
            <a:pPr algn="just"/>
            <a:r>
              <a:rPr lang="ru-RU" dirty="0" smtClean="0"/>
              <a:t>Але банки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далі</a:t>
            </a:r>
            <a:r>
              <a:rPr lang="ru-RU" dirty="0" smtClean="0"/>
              <a:t> </a:t>
            </a:r>
            <a:r>
              <a:rPr lang="ru-RU" dirty="0" err="1" smtClean="0"/>
              <a:t>нараховувати</a:t>
            </a:r>
            <a:r>
              <a:rPr lang="ru-RU" dirty="0" smtClean="0"/>
              <a:t> </a:t>
            </a:r>
            <a:r>
              <a:rPr lang="ru-RU" dirty="0" err="1" smtClean="0"/>
              <a:t>відсотки</a:t>
            </a:r>
            <a:r>
              <a:rPr lang="ru-RU" dirty="0" smtClean="0"/>
              <a:t> за </a:t>
            </a:r>
            <a:r>
              <a:rPr lang="ru-RU" dirty="0" err="1" smtClean="0"/>
              <a:t>користування</a:t>
            </a:r>
            <a:r>
              <a:rPr lang="ru-RU" dirty="0" smtClean="0"/>
              <a:t> </a:t>
            </a:r>
            <a:r>
              <a:rPr lang="ru-RU" dirty="0" err="1" smtClean="0"/>
              <a:t>кредитними</a:t>
            </a:r>
            <a:r>
              <a:rPr lang="ru-RU" dirty="0" smtClean="0"/>
              <a:t> коштами, за  кредит </a:t>
            </a:r>
            <a:r>
              <a:rPr lang="ru-RU" dirty="0" err="1" smtClean="0"/>
              <a:t>однаково</a:t>
            </a:r>
            <a:r>
              <a:rPr lang="ru-RU" dirty="0" smtClean="0"/>
              <a:t> </a:t>
            </a:r>
            <a:r>
              <a:rPr lang="ru-RU" dirty="0" err="1" smtClean="0"/>
              <a:t>доведеться</a:t>
            </a:r>
            <a:r>
              <a:rPr lang="ru-RU" dirty="0" smtClean="0"/>
              <a:t> </a:t>
            </a:r>
            <a:r>
              <a:rPr lang="ru-RU" dirty="0" err="1" smtClean="0"/>
              <a:t>заплатити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закінчення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воєнного</a:t>
            </a:r>
            <a:r>
              <a:rPr lang="ru-RU" dirty="0" smtClean="0"/>
              <a:t> стану. Тому, </a:t>
            </a:r>
            <a:r>
              <a:rPr lang="ru-RU" dirty="0" err="1" smtClean="0"/>
              <a:t>якщо</a:t>
            </a:r>
            <a:r>
              <a:rPr lang="ru-RU" dirty="0" smtClean="0"/>
              <a:t> у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сплачувати</a:t>
            </a:r>
            <a:r>
              <a:rPr lang="ru-RU" dirty="0" smtClean="0"/>
              <a:t> кредит, </a:t>
            </a:r>
            <a:r>
              <a:rPr lang="ru-RU" dirty="0" err="1" smtClean="0"/>
              <a:t>найкраще</a:t>
            </a:r>
            <a:r>
              <a:rPr lang="ru-RU" dirty="0" smtClean="0"/>
              <a:t> </a:t>
            </a:r>
            <a:r>
              <a:rPr lang="ru-RU" dirty="0" err="1" smtClean="0"/>
              <a:t>сплачувати</a:t>
            </a:r>
            <a:r>
              <a:rPr lang="ru-RU" dirty="0" smtClean="0"/>
              <a:t> 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відсотками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У </a:t>
            </a:r>
            <a:r>
              <a:rPr lang="ru-RU" dirty="0" err="1" smtClean="0"/>
              <a:t>разі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сплачувати</a:t>
            </a:r>
            <a:r>
              <a:rPr lang="ru-RU" dirty="0" smtClean="0"/>
              <a:t> </a:t>
            </a:r>
            <a:r>
              <a:rPr lang="ru-RU" dirty="0" err="1" smtClean="0"/>
              <a:t>кредити</a:t>
            </a:r>
            <a:r>
              <a:rPr lang="ru-RU" dirty="0" smtClean="0"/>
              <a:t> не </a:t>
            </a:r>
            <a:r>
              <a:rPr lang="ru-RU" dirty="0" err="1" smtClean="0"/>
              <a:t>має</a:t>
            </a:r>
            <a:r>
              <a:rPr lang="ru-RU" dirty="0" smtClean="0"/>
              <a:t>, </a:t>
            </a:r>
            <a:r>
              <a:rPr lang="ru-RU" dirty="0" err="1" smtClean="0"/>
              <a:t>краще</a:t>
            </a:r>
            <a:r>
              <a:rPr lang="ru-RU" dirty="0" smtClean="0"/>
              <a:t> </a:t>
            </a:r>
            <a:r>
              <a:rPr lang="ru-RU" dirty="0" err="1" smtClean="0"/>
              <a:t>звернутися</a:t>
            </a:r>
            <a:r>
              <a:rPr lang="ru-RU" dirty="0" smtClean="0"/>
              <a:t> до банку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заявою</a:t>
            </a:r>
            <a:r>
              <a:rPr lang="ru-RU" dirty="0" smtClean="0"/>
              <a:t> про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кредитних</a:t>
            </a:r>
            <a:r>
              <a:rPr lang="ru-RU" dirty="0" smtClean="0"/>
              <a:t> </a:t>
            </a:r>
            <a:r>
              <a:rPr lang="ru-RU" dirty="0" err="1" smtClean="0"/>
              <a:t>канікул</a:t>
            </a:r>
            <a:r>
              <a:rPr lang="ru-RU" dirty="0" smtClean="0"/>
              <a:t>. </a:t>
            </a:r>
            <a:r>
              <a:rPr lang="ru-RU" dirty="0" err="1" smtClean="0"/>
              <a:t>Зауважте</a:t>
            </a:r>
            <a:r>
              <a:rPr lang="ru-RU" dirty="0" smtClean="0"/>
              <a:t>, </a:t>
            </a:r>
            <a:r>
              <a:rPr lang="ru-RU" dirty="0" err="1" smtClean="0"/>
              <a:t>ухвалення</a:t>
            </a:r>
            <a:r>
              <a:rPr lang="ru-RU" dirty="0" smtClean="0"/>
              <a:t> банком такого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b="1" dirty="0" err="1" smtClean="0"/>
              <a:t>є</a:t>
            </a:r>
            <a:r>
              <a:rPr lang="ru-RU" b="1" dirty="0" smtClean="0"/>
              <a:t> </a:t>
            </a:r>
            <a:r>
              <a:rPr lang="ru-RU" b="1" dirty="0" err="1" smtClean="0"/>
              <a:t>його</a:t>
            </a:r>
            <a:r>
              <a:rPr lang="ru-RU" b="1" dirty="0" smtClean="0"/>
              <a:t> правом, а не </a:t>
            </a:r>
            <a:r>
              <a:rPr lang="ru-RU" b="1" dirty="0" err="1" smtClean="0"/>
              <a:t>обов’язком</a:t>
            </a:r>
            <a:r>
              <a:rPr lang="ru-RU" b="1" dirty="0" smtClean="0"/>
              <a:t>. 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Громадяни</a:t>
            </a:r>
            <a:r>
              <a:rPr lang="ru-RU" dirty="0" smtClean="0"/>
              <a:t>, </a:t>
            </a:r>
            <a:r>
              <a:rPr lang="ru-RU" dirty="0" err="1" smtClean="0"/>
              <a:t>майно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пошкоджено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знищено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війни</a:t>
            </a:r>
            <a:r>
              <a:rPr lang="ru-RU" dirty="0" smtClean="0"/>
              <a:t>,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smtClean="0">
                <a:hlinkClick r:id="rId2"/>
              </a:rPr>
              <a:t>Закону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 7441-1"Про </a:t>
            </a:r>
            <a:r>
              <a:rPr lang="ru-RU" dirty="0" err="1" smtClean="0"/>
              <a:t>внесення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 до </a:t>
            </a:r>
            <a:r>
              <a:rPr lang="ru-RU" dirty="0" err="1" smtClean="0"/>
              <a:t>Податкового</a:t>
            </a:r>
            <a:r>
              <a:rPr lang="ru-RU" dirty="0" smtClean="0"/>
              <a:t> кодексу </a:t>
            </a:r>
            <a:r>
              <a:rPr lang="ru-RU" dirty="0" err="1" smtClean="0"/>
              <a:t>України</a:t>
            </a:r>
            <a:r>
              <a:rPr lang="ru-RU" dirty="0" smtClean="0"/>
              <a:t> та </a:t>
            </a:r>
            <a:r>
              <a:rPr lang="ru-RU" dirty="0" err="1" smtClean="0"/>
              <a:t>деяких</a:t>
            </a:r>
            <a:r>
              <a:rPr lang="ru-RU" dirty="0" smtClean="0"/>
              <a:t> </a:t>
            </a:r>
            <a:r>
              <a:rPr lang="ru-RU" dirty="0" err="1" smtClean="0"/>
              <a:t>законодавчих</a:t>
            </a:r>
            <a:r>
              <a:rPr lang="ru-RU" dirty="0" smtClean="0"/>
              <a:t> </a:t>
            </a:r>
            <a:r>
              <a:rPr lang="ru-RU" dirty="0" err="1" smtClean="0"/>
              <a:t>актів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r>
              <a:rPr lang="ru-RU" dirty="0" smtClean="0"/>
              <a:t> </a:t>
            </a:r>
            <a:r>
              <a:rPr lang="ru-RU" dirty="0" err="1" smtClean="0"/>
              <a:t>позичальників</a:t>
            </a:r>
            <a:r>
              <a:rPr lang="ru-RU" dirty="0" smtClean="0"/>
              <a:t>, </a:t>
            </a:r>
            <a:r>
              <a:rPr lang="ru-RU" dirty="0" err="1" smtClean="0"/>
              <a:t>майно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знищено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отримало</a:t>
            </a:r>
            <a:r>
              <a:rPr lang="ru-RU" dirty="0" smtClean="0"/>
              <a:t> </a:t>
            </a:r>
            <a:r>
              <a:rPr lang="ru-RU" dirty="0" err="1" smtClean="0"/>
              <a:t>пошкодження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збройної</a:t>
            </a:r>
            <a:r>
              <a:rPr lang="ru-RU" dirty="0" smtClean="0"/>
              <a:t> </a:t>
            </a:r>
            <a:r>
              <a:rPr lang="ru-RU" dirty="0" err="1" smtClean="0"/>
              <a:t>агресії</a:t>
            </a:r>
            <a:r>
              <a:rPr lang="ru-RU" dirty="0" smtClean="0"/>
              <a:t> </a:t>
            </a:r>
            <a:r>
              <a:rPr lang="ru-RU" dirty="0" err="1" smtClean="0"/>
              <a:t>російської</a:t>
            </a:r>
            <a:r>
              <a:rPr lang="ru-RU" dirty="0" smtClean="0"/>
              <a:t> </a:t>
            </a:r>
            <a:r>
              <a:rPr lang="ru-RU" dirty="0" err="1" smtClean="0"/>
              <a:t>федерації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" 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списати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борги перед банками. 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9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53247"/>
            <a:ext cx="7239000" cy="4364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розгляду</a:t>
            </a:r>
            <a:r>
              <a:rPr lang="ru-RU" dirty="0" smtClean="0"/>
              <a:t> </a:t>
            </a:r>
            <a:r>
              <a:rPr lang="ru-RU" dirty="0" err="1" smtClean="0"/>
              <a:t>документів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кредитна</a:t>
            </a:r>
            <a:r>
              <a:rPr lang="ru-RU" dirty="0" smtClean="0"/>
              <a:t>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ухвалить</a:t>
            </a:r>
            <a:r>
              <a:rPr lang="ru-RU" dirty="0" smtClean="0"/>
              <a:t> </a:t>
            </a:r>
            <a:r>
              <a:rPr lang="ru-RU" dirty="0" err="1" smtClean="0"/>
              <a:t>позитивне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, </a:t>
            </a:r>
            <a:r>
              <a:rPr lang="ru-RU" dirty="0" err="1" smtClean="0"/>
              <a:t>заявник</a:t>
            </a:r>
            <a:r>
              <a:rPr lang="ru-RU" dirty="0" smtClean="0"/>
              <a:t> </a:t>
            </a:r>
            <a:r>
              <a:rPr lang="ru-RU" dirty="0" err="1" smtClean="0"/>
              <a:t>отримає</a:t>
            </a:r>
            <a:r>
              <a:rPr lang="ru-RU" dirty="0" smtClean="0"/>
              <a:t> </a:t>
            </a:r>
            <a:r>
              <a:rPr lang="ru-RU" dirty="0" err="1" smtClean="0"/>
              <a:t>компенсацію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Згадані</a:t>
            </a:r>
            <a:r>
              <a:rPr lang="ru-RU" dirty="0" smtClean="0"/>
              <a:t> правила не </a:t>
            </a:r>
            <a:r>
              <a:rPr lang="ru-RU" dirty="0" err="1" smtClean="0"/>
              <a:t>поширюються</a:t>
            </a:r>
            <a:r>
              <a:rPr lang="ru-RU" dirty="0" smtClean="0"/>
              <a:t> на борги за </a:t>
            </a:r>
            <a:r>
              <a:rPr lang="ru-RU" dirty="0" err="1" smtClean="0"/>
              <a:t>кредитними</a:t>
            </a:r>
            <a:r>
              <a:rPr lang="ru-RU" dirty="0" smtClean="0"/>
              <a:t> </a:t>
            </a:r>
            <a:r>
              <a:rPr lang="ru-RU" dirty="0" err="1" smtClean="0"/>
              <a:t>картками</a:t>
            </a:r>
            <a:r>
              <a:rPr lang="ru-RU" dirty="0" smtClean="0"/>
              <a:t>, </a:t>
            </a:r>
            <a:r>
              <a:rPr lang="ru-RU" dirty="0" err="1" smtClean="0"/>
              <a:t>лише</a:t>
            </a:r>
            <a:r>
              <a:rPr lang="ru-RU" dirty="0" smtClean="0"/>
              <a:t> на борги за </a:t>
            </a:r>
            <a:r>
              <a:rPr lang="ru-RU" dirty="0" err="1" smtClean="0"/>
              <a:t>рухоме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нерухоме</a:t>
            </a:r>
            <a:r>
              <a:rPr lang="ru-RU" dirty="0" smtClean="0"/>
              <a:t> </a:t>
            </a:r>
            <a:r>
              <a:rPr lang="ru-RU" dirty="0" err="1" smtClean="0"/>
              <a:t>майно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9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857232"/>
            <a:ext cx="7786742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0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785794"/>
            <a:ext cx="7286676" cy="501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7239000" cy="4846320"/>
          </a:xfrm>
        </p:spPr>
        <p:txBody>
          <a:bodyPr>
            <a:normAutofit/>
          </a:bodyPr>
          <a:lstStyle/>
          <a:p>
            <a:pPr marL="0" indent="360000" algn="just">
              <a:lnSpc>
                <a:spcPct val="120000"/>
              </a:lnSpc>
              <a:buNone/>
            </a:pPr>
            <a:endParaRPr lang="uk-UA" i="1" dirty="0" smtClean="0"/>
          </a:p>
          <a:p>
            <a:pPr>
              <a:buNone/>
            </a:pPr>
            <a:endParaRPr lang="uk-UA" b="1" i="1" dirty="0" smtClean="0"/>
          </a:p>
          <a:p>
            <a:pPr>
              <a:buNone/>
            </a:pPr>
            <a:endParaRPr lang="uk-UA" b="1" i="1" dirty="0" smtClean="0"/>
          </a:p>
          <a:p>
            <a:pPr>
              <a:buNone/>
            </a:pPr>
            <a:endParaRPr lang="uk-UA" b="1" i="1" dirty="0" smtClean="0"/>
          </a:p>
          <a:p>
            <a:pPr>
              <a:buNone/>
            </a:pPr>
            <a:endParaRPr lang="uk-UA" b="1" i="1" dirty="0" smtClean="0"/>
          </a:p>
          <a:p>
            <a:pPr>
              <a:buNone/>
            </a:pPr>
            <a:endParaRPr lang="uk-UA" b="1" i="1" dirty="0" smtClean="0"/>
          </a:p>
          <a:p>
            <a:pPr>
              <a:buNone/>
            </a:pPr>
            <a:endParaRPr lang="uk-UA" b="1" i="1" dirty="0" smtClean="0"/>
          </a:p>
          <a:p>
            <a:pPr>
              <a:buNone/>
            </a:pPr>
            <a:endParaRPr lang="uk-UA" b="1" i="1" dirty="0" smtClean="0"/>
          </a:p>
          <a:p>
            <a:pPr marL="0" indent="360000">
              <a:lnSpc>
                <a:spcPct val="120000"/>
              </a:lnSpc>
              <a:buNone/>
            </a:pPr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928670"/>
            <a:ext cx="707236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По-перше,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учасники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кредитної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угоди - кредитор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позичальник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юридичне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самостійними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суб'єктами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матеріально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гарантують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зобов'язань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По-друге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суб'єктів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кредитної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угоди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збігатися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552706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		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Чинне українське законодавство забороняє надавати підприємству кредити на покриття збитків від господарської діяльності, на формування і збільшення статутного фонду банку, на внесення платежів у бюджет і позабюджетні фонди.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Терміновий кредит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це кредит, що надається цілком і негайно після укладання кредитної угоди.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Погашається він періодичними  внесками чи одноразовим платежем наприкінці терміну.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Кредитна лінія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це згода банку надати кредит протягом визначеного періоду часу в розмірах, що не перевищують заздалегідь обумовленої суми.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7239000" cy="5598504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Розрізняють два види кредитних ліній: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сезонну і постійно поновлювану.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Сезонну кредитну лінію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відкривають при періодичній нестачі оборотних коштів, пов'язану із сезонністю виробництва чи з необхідністю створення запасів товарів на складі. Таку лінію можуть відкрити, наприклад, цукровому заводу для формування запасів цукрового буряка чи овочевій базі для створення запасів овочів на зиму. Кредити овочева база і цукровий завод будуть погашати за рахунок виторгу від реалізації продукції. Погашення боргу і відсотків здійснюється одноразовим платежем. У випадку відкриття сезонної кредитної лінії банк в обов'язковому порядку вимагає від підприємства гарантії.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Поновлювану кредитну лінію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можуть відкрити підприємству у випадку постійної нестачі оборотних коштів для відновлення процесу виробництва в заданому обсязі.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Нині комерційні банки України відкривають кредитні лінії, як правило, сільськогосподарським підприємствам і підприємствам переробних галузей господарства.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66994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Підприємству в комерційному банку може відкриватися спеціальний позичковий рахунок –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контокорент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(італ. </a:t>
            </a:r>
            <a:r>
              <a:rPr lang="uk-UA" i="1" dirty="0" err="1" smtClean="0">
                <a:latin typeface="Times New Roman" pitchFamily="18" charset="0"/>
                <a:cs typeface="Times New Roman" pitchFamily="18" charset="0"/>
              </a:rPr>
              <a:t>conto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err="1" smtClean="0">
                <a:latin typeface="Times New Roman" pitchFamily="18" charset="0"/>
                <a:cs typeface="Times New Roman" pitchFamily="18" charset="0"/>
              </a:rPr>
              <a:t>corrente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поточний рахунок) – єдиний рахунок, на якому враховуються всі операції підприємства.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Контокорент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це об'єднання позикового рахунку з поточним; він може мати дебетове і кредитове сальдо.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Грошові зобов'язання, що має підприємство, можуть у певний час перевищувати його фінансові можливості. У зв'язку з цим виникає потреба в одержанні контокорентного кредиту.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Якщо підприємство використовує контокорентний кредит без згоди з банком чи виходить за встановлені межі кредиту, то цю частину кредиту називають «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овердрафтом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Овердрафт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короткостроковий кредит, що надається банком надійному підприємству понад залишок його коштів на поточному рахунку у межах заздалегідь обумовленої суми шляхом поповнення його рахунку.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1214422"/>
            <a:ext cx="6643734" cy="3768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5527066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Використання контокорентного кредиту пов'язано з великими витратами для підприємства. Відсотки за користування позикою по контокорентному рахунку є найвищими  в банківській практиці.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Контокорентний кредит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може використовуватися для: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фінансування придбання засобів виробництва, готової продукції, виробничих запасів;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подолання тимчасових фінансових труднощів.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Характерні риси контокорентного кредиту: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встановлення ліміту кредитування;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можливість скасування кредитної угоди.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онтокорентний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має визначені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переваги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для підприємства-позичальника: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1) відсотки за кредитом нараховуються лише за фактичні дні користування;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2) підприємство може скористатися кредитними коштами без укладання додаткової кредитної угоди.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7239000" cy="5312752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Кредит під облік векселів (обліковий кредит)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це короткостроковий кредит, наданий пред'явнику векселів банківською установою, шляхом їх обліку (скупки) до настання терміну виконання зобов'язань за ними і платежу пред'явнику номінальної вартості векселя за мінусом дисконту.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Переваги такого кредиту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для підприємства: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1) гарантія того, що кредити, надані підприємством, можуть бути рефінансовані в банку за вигідною процентною ставкою;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2) у зв'язку з наявністю солідарної відповідальності за векселями банки не вимагають додаткових гарантій від підприємств;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3) такий кредит поліпшує ліквідність суб'єкта господарювання.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0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85786" y="714356"/>
            <a:ext cx="6858047" cy="5623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7239000" cy="545562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Акцептний кредит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це позика, що передбачає акцептування банком інкасованої тратти підприємства-позичальника при своєчасному наданні  підприємством  у  розпорядження банку векселів до оплати.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Особливість акцептного кредиту полягає в тому, що банк дає підприємству не гроші, а гарантію оплатити вексель у визначений термін.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Акцептний кредит має короткостроковий характер і використовується для фінансування оборотних коштів підприємства переважно у сфері зовнішньої торгівлі. У порівнянні з дисконтним цей кредит є більш дешевим для підприємств, оскільки вони платять банку лише комісійні за акцепт векселя.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 зв'язку з ненадійним фінансовим станом більшості підприємств в Україні акцептний кредит поки що не одержав широкого застосування.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000108"/>
            <a:ext cx="7143800" cy="4918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0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357298"/>
            <a:ext cx="7072361" cy="4357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r>
              <a:rPr lang="ru-RU" dirty="0" err="1" smtClean="0"/>
              <a:t>уть</a:t>
            </a:r>
            <a:r>
              <a:rPr lang="ru-RU" dirty="0" smtClean="0"/>
              <a:t> кредиту, як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фінансів</a:t>
            </a:r>
            <a:r>
              <a:rPr lang="ru-RU" dirty="0" smtClean="0"/>
              <a:t>, </a:t>
            </a:r>
            <a:r>
              <a:rPr lang="ru-RU" dirty="0" err="1" smtClean="0"/>
              <a:t>розкривається</a:t>
            </a:r>
            <a:r>
              <a:rPr lang="ru-RU" dirty="0" smtClean="0"/>
              <a:t> в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функціях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Кредит </a:t>
            </a:r>
            <a:r>
              <a:rPr lang="ru-RU" dirty="0" err="1" smtClean="0"/>
              <a:t>виконує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:</a:t>
            </a:r>
          </a:p>
          <a:p>
            <a:r>
              <a:rPr lang="ru-RU" dirty="0" smtClean="0"/>
              <a:t>− </a:t>
            </a:r>
            <a:r>
              <a:rPr lang="ru-RU" dirty="0" err="1" smtClean="0"/>
              <a:t>перерозподілу</a:t>
            </a:r>
            <a:r>
              <a:rPr lang="ru-RU" dirty="0" smtClean="0"/>
              <a:t> </a:t>
            </a:r>
            <a:r>
              <a:rPr lang="ru-RU" dirty="0" err="1" smtClean="0"/>
              <a:t>грошових</a:t>
            </a:r>
            <a:r>
              <a:rPr lang="ru-RU" dirty="0" smtClean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метою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ефективного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в народному </a:t>
            </a:r>
            <a:r>
              <a:rPr lang="ru-RU" dirty="0" err="1" smtClean="0"/>
              <a:t>господарстві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− </a:t>
            </a:r>
            <a:r>
              <a:rPr lang="ru-RU" dirty="0" err="1" smtClean="0"/>
              <a:t>заміщення</a:t>
            </a:r>
            <a:r>
              <a:rPr lang="ru-RU" dirty="0" smtClean="0"/>
              <a:t> </a:t>
            </a:r>
            <a:r>
              <a:rPr lang="ru-RU" dirty="0" err="1" smtClean="0"/>
              <a:t>готівки</a:t>
            </a:r>
            <a:r>
              <a:rPr lang="ru-RU" dirty="0" smtClean="0"/>
              <a:t> у </a:t>
            </a:r>
            <a:r>
              <a:rPr lang="ru-RU" dirty="0" err="1" smtClean="0"/>
              <a:t>платіжному</a:t>
            </a:r>
            <a:r>
              <a:rPr lang="ru-RU" dirty="0" smtClean="0"/>
              <a:t> </a:t>
            </a:r>
            <a:r>
              <a:rPr lang="ru-RU" dirty="0" err="1" smtClean="0"/>
              <a:t>обігу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− контролю за </a:t>
            </a:r>
            <a:r>
              <a:rPr lang="ru-RU" dirty="0" err="1" smtClean="0"/>
              <a:t>цільовим</a:t>
            </a:r>
            <a:r>
              <a:rPr lang="ru-RU" dirty="0" smtClean="0"/>
              <a:t>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коштів</a:t>
            </a: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552706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b="1" i="1" dirty="0" err="1" smtClean="0">
                <a:latin typeface="Times New Roman" pitchFamily="18" charset="0"/>
                <a:cs typeface="Times New Roman" pitchFamily="18" charset="0"/>
              </a:rPr>
              <a:t>Авальний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це позика, при якій банк бере на себе відповідальність із зобов'язань підприємства у вигляді доручення чи гарантії.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Як і у випадку акцептного кредиту, підприємство-одержувач платежу отримує від банку-гаранта (аваліста) умовне платіжне зобов'язання. Якщо власник опротестовує вексель у зв'язку з його несплатою, банк-аваліст погашає всю суму векселя за платника.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Принципова різниця між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авальним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і акцептним кредитами полягає у  характері відповідальності банку. При наданні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авального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кредиту без розгляду його як вексельного доручення банк несе тільки субсидіарну (додаткову) відповідальність, тобто до нього можуть бути висунуті вимоги тільки у зв'язку з невиконанням їх підприємством. При акцептному кредиті банк несе солідарну відповідальність, і на вибір кредитора можуть бути пред'явлені вимоги як до підприємства, так і до банку.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0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7" y="357167"/>
            <a:ext cx="657229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70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2285992"/>
            <a:ext cx="6577041" cy="2081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81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7" y="714356"/>
            <a:ext cx="7572428" cy="495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7239000" cy="538419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 послуг кредитного характеру, що надаються банками підприємствам, належить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факторинг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система фінансування, при якій підприємство-постачальник товарів «переуступає» короткострокові вимоги за торговими операціями комерційному банку.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Факторингові операції включають: кредитування у формі попередньої оплати боргових вимог; ведення бухгалтерського обліку клієнта, зокрема обліку реалізації продукції; інкасацію заборгованості клієнта; страхування його від кредитного ризику.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 основу факторингових операцій покладений принцип придбання банком рахунків-фактур «постачальник-підприємство-постачальник» за відвантажену продукцію, тобто передача банку постачальником права вимагати платежі з покупця продукції.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Підприємству відкривається факторинговий рахунок, де здійснюється облік всіх операцій з факторингу. Факторингом більше користуються невеликі і середні підприємства, оскільки їм частіше не вистачає оборотних коштів.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0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857232"/>
            <a:ext cx="7072362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7239000" cy="531275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Порядок погашення кредиту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це спосіб погашення основної його суми і нарахованих відсотків. Кредит погашають цілком після закінчення терміну кредитної  угоди чи поступово, частинами. Відсотки нараховуються на суму непогашеного кредиту.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Існують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наступні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схеми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кредиту: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аннуїтетна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класична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диференційована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булітна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Найчастіше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пропонуються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обирати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доводиться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ними.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7239000" cy="538419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Класична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схема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кредиту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відсотки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щомісяця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нараховуватися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залишкову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невиплачених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На початку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терміну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розміри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платежів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вище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кожним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зменшуються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переваг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відносять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платежів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знижується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навантаження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бюджет. 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Зацікавить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тих,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впевнений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майбутніх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доходах, особливо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довгострокове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позика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чимала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нестабільний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За таким типом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тіло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погашеним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місяців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розвантажить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бюджет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наступному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хоче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скоротити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переплати.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Нарахування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залишилася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5527066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Ануїтетна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схема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кредиту</a:t>
            </a:r>
          </a:p>
          <a:p>
            <a:pPr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Ануїтетний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кредиту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платежі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однаковий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розмір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весь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договору.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внесення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перших в них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переважати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відсотки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середині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порівнюються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а в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останні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місяці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користувач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гасить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основний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розмір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		Головна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перевага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щомісячні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виплати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фіксовані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потрібно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кожного разу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звертатися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розрахунками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Подібний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крок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вигідний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невеликий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класична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схема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кредиту для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важка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хоче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знизити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напругу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на початку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терміну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хоче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заздалегідь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планувати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бюджет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сім'ї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певний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платіж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йому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зручний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планує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скористатися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першого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внеску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дня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		Цей пункт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укладення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угоди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сплати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всього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необхідного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нотаріуса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оплати страховки,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квитанцій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постановці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в МРЕВ,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кредит на авто), 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позичальника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складнощі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І,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оформлюючи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заявку в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кінці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місяця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автоматично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знижує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перший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платіж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err="1" smtClean="0"/>
              <a:t>Диференційована</a:t>
            </a:r>
            <a:r>
              <a:rPr lang="ru-RU" b="1" dirty="0" smtClean="0"/>
              <a:t> схема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тип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кожною новою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виплатою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розмір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щомісячного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внеску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знижується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найчастіше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при: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Оформленні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кредиту на квартиру;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довгостроковому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кредитуванні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бажанні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знизити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навантаження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наступні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місяці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7239000" cy="509843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b="1" dirty="0" err="1" smtClean="0"/>
              <a:t>Булітна</a:t>
            </a:r>
            <a:r>
              <a:rPr lang="ru-RU" b="1" dirty="0" smtClean="0"/>
              <a:t> схема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Вона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спочатку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сплачуються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відсотки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починається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внесення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Оформлюючи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короткостроковий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будь-який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споживчий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практично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переваги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сплачуючи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відсотки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частинами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позичальники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зменшують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навантаження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цілком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будь-який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час;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вносити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частинами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достроково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пропорційно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зменшуючи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нарахування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Схема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кредиту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укладанні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великими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компаніями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ним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користуються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невеликі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лихварі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9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643050"/>
            <a:ext cx="7000924" cy="3299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0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142984"/>
            <a:ext cx="7239000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5527066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кредиту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вигідний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позичальника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чому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Однозначної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існує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потреби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порівнювати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класичний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варіант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ануїтет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довгострокових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позик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переплат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відрізнятися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п'ятнадцять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виплати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ануїтетною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схемою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кредиту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приблизно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півтора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рази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хоча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перший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погляд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зрозумілою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простою.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Обирати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способи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споживчого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кредиту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договору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вашої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зваживши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рекомендуємо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попередньо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читати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нюанси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консультуватися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експертом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оформляєте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довгостроковий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кредит - то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юристом.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уникнути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будь-яких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непорозумінь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безпечне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669942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Способи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дострокового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кредиту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 "Лавина".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Суть 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лавини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 в тому,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першу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чергу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погасити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найвищою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процентною ставкою.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математично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обґрунтовано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вище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процентна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ставка,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переплата.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 "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Снігова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куля".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методики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першу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чергу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гасити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найменший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кредит. Цей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заощадити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відсотках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морально: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деяким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факт,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сім'ї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напругу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 "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Сніжинка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".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боргу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альтернативних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додаткових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доходу: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підробітки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інвестицій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податкового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вирахування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т.д.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підходить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разової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ним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закрити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короткостроковий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платіж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 кредиту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мікрофінансової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 "Замет".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Цей метод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консолідацію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декількох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кредит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ів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один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рефінансування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Завдяки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утворенню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єдиного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відсотка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зменшити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переплату.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0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928802"/>
            <a:ext cx="7072362" cy="2685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2143116"/>
            <a:ext cx="7110441" cy="2437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7239000" cy="550072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обороту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зумовлюються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багатьма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об'єктивними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суб'єктивними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факторами.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об'єктивних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належать: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галузева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належність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характер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виробничого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сезонність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суб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'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єктивних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належать: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збуту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постачання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360000"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960</TotalTime>
  <Words>1249</Words>
  <PresentationFormat>Экран (4:3)</PresentationFormat>
  <Paragraphs>220</Paragraphs>
  <Slides>62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62</vt:i4>
      </vt:variant>
    </vt:vector>
  </HeadingPairs>
  <TitlesOfParts>
    <vt:vector size="64" baseType="lpstr">
      <vt:lpstr>Изящная</vt:lpstr>
      <vt:lpstr>Формула</vt:lpstr>
      <vt:lpstr>КРЕДИТУВАННЯ суБ’єктів ГОСПОДАРЮВАННЯ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  <vt:lpstr>Слайд 53</vt:lpstr>
      <vt:lpstr>Слайд 54</vt:lpstr>
      <vt:lpstr>Слайд 55</vt:lpstr>
      <vt:lpstr>Слайд 56</vt:lpstr>
      <vt:lpstr>Слайд 57</vt:lpstr>
      <vt:lpstr>Слайд 58</vt:lpstr>
      <vt:lpstr>Слайд 59</vt:lpstr>
      <vt:lpstr>Слайд 60</vt:lpstr>
      <vt:lpstr>Слайд 61</vt:lpstr>
      <vt:lpstr>Слайд 62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User</cp:lastModifiedBy>
  <cp:revision>174</cp:revision>
  <dcterms:created xsi:type="dcterms:W3CDTF">2013-11-10T19:44:41Z</dcterms:created>
  <dcterms:modified xsi:type="dcterms:W3CDTF">2023-10-24T19:28:44Z</dcterms:modified>
</cp:coreProperties>
</file>