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4"/>
  </p:notesMasterIdLst>
  <p:sldIdLst>
    <p:sldId id="259" r:id="rId2"/>
    <p:sldId id="306" r:id="rId3"/>
    <p:sldId id="307" r:id="rId4"/>
    <p:sldId id="258" r:id="rId5"/>
    <p:sldId id="336" r:id="rId6"/>
    <p:sldId id="337" r:id="rId7"/>
    <p:sldId id="338" r:id="rId8"/>
    <p:sldId id="339" r:id="rId9"/>
    <p:sldId id="257" r:id="rId10"/>
    <p:sldId id="325" r:id="rId11"/>
    <p:sldId id="326" r:id="rId12"/>
    <p:sldId id="327" r:id="rId13"/>
    <p:sldId id="308" r:id="rId14"/>
    <p:sldId id="313" r:id="rId15"/>
    <p:sldId id="309" r:id="rId16"/>
    <p:sldId id="310" r:id="rId17"/>
    <p:sldId id="305" r:id="rId18"/>
    <p:sldId id="311" r:id="rId19"/>
    <p:sldId id="312" r:id="rId20"/>
    <p:sldId id="26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8" r:id="rId33"/>
    <p:sldId id="329" r:id="rId34"/>
    <p:sldId id="330" r:id="rId35"/>
    <p:sldId id="331" r:id="rId36"/>
    <p:sldId id="332" r:id="rId37"/>
    <p:sldId id="333" r:id="rId38"/>
    <p:sldId id="335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59" r:id="rId47"/>
    <p:sldId id="347" r:id="rId48"/>
    <p:sldId id="360" r:id="rId49"/>
    <p:sldId id="361" r:id="rId50"/>
    <p:sldId id="348" r:id="rId51"/>
    <p:sldId id="362" r:id="rId52"/>
    <p:sldId id="363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  <p:sldId id="358" r:id="rId6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24.10.2023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120-2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td.rada.gov.ua/billInfo/Bills/Card/3979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smtClean="0"/>
              <a:t>КРЕДИТУВАННЯ </a:t>
            </a:r>
            <a:r>
              <a:rPr lang="ru-RU" dirty="0" err="1" smtClean="0"/>
              <a:t>суБ</a:t>
            </a:r>
            <a:r>
              <a:rPr lang="uk-UA" sz="44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ru-RU" dirty="0" err="1" smtClean="0"/>
              <a:t>єктів</a:t>
            </a:r>
            <a:r>
              <a:rPr lang="ru-RU" dirty="0" smtClean="0"/>
              <a:t> ГОСПОДАРЮВАННЯ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 початку 2023 року банки видали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19,8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лютий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року)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видано 58,8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185,6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взяли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антикризових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62,6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антивоєнні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- 55,2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видано 28,7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- 10,9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26,5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торговельні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взяли 1,5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обігових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сферах: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(53%);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(24%);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(14%).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лідерами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сумами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Дніпропетровська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Вінницька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видали 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Приватбанк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(25,8 тис),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Ощадбанк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(8,7 тис)  та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Райффайзен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 Аваль” (5,3 тис).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Нагадаємо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урядова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5-7-9%»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0%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+1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роздрібних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мереж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поповнити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баланс.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Програма доступних кредитів розширено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зруйновані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суму до 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00594"/>
          </a:xfrm>
        </p:spPr>
        <p:txBody>
          <a:bodyPr/>
          <a:lstStyle/>
          <a:p>
            <a:pPr algn="just"/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лідерами</a:t>
            </a:r>
            <a:r>
              <a:rPr lang="ru-RU" dirty="0" smtClean="0"/>
              <a:t> за сумами </a:t>
            </a:r>
            <a:r>
              <a:rPr lang="ru-RU" dirty="0" err="1" smtClean="0"/>
              <a:t>укладених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Одеська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, </a:t>
            </a:r>
            <a:r>
              <a:rPr lang="ru-RU" dirty="0" err="1" smtClean="0"/>
              <a:t>Харківська</a:t>
            </a:r>
            <a:r>
              <a:rPr lang="ru-RU" dirty="0" smtClean="0"/>
              <a:t>, </a:t>
            </a:r>
            <a:r>
              <a:rPr lang="ru-RU" dirty="0" err="1" smtClean="0"/>
              <a:t>Київська</a:t>
            </a:r>
            <a:r>
              <a:rPr lang="ru-RU" dirty="0" smtClean="0"/>
              <a:t>, </a:t>
            </a:r>
            <a:r>
              <a:rPr lang="ru-RU" dirty="0" err="1" smtClean="0"/>
              <a:t>Вінницька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та м. </a:t>
            </a:r>
            <a:r>
              <a:rPr lang="ru-RU" dirty="0" err="1" smtClean="0"/>
              <a:t>Київ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участь у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45 </a:t>
            </a:r>
            <a:r>
              <a:rPr lang="ru-RU" dirty="0" err="1" smtClean="0"/>
              <a:t>банків</a:t>
            </a:r>
            <a:r>
              <a:rPr lang="ru-RU" dirty="0" smtClean="0"/>
              <a:t>,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 видали  “</a:t>
            </a:r>
            <a:r>
              <a:rPr lang="ru-RU" dirty="0" err="1" smtClean="0"/>
              <a:t>Приватбанк</a:t>
            </a:r>
            <a:r>
              <a:rPr lang="ru-RU" dirty="0" smtClean="0"/>
              <a:t>” (25,8 тис), “</a:t>
            </a:r>
            <a:r>
              <a:rPr lang="ru-RU" dirty="0" err="1" smtClean="0"/>
              <a:t>Ощадбанк</a:t>
            </a:r>
            <a:r>
              <a:rPr lang="ru-RU" dirty="0" smtClean="0"/>
              <a:t>” (8,7 тис)  та “</a:t>
            </a:r>
            <a:r>
              <a:rPr lang="ru-RU" dirty="0" err="1" smtClean="0"/>
              <a:t>Райффайзен</a:t>
            </a:r>
            <a:r>
              <a:rPr lang="ru-RU" dirty="0" smtClean="0"/>
              <a:t> Банк Аваль” (5,3 тис).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571472" y="1000108"/>
            <a:ext cx="70009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кругообороту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вугільної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металургійної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лагу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витрачанням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028343"/>
            <a:ext cx="66437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характерний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лісової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У них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невідповідність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нерівномірним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кругооборотом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кредиті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сезонністю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коливатися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суднобудування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720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		Суб'єктами кредитних відносин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бути будь-які самостійні підприємства. Кредитні відносини характеризуються тим, що їх суб'єктами є дві сторони: одна з них у рамках конкретної кредитної угоди називається кредитором, інша – позичальником.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5643602"/>
          </a:xfrm>
        </p:spPr>
        <p:txBody>
          <a:bodyPr/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714348" y="357166"/>
            <a:ext cx="65722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 об'єктами короткострокового кредитування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оборотні засоби є: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виробничі запаси (сировина, основні і допоміжні матеріали, запасні частини, паливо, інструмент);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незавершене виробництво і напівфабрикати власного виготовлення;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витрати майбутніх періодів (сезонні витрати,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витрати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освоєння випуску нових виробів і т.п.);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готова продукція і товари;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платіжні і розрахункові операції з постачальниками і покупцями.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85720" y="1071546"/>
            <a:ext cx="75009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Об'єктом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довгострокового і середньострокового кредитування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 капітальні вкладення, пов'язані з реконструкцією підприємства, його технічним переоснащенням, впровадженням нової техніки, удосконаленням технології виробництва, та інші витрати, що призводять до збільшення вартості основних засобів.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Планування потреби в кредиті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формування оборотних коштів підприємства здійснюється таким чином: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 першому етапі розраховується потреба в оборотних коштах у цілому і за окремими напрямками (формування виробничих запасів, незавершеного виробництва, готової продукції);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на другому етапі визначається розмір кредиту, достатній для покриття збільшеної потреби в оборотних коштах. Для цього використовують формулу: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400" dirty="0" smtClean="0"/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О.Б.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розмір кредиту, необхідний для формування оборотних коштів;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потреба в оборотних коштах;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власні оборотні кошти на початок періоду;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поповнення оборотних коштів за рахунок прибутку підприємства;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зменшення кредиторської заборгованості.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642911" y="1214421"/>
          <a:ext cx="6072230" cy="928695"/>
        </p:xfrm>
        <a:graphic>
          <a:graphicData uri="http://schemas.openxmlformats.org/presentationml/2006/ole">
            <p:oleObj spid="_x0000_s180226" name="Формула" r:id="rId3" imgW="203184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48344"/>
          </a:xfrm>
        </p:spPr>
        <p:txBody>
          <a:bodyPr/>
          <a:lstStyle/>
          <a:p>
            <a:pPr marL="0" lvl="0" indent="360000" algn="ctr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algn="just">
              <a:buNone/>
            </a:pPr>
            <a:r>
              <a:rPr lang="ru-RU" b="1" dirty="0" smtClean="0"/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НЕОБХІДНІСТЬ ТА СУТНІСТЬ КРЕДИТУВАННЯ ПІДПРИЄМСТВ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КЛАСИФІКАЦІЯ КРЕДИТІВ, ЩО НАДАЮТЬСЯ ПІДПРИЄМСТВАМ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БАНКІВСЬКЕ КРЕДИТУВАННЯ ПІДПРИЄМСТВ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pPr marL="0" lvl="0" indent="360000" algn="just"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Після проведення розрахунків потреби підприємства в кредитних ресурсах визначають період їх залучення.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Період залучення кредитів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час з моменту надання банківського кредиту до моменту його повного погашення і виплати відсотків за його використання.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Період залучення кредиту визначається банком.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3416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Приклад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закупити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півфабрикатів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1870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1270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Відтак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відчуватиме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коштах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задоволена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класифікуються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 кредиторами;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 формами та видами;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 порядком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Кредиторами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банки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держава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банки);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0724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кредитором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позичальником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приводу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банком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терміновості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платності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суб'єктам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кредитним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договором.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державою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орендування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майна (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лізинг-кредит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формах.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обороту.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короткострокового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року.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оплату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роки)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реконструкцію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приватизацію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корпоратиза-цію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Autofit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гарантуються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нерухомістю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товарно-матеріальними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здійснюватись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правами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інтелектуальну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землю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коштами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особи);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(поручительство,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страхової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товарно-матеріальні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нерухомість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заставу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ломбардними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ринку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кредиту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зростатиме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короткий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(1-Ю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практично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позичкового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формах),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обумовлює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кредитором.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підприємству-позичальнику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кредитором.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консорціальній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підприємств-позичальників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банки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переуступають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кредиторам.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Домовленість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підприємства-позичальника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початкового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кредитоспроможністю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практикуються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Ухвалений</a:t>
            </a:r>
            <a:r>
              <a:rPr lang="ru-RU" dirty="0" smtClean="0"/>
              <a:t> у </a:t>
            </a:r>
            <a:r>
              <a:rPr lang="ru-RU" dirty="0" err="1" smtClean="0"/>
              <a:t>березні</a:t>
            </a:r>
            <a:r>
              <a:rPr lang="ru-RU" dirty="0" smtClean="0"/>
              <a:t> 2022 року Верховною Радою </a:t>
            </a:r>
            <a:r>
              <a:rPr lang="ru-RU" dirty="0" err="1" smtClean="0"/>
              <a:t>України</a:t>
            </a:r>
            <a:r>
              <a:rPr lang="ru-RU" dirty="0" smtClean="0"/>
              <a:t>  </a:t>
            </a:r>
            <a:r>
              <a:rPr lang="ru-RU" dirty="0" smtClean="0">
                <a:hlinkClick r:id="rId2"/>
              </a:rPr>
              <a:t>Закон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2120-</a:t>
            </a:r>
            <a:r>
              <a:rPr lang="en-US" dirty="0" smtClean="0"/>
              <a:t>IX "</a:t>
            </a:r>
            <a:r>
              <a:rPr lang="ru-RU" dirty="0" smtClean="0"/>
              <a:t>Про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Податкового</a:t>
            </a:r>
            <a:r>
              <a:rPr lang="ru-RU" dirty="0" smtClean="0"/>
              <a:t> кодексу </a:t>
            </a:r>
            <a:r>
              <a:rPr lang="ru-RU" dirty="0" err="1" smtClean="0"/>
              <a:t>України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норм на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стану"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послаблення</a:t>
            </a:r>
            <a:r>
              <a:rPr lang="ru-RU" dirty="0" smtClean="0"/>
              <a:t> в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зобов'язань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Послаблення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кредитів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:</a:t>
            </a:r>
          </a:p>
          <a:p>
            <a:pPr algn="just"/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 </a:t>
            </a:r>
            <a:r>
              <a:rPr lang="ru-RU" dirty="0" err="1" smtClean="0"/>
              <a:t>кредитори</a:t>
            </a:r>
            <a:r>
              <a:rPr lang="ru-RU" dirty="0" smtClean="0"/>
              <a:t> не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несвоєчасну</a:t>
            </a:r>
            <a:r>
              <a:rPr lang="ru-RU" dirty="0" smtClean="0"/>
              <a:t> </a:t>
            </a:r>
            <a:r>
              <a:rPr lang="ru-RU" dirty="0" err="1" smtClean="0"/>
              <a:t>сплату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Банк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нараховувати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пеню </a:t>
            </a:r>
            <a:r>
              <a:rPr lang="ru-RU" dirty="0" err="1" smtClean="0"/>
              <a:t>або</a:t>
            </a:r>
            <a:r>
              <a:rPr lang="ru-RU" dirty="0" smtClean="0"/>
              <a:t> штраф. </a:t>
            </a:r>
            <a:r>
              <a:rPr lang="ru-RU" dirty="0" err="1" smtClean="0"/>
              <a:t>Будь-які</a:t>
            </a:r>
            <a:r>
              <a:rPr lang="ru-RU" dirty="0" smtClean="0"/>
              <a:t> пеню, </a:t>
            </a:r>
            <a:r>
              <a:rPr lang="ru-RU" dirty="0" err="1" smtClean="0"/>
              <a:t>штрафи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нараховує</a:t>
            </a:r>
            <a:r>
              <a:rPr lang="ru-RU" dirty="0" smtClean="0"/>
              <a:t> банк за </a:t>
            </a:r>
            <a:r>
              <a:rPr lang="ru-RU" dirty="0" err="1" smtClean="0"/>
              <a:t>несвоєчасну</a:t>
            </a:r>
            <a:r>
              <a:rPr lang="ru-RU" dirty="0" smtClean="0"/>
              <a:t> </a:t>
            </a:r>
            <a:r>
              <a:rPr lang="ru-RU" dirty="0" err="1" smtClean="0"/>
              <a:t>сплату</a:t>
            </a:r>
            <a:r>
              <a:rPr lang="ru-RU" dirty="0" smtClean="0"/>
              <a:t> кредиту,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24 лютого 2022 року, банк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списати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несвоєчасної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  кредиту </a:t>
            </a:r>
            <a:r>
              <a:rPr lang="ru-RU" dirty="0" err="1" smtClean="0"/>
              <a:t>відсоткова</a:t>
            </a:r>
            <a:r>
              <a:rPr lang="ru-RU" dirty="0" smtClean="0"/>
              <a:t> ставка не </a:t>
            </a:r>
            <a:r>
              <a:rPr lang="ru-RU" dirty="0" err="1" smtClean="0"/>
              <a:t>збільшується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 </a:t>
            </a:r>
            <a:r>
              <a:rPr lang="ru-RU" b="1" dirty="0" err="1" smtClean="0"/>
              <a:t>діють</a:t>
            </a:r>
            <a:r>
              <a:rPr lang="ru-RU" b="1" dirty="0" smtClean="0"/>
              <a:t> 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всього</a:t>
            </a:r>
            <a:r>
              <a:rPr lang="ru-RU" b="1" dirty="0" smtClean="0"/>
              <a:t> </a:t>
            </a:r>
            <a:r>
              <a:rPr lang="ru-RU" b="1" dirty="0" err="1" smtClean="0"/>
              <a:t>воєнного</a:t>
            </a:r>
            <a:r>
              <a:rPr lang="ru-RU" b="1" dirty="0" smtClean="0"/>
              <a:t> стану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протягом</a:t>
            </a:r>
            <a:r>
              <a:rPr lang="ru-RU" b="1" dirty="0" smtClean="0"/>
              <a:t> 30 </a:t>
            </a:r>
            <a:r>
              <a:rPr lang="ru-RU" b="1" dirty="0" err="1" smtClean="0"/>
              <a:t>днів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закінчення</a:t>
            </a:r>
            <a:r>
              <a:rPr lang="ru-RU" dirty="0" smtClean="0"/>
              <a:t>. </a:t>
            </a:r>
          </a:p>
          <a:p>
            <a:pPr algn="just"/>
            <a:r>
              <a:rPr lang="ru-RU" dirty="0" smtClean="0"/>
              <a:t>Але банки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нараховувати</a:t>
            </a:r>
            <a:r>
              <a:rPr lang="ru-RU" dirty="0" smtClean="0"/>
              <a:t> </a:t>
            </a:r>
            <a:r>
              <a:rPr lang="ru-RU" dirty="0" err="1" smtClean="0"/>
              <a:t>відсотки</a:t>
            </a:r>
            <a:r>
              <a:rPr lang="ru-RU" dirty="0" smtClean="0"/>
              <a:t> за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кредитними</a:t>
            </a:r>
            <a:r>
              <a:rPr lang="ru-RU" dirty="0" smtClean="0"/>
              <a:t> коштами, за  кредит </a:t>
            </a:r>
            <a:r>
              <a:rPr lang="ru-RU" dirty="0" err="1" smtClean="0"/>
              <a:t>однаково</a:t>
            </a:r>
            <a:r>
              <a:rPr lang="ru-RU" dirty="0" smtClean="0"/>
              <a:t> </a:t>
            </a:r>
            <a:r>
              <a:rPr lang="ru-RU" dirty="0" err="1" smtClean="0"/>
              <a:t>доведеться</a:t>
            </a:r>
            <a:r>
              <a:rPr lang="ru-RU" dirty="0" smtClean="0"/>
              <a:t> </a:t>
            </a:r>
            <a:r>
              <a:rPr lang="ru-RU" dirty="0" err="1" smtClean="0"/>
              <a:t>заплатити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стану. Тому, 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сплачувати</a:t>
            </a:r>
            <a:r>
              <a:rPr lang="ru-RU" dirty="0" smtClean="0"/>
              <a:t> кредит,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сплачувати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відсотками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сплачувати</a:t>
            </a:r>
            <a:r>
              <a:rPr lang="ru-RU" dirty="0" smtClean="0"/>
              <a:t> </a:t>
            </a:r>
            <a:r>
              <a:rPr lang="ru-RU" dirty="0" err="1" smtClean="0"/>
              <a:t>кредити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, </a:t>
            </a:r>
            <a:r>
              <a:rPr lang="ru-RU" dirty="0" err="1" smtClean="0"/>
              <a:t>краще</a:t>
            </a:r>
            <a:r>
              <a:rPr lang="ru-RU" dirty="0" smtClean="0"/>
              <a:t> </a:t>
            </a:r>
            <a:r>
              <a:rPr lang="ru-RU" dirty="0" err="1" smtClean="0"/>
              <a:t>звернутися</a:t>
            </a:r>
            <a:r>
              <a:rPr lang="ru-RU" dirty="0" smtClean="0"/>
              <a:t> до банку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заявою</a:t>
            </a:r>
            <a:r>
              <a:rPr lang="ru-RU" dirty="0" smtClean="0"/>
              <a:t> про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</a:t>
            </a:r>
            <a:r>
              <a:rPr lang="ru-RU" dirty="0" err="1" smtClean="0"/>
              <a:t>канікул</a:t>
            </a:r>
            <a:r>
              <a:rPr lang="ru-RU" dirty="0" smtClean="0"/>
              <a:t>. </a:t>
            </a:r>
            <a:r>
              <a:rPr lang="ru-RU" dirty="0" err="1" smtClean="0"/>
              <a:t>Зауважте</a:t>
            </a:r>
            <a:r>
              <a:rPr lang="ru-RU" dirty="0" smtClean="0"/>
              <a:t>, </a:t>
            </a:r>
            <a:r>
              <a:rPr lang="ru-RU" dirty="0" err="1" smtClean="0"/>
              <a:t>ухвалення</a:t>
            </a:r>
            <a:r>
              <a:rPr lang="ru-RU" dirty="0" smtClean="0"/>
              <a:t> банком такого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правом, а не </a:t>
            </a:r>
            <a:r>
              <a:rPr lang="ru-RU" b="1" dirty="0" err="1" smtClean="0"/>
              <a:t>обов’язком</a:t>
            </a:r>
            <a:r>
              <a:rPr lang="ru-RU" b="1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Громадяни</a:t>
            </a:r>
            <a:r>
              <a:rPr lang="ru-RU" dirty="0" smtClean="0"/>
              <a:t>, </a:t>
            </a:r>
            <a:r>
              <a:rPr lang="ru-RU" dirty="0" err="1" smtClean="0"/>
              <a:t>майно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пошкоджено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знищено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smtClean="0">
                <a:hlinkClick r:id="rId2"/>
              </a:rPr>
              <a:t>Закону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7441-1"Про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Податкового</a:t>
            </a:r>
            <a:r>
              <a:rPr lang="ru-RU" dirty="0" smtClean="0"/>
              <a:t> кодексу </a:t>
            </a:r>
            <a:r>
              <a:rPr lang="ru-RU" dirty="0" err="1" smtClean="0"/>
              <a:t>України</a:t>
            </a:r>
            <a:r>
              <a:rPr lang="ru-RU" dirty="0" smtClean="0"/>
              <a:t> та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позичальників</a:t>
            </a:r>
            <a:r>
              <a:rPr lang="ru-RU" dirty="0" smtClean="0"/>
              <a:t>, </a:t>
            </a:r>
            <a:r>
              <a:rPr lang="ru-RU" dirty="0" err="1" smtClean="0"/>
              <a:t>майно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знищено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отримало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" 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списати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борги перед банками. 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53247"/>
            <a:ext cx="7239000" cy="436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кредитна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ухвалить</a:t>
            </a:r>
            <a:r>
              <a:rPr lang="ru-RU" dirty="0" smtClean="0"/>
              <a:t> </a:t>
            </a:r>
            <a:r>
              <a:rPr lang="ru-RU" dirty="0" err="1" smtClean="0"/>
              <a:t>позитивне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заявник</a:t>
            </a:r>
            <a:r>
              <a:rPr lang="ru-RU" dirty="0" smtClean="0"/>
              <a:t>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 smtClean="0"/>
              <a:t>компенсацію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Згадані</a:t>
            </a:r>
            <a:r>
              <a:rPr lang="ru-RU" dirty="0" smtClean="0"/>
              <a:t> правила не </a:t>
            </a:r>
            <a:r>
              <a:rPr lang="ru-RU" dirty="0" err="1" smtClean="0"/>
              <a:t>поширюються</a:t>
            </a:r>
            <a:r>
              <a:rPr lang="ru-RU" dirty="0" smtClean="0"/>
              <a:t> на борги за </a:t>
            </a:r>
            <a:r>
              <a:rPr lang="ru-RU" dirty="0" err="1" smtClean="0"/>
              <a:t>кредитними</a:t>
            </a:r>
            <a:r>
              <a:rPr lang="ru-RU" dirty="0" smtClean="0"/>
              <a:t> </a:t>
            </a:r>
            <a:r>
              <a:rPr lang="ru-RU" dirty="0" err="1" smtClean="0"/>
              <a:t>картками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на борги за </a:t>
            </a:r>
            <a:r>
              <a:rPr lang="ru-RU" dirty="0" err="1" smtClean="0"/>
              <a:t>рухоме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нерухоме</a:t>
            </a:r>
            <a:r>
              <a:rPr lang="ru-RU" dirty="0" smtClean="0"/>
              <a:t> </a:t>
            </a:r>
            <a:r>
              <a:rPr lang="ru-RU" dirty="0" err="1" smtClean="0"/>
              <a:t>майно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7286676" cy="501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928670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По-перше,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угоди - кредитор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позичальник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збігатися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Чинне українське законодавство забороняє надавати підприємству кредити на покриття збитків від господарської діяльності, на формування і збільшення статутного фонду банку, на внесення платежів у бюджет і позабюджетні фонди.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Терміновий кредит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це кредит, що надається цілком і негайно після укладання кредитної угоди.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Погашається він періодичними  внесками чи одноразовим платежем наприкінці терміну.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Кредитна лінія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це згода банку надати кредит протягом визначеного періоду часу в розмірах, що не перевищують заздалегідь обумовленої суми.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Розрізняють два види кредитних ліній: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сезонну і постійно поновлювану.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Сезонну кредитну лінію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відкривають при періодичній нестачі оборотних коштів, пов'язану із сезонністю виробництва чи з необхідністю створення запасів товарів на складі. Таку лінію можуть відкрити, наприклад, цукровому заводу для формування запасів цукрового буряка чи овочевій базі для створення запасів овочів на зиму. Кредити овочева база і цукровий завод будуть погашати за рахунок виторгу від реалізації продукції. Погашення боргу і відсотків здійснюється одноразовим платежем. У випадку відкриття сезонної кредитної лінії банк в обов'язковому порядку вимагає від підприємства гарантії.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Поновлювану кредитну лінію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можуть відкрити підприємству у випадку постійної нестачі оборотних коштів для відновлення процесу виробництва в заданому обсязі.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Нині комерційні банки України відкривають кредитні лінії, як правило, сільськогосподарським підприємствам і підприємствам переробних галузей господарства.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Підприємству в комерційному банку може відкриватися спеціальний позичковий рахунок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контокорент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(італ.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conto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corrente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поточний рахунок) – єдиний рахунок, на якому враховуються всі операції підприємства.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Контокорент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об'єднання позикового рахунку з поточним; він може мати дебетове і кредитове сальдо.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Грошові зобов'язання, що має підприємство, можуть у певний час перевищувати його фінансові можливості. У зв'язку з цим виникає потреба в одержанні контокорентного кредиту.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підприємство використовує контокорентний кредит без згоди з банком чи виходить за встановлені межі кредиту, то цю частину кредиту називають «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овердрафтом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Овердрафт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короткостроковий кредит, що надається банком надійному підприємству понад залишок його коштів на поточному рахунку у межах заздалегідь обумовленої суми шляхом поповнення його рахунку.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6643734" cy="37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Використання контокорентного кредиту пов'язано з великими витратами для підприємства. Відсотки за користування позикою по контокорентному рахунку є найвищими  в банківській практиці.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Контокорентний кредит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може використовуватися для: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фінансування придбання засобів виробництва, готової продукції, виробничих запасів;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подолання тимчасових фінансових труднощів.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Характерні риси контокорентного кредиту: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встановлення ліміту кредитування;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можливість скасування кредитної угоди.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онтокорентний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має визначені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для підприємства-позичальника: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відсотки за кредитом нараховуються лише за фактичні дні користування;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підприємство може скористатися кредитними коштами без укладання додаткової кредитної угоди.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Кредит під облік векселів (обліковий кредит)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це короткостроковий кредит, наданий пред'явнику векселів банківською установою, шляхом їх обліку (скупки) до настання терміну виконання зобов'язань за ними і платежу пред'явнику номінальної вартості векселя за мінусом дисконту.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Переваги такого кредиту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підприємства: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гарантія того, що кредити, надані підприємством, можуть бути рефінансовані в банку за вигідною процентною ставкою;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у зв'язку з наявністю солідарної відповідальності за векселями банки не вимагають додаткових гарантій від підприємств;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такий кредит поліпшує ліквідність суб'єкта господарювання.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714356"/>
            <a:ext cx="6858047" cy="562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Акцептний кредит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це позика, що передбачає акцептування банком інкасованої тратти підприємства-позичальника при своєчасному наданні  підприємством  у  розпорядження банку векселів до оплати.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Особливість акцептного кредиту полягає в тому, що банк дає підприємству не гроші, а гарантію оплатити вексель у визначений термін.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Акцептний кредит має короткостроковий характер і використовується для фінансування оборотних коштів підприємства переважно у сфері зовнішньої торгівлі. У порівнянні з дисконтним цей кредит є більш дешевим для підприємств, оскільки вони платять банку лише комісійні за акцепт векселя.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зв'язку з ненадійним фінансовим станом більшості підприємств в Україні акцептний кредит поки що не одержав широкого застосування.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143800" cy="491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072361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ru-RU" dirty="0" err="1" smtClean="0"/>
              <a:t>уть</a:t>
            </a:r>
            <a:r>
              <a:rPr lang="ru-RU" dirty="0" smtClean="0"/>
              <a:t> кредиту,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, </a:t>
            </a:r>
            <a:r>
              <a:rPr lang="ru-RU" dirty="0" err="1" smtClean="0"/>
              <a:t>розкривається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Кредит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− </a:t>
            </a:r>
            <a:r>
              <a:rPr lang="ru-RU" dirty="0" err="1" smtClean="0"/>
              <a:t>перерозподілу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народному </a:t>
            </a:r>
            <a:r>
              <a:rPr lang="ru-RU" dirty="0" err="1" smtClean="0"/>
              <a:t>господарстві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− </a:t>
            </a:r>
            <a:r>
              <a:rPr lang="ru-RU" dirty="0" err="1" smtClean="0"/>
              <a:t>заміщення</a:t>
            </a:r>
            <a:r>
              <a:rPr lang="ru-RU" dirty="0" smtClean="0"/>
              <a:t> </a:t>
            </a:r>
            <a:r>
              <a:rPr lang="ru-RU" dirty="0" err="1" smtClean="0"/>
              <a:t>готівки</a:t>
            </a:r>
            <a:r>
              <a:rPr lang="ru-RU" dirty="0" smtClean="0"/>
              <a:t> у </a:t>
            </a:r>
            <a:r>
              <a:rPr lang="ru-RU" dirty="0" err="1" smtClean="0"/>
              <a:t>платіжному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− контролю за </a:t>
            </a:r>
            <a:r>
              <a:rPr lang="ru-RU" dirty="0" err="1" smtClean="0"/>
              <a:t>цільовим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Авальний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це позика, при якій банк бере на себе відповідальність із зобов'язань підприємства у вигляді доручення чи гарантії.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і у випадку акцептного кредиту, підприємство-одержувач платежу отримує від банку-гаранта (аваліста) умовне платіжне зобов'язання. Якщо власник опротестовує вексель у зв'язку з його несплатою, банк-аваліст погашає всю суму векселя за платника.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Принципова різниця між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авальним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акцептним кредитами полягає у  характері відповідальності банку. При наданні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авального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кредиту без розгляду його як вексельного доручення банк несе тільки субсидіарну (додаткову) відповідальність, тобто до нього можуть бути висунуті вимоги тільки у зв'язку з невиконанням їх підприємством. При акцептному кредиті банк несе солідарну відповідальність, і на вибір кредитора можуть бути пред'явлені вимоги як до підприємства, так і до банку.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357167"/>
            <a:ext cx="65722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70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6577041" cy="208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714356"/>
            <a:ext cx="7572428" cy="495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послуг кредитного характеру, що надаються банками підприємствам, належить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факторинг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система фінансування, при якій підприємство-постачальник товарів «переуступає» короткострокові вимоги за торговими операціями комерційному банку.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Факторингові операції включають: кредитування у формі попередньої оплати боргових вимог; ведення бухгалтерського обліку клієнта, зокрема обліку реалізації продукції; інкасацію заборгованості клієнта; страхування його від кредитного ризику.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основу факторингових операцій покладений принцип придбання банком рахунків-фактур «постачальник-підприємство-постачальник» за відвантажену продукцію, тобто передача банку постачальником права вимагати платежі з покупця продукції.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Підприємству відкривається факторинговий рахунок, де здійснюється облік всіх операцій з факторингу. Факторингом більше користуються невеликі і середні підприємства, оскільки їм частіше не вистачає оборотних коштів.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07236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Порядок погашення кредиту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це спосіб погашення основної його суми і нарахованих відсотків. Кредит погашають цілком після закінчення терміну кредитної  угоди чи поступово, частинами. Відсотки нараховуються на суму непогашеного кредиту.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кредиту: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аннуїтетна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диференційована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булітна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доводиться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нараховуватися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невиплачених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початку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бюджет.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Зацікавить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впевнений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доходах, особливо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нестабільний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таким типом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розвантажить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переплати.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залишилася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Ануїтетна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кредиту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Ануїтетний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однаковий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договору.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перших в них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переважати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користувач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гасить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Головна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щомісячні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кожного разу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звертатися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розрахунками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Подібний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вигідний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невеликий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кредиту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важка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початку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зручний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скористатися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Цей пункт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угоди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нотаріуса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оплати страховки,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квитанцій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МРЕВ,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кредит на авто),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позичальника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складнощі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І,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оформлюючи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заявку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/>
              <a:t>Диференційована</a:t>
            </a:r>
            <a:r>
              <a:rPr lang="ru-RU" b="1" dirty="0" smtClean="0"/>
              <a:t> схема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кожною новою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щомісячного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 на квартиру;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err="1" smtClean="0"/>
              <a:t>Булітна</a:t>
            </a:r>
            <a:r>
              <a:rPr lang="ru-RU" b="1" dirty="0" smtClean="0"/>
              <a:t> схема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Оформлюючи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короткостроковий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споживчий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практично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позичальники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вносити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достроково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пропорційно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Схема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укладанні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лихварі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000924" cy="329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2984"/>
            <a:ext cx="7239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вигідний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позичальника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Однозначної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ануїтет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переплат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п'ятнадцять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ануїтетною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зрозумілою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простою.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зваживши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рекомендуємо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нюанси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консультуватися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оформляєте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довгостроковий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 -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юристом.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непорозумінь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дострокового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кредиту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"Лавина".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Суть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найвищою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процентною ставкою.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процентна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переплата.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"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Снігова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куля".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кредит. Цей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заощадити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морально: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"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Сніжинка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боргу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доходу: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підробітки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короткостроковий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кредиту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мікрофінансової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"Замет".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Цей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консолідацію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один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відсотка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переплату.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7072362" cy="26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7110441" cy="243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зумовлюються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факторами.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об'єктивних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сезонність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єктивних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960</TotalTime>
  <Words>1249</Words>
  <PresentationFormat>Экран (4:3)</PresentationFormat>
  <Paragraphs>220</Paragraphs>
  <Slides>62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4" baseType="lpstr">
      <vt:lpstr>Изящная</vt:lpstr>
      <vt:lpstr>Формула</vt:lpstr>
      <vt:lpstr>КРЕДИТУВАННЯ суБ’єктів ГОСПОДАРЮВАННЯ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174</cp:revision>
  <dcterms:created xsi:type="dcterms:W3CDTF">2013-11-10T19:44:41Z</dcterms:created>
  <dcterms:modified xsi:type="dcterms:W3CDTF">2023-10-24T19:28:44Z</dcterms:modified>
</cp:coreProperties>
</file>