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61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407B684-0807-4033-B01E-93C84A730E41}" type="datetimeFigureOut">
              <a:rPr lang="ru-RU" smtClean="0"/>
              <a:t>28.09.2020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92CA43-E8EB-49A4-9CE6-F682EE4E2941}"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407B684-0807-4033-B01E-93C84A730E41}" type="datetimeFigureOut">
              <a:rPr lang="ru-RU" smtClean="0"/>
              <a:t>28.09.2020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92CA43-E8EB-49A4-9CE6-F682EE4E294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407B684-0807-4033-B01E-93C84A730E41}" type="datetimeFigureOut">
              <a:rPr lang="ru-RU" smtClean="0"/>
              <a:t>28.09.2020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92CA43-E8EB-49A4-9CE6-F682EE4E294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407B684-0807-4033-B01E-93C84A730E41}" type="datetimeFigureOut">
              <a:rPr lang="ru-RU" smtClean="0"/>
              <a:t>28.09.2020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92CA43-E8EB-49A4-9CE6-F682EE4E2941}"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407B684-0807-4033-B01E-93C84A730E41}" type="datetimeFigureOut">
              <a:rPr lang="ru-RU" smtClean="0"/>
              <a:t>28.09.2020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92CA43-E8EB-49A4-9CE6-F682EE4E2941}"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407B684-0807-4033-B01E-93C84A730E41}" type="datetimeFigureOut">
              <a:rPr lang="ru-RU" smtClean="0"/>
              <a:t>28.09.2020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92CA43-E8EB-49A4-9CE6-F682EE4E2941}"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407B684-0807-4033-B01E-93C84A730E41}" type="datetimeFigureOut">
              <a:rPr lang="ru-RU" smtClean="0"/>
              <a:t>28.09.2020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A92CA43-E8EB-49A4-9CE6-F682EE4E2941}"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407B684-0807-4033-B01E-93C84A730E41}" type="datetimeFigureOut">
              <a:rPr lang="ru-RU" smtClean="0"/>
              <a:t>28.09.2020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A92CA43-E8EB-49A4-9CE6-F682EE4E294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407B684-0807-4033-B01E-93C84A730E41}" type="datetimeFigureOut">
              <a:rPr lang="ru-RU" smtClean="0"/>
              <a:t>28.09.2020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A92CA43-E8EB-49A4-9CE6-F682EE4E294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407B684-0807-4033-B01E-93C84A730E41}" type="datetimeFigureOut">
              <a:rPr lang="ru-RU" smtClean="0"/>
              <a:t>28.09.2020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92CA43-E8EB-49A4-9CE6-F682EE4E2941}"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407B684-0807-4033-B01E-93C84A730E41}" type="datetimeFigureOut">
              <a:rPr lang="ru-RU" smtClean="0"/>
              <a:t>28.09.2020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92CA43-E8EB-49A4-9CE6-F682EE4E2941}"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7B684-0807-4033-B01E-93C84A730E41}" type="datetimeFigureOut">
              <a:rPr lang="ru-RU" smtClean="0"/>
              <a:t>28.09.2020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2CA43-E8EB-49A4-9CE6-F682EE4E294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484784"/>
            <a:ext cx="6406480" cy="1470025"/>
          </a:xfrm>
        </p:spPr>
        <p:txBody>
          <a:bodyPr/>
          <a:lstStyle/>
          <a:p>
            <a:pPr algn="r"/>
            <a:r>
              <a:rPr lang="uk-UA" b="1" dirty="0">
                <a:solidFill>
                  <a:schemeClr val="bg1"/>
                </a:solidFill>
              </a:rPr>
              <a:t>Лекція </a:t>
            </a:r>
            <a:r>
              <a:rPr lang="uk-UA" b="1" dirty="0" smtClean="0">
                <a:solidFill>
                  <a:schemeClr val="bg1"/>
                </a:solidFill>
              </a:rPr>
              <a:t>3</a:t>
            </a:r>
            <a:endParaRPr lang="ru-RU" b="1" dirty="0">
              <a:solidFill>
                <a:schemeClr val="bg1"/>
              </a:solidFill>
            </a:endParaRPr>
          </a:p>
        </p:txBody>
      </p:sp>
      <p:sp>
        <p:nvSpPr>
          <p:cNvPr id="3" name="Подзаголовок 2"/>
          <p:cNvSpPr>
            <a:spLocks noGrp="1"/>
          </p:cNvSpPr>
          <p:nvPr>
            <p:ph type="subTitle" idx="1"/>
          </p:nvPr>
        </p:nvSpPr>
        <p:spPr>
          <a:xfrm>
            <a:off x="1475656" y="2780928"/>
            <a:ext cx="6400800" cy="1415008"/>
          </a:xfrm>
        </p:spPr>
        <p:txBody>
          <a:bodyPr>
            <a:noAutofit/>
          </a:bodyPr>
          <a:lstStyle/>
          <a:p>
            <a:r>
              <a:rPr lang="uk-UA" sz="4000" b="1" dirty="0">
                <a:solidFill>
                  <a:schemeClr val="bg1"/>
                </a:solidFill>
              </a:rPr>
              <a:t>ТЕХНОЛОГІЯ ВИГОТОВЛЕННЯ ВАЛІВ</a:t>
            </a:r>
            <a:endParaRPr lang="ru-RU" sz="40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600" b="1" dirty="0">
                <a:solidFill>
                  <a:schemeClr val="bg1"/>
                </a:solidFill>
              </a:rPr>
              <a:t>3.1.3.Матеріали та способи виготовлення заготовок валів</a:t>
            </a:r>
            <a:endParaRPr lang="ru-RU" sz="3600" b="1" dirty="0">
              <a:solidFill>
                <a:schemeClr val="bg1"/>
              </a:solidFill>
            </a:endParaRPr>
          </a:p>
        </p:txBody>
      </p:sp>
      <p:sp>
        <p:nvSpPr>
          <p:cNvPr id="3" name="Содержимое 2"/>
          <p:cNvSpPr>
            <a:spLocks noGrp="1"/>
          </p:cNvSpPr>
          <p:nvPr>
            <p:ph idx="1"/>
          </p:nvPr>
        </p:nvSpPr>
        <p:spPr/>
        <p:txBody>
          <a:bodyPr>
            <a:noAutofit/>
          </a:bodyPr>
          <a:lstStyle/>
          <a:p>
            <a:pPr marL="0" indent="360363" algn="just">
              <a:buNone/>
            </a:pPr>
            <a:r>
              <a:rPr lang="uk-UA" sz="2000" dirty="0">
                <a:solidFill>
                  <a:schemeClr val="bg1"/>
                </a:solidFill>
              </a:rPr>
              <a:t>Вали в основному виготовляють з конструкційних і легованих сталей, до яких висуваються вимоги високої міцності, хорошої оброблюваності, малої чутливості до концентрації напружень, а також для підвищення зносостійкості – спроможності піддаватись термічній обробці. Переліченим вимогам найбільш повно відповідають сталі марок 35, 40, 45, 40Г, 50Г, 40Х. </a:t>
            </a:r>
            <a:endParaRPr lang="ru-RU" sz="2000" dirty="0">
              <a:solidFill>
                <a:schemeClr val="bg1"/>
              </a:solidFill>
            </a:endParaRPr>
          </a:p>
          <a:p>
            <a:pPr marL="0" indent="360363" algn="just">
              <a:buNone/>
            </a:pPr>
            <a:r>
              <a:rPr lang="uk-UA" sz="2000" dirty="0" smtClean="0">
                <a:solidFill>
                  <a:schemeClr val="bg1"/>
                </a:solidFill>
              </a:rPr>
              <a:t>Застосування </a:t>
            </a:r>
            <a:r>
              <a:rPr lang="uk-UA" sz="2000" dirty="0">
                <a:solidFill>
                  <a:schemeClr val="bg1"/>
                </a:solidFill>
              </a:rPr>
              <a:t>легованих сталей у порівнянні з конструкційними трохи обмежене із-за більш високої їх вартості, а також підвищеної чутливості до концентрації напружень. </a:t>
            </a:r>
            <a:endParaRPr lang="ru-RU" sz="2000" dirty="0">
              <a:solidFill>
                <a:schemeClr val="bg1"/>
              </a:solidFill>
            </a:endParaRPr>
          </a:p>
          <a:p>
            <a:pPr marL="0" indent="360363" algn="just">
              <a:buNone/>
            </a:pPr>
            <a:r>
              <a:rPr lang="uk-UA" sz="2000" dirty="0">
                <a:solidFill>
                  <a:schemeClr val="bg1"/>
                </a:solidFill>
              </a:rPr>
              <a:t> </a:t>
            </a:r>
            <a:r>
              <a:rPr lang="uk-UA" sz="2000" dirty="0" smtClean="0">
                <a:solidFill>
                  <a:schemeClr val="bg1"/>
                </a:solidFill>
              </a:rPr>
              <a:t>В </a:t>
            </a:r>
            <a:r>
              <a:rPr lang="uk-UA" sz="2000" dirty="0">
                <a:solidFill>
                  <a:schemeClr val="bg1"/>
                </a:solidFill>
              </a:rPr>
              <a:t>умовах масового і крупносерійного виробництва заготовки валів штампуються у закритих штампах на молотах або пресах з наступним обрізанням </a:t>
            </a:r>
            <a:r>
              <a:rPr lang="uk-UA" sz="2000" dirty="0" err="1">
                <a:solidFill>
                  <a:schemeClr val="bg1"/>
                </a:solidFill>
              </a:rPr>
              <a:t>облою</a:t>
            </a:r>
            <a:r>
              <a:rPr lang="uk-UA" sz="2000" dirty="0">
                <a:solidFill>
                  <a:schemeClr val="bg1"/>
                </a:solidFill>
              </a:rPr>
              <a:t>. </a:t>
            </a:r>
            <a:endParaRPr lang="ru-RU" sz="2000" dirty="0">
              <a:solidFill>
                <a:schemeClr val="bg1"/>
              </a:solidFill>
            </a:endParaRPr>
          </a:p>
          <a:p>
            <a:pPr marL="0" indent="360363" algn="just">
              <a:buNone/>
            </a:pPr>
            <a:r>
              <a:rPr lang="uk-UA" sz="2000" dirty="0">
                <a:solidFill>
                  <a:schemeClr val="bg1"/>
                </a:solidFill>
              </a:rPr>
              <a:t> </a:t>
            </a:r>
            <a:r>
              <a:rPr lang="uk-UA" sz="2000" dirty="0" smtClean="0">
                <a:solidFill>
                  <a:schemeClr val="bg1"/>
                </a:solidFill>
              </a:rPr>
              <a:t>Для </a:t>
            </a:r>
            <a:r>
              <a:rPr lang="uk-UA" sz="2000" dirty="0">
                <a:solidFill>
                  <a:schemeClr val="bg1"/>
                </a:solidFill>
              </a:rPr>
              <a:t>отримання заготовок ступінчастих валів використовують гаряче кування.</a:t>
            </a:r>
            <a:endParaRPr lang="ru-RU" sz="2000" dirty="0">
              <a:solidFill>
                <a:schemeClr val="bg1"/>
              </a:solidFill>
            </a:endParaRPr>
          </a:p>
          <a:p>
            <a:pPr algn="just"/>
            <a:endParaRPr lang="ru-RU"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i1.hdslb.com/bfs/archive/fc3d30bc6cd88f382cb9e0cfa379c20620588879.jpg"/>
          <p:cNvPicPr/>
          <p:nvPr/>
        </p:nvPicPr>
        <p:blipFill>
          <a:blip r:embed="rId2" cstate="print"/>
          <a:srcRect/>
          <a:stretch>
            <a:fillRect/>
          </a:stretch>
        </p:blipFill>
        <p:spPr bwMode="auto">
          <a:xfrm>
            <a:off x="971600" y="980728"/>
            <a:ext cx="6768752" cy="468052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trana-rosatom.ru/wp-content/uploads/2018/03/23-2.jpg"/>
          <p:cNvPicPr/>
          <p:nvPr/>
        </p:nvPicPr>
        <p:blipFill>
          <a:blip r:embed="rId2" cstate="print"/>
          <a:srcRect/>
          <a:stretch>
            <a:fillRect/>
          </a:stretch>
        </p:blipFill>
        <p:spPr bwMode="auto">
          <a:xfrm>
            <a:off x="1115616" y="1340768"/>
            <a:ext cx="6732790" cy="4050471"/>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kztm.ru/images/products-images/valisper2.jpg"/>
          <p:cNvPicPr/>
          <p:nvPr/>
        </p:nvPicPr>
        <p:blipFill>
          <a:blip r:embed="rId2" cstate="print"/>
          <a:srcRect/>
          <a:stretch>
            <a:fillRect/>
          </a:stretch>
        </p:blipFill>
        <p:spPr bwMode="auto">
          <a:xfrm>
            <a:off x="1331640" y="1268760"/>
            <a:ext cx="6588775" cy="427078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pprial.ru/wp-content/uploads/2019/11/IMG_4985-1024x768.jpg"/>
          <p:cNvPicPr/>
          <p:nvPr/>
        </p:nvPicPr>
        <p:blipFill>
          <a:blip r:embed="rId2" cstate="print"/>
          <a:srcRect/>
          <a:stretch>
            <a:fillRect/>
          </a:stretch>
        </p:blipFill>
        <p:spPr bwMode="auto">
          <a:xfrm>
            <a:off x="1331640" y="1196752"/>
            <a:ext cx="6517084" cy="421935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476672"/>
            <a:ext cx="8229600" cy="1396752"/>
          </a:xfrm>
        </p:spPr>
        <p:txBody>
          <a:bodyPr/>
          <a:lstStyle/>
          <a:p>
            <a:pPr marL="0" indent="360363" algn="just">
              <a:buNone/>
            </a:pPr>
            <a:r>
              <a:rPr lang="uk-UA" sz="2000" dirty="0">
                <a:solidFill>
                  <a:schemeClr val="bg1"/>
                </a:solidFill>
              </a:rPr>
              <a:t>Заготовки ступінчастих валів виконують також на ротаційно-кувальних машинах і поперечно-гвинтовою прокаткою, а заготовки з однобічним потовщенням – на горизонтально-кувальних машинах і методом </a:t>
            </a:r>
            <a:r>
              <a:rPr lang="uk-UA" sz="2000" dirty="0" err="1">
                <a:solidFill>
                  <a:schemeClr val="bg1"/>
                </a:solidFill>
              </a:rPr>
              <a:t>електро</a:t>
            </a:r>
            <a:r>
              <a:rPr lang="uk-UA" sz="2000" dirty="0">
                <a:solidFill>
                  <a:schemeClr val="bg1"/>
                </a:solidFill>
              </a:rPr>
              <a:t> висадки. </a:t>
            </a:r>
            <a:endParaRPr lang="ru-RU" sz="2000" dirty="0">
              <a:solidFill>
                <a:schemeClr val="bg1"/>
              </a:solidFill>
            </a:endParaRPr>
          </a:p>
          <a:p>
            <a:pPr>
              <a:buNone/>
            </a:pPr>
            <a:endParaRPr lang="ru-RU" dirty="0"/>
          </a:p>
        </p:txBody>
      </p:sp>
      <p:pic>
        <p:nvPicPr>
          <p:cNvPr id="4" name="Рисунок 3" descr="https://i.ytimg.com/vi/ozQ4c4XgLF8/maxresdefault.jpg"/>
          <p:cNvPicPr/>
          <p:nvPr/>
        </p:nvPicPr>
        <p:blipFill>
          <a:blip r:embed="rId2" cstate="print"/>
          <a:srcRect/>
          <a:stretch>
            <a:fillRect/>
          </a:stretch>
        </p:blipFill>
        <p:spPr bwMode="auto">
          <a:xfrm>
            <a:off x="1187624" y="1772816"/>
            <a:ext cx="7128792" cy="439248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412776"/>
            <a:ext cx="8229600" cy="4680520"/>
          </a:xfrm>
        </p:spPr>
        <p:txBody>
          <a:bodyPr>
            <a:normAutofit fontScale="62500" lnSpcReduction="20000"/>
          </a:bodyPr>
          <a:lstStyle/>
          <a:p>
            <a:pPr marL="0" indent="360363" algn="just">
              <a:buNone/>
            </a:pPr>
            <a:r>
              <a:rPr lang="uk-UA" dirty="0">
                <a:solidFill>
                  <a:schemeClr val="bg1"/>
                </a:solidFill>
              </a:rPr>
              <a:t>Для ступінчастих валів з невеликим перепадом діаметрів східців застосовують також гарячекатаний прокат. </a:t>
            </a:r>
            <a:endParaRPr lang="ru-RU" dirty="0">
              <a:solidFill>
                <a:schemeClr val="bg1"/>
              </a:solidFill>
            </a:endParaRPr>
          </a:p>
          <a:p>
            <a:pPr marL="0" indent="360363" algn="just">
              <a:buNone/>
            </a:pPr>
            <a:r>
              <a:rPr lang="uk-UA" dirty="0" smtClean="0">
                <a:solidFill>
                  <a:schemeClr val="bg1"/>
                </a:solidFill>
              </a:rPr>
              <a:t>Вибір </a:t>
            </a:r>
            <a:r>
              <a:rPr lang="uk-UA" dirty="0">
                <a:solidFill>
                  <a:schemeClr val="bg1"/>
                </a:solidFill>
              </a:rPr>
              <a:t>методу одержання заготовки виконують, порівнюючи сумарні собівартості процесів одержання заготовки і механічної обробки варіантів, що порівнюються. Для гладких валів застосовують переважно калібрований прокат. </a:t>
            </a:r>
            <a:endParaRPr lang="ru-RU" dirty="0">
              <a:solidFill>
                <a:schemeClr val="bg1"/>
              </a:solidFill>
            </a:endParaRPr>
          </a:p>
          <a:p>
            <a:pPr marL="0" indent="360363" algn="just">
              <a:buNone/>
            </a:pPr>
            <a:r>
              <a:rPr lang="uk-UA" dirty="0" smtClean="0">
                <a:solidFill>
                  <a:schemeClr val="bg1"/>
                </a:solidFill>
              </a:rPr>
              <a:t>В </a:t>
            </a:r>
            <a:r>
              <a:rPr lang="uk-UA" dirty="0">
                <a:solidFill>
                  <a:schemeClr val="bg1"/>
                </a:solidFill>
              </a:rPr>
              <a:t>умовах одиничного і дрібносерійного виробництва заготовки валів виконують вільним куванням (у дрібносерійному виробництві нерідко із застосуванням підкладних штампів) чи використовують гарячекатаний прокат. Вихідним матеріалом для кованих заготовок є круглий прокат. </a:t>
            </a:r>
            <a:endParaRPr lang="ru-RU" dirty="0">
              <a:solidFill>
                <a:schemeClr val="bg1"/>
              </a:solidFill>
            </a:endParaRPr>
          </a:p>
          <a:p>
            <a:pPr marL="0" indent="360363" algn="just">
              <a:buNone/>
            </a:pPr>
            <a:r>
              <a:rPr lang="uk-UA" dirty="0" smtClean="0">
                <a:solidFill>
                  <a:schemeClr val="bg1"/>
                </a:solidFill>
              </a:rPr>
              <a:t>Заготовки </a:t>
            </a:r>
            <a:r>
              <a:rPr lang="uk-UA" dirty="0">
                <a:solidFill>
                  <a:schemeClr val="bg1"/>
                </a:solidFill>
              </a:rPr>
              <a:t>великих валів одержують вільним куванням з виливка або електрошлаковим зварюванням з попередньо підготовлених елементів. </a:t>
            </a:r>
            <a:endParaRPr lang="ru-RU" dirty="0">
              <a:solidFill>
                <a:schemeClr val="bg1"/>
              </a:solidFill>
            </a:endParaRPr>
          </a:p>
          <a:p>
            <a:pPr marL="0" indent="360363" algn="just">
              <a:buNone/>
            </a:pPr>
            <a:r>
              <a:rPr lang="uk-UA" dirty="0" smtClean="0">
                <a:solidFill>
                  <a:schemeClr val="bg1"/>
                </a:solidFill>
              </a:rPr>
              <a:t>У </a:t>
            </a:r>
            <a:r>
              <a:rPr lang="uk-UA" dirty="0">
                <a:solidFill>
                  <a:schemeClr val="bg1"/>
                </a:solidFill>
              </a:rPr>
              <a:t>зв’язку з тим, що кривизна прокату і поковок досягає в ряді випадків 5 мкм на 1 мм довжини вала, виникає необхідність у правці заготовок з метою зменшення припусків на механічну обробку. Правкою зменшують кривизну заготовок до 0,5–1 мкм/мм.</a:t>
            </a:r>
            <a:endParaRPr lang="ru-RU" dirty="0">
              <a:solidFill>
                <a:schemeClr val="bg1"/>
              </a:solidFill>
            </a:endParaRPr>
          </a:p>
          <a:p>
            <a:pPr>
              <a:buNone/>
            </a:pPr>
            <a:endParaRPr lang="ru-RU"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uk-UA" sz="3600" b="1" dirty="0">
                <a:solidFill>
                  <a:schemeClr val="bg1"/>
                </a:solidFill>
              </a:rPr>
              <a:t>3.1.4. Основні способи базування</a:t>
            </a:r>
            <a:endParaRPr lang="ru-RU" sz="3600" b="1" dirty="0">
              <a:solidFill>
                <a:schemeClr val="bg1"/>
              </a:solidFill>
            </a:endParaRPr>
          </a:p>
        </p:txBody>
      </p:sp>
      <p:sp>
        <p:nvSpPr>
          <p:cNvPr id="3" name="Содержимое 2"/>
          <p:cNvSpPr>
            <a:spLocks noGrp="1"/>
          </p:cNvSpPr>
          <p:nvPr>
            <p:ph idx="1"/>
          </p:nvPr>
        </p:nvSpPr>
        <p:spPr>
          <a:xfrm>
            <a:off x="457200" y="1124745"/>
            <a:ext cx="8229600" cy="1008112"/>
          </a:xfrm>
        </p:spPr>
        <p:txBody>
          <a:bodyPr>
            <a:normAutofit/>
          </a:bodyPr>
          <a:lstStyle/>
          <a:p>
            <a:pPr marL="0" indent="442913" algn="just">
              <a:buNone/>
            </a:pPr>
            <a:r>
              <a:rPr lang="uk-UA" sz="2000" dirty="0">
                <a:solidFill>
                  <a:schemeClr val="bg1"/>
                </a:solidFill>
              </a:rPr>
              <a:t>Найбільш  поширеними схемами базування є базування по центрових отворах, базування по циліндричним шийках і консольне базування по діаметру прутка (рисунки).</a:t>
            </a:r>
            <a:endParaRPr lang="ru-RU" sz="2000" dirty="0">
              <a:solidFill>
                <a:schemeClr val="bg1"/>
              </a:solidFill>
            </a:endParaRPr>
          </a:p>
        </p:txBody>
      </p:sp>
      <p:pic>
        <p:nvPicPr>
          <p:cNvPr id="4" name="Рисунок 3" descr="https://studfile.net/html/2706/35/html_olTuCZAF_e.zNzA/img-OsAlmM.png"/>
          <p:cNvPicPr/>
          <p:nvPr/>
        </p:nvPicPr>
        <p:blipFill>
          <a:blip r:embed="rId2" cstate="print"/>
          <a:srcRect/>
          <a:stretch>
            <a:fillRect/>
          </a:stretch>
        </p:blipFill>
        <p:spPr bwMode="auto">
          <a:xfrm>
            <a:off x="1547664" y="2132856"/>
            <a:ext cx="5832648" cy="3960440"/>
          </a:xfrm>
          <a:prstGeom prst="rect">
            <a:avLst/>
          </a:prstGeom>
          <a:noFill/>
          <a:ln w="9525">
            <a:noFill/>
            <a:miter lim="800000"/>
            <a:headEnd/>
            <a:tailEnd/>
          </a:ln>
        </p:spPr>
      </p:pic>
      <p:sp>
        <p:nvSpPr>
          <p:cNvPr id="5" name="Прямоугольник 4"/>
          <p:cNvSpPr/>
          <p:nvPr/>
        </p:nvSpPr>
        <p:spPr>
          <a:xfrm>
            <a:off x="1835696" y="6309320"/>
            <a:ext cx="6048672" cy="369332"/>
          </a:xfrm>
          <a:prstGeom prst="rect">
            <a:avLst/>
          </a:prstGeom>
        </p:spPr>
        <p:txBody>
          <a:bodyPr wrap="square">
            <a:spAutoFit/>
          </a:bodyPr>
          <a:lstStyle/>
          <a:p>
            <a:r>
              <a:rPr lang="uk-UA" dirty="0">
                <a:solidFill>
                  <a:schemeClr val="bg1"/>
                </a:solidFill>
              </a:rPr>
              <a:t>Рисунок. Базування заготовки вала по центрових отворах</a:t>
            </a:r>
            <a:endParaRPr lang="ru-RU"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492896"/>
            <a:ext cx="3898776" cy="1008111"/>
          </a:xfrm>
        </p:spPr>
        <p:txBody>
          <a:bodyPr>
            <a:normAutofit/>
          </a:bodyPr>
          <a:lstStyle/>
          <a:p>
            <a:pPr>
              <a:buNone/>
            </a:pPr>
            <a:r>
              <a:rPr lang="uk-UA" sz="2000" dirty="0">
                <a:solidFill>
                  <a:schemeClr val="bg1"/>
                </a:solidFill>
              </a:rPr>
              <a:t>Рисунок. Базування заготовки вала по опорним поверхням</a:t>
            </a:r>
            <a:endParaRPr lang="ru-RU" sz="2000" dirty="0">
              <a:solidFill>
                <a:schemeClr val="bg1"/>
              </a:solidFill>
            </a:endParaRPr>
          </a:p>
        </p:txBody>
      </p:sp>
      <p:pic>
        <p:nvPicPr>
          <p:cNvPr id="4" name="Рисунок 3" descr="https://works.doklad.ru/images/hZUSg3CpBB4/1cdb055c.png"/>
          <p:cNvPicPr/>
          <p:nvPr/>
        </p:nvPicPr>
        <p:blipFill>
          <a:blip r:embed="rId2" cstate="print"/>
          <a:srcRect/>
          <a:stretch>
            <a:fillRect/>
          </a:stretch>
        </p:blipFill>
        <p:spPr bwMode="auto">
          <a:xfrm>
            <a:off x="395537" y="476672"/>
            <a:ext cx="5328592" cy="1944216"/>
          </a:xfrm>
          <a:prstGeom prst="rect">
            <a:avLst/>
          </a:prstGeom>
          <a:noFill/>
          <a:ln w="9525">
            <a:noFill/>
            <a:miter lim="800000"/>
            <a:headEnd/>
            <a:tailEnd/>
          </a:ln>
        </p:spPr>
      </p:pic>
      <p:pic>
        <p:nvPicPr>
          <p:cNvPr id="5" name="Рисунок 4" descr="https://studme.org/htm/img/39/1644/59.png"/>
          <p:cNvPicPr/>
          <p:nvPr/>
        </p:nvPicPr>
        <p:blipFill>
          <a:blip r:embed="rId3" cstate="print"/>
          <a:srcRect/>
          <a:stretch>
            <a:fillRect/>
          </a:stretch>
        </p:blipFill>
        <p:spPr bwMode="auto">
          <a:xfrm>
            <a:off x="4355976" y="2276872"/>
            <a:ext cx="4395986" cy="4016127"/>
          </a:xfrm>
          <a:prstGeom prst="rect">
            <a:avLst/>
          </a:prstGeom>
          <a:noFill/>
          <a:ln w="9525">
            <a:noFill/>
            <a:miter lim="800000"/>
            <a:headEnd/>
            <a:tailEnd/>
          </a:ln>
        </p:spPr>
      </p:pic>
      <p:sp>
        <p:nvSpPr>
          <p:cNvPr id="6" name="Прямоугольник 5"/>
          <p:cNvSpPr/>
          <p:nvPr/>
        </p:nvSpPr>
        <p:spPr>
          <a:xfrm>
            <a:off x="539552" y="5445224"/>
            <a:ext cx="3816424" cy="923330"/>
          </a:xfrm>
          <a:prstGeom prst="rect">
            <a:avLst/>
          </a:prstGeom>
        </p:spPr>
        <p:txBody>
          <a:bodyPr wrap="square">
            <a:spAutoFit/>
          </a:bodyPr>
          <a:lstStyle/>
          <a:p>
            <a:r>
              <a:rPr lang="uk-UA" dirty="0">
                <a:solidFill>
                  <a:schemeClr val="bg1"/>
                </a:solidFill>
              </a:rPr>
              <a:t>Рисунок. Формування похибок обробки вала при установці в призмах</a:t>
            </a:r>
            <a:endParaRPr lang="ru-RU"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23728" y="5085184"/>
            <a:ext cx="5122912" cy="792088"/>
          </a:xfrm>
        </p:spPr>
        <p:txBody>
          <a:bodyPr/>
          <a:lstStyle/>
          <a:p>
            <a:pPr>
              <a:buNone/>
            </a:pPr>
            <a:r>
              <a:rPr lang="uk-UA" sz="2000" dirty="0">
                <a:solidFill>
                  <a:schemeClr val="bg1"/>
                </a:solidFill>
              </a:rPr>
              <a:t>Рисунок. Базування заготовок вала в патроні</a:t>
            </a:r>
            <a:endParaRPr lang="ru-RU" sz="2000" dirty="0">
              <a:solidFill>
                <a:schemeClr val="bg1"/>
              </a:solidFill>
            </a:endParaRPr>
          </a:p>
          <a:p>
            <a:pPr>
              <a:buNone/>
            </a:pPr>
            <a:endParaRPr lang="ru-RU" dirty="0"/>
          </a:p>
        </p:txBody>
      </p:sp>
      <p:pic>
        <p:nvPicPr>
          <p:cNvPr id="4" name="Рисунок 3" descr="https://www.ok-t.ru/studopediaru/baza11/193140280825.files/image020.png"/>
          <p:cNvPicPr/>
          <p:nvPr/>
        </p:nvPicPr>
        <p:blipFill>
          <a:blip r:embed="rId2" cstate="print"/>
          <a:srcRect/>
          <a:stretch>
            <a:fillRect/>
          </a:stretch>
        </p:blipFill>
        <p:spPr bwMode="auto">
          <a:xfrm>
            <a:off x="2123728" y="476672"/>
            <a:ext cx="5400600" cy="403244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uk-UA" b="1" dirty="0">
                <a:solidFill>
                  <a:schemeClr val="bg1"/>
                </a:solidFill>
              </a:rPr>
              <a:t>Зміст</a:t>
            </a:r>
            <a:endParaRPr lang="ru-RU" b="1" dirty="0">
              <a:solidFill>
                <a:schemeClr val="bg1"/>
              </a:solidFill>
            </a:endParaRPr>
          </a:p>
        </p:txBody>
      </p:sp>
      <p:sp>
        <p:nvSpPr>
          <p:cNvPr id="3" name="Содержимое 2"/>
          <p:cNvSpPr>
            <a:spLocks noGrp="1"/>
          </p:cNvSpPr>
          <p:nvPr>
            <p:ph idx="1"/>
          </p:nvPr>
        </p:nvSpPr>
        <p:spPr>
          <a:xfrm>
            <a:off x="457200" y="1556792"/>
            <a:ext cx="8229600" cy="4392488"/>
          </a:xfrm>
        </p:spPr>
        <p:txBody>
          <a:bodyPr>
            <a:normAutofit fontScale="70000" lnSpcReduction="20000"/>
          </a:bodyPr>
          <a:lstStyle/>
          <a:p>
            <a:pPr algn="just">
              <a:buNone/>
            </a:pPr>
            <a:r>
              <a:rPr lang="en-US" dirty="0" smtClean="0">
                <a:solidFill>
                  <a:schemeClr val="bg1"/>
                </a:solidFill>
              </a:rPr>
              <a:t>3.</a:t>
            </a:r>
            <a:r>
              <a:rPr lang="uk-UA" dirty="0" smtClean="0">
                <a:solidFill>
                  <a:schemeClr val="bg1"/>
                </a:solidFill>
              </a:rPr>
              <a:t>1. Службове </a:t>
            </a:r>
            <a:r>
              <a:rPr lang="uk-UA" dirty="0">
                <a:solidFill>
                  <a:schemeClr val="bg1"/>
                </a:solidFill>
              </a:rPr>
              <a:t>призначення валів та їх конструктивні різновиди</a:t>
            </a:r>
            <a:endParaRPr lang="ru-RU" dirty="0">
              <a:solidFill>
                <a:schemeClr val="bg1"/>
              </a:solidFill>
            </a:endParaRPr>
          </a:p>
          <a:p>
            <a:pPr algn="just">
              <a:buNone/>
            </a:pPr>
            <a:r>
              <a:rPr lang="en-US" dirty="0" smtClean="0">
                <a:solidFill>
                  <a:schemeClr val="bg1"/>
                </a:solidFill>
              </a:rPr>
              <a:t>3.2</a:t>
            </a:r>
            <a:r>
              <a:rPr lang="uk-UA" dirty="0" smtClean="0">
                <a:solidFill>
                  <a:schemeClr val="bg1"/>
                </a:solidFill>
              </a:rPr>
              <a:t>. Технічні </a:t>
            </a:r>
            <a:r>
              <a:rPr lang="uk-UA" dirty="0">
                <a:solidFill>
                  <a:schemeClr val="bg1"/>
                </a:solidFill>
              </a:rPr>
              <a:t>вимоги до валів</a:t>
            </a:r>
            <a:endParaRPr lang="ru-RU" dirty="0">
              <a:solidFill>
                <a:schemeClr val="bg1"/>
              </a:solidFill>
            </a:endParaRPr>
          </a:p>
          <a:p>
            <a:pPr algn="just">
              <a:buNone/>
            </a:pPr>
            <a:r>
              <a:rPr lang="en-US" dirty="0" smtClean="0">
                <a:solidFill>
                  <a:schemeClr val="bg1"/>
                </a:solidFill>
              </a:rPr>
              <a:t>3.</a:t>
            </a:r>
            <a:r>
              <a:rPr lang="uk-UA" dirty="0" smtClean="0">
                <a:solidFill>
                  <a:schemeClr val="bg1"/>
                </a:solidFill>
              </a:rPr>
              <a:t>3. Матеріали </a:t>
            </a:r>
            <a:r>
              <a:rPr lang="uk-UA" dirty="0">
                <a:solidFill>
                  <a:schemeClr val="bg1"/>
                </a:solidFill>
              </a:rPr>
              <a:t>та способи виготовлення заготовок валів</a:t>
            </a:r>
            <a:endParaRPr lang="ru-RU" dirty="0">
              <a:solidFill>
                <a:schemeClr val="bg1"/>
              </a:solidFill>
            </a:endParaRPr>
          </a:p>
          <a:p>
            <a:pPr algn="just">
              <a:buNone/>
            </a:pPr>
            <a:r>
              <a:rPr lang="en-US" dirty="0" smtClean="0">
                <a:solidFill>
                  <a:schemeClr val="bg1"/>
                </a:solidFill>
              </a:rPr>
              <a:t>3.</a:t>
            </a:r>
            <a:r>
              <a:rPr lang="uk-UA" dirty="0" smtClean="0">
                <a:solidFill>
                  <a:schemeClr val="bg1"/>
                </a:solidFill>
              </a:rPr>
              <a:t>4</a:t>
            </a:r>
            <a:r>
              <a:rPr lang="uk-UA" dirty="0">
                <a:solidFill>
                  <a:schemeClr val="bg1"/>
                </a:solidFill>
              </a:rPr>
              <a:t>. Основні способи базування</a:t>
            </a:r>
            <a:endParaRPr lang="ru-RU" dirty="0">
              <a:solidFill>
                <a:schemeClr val="bg1"/>
              </a:solidFill>
            </a:endParaRPr>
          </a:p>
          <a:p>
            <a:pPr algn="just">
              <a:buNone/>
            </a:pPr>
            <a:r>
              <a:rPr lang="en-US" dirty="0" smtClean="0">
                <a:solidFill>
                  <a:schemeClr val="bg1"/>
                </a:solidFill>
              </a:rPr>
              <a:t>3.</a:t>
            </a:r>
            <a:r>
              <a:rPr lang="uk-UA" dirty="0" smtClean="0">
                <a:solidFill>
                  <a:schemeClr val="bg1"/>
                </a:solidFill>
              </a:rPr>
              <a:t>5. Маршрутні </a:t>
            </a:r>
            <a:r>
              <a:rPr lang="uk-UA" dirty="0">
                <a:solidFill>
                  <a:schemeClr val="bg1"/>
                </a:solidFill>
              </a:rPr>
              <a:t>технології виготовлення валів</a:t>
            </a:r>
            <a:endParaRPr lang="ru-RU" dirty="0">
              <a:solidFill>
                <a:schemeClr val="bg1"/>
              </a:solidFill>
            </a:endParaRPr>
          </a:p>
          <a:p>
            <a:pPr algn="just">
              <a:buNone/>
            </a:pPr>
            <a:r>
              <a:rPr lang="en-US" dirty="0" smtClean="0">
                <a:solidFill>
                  <a:schemeClr val="bg1"/>
                </a:solidFill>
              </a:rPr>
              <a:t>3.</a:t>
            </a:r>
            <a:r>
              <a:rPr lang="uk-UA" dirty="0" smtClean="0">
                <a:solidFill>
                  <a:schemeClr val="bg1"/>
                </a:solidFill>
              </a:rPr>
              <a:t>6. Основні </a:t>
            </a:r>
            <a:r>
              <a:rPr lang="uk-UA" dirty="0">
                <a:solidFill>
                  <a:schemeClr val="bg1"/>
                </a:solidFill>
              </a:rPr>
              <a:t>технологічні операції при обробці заготовок валів</a:t>
            </a:r>
            <a:endParaRPr lang="ru-RU" dirty="0">
              <a:solidFill>
                <a:schemeClr val="bg1"/>
              </a:solidFill>
            </a:endParaRPr>
          </a:p>
          <a:p>
            <a:pPr algn="just">
              <a:buNone/>
            </a:pPr>
            <a:r>
              <a:rPr lang="en-US" dirty="0" smtClean="0">
                <a:solidFill>
                  <a:schemeClr val="bg1"/>
                </a:solidFill>
              </a:rPr>
              <a:t>3.</a:t>
            </a:r>
            <a:r>
              <a:rPr lang="uk-UA" dirty="0" smtClean="0">
                <a:solidFill>
                  <a:schemeClr val="bg1"/>
                </a:solidFill>
              </a:rPr>
              <a:t>7. Верстати </a:t>
            </a:r>
            <a:r>
              <a:rPr lang="uk-UA" dirty="0">
                <a:solidFill>
                  <a:schemeClr val="bg1"/>
                </a:solidFill>
              </a:rPr>
              <a:t>для обробки заготовок  валів</a:t>
            </a:r>
            <a:endParaRPr lang="ru-RU" dirty="0">
              <a:solidFill>
                <a:schemeClr val="bg1"/>
              </a:solidFill>
            </a:endParaRPr>
          </a:p>
          <a:p>
            <a:pPr algn="just">
              <a:buNone/>
            </a:pPr>
            <a:r>
              <a:rPr lang="en-US" dirty="0" smtClean="0">
                <a:solidFill>
                  <a:schemeClr val="bg1"/>
                </a:solidFill>
              </a:rPr>
              <a:t>3.</a:t>
            </a:r>
            <a:r>
              <a:rPr lang="uk-UA" dirty="0" smtClean="0">
                <a:solidFill>
                  <a:schemeClr val="bg1"/>
                </a:solidFill>
              </a:rPr>
              <a:t>8. Інструментальне </a:t>
            </a:r>
            <a:r>
              <a:rPr lang="uk-UA" dirty="0">
                <a:solidFill>
                  <a:schemeClr val="bg1"/>
                </a:solidFill>
              </a:rPr>
              <a:t>забезпечення обробки заготовок валів</a:t>
            </a:r>
            <a:endParaRPr lang="ru-RU" dirty="0">
              <a:solidFill>
                <a:schemeClr val="bg1"/>
              </a:solidFill>
            </a:endParaRPr>
          </a:p>
          <a:p>
            <a:pPr algn="just">
              <a:buNone/>
            </a:pPr>
            <a:r>
              <a:rPr lang="en-US" dirty="0" smtClean="0">
                <a:solidFill>
                  <a:schemeClr val="bg1"/>
                </a:solidFill>
              </a:rPr>
              <a:t>3.</a:t>
            </a:r>
            <a:r>
              <a:rPr lang="uk-UA" dirty="0" smtClean="0">
                <a:solidFill>
                  <a:schemeClr val="bg1"/>
                </a:solidFill>
              </a:rPr>
              <a:t>9. Технічне </a:t>
            </a:r>
            <a:r>
              <a:rPr lang="uk-UA" dirty="0">
                <a:solidFill>
                  <a:schemeClr val="bg1"/>
                </a:solidFill>
              </a:rPr>
              <a:t>нормування процесу обробки заготовок валів</a:t>
            </a:r>
            <a:endParaRPr lang="ru-RU" dirty="0">
              <a:solidFill>
                <a:schemeClr val="bg1"/>
              </a:solidFill>
            </a:endParaRPr>
          </a:p>
          <a:p>
            <a:pPr algn="just">
              <a:buNone/>
            </a:pPr>
            <a:r>
              <a:rPr lang="en-US" dirty="0" smtClean="0">
                <a:solidFill>
                  <a:schemeClr val="bg1"/>
                </a:solidFill>
              </a:rPr>
              <a:t>3.</a:t>
            </a:r>
            <a:r>
              <a:rPr lang="uk-UA" dirty="0" smtClean="0">
                <a:solidFill>
                  <a:schemeClr val="bg1"/>
                </a:solidFill>
              </a:rPr>
              <a:t>10. Контроль </a:t>
            </a:r>
            <a:r>
              <a:rPr lang="uk-UA" dirty="0">
                <a:solidFill>
                  <a:schemeClr val="bg1"/>
                </a:solidFill>
              </a:rPr>
              <a:t>параметрів точності розмірів і якості поверхонь валів</a:t>
            </a:r>
            <a:endParaRPr lang="ru-RU" dirty="0">
              <a:solidFill>
                <a:schemeClr val="bg1"/>
              </a:solidFill>
            </a:endParaRPr>
          </a:p>
          <a:p>
            <a:pPr algn="just">
              <a:buNone/>
            </a:pPr>
            <a:r>
              <a:rPr lang="uk-UA" dirty="0">
                <a:solidFill>
                  <a:schemeClr val="bg1"/>
                </a:solidFill>
              </a:rPr>
              <a:t>Висновки і пропозиції.</a:t>
            </a:r>
            <a:endParaRPr lang="ru-RU"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600" b="1" dirty="0">
                <a:solidFill>
                  <a:schemeClr val="bg1"/>
                </a:solidFill>
              </a:rPr>
              <a:t>3.1.5. Маршрутні технології виготовлення </a:t>
            </a:r>
            <a:r>
              <a:rPr lang="uk-UA" sz="3600" b="1" dirty="0" smtClean="0">
                <a:solidFill>
                  <a:schemeClr val="bg1"/>
                </a:solidFill>
              </a:rPr>
              <a:t>валів</a:t>
            </a:r>
            <a:endParaRPr lang="ru-RU" sz="3600" b="1" dirty="0">
              <a:solidFill>
                <a:schemeClr val="bg1"/>
              </a:solidFill>
            </a:endParaRPr>
          </a:p>
        </p:txBody>
      </p:sp>
      <p:sp>
        <p:nvSpPr>
          <p:cNvPr id="3" name="Содержимое 2"/>
          <p:cNvSpPr>
            <a:spLocks noGrp="1"/>
          </p:cNvSpPr>
          <p:nvPr>
            <p:ph idx="1"/>
          </p:nvPr>
        </p:nvSpPr>
        <p:spPr>
          <a:xfrm>
            <a:off x="457200" y="1600200"/>
            <a:ext cx="8229600" cy="4781128"/>
          </a:xfrm>
        </p:spPr>
        <p:txBody>
          <a:bodyPr>
            <a:normAutofit fontScale="62500" lnSpcReduction="20000"/>
          </a:bodyPr>
          <a:lstStyle/>
          <a:p>
            <a:pPr marL="11113" indent="377825" algn="just">
              <a:buNone/>
            </a:pPr>
            <a:r>
              <a:rPr lang="uk-UA" dirty="0">
                <a:solidFill>
                  <a:schemeClr val="bg1"/>
                </a:solidFill>
              </a:rPr>
              <a:t>При однобічному розташуванні східців і довжині вала до 120 мм обробку проводять на пруткових револьверних верстатах або автоматах, виконуючи до відрізання всі чорнові та чистові переходи. </a:t>
            </a:r>
            <a:endParaRPr lang="ru-RU" dirty="0">
              <a:solidFill>
                <a:schemeClr val="bg1"/>
              </a:solidFill>
            </a:endParaRPr>
          </a:p>
          <a:p>
            <a:pPr marL="11113" indent="377825" algn="just">
              <a:buNone/>
            </a:pPr>
            <a:r>
              <a:rPr lang="uk-UA" dirty="0" smtClean="0">
                <a:solidFill>
                  <a:schemeClr val="bg1"/>
                </a:solidFill>
              </a:rPr>
              <a:t>Штамповані </a:t>
            </a:r>
            <a:r>
              <a:rPr lang="uk-UA" dirty="0">
                <a:solidFill>
                  <a:schemeClr val="bg1"/>
                </a:solidFill>
              </a:rPr>
              <a:t>та нарізані з прутка заготовки для ступінчастих валів довжиною L &gt; 120 мм обробляють звичайно в центрах за таким маршрутом: </a:t>
            </a:r>
            <a:endParaRPr lang="ru-RU" dirty="0">
              <a:solidFill>
                <a:schemeClr val="bg1"/>
              </a:solidFill>
            </a:endParaRPr>
          </a:p>
          <a:p>
            <a:pPr algn="just">
              <a:buNone/>
            </a:pPr>
            <a:r>
              <a:rPr lang="uk-UA" dirty="0">
                <a:solidFill>
                  <a:schemeClr val="bg1"/>
                </a:solidFill>
              </a:rPr>
              <a:t>1. Почергове чи одночасне фрезерування торців заготовок. </a:t>
            </a:r>
            <a:endParaRPr lang="ru-RU" dirty="0">
              <a:solidFill>
                <a:schemeClr val="bg1"/>
              </a:solidFill>
            </a:endParaRPr>
          </a:p>
          <a:p>
            <a:pPr algn="just">
              <a:buNone/>
            </a:pPr>
            <a:r>
              <a:rPr lang="uk-UA" dirty="0">
                <a:solidFill>
                  <a:schemeClr val="bg1"/>
                </a:solidFill>
              </a:rPr>
              <a:t>2. </a:t>
            </a:r>
            <a:r>
              <a:rPr lang="uk-UA" dirty="0" err="1">
                <a:solidFill>
                  <a:schemeClr val="bg1"/>
                </a:solidFill>
              </a:rPr>
              <a:t>Зацентровування</a:t>
            </a:r>
            <a:r>
              <a:rPr lang="uk-UA" dirty="0">
                <a:solidFill>
                  <a:schemeClr val="bg1"/>
                </a:solidFill>
              </a:rPr>
              <a:t> заготовок з двох боків. </a:t>
            </a:r>
            <a:endParaRPr lang="ru-RU" dirty="0">
              <a:solidFill>
                <a:schemeClr val="bg1"/>
              </a:solidFill>
            </a:endParaRPr>
          </a:p>
          <a:p>
            <a:pPr algn="just">
              <a:buNone/>
            </a:pPr>
            <a:r>
              <a:rPr lang="uk-UA" dirty="0">
                <a:solidFill>
                  <a:schemeClr val="bg1"/>
                </a:solidFill>
              </a:rPr>
              <a:t>3. Попереднє обточування заготовки (звичайно з двох встановлень). </a:t>
            </a:r>
            <a:endParaRPr lang="ru-RU" dirty="0">
              <a:solidFill>
                <a:schemeClr val="bg1"/>
              </a:solidFill>
            </a:endParaRPr>
          </a:p>
          <a:p>
            <a:pPr algn="just">
              <a:buNone/>
            </a:pPr>
            <a:r>
              <a:rPr lang="uk-UA" dirty="0">
                <a:solidFill>
                  <a:schemeClr val="bg1"/>
                </a:solidFill>
              </a:rPr>
              <a:t>4. Чистове обточування. </a:t>
            </a:r>
            <a:endParaRPr lang="ru-RU" dirty="0">
              <a:solidFill>
                <a:schemeClr val="bg1"/>
              </a:solidFill>
            </a:endParaRPr>
          </a:p>
          <a:p>
            <a:pPr algn="just">
              <a:buNone/>
            </a:pPr>
            <a:r>
              <a:rPr lang="uk-UA" dirty="0">
                <a:solidFill>
                  <a:schemeClr val="bg1"/>
                </a:solidFill>
              </a:rPr>
              <a:t>5. Попереднє шліфування шийок. </a:t>
            </a:r>
            <a:endParaRPr lang="ru-RU" dirty="0">
              <a:solidFill>
                <a:schemeClr val="bg1"/>
              </a:solidFill>
            </a:endParaRPr>
          </a:p>
          <a:p>
            <a:pPr algn="just">
              <a:buNone/>
            </a:pPr>
            <a:r>
              <a:rPr lang="uk-UA" dirty="0">
                <a:solidFill>
                  <a:schemeClr val="bg1"/>
                </a:solidFill>
              </a:rPr>
              <a:t>6. Фрезерування шпонкових пазів чи шліців. </a:t>
            </a:r>
            <a:endParaRPr lang="ru-RU" dirty="0">
              <a:solidFill>
                <a:schemeClr val="bg1"/>
              </a:solidFill>
            </a:endParaRPr>
          </a:p>
          <a:p>
            <a:pPr algn="just">
              <a:buNone/>
            </a:pPr>
            <a:r>
              <a:rPr lang="uk-UA" dirty="0">
                <a:solidFill>
                  <a:schemeClr val="bg1"/>
                </a:solidFill>
              </a:rPr>
              <a:t>7. Свердління отворів (якщо передбачено кресленням). </a:t>
            </a:r>
            <a:endParaRPr lang="ru-RU" dirty="0">
              <a:solidFill>
                <a:schemeClr val="bg1"/>
              </a:solidFill>
            </a:endParaRPr>
          </a:p>
          <a:p>
            <a:pPr algn="just">
              <a:buNone/>
            </a:pPr>
            <a:r>
              <a:rPr lang="uk-UA" dirty="0">
                <a:solidFill>
                  <a:schemeClr val="bg1"/>
                </a:solidFill>
              </a:rPr>
              <a:t>8. Нарізання різей. </a:t>
            </a:r>
            <a:endParaRPr lang="ru-RU" dirty="0">
              <a:solidFill>
                <a:schemeClr val="bg1"/>
              </a:solidFill>
            </a:endParaRPr>
          </a:p>
          <a:p>
            <a:pPr algn="just">
              <a:buNone/>
            </a:pPr>
            <a:r>
              <a:rPr lang="uk-UA" dirty="0">
                <a:solidFill>
                  <a:schemeClr val="bg1"/>
                </a:solidFill>
              </a:rPr>
              <a:t>9. Термічна обробка (якщо потрібна). </a:t>
            </a:r>
            <a:endParaRPr lang="ru-RU" dirty="0">
              <a:solidFill>
                <a:schemeClr val="bg1"/>
              </a:solidFill>
            </a:endParaRPr>
          </a:p>
          <a:p>
            <a:pPr algn="just">
              <a:buNone/>
            </a:pPr>
            <a:r>
              <a:rPr lang="uk-UA" dirty="0">
                <a:solidFill>
                  <a:schemeClr val="bg1"/>
                </a:solidFill>
              </a:rPr>
              <a:t>10. Остаточне шліфування шийок.</a:t>
            </a:r>
            <a:endParaRPr lang="ru-RU"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904656"/>
          </a:xfrm>
        </p:spPr>
        <p:txBody>
          <a:bodyPr>
            <a:noAutofit/>
          </a:bodyPr>
          <a:lstStyle/>
          <a:p>
            <a:pPr marL="0" indent="360363" algn="just">
              <a:spcBef>
                <a:spcPts val="0"/>
              </a:spcBef>
              <a:buNone/>
            </a:pPr>
            <a:r>
              <a:rPr lang="uk-UA" sz="1900" dirty="0">
                <a:solidFill>
                  <a:schemeClr val="bg1"/>
                </a:solidFill>
              </a:rPr>
              <a:t>Маршрут обробки нежорстких валів ускладнюється введенням додаткових операцій проточування та шліфування шийки під люнет (до токарної обробки), а також введенням декількох операцій проміжної правки (якщо вона допускається технічними умовами). </a:t>
            </a:r>
            <a:endParaRPr lang="ru-RU" sz="1900" dirty="0">
              <a:solidFill>
                <a:schemeClr val="bg1"/>
              </a:solidFill>
            </a:endParaRPr>
          </a:p>
          <a:p>
            <a:pPr marL="0" indent="360363" algn="just">
              <a:spcBef>
                <a:spcPts val="0"/>
              </a:spcBef>
              <a:buNone/>
            </a:pPr>
            <a:r>
              <a:rPr lang="uk-UA" sz="1900" dirty="0">
                <a:solidFill>
                  <a:schemeClr val="bg1"/>
                </a:solidFill>
              </a:rPr>
              <a:t> </a:t>
            </a:r>
            <a:r>
              <a:rPr lang="uk-UA" sz="1900" dirty="0" smtClean="0">
                <a:solidFill>
                  <a:schemeClr val="bg1"/>
                </a:solidFill>
              </a:rPr>
              <a:t>Похибки </a:t>
            </a:r>
            <a:r>
              <a:rPr lang="uk-UA" sz="1900" dirty="0">
                <a:solidFill>
                  <a:schemeClr val="bg1"/>
                </a:solidFill>
              </a:rPr>
              <a:t>заготовки закономірно зменшуються при кожному технологічному переході механічної обробки, тому число технологічних переходів для обробки кожної елементарної поверхні визначається точністю виконання заготовки і вимогами, що висуваються до готової деталі. </a:t>
            </a:r>
            <a:endParaRPr lang="ru-RU" sz="1900" dirty="0">
              <a:solidFill>
                <a:schemeClr val="bg1"/>
              </a:solidFill>
            </a:endParaRPr>
          </a:p>
          <a:p>
            <a:pPr marL="0" indent="360363" algn="just">
              <a:spcBef>
                <a:spcPts val="0"/>
              </a:spcBef>
              <a:buNone/>
            </a:pPr>
            <a:r>
              <a:rPr lang="uk-UA" sz="1900" dirty="0">
                <a:solidFill>
                  <a:schemeClr val="bg1"/>
                </a:solidFill>
              </a:rPr>
              <a:t> </a:t>
            </a:r>
            <a:r>
              <a:rPr lang="uk-UA" sz="1900" dirty="0" smtClean="0">
                <a:solidFill>
                  <a:schemeClr val="bg1"/>
                </a:solidFill>
              </a:rPr>
              <a:t>Биття </a:t>
            </a:r>
            <a:r>
              <a:rPr lang="uk-UA" sz="1900" dirty="0">
                <a:solidFill>
                  <a:schemeClr val="bg1"/>
                </a:solidFill>
              </a:rPr>
              <a:t>посадочних шийок відносно базових поверхонь усувають обробкою їх з одного встановлення заготовки. За бази при виконанні більшості операцій приймають центрові пробки або конічні фаски отвору. </a:t>
            </a:r>
            <a:endParaRPr lang="ru-RU" sz="1900" dirty="0">
              <a:solidFill>
                <a:schemeClr val="bg1"/>
              </a:solidFill>
            </a:endParaRPr>
          </a:p>
          <a:p>
            <a:pPr marL="0" indent="360363" algn="just">
              <a:spcBef>
                <a:spcPts val="0"/>
              </a:spcBef>
              <a:buNone/>
            </a:pPr>
            <a:r>
              <a:rPr lang="uk-UA" sz="1900" dirty="0">
                <a:solidFill>
                  <a:schemeClr val="bg1"/>
                </a:solidFill>
              </a:rPr>
              <a:t> </a:t>
            </a:r>
            <a:r>
              <a:rPr lang="uk-UA" sz="1900" dirty="0" smtClean="0">
                <a:solidFill>
                  <a:schemeClr val="bg1"/>
                </a:solidFill>
              </a:rPr>
              <a:t>Для </a:t>
            </a:r>
            <a:r>
              <a:rPr lang="uk-UA" sz="1900" dirty="0">
                <a:solidFill>
                  <a:schemeClr val="bg1"/>
                </a:solidFill>
              </a:rPr>
              <a:t>забезпечення паралельності шпонкових пазів чи шліців осі вала обробка їх повинна здійснюватись зі встановленням на центри, обробка – зі встановленням в призмах чи </a:t>
            </a:r>
            <a:r>
              <a:rPr lang="uk-UA" sz="1900" dirty="0" err="1">
                <a:solidFill>
                  <a:schemeClr val="bg1"/>
                </a:solidFill>
              </a:rPr>
              <a:t>центруючих</a:t>
            </a:r>
            <a:r>
              <a:rPr lang="uk-UA" sz="1900" dirty="0">
                <a:solidFill>
                  <a:schemeClr val="bg1"/>
                </a:solidFill>
              </a:rPr>
              <a:t> втулках може бути прийнята за умови точної обробки </a:t>
            </a:r>
            <a:r>
              <a:rPr lang="uk-UA" sz="1900" dirty="0" err="1">
                <a:solidFill>
                  <a:schemeClr val="bg1"/>
                </a:solidFill>
              </a:rPr>
              <a:t>базуючих</a:t>
            </a:r>
            <a:r>
              <a:rPr lang="uk-UA" sz="1900" dirty="0">
                <a:solidFill>
                  <a:schemeClr val="bg1"/>
                </a:solidFill>
              </a:rPr>
              <a:t> шийок відносно </a:t>
            </a:r>
            <a:r>
              <a:rPr lang="uk-UA" sz="1900" dirty="0" err="1">
                <a:solidFill>
                  <a:schemeClr val="bg1"/>
                </a:solidFill>
              </a:rPr>
              <a:t>центруючих</a:t>
            </a:r>
            <a:r>
              <a:rPr lang="uk-UA" sz="1900" dirty="0">
                <a:solidFill>
                  <a:schemeClr val="bg1"/>
                </a:solidFill>
              </a:rPr>
              <a:t> гнізд. </a:t>
            </a:r>
            <a:endParaRPr lang="ru-RU" sz="1900" dirty="0">
              <a:solidFill>
                <a:schemeClr val="bg1"/>
              </a:solidFill>
            </a:endParaRPr>
          </a:p>
          <a:p>
            <a:pPr marL="0" indent="360363" algn="just">
              <a:spcBef>
                <a:spcPts val="0"/>
              </a:spcBef>
              <a:buNone/>
            </a:pPr>
            <a:r>
              <a:rPr lang="uk-UA" sz="1900" dirty="0">
                <a:solidFill>
                  <a:schemeClr val="bg1"/>
                </a:solidFill>
              </a:rPr>
              <a:t> </a:t>
            </a:r>
            <a:r>
              <a:rPr lang="uk-UA" sz="1900" dirty="0" smtClean="0">
                <a:solidFill>
                  <a:schemeClr val="bg1"/>
                </a:solidFill>
              </a:rPr>
              <a:t>Задача </a:t>
            </a:r>
            <a:r>
              <a:rPr lang="uk-UA" sz="1900" dirty="0">
                <a:solidFill>
                  <a:schemeClr val="bg1"/>
                </a:solidFill>
              </a:rPr>
              <a:t>витримування жорстких допусків по довжині східців при способі автоматичного одержання розмірів розв’язується паралельним підрізанням торців на попередньо налагоджених верстатах і встановленням заготовки на плаваючий центр, якщо заданий жорсткий допуск на довжину східця від лівого торця.</a:t>
            </a:r>
            <a:endParaRPr lang="ru-RU" sz="1900"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584176"/>
          </a:xfrm>
        </p:spPr>
        <p:txBody>
          <a:bodyPr>
            <a:noAutofit/>
          </a:bodyPr>
          <a:lstStyle/>
          <a:p>
            <a:r>
              <a:rPr lang="uk-UA" sz="3200" b="1" dirty="0">
                <a:solidFill>
                  <a:schemeClr val="bg1"/>
                </a:solidFill>
              </a:rPr>
              <a:t>3.1.6. Методи виконання </a:t>
            </a:r>
            <a:r>
              <a:rPr lang="uk-UA" sz="3200" b="1" dirty="0" smtClean="0">
                <a:solidFill>
                  <a:schemeClr val="bg1"/>
                </a:solidFill>
              </a:rPr>
              <a:t/>
            </a:r>
            <a:br>
              <a:rPr lang="uk-UA" sz="3200" b="1" dirty="0" smtClean="0">
                <a:solidFill>
                  <a:schemeClr val="bg1"/>
                </a:solidFill>
              </a:rPr>
            </a:br>
            <a:r>
              <a:rPr lang="uk-UA" sz="3200" b="1" dirty="0" smtClean="0">
                <a:solidFill>
                  <a:schemeClr val="bg1"/>
                </a:solidFill>
              </a:rPr>
              <a:t>окремих </a:t>
            </a:r>
            <a:r>
              <a:rPr lang="uk-UA" sz="3200" b="1" dirty="0">
                <a:solidFill>
                  <a:schemeClr val="bg1"/>
                </a:solidFill>
              </a:rPr>
              <a:t>технологічних операцій</a:t>
            </a:r>
            <a:r>
              <a:rPr lang="ru-RU" sz="3200" b="1" dirty="0">
                <a:solidFill>
                  <a:schemeClr val="bg1"/>
                </a:solidFill>
              </a:rPr>
              <a:t/>
            </a:r>
            <a:br>
              <a:rPr lang="ru-RU" sz="3200" b="1" dirty="0">
                <a:solidFill>
                  <a:schemeClr val="bg1"/>
                </a:solidFill>
              </a:rPr>
            </a:br>
            <a:r>
              <a:rPr lang="uk-UA" sz="3200" b="1" dirty="0">
                <a:solidFill>
                  <a:schemeClr val="bg1"/>
                </a:solidFill>
              </a:rPr>
              <a:t>3.1.7. Верстати для обробки заготовок  валів</a:t>
            </a:r>
            <a:endParaRPr lang="ru-RU" sz="3200" b="1" dirty="0">
              <a:solidFill>
                <a:schemeClr val="bg1"/>
              </a:solidFill>
            </a:endParaRPr>
          </a:p>
        </p:txBody>
      </p:sp>
      <p:sp>
        <p:nvSpPr>
          <p:cNvPr id="3" name="Содержимое 2"/>
          <p:cNvSpPr>
            <a:spLocks noGrp="1"/>
          </p:cNvSpPr>
          <p:nvPr>
            <p:ph idx="1"/>
          </p:nvPr>
        </p:nvSpPr>
        <p:spPr>
          <a:xfrm>
            <a:off x="457200" y="2132856"/>
            <a:ext cx="8229600" cy="4320480"/>
          </a:xfrm>
        </p:spPr>
        <p:txBody>
          <a:bodyPr>
            <a:normAutofit fontScale="62500" lnSpcReduction="20000"/>
          </a:bodyPr>
          <a:lstStyle/>
          <a:p>
            <a:pPr marL="0" indent="360363" algn="just">
              <a:buNone/>
            </a:pPr>
            <a:r>
              <a:rPr lang="uk-UA" dirty="0">
                <a:solidFill>
                  <a:schemeClr val="bg1"/>
                </a:solidFill>
              </a:rPr>
              <a:t>В умовах одиничного виробництва зацентрування вала і вся наступна токарна обробка складає одну токарну операцію, що виконується за декілька встановлень та великої кількості переходів. </a:t>
            </a:r>
            <a:endParaRPr lang="ru-RU" dirty="0">
              <a:solidFill>
                <a:schemeClr val="bg1"/>
              </a:solidFill>
            </a:endParaRPr>
          </a:p>
          <a:p>
            <a:pPr marL="0" indent="360363" algn="just">
              <a:buNone/>
            </a:pPr>
            <a:r>
              <a:rPr lang="uk-UA" dirty="0" smtClean="0">
                <a:solidFill>
                  <a:schemeClr val="bg1"/>
                </a:solidFill>
              </a:rPr>
              <a:t>В </a:t>
            </a:r>
            <a:r>
              <a:rPr lang="uk-UA" dirty="0">
                <a:solidFill>
                  <a:schemeClr val="bg1"/>
                </a:solidFill>
              </a:rPr>
              <a:t>умовах серійного і масового виробництва ця робота розбивається на ряд операцій, які звичайно виконуються на різних верстатах різними виконавцями. </a:t>
            </a:r>
            <a:endParaRPr lang="ru-RU" dirty="0">
              <a:solidFill>
                <a:schemeClr val="bg1"/>
              </a:solidFill>
            </a:endParaRPr>
          </a:p>
          <a:p>
            <a:pPr marL="0" indent="360363" algn="just">
              <a:buNone/>
            </a:pPr>
            <a:r>
              <a:rPr lang="uk-UA" dirty="0" smtClean="0">
                <a:solidFill>
                  <a:schemeClr val="bg1"/>
                </a:solidFill>
              </a:rPr>
              <a:t>Операції </a:t>
            </a:r>
            <a:r>
              <a:rPr lang="uk-UA" dirty="0">
                <a:solidFill>
                  <a:schemeClr val="bg1"/>
                </a:solidFill>
              </a:rPr>
              <a:t>фрезерування та </a:t>
            </a:r>
            <a:r>
              <a:rPr lang="uk-UA" dirty="0" err="1">
                <a:solidFill>
                  <a:schemeClr val="bg1"/>
                </a:solidFill>
              </a:rPr>
              <a:t>зацентровування</a:t>
            </a:r>
            <a:r>
              <a:rPr lang="uk-UA" dirty="0">
                <a:solidFill>
                  <a:schemeClr val="bg1"/>
                </a:solidFill>
              </a:rPr>
              <a:t> торців виконується за двома варіантами: </a:t>
            </a:r>
            <a:endParaRPr lang="ru-RU" dirty="0">
              <a:solidFill>
                <a:schemeClr val="bg1"/>
              </a:solidFill>
            </a:endParaRPr>
          </a:p>
          <a:p>
            <a:pPr marL="0" indent="360363" algn="just">
              <a:buNone/>
            </a:pPr>
            <a:r>
              <a:rPr lang="uk-UA" dirty="0">
                <a:solidFill>
                  <a:schemeClr val="bg1"/>
                </a:solidFill>
              </a:rPr>
              <a:t>1) для валів більш великих розмірів застосовуються фрезерно-центрувальні напівавтомати </a:t>
            </a:r>
            <a:r>
              <a:rPr lang="uk-UA" dirty="0" err="1">
                <a:solidFill>
                  <a:schemeClr val="bg1"/>
                </a:solidFill>
              </a:rPr>
              <a:t>МР</a:t>
            </a:r>
            <a:r>
              <a:rPr lang="uk-UA" dirty="0">
                <a:solidFill>
                  <a:schemeClr val="bg1"/>
                </a:solidFill>
              </a:rPr>
              <a:t>-71 та </a:t>
            </a:r>
            <a:r>
              <a:rPr lang="uk-UA" dirty="0" err="1">
                <a:solidFill>
                  <a:schemeClr val="bg1"/>
                </a:solidFill>
              </a:rPr>
              <a:t>МР</a:t>
            </a:r>
            <a:r>
              <a:rPr lang="uk-UA" dirty="0">
                <a:solidFill>
                  <a:schemeClr val="bg1"/>
                </a:solidFill>
              </a:rPr>
              <a:t>-73, які обробляють заготовки діаметром до 125 мм і довжиною до 500 мм, і фрезерно-центрувальні напівавтомати барабанного типу </a:t>
            </a:r>
            <a:r>
              <a:rPr lang="uk-UA" dirty="0" err="1">
                <a:solidFill>
                  <a:schemeClr val="bg1"/>
                </a:solidFill>
              </a:rPr>
              <a:t>МР</a:t>
            </a:r>
            <a:r>
              <a:rPr lang="uk-UA" dirty="0">
                <a:solidFill>
                  <a:schemeClr val="bg1"/>
                </a:solidFill>
              </a:rPr>
              <a:t>-78, що призначені для заготовок діаметром до 60 мм і довжиною до 825 мм; </a:t>
            </a:r>
            <a:endParaRPr lang="ru-RU" dirty="0">
              <a:solidFill>
                <a:schemeClr val="bg1"/>
              </a:solidFill>
            </a:endParaRPr>
          </a:p>
          <a:p>
            <a:pPr marL="0" indent="360363" algn="just">
              <a:buNone/>
            </a:pPr>
            <a:r>
              <a:rPr lang="uk-UA" dirty="0">
                <a:solidFill>
                  <a:schemeClr val="bg1"/>
                </a:solidFill>
              </a:rPr>
              <a:t>2) для валів діаметром до 50 мм і довжиною до 525 мм фрезерування торців здійснюється на двобічних </a:t>
            </a:r>
            <a:r>
              <a:rPr lang="uk-UA" dirty="0" err="1">
                <a:solidFill>
                  <a:schemeClr val="bg1"/>
                </a:solidFill>
              </a:rPr>
              <a:t>торце-фрезерних</a:t>
            </a:r>
            <a:r>
              <a:rPr lang="uk-UA" dirty="0">
                <a:solidFill>
                  <a:schemeClr val="bg1"/>
                </a:solidFill>
              </a:rPr>
              <a:t> автоматах А981М, а центрування – на двобічному центрувальному автоматі А982М.</a:t>
            </a:r>
            <a:endParaRPr lang="ru-RU"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9"/>
            <a:ext cx="8229600" cy="2376264"/>
          </a:xfrm>
        </p:spPr>
        <p:txBody>
          <a:bodyPr>
            <a:normAutofit/>
          </a:bodyPr>
          <a:lstStyle/>
          <a:p>
            <a:pPr marL="0" indent="360363" algn="just">
              <a:buNone/>
            </a:pPr>
            <a:r>
              <a:rPr lang="uk-UA" sz="2000" dirty="0">
                <a:solidFill>
                  <a:schemeClr val="bg1"/>
                </a:solidFill>
              </a:rPr>
              <a:t>Обидва ці верстати можуть вбудовуватись в автоматичну лінію. </a:t>
            </a:r>
            <a:endParaRPr lang="ru-RU" sz="2000" dirty="0">
              <a:solidFill>
                <a:schemeClr val="bg1"/>
              </a:solidFill>
            </a:endParaRPr>
          </a:p>
          <a:p>
            <a:pPr marL="0" indent="360363" algn="just">
              <a:buNone/>
            </a:pPr>
            <a:r>
              <a:rPr lang="uk-UA" sz="2000" dirty="0" smtClean="0">
                <a:solidFill>
                  <a:schemeClr val="bg1"/>
                </a:solidFill>
              </a:rPr>
              <a:t>В </a:t>
            </a:r>
            <a:r>
              <a:rPr lang="uk-UA" sz="2000" dirty="0">
                <a:solidFill>
                  <a:schemeClr val="bg1"/>
                </a:solidFill>
              </a:rPr>
              <a:t>серійному і дрібносерійному виробництвах розглянуті операції виконуються на фрезерно-центрувальних верстатах ФЦ-1 та ФЦ-2 (рисунок). </a:t>
            </a:r>
            <a:endParaRPr lang="uk-UA" sz="2000" dirty="0" smtClean="0">
              <a:solidFill>
                <a:schemeClr val="bg1"/>
              </a:solidFill>
            </a:endParaRPr>
          </a:p>
          <a:p>
            <a:pPr marL="0" indent="360363" algn="just">
              <a:buNone/>
            </a:pPr>
            <a:r>
              <a:rPr lang="uk-UA" sz="2000" dirty="0" smtClean="0">
                <a:solidFill>
                  <a:schemeClr val="bg1"/>
                </a:solidFill>
              </a:rPr>
              <a:t>Виконується </a:t>
            </a:r>
            <a:r>
              <a:rPr lang="uk-UA" sz="2000" dirty="0">
                <a:solidFill>
                  <a:schemeClr val="bg1"/>
                </a:solidFill>
              </a:rPr>
              <a:t>також роздільне фрезерування торців на горизонтально - чи поздовжньо-фрезерних верстатах, а центрування – на двобічних або однобічних верстатах.</a:t>
            </a:r>
            <a:endParaRPr lang="ru-RU" sz="2000" dirty="0">
              <a:solidFill>
                <a:schemeClr val="bg1"/>
              </a:solidFill>
            </a:endParaRPr>
          </a:p>
        </p:txBody>
      </p:sp>
      <p:pic>
        <p:nvPicPr>
          <p:cNvPr id="4" name="Рисунок 3" descr="https://poznayka.org/baza2/2436230097114.files/image101.jpg"/>
          <p:cNvPicPr/>
          <p:nvPr/>
        </p:nvPicPr>
        <p:blipFill>
          <a:blip r:embed="rId2" cstate="print"/>
          <a:srcRect/>
          <a:stretch>
            <a:fillRect/>
          </a:stretch>
        </p:blipFill>
        <p:spPr bwMode="auto">
          <a:xfrm>
            <a:off x="1979712" y="3284984"/>
            <a:ext cx="5048250" cy="31337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8229600" cy="5433467"/>
          </a:xfrm>
        </p:spPr>
        <p:txBody>
          <a:bodyPr>
            <a:normAutofit/>
          </a:bodyPr>
          <a:lstStyle/>
          <a:p>
            <a:pPr marL="0" indent="360363" algn="just">
              <a:buNone/>
            </a:pPr>
            <a:r>
              <a:rPr lang="uk-UA" sz="2000" dirty="0">
                <a:solidFill>
                  <a:schemeClr val="bg1"/>
                </a:solidFill>
              </a:rPr>
              <a:t> Торці валів підлягають однопрохідній обробці. При цьому забезпечується точність та шорсткість поверхні, які передбачені технічними умовами.</a:t>
            </a:r>
            <a:endParaRPr lang="ru-RU" sz="2000" dirty="0">
              <a:solidFill>
                <a:schemeClr val="bg1"/>
              </a:solidFill>
            </a:endParaRPr>
          </a:p>
          <a:p>
            <a:pPr marL="0" indent="360363" algn="just">
              <a:buNone/>
            </a:pPr>
            <a:r>
              <a:rPr lang="uk-UA" sz="2000" dirty="0">
                <a:solidFill>
                  <a:schemeClr val="bg1"/>
                </a:solidFill>
              </a:rPr>
              <a:t> </a:t>
            </a:r>
            <a:r>
              <a:rPr lang="uk-UA" sz="2000" dirty="0" smtClean="0">
                <a:solidFill>
                  <a:schemeClr val="bg1"/>
                </a:solidFill>
              </a:rPr>
              <a:t>Чорнове </a:t>
            </a:r>
            <a:r>
              <a:rPr lang="uk-UA" sz="2000" dirty="0">
                <a:solidFill>
                  <a:schemeClr val="bg1"/>
                </a:solidFill>
              </a:rPr>
              <a:t>і чистове обточування валів виконується в масовому і </a:t>
            </a:r>
            <a:r>
              <a:rPr lang="uk-UA" sz="2000" dirty="0" err="1">
                <a:solidFill>
                  <a:schemeClr val="bg1"/>
                </a:solidFill>
              </a:rPr>
              <a:t>великосерійному</a:t>
            </a:r>
            <a:r>
              <a:rPr lang="uk-UA" sz="2000" dirty="0">
                <a:solidFill>
                  <a:schemeClr val="bg1"/>
                </a:solidFill>
              </a:rPr>
              <a:t> виробництвах на токарних багатошпиндельних вертикальних напівавтоматах мод 1282, 1А283 тощо, на одношпиндельних </a:t>
            </a:r>
            <a:r>
              <a:rPr lang="uk-UA" sz="2000" dirty="0" err="1">
                <a:solidFill>
                  <a:schemeClr val="bg1"/>
                </a:solidFill>
              </a:rPr>
              <a:t>багаторізцевих</a:t>
            </a:r>
            <a:r>
              <a:rPr lang="uk-UA" sz="2000" dirty="0">
                <a:solidFill>
                  <a:schemeClr val="bg1"/>
                </a:solidFill>
              </a:rPr>
              <a:t> напівавтоматах мод. 1711, 1721, 1А730, А983, А984М (останні дві моделі вбудовуються в автоматичні лінії), а також на токарних гідрокопіювальних напівавтоматах мод. 1712, 1722 та ін. </a:t>
            </a:r>
            <a:endParaRPr lang="ru-RU" sz="2000" dirty="0">
              <a:solidFill>
                <a:schemeClr val="bg1"/>
              </a:solidFill>
            </a:endParaRPr>
          </a:p>
          <a:p>
            <a:pPr marL="0" indent="360363" algn="just">
              <a:buNone/>
            </a:pPr>
            <a:r>
              <a:rPr lang="uk-UA" sz="2000" dirty="0" smtClean="0">
                <a:solidFill>
                  <a:schemeClr val="bg1"/>
                </a:solidFill>
              </a:rPr>
              <a:t>В </a:t>
            </a:r>
            <a:r>
              <a:rPr lang="uk-UA" sz="2000" dirty="0">
                <a:solidFill>
                  <a:schemeClr val="bg1"/>
                </a:solidFill>
              </a:rPr>
              <a:t>серійному і дрібносерійному виробництвах застосовуються токарні гідрокопіювальні напівавтомати, токарні верстати, що обладнані гідрокопіювальними супортами, а також токарні верстати звичайного типу. Багатошпиндельні вертикальні напівавтомати внаслідок їх високої вартості та складності налагодження знаходять застосування тільки в масовому і </a:t>
            </a:r>
            <a:r>
              <a:rPr lang="uk-UA" sz="2000" dirty="0" err="1">
                <a:solidFill>
                  <a:schemeClr val="bg1"/>
                </a:solidFill>
              </a:rPr>
              <a:t>великосерійному</a:t>
            </a:r>
            <a:r>
              <a:rPr lang="uk-UA" sz="2000" dirty="0">
                <a:solidFill>
                  <a:schemeClr val="bg1"/>
                </a:solidFill>
              </a:rPr>
              <a:t> виробництвах. </a:t>
            </a:r>
            <a:endParaRPr lang="ru-RU" sz="2000"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620688"/>
            <a:ext cx="8229600" cy="1036712"/>
          </a:xfrm>
        </p:spPr>
        <p:txBody>
          <a:bodyPr>
            <a:normAutofit/>
          </a:bodyPr>
          <a:lstStyle/>
          <a:p>
            <a:pPr marL="0" indent="360363" algn="just">
              <a:buNone/>
            </a:pPr>
            <a:r>
              <a:rPr lang="uk-UA" sz="2000" dirty="0">
                <a:solidFill>
                  <a:schemeClr val="bg1"/>
                </a:solidFill>
              </a:rPr>
              <a:t>На рисунку нижче показана схема налагодження для обробки ступінчастого вала на шестишпиндельному вертикальному токарному напівавтоматі безперервної дії за </a:t>
            </a:r>
            <a:r>
              <a:rPr lang="uk-UA" sz="2000" dirty="0" err="1">
                <a:solidFill>
                  <a:schemeClr val="bg1"/>
                </a:solidFill>
              </a:rPr>
              <a:t>двоцикловою</a:t>
            </a:r>
            <a:r>
              <a:rPr lang="uk-UA" sz="2000" dirty="0">
                <a:solidFill>
                  <a:schemeClr val="bg1"/>
                </a:solidFill>
              </a:rPr>
              <a:t> схемою. </a:t>
            </a:r>
            <a:endParaRPr lang="ru-RU" sz="2000" dirty="0">
              <a:solidFill>
                <a:schemeClr val="bg1"/>
              </a:solidFill>
            </a:endParaRPr>
          </a:p>
        </p:txBody>
      </p:sp>
      <p:pic>
        <p:nvPicPr>
          <p:cNvPr id="5" name="Рисунок 4" descr="https://ozlib.com/htm/img/17/20528/444.png"/>
          <p:cNvPicPr/>
          <p:nvPr/>
        </p:nvPicPr>
        <p:blipFill>
          <a:blip r:embed="rId2" cstate="print"/>
          <a:srcRect/>
          <a:stretch>
            <a:fillRect/>
          </a:stretch>
        </p:blipFill>
        <p:spPr bwMode="auto">
          <a:xfrm>
            <a:off x="1475656" y="2060848"/>
            <a:ext cx="6624821" cy="3752834"/>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6120680"/>
          </a:xfrm>
        </p:spPr>
        <p:txBody>
          <a:bodyPr>
            <a:noAutofit/>
          </a:bodyPr>
          <a:lstStyle/>
          <a:p>
            <a:pPr marL="0" indent="360363" algn="just">
              <a:buNone/>
            </a:pPr>
            <a:r>
              <a:rPr lang="uk-UA" sz="1600" dirty="0">
                <a:solidFill>
                  <a:schemeClr val="bg1"/>
                </a:solidFill>
              </a:rPr>
              <a:t>При </a:t>
            </a:r>
            <a:r>
              <a:rPr lang="uk-UA" sz="1600" dirty="0" err="1">
                <a:solidFill>
                  <a:schemeClr val="bg1"/>
                </a:solidFill>
              </a:rPr>
              <a:t>багаторізцевій</a:t>
            </a:r>
            <a:r>
              <a:rPr lang="uk-UA" sz="1600" dirty="0">
                <a:solidFill>
                  <a:schemeClr val="bg1"/>
                </a:solidFill>
              </a:rPr>
              <a:t> обробці на вертикальних багатошпиндельних напівавтоматах послідовної дії в результаті обробки поверхонь за декілька переходів досягається 8-й квалітет точності, на напівавтоматах паралельної (безперервної) дії в результаті </a:t>
            </a:r>
            <a:r>
              <a:rPr lang="uk-UA" sz="1600" dirty="0" err="1">
                <a:solidFill>
                  <a:schemeClr val="bg1"/>
                </a:solidFill>
              </a:rPr>
              <a:t>одноперехідної</a:t>
            </a:r>
            <a:r>
              <a:rPr lang="uk-UA" sz="1600" dirty="0">
                <a:solidFill>
                  <a:schemeClr val="bg1"/>
                </a:solidFill>
              </a:rPr>
              <a:t> обробки кожної поверхні одержують 10-й квалітет точності. При обробці на багатошпиндельних </a:t>
            </a:r>
            <a:r>
              <a:rPr lang="uk-UA" sz="1600" dirty="0" err="1">
                <a:solidFill>
                  <a:schemeClr val="bg1"/>
                </a:solidFill>
              </a:rPr>
              <a:t>багаторізцевих</a:t>
            </a:r>
            <a:r>
              <a:rPr lang="uk-UA" sz="1600" dirty="0">
                <a:solidFill>
                  <a:schemeClr val="bg1"/>
                </a:solidFill>
              </a:rPr>
              <a:t> напівавтоматах при попередньому обточуванні звичайно одержують 10–12 квалітети, а при чистовому точінні 9–10 квалітет точності, розміри за довжиною одержують також за 9–12 квалітетами. </a:t>
            </a:r>
            <a:endParaRPr lang="ru-RU" sz="1600" dirty="0">
              <a:solidFill>
                <a:schemeClr val="bg1"/>
              </a:solidFill>
            </a:endParaRPr>
          </a:p>
          <a:p>
            <a:pPr marL="0" indent="360363" algn="just">
              <a:buNone/>
            </a:pPr>
            <a:r>
              <a:rPr lang="uk-UA" sz="1600" dirty="0" err="1" smtClean="0">
                <a:solidFill>
                  <a:schemeClr val="bg1"/>
                </a:solidFill>
              </a:rPr>
              <a:t>Багаторізцеве</a:t>
            </a:r>
            <a:r>
              <a:rPr lang="uk-UA" sz="1600" dirty="0" smtClean="0">
                <a:solidFill>
                  <a:schemeClr val="bg1"/>
                </a:solidFill>
              </a:rPr>
              <a:t> </a:t>
            </a:r>
            <a:r>
              <a:rPr lang="uk-UA" sz="1600" dirty="0">
                <a:solidFill>
                  <a:schemeClr val="bg1"/>
                </a:solidFill>
              </a:rPr>
              <a:t>обточування в будь-якому варіанті має переваги за затратами основного часу в порівнянні з обточуванням на звичайних токарних верстатах.</a:t>
            </a:r>
            <a:endParaRPr lang="ru-RU" sz="1600" dirty="0">
              <a:solidFill>
                <a:schemeClr val="bg1"/>
              </a:solidFill>
            </a:endParaRPr>
          </a:p>
          <a:p>
            <a:pPr marL="0" indent="360363" algn="just">
              <a:buNone/>
            </a:pPr>
            <a:r>
              <a:rPr lang="uk-UA" sz="1600" dirty="0" smtClean="0">
                <a:solidFill>
                  <a:schemeClr val="bg1"/>
                </a:solidFill>
              </a:rPr>
              <a:t>Найбільш </a:t>
            </a:r>
            <a:r>
              <a:rPr lang="uk-UA" sz="1600" dirty="0">
                <a:solidFill>
                  <a:schemeClr val="bg1"/>
                </a:solidFill>
              </a:rPr>
              <a:t>ефективна побудова операцій </a:t>
            </a:r>
            <a:r>
              <a:rPr lang="uk-UA" sz="1600" dirty="0" err="1">
                <a:solidFill>
                  <a:schemeClr val="bg1"/>
                </a:solidFill>
              </a:rPr>
              <a:t>багаторізцевого</a:t>
            </a:r>
            <a:r>
              <a:rPr lang="uk-UA" sz="1600" dirty="0">
                <a:solidFill>
                  <a:schemeClr val="bg1"/>
                </a:solidFill>
              </a:rPr>
              <a:t> обточування за методом поділу довжини обробки. При цьому кожна шийка вала обробляється за один прохід і основний час визначається по різцю, що обробляє найбільш довгу ділянку вала. </a:t>
            </a:r>
            <a:endParaRPr lang="uk-UA" sz="1600" dirty="0" smtClean="0">
              <a:solidFill>
                <a:schemeClr val="bg1"/>
              </a:solidFill>
            </a:endParaRPr>
          </a:p>
          <a:p>
            <a:pPr marL="0" indent="360363" algn="just">
              <a:buNone/>
            </a:pPr>
            <a:r>
              <a:rPr lang="uk-UA" sz="1600" dirty="0">
                <a:solidFill>
                  <a:schemeClr val="bg1"/>
                </a:solidFill>
              </a:rPr>
              <a:t>При </a:t>
            </a:r>
            <a:r>
              <a:rPr lang="uk-UA" sz="1600" dirty="0" err="1">
                <a:solidFill>
                  <a:schemeClr val="bg1"/>
                </a:solidFill>
              </a:rPr>
              <a:t>багаторізцевій</a:t>
            </a:r>
            <a:r>
              <a:rPr lang="uk-UA" sz="1600" dirty="0">
                <a:solidFill>
                  <a:schemeClr val="bg1"/>
                </a:solidFill>
              </a:rPr>
              <a:t> обробці на вертикальних багатошпиндельних напівавтоматах послідовної дії в результаті обробки поверхонь за декілька переходів досягається 8-й квалітет точності, на напівавтоматах паралельної (безперервної) дії в результаті </a:t>
            </a:r>
            <a:r>
              <a:rPr lang="uk-UA" sz="1600" dirty="0" err="1">
                <a:solidFill>
                  <a:schemeClr val="bg1"/>
                </a:solidFill>
              </a:rPr>
              <a:t>одноперехідної</a:t>
            </a:r>
            <a:r>
              <a:rPr lang="uk-UA" sz="1600" dirty="0">
                <a:solidFill>
                  <a:schemeClr val="bg1"/>
                </a:solidFill>
              </a:rPr>
              <a:t> обробки кожної поверхні одержують 10-й квалітет точності. При обробці на багатошпиндельних </a:t>
            </a:r>
            <a:r>
              <a:rPr lang="uk-UA" sz="1600" dirty="0" err="1">
                <a:solidFill>
                  <a:schemeClr val="bg1"/>
                </a:solidFill>
              </a:rPr>
              <a:t>багаторізцевих</a:t>
            </a:r>
            <a:r>
              <a:rPr lang="uk-UA" sz="1600" dirty="0">
                <a:solidFill>
                  <a:schemeClr val="bg1"/>
                </a:solidFill>
              </a:rPr>
              <a:t> напівавтоматах при попередньому обточуванні звичайно одержують 10–12 квалітети, а при чистовому точінні 9–10 квалітет точності, розміри за довжиною одержують також за 9–12 квалітетами. </a:t>
            </a:r>
            <a:endParaRPr lang="ru-RU" sz="1600" dirty="0">
              <a:solidFill>
                <a:schemeClr val="bg1"/>
              </a:solidFill>
            </a:endParaRPr>
          </a:p>
          <a:p>
            <a:pPr marL="0" indent="360363" algn="just">
              <a:buNone/>
            </a:pPr>
            <a:r>
              <a:rPr lang="uk-UA" sz="1600" dirty="0" err="1" smtClean="0">
                <a:solidFill>
                  <a:schemeClr val="bg1"/>
                </a:solidFill>
              </a:rPr>
              <a:t>Багаторізцеве</a:t>
            </a:r>
            <a:r>
              <a:rPr lang="uk-UA" sz="1600" dirty="0" smtClean="0">
                <a:solidFill>
                  <a:schemeClr val="bg1"/>
                </a:solidFill>
              </a:rPr>
              <a:t> </a:t>
            </a:r>
            <a:r>
              <a:rPr lang="uk-UA" sz="1600" dirty="0">
                <a:solidFill>
                  <a:schemeClr val="bg1"/>
                </a:solidFill>
              </a:rPr>
              <a:t>обточування в будь-якому варіанті має переваги за затратами основного часу в порівнянні з обточуванням на звичайних токарних верстатах.</a:t>
            </a:r>
            <a:endParaRPr lang="ru-RU" sz="1600" dirty="0">
              <a:solidFill>
                <a:schemeClr val="bg1"/>
              </a:solidFill>
            </a:endParaRPr>
          </a:p>
          <a:p>
            <a:pPr marL="0" indent="360363" algn="just">
              <a:buNone/>
            </a:pPr>
            <a:r>
              <a:rPr lang="uk-UA" sz="1600" dirty="0" smtClean="0">
                <a:solidFill>
                  <a:schemeClr val="bg1"/>
                </a:solidFill>
              </a:rPr>
              <a:t>Найбільш </a:t>
            </a:r>
            <a:r>
              <a:rPr lang="uk-UA" sz="1600" dirty="0">
                <a:solidFill>
                  <a:schemeClr val="bg1"/>
                </a:solidFill>
              </a:rPr>
              <a:t>ефективна побудова операцій </a:t>
            </a:r>
            <a:r>
              <a:rPr lang="uk-UA" sz="1600" dirty="0" err="1">
                <a:solidFill>
                  <a:schemeClr val="bg1"/>
                </a:solidFill>
              </a:rPr>
              <a:t>багаторізцевого</a:t>
            </a:r>
            <a:r>
              <a:rPr lang="uk-UA" sz="1600" dirty="0">
                <a:solidFill>
                  <a:schemeClr val="bg1"/>
                </a:solidFill>
              </a:rPr>
              <a:t> обточування за методом поділу довжини обробки. При цьому кожна шийка вала обробляється за один прохід і основний час визначається по різцю, що обробляє найбільш довгу ділянку вала. </a:t>
            </a:r>
            <a:endParaRPr lang="ru-RU" sz="1600"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1"/>
            <a:ext cx="8229600" cy="2232248"/>
          </a:xfrm>
        </p:spPr>
        <p:txBody>
          <a:bodyPr>
            <a:normAutofit lnSpcReduction="10000"/>
          </a:bodyPr>
          <a:lstStyle/>
          <a:p>
            <a:pPr marL="0" indent="360363" algn="just">
              <a:buNone/>
            </a:pPr>
            <a:r>
              <a:rPr lang="uk-UA" sz="1800" dirty="0">
                <a:solidFill>
                  <a:schemeClr val="bg1"/>
                </a:solidFill>
              </a:rPr>
              <a:t>При проточуванні канавок і підрізанні торців окремих східців відповідні різці встановлюють на передньому поворотному різцетримачі токарного верстата. В цьому випадку канавки проточують вручну </a:t>
            </a:r>
            <a:r>
              <a:rPr lang="uk-UA" sz="1800" dirty="0" err="1">
                <a:solidFill>
                  <a:schemeClr val="bg1"/>
                </a:solidFill>
              </a:rPr>
              <a:t>канавочним</a:t>
            </a:r>
            <a:r>
              <a:rPr lang="uk-UA" sz="1800" dirty="0">
                <a:solidFill>
                  <a:schemeClr val="bg1"/>
                </a:solidFill>
              </a:rPr>
              <a:t> різцем верхнього супорта, повернутим на </a:t>
            </a:r>
            <a:r>
              <a:rPr lang="uk-UA" sz="1800" dirty="0" smtClean="0">
                <a:solidFill>
                  <a:schemeClr val="bg1"/>
                </a:solidFill>
              </a:rPr>
              <a:t>90°. </a:t>
            </a:r>
            <a:r>
              <a:rPr lang="uk-UA" sz="1800" dirty="0">
                <a:solidFill>
                  <a:schemeClr val="bg1"/>
                </a:solidFill>
              </a:rPr>
              <a:t>При обробці багатоступінчастих валів, у яких частина східців збігається за розмірами, для скорочення налагодження доцільно застосовувати комбіновані циліндричні поворотні копіри зі спеціальним налагодженням на ті східці лівого боку вала, розміри яких відрізняються від розмірів східців правого боку вала. </a:t>
            </a:r>
            <a:endParaRPr lang="ru-RU" sz="1800" dirty="0">
              <a:solidFill>
                <a:schemeClr val="bg1"/>
              </a:solidFill>
            </a:endParaRPr>
          </a:p>
        </p:txBody>
      </p:sp>
      <p:pic>
        <p:nvPicPr>
          <p:cNvPr id="4" name="Рисунок 3" descr="https://www.ok-t.ru/studopediaru/baza4/1195477462.files/image562.jpg"/>
          <p:cNvPicPr/>
          <p:nvPr/>
        </p:nvPicPr>
        <p:blipFill>
          <a:blip r:embed="rId2" cstate="print"/>
          <a:srcRect/>
          <a:stretch>
            <a:fillRect/>
          </a:stretch>
        </p:blipFill>
        <p:spPr bwMode="auto">
          <a:xfrm>
            <a:off x="3563888" y="2636912"/>
            <a:ext cx="5009778" cy="3457203"/>
          </a:xfrm>
          <a:prstGeom prst="rect">
            <a:avLst/>
          </a:prstGeom>
          <a:noFill/>
          <a:ln w="9525">
            <a:noFill/>
            <a:miter lim="800000"/>
            <a:headEnd/>
            <a:tailEnd/>
          </a:ln>
        </p:spPr>
      </p:pic>
      <p:sp>
        <p:nvSpPr>
          <p:cNvPr id="5" name="Прямоугольник 4"/>
          <p:cNvSpPr/>
          <p:nvPr/>
        </p:nvSpPr>
        <p:spPr>
          <a:xfrm>
            <a:off x="3059832" y="6237312"/>
            <a:ext cx="5688632" cy="369332"/>
          </a:xfrm>
          <a:prstGeom prst="rect">
            <a:avLst/>
          </a:prstGeom>
        </p:spPr>
        <p:txBody>
          <a:bodyPr wrap="square">
            <a:spAutoFit/>
          </a:bodyPr>
          <a:lstStyle/>
          <a:p>
            <a:r>
              <a:rPr lang="uk-UA" dirty="0">
                <a:solidFill>
                  <a:schemeClr val="bg1"/>
                </a:solidFill>
              </a:rPr>
              <a:t>Рисунок. Налагодження гідрокопіювального верстата</a:t>
            </a:r>
            <a:endParaRPr lang="ru-RU"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620688"/>
            <a:ext cx="8229600" cy="5688632"/>
          </a:xfrm>
        </p:spPr>
        <p:txBody>
          <a:bodyPr>
            <a:normAutofit fontScale="62500" lnSpcReduction="20000"/>
          </a:bodyPr>
          <a:lstStyle/>
          <a:p>
            <a:pPr marL="0" indent="360363" algn="just">
              <a:buNone/>
            </a:pPr>
            <a:r>
              <a:rPr lang="uk-UA" dirty="0">
                <a:solidFill>
                  <a:schemeClr val="bg1"/>
                </a:solidFill>
              </a:rPr>
              <a:t> В умовах серійного і масового виробництва копіювальна обробка валів здійснюється на спеціальних гідрокопіювальних верстатах, обладнаних двома супортами: копіювальним – для обточування циліндричних і конічних шийок вала, і поперечним – для підрізання торців, зняття фасок і проточування канавок.</a:t>
            </a:r>
            <a:endParaRPr lang="ru-RU" dirty="0">
              <a:solidFill>
                <a:schemeClr val="bg1"/>
              </a:solidFill>
            </a:endParaRPr>
          </a:p>
          <a:p>
            <a:pPr marL="0" indent="360363" algn="just">
              <a:buNone/>
            </a:pPr>
            <a:r>
              <a:rPr lang="uk-UA" dirty="0" smtClean="0">
                <a:solidFill>
                  <a:schemeClr val="bg1"/>
                </a:solidFill>
              </a:rPr>
              <a:t>Точність </a:t>
            </a:r>
            <a:r>
              <a:rPr lang="uk-UA" dirty="0">
                <a:solidFill>
                  <a:schemeClr val="bg1"/>
                </a:solidFill>
              </a:rPr>
              <a:t>обробки за допомогою копіювальних пристосувань знаходиться в межах 9-го квалітету. Економічність токарної обробки при застосуванні </a:t>
            </a:r>
            <a:r>
              <a:rPr lang="uk-UA" dirty="0" err="1">
                <a:solidFill>
                  <a:schemeClr val="bg1"/>
                </a:solidFill>
              </a:rPr>
              <a:t>гідросупортів</a:t>
            </a:r>
            <a:r>
              <a:rPr lang="uk-UA" dirty="0">
                <a:solidFill>
                  <a:schemeClr val="bg1"/>
                </a:solidFill>
              </a:rPr>
              <a:t> визначається конфігурацією оброблюваних деталей, вимогами точності та кількістю деталей в партії. Застосування </a:t>
            </a:r>
            <a:r>
              <a:rPr lang="uk-UA" dirty="0" err="1">
                <a:solidFill>
                  <a:schemeClr val="bg1"/>
                </a:solidFill>
              </a:rPr>
              <a:t>гідросупорта</a:t>
            </a:r>
            <a:r>
              <a:rPr lang="uk-UA" dirty="0">
                <a:solidFill>
                  <a:schemeClr val="bg1"/>
                </a:solidFill>
              </a:rPr>
              <a:t> тим доцільніше, чим більше східців у вала і чим складніша його конфігурація.</a:t>
            </a:r>
            <a:endParaRPr lang="ru-RU" dirty="0">
              <a:solidFill>
                <a:schemeClr val="bg1"/>
              </a:solidFill>
            </a:endParaRPr>
          </a:p>
          <a:p>
            <a:pPr marL="0" indent="360363" algn="just">
              <a:buNone/>
            </a:pPr>
            <a:r>
              <a:rPr lang="uk-UA" dirty="0" smtClean="0">
                <a:solidFill>
                  <a:schemeClr val="bg1"/>
                </a:solidFill>
              </a:rPr>
              <a:t>Сучасні </a:t>
            </a:r>
            <a:r>
              <a:rPr lang="uk-UA" dirty="0">
                <a:solidFill>
                  <a:schemeClr val="bg1"/>
                </a:solidFill>
              </a:rPr>
              <a:t>токарні верстати з ЧПК револьверного типу дозволяють за один установ ПРИ ВИСОКІЙ КОНЦЕНТРАЦІЇ ТЕХНОЛОГІЧНИХ ПЕРЕХОДІВ обробити практично усі циліндричні, конічні, фасонні, різьові та інші поверхні заготовок ступінчастих валів, досягаючи при цьому 7-9 квалітет точності і шорсткість поверхонь  до </a:t>
            </a:r>
            <a:r>
              <a:rPr lang="uk-UA" dirty="0" err="1">
                <a:solidFill>
                  <a:schemeClr val="bg1"/>
                </a:solidFill>
              </a:rPr>
              <a:t>Ra</a:t>
            </a:r>
            <a:r>
              <a:rPr lang="uk-UA" dirty="0">
                <a:solidFill>
                  <a:schemeClr val="bg1"/>
                </a:solidFill>
              </a:rPr>
              <a:t>  = 3,2…0,63 мкм. До таких верстатів в першу чергу варто віднести МОД. 1А512МФЗ, РТ-724ФЗРМ, ІР320ПМФ4, 1В340МФ3, 16К20Ф3С1, 1734ф3 та токарні верстати зарубіжних фірм - важкий верстат </a:t>
            </a:r>
            <a:r>
              <a:rPr lang="en-US" dirty="0" err="1">
                <a:solidFill>
                  <a:schemeClr val="bg1"/>
                </a:solidFill>
              </a:rPr>
              <a:t>Proking</a:t>
            </a:r>
            <a:r>
              <a:rPr lang="en-US" dirty="0">
                <a:solidFill>
                  <a:schemeClr val="bg1"/>
                </a:solidFill>
              </a:rPr>
              <a:t> </a:t>
            </a:r>
            <a:r>
              <a:rPr lang="uk-UA" dirty="0">
                <a:solidFill>
                  <a:schemeClr val="bg1"/>
                </a:solidFill>
              </a:rPr>
              <a:t>BN 60, </a:t>
            </a:r>
            <a:r>
              <a:rPr lang="en-US" dirty="0">
                <a:solidFill>
                  <a:schemeClr val="bg1"/>
                </a:solidFill>
              </a:rPr>
              <a:t>FG VDF</a:t>
            </a:r>
            <a:r>
              <a:rPr lang="uk-UA" dirty="0">
                <a:solidFill>
                  <a:schemeClr val="bg1"/>
                </a:solidFill>
              </a:rPr>
              <a:t> 800 </a:t>
            </a:r>
            <a:r>
              <a:rPr lang="en-US" dirty="0">
                <a:solidFill>
                  <a:schemeClr val="bg1"/>
                </a:solidFill>
              </a:rPr>
              <a:t>DUS x</a:t>
            </a:r>
            <a:r>
              <a:rPr lang="uk-UA" dirty="0">
                <a:solidFill>
                  <a:schemeClr val="bg1"/>
                </a:solidFill>
              </a:rPr>
              <a:t> 1000 з плоскою станиною інших токарних верстатів від фірм-виробників O</a:t>
            </a:r>
            <a:r>
              <a:rPr lang="en-US" dirty="0">
                <a:solidFill>
                  <a:schemeClr val="bg1"/>
                </a:solidFill>
              </a:rPr>
              <a:t>PTIMUM</a:t>
            </a:r>
            <a:r>
              <a:rPr lang="uk-UA" dirty="0">
                <a:solidFill>
                  <a:schemeClr val="bg1"/>
                </a:solidFill>
              </a:rPr>
              <a:t>, </a:t>
            </a:r>
            <a:r>
              <a:rPr lang="en-US" dirty="0">
                <a:solidFill>
                  <a:schemeClr val="bg1"/>
                </a:solidFill>
              </a:rPr>
              <a:t>QUANTUM</a:t>
            </a:r>
            <a:r>
              <a:rPr lang="uk-UA" dirty="0">
                <a:solidFill>
                  <a:schemeClr val="bg1"/>
                </a:solidFill>
              </a:rPr>
              <a:t>, </a:t>
            </a:r>
            <a:r>
              <a:rPr lang="en-US" dirty="0">
                <a:solidFill>
                  <a:schemeClr val="bg1"/>
                </a:solidFill>
              </a:rPr>
              <a:t>JINN FA</a:t>
            </a:r>
            <a:r>
              <a:rPr lang="uk-UA" dirty="0">
                <a:solidFill>
                  <a:schemeClr val="bg1"/>
                </a:solidFill>
              </a:rPr>
              <a:t>, </a:t>
            </a:r>
            <a:r>
              <a:rPr lang="en-US" dirty="0">
                <a:solidFill>
                  <a:schemeClr val="bg1"/>
                </a:solidFill>
              </a:rPr>
              <a:t>DMTG</a:t>
            </a:r>
            <a:r>
              <a:rPr lang="uk-UA" dirty="0">
                <a:solidFill>
                  <a:schemeClr val="bg1"/>
                </a:solidFill>
              </a:rPr>
              <a:t>, </a:t>
            </a:r>
            <a:r>
              <a:rPr lang="en-US" dirty="0">
                <a:solidFill>
                  <a:schemeClr val="bg1"/>
                </a:solidFill>
              </a:rPr>
              <a:t>RAIS</a:t>
            </a:r>
            <a:r>
              <a:rPr lang="uk-UA" dirty="0">
                <a:solidFill>
                  <a:schemeClr val="bg1"/>
                </a:solidFill>
              </a:rPr>
              <a:t>, </a:t>
            </a:r>
            <a:r>
              <a:rPr lang="en-US" dirty="0">
                <a:solidFill>
                  <a:schemeClr val="bg1"/>
                </a:solidFill>
              </a:rPr>
              <a:t>SOLEX</a:t>
            </a:r>
            <a:r>
              <a:rPr lang="uk-UA" dirty="0">
                <a:solidFill>
                  <a:schemeClr val="bg1"/>
                </a:solidFill>
              </a:rPr>
              <a:t>, </a:t>
            </a:r>
            <a:r>
              <a:rPr lang="en-US" dirty="0">
                <a:solidFill>
                  <a:schemeClr val="bg1"/>
                </a:solidFill>
              </a:rPr>
              <a:t>SMTCL </a:t>
            </a:r>
            <a:r>
              <a:rPr lang="uk-UA" dirty="0">
                <a:solidFill>
                  <a:schemeClr val="bg1"/>
                </a:solidFill>
              </a:rPr>
              <a:t>та інших. Нижче наведені деякі інструментальні налагодження для обробки ступінчастих валів.</a:t>
            </a:r>
            <a:endParaRPr lang="ru-RU"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politek-service.ru/upload/resize_cache/iblock/21a/1910_675_158d509c04a63cf3373a6621903b29023/17_tokarnie_avtomati_prodolnogo_tocheniya_swiss_type_tornos_multiswiss_16_26_32_politek.png"/>
          <p:cNvPicPr/>
          <p:nvPr/>
        </p:nvPicPr>
        <p:blipFill>
          <a:blip r:embed="rId2" cstate="print"/>
          <a:srcRect/>
          <a:stretch>
            <a:fillRect/>
          </a:stretch>
        </p:blipFill>
        <p:spPr bwMode="auto">
          <a:xfrm>
            <a:off x="467544" y="404664"/>
            <a:ext cx="6840760" cy="2736304"/>
          </a:xfrm>
          <a:prstGeom prst="rect">
            <a:avLst/>
          </a:prstGeom>
          <a:noFill/>
          <a:ln w="9525">
            <a:noFill/>
            <a:miter lim="800000"/>
            <a:headEnd/>
            <a:tailEnd/>
          </a:ln>
        </p:spPr>
      </p:pic>
      <p:pic>
        <p:nvPicPr>
          <p:cNvPr id="5" name="Рисунок 4" descr="http://vseochpu.ru/wp-content/uploads/2017/08/TNA300_RZ2.jpg"/>
          <p:cNvPicPr/>
          <p:nvPr/>
        </p:nvPicPr>
        <p:blipFill>
          <a:blip r:embed="rId3" cstate="print"/>
          <a:srcRect/>
          <a:stretch>
            <a:fillRect/>
          </a:stretch>
        </p:blipFill>
        <p:spPr bwMode="auto">
          <a:xfrm>
            <a:off x="3563888" y="3284984"/>
            <a:ext cx="5328677" cy="3313771"/>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02234"/>
          </a:xfrm>
        </p:spPr>
        <p:txBody>
          <a:bodyPr>
            <a:normAutofit fontScale="90000"/>
          </a:bodyPr>
          <a:lstStyle/>
          <a:p>
            <a:r>
              <a:rPr lang="uk-UA" b="1" dirty="0">
                <a:solidFill>
                  <a:schemeClr val="bg1"/>
                </a:solidFill>
              </a:rPr>
              <a:t>3.1. Технологія виготовлення ступінчастих </a:t>
            </a:r>
            <a:r>
              <a:rPr lang="uk-UA" b="1" dirty="0" smtClean="0">
                <a:solidFill>
                  <a:schemeClr val="bg1"/>
                </a:solidFill>
              </a:rPr>
              <a:t>валів</a:t>
            </a:r>
            <a:r>
              <a:rPr lang="en-US" b="1" dirty="0" smtClean="0">
                <a:solidFill>
                  <a:schemeClr val="bg1"/>
                </a:solidFill>
              </a:rPr>
              <a:t/>
            </a:r>
            <a:br>
              <a:rPr lang="en-US" b="1" dirty="0" smtClean="0">
                <a:solidFill>
                  <a:schemeClr val="bg1"/>
                </a:solidFill>
              </a:rPr>
            </a:br>
            <a:r>
              <a:rPr lang="uk-UA" sz="3600" dirty="0">
                <a:solidFill>
                  <a:schemeClr val="bg1"/>
                </a:solidFill>
              </a:rPr>
              <a:t>3.1.1.Службове призначення валів та їх конструктивні різновиди</a:t>
            </a:r>
            <a:endParaRPr lang="ru-RU" sz="3600" b="1" dirty="0">
              <a:solidFill>
                <a:schemeClr val="bg1"/>
              </a:solidFill>
            </a:endParaRPr>
          </a:p>
        </p:txBody>
      </p:sp>
      <p:sp>
        <p:nvSpPr>
          <p:cNvPr id="3" name="Содержимое 2"/>
          <p:cNvSpPr>
            <a:spLocks noGrp="1"/>
          </p:cNvSpPr>
          <p:nvPr>
            <p:ph idx="1"/>
          </p:nvPr>
        </p:nvSpPr>
        <p:spPr>
          <a:xfrm>
            <a:off x="457200" y="2708920"/>
            <a:ext cx="8229600" cy="3417243"/>
          </a:xfrm>
        </p:spPr>
        <p:txBody>
          <a:bodyPr>
            <a:normAutofit fontScale="62500" lnSpcReduction="20000"/>
          </a:bodyPr>
          <a:lstStyle/>
          <a:p>
            <a:pPr marL="0" indent="277813" algn="just">
              <a:buNone/>
            </a:pPr>
            <a:r>
              <a:rPr lang="uk-UA" dirty="0">
                <a:solidFill>
                  <a:schemeClr val="bg1"/>
                </a:solidFill>
              </a:rPr>
              <a:t> До деталей цього класу відносять вали, осі, тяги, циліндричні стержні типу пальців  тощо. </a:t>
            </a:r>
            <a:endParaRPr lang="ru-RU" dirty="0">
              <a:solidFill>
                <a:schemeClr val="bg1"/>
              </a:solidFill>
            </a:endParaRPr>
          </a:p>
          <a:p>
            <a:pPr marL="0" indent="277813" algn="just">
              <a:buNone/>
            </a:pPr>
            <a:r>
              <a:rPr lang="uk-UA" dirty="0" smtClean="0">
                <a:solidFill>
                  <a:schemeClr val="bg1"/>
                </a:solidFill>
              </a:rPr>
              <a:t>Вали </a:t>
            </a:r>
            <a:r>
              <a:rPr lang="uk-UA" dirty="0">
                <a:solidFill>
                  <a:schemeClr val="bg1"/>
                </a:solidFill>
              </a:rPr>
              <a:t>призначені для передачі крутного моменту і працюють на кручення та згинання. </a:t>
            </a:r>
            <a:endParaRPr lang="ru-RU" dirty="0">
              <a:solidFill>
                <a:schemeClr val="bg1"/>
              </a:solidFill>
            </a:endParaRPr>
          </a:p>
          <a:p>
            <a:pPr marL="0" indent="277813" algn="just">
              <a:buNone/>
            </a:pPr>
            <a:r>
              <a:rPr lang="uk-UA" dirty="0" smtClean="0">
                <a:solidFill>
                  <a:schemeClr val="bg1"/>
                </a:solidFill>
              </a:rPr>
              <a:t>Осі </a:t>
            </a:r>
            <a:r>
              <a:rPr lang="uk-UA" dirty="0">
                <a:solidFill>
                  <a:schemeClr val="bg1"/>
                </a:solidFill>
              </a:rPr>
              <a:t>є круглими балками, що працюють на згинання. </a:t>
            </a:r>
            <a:endParaRPr lang="ru-RU" dirty="0">
              <a:solidFill>
                <a:schemeClr val="bg1"/>
              </a:solidFill>
            </a:endParaRPr>
          </a:p>
          <a:p>
            <a:pPr marL="0" indent="277813" algn="just">
              <a:buNone/>
            </a:pPr>
            <a:r>
              <a:rPr lang="uk-UA" dirty="0" smtClean="0">
                <a:solidFill>
                  <a:schemeClr val="bg1"/>
                </a:solidFill>
              </a:rPr>
              <a:t>Тяги </a:t>
            </a:r>
            <a:r>
              <a:rPr lang="uk-UA" dirty="0">
                <a:solidFill>
                  <a:schemeClr val="bg1"/>
                </a:solidFill>
              </a:rPr>
              <a:t>призначені для передачі осьових зусиль і працюють на розтягування, стискання та поздовжнє згинання. </a:t>
            </a:r>
            <a:endParaRPr lang="en-US" dirty="0" smtClean="0">
              <a:solidFill>
                <a:schemeClr val="bg1"/>
              </a:solidFill>
            </a:endParaRPr>
          </a:p>
          <a:p>
            <a:pPr marL="0" indent="277813" algn="just">
              <a:buNone/>
            </a:pPr>
            <a:r>
              <a:rPr lang="uk-UA" dirty="0">
                <a:solidFill>
                  <a:schemeClr val="bg1"/>
                </a:solidFill>
              </a:rPr>
              <a:t> Найбільш питому вагу серед деталей цього класу мають вали. Основними конструктивними різновидами валів є вали гладкі, ступінчасті та фланцеві. Найбільш поширені ступінчасті вали. Вони виконуються з потовщеною частиною посередині або з одного кінця (рисунки).</a:t>
            </a:r>
            <a:endParaRPr lang="ru-RU"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stouch.ru/wp-content/gallery/tokarnyj-stanok/program_cnc_milling2_slider.jpg"/>
          <p:cNvPicPr/>
          <p:nvPr/>
        </p:nvPicPr>
        <p:blipFill>
          <a:blip r:embed="rId2" cstate="print"/>
          <a:srcRect/>
          <a:stretch>
            <a:fillRect/>
          </a:stretch>
        </p:blipFill>
        <p:spPr bwMode="auto">
          <a:xfrm>
            <a:off x="1331640" y="980728"/>
            <a:ext cx="6120765" cy="3448031"/>
          </a:xfrm>
          <a:prstGeom prst="rect">
            <a:avLst/>
          </a:prstGeom>
          <a:noFill/>
          <a:ln w="9525">
            <a:noFill/>
            <a:miter lim="800000"/>
            <a:headEnd/>
            <a:tailEnd/>
          </a:ln>
        </p:spPr>
      </p:pic>
      <p:sp>
        <p:nvSpPr>
          <p:cNvPr id="5" name="Прямоугольник 4"/>
          <p:cNvSpPr/>
          <p:nvPr/>
        </p:nvSpPr>
        <p:spPr>
          <a:xfrm>
            <a:off x="1259632" y="5085184"/>
            <a:ext cx="7200800" cy="707886"/>
          </a:xfrm>
          <a:prstGeom prst="rect">
            <a:avLst/>
          </a:prstGeom>
        </p:spPr>
        <p:txBody>
          <a:bodyPr wrap="square">
            <a:spAutoFit/>
          </a:bodyPr>
          <a:lstStyle/>
          <a:p>
            <a:r>
              <a:rPr lang="uk-UA" sz="2000" dirty="0">
                <a:solidFill>
                  <a:schemeClr val="bg1"/>
                </a:solidFill>
              </a:rPr>
              <a:t>Рисунок. Інструментальні налагодження </a:t>
            </a:r>
            <a:r>
              <a:rPr lang="uk-UA" sz="2000" dirty="0" smtClean="0">
                <a:solidFill>
                  <a:schemeClr val="bg1"/>
                </a:solidFill>
              </a:rPr>
              <a:t>токарних </a:t>
            </a:r>
            <a:r>
              <a:rPr lang="uk-UA" sz="2000" dirty="0">
                <a:solidFill>
                  <a:schemeClr val="bg1"/>
                </a:solidFill>
              </a:rPr>
              <a:t>верстатів з ЧПК для обробки ступінчастих (східчастих) валів</a:t>
            </a:r>
            <a:endParaRPr lang="ru-RU" sz="2000"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8229600" cy="5361459"/>
          </a:xfrm>
        </p:spPr>
        <p:txBody>
          <a:bodyPr>
            <a:normAutofit fontScale="77500" lnSpcReduction="20000"/>
          </a:bodyPr>
          <a:lstStyle/>
          <a:p>
            <a:pPr marL="0" indent="360363" algn="just">
              <a:buNone/>
            </a:pPr>
            <a:r>
              <a:rPr lang="uk-UA" dirty="0"/>
              <a:t> </a:t>
            </a:r>
            <a:r>
              <a:rPr lang="uk-UA" sz="2900" dirty="0">
                <a:solidFill>
                  <a:schemeClr val="bg1"/>
                </a:solidFill>
              </a:rPr>
              <a:t>Шліфування зовнішніх циліндричних і торцевих поверхонь ступінчастих валів є у своїй більшості викінчувальною операцією. </a:t>
            </a:r>
            <a:endParaRPr lang="ru-RU" sz="2900" dirty="0">
              <a:solidFill>
                <a:schemeClr val="bg1"/>
              </a:solidFill>
            </a:endParaRPr>
          </a:p>
          <a:p>
            <a:pPr marL="0" indent="360363" algn="just">
              <a:buNone/>
            </a:pPr>
            <a:r>
              <a:rPr lang="uk-UA" sz="2900" dirty="0" smtClean="0">
                <a:solidFill>
                  <a:schemeClr val="bg1"/>
                </a:solidFill>
              </a:rPr>
              <a:t>Шийки </a:t>
            </a:r>
            <a:r>
              <a:rPr lang="uk-UA" sz="2900" dirty="0">
                <a:solidFill>
                  <a:schemeClr val="bg1"/>
                </a:solidFill>
              </a:rPr>
              <a:t>валів зазвичай виконують за дві операції (або за два переходи) - попередню та чистову. Шліфування відбувається на круглошліфувальних верстатах методом поздовжньої подачі (на прохід) або поперечної подачі врізанням з установленням заготовки в центрах. Крім того, шліфування ступінчастих валів здійснюють на безцентрово-шліфувальних верстатах.</a:t>
            </a:r>
            <a:endParaRPr lang="ru-RU" sz="2900" dirty="0">
              <a:solidFill>
                <a:schemeClr val="bg1"/>
              </a:solidFill>
            </a:endParaRPr>
          </a:p>
          <a:p>
            <a:pPr marL="0" indent="360363" algn="just">
              <a:buNone/>
            </a:pPr>
            <a:r>
              <a:rPr lang="uk-UA" sz="2900" dirty="0" smtClean="0">
                <a:solidFill>
                  <a:schemeClr val="bg1"/>
                </a:solidFill>
              </a:rPr>
              <a:t>Обробка </a:t>
            </a:r>
            <a:r>
              <a:rPr lang="uk-UA" sz="2900" dirty="0">
                <a:solidFill>
                  <a:schemeClr val="bg1"/>
                </a:solidFill>
              </a:rPr>
              <a:t>шляхом поперечної подачі відрізняється високою продуктивністю. Особливо при використанні набору кругів при шліфуванні кількох шийок вала одночасно. </a:t>
            </a:r>
            <a:r>
              <a:rPr lang="uk-UA" sz="2900" dirty="0" err="1">
                <a:solidFill>
                  <a:schemeClr val="bg1"/>
                </a:solidFill>
              </a:rPr>
              <a:t>Врізне</a:t>
            </a:r>
            <a:r>
              <a:rPr lang="uk-UA" sz="2900" dirty="0">
                <a:solidFill>
                  <a:schemeClr val="bg1"/>
                </a:solidFill>
              </a:rPr>
              <a:t> шліфування широким профільним кругом  застосовують для одночасної обробка кількох близько розміщених поверхонь, при цьому загальна ширина круга не повинна перевищувати 250 мм</a:t>
            </a:r>
            <a:r>
              <a:rPr lang="uk-UA" sz="2900" dirty="0" smtClean="0">
                <a:solidFill>
                  <a:schemeClr val="bg1"/>
                </a:solidFill>
              </a:rPr>
              <a:t>.</a:t>
            </a:r>
          </a:p>
          <a:p>
            <a:pPr marL="0" indent="360363" algn="just">
              <a:buNone/>
            </a:pPr>
            <a:endParaRPr lang="uk-UA" sz="2900" dirty="0">
              <a:solidFill>
                <a:schemeClr val="bg1"/>
              </a:solidFill>
            </a:endParaRPr>
          </a:p>
          <a:p>
            <a:pPr marL="0" indent="360363" algn="just">
              <a:buNone/>
            </a:pPr>
            <a:r>
              <a:rPr lang="uk-UA" sz="2800" dirty="0">
                <a:solidFill>
                  <a:schemeClr val="bg1"/>
                </a:solidFill>
              </a:rPr>
              <a:t>Нижче наведені приклади круглого шліфування.</a:t>
            </a:r>
            <a:endParaRPr lang="ru-RU" sz="2800"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s://gtrz.com.ua/wp-content/uploads/2018/02/10-foto-1.jpg"/>
          <p:cNvPicPr/>
          <p:nvPr/>
        </p:nvPicPr>
        <p:blipFill>
          <a:blip r:embed="rId2" cstate="print"/>
          <a:srcRect/>
          <a:stretch>
            <a:fillRect/>
          </a:stretch>
        </p:blipFill>
        <p:spPr bwMode="auto">
          <a:xfrm>
            <a:off x="827584" y="908720"/>
            <a:ext cx="7272808" cy="468052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476672"/>
            <a:ext cx="8229600" cy="1612776"/>
          </a:xfrm>
        </p:spPr>
        <p:txBody>
          <a:bodyPr>
            <a:normAutofit lnSpcReduction="10000"/>
          </a:bodyPr>
          <a:lstStyle/>
          <a:p>
            <a:pPr marL="0" indent="360363" algn="just">
              <a:buNone/>
            </a:pPr>
            <a:r>
              <a:rPr lang="uk-UA" sz="2000" dirty="0">
                <a:solidFill>
                  <a:schemeClr val="bg1"/>
                </a:solidFill>
              </a:rPr>
              <a:t>Фрезерування шпонкових пазів виконується на шпонково-фрезерних верстатах (наприклад - 692А) кінцевою фрезою або на горизонтально-фрезерних верстатах дисковою фрезою в залежності від конструкції паза. Вал встановлюється на центри або шийками на призми, що вивірені на паралельність напрямку руху подачі. </a:t>
            </a:r>
            <a:endParaRPr lang="ru-RU" sz="2000" dirty="0">
              <a:solidFill>
                <a:schemeClr val="bg1"/>
              </a:solidFill>
            </a:endParaRPr>
          </a:p>
        </p:txBody>
      </p:sp>
      <p:pic>
        <p:nvPicPr>
          <p:cNvPr id="4" name="Рисунок 3" descr="https://ozlib.com/htm/img/17/21045/88.png"/>
          <p:cNvPicPr/>
          <p:nvPr/>
        </p:nvPicPr>
        <p:blipFill>
          <a:blip r:embed="rId2" cstate="print"/>
          <a:srcRect/>
          <a:stretch>
            <a:fillRect/>
          </a:stretch>
        </p:blipFill>
        <p:spPr bwMode="auto">
          <a:xfrm>
            <a:off x="1475656" y="1988840"/>
            <a:ext cx="6660783" cy="2938761"/>
          </a:xfrm>
          <a:prstGeom prst="rect">
            <a:avLst/>
          </a:prstGeom>
          <a:noFill/>
          <a:ln w="9525">
            <a:noFill/>
            <a:miter lim="800000"/>
            <a:headEnd/>
            <a:tailEnd/>
          </a:ln>
        </p:spPr>
      </p:pic>
      <p:sp>
        <p:nvSpPr>
          <p:cNvPr id="1025" name="Rectangle 1"/>
          <p:cNvSpPr>
            <a:spLocks noChangeArrowheads="1"/>
          </p:cNvSpPr>
          <p:nvPr/>
        </p:nvSpPr>
        <p:spPr bwMode="auto">
          <a:xfrm>
            <a:off x="539552" y="5229200"/>
            <a:ext cx="838842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Рисунок. Фрезерування шпонкових пазів:</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а) наскрізного призматичного шпонкового паза дисковою шпонковою фрезою;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б) закритого призматичного  шпонкового паза пальцевою шпонковою фрезою; </a:t>
            </a:r>
          </a:p>
          <a:p>
            <a:pPr marR="0" lvl="0" indent="269875"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в) сегментного шпонкового паза дисковою шпонковою фрезою</a:t>
            </a:r>
            <a:endParaRPr kumimoji="0" lang="uk-UA"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47664" y="5805264"/>
            <a:ext cx="6264696" cy="576064"/>
          </a:xfrm>
        </p:spPr>
        <p:txBody>
          <a:bodyPr>
            <a:normAutofit/>
          </a:bodyPr>
          <a:lstStyle/>
          <a:p>
            <a:pPr>
              <a:buNone/>
            </a:pPr>
            <a:r>
              <a:rPr lang="uk-UA" sz="2000" dirty="0">
                <a:solidFill>
                  <a:schemeClr val="bg1"/>
                </a:solidFill>
              </a:rPr>
              <a:t>Рисунок. Фрезерування сегментного шпонкового </a:t>
            </a:r>
            <a:r>
              <a:rPr lang="uk-UA" sz="2000" dirty="0" smtClean="0">
                <a:solidFill>
                  <a:schemeClr val="bg1"/>
                </a:solidFill>
              </a:rPr>
              <a:t>паза</a:t>
            </a:r>
            <a:endParaRPr lang="ru-RU" sz="2000" dirty="0">
              <a:solidFill>
                <a:schemeClr val="bg1"/>
              </a:solidFill>
            </a:endParaRPr>
          </a:p>
        </p:txBody>
      </p:sp>
      <p:pic>
        <p:nvPicPr>
          <p:cNvPr id="4" name="Рисунок 3" descr="https://www.chipmaker.ru/uploads/post/monthly_2013_04/post-72630-012123400%201365341663.jpg"/>
          <p:cNvPicPr/>
          <p:nvPr/>
        </p:nvPicPr>
        <p:blipFill>
          <a:blip r:embed="rId2" cstate="print"/>
          <a:srcRect/>
          <a:stretch>
            <a:fillRect/>
          </a:stretch>
        </p:blipFill>
        <p:spPr bwMode="auto">
          <a:xfrm>
            <a:off x="1259632" y="692696"/>
            <a:ext cx="6984776" cy="468052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5445224"/>
            <a:ext cx="8229600" cy="896963"/>
          </a:xfrm>
        </p:spPr>
        <p:txBody>
          <a:bodyPr>
            <a:normAutofit/>
          </a:bodyPr>
          <a:lstStyle/>
          <a:p>
            <a:pPr>
              <a:buNone/>
            </a:pPr>
            <a:r>
              <a:rPr lang="uk-UA" sz="2000" dirty="0">
                <a:solidFill>
                  <a:schemeClr val="bg1"/>
                </a:solidFill>
              </a:rPr>
              <a:t>Рисунок. Фрезерування закритого призматичного шпонкового паза кінцевою шпонковою фрезою</a:t>
            </a:r>
            <a:endParaRPr lang="ru-RU" sz="2000" dirty="0">
              <a:solidFill>
                <a:schemeClr val="bg1"/>
              </a:solidFill>
            </a:endParaRPr>
          </a:p>
        </p:txBody>
      </p:sp>
      <p:pic>
        <p:nvPicPr>
          <p:cNvPr id="4" name="Рисунок 3" descr="https://i.ytimg.com/vi/7c7HmzB5Y5E/maxresdefault.jpg"/>
          <p:cNvPicPr/>
          <p:nvPr/>
        </p:nvPicPr>
        <p:blipFill>
          <a:blip r:embed="rId2" cstate="print"/>
          <a:srcRect/>
          <a:stretch>
            <a:fillRect/>
          </a:stretch>
        </p:blipFill>
        <p:spPr bwMode="auto">
          <a:xfrm>
            <a:off x="971600" y="620688"/>
            <a:ext cx="7056784" cy="4464496"/>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04664"/>
            <a:ext cx="8229600" cy="1828800"/>
          </a:xfrm>
        </p:spPr>
        <p:txBody>
          <a:bodyPr/>
          <a:lstStyle/>
          <a:p>
            <a:pPr marL="0" indent="360363" algn="just">
              <a:buNone/>
            </a:pPr>
            <a:r>
              <a:rPr lang="uk-UA" dirty="0">
                <a:solidFill>
                  <a:schemeClr val="bg1"/>
                </a:solidFill>
              </a:rPr>
              <a:t> </a:t>
            </a:r>
            <a:r>
              <a:rPr lang="uk-UA" sz="2000" dirty="0">
                <a:solidFill>
                  <a:schemeClr val="bg1"/>
                </a:solidFill>
              </a:rPr>
              <a:t>Шліцьові поверхні на валах обробляються на шліцефрезерних верстатах (5350, 5603, 5618А тощо) черв’ячною фрезою зі встановленням на жорстких центрах. За умовами продуктивності доцільно на шийках валів діаметром до 60–80 мм фрезерувати шліци за один прохід, при більших розмірах фрезерування поділяють на попереднє і чистове. </a:t>
            </a:r>
            <a:endParaRPr lang="ru-RU" sz="2000" dirty="0">
              <a:solidFill>
                <a:schemeClr val="bg1"/>
              </a:solidFill>
            </a:endParaRPr>
          </a:p>
        </p:txBody>
      </p:sp>
      <p:pic>
        <p:nvPicPr>
          <p:cNvPr id="4" name="Рисунок 3" descr="https://img.youtube.com/vi/z-FjXYx60-w/0.jpg"/>
          <p:cNvPicPr/>
          <p:nvPr/>
        </p:nvPicPr>
        <p:blipFill>
          <a:blip r:embed="rId2" cstate="print"/>
          <a:srcRect/>
          <a:stretch>
            <a:fillRect/>
          </a:stretch>
        </p:blipFill>
        <p:spPr bwMode="auto">
          <a:xfrm>
            <a:off x="1979712" y="2204864"/>
            <a:ext cx="5181600" cy="3695700"/>
          </a:xfrm>
          <a:prstGeom prst="rect">
            <a:avLst/>
          </a:prstGeom>
          <a:noFill/>
          <a:ln w="9525">
            <a:noFill/>
            <a:miter lim="800000"/>
            <a:headEnd/>
            <a:tailEnd/>
          </a:ln>
        </p:spPr>
      </p:pic>
      <p:sp>
        <p:nvSpPr>
          <p:cNvPr id="47105" name="Rectangle 1"/>
          <p:cNvSpPr>
            <a:spLocks noChangeArrowheads="1"/>
          </p:cNvSpPr>
          <p:nvPr/>
        </p:nvSpPr>
        <p:spPr bwMode="auto">
          <a:xfrm>
            <a:off x="1043608" y="6093296"/>
            <a:ext cx="759633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Рисунок. Фрезерування призматичних шліців дисковою фрезою</a:t>
            </a:r>
            <a:endParaRPr kumimoji="0" lang="uk-UA"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332656"/>
            <a:ext cx="8229600" cy="2404864"/>
          </a:xfrm>
        </p:spPr>
        <p:txBody>
          <a:bodyPr>
            <a:normAutofit lnSpcReduction="10000"/>
          </a:bodyPr>
          <a:lstStyle/>
          <a:p>
            <a:pPr marL="0" indent="360363" algn="just">
              <a:buNone/>
            </a:pPr>
            <a:r>
              <a:rPr lang="uk-UA" dirty="0">
                <a:solidFill>
                  <a:schemeClr val="bg1"/>
                </a:solidFill>
              </a:rPr>
              <a:t> </a:t>
            </a:r>
            <a:r>
              <a:rPr lang="uk-UA" sz="2000" dirty="0">
                <a:solidFill>
                  <a:schemeClr val="bg1"/>
                </a:solidFill>
              </a:rPr>
              <a:t>Обробку шліцьових поверхонь виконують за дві операції незалежно від розміру в тому випадку, коли вал проходить термічну обробку з незначним підвищенням твердості (HRC &lt; 40). В цьому випадку попереднє нарізання робиться до термічної обробки, при чистовому нарізанні після термічної обробки усувають просторові похибки, що виникли, і забезпечують потрібну точність і шорсткість поверхні без шліфування. </a:t>
            </a:r>
            <a:endParaRPr lang="ru-RU" sz="2000" dirty="0">
              <a:solidFill>
                <a:schemeClr val="bg1"/>
              </a:solidFill>
            </a:endParaRPr>
          </a:p>
        </p:txBody>
      </p:sp>
      <p:pic>
        <p:nvPicPr>
          <p:cNvPr id="4" name="Рисунок 3" descr="https://pro-metalloobrabotku.ru/wp-content/uploads/2019/07/narezka-shlitsov-89.jpg"/>
          <p:cNvPicPr/>
          <p:nvPr/>
        </p:nvPicPr>
        <p:blipFill>
          <a:blip r:embed="rId2" cstate="print"/>
          <a:srcRect/>
          <a:stretch>
            <a:fillRect/>
          </a:stretch>
        </p:blipFill>
        <p:spPr bwMode="auto">
          <a:xfrm>
            <a:off x="2123728" y="2348880"/>
            <a:ext cx="5760725" cy="3573904"/>
          </a:xfrm>
          <a:prstGeom prst="rect">
            <a:avLst/>
          </a:prstGeom>
          <a:noFill/>
          <a:ln w="9525">
            <a:noFill/>
            <a:miter lim="800000"/>
            <a:headEnd/>
            <a:tailEnd/>
          </a:ln>
        </p:spPr>
      </p:pic>
      <p:sp>
        <p:nvSpPr>
          <p:cNvPr id="5" name="Прямоугольник 4"/>
          <p:cNvSpPr/>
          <p:nvPr/>
        </p:nvSpPr>
        <p:spPr>
          <a:xfrm>
            <a:off x="1115616" y="6093296"/>
            <a:ext cx="6767736" cy="369332"/>
          </a:xfrm>
          <a:prstGeom prst="rect">
            <a:avLst/>
          </a:prstGeom>
        </p:spPr>
        <p:txBody>
          <a:bodyPr wrap="square">
            <a:spAutoFit/>
          </a:bodyPr>
          <a:lstStyle/>
          <a:p>
            <a:r>
              <a:rPr lang="uk-UA" dirty="0">
                <a:solidFill>
                  <a:schemeClr val="bg1"/>
                </a:solidFill>
              </a:rPr>
              <a:t>Рисунок. Фрезерування шліців черв’ячною шліцьовою фрезою</a:t>
            </a:r>
            <a:endParaRPr lang="ru-RU" dirty="0">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29600" cy="5505475"/>
          </a:xfrm>
        </p:spPr>
        <p:txBody>
          <a:bodyPr>
            <a:normAutofit fontScale="62500" lnSpcReduction="20000"/>
          </a:bodyPr>
          <a:lstStyle/>
          <a:p>
            <a:pPr marL="0" indent="360363" algn="just">
              <a:buNone/>
            </a:pPr>
            <a:r>
              <a:rPr lang="uk-UA" dirty="0">
                <a:solidFill>
                  <a:schemeClr val="bg1"/>
                </a:solidFill>
              </a:rPr>
              <a:t>Перспективний процес - накатування шліців. Цей метод високопродуктивний і поліпшує фізико-механічні властивості металу. </a:t>
            </a:r>
            <a:endParaRPr lang="ru-RU" dirty="0">
              <a:solidFill>
                <a:schemeClr val="bg1"/>
              </a:solidFill>
            </a:endParaRPr>
          </a:p>
          <a:p>
            <a:pPr marL="0" indent="360363" algn="just">
              <a:buNone/>
            </a:pPr>
            <a:r>
              <a:rPr lang="uk-UA" dirty="0">
                <a:solidFill>
                  <a:schemeClr val="bg1"/>
                </a:solidFill>
              </a:rPr>
              <a:t> </a:t>
            </a:r>
            <a:r>
              <a:rPr lang="uk-UA" dirty="0" smtClean="0">
                <a:solidFill>
                  <a:schemeClr val="bg1"/>
                </a:solidFill>
              </a:rPr>
              <a:t>Свердління </a:t>
            </a:r>
            <a:r>
              <a:rPr lang="uk-UA" dirty="0">
                <a:solidFill>
                  <a:schemeClr val="bg1"/>
                </a:solidFill>
              </a:rPr>
              <a:t>отворів виконується на </a:t>
            </a:r>
            <a:r>
              <a:rPr lang="uk-UA" dirty="0" err="1">
                <a:solidFill>
                  <a:schemeClr val="bg1"/>
                </a:solidFill>
              </a:rPr>
              <a:t>одно-</a:t>
            </a:r>
            <a:r>
              <a:rPr lang="uk-UA" dirty="0">
                <a:solidFill>
                  <a:schemeClr val="bg1"/>
                </a:solidFill>
              </a:rPr>
              <a:t> чи багатошпиндельних свердлильних верстатах. Тип верстата і схема встановлення залежить від конструкції вала і розташування отворів. </a:t>
            </a:r>
            <a:endParaRPr lang="ru-RU" dirty="0">
              <a:solidFill>
                <a:schemeClr val="bg1"/>
              </a:solidFill>
            </a:endParaRPr>
          </a:p>
          <a:p>
            <a:pPr marL="0" indent="360363" algn="just">
              <a:buNone/>
            </a:pPr>
            <a:r>
              <a:rPr lang="uk-UA" dirty="0">
                <a:solidFill>
                  <a:schemeClr val="bg1"/>
                </a:solidFill>
              </a:rPr>
              <a:t> </a:t>
            </a:r>
            <a:r>
              <a:rPr lang="uk-UA" dirty="0" smtClean="0">
                <a:solidFill>
                  <a:schemeClr val="bg1"/>
                </a:solidFill>
              </a:rPr>
              <a:t>Створення </a:t>
            </a:r>
            <a:r>
              <a:rPr lang="uk-UA" dirty="0">
                <a:solidFill>
                  <a:schemeClr val="bg1"/>
                </a:solidFill>
              </a:rPr>
              <a:t>різі на шийках, що загартовуються - до термічної обробки, а на тих, що не загартовуються, після остаточного шліфування шийок вала. Цим зменшується небезпека псування різі при транспортуванні заготовок. </a:t>
            </a:r>
            <a:endParaRPr lang="ru-RU" dirty="0">
              <a:solidFill>
                <a:schemeClr val="bg1"/>
              </a:solidFill>
            </a:endParaRPr>
          </a:p>
          <a:p>
            <a:pPr marL="0" indent="360363" algn="just">
              <a:buNone/>
            </a:pPr>
            <a:r>
              <a:rPr lang="uk-UA" dirty="0">
                <a:solidFill>
                  <a:schemeClr val="bg1"/>
                </a:solidFill>
              </a:rPr>
              <a:t> </a:t>
            </a:r>
            <a:r>
              <a:rPr lang="uk-UA" dirty="0" smtClean="0">
                <a:solidFill>
                  <a:schemeClr val="bg1"/>
                </a:solidFill>
              </a:rPr>
              <a:t>Метод </a:t>
            </a:r>
            <a:r>
              <a:rPr lang="uk-UA" dirty="0">
                <a:solidFill>
                  <a:schemeClr val="bg1"/>
                </a:solidFill>
              </a:rPr>
              <a:t>формування різі залежить від її класу точності. Для валів з різзю 2-го класу точності в масовому і </a:t>
            </a:r>
            <a:r>
              <a:rPr lang="uk-UA" dirty="0" err="1">
                <a:solidFill>
                  <a:schemeClr val="bg1"/>
                </a:solidFill>
              </a:rPr>
              <a:t>великосерійному</a:t>
            </a:r>
            <a:r>
              <a:rPr lang="uk-UA" dirty="0">
                <a:solidFill>
                  <a:schemeClr val="bg1"/>
                </a:solidFill>
              </a:rPr>
              <a:t> виробництвах застосовуються </a:t>
            </a:r>
            <a:r>
              <a:rPr lang="uk-UA" dirty="0" err="1">
                <a:solidFill>
                  <a:schemeClr val="bg1"/>
                </a:solidFill>
              </a:rPr>
              <a:t>різетокарні</a:t>
            </a:r>
            <a:r>
              <a:rPr lang="uk-UA" dirty="0">
                <a:solidFill>
                  <a:schemeClr val="bg1"/>
                </a:solidFill>
              </a:rPr>
              <a:t> напівавтомати 1920 і 1921. </a:t>
            </a:r>
            <a:endParaRPr lang="ru-RU" dirty="0">
              <a:solidFill>
                <a:schemeClr val="bg1"/>
              </a:solidFill>
            </a:endParaRPr>
          </a:p>
          <a:p>
            <a:pPr marL="0" indent="360363" algn="just">
              <a:buNone/>
            </a:pPr>
            <a:r>
              <a:rPr lang="uk-UA" dirty="0">
                <a:solidFill>
                  <a:schemeClr val="bg1"/>
                </a:solidFill>
              </a:rPr>
              <a:t> </a:t>
            </a:r>
            <a:r>
              <a:rPr lang="uk-UA" dirty="0" smtClean="0">
                <a:solidFill>
                  <a:schemeClr val="bg1"/>
                </a:solidFill>
              </a:rPr>
              <a:t>Нарізання </a:t>
            </a:r>
            <a:r>
              <a:rPr lang="uk-UA" dirty="0">
                <a:solidFill>
                  <a:schemeClr val="bg1"/>
                </a:solidFill>
              </a:rPr>
              <a:t>різі здійснюється твердосплавним інструментом за автоматичним циклом. В цих типах виробництва для створення нарізки 3-го і 4-го класів точності застосовуються </a:t>
            </a:r>
            <a:r>
              <a:rPr lang="uk-UA" dirty="0" err="1">
                <a:solidFill>
                  <a:schemeClr val="bg1"/>
                </a:solidFill>
              </a:rPr>
              <a:t>різенакатні</a:t>
            </a:r>
            <a:r>
              <a:rPr lang="uk-UA" dirty="0">
                <a:solidFill>
                  <a:schemeClr val="bg1"/>
                </a:solidFill>
              </a:rPr>
              <a:t> (5А932 і 5А935) і </a:t>
            </a:r>
            <a:r>
              <a:rPr lang="uk-UA" dirty="0" err="1">
                <a:solidFill>
                  <a:schemeClr val="bg1"/>
                </a:solidFill>
              </a:rPr>
              <a:t>різефрезерні</a:t>
            </a:r>
            <a:r>
              <a:rPr lang="uk-UA" dirty="0">
                <a:solidFill>
                  <a:schemeClr val="bg1"/>
                </a:solidFill>
              </a:rPr>
              <a:t> (5М5Б62) верстати. </a:t>
            </a:r>
            <a:endParaRPr lang="ru-RU" dirty="0">
              <a:solidFill>
                <a:schemeClr val="bg1"/>
              </a:solidFill>
            </a:endParaRPr>
          </a:p>
          <a:p>
            <a:pPr marL="0" indent="360363" algn="just">
              <a:buNone/>
            </a:pPr>
            <a:r>
              <a:rPr lang="uk-UA" dirty="0">
                <a:solidFill>
                  <a:schemeClr val="bg1"/>
                </a:solidFill>
              </a:rPr>
              <a:t> </a:t>
            </a:r>
            <a:r>
              <a:rPr lang="uk-UA" dirty="0" smtClean="0">
                <a:solidFill>
                  <a:schemeClr val="bg1"/>
                </a:solidFill>
              </a:rPr>
              <a:t>В </a:t>
            </a:r>
            <a:r>
              <a:rPr lang="uk-UA" dirty="0">
                <a:solidFill>
                  <a:schemeClr val="bg1"/>
                </a:solidFill>
              </a:rPr>
              <a:t>серійному і дрібносерійному виробництвах різі 2-го класу точності одержують на токарно-гвинторізних верстатах звичайним чи вихровим методом. Різі 3-го і 4-го класів точності нарізуються на універсальних токарних, а в окремих випадках на </a:t>
            </a:r>
            <a:r>
              <a:rPr lang="uk-UA" dirty="0" err="1">
                <a:solidFill>
                  <a:schemeClr val="bg1"/>
                </a:solidFill>
              </a:rPr>
              <a:t>болторізальних</a:t>
            </a:r>
            <a:r>
              <a:rPr lang="uk-UA" dirty="0">
                <a:solidFill>
                  <a:schemeClr val="bg1"/>
                </a:solidFill>
              </a:rPr>
              <a:t> верстатах. </a:t>
            </a:r>
            <a:endParaRPr lang="ru-RU" dirty="0">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332656"/>
            <a:ext cx="3600400" cy="6120680"/>
          </a:xfrm>
        </p:spPr>
        <p:txBody>
          <a:bodyPr>
            <a:normAutofit fontScale="92500" lnSpcReduction="10000"/>
          </a:bodyPr>
          <a:lstStyle/>
          <a:p>
            <a:pPr marL="0" indent="277813" algn="just">
              <a:buNone/>
            </a:pPr>
            <a:r>
              <a:rPr lang="uk-UA" sz="2000" dirty="0">
                <a:solidFill>
                  <a:schemeClr val="bg1"/>
                </a:solidFill>
              </a:rPr>
              <a:t>Термічна обробка найчастіше виконується у вигляді поверхневого загартування шийок з нагріванням в індукторі струмами високої частоти. Рідше зустрічається цементація з наступним загартуванням шийок чи загальне загартування вала. </a:t>
            </a:r>
            <a:endParaRPr lang="ru-RU" sz="2000" dirty="0">
              <a:solidFill>
                <a:schemeClr val="bg1"/>
              </a:solidFill>
            </a:endParaRPr>
          </a:p>
          <a:p>
            <a:pPr marL="0" indent="277813" algn="just">
              <a:buNone/>
            </a:pPr>
            <a:r>
              <a:rPr lang="uk-UA" sz="2000" dirty="0" smtClean="0">
                <a:solidFill>
                  <a:schemeClr val="bg1"/>
                </a:solidFill>
              </a:rPr>
              <a:t>Шліфування </a:t>
            </a:r>
            <a:r>
              <a:rPr lang="uk-UA" sz="2000" dirty="0">
                <a:solidFill>
                  <a:schemeClr val="bg1"/>
                </a:solidFill>
              </a:rPr>
              <a:t>шліців виконується в тому випадку, якщо центрування вала із втулкою здійснюється по їх дну боковими сторонами. При шліфуванні шліців забезпечується їх симетричність, потрібний радіус дна і паралельність осі вала. Шліфування шліців профільним кругом чи набором кругів виконується на </a:t>
            </a:r>
            <a:r>
              <a:rPr lang="uk-UA" sz="2000" dirty="0" err="1">
                <a:solidFill>
                  <a:schemeClr val="bg1"/>
                </a:solidFill>
              </a:rPr>
              <a:t>шліцешліфувальних</a:t>
            </a:r>
            <a:r>
              <a:rPr lang="uk-UA" sz="2000" dirty="0">
                <a:solidFill>
                  <a:schemeClr val="bg1"/>
                </a:solidFill>
              </a:rPr>
              <a:t> верстатах.</a:t>
            </a:r>
            <a:r>
              <a:rPr lang="uk-UA" sz="2400" dirty="0">
                <a:solidFill>
                  <a:schemeClr val="bg1"/>
                </a:solidFill>
              </a:rPr>
              <a:t>  </a:t>
            </a:r>
            <a:endParaRPr lang="ru-RU" sz="2400" dirty="0">
              <a:solidFill>
                <a:schemeClr val="bg1"/>
              </a:solidFill>
            </a:endParaRPr>
          </a:p>
          <a:p>
            <a:pPr>
              <a:buNone/>
            </a:pPr>
            <a:endParaRPr lang="ru-RU" dirty="0"/>
          </a:p>
        </p:txBody>
      </p:sp>
      <p:pic>
        <p:nvPicPr>
          <p:cNvPr id="4" name="Рисунок 3" descr="https://studfile.net/html/2706/187/html_1KXXql1QlG.DwrX/img-pTtT5P.jpg"/>
          <p:cNvPicPr/>
          <p:nvPr/>
        </p:nvPicPr>
        <p:blipFill>
          <a:blip r:embed="rId2" cstate="print"/>
          <a:srcRect/>
          <a:stretch>
            <a:fillRect/>
          </a:stretch>
        </p:blipFill>
        <p:spPr bwMode="auto">
          <a:xfrm>
            <a:off x="4067944" y="1916832"/>
            <a:ext cx="4686300" cy="37719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chertegnik.ru/uploads/posts/2016-06/1465453517_detal-val.jpg"/>
          <p:cNvPicPr/>
          <p:nvPr/>
        </p:nvPicPr>
        <p:blipFill>
          <a:blip r:embed="rId2" cstate="print"/>
          <a:srcRect/>
          <a:stretch>
            <a:fillRect/>
          </a:stretch>
        </p:blipFill>
        <p:spPr bwMode="auto">
          <a:xfrm>
            <a:off x="395536" y="548680"/>
            <a:ext cx="6120765" cy="2488918"/>
          </a:xfrm>
          <a:prstGeom prst="rect">
            <a:avLst/>
          </a:prstGeom>
          <a:noFill/>
          <a:ln w="9525">
            <a:noFill/>
            <a:miter lim="800000"/>
            <a:headEnd/>
            <a:tailEnd/>
          </a:ln>
        </p:spPr>
      </p:pic>
      <p:pic>
        <p:nvPicPr>
          <p:cNvPr id="5" name="Рисунок 4" descr="https://sc01.alicdn.com/kf/H11b2911f696f4eefa51446b598065b5cK.jpg"/>
          <p:cNvPicPr/>
          <p:nvPr/>
        </p:nvPicPr>
        <p:blipFill>
          <a:blip r:embed="rId3" cstate="print"/>
          <a:srcRect l="7054" t="14122" r="8294" b="13459"/>
          <a:stretch>
            <a:fillRect/>
          </a:stretch>
        </p:blipFill>
        <p:spPr bwMode="auto">
          <a:xfrm>
            <a:off x="3995936" y="3212976"/>
            <a:ext cx="4176464" cy="3096344"/>
          </a:xfrm>
          <a:prstGeom prst="rect">
            <a:avLst/>
          </a:prstGeom>
          <a:solidFill>
            <a:schemeClr val="bg2">
              <a:lumMod val="75000"/>
            </a:schemeClr>
          </a:solid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i.ytimg.com/vi/PALiu2-kWWE/maxresdefault.jpg"/>
          <p:cNvPicPr/>
          <p:nvPr/>
        </p:nvPicPr>
        <p:blipFill>
          <a:blip r:embed="rId2" cstate="print"/>
          <a:srcRect/>
          <a:stretch>
            <a:fillRect/>
          </a:stretch>
        </p:blipFill>
        <p:spPr bwMode="auto">
          <a:xfrm>
            <a:off x="971600" y="1196752"/>
            <a:ext cx="7020822" cy="4385761"/>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96752"/>
            <a:ext cx="8229600" cy="4450506"/>
          </a:xfrm>
        </p:spPr>
        <p:txBody>
          <a:bodyPr>
            <a:normAutofit/>
          </a:bodyPr>
          <a:lstStyle/>
          <a:p>
            <a:r>
              <a:rPr lang="uk-UA" sz="3600" b="1" dirty="0">
                <a:solidFill>
                  <a:schemeClr val="bg1"/>
                </a:solidFill>
              </a:rPr>
              <a:t>3.1.8. Інструментальне забезпечення обробки заготовок валів</a:t>
            </a:r>
            <a:r>
              <a:rPr lang="ru-RU" sz="3600" b="1" dirty="0">
                <a:solidFill>
                  <a:schemeClr val="bg1"/>
                </a:solidFill>
              </a:rPr>
              <a:t/>
            </a:r>
            <a:br>
              <a:rPr lang="ru-RU" sz="3600" b="1" dirty="0">
                <a:solidFill>
                  <a:schemeClr val="bg1"/>
                </a:solidFill>
              </a:rPr>
            </a:br>
            <a:r>
              <a:rPr lang="uk-UA" sz="3600" b="1" dirty="0">
                <a:solidFill>
                  <a:schemeClr val="bg1"/>
                </a:solidFill>
              </a:rPr>
              <a:t>(на самостійне вивчення)</a:t>
            </a:r>
            <a:r>
              <a:rPr lang="ru-RU" sz="3600" b="1" dirty="0">
                <a:solidFill>
                  <a:schemeClr val="bg1"/>
                </a:solidFill>
              </a:rPr>
              <a:t/>
            </a:r>
            <a:br>
              <a:rPr lang="ru-RU" sz="3600" b="1" dirty="0">
                <a:solidFill>
                  <a:schemeClr val="bg1"/>
                </a:solidFill>
              </a:rPr>
            </a:br>
            <a:r>
              <a:rPr lang="uk-UA" sz="3600" b="1" dirty="0">
                <a:solidFill>
                  <a:schemeClr val="bg1"/>
                </a:solidFill>
              </a:rPr>
              <a:t> </a:t>
            </a:r>
            <a:r>
              <a:rPr lang="ru-RU" sz="3600" b="1" dirty="0">
                <a:solidFill>
                  <a:schemeClr val="bg1"/>
                </a:solidFill>
              </a:rPr>
              <a:t/>
            </a:r>
            <a:br>
              <a:rPr lang="ru-RU" sz="3600" b="1" dirty="0">
                <a:solidFill>
                  <a:schemeClr val="bg1"/>
                </a:solidFill>
              </a:rPr>
            </a:br>
            <a:r>
              <a:rPr lang="uk-UA" sz="3600" b="1" dirty="0">
                <a:solidFill>
                  <a:schemeClr val="bg1"/>
                </a:solidFill>
              </a:rPr>
              <a:t>3.1.9.Технічне нормування процесу обробки заготовок валів</a:t>
            </a:r>
            <a:r>
              <a:rPr lang="ru-RU" sz="3600" b="1" dirty="0">
                <a:solidFill>
                  <a:schemeClr val="bg1"/>
                </a:solidFill>
              </a:rPr>
              <a:t/>
            </a:r>
            <a:br>
              <a:rPr lang="ru-RU" sz="3600" b="1" dirty="0">
                <a:solidFill>
                  <a:schemeClr val="bg1"/>
                </a:solidFill>
              </a:rPr>
            </a:br>
            <a:r>
              <a:rPr lang="uk-UA" sz="3600" b="1" dirty="0">
                <a:solidFill>
                  <a:schemeClr val="bg1"/>
                </a:solidFill>
              </a:rPr>
              <a:t>(на самостійне вивчення)</a:t>
            </a:r>
            <a:endParaRPr lang="ru-RU" sz="3600" b="1" dirty="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p:spPr>
        <p:txBody>
          <a:bodyPr>
            <a:normAutofit/>
          </a:bodyPr>
          <a:lstStyle/>
          <a:p>
            <a:r>
              <a:rPr lang="uk-UA" sz="3600" b="1" dirty="0">
                <a:solidFill>
                  <a:schemeClr val="bg1"/>
                </a:solidFill>
              </a:rPr>
              <a:t>3.1.10. Контроль параметрів точності розмірів і шорсткості поверхонь валів</a:t>
            </a:r>
            <a:endParaRPr lang="ru-RU" sz="3600" b="1" dirty="0">
              <a:solidFill>
                <a:schemeClr val="bg1"/>
              </a:solidFill>
            </a:endParaRPr>
          </a:p>
        </p:txBody>
      </p:sp>
      <p:sp>
        <p:nvSpPr>
          <p:cNvPr id="3" name="Содержимое 2"/>
          <p:cNvSpPr>
            <a:spLocks noGrp="1"/>
          </p:cNvSpPr>
          <p:nvPr>
            <p:ph idx="1"/>
          </p:nvPr>
        </p:nvSpPr>
        <p:spPr>
          <a:xfrm>
            <a:off x="457200" y="1916832"/>
            <a:ext cx="8229600" cy="4209331"/>
          </a:xfrm>
        </p:spPr>
        <p:txBody>
          <a:bodyPr>
            <a:normAutofit fontScale="62500" lnSpcReduction="20000"/>
          </a:bodyPr>
          <a:lstStyle/>
          <a:p>
            <a:pPr marL="0" indent="360363" algn="just">
              <a:buNone/>
            </a:pPr>
            <a:r>
              <a:rPr lang="uk-UA" dirty="0"/>
              <a:t> </a:t>
            </a:r>
            <a:r>
              <a:rPr lang="uk-UA" dirty="0">
                <a:solidFill>
                  <a:schemeClr val="bg1"/>
                </a:solidFill>
              </a:rPr>
              <a:t>Контроль параметрів точності і шорсткості відбувається на основі технічних вимог до ступінчастих валів:</a:t>
            </a:r>
            <a:endParaRPr lang="ru-RU" dirty="0">
              <a:solidFill>
                <a:schemeClr val="bg1"/>
              </a:solidFill>
            </a:endParaRPr>
          </a:p>
          <a:p>
            <a:pPr marL="0" indent="360363" algn="just">
              <a:buNone/>
            </a:pPr>
            <a:r>
              <a:rPr lang="uk-UA" dirty="0" smtClean="0">
                <a:solidFill>
                  <a:schemeClr val="bg1"/>
                </a:solidFill>
              </a:rPr>
              <a:t>Овальність </a:t>
            </a:r>
            <a:r>
              <a:rPr lang="uk-UA" dirty="0">
                <a:solidFill>
                  <a:schemeClr val="bg1"/>
                </a:solidFill>
              </a:rPr>
              <a:t>та </a:t>
            </a:r>
            <a:r>
              <a:rPr lang="uk-UA" dirty="0" err="1">
                <a:solidFill>
                  <a:schemeClr val="bg1"/>
                </a:solidFill>
              </a:rPr>
              <a:t>конусність</a:t>
            </a:r>
            <a:r>
              <a:rPr lang="uk-UA" dirty="0">
                <a:solidFill>
                  <a:schemeClr val="bg1"/>
                </a:solidFill>
              </a:rPr>
              <a:t> шийок валів повинні знаходитись в межах допусків на їх діаметри. </a:t>
            </a:r>
            <a:endParaRPr lang="ru-RU" dirty="0">
              <a:solidFill>
                <a:schemeClr val="bg1"/>
              </a:solidFill>
            </a:endParaRPr>
          </a:p>
          <a:p>
            <a:pPr marL="0" indent="360363" algn="just">
              <a:buNone/>
            </a:pPr>
            <a:r>
              <a:rPr lang="uk-UA" dirty="0" smtClean="0">
                <a:solidFill>
                  <a:schemeClr val="bg1"/>
                </a:solidFill>
              </a:rPr>
              <a:t>Биття </a:t>
            </a:r>
            <a:r>
              <a:rPr lang="uk-UA" dirty="0">
                <a:solidFill>
                  <a:schemeClr val="bg1"/>
                </a:solidFill>
              </a:rPr>
              <a:t>посадочних шийок відносно </a:t>
            </a:r>
            <a:r>
              <a:rPr lang="uk-UA" dirty="0" err="1">
                <a:solidFill>
                  <a:schemeClr val="bg1"/>
                </a:solidFill>
              </a:rPr>
              <a:t>базуючих</a:t>
            </a:r>
            <a:r>
              <a:rPr lang="uk-UA" dirty="0">
                <a:solidFill>
                  <a:schemeClr val="bg1"/>
                </a:solidFill>
              </a:rPr>
              <a:t> поверхонь (подвоєний ексцентриситет) не повинно перевищувати 10–30 мкм. </a:t>
            </a:r>
            <a:endParaRPr lang="ru-RU" dirty="0">
              <a:solidFill>
                <a:schemeClr val="bg1"/>
              </a:solidFill>
            </a:endParaRPr>
          </a:p>
          <a:p>
            <a:pPr marL="0" indent="360363" algn="just">
              <a:buNone/>
            </a:pPr>
            <a:r>
              <a:rPr lang="uk-UA" dirty="0" smtClean="0">
                <a:solidFill>
                  <a:schemeClr val="bg1"/>
                </a:solidFill>
              </a:rPr>
              <a:t>Осьове </a:t>
            </a:r>
            <a:r>
              <a:rPr lang="uk-UA" dirty="0">
                <a:solidFill>
                  <a:schemeClr val="bg1"/>
                </a:solidFill>
              </a:rPr>
              <a:t>биття упорних торців чи уступів не повинно бути більше </a:t>
            </a:r>
            <a:r>
              <a:rPr lang="uk-UA" dirty="0" smtClean="0">
                <a:solidFill>
                  <a:schemeClr val="bg1"/>
                </a:solidFill>
              </a:rPr>
              <a:t>0,01мм </a:t>
            </a:r>
            <a:r>
              <a:rPr lang="uk-UA" dirty="0">
                <a:solidFill>
                  <a:schemeClr val="bg1"/>
                </a:solidFill>
              </a:rPr>
              <a:t>на найбільшому радіусі. </a:t>
            </a:r>
            <a:endParaRPr lang="ru-RU" dirty="0">
              <a:solidFill>
                <a:schemeClr val="bg1"/>
              </a:solidFill>
            </a:endParaRPr>
          </a:p>
          <a:p>
            <a:pPr marL="0" indent="360363" algn="just">
              <a:buNone/>
            </a:pPr>
            <a:r>
              <a:rPr lang="uk-UA" dirty="0" smtClean="0">
                <a:solidFill>
                  <a:schemeClr val="bg1"/>
                </a:solidFill>
              </a:rPr>
              <a:t>Відхилення </a:t>
            </a:r>
            <a:r>
              <a:rPr lang="uk-UA" dirty="0">
                <a:solidFill>
                  <a:schemeClr val="bg1"/>
                </a:solidFill>
              </a:rPr>
              <a:t>від паралельності шпонкових канавок чи шліців осі вала не повинно перевищувати 0,1 мкм на 1 мм довжини. </a:t>
            </a:r>
            <a:endParaRPr lang="ru-RU" dirty="0">
              <a:solidFill>
                <a:schemeClr val="bg1"/>
              </a:solidFill>
            </a:endParaRPr>
          </a:p>
          <a:p>
            <a:pPr marL="0" indent="360363" algn="just">
              <a:buNone/>
            </a:pPr>
            <a:r>
              <a:rPr lang="uk-UA" dirty="0" smtClean="0">
                <a:solidFill>
                  <a:schemeClr val="bg1"/>
                </a:solidFill>
              </a:rPr>
              <a:t>Допуски </a:t>
            </a:r>
            <a:r>
              <a:rPr lang="uk-UA" dirty="0">
                <a:solidFill>
                  <a:schemeClr val="bg1"/>
                </a:solidFill>
              </a:rPr>
              <a:t>на довжину східців – 50–200 мкм. Допустима викривленість осі вала – 0,03–0,05 мм/м. </a:t>
            </a:r>
            <a:endParaRPr lang="ru-RU" dirty="0">
              <a:solidFill>
                <a:schemeClr val="bg1"/>
              </a:solidFill>
            </a:endParaRPr>
          </a:p>
          <a:p>
            <a:pPr marL="0" indent="360363" algn="just">
              <a:buNone/>
            </a:pPr>
            <a:r>
              <a:rPr lang="uk-UA" dirty="0" smtClean="0">
                <a:solidFill>
                  <a:schemeClr val="bg1"/>
                </a:solidFill>
              </a:rPr>
              <a:t>Шорсткість </a:t>
            </a:r>
            <a:r>
              <a:rPr lang="uk-UA" dirty="0">
                <a:solidFill>
                  <a:schemeClr val="bg1"/>
                </a:solidFill>
              </a:rPr>
              <a:t>посадочних шийок </a:t>
            </a:r>
            <a:r>
              <a:rPr lang="uk-UA" dirty="0" err="1">
                <a:solidFill>
                  <a:schemeClr val="bg1"/>
                </a:solidFill>
              </a:rPr>
              <a:t>Rа</a:t>
            </a:r>
            <a:r>
              <a:rPr lang="uk-UA" dirty="0">
                <a:solidFill>
                  <a:schemeClr val="bg1"/>
                </a:solidFill>
              </a:rPr>
              <a:t> = 1,25– 0,08 мкм, а торців і уступів в межах 4–2,5 мкм.</a:t>
            </a:r>
            <a:endParaRPr lang="ru-RU" dirty="0">
              <a:solidFill>
                <a:schemeClr val="bg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5fan.ru/files/2/5fan_ru_12824_b265fda0bba9d9b89bfdacb6bbef167d.html_files/19.jpg"/>
          <p:cNvPicPr/>
          <p:nvPr/>
        </p:nvPicPr>
        <p:blipFill>
          <a:blip r:embed="rId2" cstate="print"/>
          <a:srcRect/>
          <a:stretch>
            <a:fillRect/>
          </a:stretch>
        </p:blipFill>
        <p:spPr bwMode="auto">
          <a:xfrm>
            <a:off x="395536" y="188640"/>
            <a:ext cx="6120765" cy="2773690"/>
          </a:xfrm>
          <a:prstGeom prst="rect">
            <a:avLst/>
          </a:prstGeom>
          <a:noFill/>
          <a:ln w="9525">
            <a:noFill/>
            <a:miter lim="800000"/>
            <a:headEnd/>
            <a:tailEnd/>
          </a:ln>
        </p:spPr>
      </p:pic>
      <p:pic>
        <p:nvPicPr>
          <p:cNvPr id="5" name="Рисунок 4" descr="http://5fan.ru/files/2/5fan_ru_12967_dc9ae1df3aaa6da1e0c69dcdeca933ad.html_files/0.jpg"/>
          <p:cNvPicPr/>
          <p:nvPr/>
        </p:nvPicPr>
        <p:blipFill>
          <a:blip r:embed="rId3" cstate="print"/>
          <a:srcRect/>
          <a:stretch>
            <a:fillRect/>
          </a:stretch>
        </p:blipFill>
        <p:spPr bwMode="auto">
          <a:xfrm>
            <a:off x="2699792" y="3140968"/>
            <a:ext cx="6048757" cy="2803348"/>
          </a:xfrm>
          <a:prstGeom prst="rect">
            <a:avLst/>
          </a:prstGeom>
          <a:noFill/>
          <a:ln w="9525">
            <a:noFill/>
            <a:miter lim="800000"/>
            <a:headEnd/>
            <a:tailEnd/>
          </a:ln>
        </p:spPr>
      </p:pic>
      <p:sp>
        <p:nvSpPr>
          <p:cNvPr id="6" name="Прямоугольник 5"/>
          <p:cNvSpPr/>
          <p:nvPr/>
        </p:nvSpPr>
        <p:spPr>
          <a:xfrm>
            <a:off x="683568" y="5934670"/>
            <a:ext cx="7416824" cy="646331"/>
          </a:xfrm>
          <a:prstGeom prst="rect">
            <a:avLst/>
          </a:prstGeom>
        </p:spPr>
        <p:txBody>
          <a:bodyPr wrap="square">
            <a:spAutoFit/>
          </a:bodyPr>
          <a:lstStyle/>
          <a:p>
            <a:r>
              <a:rPr lang="uk-UA" dirty="0">
                <a:solidFill>
                  <a:schemeClr val="bg1"/>
                </a:solidFill>
              </a:rPr>
              <a:t>Рисунок. Контроль точності циліндричних поверхонь ступінчастих валів індикаторним способом</a:t>
            </a:r>
            <a:endParaRPr lang="ru-RU" dirty="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fb.ru/misc/i/gallery/11465/1042428.jpg"/>
          <p:cNvPicPr/>
          <p:nvPr/>
        </p:nvPicPr>
        <p:blipFill>
          <a:blip r:embed="rId2" cstate="print"/>
          <a:srcRect/>
          <a:stretch>
            <a:fillRect/>
          </a:stretch>
        </p:blipFill>
        <p:spPr bwMode="auto">
          <a:xfrm>
            <a:off x="1115616" y="548680"/>
            <a:ext cx="6624736" cy="4968552"/>
          </a:xfrm>
          <a:prstGeom prst="rect">
            <a:avLst/>
          </a:prstGeom>
          <a:noFill/>
          <a:ln w="9525">
            <a:noFill/>
            <a:miter lim="800000"/>
            <a:headEnd/>
            <a:tailEnd/>
          </a:ln>
        </p:spPr>
      </p:pic>
      <p:sp>
        <p:nvSpPr>
          <p:cNvPr id="5" name="Прямоугольник 4"/>
          <p:cNvSpPr/>
          <p:nvPr/>
        </p:nvSpPr>
        <p:spPr>
          <a:xfrm>
            <a:off x="1259632" y="5517232"/>
            <a:ext cx="6552728" cy="646331"/>
          </a:xfrm>
          <a:prstGeom prst="rect">
            <a:avLst/>
          </a:prstGeom>
        </p:spPr>
        <p:txBody>
          <a:bodyPr wrap="square">
            <a:spAutoFit/>
          </a:bodyPr>
          <a:lstStyle/>
          <a:p>
            <a:pPr algn="ctr"/>
            <a:r>
              <a:rPr lang="uk-UA" dirty="0">
                <a:solidFill>
                  <a:schemeClr val="bg1"/>
                </a:solidFill>
              </a:rPr>
              <a:t>Рисунок. Контроль точності циліндричних поверхонь ступінчастих валів за допомогою електронного обладнання</a:t>
            </a:r>
            <a:endParaRPr lang="ru-RU" dirty="0">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uk-UA" sz="3600" dirty="0">
                <a:solidFill>
                  <a:schemeClr val="bg1"/>
                </a:solidFill>
              </a:rPr>
              <a:t>ЗАПИТАННЯ ДЛЯ САМОКОНТРОЛЮ</a:t>
            </a:r>
            <a:endParaRPr lang="ru-RU" sz="3600" dirty="0">
              <a:solidFill>
                <a:schemeClr val="bg1"/>
              </a:solidFill>
            </a:endParaRPr>
          </a:p>
        </p:txBody>
      </p:sp>
      <p:sp>
        <p:nvSpPr>
          <p:cNvPr id="3" name="Содержимое 2"/>
          <p:cNvSpPr>
            <a:spLocks noGrp="1"/>
          </p:cNvSpPr>
          <p:nvPr>
            <p:ph idx="1"/>
          </p:nvPr>
        </p:nvSpPr>
        <p:spPr>
          <a:xfrm>
            <a:off x="539552" y="1196752"/>
            <a:ext cx="8064896" cy="5256584"/>
          </a:xfrm>
        </p:spPr>
        <p:txBody>
          <a:bodyPr>
            <a:normAutofit fontScale="55000" lnSpcReduction="20000"/>
          </a:bodyPr>
          <a:lstStyle/>
          <a:p>
            <a:pPr marL="0" indent="360363" algn="just">
              <a:buNone/>
            </a:pPr>
            <a:r>
              <a:rPr lang="uk-UA" sz="3500" dirty="0">
                <a:solidFill>
                  <a:schemeClr val="bg1"/>
                </a:solidFill>
              </a:rPr>
              <a:t>1. Сформулюйте службове призначення, конструктивні різновиди та технічні умови на виготовлення ступінчастих валів. </a:t>
            </a:r>
            <a:endParaRPr lang="ru-RU" sz="3500" dirty="0">
              <a:solidFill>
                <a:schemeClr val="bg1"/>
              </a:solidFill>
            </a:endParaRPr>
          </a:p>
          <a:p>
            <a:pPr marL="0" indent="360363" algn="just">
              <a:buNone/>
            </a:pPr>
            <a:r>
              <a:rPr lang="uk-UA" sz="3500" dirty="0">
                <a:solidFill>
                  <a:schemeClr val="bg1"/>
                </a:solidFill>
              </a:rPr>
              <a:t>2. Які матеріали та способи одержання заготовок застосовуються для виготовлення ступінчастих валів? </a:t>
            </a:r>
            <a:endParaRPr lang="ru-RU" sz="3500" dirty="0">
              <a:solidFill>
                <a:schemeClr val="bg1"/>
              </a:solidFill>
            </a:endParaRPr>
          </a:p>
          <a:p>
            <a:pPr marL="0" indent="360363" algn="just">
              <a:buNone/>
            </a:pPr>
            <a:r>
              <a:rPr lang="uk-UA" sz="3500" dirty="0">
                <a:solidFill>
                  <a:schemeClr val="bg1"/>
                </a:solidFill>
              </a:rPr>
              <a:t>3. Накресліть основні схеми базування ступінчастих валів при їх обробці. </a:t>
            </a:r>
            <a:endParaRPr lang="ru-RU" sz="3500" dirty="0">
              <a:solidFill>
                <a:schemeClr val="bg1"/>
              </a:solidFill>
            </a:endParaRPr>
          </a:p>
          <a:p>
            <a:pPr marL="0" indent="360363" algn="just">
              <a:buNone/>
            </a:pPr>
            <a:r>
              <a:rPr lang="uk-UA" sz="3500" dirty="0">
                <a:solidFill>
                  <a:schemeClr val="bg1"/>
                </a:solidFill>
              </a:rPr>
              <a:t>4. Складіть типовий технологічний маршрут обробки багатоступінчастого вала. </a:t>
            </a:r>
            <a:endParaRPr lang="ru-RU" sz="3500" dirty="0">
              <a:solidFill>
                <a:schemeClr val="bg1"/>
              </a:solidFill>
            </a:endParaRPr>
          </a:p>
          <a:p>
            <a:pPr marL="0" indent="360363" algn="just">
              <a:buNone/>
            </a:pPr>
            <a:r>
              <a:rPr lang="uk-UA" sz="3500" dirty="0">
                <a:solidFill>
                  <a:schemeClr val="bg1"/>
                </a:solidFill>
              </a:rPr>
              <a:t>5. Охарактеризуйте методи токарної обробки ступінчастих валів в умовах одиничного та дрібносерійного виробництва. </a:t>
            </a:r>
            <a:endParaRPr lang="ru-RU" sz="3500" dirty="0">
              <a:solidFill>
                <a:schemeClr val="bg1"/>
              </a:solidFill>
            </a:endParaRPr>
          </a:p>
          <a:p>
            <a:pPr marL="0" indent="360363" algn="just">
              <a:buNone/>
            </a:pPr>
            <a:r>
              <a:rPr lang="uk-UA" sz="3500" dirty="0">
                <a:solidFill>
                  <a:schemeClr val="bg1"/>
                </a:solidFill>
              </a:rPr>
              <a:t>6. Охарактеризуйте методи токарної обробки ступінчастих валів в умовах крупносерійного та масового виробництв. </a:t>
            </a:r>
            <a:endParaRPr lang="ru-RU" sz="3500" dirty="0">
              <a:solidFill>
                <a:schemeClr val="bg1"/>
              </a:solidFill>
            </a:endParaRPr>
          </a:p>
          <a:p>
            <a:pPr marL="0" indent="360363" algn="just">
              <a:buNone/>
            </a:pPr>
            <a:r>
              <a:rPr lang="uk-UA" sz="3500" dirty="0">
                <a:solidFill>
                  <a:schemeClr val="bg1"/>
                </a:solidFill>
              </a:rPr>
              <a:t>7. Охарактеризуйте методи шліфувальної обробки валів в умовах різних типів виробництва. </a:t>
            </a:r>
            <a:endParaRPr lang="ru-RU" sz="3500" dirty="0">
              <a:solidFill>
                <a:schemeClr val="bg1"/>
              </a:solidFill>
            </a:endParaRPr>
          </a:p>
          <a:p>
            <a:pPr marL="0" indent="360363" algn="just">
              <a:buNone/>
            </a:pPr>
            <a:r>
              <a:rPr lang="uk-UA" sz="3500" dirty="0">
                <a:solidFill>
                  <a:schemeClr val="bg1"/>
                </a:solidFill>
              </a:rPr>
              <a:t>8. Якими технологічними методами нарізуються на валах шпонкові канавки та шліці? </a:t>
            </a:r>
            <a:endParaRPr lang="ru-RU" sz="3500" dirty="0">
              <a:solidFill>
                <a:schemeClr val="bg1"/>
              </a:solidFill>
            </a:endParaRPr>
          </a:p>
          <a:p>
            <a:pPr marL="0" indent="360363" algn="just">
              <a:buNone/>
            </a:pPr>
            <a:r>
              <a:rPr lang="uk-UA" sz="3500" dirty="0">
                <a:solidFill>
                  <a:schemeClr val="bg1"/>
                </a:solidFill>
              </a:rPr>
              <a:t>9. Якими технологічними методами нарікається на валах різь?</a:t>
            </a:r>
            <a:endParaRPr lang="ru-RU" sz="3500" dirty="0">
              <a:solidFill>
                <a:schemeClr val="bg1"/>
              </a:solidFill>
            </a:endParaRPr>
          </a:p>
          <a:p>
            <a:pPr marL="0" indent="360363" algn="just">
              <a:buNone/>
            </a:pPr>
            <a:r>
              <a:rPr lang="uk-UA" sz="3500" dirty="0">
                <a:solidFill>
                  <a:schemeClr val="bg1"/>
                </a:solidFill>
              </a:rPr>
              <a:t>10. Охарактеризуйте методи контролю параметрів точності і шорсткості поверхонь ступінчастих валів.</a:t>
            </a:r>
            <a:endParaRPr lang="ru-RU" sz="3500" dirty="0">
              <a:solidFill>
                <a:schemeClr val="bg1"/>
              </a:solidFill>
            </a:endParaRPr>
          </a:p>
          <a:p>
            <a:pPr>
              <a:buNone/>
            </a:pP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9"/>
            <a:ext cx="8229600" cy="720079"/>
          </a:xfrm>
        </p:spPr>
        <p:txBody>
          <a:bodyPr>
            <a:normAutofit/>
          </a:bodyPr>
          <a:lstStyle/>
          <a:p>
            <a:pPr marL="0" indent="277813" algn="just">
              <a:buNone/>
            </a:pPr>
            <a:r>
              <a:rPr lang="uk-UA" sz="2000" dirty="0"/>
              <a:t> </a:t>
            </a:r>
            <a:r>
              <a:rPr lang="uk-UA" sz="2000" dirty="0">
                <a:solidFill>
                  <a:schemeClr val="bg1"/>
                </a:solidFill>
              </a:rPr>
              <a:t>Фланцеві вали зустрічаються переважно у </a:t>
            </a:r>
            <a:r>
              <a:rPr lang="uk-UA" sz="2000" dirty="0" smtClean="0">
                <a:solidFill>
                  <a:schemeClr val="bg1"/>
                </a:solidFill>
              </a:rPr>
              <a:t>важкому</a:t>
            </a:r>
            <a:r>
              <a:rPr lang="en-US" sz="2000" dirty="0" smtClean="0">
                <a:solidFill>
                  <a:schemeClr val="bg1"/>
                </a:solidFill>
              </a:rPr>
              <a:t> </a:t>
            </a:r>
            <a:r>
              <a:rPr lang="uk-UA" sz="2000" dirty="0" smtClean="0">
                <a:solidFill>
                  <a:schemeClr val="bg1"/>
                </a:solidFill>
              </a:rPr>
              <a:t>машинобудуванні </a:t>
            </a:r>
            <a:r>
              <a:rPr lang="uk-UA" sz="2000" dirty="0">
                <a:solidFill>
                  <a:schemeClr val="bg1"/>
                </a:solidFill>
              </a:rPr>
              <a:t>(гідротурбобудуванні). Вони звичайно виконуються порожнистими. </a:t>
            </a:r>
            <a:endParaRPr lang="ru-RU" sz="2000" dirty="0">
              <a:solidFill>
                <a:schemeClr val="bg1"/>
              </a:solidFill>
            </a:endParaRPr>
          </a:p>
        </p:txBody>
      </p:sp>
      <p:pic>
        <p:nvPicPr>
          <p:cNvPr id="4" name="Рисунок 3" descr="https://sc01.alicdn.com/kf/H4a37aafa02dd4c128194383f73d8b951d/Great-price-steel-Five-hole-flange-shaft.jpg"/>
          <p:cNvPicPr/>
          <p:nvPr/>
        </p:nvPicPr>
        <p:blipFill>
          <a:blip r:embed="rId2" cstate="print"/>
          <a:srcRect/>
          <a:stretch>
            <a:fillRect/>
          </a:stretch>
        </p:blipFill>
        <p:spPr bwMode="auto">
          <a:xfrm>
            <a:off x="1547664" y="1700808"/>
            <a:ext cx="5760640" cy="44291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620689"/>
            <a:ext cx="8229600" cy="1800200"/>
          </a:xfrm>
        </p:spPr>
        <p:txBody>
          <a:bodyPr/>
          <a:lstStyle/>
          <a:p>
            <a:pPr marL="0" indent="360363" algn="just">
              <a:buNone/>
            </a:pPr>
            <a:r>
              <a:rPr lang="uk-UA" dirty="0">
                <a:solidFill>
                  <a:schemeClr val="bg1"/>
                </a:solidFill>
              </a:rPr>
              <a:t> </a:t>
            </a:r>
            <a:r>
              <a:rPr lang="uk-UA" sz="2000" dirty="0">
                <a:solidFill>
                  <a:schemeClr val="bg1"/>
                </a:solidFill>
              </a:rPr>
              <a:t>Вал-шестерні з конічним зубчастим колесом використовують для передачі крутного моменту в редукторах, задніх мостах автомобілів тощо. Вал-шестерні з циліндричним зубчастим колесом використовують в вузлах з паралельними валами для передачі крутного моменту (коробки передач, редуктори тощо).</a:t>
            </a:r>
            <a:endParaRPr lang="ru-RU" sz="2000" dirty="0">
              <a:solidFill>
                <a:schemeClr val="bg1"/>
              </a:solidFill>
            </a:endParaRPr>
          </a:p>
        </p:txBody>
      </p:sp>
      <p:pic>
        <p:nvPicPr>
          <p:cNvPr id="4" name="Рисунок 3" descr="http://agrotechmach.com/tmp/cache/images/watermark077ea2377a899f2ab49547e952fc245d.DSC_5190.jpg"/>
          <p:cNvPicPr/>
          <p:nvPr/>
        </p:nvPicPr>
        <p:blipFill>
          <a:blip r:embed="rId2" cstate="print"/>
          <a:srcRect/>
          <a:stretch>
            <a:fillRect/>
          </a:stretch>
        </p:blipFill>
        <p:spPr bwMode="auto">
          <a:xfrm>
            <a:off x="1475656" y="2564904"/>
            <a:ext cx="6115050" cy="33051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620688"/>
            <a:ext cx="8229600" cy="1080120"/>
          </a:xfrm>
        </p:spPr>
        <p:txBody>
          <a:bodyPr/>
          <a:lstStyle/>
          <a:p>
            <a:pPr marL="0" indent="360363" algn="just">
              <a:buNone/>
            </a:pPr>
            <a:r>
              <a:rPr lang="uk-UA" sz="2000" dirty="0">
                <a:solidFill>
                  <a:schemeClr val="bg1"/>
                </a:solidFill>
              </a:rPr>
              <a:t>Довжина валів – від декількох десятків міліметрів до декількох метрів. Найбільш поширені в машинобудуванні різні ступінчасті вали середніх розмірів, серед яких переважають гладкі вали. </a:t>
            </a:r>
            <a:endParaRPr lang="ru-RU" dirty="0">
              <a:solidFill>
                <a:schemeClr val="bg1"/>
              </a:solidFill>
            </a:endParaRPr>
          </a:p>
        </p:txBody>
      </p:sp>
      <p:pic>
        <p:nvPicPr>
          <p:cNvPr id="4" name="Рисунок 3" descr="https://on-v.com.ua/wp-content/uploads/2014/11/valok_big.jpg"/>
          <p:cNvPicPr/>
          <p:nvPr/>
        </p:nvPicPr>
        <p:blipFill>
          <a:blip r:embed="rId2" cstate="print"/>
          <a:srcRect/>
          <a:stretch>
            <a:fillRect/>
          </a:stretch>
        </p:blipFill>
        <p:spPr bwMode="auto">
          <a:xfrm>
            <a:off x="1475656" y="1916832"/>
            <a:ext cx="6120765" cy="407370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196752"/>
            <a:ext cx="8229600" cy="4525963"/>
          </a:xfrm>
        </p:spPr>
        <p:txBody>
          <a:bodyPr>
            <a:normAutofit fontScale="85000" lnSpcReduction="20000"/>
          </a:bodyPr>
          <a:lstStyle/>
          <a:p>
            <a:pPr marL="0" indent="360363" algn="just">
              <a:buNone/>
            </a:pPr>
            <a:r>
              <a:rPr lang="uk-UA" dirty="0">
                <a:solidFill>
                  <a:schemeClr val="bg1"/>
                </a:solidFill>
              </a:rPr>
              <a:t>Понад 85 % від загальної кількості типорозмірів ступінчастих валів у машинобудуванні складають вали довжиною 150–1000 мм. Шийки ступінчастих валів можуть мати шпонкові пази, шліци чи різь. </a:t>
            </a:r>
            <a:endParaRPr lang="ru-RU" dirty="0">
              <a:solidFill>
                <a:schemeClr val="bg1"/>
              </a:solidFill>
            </a:endParaRPr>
          </a:p>
          <a:p>
            <a:pPr marL="0" indent="360363" algn="just">
              <a:buNone/>
            </a:pPr>
            <a:r>
              <a:rPr lang="uk-UA" dirty="0" smtClean="0">
                <a:solidFill>
                  <a:schemeClr val="bg1"/>
                </a:solidFill>
              </a:rPr>
              <a:t>При </a:t>
            </a:r>
            <a:r>
              <a:rPr lang="uk-UA" dirty="0">
                <a:solidFill>
                  <a:schemeClr val="bg1"/>
                </a:solidFill>
              </a:rPr>
              <a:t>переході від одного східця до другого передбачаються канавки чи галтелі. Обробка галтелей більш складна, тому у всіх випадках, коли це допустимо, необхідно передбачати канавки. На торцях вала доцільно мати фаски. </a:t>
            </a:r>
            <a:endParaRPr lang="ru-RU" dirty="0">
              <a:solidFill>
                <a:schemeClr val="bg1"/>
              </a:solidFill>
            </a:endParaRPr>
          </a:p>
          <a:p>
            <a:pPr marL="0" indent="360363" algn="just">
              <a:buNone/>
            </a:pPr>
            <a:r>
              <a:rPr lang="uk-UA" dirty="0" smtClean="0">
                <a:solidFill>
                  <a:schemeClr val="bg1"/>
                </a:solidFill>
              </a:rPr>
              <a:t>Вали</a:t>
            </a:r>
            <a:r>
              <a:rPr lang="uk-UA" dirty="0">
                <a:solidFill>
                  <a:schemeClr val="bg1"/>
                </a:solidFill>
              </a:rPr>
              <a:t>, довжина яких не перевищує 15-кратної величини діаметра (l ≤ 15d), вважають жорсткими, при l ≥ 15d вали вважаються нежорсткими. </a:t>
            </a:r>
            <a:endParaRPr lang="ru-RU"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20688"/>
            <a:ext cx="7581528" cy="850106"/>
          </a:xfrm>
        </p:spPr>
        <p:txBody>
          <a:bodyPr>
            <a:normAutofit/>
          </a:bodyPr>
          <a:lstStyle/>
          <a:p>
            <a:r>
              <a:rPr lang="uk-UA" sz="3600" b="1" dirty="0">
                <a:solidFill>
                  <a:schemeClr val="bg1"/>
                </a:solidFill>
              </a:rPr>
              <a:t>3.1.2.Технічні вимоги до валів</a:t>
            </a:r>
            <a:endParaRPr lang="ru-RU" sz="3600" b="1" dirty="0">
              <a:solidFill>
                <a:schemeClr val="bg1"/>
              </a:solidFill>
            </a:endParaRPr>
          </a:p>
        </p:txBody>
      </p:sp>
      <p:sp>
        <p:nvSpPr>
          <p:cNvPr id="3" name="Содержимое 2"/>
          <p:cNvSpPr>
            <a:spLocks noGrp="1"/>
          </p:cNvSpPr>
          <p:nvPr>
            <p:ph idx="1"/>
          </p:nvPr>
        </p:nvSpPr>
        <p:spPr>
          <a:xfrm>
            <a:off x="395536" y="1556792"/>
            <a:ext cx="8229600" cy="4525963"/>
          </a:xfrm>
        </p:spPr>
        <p:txBody>
          <a:bodyPr>
            <a:normAutofit fontScale="70000" lnSpcReduction="20000"/>
          </a:bodyPr>
          <a:lstStyle/>
          <a:p>
            <a:pPr marL="0" indent="360363" algn="just">
              <a:buNone/>
            </a:pPr>
            <a:r>
              <a:rPr lang="uk-UA" dirty="0">
                <a:solidFill>
                  <a:schemeClr val="bg1"/>
                </a:solidFill>
              </a:rPr>
              <a:t> Технічні умови виготовлення валів характеризуються такими даними. Діаметри посадочних шийок обробляються за 7–9 квалітетами, в окремих випадках – за 5 квалітетом точності. </a:t>
            </a:r>
            <a:endParaRPr lang="ru-RU" dirty="0">
              <a:solidFill>
                <a:schemeClr val="bg1"/>
              </a:solidFill>
            </a:endParaRPr>
          </a:p>
          <a:p>
            <a:pPr marL="0" indent="360363" algn="just">
              <a:buNone/>
            </a:pPr>
            <a:r>
              <a:rPr lang="uk-UA" dirty="0" smtClean="0">
                <a:solidFill>
                  <a:schemeClr val="bg1"/>
                </a:solidFill>
              </a:rPr>
              <a:t>Овальність </a:t>
            </a:r>
            <a:r>
              <a:rPr lang="uk-UA" dirty="0">
                <a:solidFill>
                  <a:schemeClr val="bg1"/>
                </a:solidFill>
              </a:rPr>
              <a:t>та </a:t>
            </a:r>
            <a:r>
              <a:rPr lang="uk-UA" dirty="0" err="1">
                <a:solidFill>
                  <a:schemeClr val="bg1"/>
                </a:solidFill>
              </a:rPr>
              <a:t>конусність</a:t>
            </a:r>
            <a:r>
              <a:rPr lang="uk-UA" dirty="0">
                <a:solidFill>
                  <a:schemeClr val="bg1"/>
                </a:solidFill>
              </a:rPr>
              <a:t> шийок валів повинні знаходитись в межах допусків на їх діаметри. </a:t>
            </a:r>
            <a:endParaRPr lang="ru-RU" dirty="0">
              <a:solidFill>
                <a:schemeClr val="bg1"/>
              </a:solidFill>
            </a:endParaRPr>
          </a:p>
          <a:p>
            <a:pPr marL="0" indent="360363" algn="just">
              <a:buNone/>
            </a:pPr>
            <a:r>
              <a:rPr lang="uk-UA" dirty="0" smtClean="0">
                <a:solidFill>
                  <a:schemeClr val="bg1"/>
                </a:solidFill>
              </a:rPr>
              <a:t>Биття </a:t>
            </a:r>
            <a:r>
              <a:rPr lang="uk-UA" dirty="0">
                <a:solidFill>
                  <a:schemeClr val="bg1"/>
                </a:solidFill>
              </a:rPr>
              <a:t>посадочних шийок відносно </a:t>
            </a:r>
            <a:r>
              <a:rPr lang="uk-UA" dirty="0" err="1">
                <a:solidFill>
                  <a:schemeClr val="bg1"/>
                </a:solidFill>
              </a:rPr>
              <a:t>базуючих</a:t>
            </a:r>
            <a:r>
              <a:rPr lang="uk-UA" dirty="0">
                <a:solidFill>
                  <a:schemeClr val="bg1"/>
                </a:solidFill>
              </a:rPr>
              <a:t> поверхонь (подвоєний ексцентриситет) не повинно перевищувати 10–30 мкм. </a:t>
            </a:r>
            <a:endParaRPr lang="ru-RU" dirty="0">
              <a:solidFill>
                <a:schemeClr val="bg1"/>
              </a:solidFill>
            </a:endParaRPr>
          </a:p>
          <a:p>
            <a:pPr marL="0" indent="360363" algn="just">
              <a:buNone/>
            </a:pPr>
            <a:r>
              <a:rPr lang="uk-UA" dirty="0" smtClean="0">
                <a:solidFill>
                  <a:schemeClr val="bg1"/>
                </a:solidFill>
              </a:rPr>
              <a:t>Осьове </a:t>
            </a:r>
            <a:r>
              <a:rPr lang="uk-UA" dirty="0">
                <a:solidFill>
                  <a:schemeClr val="bg1"/>
                </a:solidFill>
              </a:rPr>
              <a:t>биття упорних торців чи уступів не повинно бути більше 0,01 мм на найбільшому радіусі. </a:t>
            </a:r>
            <a:endParaRPr lang="ru-RU" dirty="0">
              <a:solidFill>
                <a:schemeClr val="bg1"/>
              </a:solidFill>
            </a:endParaRPr>
          </a:p>
          <a:p>
            <a:pPr marL="0" indent="360363" algn="just">
              <a:buNone/>
            </a:pPr>
            <a:r>
              <a:rPr lang="uk-UA" dirty="0" smtClean="0">
                <a:solidFill>
                  <a:schemeClr val="bg1"/>
                </a:solidFill>
              </a:rPr>
              <a:t>Відхилення </a:t>
            </a:r>
            <a:r>
              <a:rPr lang="uk-UA" dirty="0">
                <a:solidFill>
                  <a:schemeClr val="bg1"/>
                </a:solidFill>
              </a:rPr>
              <a:t>від паралельності шпонкових канавок чи шліців осі вала не повинно перевищувати 0,1 мкм на 1 мм довжини. </a:t>
            </a:r>
            <a:endParaRPr lang="ru-RU" dirty="0">
              <a:solidFill>
                <a:schemeClr val="bg1"/>
              </a:solidFill>
            </a:endParaRPr>
          </a:p>
          <a:p>
            <a:pPr marL="0" indent="360363" algn="just">
              <a:buNone/>
            </a:pPr>
            <a:r>
              <a:rPr lang="uk-UA" dirty="0" smtClean="0">
                <a:solidFill>
                  <a:schemeClr val="bg1"/>
                </a:solidFill>
              </a:rPr>
              <a:t>Допуски </a:t>
            </a:r>
            <a:r>
              <a:rPr lang="uk-UA" dirty="0">
                <a:solidFill>
                  <a:schemeClr val="bg1"/>
                </a:solidFill>
              </a:rPr>
              <a:t>на довжину східців – 50–200 мкм. Допустима викривленість осі вала – 0,03–0,05 мм/м. </a:t>
            </a:r>
            <a:endParaRPr lang="ru-RU" dirty="0">
              <a:solidFill>
                <a:schemeClr val="bg1"/>
              </a:solidFill>
            </a:endParaRPr>
          </a:p>
          <a:p>
            <a:pPr marL="0" indent="360363" algn="just">
              <a:buNone/>
            </a:pPr>
            <a:r>
              <a:rPr lang="uk-UA" dirty="0" smtClean="0">
                <a:solidFill>
                  <a:schemeClr val="bg1"/>
                </a:solidFill>
              </a:rPr>
              <a:t>Шорсткість </a:t>
            </a:r>
            <a:r>
              <a:rPr lang="uk-UA" dirty="0">
                <a:solidFill>
                  <a:schemeClr val="bg1"/>
                </a:solidFill>
              </a:rPr>
              <a:t>посадочних шийок </a:t>
            </a:r>
            <a:r>
              <a:rPr lang="uk-UA" dirty="0" err="1">
                <a:solidFill>
                  <a:schemeClr val="bg1"/>
                </a:solidFill>
              </a:rPr>
              <a:t>Rа</a:t>
            </a:r>
            <a:r>
              <a:rPr lang="uk-UA" dirty="0">
                <a:solidFill>
                  <a:schemeClr val="bg1"/>
                </a:solidFill>
              </a:rPr>
              <a:t> = 1,25– 0,08 мкм, а торців і уступів в межах 4–2,5 мкм.</a:t>
            </a:r>
            <a:endParaRPr lang="ru-RU" dirty="0">
              <a:solidFill>
                <a:schemeClr val="bg1"/>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2805</Words>
  <Application>Microsoft Office PowerPoint</Application>
  <PresentationFormat>Экран (4:3)</PresentationFormat>
  <Paragraphs>140</Paragraphs>
  <Slides>45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Тема Office</vt:lpstr>
      <vt:lpstr>Лекція 3</vt:lpstr>
      <vt:lpstr>Зміст</vt:lpstr>
      <vt:lpstr>3.1. Технологія виготовлення ступінчастих валів 3.1.1.Службове призначення валів та їх конструктивні різновиди</vt:lpstr>
      <vt:lpstr>Слайд 4</vt:lpstr>
      <vt:lpstr>Слайд 5</vt:lpstr>
      <vt:lpstr>Слайд 6</vt:lpstr>
      <vt:lpstr>Слайд 7</vt:lpstr>
      <vt:lpstr>Слайд 8</vt:lpstr>
      <vt:lpstr>3.1.2.Технічні вимоги до валів</vt:lpstr>
      <vt:lpstr>3.1.3.Матеріали та способи виготовлення заготовок валів</vt:lpstr>
      <vt:lpstr>Слайд 11</vt:lpstr>
      <vt:lpstr>Слайд 12</vt:lpstr>
      <vt:lpstr>Слайд 13</vt:lpstr>
      <vt:lpstr>Слайд 14</vt:lpstr>
      <vt:lpstr>Слайд 15</vt:lpstr>
      <vt:lpstr>Слайд 16</vt:lpstr>
      <vt:lpstr>3.1.4. Основні способи базування</vt:lpstr>
      <vt:lpstr>Слайд 18</vt:lpstr>
      <vt:lpstr>Слайд 19</vt:lpstr>
      <vt:lpstr>3.1.5. Маршрутні технології виготовлення валів</vt:lpstr>
      <vt:lpstr>Слайд 21</vt:lpstr>
      <vt:lpstr>3.1.6. Методи виконання  окремих технологічних операцій 3.1.7. Верстати для обробки заготовок  валів</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3.1.8. Інструментальне забезпечення обробки заготовок валів (на самостійне вивчення)   3.1.9.Технічне нормування процесу обробки заготовок валів (на самостійне вивчення)</vt:lpstr>
      <vt:lpstr>3.1.10. Контроль параметрів точності розмірів і шорсткості поверхонь валів</vt:lpstr>
      <vt:lpstr>Слайд 43</vt:lpstr>
      <vt:lpstr>Слайд 44</vt:lpstr>
      <vt:lpstr>ЗАПИТАННЯ ДЛЯ САМОКОНТРОЛЮ</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3</dc:title>
  <dc:creator>zid_gle</dc:creator>
  <cp:lastModifiedBy>zid_gle</cp:lastModifiedBy>
  <cp:revision>15</cp:revision>
  <dcterms:created xsi:type="dcterms:W3CDTF">2020-09-28T05:39:46Z</dcterms:created>
  <dcterms:modified xsi:type="dcterms:W3CDTF">2020-09-28T07:26:05Z</dcterms:modified>
</cp:coreProperties>
</file>