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2" r:id="rId4"/>
    <p:sldId id="266" r:id="rId5"/>
    <p:sldId id="263" r:id="rId6"/>
    <p:sldId id="264" r:id="rId7"/>
    <p:sldId id="265" r:id="rId8"/>
    <p:sldId id="268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4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1-2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2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9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8" name="Рисунок 7" descr="6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  <p:pic>
        <p:nvPicPr>
          <p:cNvPr id="9" name="Рисунок 8" descr="8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2151" y="0"/>
            <a:ext cx="9099698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A6F43-ECE7-4D06-8ED7-608C4E0DB82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Рисунок 9" descr="7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364" y="0"/>
            <a:ext cx="9129271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4A6F43-ECE7-4D06-8ED7-608C4E0DB824}" type="datetimeFigureOut">
              <a:rPr lang="ru-RU" smtClean="0"/>
              <a:pPr/>
              <a:t>13.09.2023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90D6CC-42CD-4AAD-B62B-E256D7FBBB89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 descr="2-3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2946" y="0"/>
            <a:ext cx="9138108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61" r:id="rId4"/>
    <p:sldLayoutId id="2147483662" r:id="rId5"/>
    <p:sldLayoutId id="2147483663" r:id="rId6"/>
    <p:sldLayoutId id="2147483651" r:id="rId7"/>
    <p:sldLayoutId id="2147483652" r:id="rId8"/>
    <p:sldLayoutId id="2147483653" r:id="rId9"/>
    <p:sldLayoutId id="2147483654" r:id="rId10"/>
    <p:sldLayoutId id="214748365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80"/>
            <a:ext cx="8352928" cy="4439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Національна ідентичність </a:t>
            </a:r>
            <a:endParaRPr lang="uk-UA" sz="3600" b="1" dirty="0" smtClean="0">
              <a:latin typeface="Times New Roman" panose="02020603050405020304" pitchFamily="18" charset="0"/>
              <a:ea typeface="TimesNewRomanPSMT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sz="3600" b="1" dirty="0" smtClean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та </a:t>
            </a:r>
            <a:r>
              <a:rPr lang="uk-UA" sz="3600" b="1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національна безпека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Лекції: 32 години (16 занять)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Практики: 32 години (16 занять)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Консультації: 4 години (2) 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Екзамен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dirty="0">
                <a:latin typeface="Times New Roman" panose="02020603050405020304" pitchFamily="18" charset="0"/>
                <a:ea typeface="TimesNewRomanPSMT"/>
                <a:cs typeface="Times New Roman" panose="02020603050405020304" pitchFamily="18" charset="0"/>
              </a:rPr>
              <a:t> </a:t>
            </a:r>
            <a:endParaRPr lang="en-US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sz="2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Міждисциплінарні зв’язки: </a:t>
            </a:r>
            <a:r>
              <a:rPr lang="uk-UA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Історія України та української культури, філософія, політологія.  </a:t>
            </a:r>
            <a:endParaRPr lang="en-US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136904" cy="4839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Термінологія курсу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Нація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800"/>
              </a:spcAft>
            </a:pP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Дві основні лінгвістичні традиції у застосуванні поняття 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«нація» 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склалися ще у ХVІІІ столітті. В одній цей термін асоціювався з поняттями 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«держава», «громадянство» 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 означав певну територіальну політичну спільноту. В іншій акцент робився на етнічних і культурних особливостях, а сама спільнота поставала як мовно-культурна. 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Зовсім 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іншому руслі розвивався такий процес в Україні. Тут формування нації відбувалося в умовах багатовікової бездержавності, ускладненої розчленованістю території.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Нація (лат.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natio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плем'я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народ») — у політичному значенні це сукупність громадян певної держави; у культурно-етнічному значенні термін 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«нація»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є синонімом поняття «народ</a:t>
            </a:r>
            <a:r>
              <a:rPr lang="uk-UA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Етноси ґрунтуються на </a:t>
            </a:r>
            <a:r>
              <a:rPr lang="uk-UA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мовній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кровній спорідненості, а нації, крім цього, – на політичних та економічних зв'язках, культурі, єдиній самосвідомості.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04664"/>
            <a:ext cx="5616624" cy="5986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Ідентичність</a:t>
            </a:r>
            <a:endParaRPr lang="uk-UA" sz="1600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 філософії термін «ідентичність» з'являється у роботах Д. Локка та Д. Юма, та його використання пов’язують із процесом індивідуалізації в епоху модерну. Термін «ідентичність» стає популярним у 50-х рр. США після появи робіт психолога Е. </a:t>
            </a:r>
            <a:r>
              <a:rPr lang="uk-UA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Еріксона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uk-UA" sz="16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Еріксон, який, власне, і ввів цей термін у науковий побут, розглядав ідентичність як процес, зосереджений у сутності людини та культури, до якої цей індивід належить. 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ідентичністю прийнято розуміти результат самовизначення людини чи групи у соціальному сенсі, створення 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«образу 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Я» 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та 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«образу 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uk-UA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Ми», 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тобто віднесення ними себе до тих чи інших спільнот за віковими, професійними, статевими, територіальними, етнічними, конфесійними чи іншими ознаками. Англійське слово “</a:t>
            </a:r>
            <a:r>
              <a:rPr lang="uk-UA" dirty="0" err="1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identity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” вживається у значеннях тотожності, справжності й самобутності.</a:t>
            </a:r>
            <a:endParaRPr lang="en-US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https://api.psychologos.ru/storage/image/1_1435311959.jpg"/>
          <p:cNvSpPr>
            <a:spLocks noChangeAspect="1" noChangeArrowheads="1"/>
          </p:cNvSpPr>
          <p:nvPr/>
        </p:nvSpPr>
        <p:spPr bwMode="auto">
          <a:xfrm flipH="1" flipV="1">
            <a:off x="-180529" y="160338"/>
            <a:ext cx="336103" cy="604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api.psychologos.ru/storage/image/1_1435311959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2278" y="548680"/>
            <a:ext cx="2409299" cy="3113906"/>
          </a:xfrm>
          <a:prstGeom prst="rect">
            <a:avLst/>
          </a:prstGeom>
        </p:spPr>
      </p:pic>
      <p:sp>
        <p:nvSpPr>
          <p:cNvPr id="12" name="Прямоугольник 11"/>
          <p:cNvSpPr/>
          <p:nvPr/>
        </p:nvSpPr>
        <p:spPr>
          <a:xfrm>
            <a:off x="6463239" y="3755020"/>
            <a:ext cx="2197918" cy="368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Е. </a:t>
            </a:r>
            <a:r>
              <a:rPr lang="uk-UA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Еріксон</a:t>
            </a:r>
            <a:endParaRPr lang="en-US" b="1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59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1138" y="5301208"/>
            <a:ext cx="968549" cy="140687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39552" y="476672"/>
            <a:ext cx="8208912" cy="2101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Визначальними чинниками національного менталітету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виявляються: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мова,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релігія (або ідеологія),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історична 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пам'ять,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національні інтереси, постійні та ситуативні. </a:t>
            </a: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258" y="2276872"/>
            <a:ext cx="5905500" cy="3990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8602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3" y="439615"/>
            <a:ext cx="8236841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</a:t>
            </a: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 </a:t>
            </a:r>
            <a:r>
              <a:rPr lang="uk-UA" sz="2000" b="1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етнічної ідентичності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вкладаються насамперед спільні уявлення, що виникають внаслідок усвідомлення членами певної етнічної групи спільності походження, культури, мови, традицій, території, історії.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ж до </a:t>
            </a:r>
            <a:r>
              <a:rPr lang="uk-UA" sz="2000" b="1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 ідентичності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 це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 є більш невизначеним і розмитим. </a:t>
            </a: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Її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найголовнішими </a:t>
            </a:r>
            <a:r>
              <a:rPr lang="uk-UA" sz="2000" i="1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рисами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є </a:t>
            </a:r>
            <a:endParaRPr lang="uk-UA" sz="2000" dirty="0" smtClean="0">
              <a:solidFill>
                <a:srgbClr val="221F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історична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територія, </a:t>
            </a:r>
            <a:endParaRPr lang="uk-UA" sz="2000" dirty="0" smtClean="0">
              <a:solidFill>
                <a:srgbClr val="221F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спільні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міфи та історична пам’ять, </a:t>
            </a:r>
            <a:endParaRPr lang="uk-UA" sz="2000" dirty="0" smtClean="0">
              <a:solidFill>
                <a:srgbClr val="221F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спільна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культура, </a:t>
            </a:r>
            <a:endParaRPr lang="uk-UA" sz="2000" dirty="0" smtClean="0">
              <a:solidFill>
                <a:srgbClr val="221F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єдині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юридичні права та обов’язки для всіх членів, </a:t>
            </a:r>
            <a:endParaRPr lang="uk-UA" sz="2000" dirty="0" smtClean="0">
              <a:solidFill>
                <a:srgbClr val="221F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sz="2000" dirty="0" smtClean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спільна </a:t>
            </a:r>
            <a:r>
              <a:rPr lang="uk-UA" sz="2000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економіка. </a:t>
            </a:r>
            <a:endParaRPr lang="uk-UA" sz="2000" dirty="0" smtClean="0">
              <a:solidFill>
                <a:srgbClr val="221F1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4338" y="3501008"/>
            <a:ext cx="3970046" cy="308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73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67544" y="476672"/>
            <a:ext cx="8280920" cy="5920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Поняття національної ідентичності передбачає насамперед самобутність, історичну індивідуальність, наявність популярної в масах національної ідеї. Національна ідентичність може химерно поєднуватися з іншими різновидами ідентичностей – класовою, релігійною, етнічною, а її ідеологія – перетворюватися на інші ідеологічні різновиди: лібералізм, фашизм, комунізм.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Якщо </a:t>
            </a:r>
            <a:r>
              <a:rPr lang="uk-UA" b="1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етнічна ідентичність 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ґрунтується на певній системі об’єктивних особливостей – расових, культурних, психологічних (антропологічний тип, мова, релігійні догмати, традиційна обрядовість), то </a:t>
            </a:r>
            <a:r>
              <a:rPr lang="uk-UA" dirty="0" err="1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конституїтивною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основою </a:t>
            </a:r>
            <a:r>
              <a:rPr lang="uk-UA" b="1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 ідентичності </a:t>
            </a:r>
            <a:r>
              <a:rPr lang="uk-UA" dirty="0">
                <a:solidFill>
                  <a:srgbClr val="221F1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виступають ознаки, значно менш «відчутні на дотик» – свідомість, політична воля, громадянство.</a:t>
            </a:r>
            <a:endParaRPr lang="en-US" sz="16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uk-UA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 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відсутності сильної національної ідентичності настає криза у роботі політичних інститутів: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корупція починає приймати неконтрольовані розміри; 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місцеві еліти проводять політику, спрямовану досягнення автономії чи незалежності;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громадяни прагнуть емігрувати із країни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uk-UA" sz="1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uk-UA" sz="16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155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11560" y="476672"/>
            <a:ext cx="8064896" cy="52003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0"/>
              </a:spcAft>
            </a:pPr>
            <a:r>
              <a:rPr lang="uk-UA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Національна безпека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Суть національної безпеки полягає у створенні сприятливих умов для </a:t>
            </a:r>
            <a:r>
              <a:rPr lang="uk-UA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реалізації національних інтересів</a:t>
            </a:r>
            <a:r>
              <a:rPr lang="uk-UA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процвітання, могутності, всебічного розвитку України для максимального задоволення потреб та інтересів представників української нації відповідно до загальновизнаних норм співіснування</a:t>
            </a:r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indent="457200" algn="just">
              <a:lnSpc>
                <a:spcPct val="107000"/>
              </a:lnSpc>
              <a:spcAft>
                <a:spcPts val="0"/>
              </a:spcAft>
            </a:pPr>
            <a:endParaRPr lang="uk-UA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Національним інститутом стратегічних досліджень були визначені такі пріоритетні </a:t>
            </a:r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національні та національно-державні інтереси </a:t>
            </a:r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України: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Забезпечення суверенітету та територіальної цілісності.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Подолання економічної кризи.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Досягнення національної злагоди, політичної та соціальної стабільності.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 Збереження генофонду народу, зміцнення здоров’я громадян.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 Створення демократичного суспільства.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 Інтеграція України в європейську та світову спільноту.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 Забезпечення екологічно безпечних умов життєдіяльності.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7200" algn="just"/>
            <a:r>
              <a:rPr lang="uk-UA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Створення цілісної системи забезпечення національної безпеки.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</a:pPr>
            <a:endParaRPr lang="en-US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38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2" y="271462"/>
            <a:ext cx="8715375" cy="63150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5632" y="5733256"/>
            <a:ext cx="1519436" cy="932381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95536" y="548679"/>
            <a:ext cx="8280920" cy="2602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uk-UA" sz="20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Завдання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Що Ви розумієте під терміном «національна ідентичність»? Опираючись на ваші попередні знання, визначте, яке поняття первинне – етнічна ідентичність чи національна? </a:t>
            </a:r>
            <a:endParaRPr lang="en-US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Чи можливе </a:t>
            </a:r>
            <a:r>
              <a:rPr lang="uk-UA" sz="20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формування </a:t>
            </a:r>
            <a:r>
              <a:rPr lang="uk-UA" sz="20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національної ідентичності без етнічної компоненти? </a:t>
            </a:r>
            <a:endParaRPr lang="uk-UA" sz="20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arabicPeriod"/>
            </a:pPr>
            <a:r>
              <a:rPr lang="uk-UA" sz="20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Як національна ідентичність поєднується з національною безпекою? </a:t>
            </a:r>
            <a:endParaRPr lang="en-US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11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374</Words>
  <Application>Microsoft Office PowerPoint</Application>
  <PresentationFormat>Экран (4:3)</PresentationFormat>
  <Paragraphs>59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17</cp:revision>
  <dcterms:created xsi:type="dcterms:W3CDTF">2015-03-20T17:04:15Z</dcterms:created>
  <dcterms:modified xsi:type="dcterms:W3CDTF">2023-09-13T09:16:26Z</dcterms:modified>
</cp:coreProperties>
</file>