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2" r:id="rId4"/>
    <p:sldId id="259" r:id="rId5"/>
    <p:sldId id="258" r:id="rId6"/>
    <p:sldId id="358" r:id="rId7"/>
    <p:sldId id="359" r:id="rId8"/>
    <p:sldId id="360" r:id="rId9"/>
    <p:sldId id="361" r:id="rId10"/>
    <p:sldId id="344" r:id="rId11"/>
    <p:sldId id="260" r:id="rId12"/>
    <p:sldId id="348" r:id="rId13"/>
    <p:sldId id="349" r:id="rId14"/>
    <p:sldId id="350" r:id="rId15"/>
    <p:sldId id="351" r:id="rId16"/>
    <p:sldId id="352" r:id="rId17"/>
    <p:sldId id="353" r:id="rId18"/>
    <p:sldId id="354" r:id="rId19"/>
    <p:sldId id="355" r:id="rId20"/>
    <p:sldId id="357" r:id="rId21"/>
    <p:sldId id="336" r:id="rId22"/>
    <p:sldId id="312" r:id="rId23"/>
    <p:sldId id="332" r:id="rId24"/>
    <p:sldId id="316" r:id="rId25"/>
    <p:sldId id="318" r:id="rId26"/>
    <p:sldId id="319" r:id="rId27"/>
    <p:sldId id="320" r:id="rId28"/>
    <p:sldId id="324" r:id="rId29"/>
    <p:sldId id="322" r:id="rId30"/>
    <p:sldId id="321" r:id="rId31"/>
    <p:sldId id="325" r:id="rId32"/>
    <p:sldId id="331" r:id="rId33"/>
    <p:sldId id="327" r:id="rId34"/>
    <p:sldId id="328" r:id="rId35"/>
    <p:sldId id="329" r:id="rId36"/>
    <p:sldId id="330" r:id="rId37"/>
    <p:sldId id="338" r:id="rId3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102297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174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4795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67852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698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195386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374196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221372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277294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58743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359253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347836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401603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341471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198236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AFF7A05-C706-4DEF-8089-76626E8CD535}" type="datetimeFigureOut">
              <a:rPr lang="uk-UA" smtClean="0"/>
              <a:pPr/>
              <a:t>26.02.2024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97D33A-80FC-4231-A138-DD5B2D92EFBB}" type="slidenum">
              <a:rPr lang="uk-UA" smtClean="0"/>
              <a:pPr/>
              <a:t>‹#›</a:t>
            </a:fld>
            <a:endParaRPr lang="uk-UA"/>
          </a:p>
        </p:txBody>
      </p:sp>
    </p:spTree>
    <p:extLst>
      <p:ext uri="{BB962C8B-B14F-4D97-AF65-F5344CB8AC3E}">
        <p14:creationId xmlns:p14="http://schemas.microsoft.com/office/powerpoint/2010/main" val="249675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FF7A05-C706-4DEF-8089-76626E8CD535}" type="datetimeFigureOut">
              <a:rPr lang="uk-UA" smtClean="0"/>
              <a:pPr/>
              <a:t>26.02.2024</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897D33A-80FC-4231-A138-DD5B2D92EFBB}" type="slidenum">
              <a:rPr lang="uk-UA" smtClean="0"/>
              <a:pPr/>
              <a:t>‹#›</a:t>
            </a:fld>
            <a:endParaRPr lang="uk-UA"/>
          </a:p>
        </p:txBody>
      </p:sp>
    </p:spTree>
    <p:extLst>
      <p:ext uri="{BB962C8B-B14F-4D97-AF65-F5344CB8AC3E}">
        <p14:creationId xmlns:p14="http://schemas.microsoft.com/office/powerpoint/2010/main" val="688275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PowerPoint_Presentation.pptx"/><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45810" y="957943"/>
            <a:ext cx="8751630" cy="4188822"/>
          </a:xfrm>
        </p:spPr>
        <p:txBody>
          <a:bodyPr/>
          <a:lstStyle/>
          <a:p>
            <a:pPr algn="ctr"/>
            <a:r>
              <a:rPr lang="uk-UA" dirty="0">
                <a:solidFill>
                  <a:schemeClr val="tx1"/>
                </a:solidFill>
              </a:rPr>
              <a:t>Тема </a:t>
            </a:r>
            <a:r>
              <a:rPr lang="en-US" dirty="0">
                <a:solidFill>
                  <a:schemeClr val="tx1"/>
                </a:solidFill>
              </a:rPr>
              <a:t>8</a:t>
            </a:r>
            <a:br>
              <a:rPr lang="en-US" dirty="0">
                <a:solidFill>
                  <a:schemeClr val="tx1"/>
                </a:solidFill>
              </a:rPr>
            </a:br>
            <a:r>
              <a:rPr lang="ru-RU" b="1" dirty="0"/>
              <a:t>ВАРТІСНО-ОРІЄНТОВАНИЙ КОНТРОЛІНГ</a:t>
            </a:r>
            <a:br>
              <a:rPr lang="uk-UA" dirty="0">
                <a:solidFill>
                  <a:schemeClr val="tx1"/>
                </a:solidFill>
              </a:rPr>
            </a:br>
            <a:endParaRPr lang="uk-UA" dirty="0">
              <a:solidFill>
                <a:schemeClr val="tx1"/>
              </a:solidFill>
            </a:endParaRPr>
          </a:p>
        </p:txBody>
      </p:sp>
    </p:spTree>
    <p:extLst>
      <p:ext uri="{BB962C8B-B14F-4D97-AF65-F5344CB8AC3E}">
        <p14:creationId xmlns:p14="http://schemas.microsoft.com/office/powerpoint/2010/main" val="169214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61A77FE-FD4E-A05B-3040-DD79C1B9344F}"/>
              </a:ext>
            </a:extLst>
          </p:cNvPr>
          <p:cNvPicPr>
            <a:picLocks noChangeAspect="1"/>
          </p:cNvPicPr>
          <p:nvPr/>
        </p:nvPicPr>
        <p:blipFill>
          <a:blip r:embed="rId2"/>
          <a:stretch>
            <a:fillRect/>
          </a:stretch>
        </p:blipFill>
        <p:spPr>
          <a:xfrm>
            <a:off x="1527142" y="990600"/>
            <a:ext cx="7795967" cy="4876800"/>
          </a:xfrm>
          <a:prstGeom prst="rect">
            <a:avLst/>
          </a:prstGeom>
        </p:spPr>
      </p:pic>
    </p:spTree>
    <p:extLst>
      <p:ext uri="{BB962C8B-B14F-4D97-AF65-F5344CB8AC3E}">
        <p14:creationId xmlns:p14="http://schemas.microsoft.com/office/powerpoint/2010/main" val="366841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9696" y="548681"/>
            <a:ext cx="5472608" cy="830997"/>
          </a:xfrm>
          <a:prstGeom prst="rect">
            <a:avLst/>
          </a:prstGeom>
        </p:spPr>
        <p:txBody>
          <a:bodyPr wrap="square">
            <a:spAutoFit/>
          </a:bodyPr>
          <a:lstStyle/>
          <a:p>
            <a:pPr algn="ctr"/>
            <a:r>
              <a:rPr lang="uk-UA" sz="2400" b="1" dirty="0">
                <a:latin typeface="Times New Roman" pitchFamily="18" charset="0"/>
                <a:cs typeface="Times New Roman" pitchFamily="18" charset="0"/>
              </a:rPr>
              <a:t>Моделі у вартісно-орієнтованому управлінні:</a:t>
            </a:r>
            <a:endParaRPr lang="ru-RU" sz="2400" b="1" dirty="0">
              <a:latin typeface="Times New Roman" pitchFamily="18" charset="0"/>
              <a:cs typeface="Times New Roman" pitchFamily="18" charset="0"/>
            </a:endParaRPr>
          </a:p>
        </p:txBody>
      </p:sp>
      <p:sp>
        <p:nvSpPr>
          <p:cNvPr id="3" name="Прямоугольник 2"/>
          <p:cNvSpPr/>
          <p:nvPr/>
        </p:nvSpPr>
        <p:spPr>
          <a:xfrm>
            <a:off x="1667508" y="1772816"/>
            <a:ext cx="8856984" cy="3785652"/>
          </a:xfrm>
          <a:prstGeom prst="rect">
            <a:avLst/>
          </a:prstGeom>
        </p:spPr>
        <p:txBody>
          <a:bodyPr wrap="square">
            <a:spAutoFit/>
          </a:bodyPr>
          <a:lstStyle/>
          <a:p>
            <a:pPr marL="514350" indent="-514350">
              <a:buFont typeface="Arial" pitchFamily="34" charset="0"/>
              <a:buChar char="•"/>
            </a:pPr>
            <a:r>
              <a:rPr lang="ru-RU" sz="2400" b="1" dirty="0">
                <a:latin typeface="Times New Roman" pitchFamily="18" charset="0"/>
                <a:cs typeface="Times New Roman" pitchFamily="18" charset="0"/>
              </a:rPr>
              <a:t>MVA</a:t>
            </a:r>
            <a:r>
              <a:rPr lang="ru-RU" sz="2400" dirty="0">
                <a:latin typeface="Times New Roman" pitchFamily="18" charset="0"/>
                <a:cs typeface="Times New Roman" pitchFamily="18" charset="0"/>
              </a:rPr>
              <a:t> </a:t>
            </a:r>
            <a:r>
              <a:rPr lang="uk-UA"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Market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Value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Added</a:t>
            </a:r>
            <a:r>
              <a:rPr lang="uk-UA" sz="2400" dirty="0">
                <a:latin typeface="Times New Roman" pitchFamily="18" charset="0"/>
                <a:cs typeface="Times New Roman" pitchFamily="18" charset="0"/>
              </a:rPr>
              <a:t>) - ринкова додана вартість. </a:t>
            </a:r>
          </a:p>
          <a:p>
            <a:pPr marL="514350" indent="-514350">
              <a:buFont typeface="Arial" pitchFamily="34" charset="0"/>
              <a:buChar char="•"/>
            </a:pPr>
            <a:endParaRPr lang="uk-UA" sz="2400" dirty="0">
              <a:latin typeface="Times New Roman" pitchFamily="18" charset="0"/>
              <a:cs typeface="Times New Roman" pitchFamily="18" charset="0"/>
            </a:endParaRPr>
          </a:p>
          <a:p>
            <a:pPr marL="514350" indent="-514350">
              <a:buFont typeface="Arial" pitchFamily="34" charset="0"/>
              <a:buChar char="•"/>
            </a:pPr>
            <a:r>
              <a:rPr lang="ru-RU" sz="2400" b="1" dirty="0">
                <a:latin typeface="Times New Roman" pitchFamily="18" charset="0"/>
                <a:cs typeface="Times New Roman" pitchFamily="18" charset="0"/>
              </a:rPr>
              <a:t>CVA</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Cash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Value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Added</a:t>
            </a:r>
            <a:r>
              <a:rPr lang="ru-RU" sz="2400" dirty="0">
                <a:latin typeface="Times New Roman" pitchFamily="18" charset="0"/>
                <a:cs typeface="Times New Roman" pitchFamily="18" charset="0"/>
              </a:rPr>
              <a:t>) - додана </a:t>
            </a:r>
            <a:r>
              <a:rPr lang="ru-RU" sz="2400" dirty="0" err="1">
                <a:latin typeface="Times New Roman" pitchFamily="18" charset="0"/>
                <a:cs typeface="Times New Roman" pitchFamily="18" charset="0"/>
              </a:rPr>
              <a:t>вартість</a:t>
            </a:r>
            <a:r>
              <a:rPr lang="ru-RU" sz="2400" dirty="0">
                <a:latin typeface="Times New Roman" pitchFamily="18" charset="0"/>
                <a:cs typeface="Times New Roman" pitchFamily="18" charset="0"/>
              </a:rPr>
              <a:t> грошового потоку. </a:t>
            </a:r>
          </a:p>
          <a:p>
            <a:pPr marL="514350" indent="-514350">
              <a:buFont typeface="Arial" pitchFamily="34" charset="0"/>
              <a:buChar char="•"/>
            </a:pPr>
            <a:endParaRPr lang="ru-RU" sz="2400" dirty="0">
              <a:latin typeface="Times New Roman" pitchFamily="18" charset="0"/>
              <a:cs typeface="Times New Roman" pitchFamily="18" charset="0"/>
            </a:endParaRPr>
          </a:p>
          <a:p>
            <a:pPr marL="514350" indent="-514350">
              <a:buFont typeface="Arial" pitchFamily="34" charset="0"/>
              <a:buChar char="•"/>
            </a:pPr>
            <a:r>
              <a:rPr lang="en-US" sz="2400" b="1" dirty="0">
                <a:latin typeface="Times New Roman" pitchFamily="18" charset="0"/>
                <a:cs typeface="Times New Roman" pitchFamily="18" charset="0"/>
              </a:rPr>
              <a:t>SVA</a:t>
            </a:r>
            <a:r>
              <a:rPr lang="en-US" sz="2400" dirty="0">
                <a:latin typeface="Times New Roman" pitchFamily="18" charset="0"/>
                <a:cs typeface="Times New Roman" pitchFamily="18" charset="0"/>
              </a:rPr>
              <a:t> (Shareholder Value Added) - </a:t>
            </a:r>
            <a:r>
              <a:rPr lang="ru-RU" sz="2400" dirty="0" err="1">
                <a:latin typeface="Times New Roman" pitchFamily="18" charset="0"/>
                <a:cs typeface="Times New Roman" pitchFamily="18" charset="0"/>
              </a:rPr>
              <a:t>акціонерна</a:t>
            </a:r>
            <a:r>
              <a:rPr lang="ru-RU" sz="2400" dirty="0">
                <a:latin typeface="Times New Roman" pitchFamily="18" charset="0"/>
                <a:cs typeface="Times New Roman" pitchFamily="18" charset="0"/>
              </a:rPr>
              <a:t> додана </a:t>
            </a:r>
            <a:r>
              <a:rPr lang="ru-RU" sz="2400" dirty="0" err="1">
                <a:latin typeface="Times New Roman" pitchFamily="18" charset="0"/>
                <a:cs typeface="Times New Roman" pitchFamily="18" charset="0"/>
              </a:rPr>
              <a:t>вартість</a:t>
            </a:r>
            <a:r>
              <a:rPr lang="en-US" sz="2400" dirty="0">
                <a:latin typeface="Times New Roman" pitchFamily="18" charset="0"/>
                <a:cs typeface="Times New Roman" pitchFamily="18" charset="0"/>
              </a:rPr>
              <a:t>. </a:t>
            </a:r>
            <a:endParaRPr lang="uk-UA" sz="2400" dirty="0">
              <a:latin typeface="Times New Roman" pitchFamily="18" charset="0"/>
              <a:cs typeface="Times New Roman" pitchFamily="18" charset="0"/>
            </a:endParaRPr>
          </a:p>
          <a:p>
            <a:pPr marL="514350" indent="-514350">
              <a:buFont typeface="Arial" pitchFamily="34" charset="0"/>
              <a:buChar char="•"/>
            </a:pPr>
            <a:endParaRPr lang="uk-UA" sz="2400" dirty="0">
              <a:latin typeface="Times New Roman" pitchFamily="18" charset="0"/>
              <a:cs typeface="Times New Roman" pitchFamily="18" charset="0"/>
            </a:endParaRPr>
          </a:p>
          <a:p>
            <a:pPr marL="514350" indent="-514350">
              <a:buFont typeface="Arial" pitchFamily="34" charset="0"/>
              <a:buChar char="•"/>
            </a:pPr>
            <a:r>
              <a:rPr lang="en-US" sz="2400" b="1" dirty="0">
                <a:latin typeface="Times New Roman" pitchFamily="18" charset="0"/>
                <a:cs typeface="Times New Roman" pitchFamily="18" charset="0"/>
              </a:rPr>
              <a:t>EVA</a:t>
            </a:r>
            <a:r>
              <a:rPr lang="en-US" sz="2400" dirty="0">
                <a:latin typeface="Times New Roman" pitchFamily="18" charset="0"/>
                <a:cs typeface="Times New Roman" pitchFamily="18" charset="0"/>
              </a:rPr>
              <a:t> (Economic Value Added) - </a:t>
            </a:r>
            <a:r>
              <a:rPr lang="ru-RU" sz="2400" dirty="0" err="1">
                <a:latin typeface="Times New Roman" pitchFamily="18" charset="0"/>
                <a:cs typeface="Times New Roman" pitchFamily="18" charset="0"/>
              </a:rPr>
              <a:t>економічна</a:t>
            </a:r>
            <a:r>
              <a:rPr lang="ru-RU" sz="2400" dirty="0">
                <a:latin typeface="Times New Roman" pitchFamily="18" charset="0"/>
                <a:cs typeface="Times New Roman" pitchFamily="18" charset="0"/>
              </a:rPr>
              <a:t> додана </a:t>
            </a:r>
            <a:r>
              <a:rPr lang="ru-RU" sz="2400" dirty="0" err="1">
                <a:latin typeface="Times New Roman" pitchFamily="18" charset="0"/>
                <a:cs typeface="Times New Roman" pitchFamily="18" charset="0"/>
              </a:rPr>
              <a:t>вартість</a:t>
            </a:r>
            <a:r>
              <a:rPr lang="en-US" sz="2400" dirty="0">
                <a:latin typeface="Times New Roman" pitchFamily="18" charset="0"/>
                <a:cs typeface="Times New Roman" pitchFamily="18" charset="0"/>
              </a:rPr>
              <a:t>. </a:t>
            </a:r>
            <a:endParaRPr lang="uk-UA" sz="2400" dirty="0">
              <a:latin typeface="Times New Roman" pitchFamily="18" charset="0"/>
              <a:cs typeface="Times New Roman" pitchFamily="18" charset="0"/>
            </a:endParaRPr>
          </a:p>
          <a:p>
            <a:pPr marL="514350" indent="-514350">
              <a:buFont typeface="Arial" pitchFamily="34" charset="0"/>
              <a:buChar char="•"/>
            </a:pPr>
            <a:endParaRPr lang="uk-UA" sz="2400" dirty="0">
              <a:latin typeface="Times New Roman" pitchFamily="18" charset="0"/>
              <a:cs typeface="Times New Roman" pitchFamily="18" charset="0"/>
            </a:endParaRPr>
          </a:p>
          <a:p>
            <a:pPr marL="514350" indent="-514350">
              <a:buFont typeface="Arial" pitchFamily="34" charset="0"/>
              <a:buChar char="•"/>
            </a:pPr>
            <a:r>
              <a:rPr lang="en-US" sz="2400" b="1" dirty="0">
                <a:latin typeface="Times New Roman" pitchFamily="18" charset="0"/>
                <a:cs typeface="Times New Roman" pitchFamily="18" charset="0"/>
              </a:rPr>
              <a:t>CFROI</a:t>
            </a:r>
            <a:r>
              <a:rPr lang="en-US" sz="2400" dirty="0">
                <a:latin typeface="Times New Roman" pitchFamily="18" charset="0"/>
                <a:cs typeface="Times New Roman" pitchFamily="18" charset="0"/>
              </a:rPr>
              <a:t> (Cash Flow Return on Investments) - </a:t>
            </a:r>
            <a:r>
              <a:rPr lang="ru-RU" sz="2400" dirty="0" err="1">
                <a:latin typeface="Times New Roman" pitchFamily="18" charset="0"/>
                <a:cs typeface="Times New Roman" pitchFamily="18" charset="0"/>
              </a:rPr>
              <a:t>доходність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інвестицій</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основі</a:t>
            </a:r>
            <a:r>
              <a:rPr lang="ru-RU" sz="2400" dirty="0">
                <a:latin typeface="Times New Roman" pitchFamily="18" charset="0"/>
                <a:cs typeface="Times New Roman" pitchFamily="18" charset="0"/>
              </a:rPr>
              <a:t> грошового потоку</a:t>
            </a:r>
            <a:r>
              <a:rPr lang="en-US"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66104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8A5F0B0-022E-83DC-9E90-919837755E1E}"/>
              </a:ext>
            </a:extLst>
          </p:cNvPr>
          <p:cNvSpPr>
            <a:spLocks noGrp="1"/>
          </p:cNvSpPr>
          <p:nvPr>
            <p:ph idx="1"/>
          </p:nvPr>
        </p:nvSpPr>
        <p:spPr>
          <a:xfrm>
            <a:off x="677334" y="377073"/>
            <a:ext cx="8596668" cy="5664290"/>
          </a:xfrm>
        </p:spPr>
        <p:txBody>
          <a:bodyPr>
            <a:normAutofit fontScale="92500" lnSpcReduction="20000"/>
          </a:bodyPr>
          <a:lstStyle/>
          <a:p>
            <a:pPr algn="just"/>
            <a:r>
              <a:rPr lang="uk-UA" b="1" dirty="0">
                <a:latin typeface="Times New Roman" panose="02020603050405020304" pitchFamily="18" charset="0"/>
                <a:cs typeface="Times New Roman" panose="02020603050405020304" pitchFamily="18" charset="0"/>
              </a:rPr>
              <a:t>Модель економічної доданої вартості (</a:t>
            </a:r>
            <a:r>
              <a:rPr lang="en-US" b="1" dirty="0">
                <a:latin typeface="Times New Roman" panose="02020603050405020304" pitchFamily="18" charset="0"/>
                <a:cs typeface="Times New Roman" panose="02020603050405020304" pitchFamily="18" charset="0"/>
              </a:rPr>
              <a:t>EVA)</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була розроблена Б. Стюартом і Д. Стерном, а запатентована компанією “</a:t>
            </a:r>
            <a:r>
              <a:rPr lang="en-US" dirty="0">
                <a:latin typeface="Times New Roman" panose="02020603050405020304" pitchFamily="18" charset="0"/>
                <a:cs typeface="Times New Roman" panose="02020603050405020304" pitchFamily="18" charset="0"/>
              </a:rPr>
              <a:t>Stern Stewart &amp; Co” </a:t>
            </a:r>
            <a:r>
              <a:rPr lang="uk-UA" dirty="0">
                <a:latin typeface="Times New Roman" panose="02020603050405020304" pitchFamily="18" charset="0"/>
                <a:cs typeface="Times New Roman" panose="02020603050405020304" pitchFamily="18" charset="0"/>
              </a:rPr>
              <a:t>на початку 90-х років </a:t>
            </a:r>
            <a:r>
              <a:rPr lang="en-US" dirty="0">
                <a:latin typeface="Times New Roman" panose="02020603050405020304" pitchFamily="18" charset="0"/>
                <a:cs typeface="Times New Roman" panose="02020603050405020304" pitchFamily="18" charset="0"/>
              </a:rPr>
              <a:t>XX </a:t>
            </a:r>
            <a:r>
              <a:rPr lang="uk-UA" dirty="0">
                <a:latin typeface="Times New Roman" panose="02020603050405020304" pitchFamily="18" charset="0"/>
                <a:cs typeface="Times New Roman" panose="02020603050405020304" pitchFamily="18" charset="0"/>
              </a:rPr>
              <a:t>століття. Ця модель є однією з найбільш відомих і поширених моделей </a:t>
            </a:r>
            <a:r>
              <a:rPr lang="uk-UA" dirty="0" err="1">
                <a:latin typeface="Times New Roman" panose="02020603050405020304" pitchFamily="18" charset="0"/>
                <a:cs typeface="Times New Roman" panose="02020603050405020304" pitchFamily="18" charset="0"/>
              </a:rPr>
              <a:t>вартісно</a:t>
            </a:r>
            <a:r>
              <a:rPr lang="uk-UA" dirty="0">
                <a:latin typeface="Times New Roman" panose="02020603050405020304" pitchFamily="18" charset="0"/>
                <a:cs typeface="Times New Roman" panose="02020603050405020304" pitchFamily="18" charset="0"/>
              </a:rPr>
              <a:t>-орієнтованого управління компаніями. </a:t>
            </a:r>
          </a:p>
          <a:p>
            <a:pPr algn="just"/>
            <a:r>
              <a:rPr lang="uk-UA" dirty="0">
                <a:latin typeface="Times New Roman" panose="02020603050405020304" pitchFamily="18" charset="0"/>
                <a:cs typeface="Times New Roman" panose="02020603050405020304" pitchFamily="18" charset="0"/>
              </a:rPr>
              <a:t>Концепцію економічної доданої вартості активно пропагує «Журнал прикладних корпоративних фінансів» (“</a:t>
            </a:r>
            <a:r>
              <a:rPr lang="en-US" dirty="0">
                <a:latin typeface="Times New Roman" panose="02020603050405020304" pitchFamily="18" charset="0"/>
                <a:cs typeface="Times New Roman" panose="02020603050405020304" pitchFamily="18" charset="0"/>
              </a:rPr>
              <a:t>Journal of Applied Corporate Finance”), </a:t>
            </a:r>
            <a:r>
              <a:rPr lang="uk-UA" dirty="0">
                <a:latin typeface="Times New Roman" panose="02020603050405020304" pitchFamily="18" charset="0"/>
                <a:cs typeface="Times New Roman" panose="02020603050405020304" pitchFamily="18" charset="0"/>
              </a:rPr>
              <a:t>який видається у США з 1988 року. Модель </a:t>
            </a:r>
            <a:r>
              <a:rPr lang="en-US" dirty="0">
                <a:latin typeface="Times New Roman" panose="02020603050405020304" pitchFamily="18" charset="0"/>
                <a:cs typeface="Times New Roman" panose="02020603050405020304" pitchFamily="18" charset="0"/>
              </a:rPr>
              <a:t>EVA </a:t>
            </a:r>
            <a:r>
              <a:rPr lang="uk-UA" dirty="0">
                <a:latin typeface="Times New Roman" panose="02020603050405020304" pitchFamily="18" charset="0"/>
                <a:cs typeface="Times New Roman" panose="02020603050405020304" pitchFamily="18" charset="0"/>
              </a:rPr>
              <a:t>як основний інструмент оцінювання вартості компаній в рамках реалізації </a:t>
            </a:r>
            <a:r>
              <a:rPr lang="en-US" dirty="0">
                <a:latin typeface="Times New Roman" panose="02020603050405020304" pitchFamily="18" charset="0"/>
                <a:cs typeface="Times New Roman" panose="02020603050405020304" pitchFamily="18" charset="0"/>
              </a:rPr>
              <a:t>VBM-</a:t>
            </a:r>
            <a:r>
              <a:rPr lang="uk-UA" dirty="0">
                <a:latin typeface="Times New Roman" panose="02020603050405020304" pitchFamily="18" charset="0"/>
                <a:cs typeface="Times New Roman" panose="02020603050405020304" pitchFamily="18" charset="0"/>
              </a:rPr>
              <a:t>концепції успішно використовується такими відомими транснаціональними компаніями, як, зокрема, “</a:t>
            </a:r>
            <a:r>
              <a:rPr lang="en-US" dirty="0">
                <a:latin typeface="Times New Roman" panose="02020603050405020304" pitchFamily="18" charset="0"/>
                <a:cs typeface="Times New Roman" panose="02020603050405020304" pitchFamily="18" charset="0"/>
              </a:rPr>
              <a:t>AT&amp;T”, “Coca-Cola”, “Siemens”, “Whirlpool”, “Quaker Oats”, “IBM”. </a:t>
            </a:r>
            <a:endParaRPr lang="uk-UA" dirty="0">
              <a:latin typeface="Times New Roman" panose="02020603050405020304" pitchFamily="18" charset="0"/>
              <a:cs typeface="Times New Roman" panose="02020603050405020304" pitchFamily="18" charset="0"/>
            </a:endParaRPr>
          </a:p>
          <a:p>
            <a:pPr algn="just"/>
            <a:r>
              <a:rPr lang="uk-UA" b="1" dirty="0">
                <a:latin typeface="Times New Roman" panose="02020603050405020304" pitchFamily="18" charset="0"/>
                <a:cs typeface="Times New Roman" panose="02020603050405020304" pitchFamily="18" charset="0"/>
              </a:rPr>
              <a:t>Економічна додана вартість </a:t>
            </a:r>
            <a:r>
              <a:rPr lang="uk-UA" dirty="0">
                <a:latin typeface="Times New Roman" panose="02020603050405020304" pitchFamily="18" charset="0"/>
                <a:cs typeface="Times New Roman" panose="02020603050405020304" pitchFamily="18" charset="0"/>
              </a:rPr>
              <a:t>є модифікацією показника економічного прибутку (залишкового доходу), який вимірює фінансовий результат діяльності компанії з урахуванням не лише бухгалтерських витрат, але й альтернативних витрат інвестованого капіталу. </a:t>
            </a:r>
          </a:p>
          <a:p>
            <a:pPr algn="just"/>
            <a:r>
              <a:rPr lang="uk-UA" dirty="0">
                <a:latin typeface="Times New Roman" panose="02020603050405020304" pitchFamily="18" charset="0"/>
                <a:cs typeface="Times New Roman" panose="02020603050405020304" pitchFamily="18" charset="0"/>
              </a:rPr>
              <a:t>Розрахунок </a:t>
            </a:r>
            <a:r>
              <a:rPr lang="en-US" dirty="0">
                <a:latin typeface="Times New Roman" panose="02020603050405020304" pitchFamily="18" charset="0"/>
                <a:cs typeface="Times New Roman" panose="02020603050405020304" pitchFamily="18" charset="0"/>
              </a:rPr>
              <a:t>EVA </a:t>
            </a:r>
            <a:r>
              <a:rPr lang="uk-UA" dirty="0">
                <a:latin typeface="Times New Roman" panose="02020603050405020304" pitchFamily="18" charset="0"/>
                <a:cs typeface="Times New Roman" panose="02020603050405020304" pitchFamily="18" charset="0"/>
              </a:rPr>
              <a:t>здійснюється за формулою: </a:t>
            </a:r>
          </a:p>
          <a:p>
            <a:pPr algn="just"/>
            <a:r>
              <a:rPr lang="en-US" dirty="0">
                <a:latin typeface="Times New Roman" panose="02020603050405020304" pitchFamily="18" charset="0"/>
                <a:cs typeface="Times New Roman" panose="02020603050405020304" pitchFamily="18" charset="0"/>
              </a:rPr>
              <a:t>EVA = NOPAT – WACC</a:t>
            </a:r>
            <a:r>
              <a:rPr lang="uk-UA"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IC</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(1)</a:t>
            </a:r>
            <a:endParaRPr lang="uk-UA"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де </a:t>
            </a:r>
            <a:r>
              <a:rPr lang="en-US" dirty="0">
                <a:latin typeface="Times New Roman" panose="02020603050405020304" pitchFamily="18" charset="0"/>
                <a:cs typeface="Times New Roman" panose="02020603050405020304" pitchFamily="18" charset="0"/>
              </a:rPr>
              <a:t>EVA (Economic Value Added) – </a:t>
            </a:r>
            <a:r>
              <a:rPr lang="uk-UA" dirty="0">
                <a:latin typeface="Times New Roman" panose="02020603050405020304" pitchFamily="18" charset="0"/>
                <a:cs typeface="Times New Roman" panose="02020603050405020304" pitchFamily="18" charset="0"/>
              </a:rPr>
              <a:t>економічна додана вартість; </a:t>
            </a:r>
          </a:p>
          <a:p>
            <a:pPr algn="just"/>
            <a:r>
              <a:rPr lang="en-US" dirty="0">
                <a:latin typeface="Times New Roman" panose="02020603050405020304" pitchFamily="18" charset="0"/>
                <a:cs typeface="Times New Roman" panose="02020603050405020304" pitchFamily="18" charset="0"/>
              </a:rPr>
              <a:t>NOPAT (Net Operating Profit After Tax) – </a:t>
            </a:r>
            <a:r>
              <a:rPr lang="uk-UA" dirty="0">
                <a:latin typeface="Times New Roman" panose="02020603050405020304" pitchFamily="18" charset="0"/>
                <a:cs typeface="Times New Roman" panose="02020603050405020304" pitchFamily="18" charset="0"/>
              </a:rPr>
              <a:t>чистий операційний прибуток, отриманий після </a:t>
            </a:r>
            <a:r>
              <a:rPr lang="uk-UA" dirty="0" err="1">
                <a:latin typeface="Times New Roman" panose="02020603050405020304" pitchFamily="18" charset="0"/>
                <a:cs typeface="Times New Roman" panose="02020603050405020304" pitchFamily="18" charset="0"/>
              </a:rPr>
              <a:t>уплати</a:t>
            </a:r>
            <a:r>
              <a:rPr lang="uk-UA" dirty="0">
                <a:latin typeface="Times New Roman" panose="02020603050405020304" pitchFamily="18" charset="0"/>
                <a:cs typeface="Times New Roman" panose="02020603050405020304" pitchFamily="18" charset="0"/>
              </a:rPr>
              <a:t> податку на прибуток, але до виплати відсотків; </a:t>
            </a:r>
          </a:p>
          <a:p>
            <a:pPr algn="just"/>
            <a:r>
              <a:rPr lang="en-US" dirty="0">
                <a:latin typeface="Times New Roman" panose="02020603050405020304" pitchFamily="18" charset="0"/>
                <a:cs typeface="Times New Roman" panose="02020603050405020304" pitchFamily="18" charset="0"/>
              </a:rPr>
              <a:t>WACC (Weighted Average Cost Of Capital) – </a:t>
            </a:r>
            <a:r>
              <a:rPr lang="uk-UA" dirty="0">
                <a:latin typeface="Times New Roman" panose="02020603050405020304" pitchFamily="18" charset="0"/>
                <a:cs typeface="Times New Roman" panose="02020603050405020304" pitchFamily="18" charset="0"/>
              </a:rPr>
              <a:t>середньозважена вартість капіталу; </a:t>
            </a:r>
          </a:p>
          <a:p>
            <a:pPr algn="just"/>
            <a:r>
              <a:rPr lang="en-US" dirty="0">
                <a:latin typeface="Times New Roman" panose="02020603050405020304" pitchFamily="18" charset="0"/>
                <a:cs typeface="Times New Roman" panose="02020603050405020304" pitchFamily="18" charset="0"/>
              </a:rPr>
              <a:t>IC (Invested Capital) – </a:t>
            </a:r>
            <a:r>
              <a:rPr lang="uk-UA" dirty="0">
                <a:latin typeface="Times New Roman" panose="02020603050405020304" pitchFamily="18" charset="0"/>
                <a:cs typeface="Times New Roman" panose="02020603050405020304" pitchFamily="18" charset="0"/>
              </a:rPr>
              <a:t>інвестований капітал</a:t>
            </a:r>
          </a:p>
        </p:txBody>
      </p:sp>
    </p:spTree>
    <p:extLst>
      <p:ext uri="{BB962C8B-B14F-4D97-AF65-F5344CB8AC3E}">
        <p14:creationId xmlns:p14="http://schemas.microsoft.com/office/powerpoint/2010/main" val="328118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77747A-3459-1581-09BF-A9BAF4F1F9B5}"/>
              </a:ext>
            </a:extLst>
          </p:cNvPr>
          <p:cNvSpPr>
            <a:spLocks noGrp="1"/>
          </p:cNvSpPr>
          <p:nvPr>
            <p:ph idx="1"/>
          </p:nvPr>
        </p:nvSpPr>
        <p:spPr>
          <a:xfrm>
            <a:off x="677334" y="1178351"/>
            <a:ext cx="8596668" cy="4110085"/>
          </a:xfrm>
        </p:spPr>
        <p:txBody>
          <a:bodyPr>
            <a:normAutofit lnSpcReduction="10000"/>
          </a:bodyPr>
          <a:lstStyle/>
          <a:p>
            <a:pPr algn="just"/>
            <a:r>
              <a:rPr lang="uk-UA" dirty="0">
                <a:latin typeface="Times New Roman" panose="02020603050405020304" pitchFamily="18" charset="0"/>
                <a:cs typeface="Times New Roman" panose="02020603050405020304" pitchFamily="18" charset="0"/>
              </a:rPr>
              <a:t>Показник </a:t>
            </a:r>
            <a:r>
              <a:rPr lang="en-US" dirty="0">
                <a:latin typeface="Times New Roman" panose="02020603050405020304" pitchFamily="18" charset="0"/>
                <a:cs typeface="Times New Roman" panose="02020603050405020304" pitchFamily="18" charset="0"/>
              </a:rPr>
              <a:t>EVA </a:t>
            </a:r>
            <a:r>
              <a:rPr lang="uk-UA" dirty="0">
                <a:latin typeface="Times New Roman" panose="02020603050405020304" pitchFamily="18" charset="0"/>
                <a:cs typeface="Times New Roman" panose="02020603050405020304" pitchFamily="18" charset="0"/>
              </a:rPr>
              <a:t>розглядається як індикатор динаміки вартості підприємства. Додатне значення </a:t>
            </a:r>
            <a:r>
              <a:rPr lang="en-US" dirty="0">
                <a:latin typeface="Times New Roman" panose="02020603050405020304" pitchFamily="18" charset="0"/>
                <a:cs typeface="Times New Roman" panose="02020603050405020304" pitchFamily="18" charset="0"/>
              </a:rPr>
              <a:t>EVA </a:t>
            </a:r>
            <a:r>
              <a:rPr lang="uk-UA" dirty="0">
                <a:latin typeface="Times New Roman" panose="02020603050405020304" pitchFamily="18" charset="0"/>
                <a:cs typeface="Times New Roman" panose="02020603050405020304" pitchFamily="18" charset="0"/>
              </a:rPr>
              <a:t>свідчить про збільшення вартості підприємства, від’ємне – про її зменшення. Ситуація </a:t>
            </a:r>
            <a:r>
              <a:rPr lang="en-US" dirty="0">
                <a:latin typeface="Times New Roman" panose="02020603050405020304" pitchFamily="18" charset="0"/>
                <a:cs typeface="Times New Roman" panose="02020603050405020304" pitchFamily="18" charset="0"/>
              </a:rPr>
              <a:t>EVA=0 </a:t>
            </a:r>
            <a:r>
              <a:rPr lang="uk-UA" dirty="0">
                <a:latin typeface="Times New Roman" panose="02020603050405020304" pitchFamily="18" charset="0"/>
                <a:cs typeface="Times New Roman" panose="02020603050405020304" pitchFamily="18" charset="0"/>
              </a:rPr>
              <a:t>означає відсутність приросту вартості підприємства</a:t>
            </a:r>
            <a:r>
              <a:rPr lang="en-US" dirty="0">
                <a:latin typeface="Times New Roman" panose="02020603050405020304" pitchFamily="18" charset="0"/>
                <a:cs typeface="Times New Roman" panose="02020603050405020304" pitchFamily="18" charset="0"/>
              </a:rPr>
              <a:t>/</a:t>
            </a:r>
          </a:p>
          <a:p>
            <a:pPr algn="just"/>
            <a:r>
              <a:rPr lang="uk-UA" b="1" dirty="0">
                <a:latin typeface="Times New Roman" panose="02020603050405020304" pitchFamily="18" charset="0"/>
                <a:cs typeface="Times New Roman" panose="02020603050405020304" pitchFamily="18" charset="0"/>
              </a:rPr>
              <a:t>Розробка моделі ринкової доданої вартості (</a:t>
            </a:r>
            <a:r>
              <a:rPr lang="en-US" b="1" dirty="0">
                <a:latin typeface="Times New Roman" panose="02020603050405020304" pitchFamily="18" charset="0"/>
                <a:cs typeface="Times New Roman" panose="02020603050405020304" pitchFamily="18" charset="0"/>
              </a:rPr>
              <a:t>MVA) </a:t>
            </a:r>
            <a:r>
              <a:rPr lang="uk-UA" dirty="0">
                <a:latin typeface="Times New Roman" panose="02020603050405020304" pitchFamily="18" charset="0"/>
                <a:cs typeface="Times New Roman" panose="02020603050405020304" pitchFamily="18" charset="0"/>
              </a:rPr>
              <a:t>стала результатом розвитку концепції економічної доданої вартості. Термін “</a:t>
            </a:r>
            <a:r>
              <a:rPr lang="en-US" dirty="0">
                <a:latin typeface="Times New Roman" panose="02020603050405020304" pitchFamily="18" charset="0"/>
                <a:cs typeface="Times New Roman" panose="02020603050405020304" pitchFamily="18" charset="0"/>
              </a:rPr>
              <a:t>MVA” </a:t>
            </a:r>
            <a:r>
              <a:rPr lang="uk-UA" dirty="0">
                <a:latin typeface="Times New Roman" panose="02020603050405020304" pitchFamily="18" charset="0"/>
                <a:cs typeface="Times New Roman" panose="02020603050405020304" pitchFamily="18" charset="0"/>
              </a:rPr>
              <a:t>був введений Б. Стюартом в 1999 році. В сучасній науковій літературі показник </a:t>
            </a:r>
            <a:r>
              <a:rPr lang="en-US" dirty="0">
                <a:latin typeface="Times New Roman" panose="02020603050405020304" pitchFamily="18" charset="0"/>
                <a:cs typeface="Times New Roman" panose="02020603050405020304" pitchFamily="18" charset="0"/>
              </a:rPr>
              <a:t>MVA </a:t>
            </a:r>
            <a:r>
              <a:rPr lang="uk-UA" dirty="0">
                <a:latin typeface="Times New Roman" panose="02020603050405020304" pitchFamily="18" charset="0"/>
                <a:cs typeface="Times New Roman" panose="02020603050405020304" pitchFamily="18" charset="0"/>
              </a:rPr>
              <a:t>розглядається як очевидний критерій створення ринкової вартості. Водночас існують різні інтерпретації цього показника. </a:t>
            </a:r>
            <a:endParaRPr lang="en-US"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Окремі дослідники пропонують здійснювати розрахунок </a:t>
            </a:r>
            <a:r>
              <a:rPr lang="en-US" dirty="0">
                <a:latin typeface="Times New Roman" panose="02020603050405020304" pitchFamily="18" charset="0"/>
                <a:cs typeface="Times New Roman" panose="02020603050405020304" pitchFamily="18" charset="0"/>
              </a:rPr>
              <a:t>MVA </a:t>
            </a:r>
            <a:r>
              <a:rPr lang="uk-UA" dirty="0">
                <a:latin typeface="Times New Roman" panose="02020603050405020304" pitchFamily="18" charset="0"/>
                <a:cs typeface="Times New Roman" panose="02020603050405020304" pitchFamily="18" charset="0"/>
              </a:rPr>
              <a:t>таким чином: </a:t>
            </a:r>
            <a:endParaRPr lang="en-US"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MVA = MV − IC</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де </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MV – </a:t>
            </a:r>
            <a:r>
              <a:rPr lang="uk-UA" dirty="0">
                <a:latin typeface="Times New Roman" panose="02020603050405020304" pitchFamily="18" charset="0"/>
                <a:cs typeface="Times New Roman" panose="02020603050405020304" pitchFamily="18" charset="0"/>
              </a:rPr>
              <a:t>ринкова вартість підприємства;</a:t>
            </a:r>
            <a:endParaRPr lang="en-US"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IC – </a:t>
            </a:r>
            <a:r>
              <a:rPr lang="uk-UA" dirty="0">
                <a:latin typeface="Times New Roman" panose="02020603050405020304" pitchFamily="18" charset="0"/>
                <a:cs typeface="Times New Roman" panose="02020603050405020304" pitchFamily="18" charset="0"/>
              </a:rPr>
              <a:t>інвестований у підприємство капітал</a:t>
            </a:r>
            <a:endParaRPr lang="en-US" dirty="0">
              <a:latin typeface="Times New Roman" panose="02020603050405020304" pitchFamily="18" charset="0"/>
              <a:cs typeface="Times New Roman" panose="02020603050405020304" pitchFamily="18" charset="0"/>
            </a:endParaRPr>
          </a:p>
          <a:p>
            <a:pPr algn="just"/>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86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0B0E084-23EA-54EB-BD11-BC20BFF7B331}"/>
              </a:ext>
            </a:extLst>
          </p:cNvPr>
          <p:cNvSpPr>
            <a:spLocks noGrp="1"/>
          </p:cNvSpPr>
          <p:nvPr>
            <p:ph idx="1"/>
          </p:nvPr>
        </p:nvSpPr>
        <p:spPr>
          <a:xfrm>
            <a:off x="677334" y="1206631"/>
            <a:ext cx="8596668" cy="4834731"/>
          </a:xfrm>
        </p:spPr>
        <p:txBody>
          <a:bodyPr/>
          <a:lstStyle/>
          <a:p>
            <a:endParaRPr lang="en-US" dirty="0"/>
          </a:p>
          <a:p>
            <a:pPr algn="just"/>
            <a:r>
              <a:rPr lang="uk-UA" b="1" dirty="0">
                <a:latin typeface="Times New Roman" panose="02020603050405020304" pitchFamily="18" charset="0"/>
                <a:cs typeface="Times New Roman" panose="02020603050405020304" pitchFamily="18" charset="0"/>
              </a:rPr>
              <a:t>Концепція ринкової доданої вартості </a:t>
            </a:r>
            <a:r>
              <a:rPr lang="uk-UA" dirty="0">
                <a:latin typeface="Times New Roman" panose="02020603050405020304" pitchFamily="18" charset="0"/>
                <a:cs typeface="Times New Roman" panose="02020603050405020304" pitchFamily="18" charset="0"/>
              </a:rPr>
              <a:t>має низку обмежень:</a:t>
            </a:r>
            <a:endParaRPr lang="en-US"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 розрахунок </a:t>
            </a:r>
            <a:r>
              <a:rPr lang="en-US" dirty="0">
                <a:latin typeface="Times New Roman" panose="02020603050405020304" pitchFamily="18" charset="0"/>
                <a:cs typeface="Times New Roman" panose="02020603050405020304" pitchFamily="18" charset="0"/>
              </a:rPr>
              <a:t>MVA </a:t>
            </a:r>
            <a:r>
              <a:rPr lang="uk-UA" dirty="0">
                <a:latin typeface="Times New Roman" panose="02020603050405020304" pitchFamily="18" charset="0"/>
                <a:cs typeface="Times New Roman" panose="02020603050405020304" pitchFamily="18" charset="0"/>
              </a:rPr>
              <a:t>можливий лише стосовно підприємств, з акціями яких здійснюється торгівля на фондовому ринку (відповідно, вони мають ринкові оцінки); </a:t>
            </a:r>
            <a:endParaRPr lang="en-US"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ринкова додана вартість може бути визначена по підприємству (бізнесу) загалом, а не за окремими структурними підрозділами та інвестиційними проектами (по відношенню до них не існує ринкових цін акцій).</a:t>
            </a:r>
          </a:p>
        </p:txBody>
      </p:sp>
    </p:spTree>
    <p:extLst>
      <p:ext uri="{BB962C8B-B14F-4D97-AF65-F5344CB8AC3E}">
        <p14:creationId xmlns:p14="http://schemas.microsoft.com/office/powerpoint/2010/main" val="76792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24779D0-7565-1507-5FDD-D80333C13260}"/>
              </a:ext>
            </a:extLst>
          </p:cNvPr>
          <p:cNvSpPr>
            <a:spLocks noGrp="1"/>
          </p:cNvSpPr>
          <p:nvPr>
            <p:ph idx="1"/>
          </p:nvPr>
        </p:nvSpPr>
        <p:spPr>
          <a:xfrm>
            <a:off x="677334" y="1093509"/>
            <a:ext cx="8596668" cy="4947853"/>
          </a:xfrm>
        </p:spPr>
        <p:txBody>
          <a:bodyPr>
            <a:normAutofit/>
          </a:bodyPr>
          <a:lstStyle/>
          <a:p>
            <a:pPr algn="just"/>
            <a:r>
              <a:rPr lang="uk-UA" b="1" dirty="0">
                <a:latin typeface="Times New Roman" panose="02020603050405020304" pitchFamily="18" charset="0"/>
                <a:cs typeface="Times New Roman" panose="02020603050405020304" pitchFamily="18" charset="0"/>
              </a:rPr>
              <a:t>Модель рентабельності інвестицій за грошовими потоками </a:t>
            </a:r>
            <a:r>
              <a:rPr lang="uk-UA" dirty="0">
                <a:latin typeface="Times New Roman" panose="02020603050405020304" pitchFamily="18" charset="0"/>
                <a:cs typeface="Times New Roman" panose="02020603050405020304" pitchFamily="18" charset="0"/>
              </a:rPr>
              <a:t>(інші трактування такі: дохідність інвестицій на основі потоку грошових коштів, грошова рентабельність інвестицій, внутрішня норма дохідності компанії) є альтернативною моделлю по відношенню до </a:t>
            </a:r>
            <a:r>
              <a:rPr lang="en-US" dirty="0">
                <a:latin typeface="Times New Roman" panose="02020603050405020304" pitchFamily="18" charset="0"/>
                <a:cs typeface="Times New Roman" panose="02020603050405020304" pitchFamily="18" charset="0"/>
              </a:rPr>
              <a:t>EVA. </a:t>
            </a:r>
          </a:p>
          <a:p>
            <a:pPr algn="just"/>
            <a:r>
              <a:rPr lang="uk-UA" b="1" dirty="0">
                <a:latin typeface="Times New Roman" panose="02020603050405020304" pitchFamily="18" charset="0"/>
                <a:cs typeface="Times New Roman" panose="02020603050405020304" pitchFamily="18" charset="0"/>
              </a:rPr>
              <a:t>Модель рентабельності інвестицій за грошовими потоками (</a:t>
            </a:r>
            <a:r>
              <a:rPr lang="en-US" b="1" dirty="0">
                <a:latin typeface="Times New Roman" panose="02020603050405020304" pitchFamily="18" charset="0"/>
                <a:cs typeface="Times New Roman" panose="02020603050405020304" pitchFamily="18" charset="0"/>
              </a:rPr>
              <a:t>CFROI) </a:t>
            </a:r>
            <a:r>
              <a:rPr lang="uk-UA" dirty="0">
                <a:latin typeface="Times New Roman" panose="02020603050405020304" pitchFamily="18" charset="0"/>
                <a:cs typeface="Times New Roman" panose="02020603050405020304" pitchFamily="18" charset="0"/>
              </a:rPr>
              <a:t>передбачає вимірювання очікуваної віддачі у вигляді грошових потоків від інвестицій з урахуванням тимчасової цінності грошей. Ця модель застосовується такими консалтинговими компаніями, як «Бостонська Консалтингова Група» (</a:t>
            </a:r>
            <a:r>
              <a:rPr lang="en-US" dirty="0">
                <a:latin typeface="Times New Roman" panose="02020603050405020304" pitchFamily="18" charset="0"/>
                <a:cs typeface="Times New Roman" panose="02020603050405020304" pitchFamily="18" charset="0"/>
              </a:rPr>
              <a:t>Boston Consulting Group, BCG) </a:t>
            </a:r>
            <a:r>
              <a:rPr lang="uk-UA" dirty="0">
                <a:latin typeface="Times New Roman" panose="02020603050405020304" pitchFamily="18" charset="0"/>
                <a:cs typeface="Times New Roman" panose="02020603050405020304" pitchFamily="18" charset="0"/>
              </a:rPr>
              <a:t>та “</a:t>
            </a:r>
            <a:r>
              <a:rPr lang="en-US" dirty="0">
                <a:latin typeface="Times New Roman" panose="02020603050405020304" pitchFamily="18" charset="0"/>
                <a:cs typeface="Times New Roman" panose="02020603050405020304" pitchFamily="18" charset="0"/>
              </a:rPr>
              <a:t>HOLT Value Associates”. </a:t>
            </a:r>
          </a:p>
          <a:p>
            <a:pPr algn="just"/>
            <a:r>
              <a:rPr lang="uk-UA" dirty="0">
                <a:latin typeface="Times New Roman" panose="02020603050405020304" pitchFamily="18" charset="0"/>
                <a:cs typeface="Times New Roman" panose="02020603050405020304" pitchFamily="18" charset="0"/>
              </a:rPr>
              <a:t>Фактично </a:t>
            </a:r>
            <a:r>
              <a:rPr lang="en-US" dirty="0">
                <a:latin typeface="Times New Roman" panose="02020603050405020304" pitchFamily="18" charset="0"/>
                <a:cs typeface="Times New Roman" panose="02020603050405020304" pitchFamily="18" charset="0"/>
              </a:rPr>
              <a:t>CFROI </a:t>
            </a:r>
            <a:r>
              <a:rPr lang="uk-UA" dirty="0">
                <a:latin typeface="Times New Roman" panose="02020603050405020304" pitchFamily="18" charset="0"/>
                <a:cs typeface="Times New Roman" panose="02020603050405020304" pitchFamily="18" charset="0"/>
              </a:rPr>
              <a:t>є модифікацією показника внутрішньої норми дохідності (</a:t>
            </a:r>
            <a:r>
              <a:rPr lang="en-US" dirty="0">
                <a:latin typeface="Times New Roman" panose="02020603050405020304" pitchFamily="18" charset="0"/>
                <a:cs typeface="Times New Roman" panose="02020603050405020304" pitchFamily="18" charset="0"/>
              </a:rPr>
              <a:t>Internal Rate Of Return, IRR), </a:t>
            </a:r>
            <a:r>
              <a:rPr lang="uk-UA" dirty="0">
                <a:latin typeface="Times New Roman" panose="02020603050405020304" pitchFamily="18" charset="0"/>
                <a:cs typeface="Times New Roman" panose="02020603050405020304" pitchFamily="18" charset="0"/>
              </a:rPr>
              <a:t>який досить широко застосовується для оцінки ефективності інвестиційних проектів. В рамках моделі </a:t>
            </a:r>
            <a:r>
              <a:rPr lang="en-US" dirty="0">
                <a:latin typeface="Times New Roman" panose="02020603050405020304" pitchFamily="18" charset="0"/>
                <a:cs typeface="Times New Roman" panose="02020603050405020304" pitchFamily="18" charset="0"/>
              </a:rPr>
              <a:t>CFROI </a:t>
            </a:r>
            <a:r>
              <a:rPr lang="uk-UA" dirty="0">
                <a:latin typeface="Times New Roman" panose="02020603050405020304" pitchFamily="18" charset="0"/>
                <a:cs typeface="Times New Roman" panose="02020603050405020304" pitchFamily="18" charset="0"/>
              </a:rPr>
              <a:t>методика розрахунку та аналізу </a:t>
            </a:r>
            <a:r>
              <a:rPr lang="en-US" dirty="0">
                <a:latin typeface="Times New Roman" panose="02020603050405020304" pitchFamily="18" charset="0"/>
                <a:cs typeface="Times New Roman" panose="02020603050405020304" pitchFamily="18" charset="0"/>
              </a:rPr>
              <a:t>IRR </a:t>
            </a:r>
            <a:r>
              <a:rPr lang="uk-UA" dirty="0">
                <a:latin typeface="Times New Roman" panose="02020603050405020304" pitchFamily="18" charset="0"/>
                <a:cs typeface="Times New Roman" panose="02020603050405020304" pitchFamily="18" charset="0"/>
              </a:rPr>
              <a:t>використовується по відношенню не до тих інвестицій, що плануються, а до вже зроблених вкладень</a:t>
            </a:r>
          </a:p>
        </p:txBody>
      </p:sp>
    </p:spTree>
    <p:extLst>
      <p:ext uri="{BB962C8B-B14F-4D97-AF65-F5344CB8AC3E}">
        <p14:creationId xmlns:p14="http://schemas.microsoft.com/office/powerpoint/2010/main" val="371483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23D9871-CFFF-44A9-F0E0-73EE457736BB}"/>
              </a:ext>
            </a:extLst>
          </p:cNvPr>
          <p:cNvSpPr>
            <a:spLocks noGrp="1"/>
          </p:cNvSpPr>
          <p:nvPr>
            <p:ph idx="1"/>
          </p:nvPr>
        </p:nvSpPr>
        <p:spPr>
          <a:xfrm>
            <a:off x="677334" y="1065229"/>
            <a:ext cx="8596668" cy="4976133"/>
          </a:xfrm>
        </p:spPr>
        <p:txBody>
          <a:bodyPr/>
          <a:lstStyle/>
          <a:p>
            <a:pPr algn="just"/>
            <a:r>
              <a:rPr lang="uk-UA" dirty="0">
                <a:latin typeface="Times New Roman" panose="02020603050405020304" pitchFamily="18" charset="0"/>
                <a:cs typeface="Times New Roman" panose="02020603050405020304" pitchFamily="18" charset="0"/>
              </a:rPr>
              <a:t>Головна відмінна особливість моделі </a:t>
            </a:r>
            <a:r>
              <a:rPr lang="en-US" dirty="0">
                <a:latin typeface="Times New Roman" panose="02020603050405020304" pitchFamily="18" charset="0"/>
                <a:cs typeface="Times New Roman" panose="02020603050405020304" pitchFamily="18" charset="0"/>
              </a:rPr>
              <a:t>CFROI </a:t>
            </a:r>
            <a:r>
              <a:rPr lang="uk-UA" dirty="0">
                <a:latin typeface="Times New Roman" panose="02020603050405020304" pitchFamily="18" charset="0"/>
                <a:cs typeface="Times New Roman" panose="02020603050405020304" pitchFamily="18" charset="0"/>
              </a:rPr>
              <a:t>полягає в тому, що на її основі вимірюється не абсолютна сума створеної (або зруйнованої) вартості, а її відносна величина у вигляді дохідності підприємства за наявними інвестиціями. Показник </a:t>
            </a:r>
            <a:r>
              <a:rPr lang="en-US" dirty="0">
                <a:latin typeface="Times New Roman" panose="02020603050405020304" pitchFamily="18" charset="0"/>
                <a:cs typeface="Times New Roman" panose="02020603050405020304" pitchFamily="18" charset="0"/>
              </a:rPr>
              <a:t>CFROI </a:t>
            </a:r>
            <a:r>
              <a:rPr lang="uk-UA" dirty="0">
                <a:latin typeface="Times New Roman" panose="02020603050405020304" pitchFamily="18" charset="0"/>
                <a:cs typeface="Times New Roman" panose="02020603050405020304" pitchFamily="18" charset="0"/>
              </a:rPr>
              <a:t>розраховується за формулою [4, с. 222]:</a:t>
            </a:r>
            <a:endParaRPr lang="en-US"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CFROI = CF adj </a:t>
            </a:r>
            <a:r>
              <a:rPr lang="ru-UA"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CI adj </a:t>
            </a:r>
            <a:endParaRPr lang="ru-UA" b="1"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де </a:t>
            </a:r>
            <a:r>
              <a:rPr lang="en-US" dirty="0">
                <a:latin typeface="Times New Roman" panose="02020603050405020304" pitchFamily="18" charset="0"/>
                <a:cs typeface="Times New Roman" panose="02020603050405020304" pitchFamily="18" charset="0"/>
              </a:rPr>
              <a:t>CF adj – </a:t>
            </a:r>
            <a:r>
              <a:rPr lang="uk-UA" dirty="0">
                <a:latin typeface="Times New Roman" panose="02020603050405020304" pitchFamily="18" charset="0"/>
                <a:cs typeface="Times New Roman" panose="02020603050405020304" pitchFamily="18" charset="0"/>
              </a:rPr>
              <a:t>скореговані на інфляцію грошові притоки (</a:t>
            </a:r>
            <a:r>
              <a:rPr lang="en-US" dirty="0">
                <a:latin typeface="Times New Roman" panose="02020603050405020304" pitchFamily="18" charset="0"/>
                <a:cs typeface="Times New Roman" panose="02020603050405020304" pitchFamily="18" charset="0"/>
              </a:rPr>
              <a:t>Inflation Adjusted Cash Inflows); </a:t>
            </a:r>
          </a:p>
          <a:p>
            <a:pPr algn="just"/>
            <a:r>
              <a:rPr lang="en-US" dirty="0">
                <a:latin typeface="Times New Roman" panose="02020603050405020304" pitchFamily="18" charset="0"/>
                <a:cs typeface="Times New Roman" panose="02020603050405020304" pitchFamily="18" charset="0"/>
              </a:rPr>
              <a:t>CI adj – </a:t>
            </a:r>
            <a:r>
              <a:rPr lang="uk-UA" dirty="0">
                <a:latin typeface="Times New Roman" panose="02020603050405020304" pitchFamily="18" charset="0"/>
                <a:cs typeface="Times New Roman" panose="02020603050405020304" pitchFamily="18" charset="0"/>
              </a:rPr>
              <a:t>скореговані на інфляцію грошові інвестиції в організацію (</a:t>
            </a:r>
            <a:r>
              <a:rPr lang="en-US" dirty="0">
                <a:latin typeface="Times New Roman" panose="02020603050405020304" pitchFamily="18" charset="0"/>
                <a:cs typeface="Times New Roman" panose="02020603050405020304" pitchFamily="18" charset="0"/>
              </a:rPr>
              <a:t>Inflation Adjusted Cash Investments).</a:t>
            </a:r>
            <a:endParaRPr lang="ru-UA" dirty="0">
              <a:latin typeface="Times New Roman" panose="02020603050405020304" pitchFamily="18" charset="0"/>
              <a:cs typeface="Times New Roman" panose="02020603050405020304" pitchFamily="18" charset="0"/>
            </a:endParaRPr>
          </a:p>
          <a:p>
            <a:pPr algn="just"/>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28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D5552C0-4FD6-DD24-C259-52E2BCF4E1B6}"/>
              </a:ext>
            </a:extLst>
          </p:cNvPr>
          <p:cNvSpPr>
            <a:spLocks noGrp="1"/>
          </p:cNvSpPr>
          <p:nvPr>
            <p:ph idx="1"/>
          </p:nvPr>
        </p:nvSpPr>
        <p:spPr>
          <a:xfrm>
            <a:off x="677334" y="1159497"/>
            <a:ext cx="8596668" cy="4881865"/>
          </a:xfrm>
        </p:spPr>
        <p:txBody>
          <a:bodyPr>
            <a:normAutofit lnSpcReduction="10000"/>
          </a:bodyPr>
          <a:lstStyle/>
          <a:p>
            <a:pPr algn="just"/>
            <a:r>
              <a:rPr lang="uk-UA" b="1" dirty="0">
                <a:latin typeface="Times New Roman" panose="02020603050405020304" pitchFamily="18" charset="0"/>
                <a:cs typeface="Times New Roman" panose="02020603050405020304" pitchFamily="18" charset="0"/>
              </a:rPr>
              <a:t>Модель грошової доданої вартості </a:t>
            </a:r>
            <a:r>
              <a:rPr lang="uk-UA" dirty="0">
                <a:latin typeface="Times New Roman" panose="02020603050405020304" pitchFamily="18" charset="0"/>
                <a:cs typeface="Times New Roman" panose="02020603050405020304" pitchFamily="18" charset="0"/>
              </a:rPr>
              <a:t>(інші трактовки такі: модель доданої вартості грошового потоку, модель доданої вартості потоку грошових коштів) характеризує залишкові грошові потоки, що генеруються інвестиціями в підприємство. Тому показник грошової доданої вартості (С</a:t>
            </a:r>
            <a:r>
              <a:rPr lang="en-US" dirty="0">
                <a:latin typeface="Times New Roman" panose="02020603050405020304" pitchFamily="18" charset="0"/>
                <a:cs typeface="Times New Roman" panose="02020603050405020304" pitchFamily="18" charset="0"/>
              </a:rPr>
              <a:t>VA) </a:t>
            </a:r>
            <a:r>
              <a:rPr lang="uk-UA" dirty="0">
                <a:latin typeface="Times New Roman" panose="02020603050405020304" pitchFamily="18" charset="0"/>
                <a:cs typeface="Times New Roman" panose="02020603050405020304" pitchFamily="18" charset="0"/>
              </a:rPr>
              <a:t>також називають залишковим грошовим потоком (</a:t>
            </a:r>
            <a:r>
              <a:rPr lang="en-US" dirty="0">
                <a:latin typeface="Times New Roman" panose="02020603050405020304" pitchFamily="18" charset="0"/>
                <a:cs typeface="Times New Roman" panose="02020603050405020304" pitchFamily="18" charset="0"/>
              </a:rPr>
              <a:t>Residual Cash Flow, RCF). </a:t>
            </a:r>
            <a:r>
              <a:rPr lang="uk-UA" dirty="0">
                <a:latin typeface="Times New Roman" panose="02020603050405020304" pitchFamily="18" charset="0"/>
                <a:cs typeface="Times New Roman" panose="02020603050405020304" pitchFamily="18" charset="0"/>
              </a:rPr>
              <a:t>В рамках </a:t>
            </a:r>
            <a:r>
              <a:rPr lang="uk-UA" dirty="0" err="1">
                <a:latin typeface="Times New Roman" panose="02020603050405020304" pitchFamily="18" charset="0"/>
                <a:cs typeface="Times New Roman" panose="02020603050405020304" pitchFamily="18" charset="0"/>
              </a:rPr>
              <a:t>вартісно</a:t>
            </a:r>
            <a:r>
              <a:rPr lang="uk-UA" dirty="0">
                <a:latin typeface="Times New Roman" panose="02020603050405020304" pitchFamily="18" charset="0"/>
                <a:cs typeface="Times New Roman" panose="02020603050405020304" pitchFamily="18" charset="0"/>
              </a:rPr>
              <a:t>-орієнтованого управління розроблені та використовуються два способи визначення С</a:t>
            </a:r>
            <a:r>
              <a:rPr lang="en-US" dirty="0">
                <a:latin typeface="Times New Roman" panose="02020603050405020304" pitchFamily="18" charset="0"/>
                <a:cs typeface="Times New Roman" panose="02020603050405020304" pitchFamily="18" charset="0"/>
              </a:rPr>
              <a:t>VA:</a:t>
            </a:r>
            <a:endParaRPr lang="ru-UA"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спосіб, запропонований Бостонською консалтинговою групою; </a:t>
            </a:r>
            <a:endParaRPr lang="ru-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 метод, розроблений у 1996 році шведськими фінансовими консультантами Ф. </a:t>
            </a:r>
            <a:r>
              <a:rPr lang="uk-UA" dirty="0" err="1">
                <a:latin typeface="Times New Roman" panose="02020603050405020304" pitchFamily="18" charset="0"/>
                <a:cs typeface="Times New Roman" panose="02020603050405020304" pitchFamily="18" charset="0"/>
              </a:rPr>
              <a:t>Вайс</a:t>
            </a:r>
            <a:r>
              <a:rPr lang="en-US" dirty="0">
                <a:latin typeface="Times New Roman" panose="02020603050405020304" pitchFamily="18" charset="0"/>
                <a:cs typeface="Times New Roman" panose="02020603050405020304" pitchFamily="18" charset="0"/>
              </a:rPr>
              <a:t>c</a:t>
            </a:r>
            <a:r>
              <a:rPr lang="uk-UA" dirty="0" err="1">
                <a:latin typeface="Times New Roman" panose="02020603050405020304" pitchFamily="18" charset="0"/>
                <a:cs typeface="Times New Roman" panose="02020603050405020304" pitchFamily="18" charset="0"/>
              </a:rPr>
              <a:t>енрідером</a:t>
            </a:r>
            <a:r>
              <a:rPr lang="uk-UA" dirty="0">
                <a:latin typeface="Times New Roman" panose="02020603050405020304" pitchFamily="18" charset="0"/>
                <a:cs typeface="Times New Roman" panose="02020603050405020304" pitchFamily="18" charset="0"/>
              </a:rPr>
              <a:t> та Е. </a:t>
            </a:r>
            <a:r>
              <a:rPr lang="uk-UA" dirty="0" err="1">
                <a:latin typeface="Times New Roman" panose="02020603050405020304" pitchFamily="18" charset="0"/>
                <a:cs typeface="Times New Roman" panose="02020603050405020304" pitchFamily="18" charset="0"/>
              </a:rPr>
              <a:t>Оттосоном</a:t>
            </a:r>
            <a:r>
              <a:rPr lang="uk-UA" dirty="0">
                <a:latin typeface="Times New Roman" panose="02020603050405020304" pitchFamily="18" charset="0"/>
                <a:cs typeface="Times New Roman" panose="02020603050405020304" pitchFamily="18" charset="0"/>
              </a:rPr>
              <a:t>.</a:t>
            </a:r>
            <a:endParaRPr lang="ru-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Грошова додана вартість </a:t>
            </a:r>
            <a:r>
              <a:rPr lang="uk-UA" b="1" dirty="0">
                <a:latin typeface="Times New Roman" panose="02020603050405020304" pitchFamily="18" charset="0"/>
                <a:cs typeface="Times New Roman" panose="02020603050405020304" pitchFamily="18" charset="0"/>
              </a:rPr>
              <a:t>у версії Бостонської консалтингової групи </a:t>
            </a:r>
            <a:r>
              <a:rPr lang="uk-UA" dirty="0">
                <a:latin typeface="Times New Roman" panose="02020603050405020304" pitchFamily="18" charset="0"/>
                <a:cs typeface="Times New Roman" panose="02020603050405020304" pitchFamily="18" charset="0"/>
              </a:rPr>
              <a:t>розраховується за формулою: </a:t>
            </a:r>
            <a:endParaRPr lang="ru-UA"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CVA = CVI− NA ×WACC, </a:t>
            </a:r>
          </a:p>
          <a:p>
            <a:pPr algn="just"/>
            <a:r>
              <a:rPr lang="uk-UA" dirty="0">
                <a:latin typeface="Times New Roman" panose="02020603050405020304" pitchFamily="18" charset="0"/>
                <a:cs typeface="Times New Roman" panose="02020603050405020304" pitchFamily="18" charset="0"/>
              </a:rPr>
              <a:t>де </a:t>
            </a:r>
            <a:r>
              <a:rPr lang="en-US" dirty="0">
                <a:latin typeface="Times New Roman" panose="02020603050405020304" pitchFamily="18" charset="0"/>
                <a:cs typeface="Times New Roman" panose="02020603050405020304" pitchFamily="18" charset="0"/>
              </a:rPr>
              <a:t>CBI (Cash Flow Before Interest) – </a:t>
            </a:r>
            <a:r>
              <a:rPr lang="uk-UA" dirty="0">
                <a:latin typeface="Times New Roman" panose="02020603050405020304" pitchFamily="18" charset="0"/>
                <a:cs typeface="Times New Roman" panose="02020603050405020304" pitchFamily="18" charset="0"/>
              </a:rPr>
              <a:t>чистий грошовий потік до відсоткових платежів; </a:t>
            </a:r>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NAo</a:t>
            </a:r>
            <a:r>
              <a:rPr lang="en-US" dirty="0">
                <a:latin typeface="Times New Roman" panose="02020603050405020304" pitchFamily="18" charset="0"/>
                <a:cs typeface="Times New Roman" panose="02020603050405020304" pitchFamily="18" charset="0"/>
              </a:rPr>
              <a:t> (Net Assets) – </a:t>
            </a:r>
            <a:r>
              <a:rPr lang="uk-UA" dirty="0">
                <a:latin typeface="Times New Roman" panose="02020603050405020304" pitchFamily="18" charset="0"/>
                <a:cs typeface="Times New Roman" panose="02020603050405020304" pitchFamily="18" charset="0"/>
              </a:rPr>
              <a:t>чисті активи за первісною вартістю</a:t>
            </a:r>
          </a:p>
        </p:txBody>
      </p:sp>
    </p:spTree>
    <p:extLst>
      <p:ext uri="{BB962C8B-B14F-4D97-AF65-F5344CB8AC3E}">
        <p14:creationId xmlns:p14="http://schemas.microsoft.com/office/powerpoint/2010/main" val="240772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9899A4F-A04D-967B-0B8D-4C089696F8F1}"/>
              </a:ext>
            </a:extLst>
          </p:cNvPr>
          <p:cNvSpPr>
            <a:spLocks noGrp="1"/>
          </p:cNvSpPr>
          <p:nvPr>
            <p:ph idx="1"/>
          </p:nvPr>
        </p:nvSpPr>
        <p:spPr>
          <a:xfrm>
            <a:off x="677334" y="1197205"/>
            <a:ext cx="8596668" cy="4844158"/>
          </a:xfrm>
        </p:spPr>
        <p:txBody>
          <a:bodyPr>
            <a:normAutofit/>
          </a:bodyPr>
          <a:lstStyle/>
          <a:p>
            <a:pPr algn="just"/>
            <a:r>
              <a:rPr lang="uk-UA" sz="2000" dirty="0">
                <a:latin typeface="Times New Roman" panose="02020603050405020304" pitchFamily="18" charset="0"/>
                <a:cs typeface="Times New Roman" panose="02020603050405020304" pitchFamily="18" charset="0"/>
              </a:rPr>
              <a:t>В ситуації </a:t>
            </a:r>
            <a:r>
              <a:rPr lang="en-US" sz="2000" dirty="0">
                <a:latin typeface="Times New Roman" panose="02020603050405020304" pitchFamily="18" charset="0"/>
                <a:cs typeface="Times New Roman" panose="02020603050405020304" pitchFamily="18" charset="0"/>
              </a:rPr>
              <a:t>CVA &gt; 0 - </a:t>
            </a:r>
            <a:r>
              <a:rPr lang="uk-UA" sz="2000" dirty="0">
                <a:latin typeface="Times New Roman" panose="02020603050405020304" pitchFamily="18" charset="0"/>
                <a:cs typeface="Times New Roman" panose="02020603050405020304" pitchFamily="18" charset="0"/>
              </a:rPr>
              <a:t>компанія заробляє достатньо коштів для своєї поточної діяльності, тому її вартість збільшується. За перевищення потрібного операційного грошового потоку над фактичним операційним грошовим потоком величина грошової доданої вартості буде від’ємною, що означає зменшення вартості компанії. В останньому випадку йдеться про дефіцитність потоку грошових коштів, тобто про його недостатність для перекриття величини потоку грошових коштів, що потребується для відшкодування стратегічних інвестицій</a:t>
            </a:r>
          </a:p>
        </p:txBody>
      </p:sp>
    </p:spTree>
    <p:extLst>
      <p:ext uri="{BB962C8B-B14F-4D97-AF65-F5344CB8AC3E}">
        <p14:creationId xmlns:p14="http://schemas.microsoft.com/office/powerpoint/2010/main" val="223714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1BDEA12-C2E2-F6DD-A64C-791F2EAB2482}"/>
              </a:ext>
            </a:extLst>
          </p:cNvPr>
          <p:cNvSpPr>
            <a:spLocks noGrp="1"/>
          </p:cNvSpPr>
          <p:nvPr>
            <p:ph idx="1"/>
          </p:nvPr>
        </p:nvSpPr>
        <p:spPr>
          <a:xfrm>
            <a:off x="677334" y="1027523"/>
            <a:ext cx="8596668" cy="5013840"/>
          </a:xfrm>
        </p:spPr>
        <p:txBody>
          <a:bodyPr>
            <a:normAutofit lnSpcReduction="10000"/>
          </a:bodyPr>
          <a:lstStyle/>
          <a:p>
            <a:pPr algn="just"/>
            <a:r>
              <a:rPr lang="uk-UA" sz="2000" b="1" dirty="0">
                <a:latin typeface="Times New Roman" panose="02020603050405020304" pitchFamily="18" charset="0"/>
                <a:cs typeface="Times New Roman" panose="02020603050405020304" pitchFamily="18" charset="0"/>
              </a:rPr>
              <a:t>Модель акціонерної доданої вартості (</a:t>
            </a:r>
            <a:r>
              <a:rPr lang="en-US" sz="2000" b="1" dirty="0">
                <a:latin typeface="Times New Roman" panose="02020603050405020304" pitchFamily="18" charset="0"/>
                <a:cs typeface="Times New Roman" panose="02020603050405020304" pitchFamily="18" charset="0"/>
              </a:rPr>
              <a:t>SVA) </a:t>
            </a:r>
            <a:r>
              <a:rPr lang="uk-UA" sz="2000" dirty="0">
                <a:latin typeface="Times New Roman" panose="02020603050405020304" pitchFamily="18" charset="0"/>
                <a:cs typeface="Times New Roman" panose="02020603050405020304" pitchFamily="18" charset="0"/>
              </a:rPr>
              <a:t>була розроблена А. </a:t>
            </a:r>
            <a:r>
              <a:rPr lang="uk-UA" sz="2000" dirty="0" err="1">
                <a:latin typeface="Times New Roman" panose="02020603050405020304" pitchFamily="18" charset="0"/>
                <a:cs typeface="Times New Roman" panose="02020603050405020304" pitchFamily="18" charset="0"/>
              </a:rPr>
              <a:t>Раппапортом</a:t>
            </a:r>
            <a:r>
              <a:rPr lang="uk-UA" sz="2000" dirty="0">
                <a:latin typeface="Times New Roman" panose="02020603050405020304" pitchFamily="18" charset="0"/>
                <a:cs typeface="Times New Roman" panose="02020603050405020304" pitchFamily="18" charset="0"/>
              </a:rPr>
              <a:t> та використовувалася консалтинговою компанією “</a:t>
            </a:r>
            <a:r>
              <a:rPr lang="en-US" sz="2000" dirty="0">
                <a:latin typeface="Times New Roman" panose="02020603050405020304" pitchFamily="18" charset="0"/>
                <a:cs typeface="Times New Roman" panose="02020603050405020304" pitchFamily="18" charset="0"/>
              </a:rPr>
              <a:t>LEK/</a:t>
            </a:r>
            <a:r>
              <a:rPr lang="en-US" sz="2000" dirty="0" err="1">
                <a:latin typeface="Times New Roman" panose="02020603050405020304" pitchFamily="18" charset="0"/>
                <a:cs typeface="Times New Roman" panose="02020603050405020304" pitchFamily="18" charset="0"/>
              </a:rPr>
              <a:t>Alcar</a:t>
            </a:r>
            <a:r>
              <a:rPr lang="en-US" sz="2000" dirty="0">
                <a:latin typeface="Times New Roman" panose="02020603050405020304" pitchFamily="18" charset="0"/>
                <a:cs typeface="Times New Roman" panose="02020603050405020304" pitchFamily="18" charset="0"/>
              </a:rPr>
              <a:t> Consulting Group. </a:t>
            </a:r>
            <a:r>
              <a:rPr lang="uk-UA" sz="2000" dirty="0">
                <a:latin typeface="Times New Roman" panose="02020603050405020304" pitchFamily="18" charset="0"/>
                <a:cs typeface="Times New Roman" panose="02020603050405020304" pitchFamily="18" charset="0"/>
              </a:rPr>
              <a:t>А. </a:t>
            </a:r>
            <a:r>
              <a:rPr lang="uk-UA" sz="2000" dirty="0" err="1">
                <a:latin typeface="Times New Roman" panose="02020603050405020304" pitchFamily="18" charset="0"/>
                <a:cs typeface="Times New Roman" panose="02020603050405020304" pitchFamily="18" charset="0"/>
              </a:rPr>
              <a:t>Раппапорт</a:t>
            </a:r>
            <a:r>
              <a:rPr lang="uk-UA" sz="2000" dirty="0">
                <a:latin typeface="Times New Roman" panose="02020603050405020304" pitchFamily="18" charset="0"/>
                <a:cs typeface="Times New Roman" panose="02020603050405020304" pitchFamily="18" charset="0"/>
              </a:rPr>
              <a:t> розглядав акціонерну додану вартість як приріст між двома показниками, а саме вартістю акціонерного капіталу після здійснення деякої операції та вартістю того ж самого </a:t>
            </a:r>
            <a:r>
              <a:rPr lang="uk-UA" sz="2000" dirty="0" err="1">
                <a:latin typeface="Times New Roman" panose="02020603050405020304" pitchFamily="18" charset="0"/>
                <a:cs typeface="Times New Roman" panose="02020603050405020304" pitchFamily="18" charset="0"/>
              </a:rPr>
              <a:t>кпіталу</a:t>
            </a:r>
            <a:r>
              <a:rPr lang="uk-UA" sz="2000" dirty="0">
                <a:latin typeface="Times New Roman" panose="02020603050405020304" pitchFamily="18" charset="0"/>
                <a:cs typeface="Times New Roman" panose="02020603050405020304" pitchFamily="18" charset="0"/>
              </a:rPr>
              <a:t> до здійснення цієї операції</a:t>
            </a:r>
            <a:endParaRPr lang="en-US" sz="2000" dirty="0">
              <a:latin typeface="Times New Roman" panose="02020603050405020304" pitchFamily="18" charset="0"/>
              <a:cs typeface="Times New Roman" panose="02020603050405020304" pitchFamily="18" charset="0"/>
            </a:endParaRPr>
          </a:p>
          <a:p>
            <a:pPr algn="ctr"/>
            <a:r>
              <a:rPr lang="en-US" sz="2000" b="1" dirty="0"/>
              <a:t>SVA = </a:t>
            </a:r>
            <a:r>
              <a:rPr lang="uk-UA" sz="2000" b="1" dirty="0"/>
              <a:t>розрахункова вартість акціонерного капіталу, що буде створена майбутніми інвестиціями</a:t>
            </a:r>
            <a:r>
              <a:rPr lang="en-US" sz="2000" b="1" dirty="0"/>
              <a:t> </a:t>
            </a:r>
            <a:r>
              <a:rPr lang="uk-UA" sz="2000" b="1" dirty="0"/>
              <a:t>– балансова вартість акціонерного капіталу</a:t>
            </a:r>
            <a:endParaRPr lang="en-US" sz="2000" b="1" dirty="0"/>
          </a:p>
          <a:p>
            <a:pPr marL="0" indent="0" algn="just">
              <a:buNone/>
            </a:pPr>
            <a:r>
              <a:rPr lang="uk-UA" sz="2000" dirty="0">
                <a:latin typeface="Times New Roman" panose="02020603050405020304" pitchFamily="18" charset="0"/>
                <a:cs typeface="Times New Roman" panose="02020603050405020304" pitchFamily="18" charset="0"/>
              </a:rPr>
              <a:t>Моделі доданої вартості суттєво відрізняються одна від одної за методикою оцінки кінцевих результатів діяльності суб’єкта господарювання та витрат щодо їх досягнення, інформаційною базою для розрахунків, ступенем врахування </a:t>
            </a:r>
            <a:r>
              <a:rPr lang="uk-UA" sz="2000" dirty="0" err="1">
                <a:latin typeface="Times New Roman" panose="02020603050405020304" pitchFamily="18" charset="0"/>
                <a:cs typeface="Times New Roman" panose="02020603050405020304" pitchFamily="18" charset="0"/>
              </a:rPr>
              <a:t>вигод</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стейкхолдерів</a:t>
            </a:r>
            <a:r>
              <a:rPr lang="uk-UA" sz="2000" dirty="0">
                <a:latin typeface="Times New Roman" panose="02020603050405020304" pitchFamily="18" charset="0"/>
                <a:cs typeface="Times New Roman" panose="02020603050405020304" pitchFamily="18" charset="0"/>
              </a:rPr>
              <a:t> підприємства. З’ясування економічного змісту та особливостей побудови моделей доданої вартості має велике значення для проведення їх порівняльного аналізу з позицій ефективності застосування у </a:t>
            </a:r>
            <a:r>
              <a:rPr lang="uk-UA" sz="2000" dirty="0" err="1">
                <a:latin typeface="Times New Roman" panose="02020603050405020304" pitchFamily="18" charset="0"/>
                <a:cs typeface="Times New Roman" panose="02020603050405020304" pitchFamily="18" charset="0"/>
              </a:rPr>
              <a:t>вартісно</a:t>
            </a:r>
            <a:r>
              <a:rPr lang="uk-UA" sz="2000" dirty="0">
                <a:latin typeface="Times New Roman" panose="02020603050405020304" pitchFamily="18" charset="0"/>
                <a:cs typeface="Times New Roman" panose="02020603050405020304" pitchFamily="18" charset="0"/>
              </a:rPr>
              <a:t>-орієнтованому управлінні підприємствами</a:t>
            </a:r>
          </a:p>
        </p:txBody>
      </p:sp>
    </p:spTree>
    <p:extLst>
      <p:ext uri="{BB962C8B-B14F-4D97-AF65-F5344CB8AC3E}">
        <p14:creationId xmlns:p14="http://schemas.microsoft.com/office/powerpoint/2010/main" val="244500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790" y="809896"/>
            <a:ext cx="9084976" cy="4032069"/>
          </a:xfrm>
        </p:spPr>
        <p:txBody>
          <a:bodyPr>
            <a:normAutofit/>
          </a:bodyPr>
          <a:lstStyle/>
          <a:p>
            <a:br>
              <a:rPr lang="ru-RU" dirty="0">
                <a:solidFill>
                  <a:schemeClr val="tx1"/>
                </a:solidFill>
              </a:rPr>
            </a:br>
            <a:r>
              <a:rPr lang="ru-RU" dirty="0">
                <a:solidFill>
                  <a:schemeClr val="tx1"/>
                </a:solidFill>
              </a:rPr>
              <a:t> </a:t>
            </a:r>
            <a:endParaRPr lang="uk-UA" dirty="0">
              <a:solidFill>
                <a:schemeClr val="tx1"/>
              </a:solidFill>
            </a:endParaRPr>
          </a:p>
        </p:txBody>
      </p:sp>
      <p:graphicFrame>
        <p:nvGraphicFramePr>
          <p:cNvPr id="1026" name="Object 2"/>
          <p:cNvGraphicFramePr>
            <a:graphicFrameLocks noChangeAspect="1"/>
          </p:cNvGraphicFramePr>
          <p:nvPr/>
        </p:nvGraphicFramePr>
        <p:xfrm>
          <a:off x="2160319" y="1445326"/>
          <a:ext cx="6094413" cy="3427413"/>
        </p:xfrm>
        <a:graphic>
          <a:graphicData uri="http://schemas.openxmlformats.org/presentationml/2006/ole">
            <mc:AlternateContent xmlns:mc="http://schemas.openxmlformats.org/markup-compatibility/2006">
              <mc:Choice xmlns:v="urn:schemas-microsoft-com:vml" Requires="v">
                <p:oleObj name="Презентация" r:id="rId2" imgW="6050108" imgH="3401657" progId="PowerPoint.Show.12">
                  <p:embed/>
                </p:oleObj>
              </mc:Choice>
              <mc:Fallback>
                <p:oleObj name="Презентация" r:id="rId2" imgW="6050108" imgH="3401657" progId="PowerPoint.Show.12">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319" y="1445326"/>
                        <a:ext cx="6094413" cy="342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1671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a:srcRect/>
          <a:stretch>
            <a:fillRect/>
          </a:stretch>
        </p:blipFill>
        <p:spPr bwMode="auto">
          <a:xfrm>
            <a:off x="356260" y="985652"/>
            <a:ext cx="8728363" cy="5056373"/>
          </a:xfrm>
          <a:prstGeom prst="rect">
            <a:avLst/>
          </a:prstGeom>
          <a:noFill/>
          <a:ln w="9525">
            <a:noFill/>
            <a:miter lim="800000"/>
            <a:headEnd/>
            <a:tailEnd/>
          </a:ln>
          <a:effectLst/>
        </p:spPr>
      </p:pic>
    </p:spTree>
    <p:extLst>
      <p:ext uri="{BB962C8B-B14F-4D97-AF65-F5344CB8AC3E}">
        <p14:creationId xmlns:p14="http://schemas.microsoft.com/office/powerpoint/2010/main" val="27021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a:srcRect/>
          <a:stretch>
            <a:fillRect/>
          </a:stretch>
        </p:blipFill>
        <p:spPr bwMode="auto">
          <a:xfrm>
            <a:off x="617517" y="1698171"/>
            <a:ext cx="8835241" cy="299368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985652"/>
            <a:ext cx="8596668" cy="5272643"/>
          </a:xfrm>
        </p:spPr>
        <p:txBody>
          <a:bodyPr>
            <a:normAutofit fontScale="62500" lnSpcReduction="20000"/>
          </a:bodyPr>
          <a:lstStyle/>
          <a:p>
            <a:pPr algn="just">
              <a:lnSpc>
                <a:spcPct val="140000"/>
              </a:lnSpc>
              <a:spcBef>
                <a:spcPts val="0"/>
              </a:spcBef>
              <a:buNone/>
            </a:pPr>
            <a:r>
              <a:rPr lang="ru-RU" sz="2400" b="1" i="1" dirty="0">
                <a:latin typeface="Times New Roman" pitchFamily="18" charset="0"/>
                <a:cs typeface="Times New Roman" pitchFamily="18" charset="0"/>
              </a:rPr>
              <a:t>			</a:t>
            </a:r>
            <a:r>
              <a:rPr lang="ru-RU" sz="2900" b="1" dirty="0" err="1">
                <a:latin typeface="Times New Roman" pitchFamily="18" charset="0"/>
                <a:cs typeface="Times New Roman" pitchFamily="18" charset="0"/>
              </a:rPr>
              <a:t>Вартісно-орієнтоване</a:t>
            </a:r>
            <a:r>
              <a:rPr lang="ru-RU" sz="2900" b="1" dirty="0">
                <a:latin typeface="Times New Roman" pitchFamily="18" charset="0"/>
                <a:cs typeface="Times New Roman" pitchFamily="18" charset="0"/>
              </a:rPr>
              <a:t> </a:t>
            </a:r>
            <a:r>
              <a:rPr lang="ru-RU" sz="2900" b="1" dirty="0" err="1">
                <a:latin typeface="Times New Roman" pitchFamily="18" charset="0"/>
                <a:cs typeface="Times New Roman" pitchFamily="18" charset="0"/>
              </a:rPr>
              <a:t>управління</a:t>
            </a:r>
            <a:r>
              <a:rPr lang="ru-RU" sz="2900" b="1" dirty="0">
                <a:latin typeface="Times New Roman" pitchFamily="18" charset="0"/>
                <a:cs typeface="Times New Roman" pitchFamily="18" charset="0"/>
              </a:rPr>
              <a:t> </a:t>
            </a:r>
            <a:r>
              <a:rPr lang="ru-RU" sz="2900" b="1" dirty="0" err="1">
                <a:latin typeface="Times New Roman" pitchFamily="18" charset="0"/>
                <a:cs typeface="Times New Roman" pitchFamily="18" charset="0"/>
              </a:rPr>
              <a:t>фінансами</a:t>
            </a:r>
            <a:r>
              <a:rPr lang="ru-RU" sz="2900" b="1" dirty="0">
                <a:latin typeface="Times New Roman" pitchFamily="18" charset="0"/>
                <a:cs typeface="Times New Roman" pitchFamily="18" charset="0"/>
              </a:rPr>
              <a:t> </a:t>
            </a:r>
            <a:r>
              <a:rPr lang="ru-RU" sz="2900" b="1" dirty="0" err="1">
                <a:latin typeface="Times New Roman" pitchFamily="18" charset="0"/>
                <a:cs typeface="Times New Roman" pitchFamily="18" charset="0"/>
              </a:rPr>
              <a:t>підприємства</a:t>
            </a:r>
            <a:r>
              <a:rPr lang="ru-RU" sz="2900" b="1" dirty="0">
                <a:latin typeface="Times New Roman" pitchFamily="18" charset="0"/>
                <a:cs typeface="Times New Roman" pitchFamily="18" charset="0"/>
              </a:rPr>
              <a:t> </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це</a:t>
            </a:r>
            <a:r>
              <a:rPr lang="ru-RU" sz="2900" dirty="0">
                <a:latin typeface="Times New Roman" pitchFamily="18" charset="0"/>
                <a:cs typeface="Times New Roman" pitchFamily="18" charset="0"/>
              </a:rPr>
              <a:t> комплекс </a:t>
            </a:r>
            <a:r>
              <a:rPr lang="ru-RU" sz="2900" dirty="0" err="1">
                <a:latin typeface="Times New Roman" pitchFamily="18" charset="0"/>
                <a:cs typeface="Times New Roman" pitchFamily="18" charset="0"/>
              </a:rPr>
              <a:t>організаційних</a:t>
            </a:r>
            <a:r>
              <a:rPr lang="ru-RU" sz="2900" dirty="0">
                <a:latin typeface="Times New Roman" pitchFamily="18" charset="0"/>
                <a:cs typeface="Times New Roman" pitchFamily="18" charset="0"/>
              </a:rPr>
              <a:t> та </a:t>
            </a:r>
            <a:r>
              <a:rPr lang="ru-RU" sz="2900" dirty="0" err="1">
                <a:latin typeface="Times New Roman" pitchFamily="18" charset="0"/>
                <a:cs typeface="Times New Roman" pitchFamily="18" charset="0"/>
              </a:rPr>
              <a:t>управлінських</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заходів</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орієнтованих</a:t>
            </a:r>
            <a:r>
              <a:rPr lang="ru-RU" sz="2900" dirty="0">
                <a:latin typeface="Times New Roman" pitchFamily="18" charset="0"/>
                <a:cs typeface="Times New Roman" pitchFamily="18" charset="0"/>
              </a:rPr>
              <a:t> на </a:t>
            </a:r>
            <a:r>
              <a:rPr lang="ru-RU" sz="2900" dirty="0" err="1">
                <a:latin typeface="Times New Roman" pitchFamily="18" charset="0"/>
                <a:cs typeface="Times New Roman" pitchFamily="18" charset="0"/>
              </a:rPr>
              <a:t>зростання</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вартості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підприємства</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що</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координується</a:t>
            </a:r>
            <a:r>
              <a:rPr lang="ru-RU" sz="2900" dirty="0">
                <a:latin typeface="Times New Roman" pitchFamily="18" charset="0"/>
                <a:cs typeface="Times New Roman" pitchFamily="18" charset="0"/>
              </a:rPr>
              <a:t> та </a:t>
            </a:r>
            <a:r>
              <a:rPr lang="ru-RU" sz="2900" dirty="0" err="1">
                <a:latin typeface="Times New Roman" pitchFamily="18" charset="0"/>
                <a:cs typeface="Times New Roman" pitchFamily="18" charset="0"/>
              </a:rPr>
              <a:t>здійснюється</a:t>
            </a:r>
            <a:r>
              <a:rPr lang="ru-RU" sz="2900" dirty="0">
                <a:latin typeface="Times New Roman" pitchFamily="18" charset="0"/>
                <a:cs typeface="Times New Roman" pitchFamily="18" charset="0"/>
              </a:rPr>
              <a:t> на </a:t>
            </a:r>
            <a:r>
              <a:rPr lang="ru-RU" sz="2900" dirty="0" err="1">
                <a:latin typeface="Times New Roman" pitchFamily="18" charset="0"/>
                <a:cs typeface="Times New Roman" pitchFamily="18" charset="0"/>
              </a:rPr>
              <a:t>підставі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інформації</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фінансового</a:t>
            </a:r>
            <a:r>
              <a:rPr lang="ru-RU" sz="2900" dirty="0">
                <a:latin typeface="Times New Roman" pitchFamily="18" charset="0"/>
                <a:cs typeface="Times New Roman" pitchFamily="18" charset="0"/>
              </a:rPr>
              <a:t> характеру, </a:t>
            </a:r>
            <a:r>
              <a:rPr lang="ru-RU" sz="2900" dirty="0" err="1">
                <a:latin typeface="Times New Roman" pitchFamily="18" charset="0"/>
                <a:cs typeface="Times New Roman" pitchFamily="18" charset="0"/>
              </a:rPr>
              <a:t>отриманої</a:t>
            </a:r>
            <a:r>
              <a:rPr lang="ru-RU" sz="2900" dirty="0">
                <a:latin typeface="Times New Roman" pitchFamily="18" charset="0"/>
                <a:cs typeface="Times New Roman" pitchFamily="18" charset="0"/>
              </a:rPr>
              <a:t> шляхом </a:t>
            </a:r>
            <a:r>
              <a:rPr lang="ru-RU" sz="2900" dirty="0" err="1">
                <a:latin typeface="Times New Roman" pitchFamily="18" charset="0"/>
                <a:cs typeface="Times New Roman" pitchFamily="18" charset="0"/>
              </a:rPr>
              <a:t>розрахунку</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вартісно-орієнтованих</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показників</a:t>
            </a:r>
            <a:r>
              <a:rPr lang="ru-RU" sz="2900" dirty="0">
                <a:latin typeface="Times New Roman" pitchFamily="18" charset="0"/>
                <a:cs typeface="Times New Roman" pitchFamily="18" charset="0"/>
              </a:rPr>
              <a:t>.</a:t>
            </a:r>
          </a:p>
          <a:p>
            <a:pPr algn="just">
              <a:lnSpc>
                <a:spcPct val="140000"/>
              </a:lnSpc>
              <a:spcBef>
                <a:spcPts val="0"/>
              </a:spcBef>
              <a:buNone/>
            </a:pPr>
            <a:r>
              <a:rPr lang="ru-RU" sz="2900" dirty="0">
                <a:latin typeface="Times New Roman" pitchFamily="18" charset="0"/>
                <a:cs typeface="Times New Roman" pitchFamily="18" charset="0"/>
              </a:rPr>
              <a:t>			</a:t>
            </a:r>
            <a:r>
              <a:rPr lang="ru-RU" sz="2900" b="1" dirty="0" err="1">
                <a:latin typeface="Times New Roman" pitchFamily="18" charset="0"/>
                <a:cs typeface="Times New Roman" pitchFamily="18" charset="0"/>
              </a:rPr>
              <a:t>Вартісно-орієнтоване</a:t>
            </a:r>
            <a:r>
              <a:rPr lang="ru-RU" sz="2900" b="1" dirty="0">
                <a:latin typeface="Times New Roman" pitchFamily="18" charset="0"/>
                <a:cs typeface="Times New Roman" pitchFamily="18" charset="0"/>
              </a:rPr>
              <a:t> </a:t>
            </a:r>
            <a:r>
              <a:rPr lang="ru-RU" sz="2900" b="1" dirty="0" err="1">
                <a:latin typeface="Times New Roman" pitchFamily="18" charset="0"/>
                <a:cs typeface="Times New Roman" pitchFamily="18" charset="0"/>
              </a:rPr>
              <a:t>управління</a:t>
            </a:r>
            <a:r>
              <a:rPr lang="ru-RU" sz="2900" b="1" dirty="0">
                <a:latin typeface="Times New Roman" pitchFamily="18" charset="0"/>
                <a:cs typeface="Times New Roman" pitchFamily="18" charset="0"/>
              </a:rPr>
              <a:t> </a:t>
            </a:r>
            <a:r>
              <a:rPr lang="ru-RU" sz="2900" dirty="0" err="1">
                <a:latin typeface="Times New Roman" pitchFamily="18" charset="0"/>
                <a:cs typeface="Times New Roman" pitchFamily="18" charset="0"/>
              </a:rPr>
              <a:t>являє</a:t>
            </a:r>
            <a:r>
              <a:rPr lang="ru-RU" sz="2900" dirty="0">
                <a:latin typeface="Times New Roman" pitchFamily="18" charset="0"/>
                <a:cs typeface="Times New Roman" pitchFamily="18" charset="0"/>
              </a:rPr>
              <a:t> собою </a:t>
            </a:r>
            <a:r>
              <a:rPr lang="ru-RU" sz="2900" dirty="0" err="1">
                <a:latin typeface="Times New Roman" pitchFamily="18" charset="0"/>
                <a:cs typeface="Times New Roman" pitchFamily="18" charset="0"/>
              </a:rPr>
              <a:t>цілісну</a:t>
            </a:r>
            <a:r>
              <a:rPr lang="ru-RU" sz="2900" dirty="0">
                <a:latin typeface="Times New Roman" pitchFamily="18" charset="0"/>
                <a:cs typeface="Times New Roman" pitchFamily="18" charset="0"/>
              </a:rPr>
              <a:t> систему, яка </a:t>
            </a:r>
            <a:r>
              <a:rPr lang="ru-RU" sz="2900" dirty="0" err="1">
                <a:latin typeface="Times New Roman" pitchFamily="18" charset="0"/>
                <a:cs typeface="Times New Roman" pitchFamily="18" charset="0"/>
              </a:rPr>
              <a:t>містить</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такі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елементи</a:t>
            </a:r>
            <a:r>
              <a:rPr lang="ru-RU" sz="2900" dirty="0">
                <a:latin typeface="Times New Roman" pitchFamily="18" charset="0"/>
                <a:cs typeface="Times New Roman" pitchFamily="18" charset="0"/>
              </a:rPr>
              <a:t>:</a:t>
            </a:r>
          </a:p>
          <a:p>
            <a:pPr marL="457200" indent="-457200" algn="just">
              <a:lnSpc>
                <a:spcPct val="140000"/>
              </a:lnSpc>
              <a:spcBef>
                <a:spcPts val="0"/>
              </a:spcBef>
              <a:buNone/>
            </a:pPr>
            <a:r>
              <a:rPr lang="ru-RU" sz="2900" b="1" dirty="0">
                <a:latin typeface="Times New Roman" pitchFamily="18" charset="0"/>
                <a:cs typeface="Times New Roman" pitchFamily="18" charset="0"/>
              </a:rPr>
              <a:t>1)  </a:t>
            </a:r>
            <a:r>
              <a:rPr lang="ru-RU" sz="2900" b="1" dirty="0" err="1">
                <a:latin typeface="Times New Roman" pitchFamily="18" charset="0"/>
                <a:cs typeface="Times New Roman" pitchFamily="18" charset="0"/>
              </a:rPr>
              <a:t>оцінювання</a:t>
            </a:r>
            <a:r>
              <a:rPr lang="ru-RU" sz="2900" b="1" dirty="0">
                <a:latin typeface="Times New Roman" pitchFamily="18" charset="0"/>
                <a:cs typeface="Times New Roman" pitchFamily="18" charset="0"/>
              </a:rPr>
              <a:t> </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включає</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вибір</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методів</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оцінювання</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вартості</a:t>
            </a:r>
            <a:r>
              <a:rPr lang="ru-RU" sz="2900" dirty="0">
                <a:latin typeface="Times New Roman" pitchFamily="18" charset="0"/>
                <a:cs typeface="Times New Roman" pitchFamily="18" charset="0"/>
              </a:rPr>
              <a:t> для </a:t>
            </a:r>
            <a:r>
              <a:rPr lang="ru-RU" sz="2900" dirty="0" err="1">
                <a:latin typeface="Times New Roman" pitchFamily="18" charset="0"/>
                <a:cs typeface="Times New Roman" pitchFamily="18" charset="0"/>
              </a:rPr>
              <a:t>акціонерів</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потенційних</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інвесторів</a:t>
            </a:r>
            <a:r>
              <a:rPr lang="ru-RU" sz="2900" dirty="0">
                <a:latin typeface="Times New Roman" pitchFamily="18" charset="0"/>
                <a:cs typeface="Times New Roman" pitchFamily="18" charset="0"/>
              </a:rPr>
              <a:t> та </a:t>
            </a:r>
            <a:r>
              <a:rPr lang="ru-RU" sz="2900" dirty="0" err="1">
                <a:latin typeface="Times New Roman" pitchFamily="18" charset="0"/>
                <a:cs typeface="Times New Roman" pitchFamily="18" charset="0"/>
              </a:rPr>
              <a:t>відстеження</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процесу</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створення</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нової</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вартості</a:t>
            </a:r>
            <a:r>
              <a:rPr lang="ru-RU" sz="2900" dirty="0">
                <a:latin typeface="Times New Roman" pitchFamily="18" charset="0"/>
                <a:cs typeface="Times New Roman" pitchFamily="18" charset="0"/>
              </a:rPr>
              <a:t>;</a:t>
            </a:r>
          </a:p>
          <a:p>
            <a:pPr algn="just">
              <a:lnSpc>
                <a:spcPct val="140000"/>
              </a:lnSpc>
              <a:spcBef>
                <a:spcPts val="0"/>
              </a:spcBef>
              <a:buNone/>
            </a:pPr>
            <a:r>
              <a:rPr lang="ru-RU" sz="2900" dirty="0">
                <a:latin typeface="Times New Roman" pitchFamily="18" charset="0"/>
                <a:cs typeface="Times New Roman" pitchFamily="18" charset="0"/>
              </a:rPr>
              <a:t>2)  </a:t>
            </a:r>
            <a:r>
              <a:rPr lang="ru-RU" sz="2900" b="1" dirty="0" err="1">
                <a:latin typeface="Times New Roman" pitchFamily="18" charset="0"/>
                <a:cs typeface="Times New Roman" pitchFamily="18" charset="0"/>
              </a:rPr>
              <a:t>стратегія</a:t>
            </a:r>
            <a:r>
              <a:rPr lang="ru-RU" sz="2900" dirty="0">
                <a:latin typeface="Times New Roman" pitchFamily="18" charset="0"/>
                <a:cs typeface="Times New Roman" pitchFamily="18" charset="0"/>
              </a:rPr>
              <a:t> – </a:t>
            </a:r>
            <a:r>
              <a:rPr lang="ru-RU" sz="2900" dirty="0" err="1">
                <a:latin typeface="Times New Roman" pitchFamily="18" charset="0"/>
                <a:cs typeface="Times New Roman" pitchFamily="18" charset="0"/>
              </a:rPr>
              <a:t>встановлює</a:t>
            </a:r>
            <a:r>
              <a:rPr lang="ru-RU" sz="2900" dirty="0">
                <a:latin typeface="Times New Roman" pitchFamily="18" charset="0"/>
                <a:cs typeface="Times New Roman" pitchFamily="18" charset="0"/>
              </a:rPr>
              <a:t> шляхи, за </a:t>
            </a:r>
            <a:r>
              <a:rPr lang="ru-RU" sz="2900" dirty="0" err="1">
                <a:latin typeface="Times New Roman" pitchFamily="18" charset="0"/>
                <a:cs typeface="Times New Roman" pitchFamily="18" charset="0"/>
              </a:rPr>
              <a:t>допомогою</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яких</a:t>
            </a:r>
            <a:r>
              <a:rPr lang="ru-RU" sz="2900" dirty="0">
                <a:latin typeface="Times New Roman" pitchFamily="18" charset="0"/>
                <a:cs typeface="Times New Roman" pitchFamily="18" charset="0"/>
              </a:rPr>
              <a:t> буде </a:t>
            </a:r>
            <a:r>
              <a:rPr lang="ru-RU" sz="2900" dirty="0" err="1">
                <a:latin typeface="Times New Roman" pitchFamily="18" charset="0"/>
                <a:cs typeface="Times New Roman" pitchFamily="18" charset="0"/>
              </a:rPr>
              <a:t>досягнута</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основна</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ціль</a:t>
            </a:r>
            <a:r>
              <a:rPr lang="ru-RU" sz="2900" dirty="0">
                <a:latin typeface="Times New Roman" pitchFamily="18" charset="0"/>
                <a:cs typeface="Times New Roman" pitchFamily="18" charset="0"/>
              </a:rPr>
              <a:t> – </a:t>
            </a:r>
            <a:r>
              <a:rPr lang="ru-RU" sz="2900" dirty="0" err="1">
                <a:latin typeface="Times New Roman" pitchFamily="18" charset="0"/>
                <a:cs typeface="Times New Roman" pitchFamily="18" charset="0"/>
              </a:rPr>
              <a:t>зростання</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вартості</a:t>
            </a:r>
            <a:r>
              <a:rPr lang="ru-RU" sz="2900" dirty="0">
                <a:latin typeface="Times New Roman" pitchFamily="18" charset="0"/>
                <a:cs typeface="Times New Roman" pitchFamily="18" charset="0"/>
              </a:rPr>
              <a:t> для </a:t>
            </a:r>
            <a:r>
              <a:rPr lang="ru-RU" sz="2900" dirty="0" err="1">
                <a:latin typeface="Times New Roman" pitchFamily="18" charset="0"/>
                <a:cs typeface="Times New Roman" pitchFamily="18" charset="0"/>
              </a:rPr>
              <a:t>акціонерів</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підприємства</a:t>
            </a:r>
            <a:r>
              <a:rPr lang="ru-RU" sz="2900" dirty="0">
                <a:latin typeface="Times New Roman" pitchFamily="18" charset="0"/>
                <a:cs typeface="Times New Roman" pitchFamily="18" charset="0"/>
              </a:rPr>
              <a:t>;</a:t>
            </a:r>
          </a:p>
          <a:p>
            <a:pPr algn="just">
              <a:lnSpc>
                <a:spcPct val="140000"/>
              </a:lnSpc>
              <a:spcBef>
                <a:spcPts val="0"/>
              </a:spcBef>
              <a:buNone/>
            </a:pPr>
            <a:r>
              <a:rPr lang="uk-UA" sz="2900" dirty="0">
                <a:latin typeface="Times New Roman" pitchFamily="18" charset="0"/>
                <a:cs typeface="Times New Roman" pitchFamily="18" charset="0"/>
              </a:rPr>
              <a:t>3)  </a:t>
            </a:r>
            <a:r>
              <a:rPr lang="ru-RU" sz="2900" b="1" dirty="0" err="1">
                <a:latin typeface="Times New Roman" pitchFamily="18" charset="0"/>
                <a:cs typeface="Times New Roman" pitchFamily="18" charset="0"/>
              </a:rPr>
              <a:t>фінанси</a:t>
            </a:r>
            <a:r>
              <a:rPr lang="ru-RU" sz="2900" b="1" dirty="0">
                <a:latin typeface="Times New Roman" pitchFamily="18" charset="0"/>
                <a:cs typeface="Times New Roman" pitchFamily="18" charset="0"/>
              </a:rPr>
              <a:t> </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виділяють</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основні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фактори</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які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впливають</a:t>
            </a:r>
            <a:r>
              <a:rPr lang="ru-RU" sz="2900" dirty="0">
                <a:latin typeface="Times New Roman" pitchFamily="18" charset="0"/>
                <a:cs typeface="Times New Roman" pitchFamily="18" charset="0"/>
              </a:rPr>
              <a:t> на </a:t>
            </a:r>
            <a:r>
              <a:rPr lang="ru-RU" sz="2900" dirty="0" err="1">
                <a:latin typeface="Times New Roman" pitchFamily="18" charset="0"/>
                <a:cs typeface="Times New Roman" pitchFamily="18" charset="0"/>
              </a:rPr>
              <a:t>діяльність</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підприємства</a:t>
            </a:r>
            <a:r>
              <a:rPr lang="ru-RU" sz="2900" dirty="0">
                <a:latin typeface="Times New Roman" pitchFamily="18" charset="0"/>
                <a:cs typeface="Times New Roman" pitchFamily="18" charset="0"/>
              </a:rPr>
              <a:t> в </a:t>
            </a:r>
            <a:r>
              <a:rPr lang="ru-RU" sz="2900" dirty="0" err="1">
                <a:latin typeface="Times New Roman" pitchFamily="18" charset="0"/>
                <a:cs typeface="Times New Roman" pitchFamily="18" charset="0"/>
              </a:rPr>
              <a:t>цілому</a:t>
            </a:r>
            <a:r>
              <a:rPr lang="ru-RU" sz="2900" dirty="0">
                <a:latin typeface="Times New Roman" pitchFamily="18" charset="0"/>
                <a:cs typeface="Times New Roman" pitchFamily="18" charset="0"/>
              </a:rPr>
              <a:t> та </a:t>
            </a:r>
            <a:r>
              <a:rPr lang="ru-RU" sz="2900" dirty="0" err="1">
                <a:latin typeface="Times New Roman" pitchFamily="18" charset="0"/>
                <a:cs typeface="Times New Roman" pitchFamily="18" charset="0"/>
              </a:rPr>
              <a:t>його</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окремих</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підрозділів</a:t>
            </a:r>
            <a:r>
              <a:rPr lang="ru-RU" sz="2900" dirty="0">
                <a:latin typeface="Times New Roman" pitchFamily="18" charset="0"/>
                <a:cs typeface="Times New Roman" pitchFamily="18" charset="0"/>
              </a:rPr>
              <a:t>;</a:t>
            </a:r>
          </a:p>
          <a:p>
            <a:pPr algn="just">
              <a:lnSpc>
                <a:spcPct val="140000"/>
              </a:lnSpc>
              <a:spcBef>
                <a:spcPts val="0"/>
              </a:spcBef>
              <a:buNone/>
            </a:pPr>
            <a:r>
              <a:rPr lang="uk-UA" sz="2900" dirty="0">
                <a:latin typeface="Times New Roman" pitchFamily="18" charset="0"/>
                <a:cs typeface="Times New Roman" pitchFamily="18" charset="0"/>
              </a:rPr>
              <a:t>4)  </a:t>
            </a:r>
            <a:r>
              <a:rPr lang="ru-RU" sz="2900" b="1" dirty="0" err="1">
                <a:latin typeface="Times New Roman" pitchFamily="18" charset="0"/>
                <a:cs typeface="Times New Roman" pitchFamily="18" charset="0"/>
              </a:rPr>
              <a:t>корпоративне</a:t>
            </a:r>
            <a:r>
              <a:rPr lang="ru-RU" sz="2900" b="1" dirty="0">
                <a:latin typeface="Times New Roman" pitchFamily="18" charset="0"/>
                <a:cs typeface="Times New Roman" pitchFamily="18" charset="0"/>
              </a:rPr>
              <a:t> </a:t>
            </a:r>
            <a:r>
              <a:rPr lang="ru-RU" sz="2900" b="1" dirty="0" err="1">
                <a:latin typeface="Times New Roman" pitchFamily="18" charset="0"/>
                <a:cs typeface="Times New Roman" pitchFamily="18" charset="0"/>
              </a:rPr>
              <a:t>управління</a:t>
            </a:r>
            <a:r>
              <a:rPr lang="ru-RU" sz="2900" b="1" dirty="0">
                <a:latin typeface="Times New Roman" pitchFamily="18" charset="0"/>
                <a:cs typeface="Times New Roman" pitchFamily="18" charset="0"/>
              </a:rPr>
              <a:t> </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націлене</a:t>
            </a:r>
            <a:r>
              <a:rPr lang="ru-RU" sz="2900" dirty="0">
                <a:latin typeface="Times New Roman" pitchFamily="18" charset="0"/>
                <a:cs typeface="Times New Roman" pitchFamily="18" charset="0"/>
              </a:rPr>
              <a:t> на </a:t>
            </a:r>
            <a:r>
              <a:rPr lang="ru-RU" sz="2900" dirty="0" err="1">
                <a:latin typeface="Times New Roman" pitchFamily="18" charset="0"/>
                <a:cs typeface="Times New Roman" pitchFamily="18" charset="0"/>
              </a:rPr>
              <a:t>збалансування</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інтересів</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акціонерів</a:t>
            </a:r>
            <a:r>
              <a:rPr lang="ru-RU" sz="2900" dirty="0">
                <a:latin typeface="Times New Roman" pitchFamily="18" charset="0"/>
                <a:cs typeface="Times New Roman" pitchFamily="18" charset="0"/>
              </a:rPr>
              <a:t> та </a:t>
            </a:r>
            <a:r>
              <a:rPr lang="ru-RU" sz="2900" dirty="0" err="1">
                <a:latin typeface="Times New Roman" pitchFamily="18" charset="0"/>
                <a:cs typeface="Times New Roman" pitchFamily="18" charset="0"/>
              </a:rPr>
              <a:t>менеджерів</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розроблення</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системи</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мотивації</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менеджерів</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та</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співробітників</a:t>
            </a:r>
            <a:r>
              <a:rPr lang="ru-RU" sz="2900" dirty="0">
                <a:latin typeface="Times New Roman" pitchFamily="18" charset="0"/>
                <a:cs typeface="Times New Roman" pitchFamily="18" charset="0"/>
              </a:rPr>
              <a:t>.</a:t>
            </a:r>
          </a:p>
          <a:p>
            <a:pPr algn="just">
              <a:lnSpc>
                <a:spcPct val="170000"/>
              </a:lnSpc>
              <a:buNone/>
            </a:pPr>
            <a:endParaRPr lang="ru-RU" sz="29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srcRect/>
          <a:stretch>
            <a:fillRect/>
          </a:stretch>
        </p:blipFill>
        <p:spPr bwMode="auto">
          <a:xfrm>
            <a:off x="439388" y="1959428"/>
            <a:ext cx="9132123" cy="3146961"/>
          </a:xfrm>
          <a:prstGeom prst="rect">
            <a:avLst/>
          </a:prstGeom>
          <a:noFill/>
          <a:ln w="9525">
            <a:noFill/>
            <a:miter lim="800000"/>
            <a:headEnd/>
            <a:tailEnd/>
          </a:ln>
          <a:effectLst/>
        </p:spPr>
      </p:pic>
      <p:sp>
        <p:nvSpPr>
          <p:cNvPr id="6" name="Содержимое 5"/>
          <p:cNvSpPr>
            <a:spLocks noGrp="1"/>
          </p:cNvSpPr>
          <p:nvPr>
            <p:ph idx="1"/>
          </p:nvPr>
        </p:nvSpPr>
        <p:spPr>
          <a:xfrm>
            <a:off x="677334" y="973777"/>
            <a:ext cx="8596668" cy="5067586"/>
          </a:xfrm>
        </p:spPr>
        <p:txBody>
          <a:bodyPr>
            <a:normAutofit/>
          </a:bodyPr>
          <a:lstStyle/>
          <a:p>
            <a:pPr algn="ctr"/>
            <a:r>
              <a:rPr lang="uk-UA" sz="2000" dirty="0"/>
              <a:t>ПЕРЕВАГИ ВАРТІСНО-ОРІЄНТОВАНОГО ПІДХОДУ</a:t>
            </a:r>
            <a:endParaRPr lang="ru-RU"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27314"/>
          </a:xfrm>
        </p:spPr>
        <p:txBody>
          <a:bodyPr>
            <a:normAutofit/>
          </a:bodyPr>
          <a:lstStyle/>
          <a:p>
            <a:r>
              <a:rPr lang="en-US" sz="2400" dirty="0">
                <a:solidFill>
                  <a:schemeClr val="tx1"/>
                </a:solidFill>
                <a:latin typeface="Times New Roman" pitchFamily="18" charset="0"/>
                <a:cs typeface="Times New Roman" pitchFamily="18" charset="0"/>
              </a:rPr>
              <a:t>8</a:t>
            </a:r>
            <a:r>
              <a:rPr lang="ru-RU" sz="2400" dirty="0">
                <a:solidFill>
                  <a:schemeClr val="tx1"/>
                </a:solidFill>
                <a:latin typeface="Times New Roman" pitchFamily="18" charset="0"/>
                <a:cs typeface="Times New Roman" pitchFamily="18" charset="0"/>
              </a:rPr>
              <a:t>.2. </a:t>
            </a:r>
            <a:r>
              <a:rPr lang="ru-RU" sz="2400" dirty="0" err="1">
                <a:solidFill>
                  <a:schemeClr val="tx1"/>
                </a:solidFill>
                <a:latin typeface="Times New Roman" pitchFamily="18" charset="0"/>
                <a:cs typeface="Times New Roman" pitchFamily="18" charset="0"/>
              </a:rPr>
              <a:t>Елементи</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і</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складові</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процесу</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управління</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вартістю</a:t>
            </a:r>
            <a:endParaRPr lang="ru-RU" sz="2400" dirty="0"/>
          </a:p>
        </p:txBody>
      </p:sp>
      <p:sp>
        <p:nvSpPr>
          <p:cNvPr id="3" name="Содержимое 2"/>
          <p:cNvSpPr>
            <a:spLocks noGrp="1"/>
          </p:cNvSpPr>
          <p:nvPr>
            <p:ph idx="1"/>
          </p:nvPr>
        </p:nvSpPr>
        <p:spPr>
          <a:xfrm>
            <a:off x="677334" y="1306287"/>
            <a:ext cx="8596668" cy="4735076"/>
          </a:xfrm>
        </p:spPr>
        <p:txBody>
          <a:bodyPr>
            <a:normAutofit lnSpcReduction="10000"/>
          </a:bodyPr>
          <a:lstStyle/>
          <a:p>
            <a:pPr marL="540000" algn="just">
              <a:lnSpc>
                <a:spcPct val="150000"/>
              </a:lnSpc>
              <a:spcBef>
                <a:spcPts val="0"/>
              </a:spcBef>
              <a:buNone/>
            </a:pP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Існує</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шість</a:t>
            </a:r>
            <a:r>
              <a:rPr lang="ru-RU" b="1" dirty="0">
                <a:latin typeface="Times New Roman" pitchFamily="18" charset="0"/>
                <a:cs typeface="Times New Roman" pitchFamily="18" charset="0"/>
              </a:rPr>
              <a:t> сфер </a:t>
            </a:r>
            <a:r>
              <a:rPr lang="ru-RU" b="1" dirty="0" err="1">
                <a:latin typeface="Times New Roman" pitchFamily="18" charset="0"/>
                <a:cs typeface="Times New Roman" pitchFamily="18" charset="0"/>
              </a:rPr>
              <a:t>управлінської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діяльності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змогу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підприємству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спрямовувати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свої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дії</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створення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 </a:t>
            </a:r>
          </a:p>
          <a:p>
            <a:pPr marL="540000" algn="just">
              <a:lnSpc>
                <a:spcPct val="150000"/>
              </a:lnSpc>
              <a:spcBef>
                <a:spcPts val="0"/>
              </a:spcBef>
              <a:buNone/>
            </a:pPr>
            <a:r>
              <a:rPr lang="ru-RU" dirty="0">
                <a:latin typeface="Times New Roman" pitchFamily="18" charset="0"/>
                <a:cs typeface="Times New Roman" pitchFamily="18" charset="0"/>
              </a:rPr>
              <a:t>Для </a:t>
            </a:r>
            <a:r>
              <a:rPr lang="ru-RU" dirty="0" err="1">
                <a:latin typeface="Times New Roman" pitchFamily="18" charset="0"/>
                <a:cs typeface="Times New Roman" pitchFamily="18" charset="0"/>
              </a:rPr>
              <a:t>досягнення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цього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підприємству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необхідно</a:t>
            </a:r>
            <a:r>
              <a:rPr lang="ru-RU" dirty="0">
                <a:latin typeface="Times New Roman" pitchFamily="18" charset="0"/>
                <a:cs typeface="Times New Roman" pitchFamily="18" charset="0"/>
              </a:rPr>
              <a:t>:</a:t>
            </a:r>
          </a:p>
          <a:p>
            <a:pPr marL="540000" algn="just">
              <a:lnSpc>
                <a:spcPct val="150000"/>
              </a:lnSpc>
              <a:spcBef>
                <a:spcPts val="0"/>
              </a:spcBef>
              <a:buNone/>
            </a:pPr>
            <a:r>
              <a:rPr lang="ru-RU" dirty="0">
                <a:latin typeface="Times New Roman" pitchFamily="18" charset="0"/>
                <a:cs typeface="Times New Roman" pitchFamily="18" charset="0"/>
              </a:rPr>
              <a:t>1 – </a:t>
            </a:r>
            <a:r>
              <a:rPr lang="ru-RU" dirty="0" err="1">
                <a:latin typeface="Times New Roman" pitchFamily="18" charset="0"/>
                <a:cs typeface="Times New Roman" pitchFamily="18" charset="0"/>
              </a:rPr>
              <a:t>підкріплювати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ідеї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кількісними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показниками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сигналізують</a:t>
            </a:r>
            <a:r>
              <a:rPr lang="ru-RU" dirty="0">
                <a:latin typeface="Times New Roman" pitchFamily="18" charset="0"/>
                <a:cs typeface="Times New Roman" pitchFamily="18" charset="0"/>
              </a:rPr>
              <a:t> про </a:t>
            </a:r>
            <a:r>
              <a:rPr lang="ru-RU" dirty="0" err="1">
                <a:latin typeface="Times New Roman" pitchFamily="18" charset="0"/>
                <a:cs typeface="Times New Roman" pitchFamily="18" charset="0"/>
              </a:rPr>
              <a:t>створення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a:t>
            </a:r>
          </a:p>
          <a:p>
            <a:pPr marL="540000" algn="just">
              <a:lnSpc>
                <a:spcPct val="150000"/>
              </a:lnSpc>
              <a:spcBef>
                <a:spcPts val="0"/>
              </a:spcBef>
              <a:buNone/>
            </a:pPr>
            <a:r>
              <a:rPr lang="ru-RU" dirty="0">
                <a:latin typeface="Times New Roman" pitchFamily="18" charset="0"/>
                <a:cs typeface="Times New Roman" pitchFamily="18" charset="0"/>
              </a:rPr>
              <a:t>2 – </a:t>
            </a:r>
            <a:r>
              <a:rPr lang="ru-RU" dirty="0" err="1">
                <a:latin typeface="Times New Roman" pitchFamily="18" charset="0"/>
                <a:cs typeface="Times New Roman" pitchFamily="18" charset="0"/>
              </a:rPr>
              <a:t>дотримуватися</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управлінні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бізнес-портфелем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підходу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який</a:t>
            </a:r>
            <a:r>
              <a:rPr lang="ru-RU" dirty="0">
                <a:latin typeface="Times New Roman" pitchFamily="18" charset="0"/>
                <a:cs typeface="Times New Roman" pitchFamily="18" charset="0"/>
              </a:rPr>
              <a:t> направлений на </a:t>
            </a:r>
            <a:r>
              <a:rPr lang="ru-RU" dirty="0" err="1">
                <a:latin typeface="Times New Roman" pitchFamily="18" charset="0"/>
                <a:cs typeface="Times New Roman" pitchFamily="18" charset="0"/>
              </a:rPr>
              <a:t>зростання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a:t>
            </a:r>
          </a:p>
          <a:p>
            <a:pPr marL="540000" algn="just">
              <a:lnSpc>
                <a:spcPct val="150000"/>
              </a:lnSpc>
              <a:spcBef>
                <a:spcPts val="0"/>
              </a:spcBef>
              <a:buNone/>
            </a:pPr>
            <a:r>
              <a:rPr lang="ru-RU" dirty="0">
                <a:latin typeface="Times New Roman" pitchFamily="18" charset="0"/>
                <a:cs typeface="Times New Roman" pitchFamily="18" charset="0"/>
              </a:rPr>
              <a:t>3 – </a:t>
            </a:r>
            <a:r>
              <a:rPr lang="ru-RU" dirty="0" err="1">
                <a:latin typeface="Times New Roman" pitchFamily="18" charset="0"/>
                <a:cs typeface="Times New Roman" pitchFamily="18" charset="0"/>
              </a:rPr>
              <a:t>визначити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наскільки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організаційна</a:t>
            </a:r>
            <a:r>
              <a:rPr lang="ru-RU" dirty="0">
                <a:latin typeface="Times New Roman" pitchFamily="18" charset="0"/>
                <a:cs typeface="Times New Roman" pitchFamily="18" charset="0"/>
              </a:rPr>
              <a:t> культура та структура </a:t>
            </a:r>
            <a:r>
              <a:rPr lang="ru-RU" dirty="0" err="1">
                <a:latin typeface="Times New Roman" pitchFamily="18" charset="0"/>
                <a:cs typeface="Times New Roman" pitchFamily="18" charset="0"/>
              </a:rPr>
              <a:t>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орієнтованими</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створення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a:t>
            </a:r>
          </a:p>
          <a:p>
            <a:pPr marL="540000" algn="just">
              <a:lnSpc>
                <a:spcPct val="150000"/>
              </a:lnSpc>
              <a:spcBef>
                <a:spcPts val="0"/>
              </a:spcBef>
              <a:buNone/>
            </a:pPr>
            <a:r>
              <a:rPr lang="ru-RU" dirty="0">
                <a:latin typeface="Times New Roman" pitchFamily="18" charset="0"/>
                <a:cs typeface="Times New Roman" pitchFamily="18" charset="0"/>
              </a:rPr>
              <a:t>4 – </a:t>
            </a:r>
            <a:r>
              <a:rPr lang="ru-RU" dirty="0" err="1">
                <a:latin typeface="Times New Roman" pitchFamily="18" charset="0"/>
                <a:cs typeface="Times New Roman" pitchFamily="18" charset="0"/>
              </a:rPr>
              <a:t>виявити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ключові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фактори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впливають</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зміну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 кожного </a:t>
            </a:r>
            <a:r>
              <a:rPr lang="ru-RU" dirty="0" err="1">
                <a:latin typeface="Times New Roman" pitchFamily="18" charset="0"/>
                <a:cs typeface="Times New Roman" pitchFamily="18" charset="0"/>
              </a:rPr>
              <a:t>підрозділу</a:t>
            </a:r>
            <a:r>
              <a:rPr lang="ru-RU" dirty="0">
                <a:latin typeface="Times New Roman" pitchFamily="18" charset="0"/>
                <a:cs typeface="Times New Roman" pitchFamily="18" charset="0"/>
              </a:rPr>
              <a:t>;</a:t>
            </a:r>
          </a:p>
          <a:p>
            <a:pPr marL="540000" algn="just">
              <a:lnSpc>
                <a:spcPct val="150000"/>
              </a:lnSpc>
              <a:spcBef>
                <a:spcPts val="0"/>
              </a:spcBef>
              <a:buNone/>
            </a:pPr>
            <a:r>
              <a:rPr lang="ru-RU" dirty="0">
                <a:latin typeface="Times New Roman" pitchFamily="18" charset="0"/>
                <a:cs typeface="Times New Roman" pitchFamily="18" charset="0"/>
              </a:rPr>
              <a:t>5 – </a:t>
            </a:r>
            <a:r>
              <a:rPr lang="ru-RU" dirty="0" err="1">
                <a:latin typeface="Times New Roman" pitchFamily="18" charset="0"/>
                <a:cs typeface="Times New Roman" pitchFamily="18" charset="0"/>
              </a:rPr>
              <a:t>встановити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цільові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показники</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нормативи</a:t>
            </a:r>
            <a:r>
              <a:rPr lang="ru-RU" dirty="0">
                <a:latin typeface="Times New Roman" pitchFamily="18" charset="0"/>
                <a:cs typeface="Times New Roman" pitchFamily="18" charset="0"/>
              </a:rPr>
              <a:t> для кожного </a:t>
            </a:r>
            <a:r>
              <a:rPr lang="ru-RU" dirty="0" err="1">
                <a:latin typeface="Times New Roman" pitchFamily="18" charset="0"/>
                <a:cs typeface="Times New Roman" pitchFamily="18" charset="0"/>
              </a:rPr>
              <a:t>підрозділу</a:t>
            </a:r>
            <a:r>
              <a:rPr lang="ru-RU" dirty="0">
                <a:latin typeface="Times New Roman" pitchFamily="18" charset="0"/>
                <a:cs typeface="Times New Roman" pitchFamily="18" charset="0"/>
              </a:rPr>
              <a:t>;</a:t>
            </a:r>
          </a:p>
          <a:p>
            <a:pPr marL="540000" algn="just">
              <a:lnSpc>
                <a:spcPct val="150000"/>
              </a:lnSpc>
              <a:spcBef>
                <a:spcPts val="0"/>
              </a:spcBef>
              <a:buNone/>
            </a:pPr>
            <a:r>
              <a:rPr lang="uk-UA" dirty="0">
                <a:latin typeface="Times New Roman" pitchFamily="18" charset="0"/>
                <a:cs typeface="Times New Roman" pitchFamily="18" charset="0"/>
              </a:rPr>
              <a:t>6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визначити</a:t>
            </a:r>
            <a:r>
              <a:rPr lang="ru-RU" dirty="0">
                <a:latin typeface="Times New Roman" pitchFamily="18" charset="0"/>
                <a:cs typeface="Times New Roman" pitchFamily="18" charset="0"/>
              </a:rPr>
              <a:t> шляхи </a:t>
            </a:r>
            <a:r>
              <a:rPr lang="ru-RU" dirty="0" err="1">
                <a:latin typeface="Times New Roman" pitchFamily="18" charset="0"/>
                <a:cs typeface="Times New Roman" pitchFamily="18" charset="0"/>
              </a:rPr>
              <a:t>мотивації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співробітників</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створення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092530"/>
            <a:ext cx="8953554" cy="5765469"/>
          </a:xfrm>
        </p:spPr>
        <p:txBody>
          <a:bodyPr>
            <a:noAutofit/>
          </a:bodyPr>
          <a:lstStyle/>
          <a:p>
            <a:pPr algn="ctr">
              <a:buNone/>
            </a:pPr>
            <a:r>
              <a:rPr lang="ru-RU" sz="2000" b="1" dirty="0" err="1">
                <a:latin typeface="Times New Roman" pitchFamily="18" charset="0"/>
                <a:cs typeface="Times New Roman" pitchFamily="18" charset="0"/>
              </a:rPr>
              <a:t>Процес</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управління</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вартістю</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містить</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п’ять</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складових</a:t>
            </a:r>
            <a:r>
              <a:rPr lang="ru-RU" sz="2000" b="1" dirty="0">
                <a:latin typeface="Times New Roman" pitchFamily="18" charset="0"/>
                <a:cs typeface="Times New Roman" pitchFamily="18" charset="0"/>
              </a:rPr>
              <a:t>.</a:t>
            </a:r>
          </a:p>
          <a:p>
            <a:pPr algn="just">
              <a:buAutoNum type="arabicParenR"/>
            </a:pPr>
            <a:r>
              <a:rPr lang="ru-RU" sz="2000" dirty="0" err="1">
                <a:latin typeface="Times New Roman" pitchFamily="18" charset="0"/>
                <a:cs typeface="Times New Roman" pitchFamily="18" charset="0"/>
              </a:rPr>
              <a:t>Застосування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мислення</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процесі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стратегічного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планування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Визначаються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напрями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подальшого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розвитку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а </a:t>
            </a:r>
            <a:r>
              <a:rPr lang="ru-RU" sz="2000" dirty="0" err="1">
                <a:latin typeface="Times New Roman" pitchFamily="18" charset="0"/>
                <a:cs typeface="Times New Roman" pitchFamily="18" charset="0"/>
              </a:rPr>
              <a:t>також</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виявляється</a:t>
            </a:r>
            <a:r>
              <a:rPr lang="ru-RU" sz="2000" dirty="0">
                <a:latin typeface="Times New Roman" pitchFamily="18" charset="0"/>
                <a:cs typeface="Times New Roman" pitchFamily="18" charset="0"/>
              </a:rPr>
              <a:t> де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коли </a:t>
            </a:r>
            <a:r>
              <a:rPr lang="ru-RU" sz="2000" dirty="0" err="1">
                <a:latin typeface="Times New Roman" pitchFamily="18" charset="0"/>
                <a:cs typeface="Times New Roman" pitchFamily="18" charset="0"/>
              </a:rPr>
              <a:t>створюється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ефективність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роботи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елементів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ланцюга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створення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співвідносяться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підрозділів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конкурентів</a:t>
            </a:r>
            <a:r>
              <a:rPr lang="ru-RU" sz="2000" dirty="0">
                <a:latin typeface="Times New Roman" pitchFamily="18" charset="0"/>
                <a:cs typeface="Times New Roman" pitchFamily="18" charset="0"/>
              </a:rPr>
              <a:t>.</a:t>
            </a:r>
          </a:p>
          <a:p>
            <a:pPr algn="just">
              <a:buAutoNum type="arabicParenR" startAt="2"/>
            </a:pPr>
            <a:r>
              <a:rPr lang="ru-RU" sz="2000" dirty="0" err="1">
                <a:latin typeface="Times New Roman" pitchFamily="18" charset="0"/>
                <a:cs typeface="Times New Roman" pitchFamily="18" charset="0"/>
              </a:rPr>
              <a:t>Застосування</a:t>
            </a:r>
            <a:r>
              <a:rPr lang="ru-RU" sz="2000" dirty="0">
                <a:latin typeface="Times New Roman" pitchFamily="18" charset="0"/>
                <a:cs typeface="Times New Roman" pitchFamily="18" charset="0"/>
              </a:rPr>
              <a:t> оперативного </a:t>
            </a:r>
            <a:r>
              <a:rPr lang="ru-RU" sz="2000" dirty="0" err="1">
                <a:latin typeface="Times New Roman" pitchFamily="18" charset="0"/>
                <a:cs typeface="Times New Roman" pitchFamily="18" charset="0"/>
              </a:rPr>
              <a:t>планування</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управління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вартістю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Складова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включає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розробку</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впровадження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системи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показників</a:t>
            </a:r>
            <a:r>
              <a:rPr lang="ru-RU" sz="2000" dirty="0">
                <a:latin typeface="Times New Roman" pitchFamily="18" charset="0"/>
                <a:cs typeface="Times New Roman" pitchFamily="18" charset="0"/>
              </a:rPr>
              <a:t> для контролю </a:t>
            </a:r>
            <a:r>
              <a:rPr lang="ru-RU" sz="2000" dirty="0" err="1">
                <a:latin typeface="Times New Roman" pitchFamily="18" charset="0"/>
                <a:cs typeface="Times New Roman" pitchFamily="18" charset="0"/>
              </a:rPr>
              <a:t>поточної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a:t>
            </a:r>
          </a:p>
          <a:p>
            <a:pPr algn="just">
              <a:buAutoNum type="arabicParenR" startAt="2"/>
            </a:pPr>
            <a:r>
              <a:rPr lang="uk-UA" sz="2000" dirty="0">
                <a:latin typeface="Times New Roman" pitchFamily="18" charset="0"/>
                <a:cs typeface="Times New Roman" pitchFamily="18" charset="0"/>
              </a:rPr>
              <a:t>У</a:t>
            </a:r>
            <a:r>
              <a:rPr lang="ru-RU" sz="2000" dirty="0" err="1">
                <a:latin typeface="Times New Roman" pitchFamily="18" charset="0"/>
                <a:cs typeface="Times New Roman" pitchFamily="18" charset="0"/>
              </a:rPr>
              <a:t>правління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ключовими</a:t>
            </a:r>
            <a:r>
              <a:rPr lang="ru-RU" sz="2000" dirty="0">
                <a:latin typeface="Times New Roman" pitchFamily="18" charset="0"/>
                <a:cs typeface="Times New Roman" pitchFamily="18" charset="0"/>
              </a:rPr>
              <a:t> факторами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Одночасно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стратегією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розробляються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комплекси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впливу</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основні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фактори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a:t>
            </a:r>
          </a:p>
          <a:p>
            <a:pPr algn="just">
              <a:buAutoNum type="arabicParenR" startAt="2"/>
            </a:pPr>
            <a:r>
              <a:rPr lang="uk-UA" sz="2000" dirty="0">
                <a:latin typeface="Times New Roman" pitchFamily="18" charset="0"/>
                <a:cs typeface="Times New Roman" pitchFamily="18" charset="0"/>
              </a:rPr>
              <a:t>С</a:t>
            </a:r>
            <a:r>
              <a:rPr lang="ru-RU" sz="2000" dirty="0" err="1">
                <a:latin typeface="Times New Roman" pitchFamily="18" charset="0"/>
                <a:cs typeface="Times New Roman" pitchFamily="18" charset="0"/>
              </a:rPr>
              <a:t>истема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мотивації</a:t>
            </a:r>
            <a:r>
              <a:rPr lang="ru-RU" sz="2000" dirty="0">
                <a:latin typeface="Times New Roman" pitchFamily="18" charset="0"/>
                <a:cs typeface="Times New Roman" pitchFamily="18" charset="0"/>
              </a:rPr>
              <a:t>, яка </a:t>
            </a:r>
            <a:r>
              <a:rPr lang="ru-RU" sz="2000" dirty="0" err="1">
                <a:latin typeface="Times New Roman" pitchFamily="18" charset="0"/>
                <a:cs typeface="Times New Roman" pitchFamily="18" charset="0"/>
              </a:rPr>
              <a:t>встановлює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зв’язок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між</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винагородою</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досягненням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цільових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a:t>
            </a:r>
          </a:p>
          <a:p>
            <a:pPr algn="just">
              <a:buAutoNum type="arabicParenR" startAt="2"/>
            </a:pPr>
            <a:r>
              <a:rPr lang="uk-UA" sz="2000" dirty="0">
                <a:latin typeface="Times New Roman" pitchFamily="18" charset="0"/>
                <a:cs typeface="Times New Roman" pitchFamily="18" charset="0"/>
              </a:rPr>
              <a:t>З</a:t>
            </a:r>
            <a:r>
              <a:rPr lang="ru-RU" sz="2000" dirty="0" err="1">
                <a:latin typeface="Times New Roman" pitchFamily="18" charset="0"/>
                <a:cs typeface="Times New Roman" pitchFamily="18" charset="0"/>
              </a:rPr>
              <a:t>асоби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спілкування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акціонерами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тобто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створення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спеціальних</a:t>
            </a:r>
            <a:r>
              <a:rPr lang="ru-RU" sz="2000" dirty="0">
                <a:latin typeface="Times New Roman" pitchFamily="18" charset="0"/>
                <a:cs typeface="Times New Roman" pitchFamily="18" charset="0"/>
              </a:rPr>
              <a:t> форм </a:t>
            </a:r>
            <a:r>
              <a:rPr lang="ru-RU" sz="2000" dirty="0" err="1">
                <a:latin typeface="Times New Roman" pitchFamily="18" charset="0"/>
                <a:cs typeface="Times New Roman" pitchFamily="18" charset="0"/>
              </a:rPr>
              <a:t>звітності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пов’язаних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управлінням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вартістю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017319"/>
          </a:xfrm>
        </p:spPr>
        <p:txBody>
          <a:bodyPr>
            <a:normAutofit/>
          </a:bodyPr>
          <a:lstStyle/>
          <a:p>
            <a:pPr algn="ctr"/>
            <a:r>
              <a:rPr lang="ru-RU" sz="2800" b="1" dirty="0"/>
              <a:t>6.3. </a:t>
            </a:r>
            <a:r>
              <a:rPr lang="ru-RU" sz="2800" b="1" dirty="0" err="1"/>
              <a:t>Фактори</a:t>
            </a:r>
            <a:r>
              <a:rPr lang="ru-RU" sz="2800" b="1" dirty="0"/>
              <a:t>, </a:t>
            </a:r>
            <a:r>
              <a:rPr lang="ru-RU" sz="2800" b="1" dirty="0" err="1"/>
              <a:t>які</a:t>
            </a:r>
            <a:r>
              <a:rPr lang="ru-RU" sz="2800" b="1" dirty="0"/>
              <a:t> </a:t>
            </a:r>
            <a:r>
              <a:rPr lang="ru-RU" sz="2800" b="1" dirty="0" err="1"/>
              <a:t>впливають</a:t>
            </a:r>
            <a:r>
              <a:rPr lang="ru-RU" sz="2800" b="1" dirty="0"/>
              <a:t> на </a:t>
            </a:r>
            <a:r>
              <a:rPr lang="ru-RU" sz="2800" b="1" dirty="0" err="1"/>
              <a:t>вартість</a:t>
            </a:r>
            <a:r>
              <a:rPr lang="ru-RU" sz="2800" b="1" dirty="0"/>
              <a:t> </a:t>
            </a:r>
            <a:r>
              <a:rPr lang="ru-RU" sz="2800" b="1" dirty="0" err="1"/>
              <a:t>підприємства</a:t>
            </a:r>
            <a:endParaRPr lang="ru-RU" sz="2800" dirty="0"/>
          </a:p>
        </p:txBody>
      </p:sp>
      <p:sp>
        <p:nvSpPr>
          <p:cNvPr id="3" name="Содержимое 2"/>
          <p:cNvSpPr>
            <a:spLocks noGrp="1"/>
          </p:cNvSpPr>
          <p:nvPr>
            <p:ph idx="1"/>
          </p:nvPr>
        </p:nvSpPr>
        <p:spPr>
          <a:xfrm>
            <a:off x="677334" y="1567543"/>
            <a:ext cx="8596668" cy="4473819"/>
          </a:xfrm>
        </p:spPr>
        <p:txBody>
          <a:bodyPr>
            <a:normAutofit/>
          </a:bodyPr>
          <a:lstStyle/>
          <a:p>
            <a:pPr algn="just">
              <a:buNone/>
            </a:pPr>
            <a:r>
              <a:rPr lang="ru-RU" dirty="0"/>
              <a:t>	</a:t>
            </a:r>
            <a:r>
              <a:rPr lang="ru-RU" b="1" dirty="0">
                <a:latin typeface="Times New Roman" pitchFamily="18" charset="0"/>
                <a:cs typeface="Times New Roman" pitchFamily="18" charset="0"/>
              </a:rPr>
              <a:t>Фактор </a:t>
            </a:r>
            <a:r>
              <a:rPr lang="ru-RU" b="1" dirty="0" err="1">
                <a:latin typeface="Times New Roman" pitchFamily="18" charset="0"/>
                <a:cs typeface="Times New Roman" pitchFamily="18" charset="0"/>
              </a:rPr>
              <a:t>вартості</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 параметр, </a:t>
            </a:r>
            <a:r>
              <a:rPr lang="ru-RU" dirty="0" err="1">
                <a:latin typeface="Times New Roman" pitchFamily="18" charset="0"/>
                <a:cs typeface="Times New Roman" pitchFamily="18" charset="0"/>
              </a:rPr>
              <a:t>який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впливає</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зміну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підприємства</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Система </a:t>
            </a:r>
            <a:r>
              <a:rPr lang="ru-RU" b="1" dirty="0" err="1">
                <a:latin typeface="Times New Roman" pitchFamily="18" charset="0"/>
                <a:cs typeface="Times New Roman" pitchFamily="18" charset="0"/>
              </a:rPr>
              <a:t>факторів</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вартості</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на великих </a:t>
            </a:r>
            <a:r>
              <a:rPr lang="ru-RU" dirty="0" err="1">
                <a:latin typeface="Times New Roman" pitchFamily="18" charset="0"/>
                <a:cs typeface="Times New Roman" pitchFamily="18" charset="0"/>
              </a:rPr>
              <a:t>підприємствах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може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містити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велику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кількість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факторів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управління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потребує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значних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матеріальних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витрат</a:t>
            </a:r>
            <a:r>
              <a:rPr lang="ru-RU" dirty="0">
                <a:latin typeface="Times New Roman" pitchFamily="18" charset="0"/>
                <a:cs typeface="Times New Roman" pitchFamily="18" charset="0"/>
              </a:rPr>
              <a:t>, тому головною метою </a:t>
            </a:r>
            <a:r>
              <a:rPr lang="ru-RU" dirty="0" err="1">
                <a:latin typeface="Times New Roman" pitchFamily="18" charset="0"/>
                <a:cs typeface="Times New Roman" pitchFamily="18" charset="0"/>
              </a:rPr>
              <a:t>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визначення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ключових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факторів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ключовими</a:t>
            </a:r>
            <a:r>
              <a:rPr lang="ru-RU" dirty="0">
                <a:latin typeface="Times New Roman" pitchFamily="18" charset="0"/>
                <a:cs typeface="Times New Roman" pitchFamily="18" charset="0"/>
              </a:rPr>
              <a:t> факторами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маються</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увазі</a:t>
            </a:r>
            <a:r>
              <a:rPr lang="ru-RU" dirty="0">
                <a:latin typeface="Times New Roman" pitchFamily="18" charset="0"/>
                <a:cs typeface="Times New Roman" pitchFamily="18" charset="0"/>
              </a:rPr>
              <a:t> 20% </a:t>
            </a:r>
            <a:r>
              <a:rPr lang="ru-RU" dirty="0" err="1">
                <a:latin typeface="Times New Roman" pitchFamily="18" charset="0"/>
                <a:cs typeface="Times New Roman" pitchFamily="18" charset="0"/>
              </a:rPr>
              <a:t>факторів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згідно</a:t>
            </a:r>
            <a:r>
              <a:rPr lang="ru-RU" dirty="0">
                <a:latin typeface="Times New Roman" pitchFamily="18" charset="0"/>
                <a:cs typeface="Times New Roman" pitchFamily="18" charset="0"/>
              </a:rPr>
              <a:t> «принципу Парето» </a:t>
            </a:r>
            <a:r>
              <a:rPr lang="ru-RU" dirty="0" err="1">
                <a:latin typeface="Times New Roman" pitchFamily="18" charset="0"/>
                <a:cs typeface="Times New Roman" pitchFamily="18" charset="0"/>
              </a:rPr>
              <a:t>приносять</a:t>
            </a:r>
            <a:r>
              <a:rPr lang="ru-RU" dirty="0">
                <a:latin typeface="Times New Roman" pitchFamily="18" charset="0"/>
                <a:cs typeface="Times New Roman" pitchFamily="18" charset="0"/>
              </a:rPr>
              <a:t> 80% </a:t>
            </a:r>
            <a:r>
              <a:rPr lang="ru-RU" dirty="0" err="1">
                <a:latin typeface="Times New Roman" pitchFamily="18" charset="0"/>
                <a:cs typeface="Times New Roman" pitchFamily="18" charset="0"/>
              </a:rPr>
              <a:t>вартості</a:t>
            </a:r>
            <a:r>
              <a:rPr lang="ru-RU" dirty="0">
                <a:latin typeface="Times New Roman" pitchFamily="18" charset="0"/>
                <a:cs typeface="Times New Roman" pitchFamily="18" charset="0"/>
              </a:rPr>
              <a:t>.</a:t>
            </a:r>
          </a:p>
          <a:p>
            <a:pPr>
              <a:buNone/>
            </a:pP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Ключовими</a:t>
            </a:r>
            <a:r>
              <a:rPr lang="ru-RU" b="1" dirty="0">
                <a:latin typeface="Times New Roman" pitchFamily="18" charset="0"/>
                <a:cs typeface="Times New Roman" pitchFamily="18" charset="0"/>
              </a:rPr>
              <a:t> факторами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впливають</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вартість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підприємства</a:t>
            </a:r>
            <a:r>
              <a:rPr lang="ru-RU" dirty="0">
                <a:latin typeface="Times New Roman" pitchFamily="18" charset="0"/>
                <a:cs typeface="Times New Roman" pitchFamily="18" charset="0"/>
              </a:rPr>
              <a:t> є:</a:t>
            </a:r>
          </a:p>
          <a:p>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кон’юнктура</a:t>
            </a:r>
            <a:r>
              <a:rPr lang="ru-RU" dirty="0">
                <a:latin typeface="Times New Roman" pitchFamily="18" charset="0"/>
                <a:cs typeface="Times New Roman" pitchFamily="18" charset="0"/>
              </a:rPr>
              <a:t> ринку;</a:t>
            </a:r>
          </a:p>
          <a:p>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вигоди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володіння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бізнесом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можуть</a:t>
            </a:r>
            <a:r>
              <a:rPr lang="ru-RU" dirty="0">
                <a:latin typeface="Times New Roman" pitchFamily="18" charset="0"/>
                <a:cs typeface="Times New Roman" pitchFamily="18" charset="0"/>
              </a:rPr>
              <a:t> бути </a:t>
            </a:r>
            <a:r>
              <a:rPr lang="ru-RU" dirty="0" err="1">
                <a:latin typeface="Times New Roman" pitchFamily="18" charset="0"/>
                <a:cs typeface="Times New Roman" pitchFamily="18" charset="0"/>
              </a:rPr>
              <a:t>отримані</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майбутньому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темпи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зростання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прибутку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дохід</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інвестований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капітал</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ризик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отримання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прибутку</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ступінь</a:t>
            </a:r>
            <a:r>
              <a:rPr lang="ru-RU" dirty="0">
                <a:latin typeface="Times New Roman" pitchFamily="18" charset="0"/>
                <a:cs typeface="Times New Roman" pitchFamily="18" charset="0"/>
              </a:rPr>
              <a:t> контролю, яку </a:t>
            </a:r>
            <a:r>
              <a:rPr lang="ru-RU" dirty="0" err="1">
                <a:latin typeface="Times New Roman" pitchFamily="18" charset="0"/>
                <a:cs typeface="Times New Roman" pitchFamily="18" charset="0"/>
              </a:rPr>
              <a:t>одержує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новий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власник</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ліквідність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підприємства</a:t>
            </a:r>
            <a:r>
              <a:rPr lang="ru-RU" dirty="0">
                <a:latin typeface="Times New Roman" pitchFamily="18" charset="0"/>
                <a:cs typeface="Times New Roman" pitchFamily="18" charset="0"/>
              </a:rPr>
              <a:t>.</a:t>
            </a:r>
          </a:p>
          <a:p>
            <a:pPr algn="just">
              <a:buNone/>
            </a:pPr>
            <a:endParaRPr lang="ru-RU"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srcRect/>
          <a:stretch>
            <a:fillRect/>
          </a:stretch>
        </p:blipFill>
        <p:spPr bwMode="auto">
          <a:xfrm>
            <a:off x="1543792" y="1163782"/>
            <a:ext cx="6982691" cy="465512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140032"/>
            <a:ext cx="8596668" cy="4405746"/>
          </a:xfrm>
        </p:spPr>
        <p:txBody>
          <a:bodyPr>
            <a:normAutofit lnSpcReduction="10000"/>
          </a:bodyPr>
          <a:lstStyle/>
          <a:p>
            <a:pPr marL="0" algn="just">
              <a:spcBef>
                <a:spcPts val="0"/>
              </a:spcBef>
              <a:buNone/>
            </a:pPr>
            <a:r>
              <a:rPr lang="ru-RU" sz="2000" dirty="0">
                <a:latin typeface="Times New Roman" pitchFamily="18" charset="0"/>
                <a:cs typeface="Times New Roman" pitchFamily="18" charset="0"/>
              </a:rPr>
              <a:t>		</a:t>
            </a:r>
            <a:r>
              <a:rPr lang="ru-RU" sz="2400" b="1" dirty="0" err="1">
                <a:latin typeface="Times New Roman" pitchFamily="18" charset="0"/>
                <a:cs typeface="Times New Roman" pitchFamily="18" charset="0"/>
              </a:rPr>
              <a:t>Внутрішніми</a:t>
            </a:r>
            <a:r>
              <a:rPr lang="ru-RU" sz="2400" b="1" dirty="0">
                <a:latin typeface="Times New Roman" pitchFamily="18" charset="0"/>
                <a:cs typeface="Times New Roman" pitchFamily="18" charset="0"/>
              </a:rPr>
              <a:t> факторами </a:t>
            </a:r>
            <a:r>
              <a:rPr lang="ru-RU" sz="2400" dirty="0" err="1">
                <a:latin typeface="Times New Roman" pitchFamily="18" charset="0"/>
                <a:cs typeface="Times New Roman" pitchFamily="18" charset="0"/>
              </a:rPr>
              <a:t>є</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темпи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зростання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продажів</a:t>
            </a:r>
            <a:r>
              <a:rPr lang="ru-RU" sz="2400" dirty="0">
                <a:latin typeface="Times New Roman" pitchFamily="18" charset="0"/>
                <a:cs typeface="Times New Roman" pitchFamily="18" charset="0"/>
              </a:rPr>
              <a:t>, 	чистого </a:t>
            </a:r>
            <a:r>
              <a:rPr lang="ru-RU" sz="2400" dirty="0" err="1">
                <a:latin typeface="Times New Roman" pitchFamily="18" charset="0"/>
                <a:cs typeface="Times New Roman" pitchFamily="18" charset="0"/>
              </a:rPr>
              <a:t>прибутку</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окремих</a:t>
            </a:r>
            <a:r>
              <a:rPr lang="ru-RU" sz="2400" dirty="0">
                <a:latin typeface="Times New Roman" pitchFamily="18" charset="0"/>
                <a:cs typeface="Times New Roman" pitchFamily="18" charset="0"/>
              </a:rPr>
              <a:t> статей </a:t>
            </a:r>
            <a:r>
              <a:rPr lang="ru-RU" sz="2400" dirty="0" err="1">
                <a:latin typeface="Times New Roman" pitchFamily="18" charset="0"/>
                <a:cs typeface="Times New Roman" pitchFamily="18" charset="0"/>
              </a:rPr>
              <a:t>звіту</a:t>
            </a:r>
            <a:r>
              <a:rPr lang="ru-RU" sz="2400" dirty="0">
                <a:latin typeface="Times New Roman" pitchFamily="18" charset="0"/>
                <a:cs typeface="Times New Roman" pitchFamily="18" charset="0"/>
              </a:rPr>
              <a:t> про </a:t>
            </a:r>
            <a:r>
              <a:rPr lang="ru-RU" sz="2400" dirty="0" err="1">
                <a:latin typeface="Times New Roman" pitchFamily="18" charset="0"/>
                <a:cs typeface="Times New Roman" pitchFamily="18" charset="0"/>
              </a:rPr>
              <a:t>фінансові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результати</a:t>
            </a:r>
            <a:r>
              <a:rPr lang="ru-RU" sz="2400" dirty="0">
                <a:latin typeface="Times New Roman" pitchFamily="18" charset="0"/>
                <a:cs typeface="Times New Roman" pitchFamily="18" charset="0"/>
              </a:rPr>
              <a:t>, балансу.</a:t>
            </a:r>
          </a:p>
          <a:p>
            <a:pPr marL="0" algn="just">
              <a:spcBef>
                <a:spcPts val="0"/>
              </a:spcBef>
              <a:buNone/>
            </a:pPr>
            <a:r>
              <a:rPr lang="ru-RU" sz="2400" dirty="0">
                <a:latin typeface="Times New Roman" pitchFamily="18" charset="0"/>
                <a:cs typeface="Times New Roman" pitchFamily="18" charset="0"/>
              </a:rPr>
              <a:t>		</a:t>
            </a:r>
            <a:r>
              <a:rPr lang="ru-RU" sz="2400" b="1" dirty="0" err="1">
                <a:latin typeface="Times New Roman" pitchFamily="18" charset="0"/>
                <a:cs typeface="Times New Roman" pitchFamily="18" charset="0"/>
              </a:rPr>
              <a:t>Зовнішніми</a:t>
            </a:r>
            <a:r>
              <a:rPr lang="ru-RU" sz="2400" b="1" dirty="0">
                <a:latin typeface="Times New Roman" pitchFamily="18" charset="0"/>
                <a:cs typeface="Times New Roman" pitchFamily="18" charset="0"/>
              </a:rPr>
              <a:t> факторами </a:t>
            </a:r>
            <a:r>
              <a:rPr lang="ru-RU" sz="2400" dirty="0">
                <a:latin typeface="Times New Roman" pitchFamily="18" charset="0"/>
                <a:cs typeface="Times New Roman" pitchFamily="18" charset="0"/>
              </a:rPr>
              <a:t>є </a:t>
            </a:r>
            <a:r>
              <a:rPr lang="ru-RU" sz="2400" dirty="0" err="1">
                <a:latin typeface="Times New Roman" pitchFamily="18" charset="0"/>
                <a:cs typeface="Times New Roman" pitchFamily="18" charset="0"/>
              </a:rPr>
              <a:t>рівень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фінансових</a:t>
            </a:r>
            <a:r>
              <a:rPr lang="ru-RU" sz="2400" dirty="0">
                <a:latin typeface="Times New Roman" pitchFamily="18" charset="0"/>
                <a:cs typeface="Times New Roman" pitchFamily="18" charset="0"/>
              </a:rPr>
              <a:t>, </a:t>
            </a:r>
            <a:r>
              <a:rPr lang="ru-UA"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виробничих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маркетингових</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інших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видів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ризиків</a:t>
            </a:r>
            <a:r>
              <a:rPr lang="ru-RU" sz="2400" dirty="0">
                <a:latin typeface="Times New Roman" pitchFamily="18" charset="0"/>
                <a:cs typeface="Times New Roman" pitchFamily="18" charset="0"/>
              </a:rPr>
              <a:t>, </a:t>
            </a:r>
            <a:r>
              <a:rPr lang="ru-UA"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рівень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попиту</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продукцію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політичні</a:t>
            </a:r>
            <a:r>
              <a:rPr lang="ru-RU" sz="2400" dirty="0">
                <a:latin typeface="Times New Roman" pitchFamily="18" charset="0"/>
                <a:cs typeface="Times New Roman" pitchFamily="18" charset="0"/>
              </a:rPr>
              <a:t> </a:t>
            </a:r>
            <a:r>
              <a:rPr lang="ru-UA"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чинники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конкуренція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тощо</a:t>
            </a:r>
            <a:r>
              <a:rPr lang="ru-RU" sz="2400" dirty="0">
                <a:latin typeface="Times New Roman" pitchFamily="18" charset="0"/>
                <a:cs typeface="Times New Roman" pitchFamily="18" charset="0"/>
              </a:rPr>
              <a:t>.</a:t>
            </a:r>
          </a:p>
          <a:p>
            <a:pPr algn="just">
              <a:buNone/>
            </a:pP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Фінансовими</a:t>
            </a:r>
            <a:r>
              <a:rPr lang="ru-RU" sz="2400" b="1" dirty="0">
                <a:latin typeface="Times New Roman" pitchFamily="18" charset="0"/>
                <a:cs typeface="Times New Roman" pitchFamily="18" charset="0"/>
              </a:rPr>
              <a:t> факторами </a:t>
            </a:r>
            <a:r>
              <a:rPr lang="ru-RU" sz="2400" dirty="0" err="1">
                <a:latin typeface="Times New Roman" pitchFamily="18" charset="0"/>
                <a:cs typeface="Times New Roman" pitchFamily="18" charset="0"/>
              </a:rPr>
              <a:t>є</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обсяг</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продажів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собівартість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розмір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дебіторської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заборгованості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запасів</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інші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чинники</a:t>
            </a:r>
            <a:r>
              <a:rPr lang="ru-RU" sz="2400" dirty="0">
                <a:latin typeface="Times New Roman" pitchFamily="18" charset="0"/>
                <a:cs typeface="Times New Roman" pitchFamily="18" charset="0"/>
              </a:rPr>
              <a:t>.</a:t>
            </a:r>
          </a:p>
          <a:p>
            <a:pPr algn="just">
              <a:buNone/>
            </a:pPr>
            <a:r>
              <a:rPr lang="ru-RU" sz="2400" dirty="0">
                <a:latin typeface="Times New Roman" pitchFamily="18" charset="0"/>
                <a:cs typeface="Times New Roman" pitchFamily="18" charset="0"/>
              </a:rPr>
              <a:t>			</a:t>
            </a:r>
            <a:r>
              <a:rPr lang="ru-RU" sz="2400" b="1" dirty="0" err="1">
                <a:latin typeface="Times New Roman" pitchFamily="18" charset="0"/>
                <a:cs typeface="Times New Roman" pitchFamily="18" charset="0"/>
              </a:rPr>
              <a:t>Нефінансовими</a:t>
            </a:r>
            <a:r>
              <a:rPr lang="ru-RU" sz="2400" b="1" dirty="0">
                <a:latin typeface="Times New Roman" pitchFamily="18" charset="0"/>
                <a:cs typeface="Times New Roman" pitchFamily="18" charset="0"/>
              </a:rPr>
              <a:t> факторами </a:t>
            </a:r>
            <a:r>
              <a:rPr lang="ru-RU" sz="2400" dirty="0" err="1">
                <a:latin typeface="Times New Roman" pitchFamily="18" charset="0"/>
                <a:cs typeface="Times New Roman" pitchFamily="18" charset="0"/>
              </a:rPr>
              <a:t>є</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ділова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репутація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наявність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торгової</a:t>
            </a:r>
            <a:r>
              <a:rPr lang="ru-RU" sz="2400" dirty="0">
                <a:latin typeface="Times New Roman" pitchFamily="18" charset="0"/>
                <a:cs typeface="Times New Roman" pitchFamily="18" charset="0"/>
              </a:rPr>
              <a:t> марки, </a:t>
            </a:r>
            <a:r>
              <a:rPr lang="ru-RU" sz="2400" dirty="0" err="1">
                <a:latin typeface="Times New Roman" pitchFamily="18" charset="0"/>
                <a:cs typeface="Times New Roman" pitchFamily="18" charset="0"/>
              </a:rPr>
              <a:t>кваліфікація</a:t>
            </a:r>
            <a:r>
              <a:rPr lang="ru-RU" sz="2400" dirty="0">
                <a:latin typeface="Times New Roman" pitchFamily="18" charset="0"/>
                <a:cs typeface="Times New Roman" pitchFamily="18" charset="0"/>
              </a:rPr>
              <a:t> персоналу </a:t>
            </a:r>
            <a:r>
              <a:rPr lang="ru-RU" sz="2400" dirty="0" err="1">
                <a:latin typeface="Times New Roman" pitchFamily="18" charset="0"/>
                <a:cs typeface="Times New Roman" pitchFamily="18" charset="0"/>
              </a:rPr>
              <a:t>тощо</a:t>
            </a:r>
            <a:r>
              <a:rPr lang="ru-RU" sz="24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033153"/>
            <a:ext cx="8596668" cy="5008209"/>
          </a:xfrm>
        </p:spPr>
        <p:txBody>
          <a:bodyPr>
            <a:normAutofit/>
          </a:bodyPr>
          <a:lstStyle/>
          <a:p>
            <a:pPr>
              <a:buNone/>
            </a:pPr>
            <a:r>
              <a:rPr lang="ru-RU" sz="2400" b="1" dirty="0" err="1">
                <a:latin typeface="Times New Roman" pitchFamily="18" charset="0"/>
                <a:cs typeface="Times New Roman" pitchFamily="18" charset="0"/>
              </a:rPr>
              <a:t>Фактори</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вартості</a:t>
            </a:r>
            <a:r>
              <a:rPr lang="ru-RU" sz="2400" b="1"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розподіляються</a:t>
            </a:r>
            <a:r>
              <a:rPr lang="ru-RU" sz="2400" dirty="0">
                <a:latin typeface="Times New Roman" pitchFamily="18" charset="0"/>
                <a:cs typeface="Times New Roman" pitchFamily="18" charset="0"/>
              </a:rPr>
              <a:t> за </a:t>
            </a:r>
            <a:r>
              <a:rPr lang="ru-RU" sz="2400" dirty="0" err="1">
                <a:latin typeface="Times New Roman" pitchFamily="18" charset="0"/>
                <a:cs typeface="Times New Roman" pitchFamily="18" charset="0"/>
              </a:rPr>
              <a:t>певними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рівнями</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загальні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чинники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насамперед</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рентабельність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інвестованого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капіталу</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чинники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які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мають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вплив</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прибуток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виручка</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витрати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напрямки </a:t>
            </a:r>
            <a:r>
              <a:rPr lang="ru-RU" sz="2400" dirty="0" err="1">
                <a:latin typeface="Times New Roman" pitchFamily="18" charset="0"/>
                <a:cs typeface="Times New Roman" pitchFamily="18" charset="0"/>
              </a:rPr>
              <a:t>інвестування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коштів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види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активів</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специфічні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чинники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кваліфікація</a:t>
            </a:r>
            <a:r>
              <a:rPr lang="ru-RU" sz="2400" dirty="0">
                <a:latin typeface="Times New Roman" pitchFamily="18" charset="0"/>
                <a:cs typeface="Times New Roman" pitchFamily="18" charset="0"/>
              </a:rPr>
              <a:t> персоналу, </a:t>
            </a:r>
            <a:r>
              <a:rPr lang="ru-RU" sz="2400" dirty="0" err="1">
                <a:latin typeface="Times New Roman" pitchFamily="18" charset="0"/>
                <a:cs typeface="Times New Roman" pitchFamily="18" charset="0"/>
              </a:rPr>
              <a:t>клієнтська</a:t>
            </a:r>
            <a:r>
              <a:rPr lang="ru-RU" sz="2400" dirty="0">
                <a:latin typeface="Times New Roman" pitchFamily="18" charset="0"/>
                <a:cs typeface="Times New Roman" pitchFamily="18" charset="0"/>
              </a:rPr>
              <a:t> база </a:t>
            </a:r>
            <a:r>
              <a:rPr lang="ru-RU" sz="2400" dirty="0" err="1">
                <a:latin typeface="Times New Roman" pitchFamily="18" charset="0"/>
                <a:cs typeface="Times New Roman" pitchFamily="18" charset="0"/>
              </a:rPr>
              <a:t>тощо</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оперативні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чинники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експлуатаційні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витрати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ціни</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окремі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види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матеріалів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тощо</a:t>
            </a:r>
            <a:r>
              <a:rPr lang="ru-RU" sz="24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486889"/>
            <a:ext cx="8596668" cy="5142016"/>
          </a:xfrm>
        </p:spPr>
        <p:txBody>
          <a:bodyPr>
            <a:normAutofit fontScale="85000" lnSpcReduction="20000"/>
          </a:bodyPr>
          <a:lstStyle/>
          <a:p>
            <a:pPr algn="ctr">
              <a:buNone/>
            </a:pPr>
            <a:r>
              <a:rPr lang="en-US" sz="2800" b="1" dirty="0">
                <a:latin typeface="Times New Roman" pitchFamily="18" charset="0"/>
                <a:cs typeface="Times New Roman" pitchFamily="18" charset="0"/>
              </a:rPr>
              <a:t>8</a:t>
            </a:r>
            <a:r>
              <a:rPr lang="uk-UA" sz="2800" b="1" dirty="0">
                <a:latin typeface="Times New Roman" pitchFamily="18" charset="0"/>
                <a:cs typeface="Times New Roman" pitchFamily="18" charset="0"/>
              </a:rPr>
              <a:t>.1. </a:t>
            </a:r>
            <a:r>
              <a:rPr lang="ru-RU" sz="2800" b="1" dirty="0" err="1">
                <a:latin typeface="Times New Roman" pitchFamily="18" charset="0"/>
                <a:cs typeface="Times New Roman" pitchFamily="18" charset="0"/>
              </a:rPr>
              <a:t>Сутність</a:t>
            </a:r>
            <a:r>
              <a:rPr lang="ru-RU" sz="2800" b="1" dirty="0">
                <a:latin typeface="Times New Roman" pitchFamily="18" charset="0"/>
                <a:cs typeface="Times New Roman" pitchFamily="18" charset="0"/>
              </a:rPr>
              <a:t> та </a:t>
            </a:r>
            <a:r>
              <a:rPr lang="ru-RU" sz="2800" b="1" dirty="0" err="1">
                <a:latin typeface="Times New Roman" pitchFamily="18" charset="0"/>
                <a:cs typeface="Times New Roman" pitchFamily="18" charset="0"/>
              </a:rPr>
              <a:t>концепції</a:t>
            </a:r>
            <a:r>
              <a:rPr lang="en-US"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вартісно-орієнтованого</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управління</a:t>
            </a:r>
            <a:endParaRPr lang="ru-RU" sz="2800" b="1" dirty="0">
              <a:latin typeface="Times New Roman" pitchFamily="18" charset="0"/>
              <a:cs typeface="Times New Roman" pitchFamily="18" charset="0"/>
            </a:endParaRPr>
          </a:p>
          <a:p>
            <a:pPr algn="just"/>
            <a:r>
              <a:rPr lang="ru-RU" sz="2100" b="1" dirty="0" err="1">
                <a:latin typeface="Times New Roman" pitchFamily="18" charset="0"/>
                <a:cs typeface="Times New Roman" pitchFamily="18" charset="0"/>
              </a:rPr>
              <a:t>Вартісно-орієнтоване</a:t>
            </a:r>
            <a:r>
              <a:rPr lang="ru-RU" sz="2100" b="1" dirty="0">
                <a:latin typeface="Times New Roman" pitchFamily="18" charset="0"/>
                <a:cs typeface="Times New Roman" pitchFamily="18" charset="0"/>
              </a:rPr>
              <a:t> </a:t>
            </a:r>
            <a:r>
              <a:rPr lang="ru-RU" sz="2100" b="1" dirty="0" err="1">
                <a:latin typeface="Times New Roman" pitchFamily="18" charset="0"/>
                <a:cs typeface="Times New Roman" pitchFamily="18" charset="0"/>
              </a:rPr>
              <a:t>управління</a:t>
            </a:r>
            <a:r>
              <a:rPr lang="ru-RU" sz="2100" b="1" dirty="0">
                <a:latin typeface="Times New Roman" pitchFamily="18" charset="0"/>
                <a:cs typeface="Times New Roman" pitchFamily="18" charset="0"/>
              </a:rPr>
              <a:t> </a:t>
            </a:r>
            <a:r>
              <a:rPr lang="ru-RU" sz="2100" dirty="0">
                <a:latin typeface="Times New Roman" pitchFamily="18" charset="0"/>
                <a:cs typeface="Times New Roman" pitchFamily="18" charset="0"/>
              </a:rPr>
              <a:t>(англ. </a:t>
            </a:r>
            <a:r>
              <a:rPr lang="en-US" sz="2100" dirty="0">
                <a:latin typeface="Times New Roman" pitchFamily="18" charset="0"/>
                <a:cs typeface="Times New Roman" pitchFamily="18" charset="0"/>
              </a:rPr>
              <a:t>value-based management) </a:t>
            </a:r>
            <a:r>
              <a:rPr lang="ru-RU" sz="2100" dirty="0" err="1">
                <a:latin typeface="Times New Roman" pitchFamily="18" charset="0"/>
                <a:cs typeface="Times New Roman" pitchFamily="18" charset="0"/>
              </a:rPr>
              <a:t>являє</a:t>
            </a:r>
            <a:r>
              <a:rPr lang="ru-RU" sz="2100" dirty="0">
                <a:latin typeface="Times New Roman" pitchFamily="18" charset="0"/>
                <a:cs typeface="Times New Roman" pitchFamily="18" charset="0"/>
              </a:rPr>
              <a:t> собою </a:t>
            </a:r>
            <a:r>
              <a:rPr lang="ru-RU" sz="2100" dirty="0" err="1">
                <a:latin typeface="Times New Roman" pitchFamily="18" charset="0"/>
                <a:cs typeface="Times New Roman" pitchFamily="18" charset="0"/>
              </a:rPr>
              <a:t>підхід</a:t>
            </a:r>
            <a:r>
              <a:rPr lang="ru-RU" sz="2100" dirty="0">
                <a:latin typeface="Times New Roman" pitchFamily="18" charset="0"/>
                <a:cs typeface="Times New Roman" pitchFamily="18" charset="0"/>
              </a:rPr>
              <a:t> до </a:t>
            </a:r>
            <a:r>
              <a:rPr lang="ru-RU" sz="2100" dirty="0" err="1">
                <a:latin typeface="Times New Roman" pitchFamily="18" charset="0"/>
                <a:cs typeface="Times New Roman" pitchFamily="18" charset="0"/>
              </a:rPr>
              <a:t>управління</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націлений</a:t>
            </a:r>
            <a:r>
              <a:rPr lang="ru-RU" sz="2100" dirty="0">
                <a:latin typeface="Times New Roman" pitchFamily="18" charset="0"/>
                <a:cs typeface="Times New Roman" pitchFamily="18" charset="0"/>
              </a:rPr>
              <a:t> на </a:t>
            </a:r>
            <a:r>
              <a:rPr lang="ru-RU" sz="2100" dirty="0" err="1">
                <a:latin typeface="Times New Roman" pitchFamily="18" charset="0"/>
                <a:cs typeface="Times New Roman" pitchFamily="18" charset="0"/>
              </a:rPr>
              <a:t>максимізацію</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акціонерної</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вартості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підприємства</a:t>
            </a:r>
            <a:r>
              <a:rPr lang="ru-RU" sz="2100" dirty="0">
                <a:latin typeface="Times New Roman" pitchFamily="18" charset="0"/>
                <a:cs typeface="Times New Roman" pitchFamily="18" charset="0"/>
              </a:rPr>
              <a:t>. Суть </a:t>
            </a:r>
            <a:r>
              <a:rPr lang="ru-RU" sz="2100" dirty="0" err="1">
                <a:latin typeface="Times New Roman" pitchFamily="18" charset="0"/>
                <a:cs typeface="Times New Roman" pitchFamily="18" charset="0"/>
              </a:rPr>
              <a:t>концепції</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полягає</a:t>
            </a:r>
            <a:r>
              <a:rPr lang="ru-RU" sz="2100" dirty="0">
                <a:latin typeface="Times New Roman" pitchFamily="18" charset="0"/>
                <a:cs typeface="Times New Roman" pitchFamily="18" charset="0"/>
              </a:rPr>
              <a:t> у тому, </a:t>
            </a:r>
            <a:r>
              <a:rPr lang="ru-RU" sz="2100" dirty="0" err="1">
                <a:latin typeface="Times New Roman" pitchFamily="18" charset="0"/>
                <a:cs typeface="Times New Roman" pitchFamily="18" charset="0"/>
              </a:rPr>
              <a:t>що</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управління</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підприємством</a:t>
            </a:r>
            <a:r>
              <a:rPr lang="ru-RU" sz="2100" dirty="0">
                <a:latin typeface="Times New Roman" pitchFamily="18" charset="0"/>
                <a:cs typeface="Times New Roman" pitchFamily="18" charset="0"/>
              </a:rPr>
              <a:t> у </a:t>
            </a:r>
            <a:r>
              <a:rPr lang="ru-RU" sz="2100" dirty="0" err="1">
                <a:latin typeface="Times New Roman" pitchFamily="18" charset="0"/>
                <a:cs typeface="Times New Roman" pitchFamily="18" charset="0"/>
              </a:rPr>
              <a:t>довгостроковій</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перспективі</a:t>
            </a:r>
            <a:r>
              <a:rPr lang="ru-RU" sz="2100" dirty="0">
                <a:latin typeface="Times New Roman" pitchFamily="18" charset="0"/>
                <a:cs typeface="Times New Roman" pitchFamily="18" charset="0"/>
              </a:rPr>
              <a:t> повинно бути </a:t>
            </a:r>
            <a:r>
              <a:rPr lang="ru-RU" sz="2100" dirty="0" err="1">
                <a:latin typeface="Times New Roman" pitchFamily="18" charset="0"/>
                <a:cs typeface="Times New Roman" pitchFamily="18" charset="0"/>
              </a:rPr>
              <a:t>спрямоване</a:t>
            </a:r>
            <a:r>
              <a:rPr lang="ru-RU" sz="2100" dirty="0">
                <a:latin typeface="Times New Roman" pitchFamily="18" charset="0"/>
                <a:cs typeface="Times New Roman" pitchFamily="18" charset="0"/>
              </a:rPr>
              <a:t> на </a:t>
            </a:r>
            <a:r>
              <a:rPr lang="ru-RU" sz="2100" dirty="0" err="1">
                <a:latin typeface="Times New Roman" pitchFamily="18" charset="0"/>
                <a:cs typeface="Times New Roman" pitchFamily="18" charset="0"/>
              </a:rPr>
              <a:t>підвищення</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вартості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підприємства</a:t>
            </a:r>
            <a:r>
              <a:rPr lang="ru-RU" sz="2100" dirty="0">
                <a:latin typeface="Times New Roman" pitchFamily="18" charset="0"/>
                <a:cs typeface="Times New Roman" pitchFamily="18" charset="0"/>
              </a:rPr>
              <a:t>.</a:t>
            </a:r>
          </a:p>
          <a:p>
            <a:pPr algn="just"/>
            <a:r>
              <a:rPr lang="ru-RU" sz="2100" dirty="0" err="1">
                <a:latin typeface="Times New Roman" pitchFamily="18" charset="0"/>
                <a:cs typeface="Times New Roman" pitchFamily="18" charset="0"/>
              </a:rPr>
              <a:t>Концепція</a:t>
            </a:r>
            <a:r>
              <a:rPr lang="ru-RU" sz="2100" dirty="0">
                <a:latin typeface="Times New Roman" pitchFamily="18" charset="0"/>
                <a:cs typeface="Times New Roman" pitchFamily="18" charset="0"/>
              </a:rPr>
              <a:t> VBM </a:t>
            </a:r>
            <a:r>
              <a:rPr lang="ru-RU" sz="2100" dirty="0" err="1">
                <a:latin typeface="Times New Roman" pitchFamily="18" charset="0"/>
                <a:cs typeface="Times New Roman" pitchFamily="18" charset="0"/>
              </a:rPr>
              <a:t>виникла</a:t>
            </a:r>
            <a:r>
              <a:rPr lang="ru-RU" sz="2100" dirty="0">
                <a:latin typeface="Times New Roman" pitchFamily="18" charset="0"/>
                <a:cs typeface="Times New Roman" pitchFamily="18" charset="0"/>
              </a:rPr>
              <a:t> у 80-х </a:t>
            </a:r>
            <a:r>
              <a:rPr lang="ru-RU" sz="2100" dirty="0" err="1">
                <a:latin typeface="Times New Roman" pitchFamily="18" charset="0"/>
                <a:cs typeface="Times New Roman" pitchFamily="18" charset="0"/>
              </a:rPr>
              <a:t>рр</a:t>
            </a:r>
            <a:r>
              <a:rPr lang="ru-RU" sz="2100" dirty="0">
                <a:latin typeface="Times New Roman" pitchFamily="18" charset="0"/>
                <a:cs typeface="Times New Roman" pitchFamily="18" charset="0"/>
              </a:rPr>
              <a:t>. в США. </a:t>
            </a:r>
            <a:r>
              <a:rPr lang="ru-RU" sz="2100" dirty="0" err="1">
                <a:latin typeface="Times New Roman" pitchFamily="18" charset="0"/>
                <a:cs typeface="Times New Roman" pitchFamily="18" charset="0"/>
              </a:rPr>
              <a:t>Згодом</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ця</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концепція</a:t>
            </a:r>
            <a:r>
              <a:rPr lang="ru-RU" sz="2100" dirty="0">
                <a:latin typeface="Times New Roman" pitchFamily="18" charset="0"/>
                <a:cs typeface="Times New Roman" pitchFamily="18" charset="0"/>
              </a:rPr>
              <a:t> стала популярною у </a:t>
            </a:r>
            <a:r>
              <a:rPr lang="ru-RU" sz="2100" dirty="0" err="1">
                <a:latin typeface="Times New Roman" pitchFamily="18" charset="0"/>
                <a:cs typeface="Times New Roman" pitchFamily="18" charset="0"/>
              </a:rPr>
              <a:t>Європі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Канаді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Японії</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Австралії</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Туреччині</a:t>
            </a:r>
            <a:r>
              <a:rPr lang="ru-RU" sz="2100" dirty="0">
                <a:latin typeface="Times New Roman" pitchFamily="18" charset="0"/>
                <a:cs typeface="Times New Roman" pitchFamily="18" charset="0"/>
              </a:rPr>
              <a:t> та </a:t>
            </a:r>
            <a:r>
              <a:rPr lang="ru-RU" sz="2100" dirty="0" err="1">
                <a:latin typeface="Times New Roman" pitchFamily="18" charset="0"/>
                <a:cs typeface="Times New Roman" pitchFamily="18" charset="0"/>
              </a:rPr>
              <a:t>інших</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країнах</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Інтерес</a:t>
            </a:r>
            <a:r>
              <a:rPr lang="ru-RU" sz="2100" dirty="0">
                <a:latin typeface="Times New Roman" pitchFamily="18" charset="0"/>
                <a:cs typeface="Times New Roman" pitchFamily="18" charset="0"/>
              </a:rPr>
              <a:t> до </a:t>
            </a:r>
            <a:r>
              <a:rPr lang="ru-RU" sz="2100" dirty="0" err="1">
                <a:latin typeface="Times New Roman" pitchFamily="18" charset="0"/>
                <a:cs typeface="Times New Roman" pitchFamily="18" charset="0"/>
              </a:rPr>
              <a:t>цієї</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концепції</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викликаний</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прагненням</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збалансувати</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інтереси</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усіх</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зацікавлених</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сторін</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власників</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кредиторів</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співробітників</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постачальників</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покупців</a:t>
            </a:r>
            <a:r>
              <a:rPr lang="ru-RU" sz="2100" dirty="0">
                <a:latin typeface="Times New Roman" pitchFamily="18" charset="0"/>
                <a:cs typeface="Times New Roman" pitchFamily="18" charset="0"/>
              </a:rPr>
              <a:t>, уряду). </a:t>
            </a:r>
            <a:r>
              <a:rPr lang="ru-RU" sz="2100" dirty="0" err="1">
                <a:latin typeface="Times New Roman" pitchFamily="18" charset="0"/>
                <a:cs typeface="Times New Roman" pitchFamily="18" charset="0"/>
              </a:rPr>
              <a:t>Термін</a:t>
            </a:r>
            <a:r>
              <a:rPr lang="ru-RU" sz="2100" dirty="0">
                <a:latin typeface="Times New Roman" pitchFamily="18" charset="0"/>
                <a:cs typeface="Times New Roman" pitchFamily="18" charset="0"/>
              </a:rPr>
              <a:t> «</a:t>
            </a:r>
            <a:r>
              <a:rPr lang="en-US" sz="2100" dirty="0">
                <a:latin typeface="Times New Roman" pitchFamily="18" charset="0"/>
                <a:cs typeface="Times New Roman" pitchFamily="18" charset="0"/>
              </a:rPr>
              <a:t>Value Based Management» </a:t>
            </a:r>
            <a:r>
              <a:rPr lang="ru-RU" sz="2100" dirty="0" err="1">
                <a:latin typeface="Times New Roman" pitchFamily="18" charset="0"/>
                <a:cs typeface="Times New Roman" pitchFamily="18" charset="0"/>
              </a:rPr>
              <a:t>вперше</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був</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застосований</a:t>
            </a:r>
            <a:r>
              <a:rPr lang="ru-RU" sz="2100" dirty="0">
                <a:latin typeface="Times New Roman" pitchFamily="18" charset="0"/>
                <a:cs typeface="Times New Roman" pitchFamily="18" charset="0"/>
              </a:rPr>
              <a:t> Д. </a:t>
            </a:r>
            <a:r>
              <a:rPr lang="ru-RU" sz="2100" dirty="0" err="1">
                <a:latin typeface="Times New Roman" pitchFamily="18" charset="0"/>
                <a:cs typeface="Times New Roman" pitchFamily="18" charset="0"/>
              </a:rPr>
              <a:t>Мактагардом</a:t>
            </a:r>
            <a:r>
              <a:rPr lang="ru-RU" sz="2100" dirty="0">
                <a:latin typeface="Times New Roman" pitchFamily="18" charset="0"/>
                <a:cs typeface="Times New Roman" pitchFamily="18" charset="0"/>
              </a:rPr>
              <a:t> у </a:t>
            </a:r>
            <a:r>
              <a:rPr lang="ru-RU" sz="2100" dirty="0" err="1">
                <a:latin typeface="Times New Roman" pitchFamily="18" charset="0"/>
                <a:cs typeface="Times New Roman" pitchFamily="18" charset="0"/>
              </a:rPr>
              <a:t>книзі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Імператив</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вартості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написаній</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у</a:t>
            </a:r>
            <a:r>
              <a:rPr lang="ru-RU" sz="2100" dirty="0">
                <a:latin typeface="Times New Roman" pitchFamily="18" charset="0"/>
                <a:cs typeface="Times New Roman" pitchFamily="18" charset="0"/>
              </a:rPr>
              <a:t> 1994 р. Автор </a:t>
            </a:r>
            <a:r>
              <a:rPr lang="ru-RU" sz="2100" dirty="0" err="1">
                <a:latin typeface="Times New Roman" pitchFamily="18" charset="0"/>
                <a:cs typeface="Times New Roman" pitchFamily="18" charset="0"/>
              </a:rPr>
              <a:t>довів</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що</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грошові</a:t>
            </a:r>
            <a:r>
              <a:rPr lang="ru-RU" sz="2100" dirty="0">
                <a:latin typeface="Times New Roman" pitchFamily="18" charset="0"/>
                <a:cs typeface="Times New Roman" pitchFamily="18" charset="0"/>
              </a:rPr>
              <a:t> потоки </a:t>
            </a:r>
            <a:r>
              <a:rPr lang="ru-RU" sz="2100" dirty="0" err="1">
                <a:latin typeface="Times New Roman" pitchFamily="18" charset="0"/>
                <a:cs typeface="Times New Roman" pitchFamily="18" charset="0"/>
              </a:rPr>
              <a:t>управляють</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вартістю</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підприємства</a:t>
            </a:r>
            <a:r>
              <a:rPr lang="ru-RU" sz="2100" dirty="0">
                <a:latin typeface="Times New Roman" pitchFamily="18" charset="0"/>
                <a:cs typeface="Times New Roman" pitchFamily="18" charset="0"/>
              </a:rPr>
              <a:t>.</a:t>
            </a:r>
          </a:p>
          <a:p>
            <a:pPr algn="just"/>
            <a:r>
              <a:rPr lang="ru-RU" sz="2100" dirty="0">
                <a:latin typeface="Times New Roman" pitchFamily="18" charset="0"/>
                <a:cs typeface="Times New Roman" pitchFamily="18" charset="0"/>
              </a:rPr>
              <a:t>До числа </a:t>
            </a:r>
            <a:r>
              <a:rPr lang="ru-RU" sz="2100" dirty="0" err="1">
                <a:latin typeface="Times New Roman" pitchFamily="18" charset="0"/>
                <a:cs typeface="Times New Roman" pitchFamily="18" charset="0"/>
              </a:rPr>
              <a:t>найбільш</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відомих</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вартісно-орієнтованих</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концепцій</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контролінгу</a:t>
            </a:r>
            <a:r>
              <a:rPr lang="ru-RU" sz="2100" dirty="0">
                <a:latin typeface="Times New Roman" pitchFamily="18" charset="0"/>
                <a:cs typeface="Times New Roman" pitchFamily="18" charset="0"/>
              </a:rPr>
              <a:t> належать: </a:t>
            </a:r>
            <a:r>
              <a:rPr lang="ru-RU" sz="2100" dirty="0" err="1">
                <a:latin typeface="Times New Roman" pitchFamily="18" charset="0"/>
                <a:cs typeface="Times New Roman" pitchFamily="18" charset="0"/>
              </a:rPr>
              <a:t>концепція</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Раппапорта</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концепція</a:t>
            </a:r>
            <a:r>
              <a:rPr lang="ru-RU" sz="2100" dirty="0">
                <a:latin typeface="Times New Roman" pitchFamily="18" charset="0"/>
                <a:cs typeface="Times New Roman" pitchFamily="18" charset="0"/>
              </a:rPr>
              <a:t> Коупленда/ </a:t>
            </a:r>
            <a:r>
              <a:rPr lang="ru-RU" sz="2100" dirty="0" err="1">
                <a:latin typeface="Times New Roman" pitchFamily="18" charset="0"/>
                <a:cs typeface="Times New Roman" pitchFamily="18" charset="0"/>
              </a:rPr>
              <a:t>Коллера</a:t>
            </a:r>
            <a:r>
              <a:rPr lang="ru-RU" sz="2100" dirty="0">
                <a:latin typeface="Times New Roman" pitchFamily="18" charset="0"/>
                <a:cs typeface="Times New Roman" pitchFamily="18" charset="0"/>
              </a:rPr>
              <a:t>/ Мурина; </a:t>
            </a:r>
            <a:r>
              <a:rPr lang="ru-RU" sz="2100" dirty="0" err="1">
                <a:latin typeface="Times New Roman" pitchFamily="18" charset="0"/>
                <a:cs typeface="Times New Roman" pitchFamily="18" charset="0"/>
              </a:rPr>
              <a:t>концепція</a:t>
            </a:r>
            <a:r>
              <a:rPr lang="ru-RU" sz="2100" dirty="0">
                <a:latin typeface="Times New Roman" pitchFamily="18" charset="0"/>
                <a:cs typeface="Times New Roman" pitchFamily="18" charset="0"/>
              </a:rPr>
              <a:t> Стерна-Стюарта; </a:t>
            </a:r>
            <a:r>
              <a:rPr lang="ru-RU" sz="2100" dirty="0" err="1">
                <a:latin typeface="Times New Roman" pitchFamily="18" charset="0"/>
                <a:cs typeface="Times New Roman" pitchFamily="18" charset="0"/>
              </a:rPr>
              <a:t>концепція</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Левиса</a:t>
            </a:r>
            <a:r>
              <a:rPr lang="ru-RU" sz="2100" dirty="0">
                <a:latin typeface="Times New Roman" pitchFamily="18" charset="0"/>
                <a:cs typeface="Times New Roman" pitchFamily="18" charset="0"/>
              </a:rPr>
              <a:t>.</a:t>
            </a:r>
          </a:p>
          <a:p>
            <a:pPr algn="just"/>
            <a:r>
              <a:rPr lang="ru-RU" sz="2100" dirty="0" err="1">
                <a:latin typeface="Times New Roman" pitchFamily="18" charset="0"/>
                <a:cs typeface="Times New Roman" pitchFamily="18" charset="0"/>
              </a:rPr>
              <a:t>Концепції</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вартісно-орієнтованого</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управління</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мають</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розбіжності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які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полягають</a:t>
            </a:r>
            <a:r>
              <a:rPr lang="ru-RU" sz="2100" dirty="0">
                <a:latin typeface="Times New Roman" pitchFamily="18" charset="0"/>
                <a:cs typeface="Times New Roman" pitchFamily="18" charset="0"/>
              </a:rPr>
              <a:t> в </a:t>
            </a:r>
            <a:r>
              <a:rPr lang="ru-RU" sz="2100" dirty="0" err="1">
                <a:latin typeface="Times New Roman" pitchFamily="18" charset="0"/>
                <a:cs typeface="Times New Roman" pitchFamily="18" charset="0"/>
              </a:rPr>
              <a:t>особливостях</a:t>
            </a:r>
            <a:r>
              <a:rPr lang="ru-RU" sz="2100" dirty="0">
                <a:latin typeface="Times New Roman" pitchFamily="18" charset="0"/>
                <a:cs typeface="Times New Roman" pitchFamily="18" charset="0"/>
              </a:rPr>
              <a:t> методик </a:t>
            </a:r>
            <a:r>
              <a:rPr lang="ru-RU" sz="2100" dirty="0" err="1">
                <a:latin typeface="Times New Roman" pitchFamily="18" charset="0"/>
                <a:cs typeface="Times New Roman" pitchFamily="18" charset="0"/>
              </a:rPr>
              <a:t>оцінки</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вартості</a:t>
            </a:r>
            <a:r>
              <a:rPr lang="ru-RU" sz="2100" dirty="0">
                <a:latin typeface="Times New Roman" pitchFamily="18" charset="0"/>
                <a:cs typeface="Times New Roman" pitchFamily="18" charset="0"/>
              </a:rPr>
              <a:t>, у той час як </a:t>
            </a:r>
            <a:r>
              <a:rPr lang="ru-RU" sz="2100" dirty="0" err="1">
                <a:latin typeface="Times New Roman" pitchFamily="18" charset="0"/>
                <a:cs typeface="Times New Roman" pitchFamily="18" charset="0"/>
              </a:rPr>
              <a:t>вихідні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передумови</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й</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управлінські</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підходи</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науковців</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приблизно</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однакові</a:t>
            </a:r>
            <a:r>
              <a:rPr lang="ru-RU" sz="21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UA" sz="2800" b="1" dirty="0">
                <a:latin typeface="Times New Roman" pitchFamily="18" charset="0"/>
                <a:cs typeface="Times New Roman" pitchFamily="18" charset="0"/>
              </a:rPr>
              <a:t>8</a:t>
            </a:r>
            <a:r>
              <a:rPr lang="ru-RU" sz="2800" b="1" dirty="0">
                <a:latin typeface="Times New Roman" pitchFamily="18" charset="0"/>
                <a:cs typeface="Times New Roman" pitchFamily="18" charset="0"/>
              </a:rPr>
              <a:t>.4.Етапи </a:t>
            </a:r>
            <a:r>
              <a:rPr lang="ru-RU" sz="2800" b="1" dirty="0" err="1">
                <a:latin typeface="Times New Roman" pitchFamily="18" charset="0"/>
                <a:cs typeface="Times New Roman" pitchFamily="18" charset="0"/>
              </a:rPr>
              <a:t>впровадження</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вартісно-орієнтованого</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контролінгу</a:t>
            </a:r>
            <a:r>
              <a:rPr lang="ru-RU" sz="2800" b="1" dirty="0">
                <a:latin typeface="Times New Roman" pitchFamily="18" charset="0"/>
                <a:cs typeface="Times New Roman" pitchFamily="18" charset="0"/>
              </a:rPr>
              <a:t> та </a:t>
            </a:r>
            <a:r>
              <a:rPr lang="ru-RU" sz="2800" b="1" dirty="0" err="1">
                <a:latin typeface="Times New Roman" pitchFamily="18" charset="0"/>
                <a:cs typeface="Times New Roman" pitchFamily="18" charset="0"/>
              </a:rPr>
              <a:t>його</a:t>
            </a:r>
            <a:r>
              <a:rPr lang="ru-RU" sz="2800" b="1" dirty="0">
                <a:latin typeface="Times New Roman" pitchFamily="18" charset="0"/>
                <a:cs typeface="Times New Roman" pitchFamily="18" charset="0"/>
              </a:rPr>
              <a:t> практична </a:t>
            </a:r>
            <a:r>
              <a:rPr lang="ru-RU" sz="2800" b="1" dirty="0" err="1">
                <a:latin typeface="Times New Roman" pitchFamily="18" charset="0"/>
                <a:cs typeface="Times New Roman" pitchFamily="18" charset="0"/>
              </a:rPr>
              <a:t>значимість</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677334" y="1638795"/>
            <a:ext cx="8596668" cy="4402568"/>
          </a:xfrm>
        </p:spPr>
        <p:txBody>
          <a:bodyPr>
            <a:normAutofit/>
          </a:bodyPr>
          <a:lstStyle/>
          <a:p>
            <a:pPr algn="just">
              <a:buNone/>
            </a:pPr>
            <a:r>
              <a:rPr lang="ru-RU" sz="24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Існують</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два шляхи </a:t>
            </a:r>
            <a:r>
              <a:rPr lang="ru-RU" sz="2000" b="1" dirty="0" err="1">
                <a:latin typeface="Times New Roman" pitchFamily="18" charset="0"/>
                <a:cs typeface="Times New Roman" pitchFamily="18" charset="0"/>
              </a:rPr>
              <a:t>впровадження</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вартісно-орієнтованого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контролінгу</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діяльність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a:t>
            </a:r>
          </a:p>
          <a:p>
            <a:pPr algn="just">
              <a:buNone/>
            </a:pPr>
            <a:r>
              <a:rPr lang="ru-RU" sz="2000" dirty="0">
                <a:latin typeface="Times New Roman" pitchFamily="18" charset="0"/>
                <a:cs typeface="Times New Roman" pitchFamily="18" charset="0"/>
              </a:rPr>
              <a:t>1) </a:t>
            </a:r>
            <a:r>
              <a:rPr lang="ru-RU" sz="2000" b="1" dirty="0">
                <a:latin typeface="Times New Roman" pitchFamily="18" charset="0"/>
                <a:cs typeface="Times New Roman" pitchFamily="18" charset="0"/>
              </a:rPr>
              <a:t>«</a:t>
            </a:r>
            <a:r>
              <a:rPr lang="ru-RU" sz="2000" b="1" dirty="0" err="1">
                <a:latin typeface="Times New Roman" pitchFamily="18" charset="0"/>
                <a:cs typeface="Times New Roman" pitchFamily="18" charset="0"/>
              </a:rPr>
              <a:t>шоковий</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тобто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вартісно-орієнтоване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управління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впроваджується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одразу</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всього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a:t>
            </a:r>
          </a:p>
          <a:p>
            <a:pPr algn="just">
              <a:buNone/>
            </a:pPr>
            <a:r>
              <a:rPr lang="ru-RU" sz="2000" dirty="0">
                <a:latin typeface="Times New Roman" pitchFamily="18" charset="0"/>
                <a:cs typeface="Times New Roman" pitchFamily="18" charset="0"/>
              </a:rPr>
              <a:t>2) </a:t>
            </a:r>
            <a:r>
              <a:rPr lang="ru-RU" sz="2000" b="1" dirty="0" err="1">
                <a:latin typeface="Times New Roman" pitchFamily="18" charset="0"/>
                <a:cs typeface="Times New Roman" pitchFamily="18" charset="0"/>
              </a:rPr>
              <a:t>поступовий</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тобто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вартісно-орієнтований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контролінг</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упроваджується</a:t>
            </a:r>
            <a:r>
              <a:rPr lang="ru-RU" sz="2000" dirty="0">
                <a:latin typeface="Times New Roman" pitchFamily="18" charset="0"/>
                <a:cs typeface="Times New Roman" pitchFamily="18" charset="0"/>
              </a:rPr>
              <a:t> в одному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підрозділів</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якості</a:t>
            </a:r>
            <a:r>
              <a:rPr lang="ru-RU" sz="2000" dirty="0">
                <a:latin typeface="Times New Roman" pitchFamily="18" charset="0"/>
                <a:cs typeface="Times New Roman" pitchFamily="18" charset="0"/>
              </a:rPr>
              <a:t> пробного проекту.</a:t>
            </a:r>
          </a:p>
          <a:p>
            <a:pPr algn="just">
              <a:buNone/>
            </a:pPr>
            <a:r>
              <a:rPr lang="ru-RU" sz="2000" dirty="0"/>
              <a:t>		</a:t>
            </a:r>
            <a:r>
              <a:rPr lang="ru-RU" sz="2000" dirty="0" err="1">
                <a:latin typeface="Times New Roman" pitchFamily="18" charset="0"/>
                <a:cs typeface="Times New Roman" pitchFamily="18" charset="0"/>
              </a:rPr>
              <a:t>Важливим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етапом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запровадження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вартісно-орієнтованого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контролінгу</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підприємстві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побудова</a:t>
            </a:r>
            <a:r>
              <a:rPr lang="ru-RU" sz="2000" dirty="0">
                <a:latin typeface="Times New Roman" pitchFamily="18" charset="0"/>
                <a:cs typeface="Times New Roman" pitchFamily="18" charset="0"/>
              </a:rPr>
              <a:t> дерева </a:t>
            </a:r>
            <a:r>
              <a:rPr lang="ru-RU" sz="2000" dirty="0" err="1">
                <a:latin typeface="Times New Roman" pitchFamily="18" charset="0"/>
                <a:cs typeface="Times New Roman" pitchFamily="18" charset="0"/>
              </a:rPr>
              <a:t>ключових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фінансових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показників</a:t>
            </a:r>
            <a:r>
              <a:rPr lang="ru-RU" sz="2000" dirty="0">
                <a:latin typeface="Times New Roman" pitchFamily="18" charset="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246909"/>
            <a:ext cx="8596668" cy="4794453"/>
          </a:xfrm>
        </p:spPr>
        <p:txBody>
          <a:bodyPr>
            <a:normAutofit/>
          </a:bodyPr>
          <a:lstStyle/>
          <a:p>
            <a:pPr algn="just">
              <a:buNone/>
            </a:pP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побудови</a:t>
            </a:r>
            <a:r>
              <a:rPr lang="ru-RU" sz="2000" dirty="0">
                <a:latin typeface="Times New Roman" pitchFamily="18" charset="0"/>
                <a:cs typeface="Times New Roman" pitchFamily="18" charset="0"/>
              </a:rPr>
              <a:t> дерева </a:t>
            </a:r>
            <a:r>
              <a:rPr lang="ru-RU" sz="2000" dirty="0" err="1">
                <a:latin typeface="Times New Roman" pitchFamily="18" charset="0"/>
                <a:cs typeface="Times New Roman" pitchFamily="18" charset="0"/>
              </a:rPr>
              <a:t>ключових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факторів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зростання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спочатку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проводяться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дослідження</a:t>
            </a:r>
            <a:r>
              <a:rPr lang="ru-RU" sz="2000" dirty="0">
                <a:latin typeface="Times New Roman" pitchFamily="18" charset="0"/>
                <a:cs typeface="Times New Roman" pitchFamily="18" charset="0"/>
              </a:rPr>
              <a:t> умов </a:t>
            </a:r>
            <a:r>
              <a:rPr lang="ru-RU" sz="2000" dirty="0" err="1">
                <a:latin typeface="Times New Roman" pitchFamily="18" charset="0"/>
                <a:cs typeface="Times New Roman" pitchFamily="18" charset="0"/>
              </a:rPr>
              <a:t>ведення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бізнесу</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результатів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фінансово-господарської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основі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отриманої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інформації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визначається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пріоритетність</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супідрядність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факторів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здійснюється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їх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класифікація</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певними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критеріями</a:t>
            </a:r>
            <a:r>
              <a:rPr lang="ru-RU" sz="2000" dirty="0">
                <a:latin typeface="Times New Roman" pitchFamily="18" charset="0"/>
                <a:cs typeface="Times New Roman" pitchFamily="18" charset="0"/>
              </a:rPr>
              <a:t>. </a:t>
            </a:r>
          </a:p>
          <a:p>
            <a:pPr algn="just">
              <a:buNone/>
            </a:pP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Переваги</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зазначеного</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підходу</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порівняно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іншими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полягають</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можливості</a:t>
            </a:r>
            <a:r>
              <a:rPr lang="ru-RU" sz="2000" dirty="0">
                <a:latin typeface="Times New Roman" pitchFamily="18" charset="0"/>
                <a:cs typeface="Times New Roman" pitchFamily="18" charset="0"/>
              </a:rPr>
              <a:t> наглядно </a:t>
            </a:r>
            <a:r>
              <a:rPr lang="ru-RU" sz="2000" dirty="0" err="1">
                <a:latin typeface="Times New Roman" pitchFamily="18" charset="0"/>
                <a:cs typeface="Times New Roman" pitchFamily="18" charset="0"/>
              </a:rPr>
              <a:t>представити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ланцюжок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створення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джерела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створення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зрозуміти</a:t>
            </a:r>
            <a:r>
              <a:rPr lang="ru-RU" sz="2000" dirty="0">
                <a:latin typeface="Times New Roman" pitchFamily="18" charset="0"/>
                <a:cs typeface="Times New Roman" pitchFamily="18" charset="0"/>
              </a:rPr>
              <a:t> характер </a:t>
            </a:r>
            <a:r>
              <a:rPr lang="ru-RU" sz="2000" dirty="0" err="1">
                <a:latin typeface="Times New Roman" pitchFamily="18" charset="0"/>
                <a:cs typeface="Times New Roman" pitchFamily="18" charset="0"/>
              </a:rPr>
              <a:t>їх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взаємозв’язків</a:t>
            </a:r>
            <a:r>
              <a:rPr lang="ru-RU" sz="20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993569"/>
          </a:xfrm>
        </p:spPr>
        <p:txBody>
          <a:bodyPr>
            <a:normAutofit fontScale="90000"/>
          </a:bodyPr>
          <a:lstStyle/>
          <a:p>
            <a:r>
              <a:rPr lang="ru-RU" dirty="0" err="1">
                <a:latin typeface="Times New Roman" pitchFamily="18" charset="0"/>
                <a:cs typeface="Times New Roman" pitchFamily="18" charset="0"/>
              </a:rPr>
              <a:t>Можна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виокремити</a:t>
            </a:r>
            <a:r>
              <a:rPr lang="ru-RU" dirty="0">
                <a:latin typeface="Times New Roman" pitchFamily="18" charset="0"/>
                <a:cs typeface="Times New Roman" pitchFamily="18" charset="0"/>
              </a:rPr>
              <a:t> три </a:t>
            </a:r>
            <a:r>
              <a:rPr lang="ru-RU" dirty="0" err="1">
                <a:latin typeface="Times New Roman" pitchFamily="18" charset="0"/>
                <a:cs typeface="Times New Roman" pitchFamily="18" charset="0"/>
              </a:rPr>
              <a:t>підходи</a:t>
            </a:r>
            <a:r>
              <a:rPr lang="ru-RU" dirty="0">
                <a:latin typeface="Times New Roman" pitchFamily="18" charset="0"/>
                <a:cs typeface="Times New Roman" pitchFamily="18" charset="0"/>
              </a:rPr>
              <a:t> до </a:t>
            </a:r>
            <a:r>
              <a:rPr lang="ru-RU" dirty="0" err="1">
                <a:latin typeface="Times New Roman" pitchFamily="18" charset="0"/>
                <a:cs typeface="Times New Roman" pitchFamily="18" charset="0"/>
              </a:rPr>
              <a:t>побудови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системи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показників</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677334" y="1686297"/>
            <a:ext cx="8596668" cy="3788228"/>
          </a:xfrm>
        </p:spPr>
        <p:txBody>
          <a:bodyPr>
            <a:normAutofit/>
          </a:bodyPr>
          <a:lstStyle/>
          <a:p>
            <a:pPr algn="just"/>
            <a:r>
              <a:rPr lang="ru-RU" sz="2400" dirty="0">
                <a:latin typeface="Times New Roman" pitchFamily="18" charset="0"/>
                <a:cs typeface="Times New Roman" pitchFamily="18" charset="0"/>
              </a:rPr>
              <a:t>1-й. </a:t>
            </a:r>
            <a:r>
              <a:rPr lang="ru-RU" sz="2400" dirty="0" err="1">
                <a:latin typeface="Times New Roman" pitchFamily="18" charset="0"/>
                <a:cs typeface="Times New Roman" pitchFamily="18" charset="0"/>
              </a:rPr>
              <a:t>Затвердження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найважливіших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абсолютних</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відносних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показників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які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характеризують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створення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вартості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є</a:t>
            </a:r>
            <a:r>
              <a:rPr lang="ru-RU" sz="2400" dirty="0">
                <a:latin typeface="Times New Roman" pitchFamily="18" charset="0"/>
                <a:cs typeface="Times New Roman" pitchFamily="18" charset="0"/>
              </a:rPr>
              <a:t> результатом </a:t>
            </a:r>
            <a:r>
              <a:rPr lang="ru-RU" sz="2400" dirty="0" err="1">
                <a:latin typeface="Times New Roman" pitchFamily="18" charset="0"/>
                <a:cs typeface="Times New Roman" pitchFamily="18" charset="0"/>
              </a:rPr>
              <a:t>проведеної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роботи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їх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ідентифікації</a:t>
            </a:r>
            <a:r>
              <a:rPr lang="ru-RU" sz="2400" dirty="0">
                <a:latin typeface="Times New Roman" pitchFamily="18" charset="0"/>
                <a:cs typeface="Times New Roman" pitchFamily="18" charset="0"/>
              </a:rPr>
              <a:t> за </a:t>
            </a:r>
            <a:r>
              <a:rPr lang="ru-RU" sz="2400" dirty="0" err="1">
                <a:latin typeface="Times New Roman" pitchFamily="18" charset="0"/>
                <a:cs typeface="Times New Roman" pitchFamily="18" charset="0"/>
              </a:rPr>
              <a:t>ієрархічним</a:t>
            </a:r>
            <a:r>
              <a:rPr lang="ru-RU" sz="2400" dirty="0">
                <a:latin typeface="Times New Roman" pitchFamily="18" charset="0"/>
                <a:cs typeface="Times New Roman" pitchFamily="18" charset="0"/>
              </a:rPr>
              <a:t> методом («</a:t>
            </a:r>
            <a:r>
              <a:rPr lang="ru-RU" sz="2400" dirty="0" err="1">
                <a:latin typeface="Times New Roman" pitchFamily="18" charset="0"/>
                <a:cs typeface="Times New Roman" pitchFamily="18" charset="0"/>
              </a:rPr>
              <a:t>знизу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вгору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навпаки</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2-й. </a:t>
            </a:r>
            <a:r>
              <a:rPr lang="ru-RU" sz="2400" dirty="0" err="1">
                <a:latin typeface="Times New Roman" pitchFamily="18" charset="0"/>
                <a:cs typeface="Times New Roman" pitchFamily="18" charset="0"/>
              </a:rPr>
              <a:t>Вартісні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параметри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задаються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зверху</a:t>
            </a:r>
            <a:r>
              <a:rPr lang="ru-RU" sz="2400" dirty="0">
                <a:latin typeface="Times New Roman" pitchFamily="18" charset="0"/>
                <a:cs typeface="Times New Roman" pitchFamily="18" charset="0"/>
              </a:rPr>
              <a:t>» як для </a:t>
            </a:r>
            <a:r>
              <a:rPr lang="ru-RU" sz="2400" dirty="0" err="1">
                <a:latin typeface="Times New Roman" pitchFamily="18" charset="0"/>
                <a:cs typeface="Times New Roman" pitchFamily="18" charset="0"/>
              </a:rPr>
              <a:t>підрозділів</a:t>
            </a:r>
            <a:r>
              <a:rPr lang="ru-RU" sz="2400" dirty="0">
                <a:latin typeface="Times New Roman" pitchFamily="18" charset="0"/>
                <a:cs typeface="Times New Roman" pitchFamily="18" charset="0"/>
              </a:rPr>
              <a:t>, так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для </a:t>
            </a:r>
            <a:r>
              <a:rPr lang="ru-RU" sz="2400" dirty="0" err="1">
                <a:latin typeface="Times New Roman" pitchFamily="18" charset="0"/>
                <a:cs typeface="Times New Roman" pitchFamily="18" charset="0"/>
              </a:rPr>
              <a:t>всього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підприємства</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цілому</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3-й. </a:t>
            </a:r>
            <a:r>
              <a:rPr lang="ru-RU" sz="2400" dirty="0" err="1">
                <a:latin typeface="Times New Roman" pitchFamily="18" charset="0"/>
                <a:cs typeface="Times New Roman" pitchFamily="18" charset="0"/>
              </a:rPr>
              <a:t>Встановлюються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нормативні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величини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показників</a:t>
            </a:r>
            <a:r>
              <a:rPr lang="ru-RU" sz="2400" dirty="0">
                <a:latin typeface="Times New Roman" pitchFamily="18" charset="0"/>
                <a:cs typeface="Times New Roman" pitchFamily="18" charset="0"/>
              </a:rPr>
              <a:t> для </a:t>
            </a:r>
            <a:r>
              <a:rPr lang="ru-RU" sz="2400" dirty="0" err="1">
                <a:latin typeface="Times New Roman" pitchFamily="18" charset="0"/>
                <a:cs typeface="Times New Roman" pitchFamily="18" charset="0"/>
              </a:rPr>
              <a:t>всього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підприємства</a:t>
            </a:r>
            <a:r>
              <a:rPr lang="ru-RU" sz="2400" dirty="0">
                <a:latin typeface="Times New Roman" pitchFamily="18" charset="0"/>
                <a:cs typeface="Times New Roman" pitchFamily="18" charset="0"/>
              </a:rPr>
              <a:t> та для </a:t>
            </a:r>
            <a:r>
              <a:rPr lang="ru-RU" sz="2400" dirty="0" err="1">
                <a:latin typeface="Times New Roman" pitchFamily="18" charset="0"/>
                <a:cs typeface="Times New Roman" pitchFamily="18" charset="0"/>
              </a:rPr>
              <a:t>його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структурних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підрозділів</a:t>
            </a:r>
            <a:r>
              <a:rPr lang="ru-RU" sz="24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srcRect/>
          <a:stretch>
            <a:fillRect/>
          </a:stretch>
        </p:blipFill>
        <p:spPr bwMode="auto">
          <a:xfrm>
            <a:off x="1852552" y="581892"/>
            <a:ext cx="6483926" cy="541514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4B60EE4-72F1-9912-9452-469F0EB06642}"/>
              </a:ext>
            </a:extLst>
          </p:cNvPr>
          <p:cNvPicPr>
            <a:picLocks noChangeAspect="1"/>
          </p:cNvPicPr>
          <p:nvPr/>
        </p:nvPicPr>
        <p:blipFill>
          <a:blip r:embed="rId2"/>
          <a:stretch>
            <a:fillRect/>
          </a:stretch>
        </p:blipFill>
        <p:spPr>
          <a:xfrm>
            <a:off x="1074657" y="1027522"/>
            <a:ext cx="8427562" cy="41731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53584" y="475013"/>
            <a:ext cx="8596668" cy="5566349"/>
          </a:xfrm>
        </p:spPr>
        <p:txBody>
          <a:bodyPr>
            <a:noAutofit/>
          </a:bodyPr>
          <a:lstStyle/>
          <a:p>
            <a:pPr algn="just"/>
            <a:r>
              <a:rPr lang="ru-RU" sz="2000" b="1" dirty="0" err="1">
                <a:latin typeface="Times New Roman" pitchFamily="18" charset="0"/>
                <a:cs typeface="Times New Roman" pitchFamily="18" charset="0"/>
              </a:rPr>
              <a:t>Перевагами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системи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вартісно-орієнтованого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контролінгу</a:t>
            </a:r>
            <a:r>
              <a:rPr lang="ru-RU" sz="2000" dirty="0">
                <a:latin typeface="Times New Roman" pitchFamily="18" charset="0"/>
                <a:cs typeface="Times New Roman" pitchFamily="18" charset="0"/>
              </a:rPr>
              <a:t> є:</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узгодження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інтересів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власників</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менеджерів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можливість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здійснювати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спостереження</a:t>
            </a:r>
            <a:r>
              <a:rPr lang="ru-RU" sz="2000" dirty="0">
                <a:latin typeface="Times New Roman" pitchFamily="18" charset="0"/>
                <a:cs typeface="Times New Roman" pitchFamily="18" charset="0"/>
              </a:rPr>
              <a:t> та прогноз </a:t>
            </a:r>
            <a:r>
              <a:rPr lang="ru-RU" sz="2000" dirty="0" err="1">
                <a:latin typeface="Times New Roman" pitchFamily="18" charset="0"/>
                <a:cs typeface="Times New Roman" pitchFamily="18" charset="0"/>
              </a:rPr>
              <a:t>зміни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довгостроковій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перспективі</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забезпечення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зв’язку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між</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вартістю</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стратегією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ключових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факторів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вплив</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зміну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можуть</a:t>
            </a:r>
            <a:r>
              <a:rPr lang="ru-RU" sz="2000" dirty="0">
                <a:latin typeface="Times New Roman" pitchFamily="18" charset="0"/>
                <a:cs typeface="Times New Roman" pitchFamily="18" charset="0"/>
              </a:rPr>
              <a:t> бути </a:t>
            </a:r>
            <a:r>
              <a:rPr lang="ru-RU" sz="2000" dirty="0" err="1">
                <a:latin typeface="Times New Roman" pitchFamily="18" charset="0"/>
                <a:cs typeface="Times New Roman" pitchFamily="18" charset="0"/>
              </a:rPr>
              <a:t>інструментами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стратегічного</a:t>
            </a:r>
            <a:r>
              <a:rPr lang="ru-RU" sz="2000" dirty="0">
                <a:latin typeface="Times New Roman" pitchFamily="18" charset="0"/>
                <a:cs typeface="Times New Roman" pitchFamily="18" charset="0"/>
              </a:rPr>
              <a:t> та оперативного </a:t>
            </a:r>
            <a:r>
              <a:rPr lang="ru-RU" sz="2000" dirty="0" err="1">
                <a:latin typeface="Times New Roman" pitchFamily="18" charset="0"/>
                <a:cs typeface="Times New Roman" pitchFamily="18" charset="0"/>
              </a:rPr>
              <a:t>управління</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сприяння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розробленню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мотиваційних</a:t>
            </a:r>
            <a:r>
              <a:rPr lang="ru-RU" sz="2000" dirty="0">
                <a:latin typeface="Times New Roman" pitchFamily="18" charset="0"/>
                <a:cs typeface="Times New Roman" pitchFamily="18" charset="0"/>
              </a:rPr>
              <a:t> схем.</a:t>
            </a:r>
          </a:p>
          <a:p>
            <a:pPr algn="just">
              <a:buNone/>
            </a:pPr>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Недоліки</a:t>
            </a:r>
            <a:r>
              <a:rPr lang="ru-RU" sz="2000" b="1"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не </a:t>
            </a:r>
            <a:r>
              <a:rPr lang="ru-RU" sz="2000" dirty="0" err="1">
                <a:latin typeface="Times New Roman" pitchFamily="18" charset="0"/>
                <a:cs typeface="Times New Roman" pitchFamily="18" charset="0"/>
              </a:rPr>
              <a:t>може</a:t>
            </a:r>
            <a:r>
              <a:rPr lang="ru-RU" sz="2000" dirty="0">
                <a:latin typeface="Times New Roman" pitchFamily="18" charset="0"/>
                <a:cs typeface="Times New Roman" pitchFamily="18" charset="0"/>
              </a:rPr>
              <a:t> бути </a:t>
            </a:r>
            <a:r>
              <a:rPr lang="ru-RU" sz="2000" dirty="0" err="1">
                <a:latin typeface="Times New Roman" pitchFamily="18" charset="0"/>
                <a:cs typeface="Times New Roman" pitchFamily="18" charset="0"/>
              </a:rPr>
              <a:t>оцінена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достовірно</a:t>
            </a:r>
            <a:r>
              <a:rPr lang="ru-RU" sz="2000" dirty="0">
                <a:latin typeface="Times New Roman" pitchFamily="18" charset="0"/>
                <a:cs typeface="Times New Roman" pitchFamily="18" charset="0"/>
              </a:rPr>
              <a:t> через </a:t>
            </a:r>
            <a:r>
              <a:rPr lang="ru-RU" sz="2000" dirty="0" err="1">
                <a:latin typeface="Times New Roman" pitchFamily="18" charset="0"/>
                <a:cs typeface="Times New Roman" pitchFamily="18" charset="0"/>
              </a:rPr>
              <a:t>використання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прогнозних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даних</a:t>
            </a:r>
            <a:r>
              <a:rPr lang="ru-RU" sz="2000" dirty="0">
                <a:latin typeface="Times New Roman" pitchFamily="18" charset="0"/>
                <a:cs typeface="Times New Roman" pitchFamily="18" charset="0"/>
              </a:rPr>
              <a:t> про доходи;</a:t>
            </a:r>
          </a:p>
          <a:p>
            <a:pPr algn="just"/>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умовах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недосконалого</a:t>
            </a:r>
            <a:r>
              <a:rPr lang="ru-RU" sz="2000" dirty="0">
                <a:latin typeface="Times New Roman" pitchFamily="18" charset="0"/>
                <a:cs typeface="Times New Roman" pitchFamily="18" charset="0"/>
              </a:rPr>
              <a:t> фондового ринку </a:t>
            </a:r>
            <a:r>
              <a:rPr lang="ru-RU" sz="2000" dirty="0" err="1">
                <a:latin typeface="Times New Roman" pitchFamily="18" charset="0"/>
                <a:cs typeface="Times New Roman" pitchFamily="18" charset="0"/>
              </a:rPr>
              <a:t>ринкова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акцій</a:t>
            </a:r>
            <a:r>
              <a:rPr lang="ru-RU" sz="2000" dirty="0">
                <a:latin typeface="Times New Roman" pitchFamily="18" charset="0"/>
                <a:cs typeface="Times New Roman" pitchFamily="18" charset="0"/>
              </a:rPr>
              <a:t> не </a:t>
            </a:r>
            <a:r>
              <a:rPr lang="ru-RU" sz="2000" dirty="0" err="1">
                <a:latin typeface="Times New Roman" pitchFamily="18" charset="0"/>
                <a:cs typeface="Times New Roman" pitchFamily="18" charset="0"/>
              </a:rPr>
              <a:t>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об’єктивним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показником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оскільки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точну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оцінку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акціонерного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капіталу</a:t>
            </a:r>
            <a:r>
              <a:rPr lang="ru-RU" sz="2000" dirty="0">
                <a:latin typeface="Times New Roman" pitchFamily="18" charset="0"/>
                <a:cs typeface="Times New Roman" pitchFamily="18" charset="0"/>
              </a:rPr>
              <a:t>;</a:t>
            </a:r>
          </a:p>
          <a:p>
            <a:pPr algn="just"/>
            <a:endParaRPr lang="ru-RU" sz="2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175658"/>
            <a:ext cx="8596668" cy="3906982"/>
          </a:xfrm>
        </p:spPr>
        <p:txBody>
          <a:bodyPr>
            <a:normAutofit/>
          </a:bodyPr>
          <a:lstStyle/>
          <a:p>
            <a:pPr algn="just"/>
            <a:r>
              <a:rPr lang="ru-RU" sz="2000" dirty="0" err="1">
                <a:latin typeface="Times New Roman" pitchFamily="18" charset="0"/>
                <a:cs typeface="Times New Roman" pitchFamily="18" charset="0"/>
              </a:rPr>
              <a:t>спроба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узгодження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інтересів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власників</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менеджерів</a:t>
            </a:r>
            <a:r>
              <a:rPr lang="ru-RU" sz="2000" dirty="0">
                <a:latin typeface="Times New Roman" pitchFamily="18" charset="0"/>
                <a:cs typeface="Times New Roman" pitchFamily="18" charset="0"/>
              </a:rPr>
              <a:t> шляхом </a:t>
            </a:r>
            <a:r>
              <a:rPr lang="ru-RU" sz="2000" dirty="0" err="1">
                <a:latin typeface="Times New Roman" pitchFamily="18" charset="0"/>
                <a:cs typeface="Times New Roman" pitchFamily="18" charset="0"/>
              </a:rPr>
              <a:t>співвідношення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винагороди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останніх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зростанням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призвести</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маніпулювання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інформацією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сторони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менеджерів</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власники</a:t>
            </a:r>
            <a:r>
              <a:rPr lang="ru-RU" sz="2000" dirty="0">
                <a:latin typeface="Times New Roman" pitchFamily="18" charset="0"/>
                <a:cs typeface="Times New Roman" pitchFamily="18" charset="0"/>
              </a:rPr>
              <a:t> не </a:t>
            </a:r>
            <a:r>
              <a:rPr lang="ru-RU" sz="2000" dirty="0" err="1">
                <a:latin typeface="Times New Roman" pitchFamily="18" charset="0"/>
                <a:cs typeface="Times New Roman" pitchFamily="18" charset="0"/>
              </a:rPr>
              <a:t>завжди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зацікавлені</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зростанні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довгостроковому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періоді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оскільки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власні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вигоди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пов’язані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споживанням</a:t>
            </a:r>
            <a:r>
              <a:rPr lang="ru-RU" sz="2000" dirty="0">
                <a:latin typeface="Times New Roman" pitchFamily="18" charset="0"/>
                <a:cs typeface="Times New Roman" pitchFamily="18" charset="0"/>
              </a:rPr>
              <a:t> у поточному </a:t>
            </a:r>
            <a:r>
              <a:rPr lang="ru-RU" sz="2000" dirty="0" err="1">
                <a:latin typeface="Times New Roman" pitchFamily="18" charset="0"/>
                <a:cs typeface="Times New Roman" pitchFamily="18" charset="0"/>
              </a:rPr>
              <a:t>періоді</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жоден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показників</a:t>
            </a:r>
            <a:r>
              <a:rPr lang="ru-RU" sz="2000" dirty="0">
                <a:latin typeface="Times New Roman" pitchFamily="18" charset="0"/>
                <a:cs typeface="Times New Roman" pitchFamily="18" charset="0"/>
              </a:rPr>
              <a:t> не </a:t>
            </a:r>
            <a:r>
              <a:rPr lang="ru-RU" sz="2000" dirty="0" err="1">
                <a:latin typeface="Times New Roman" pitchFamily="18" charset="0"/>
                <a:cs typeface="Times New Roman" pitchFamily="18" charset="0"/>
              </a:rPr>
              <a:t>здатен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відображати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аспекти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сприяти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підвищенню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довгостроковій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перспективі</a:t>
            </a:r>
            <a:r>
              <a:rPr lang="ru-RU" sz="20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F9C95B9B-103A-D142-FB10-205951B55318}"/>
              </a:ext>
            </a:extLst>
          </p:cNvPr>
          <p:cNvPicPr>
            <a:picLocks noGrp="1" noChangeAspect="1"/>
          </p:cNvPicPr>
          <p:nvPr>
            <p:ph idx="1"/>
          </p:nvPr>
        </p:nvPicPr>
        <p:blipFill>
          <a:blip r:embed="rId2"/>
          <a:stretch>
            <a:fillRect/>
          </a:stretch>
        </p:blipFill>
        <p:spPr>
          <a:xfrm>
            <a:off x="763571" y="782426"/>
            <a:ext cx="8738648" cy="5259600"/>
          </a:xfrm>
        </p:spPr>
      </p:pic>
    </p:spTree>
    <p:extLst>
      <p:ext uri="{BB962C8B-B14F-4D97-AF65-F5344CB8AC3E}">
        <p14:creationId xmlns:p14="http://schemas.microsoft.com/office/powerpoint/2010/main" val="27406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ая прямоугольная выноска 2"/>
          <p:cNvSpPr/>
          <p:nvPr/>
        </p:nvSpPr>
        <p:spPr>
          <a:xfrm>
            <a:off x="2351584" y="217094"/>
            <a:ext cx="3168352" cy="4652066"/>
          </a:xfrm>
          <a:prstGeom prst="wedgeRoundRectCallout">
            <a:avLst>
              <a:gd name="adj1" fmla="val 49767"/>
              <a:gd name="adj2" fmla="val 639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itchFamily="18" charset="0"/>
                <a:cs typeface="Times New Roman" pitchFamily="18" charset="0"/>
              </a:rPr>
              <a:t>За </a:t>
            </a:r>
            <a:r>
              <a:rPr lang="ru-RU" sz="2000" dirty="0" err="1">
                <a:solidFill>
                  <a:schemeClr val="tx1"/>
                </a:solidFill>
                <a:latin typeface="Times New Roman" pitchFamily="18" charset="0"/>
                <a:cs typeface="Times New Roman" pitchFamily="18" charset="0"/>
              </a:rPr>
              <a:t>даними</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зарубіжних</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консалтингових</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компаній</a:t>
            </a:r>
            <a:r>
              <a:rPr lang="ru-RU" sz="2000" dirty="0">
                <a:solidFill>
                  <a:schemeClr val="tx1"/>
                </a:solidFill>
                <a:latin typeface="Times New Roman" pitchFamily="18" charset="0"/>
                <a:cs typeface="Times New Roman" pitchFamily="18" charset="0"/>
              </a:rPr>
              <a:t>, на </a:t>
            </a:r>
            <a:r>
              <a:rPr lang="ru-RU" sz="2000" dirty="0" err="1">
                <a:solidFill>
                  <a:schemeClr val="tx1"/>
                </a:solidFill>
                <a:latin typeface="Times New Roman" pitchFamily="18" charset="0"/>
                <a:cs typeface="Times New Roman" pitchFamily="18" charset="0"/>
              </a:rPr>
              <a:t>підприємствах</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які</a:t>
            </a:r>
            <a:r>
              <a:rPr lang="ru-RU" sz="2000" dirty="0">
                <a:solidFill>
                  <a:schemeClr val="tx1"/>
                </a:solidFill>
                <a:latin typeface="Times New Roman" pitchFamily="18" charset="0"/>
                <a:cs typeface="Times New Roman" pitchFamily="18" charset="0"/>
              </a:rPr>
              <a:t> не </a:t>
            </a:r>
            <a:r>
              <a:rPr lang="ru-RU" sz="2000" dirty="0" err="1">
                <a:solidFill>
                  <a:schemeClr val="tx1"/>
                </a:solidFill>
                <a:latin typeface="Times New Roman" pitchFamily="18" charset="0"/>
                <a:cs typeface="Times New Roman" pitchFamily="18" charset="0"/>
              </a:rPr>
              <a:t>практикують</a:t>
            </a:r>
            <a:r>
              <a:rPr lang="ru-RU" sz="2000" dirty="0">
                <a:solidFill>
                  <a:schemeClr val="tx1"/>
                </a:solidFill>
                <a:latin typeface="Times New Roman" pitchFamily="18" charset="0"/>
                <a:cs typeface="Times New Roman" pitchFamily="18" charset="0"/>
              </a:rPr>
              <a:t> VBM, </a:t>
            </a:r>
            <a:r>
              <a:rPr lang="ru-RU" sz="2000" dirty="0" err="1">
                <a:solidFill>
                  <a:schemeClr val="tx1"/>
                </a:solidFill>
                <a:latin typeface="Times New Roman" pitchFamily="18" charset="0"/>
                <a:cs typeface="Times New Roman" pitchFamily="18" charset="0"/>
              </a:rPr>
              <a:t>вартість</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акцій</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формує</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тільки</a:t>
            </a:r>
            <a:r>
              <a:rPr lang="ru-RU" sz="2000" dirty="0">
                <a:solidFill>
                  <a:schemeClr val="tx1"/>
                </a:solidFill>
                <a:latin typeface="Times New Roman" pitchFamily="18" charset="0"/>
                <a:cs typeface="Times New Roman" pitchFamily="18" charset="0"/>
              </a:rPr>
              <a:t> 30-40% </a:t>
            </a:r>
            <a:r>
              <a:rPr lang="ru-RU" sz="2000" dirty="0" err="1">
                <a:solidFill>
                  <a:schemeClr val="tx1"/>
                </a:solidFill>
                <a:latin typeface="Times New Roman" pitchFamily="18" charset="0"/>
                <a:cs typeface="Times New Roman" pitchFamily="18" charset="0"/>
              </a:rPr>
              <a:t>капіталу</a:t>
            </a:r>
            <a:r>
              <a:rPr lang="ru-RU" sz="2000" dirty="0">
                <a:solidFill>
                  <a:schemeClr val="tx1"/>
                </a:solidFill>
                <a:latin typeface="Times New Roman" pitchFamily="18" charset="0"/>
                <a:cs typeface="Times New Roman" pitchFamily="18" charset="0"/>
              </a:rPr>
              <a:t>, в той час як до 50% </a:t>
            </a:r>
            <a:r>
              <a:rPr lang="ru-RU" sz="2000" dirty="0" err="1">
                <a:solidFill>
                  <a:schemeClr val="tx1"/>
                </a:solidFill>
                <a:latin typeface="Times New Roman" pitchFamily="18" charset="0"/>
                <a:cs typeface="Times New Roman" pitchFamily="18" charset="0"/>
              </a:rPr>
              <a:t>ніяк</a:t>
            </a:r>
            <a:r>
              <a:rPr lang="ru-RU" sz="2000" dirty="0">
                <a:solidFill>
                  <a:schemeClr val="tx1"/>
                </a:solidFill>
                <a:latin typeface="Times New Roman" pitchFamily="18" charset="0"/>
                <a:cs typeface="Times New Roman" pitchFamily="18" charset="0"/>
              </a:rPr>
              <a:t> не </a:t>
            </a:r>
            <a:r>
              <a:rPr lang="ru-RU" sz="2000" dirty="0" err="1">
                <a:solidFill>
                  <a:schemeClr val="tx1"/>
                </a:solidFill>
                <a:latin typeface="Times New Roman" pitchFamily="18" charset="0"/>
                <a:cs typeface="Times New Roman" pitchFamily="18" charset="0"/>
              </a:rPr>
              <a:t>впливає</a:t>
            </a:r>
            <a:r>
              <a:rPr lang="ru-RU" sz="2000" dirty="0">
                <a:solidFill>
                  <a:schemeClr val="tx1"/>
                </a:solidFill>
                <a:latin typeface="Times New Roman" pitchFamily="18" charset="0"/>
                <a:cs typeface="Times New Roman" pitchFamily="18" charset="0"/>
              </a:rPr>
              <a:t> на </a:t>
            </a:r>
            <a:r>
              <a:rPr lang="ru-RU" sz="2000" dirty="0" err="1">
                <a:solidFill>
                  <a:schemeClr val="tx1"/>
                </a:solidFill>
                <a:latin typeface="Times New Roman" pitchFamily="18" charset="0"/>
                <a:cs typeface="Times New Roman" pitchFamily="18" charset="0"/>
              </a:rPr>
              <a:t>вартість</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компанії</a:t>
            </a:r>
            <a:r>
              <a:rPr lang="ru-RU" sz="2000" dirty="0">
                <a:solidFill>
                  <a:schemeClr val="tx1"/>
                </a:solidFill>
                <a:latin typeface="Times New Roman" pitchFamily="18" charset="0"/>
                <a:cs typeface="Times New Roman" pitchFamily="18" charset="0"/>
              </a:rPr>
              <a:t>, а 20-25% - </a:t>
            </a:r>
            <a:r>
              <a:rPr lang="ru-RU" sz="2000" dirty="0" err="1">
                <a:solidFill>
                  <a:schemeClr val="tx1"/>
                </a:solidFill>
                <a:latin typeface="Times New Roman" pitchFamily="18" charset="0"/>
                <a:cs typeface="Times New Roman" pitchFamily="18" charset="0"/>
              </a:rPr>
              <a:t>взагалі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здійснює</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негативний</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вплив</a:t>
            </a:r>
            <a:r>
              <a:rPr lang="ru-RU" sz="2000" dirty="0">
                <a:solidFill>
                  <a:schemeClr val="tx1"/>
                </a:solidFill>
                <a:latin typeface="Times New Roman" pitchFamily="18" charset="0"/>
                <a:cs typeface="Times New Roman" pitchFamily="18" charset="0"/>
              </a:rPr>
              <a:t> на </a:t>
            </a:r>
            <a:r>
              <a:rPr lang="ru-RU" sz="2000" dirty="0" err="1">
                <a:solidFill>
                  <a:schemeClr val="tx1"/>
                </a:solidFill>
                <a:latin typeface="Times New Roman" pitchFamily="18" charset="0"/>
                <a:cs typeface="Times New Roman" pitchFamily="18" charset="0"/>
              </a:rPr>
              <a:t>вартість</a:t>
            </a:r>
            <a:r>
              <a:rPr lang="ru-RU" sz="2000" dirty="0">
                <a:solidFill>
                  <a:schemeClr val="tx1"/>
                </a:solidFill>
                <a:latin typeface="Times New Roman" pitchFamily="18" charset="0"/>
                <a:cs typeface="Times New Roman" pitchFamily="18" charset="0"/>
              </a:rPr>
              <a:t>.</a:t>
            </a:r>
          </a:p>
          <a:p>
            <a:pPr algn="ctr"/>
            <a:endParaRPr lang="ru-RU" dirty="0"/>
          </a:p>
        </p:txBody>
      </p:sp>
      <p:sp>
        <p:nvSpPr>
          <p:cNvPr id="4" name="Скругленная прямоугольная выноска 3"/>
          <p:cNvSpPr/>
          <p:nvPr/>
        </p:nvSpPr>
        <p:spPr>
          <a:xfrm>
            <a:off x="6744072" y="243392"/>
            <a:ext cx="3168352" cy="4608512"/>
          </a:xfrm>
          <a:prstGeom prst="wedgeRoundRectCallout">
            <a:avLst>
              <a:gd name="adj1" fmla="val -51158"/>
              <a:gd name="adj2" fmla="val 648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a:solidFill>
                  <a:schemeClr val="tx1"/>
                </a:solidFill>
                <a:latin typeface="Times New Roman" pitchFamily="18" charset="0"/>
                <a:cs typeface="Times New Roman" pitchFamily="18" charset="0"/>
              </a:rPr>
              <a:t>Компанії</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що</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використовують</a:t>
            </a:r>
            <a:r>
              <a:rPr lang="ru-RU" sz="2000" dirty="0">
                <a:solidFill>
                  <a:schemeClr val="tx1"/>
                </a:solidFill>
                <a:latin typeface="Times New Roman" pitchFamily="18" charset="0"/>
                <a:cs typeface="Times New Roman" pitchFamily="18" charset="0"/>
              </a:rPr>
              <a:t> VBM, </a:t>
            </a:r>
            <a:r>
              <a:rPr lang="ru-RU" sz="2000" dirty="0" err="1">
                <a:solidFill>
                  <a:schemeClr val="tx1"/>
                </a:solidFill>
                <a:latin typeface="Times New Roman" pitchFamily="18" charset="0"/>
                <a:cs typeface="Times New Roman" pitchFamily="18" charset="0"/>
              </a:rPr>
              <a:t>приносять</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своїм</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акціонерам</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дохід</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який</a:t>
            </a:r>
            <a:r>
              <a:rPr lang="ru-RU" sz="2000" dirty="0">
                <a:solidFill>
                  <a:schemeClr val="tx1"/>
                </a:solidFill>
                <a:latin typeface="Times New Roman" pitchFamily="18" charset="0"/>
                <a:cs typeface="Times New Roman" pitchFamily="18" charset="0"/>
              </a:rPr>
              <a:t> на 3,1% </a:t>
            </a:r>
            <a:r>
              <a:rPr lang="ru-RU" sz="2000" dirty="0" err="1">
                <a:solidFill>
                  <a:schemeClr val="tx1"/>
                </a:solidFill>
                <a:latin typeface="Times New Roman" pitchFamily="18" charset="0"/>
                <a:cs typeface="Times New Roman" pitchFamily="18" charset="0"/>
              </a:rPr>
              <a:t>перевищує</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середні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показники</a:t>
            </a:r>
            <a:r>
              <a:rPr lang="ru-RU" sz="2000" dirty="0">
                <a:solidFill>
                  <a:schemeClr val="tx1"/>
                </a:solidFill>
                <a:latin typeface="Times New Roman" pitchFamily="18" charset="0"/>
                <a:cs typeface="Times New Roman" pitchFamily="18" charset="0"/>
              </a:rPr>
              <a:t> по </a:t>
            </a:r>
            <a:r>
              <a:rPr lang="ru-RU" sz="2000" dirty="0" err="1">
                <a:solidFill>
                  <a:schemeClr val="tx1"/>
                </a:solidFill>
                <a:latin typeface="Times New Roman" pitchFamily="18" charset="0"/>
                <a:cs typeface="Times New Roman" pitchFamily="18" charset="0"/>
              </a:rPr>
              <a:t>галузі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Крім</a:t>
            </a:r>
            <a:r>
              <a:rPr lang="ru-RU" sz="2000" dirty="0">
                <a:solidFill>
                  <a:schemeClr val="tx1"/>
                </a:solidFill>
                <a:latin typeface="Times New Roman" pitchFamily="18" charset="0"/>
                <a:cs typeface="Times New Roman" pitchFamily="18" charset="0"/>
              </a:rPr>
              <a:t> того, за статистикою, </a:t>
            </a:r>
            <a:r>
              <a:rPr lang="ru-RU" sz="2000" dirty="0" err="1">
                <a:solidFill>
                  <a:schemeClr val="tx1"/>
                </a:solidFill>
                <a:latin typeface="Times New Roman" pitchFamily="18" charset="0"/>
                <a:cs typeface="Times New Roman" pitchFamily="18" charset="0"/>
              </a:rPr>
              <a:t>компанії</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що</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використовують</a:t>
            </a:r>
            <a:r>
              <a:rPr lang="ru-RU" sz="2000" dirty="0">
                <a:solidFill>
                  <a:schemeClr val="tx1"/>
                </a:solidFill>
                <a:latin typeface="Times New Roman" pitchFamily="18" charset="0"/>
                <a:cs typeface="Times New Roman" pitchFamily="18" charset="0"/>
              </a:rPr>
              <a:t> у </a:t>
            </a:r>
            <a:r>
              <a:rPr lang="ru-RU" sz="2000" dirty="0" err="1">
                <a:solidFill>
                  <a:schemeClr val="tx1"/>
                </a:solidFill>
                <a:latin typeface="Times New Roman" pitchFamily="18" charset="0"/>
                <a:cs typeface="Times New Roman" pitchFamily="18" charset="0"/>
              </a:rPr>
              <a:t>практиці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управління</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концепцію</a:t>
            </a:r>
            <a:r>
              <a:rPr lang="ru-RU" sz="2000" dirty="0">
                <a:solidFill>
                  <a:schemeClr val="tx1"/>
                </a:solidFill>
                <a:latin typeface="Times New Roman" pitchFamily="18" charset="0"/>
                <a:cs typeface="Times New Roman" pitchFamily="18" charset="0"/>
              </a:rPr>
              <a:t> VBM, </a:t>
            </a:r>
            <a:r>
              <a:rPr lang="ru-RU" sz="2000" dirty="0" err="1">
                <a:solidFill>
                  <a:schemeClr val="tx1"/>
                </a:solidFill>
                <a:latin typeface="Times New Roman" pitchFamily="18" charset="0"/>
                <a:cs typeface="Times New Roman" pitchFamily="18" charset="0"/>
              </a:rPr>
              <a:t>перевиконують</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заплановані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фінансові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показники</a:t>
            </a:r>
            <a:r>
              <a:rPr lang="ru-RU" sz="2000" dirty="0">
                <a:solidFill>
                  <a:schemeClr val="tx1"/>
                </a:solidFill>
                <a:latin typeface="Times New Roman" pitchFamily="18" charset="0"/>
                <a:cs typeface="Times New Roman" pitchFamily="18" charset="0"/>
              </a:rPr>
              <a:t> в </a:t>
            </a:r>
            <a:r>
              <a:rPr lang="ru-RU" sz="2000" dirty="0" err="1">
                <a:solidFill>
                  <a:schemeClr val="tx1"/>
                </a:solidFill>
                <a:latin typeface="Times New Roman" pitchFamily="18" charset="0"/>
                <a:cs typeface="Times New Roman" pitchFamily="18" charset="0"/>
              </a:rPr>
              <a:t>середньому</a:t>
            </a:r>
            <a:r>
              <a:rPr lang="ru-RU" sz="2000" dirty="0">
                <a:solidFill>
                  <a:schemeClr val="tx1"/>
                </a:solidFill>
                <a:latin typeface="Times New Roman" pitchFamily="18" charset="0"/>
                <a:cs typeface="Times New Roman" pitchFamily="18" charset="0"/>
              </a:rPr>
              <a:t> на 8,25% за </a:t>
            </a:r>
            <a:r>
              <a:rPr lang="ru-RU" sz="2000" dirty="0" err="1">
                <a:solidFill>
                  <a:schemeClr val="tx1"/>
                </a:solidFill>
                <a:latin typeface="Times New Roman" pitchFamily="18" charset="0"/>
                <a:cs typeface="Times New Roman" pitchFamily="18" charset="0"/>
              </a:rPr>
              <a:t>рік</a:t>
            </a:r>
            <a:r>
              <a:rPr lang="ru-RU" sz="2000" dirty="0">
                <a:solidFill>
                  <a:schemeClr val="tx1"/>
                </a:solidFill>
                <a:latin typeface="Times New Roman" pitchFamily="18" charset="0"/>
                <a:cs typeface="Times New Roman" pitchFamily="18" charset="0"/>
              </a:rPr>
              <a:t> </a:t>
            </a:r>
          </a:p>
        </p:txBody>
      </p:sp>
      <p:sp>
        <p:nvSpPr>
          <p:cNvPr id="5" name="Плюс 4"/>
          <p:cNvSpPr/>
          <p:nvPr/>
        </p:nvSpPr>
        <p:spPr>
          <a:xfrm>
            <a:off x="7752184" y="5102368"/>
            <a:ext cx="1152128" cy="7920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3395700" y="5013176"/>
            <a:ext cx="1080120" cy="86409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5015880" y="5517232"/>
            <a:ext cx="201622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Times New Roman" pitchFamily="18" charset="0"/>
                <a:cs typeface="Times New Roman" pitchFamily="18" charset="0"/>
              </a:rPr>
              <a:t>VBM</a:t>
            </a:r>
            <a:endParaRPr lang="ru-RU" sz="4800" dirty="0"/>
          </a:p>
        </p:txBody>
      </p:sp>
    </p:spTree>
    <p:extLst>
      <p:ext uri="{BB962C8B-B14F-4D97-AF65-F5344CB8AC3E}">
        <p14:creationId xmlns:p14="http://schemas.microsoft.com/office/powerpoint/2010/main" val="21069669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79576" y="332657"/>
            <a:ext cx="7488832" cy="1200329"/>
          </a:xfrm>
          <a:prstGeom prst="rect">
            <a:avLst/>
          </a:prstGeom>
        </p:spPr>
        <p:txBody>
          <a:bodyPr wrap="square">
            <a:spAutoFit/>
          </a:bodyPr>
          <a:lstStyle/>
          <a:p>
            <a:pPr algn="ctr"/>
            <a:r>
              <a:rPr lang="uk-UA" sz="2400" b="1" dirty="0">
                <a:latin typeface="Times New Roman" pitchFamily="18" charset="0"/>
                <a:cs typeface="Times New Roman" pitchFamily="18" charset="0"/>
              </a:rPr>
              <a:t>На сьогоднішній день найвідомішою і найбільш вживаною в закордонній практиці є концепція вартісно-орієнтованого управління (</a:t>
            </a:r>
            <a:r>
              <a:rPr lang="en-US" sz="2400" b="1" dirty="0">
                <a:latin typeface="Times New Roman" pitchFamily="18" charset="0"/>
                <a:cs typeface="Times New Roman" pitchFamily="18" charset="0"/>
              </a:rPr>
              <a:t>VBM</a:t>
            </a:r>
            <a:r>
              <a:rPr lang="uk-UA" sz="2400" b="1"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3" name="Прямоугольник 2"/>
          <p:cNvSpPr/>
          <p:nvPr/>
        </p:nvSpPr>
        <p:spPr>
          <a:xfrm>
            <a:off x="6165025" y="1772817"/>
            <a:ext cx="4283968" cy="2031325"/>
          </a:xfrm>
          <a:prstGeom prst="rect">
            <a:avLst/>
          </a:prstGeom>
        </p:spPr>
        <p:txBody>
          <a:bodyPr wrap="square">
            <a:spAutoFit/>
          </a:bodyPr>
          <a:lstStyle/>
          <a:p>
            <a:r>
              <a:rPr lang="ru-RU" b="1" i="1" dirty="0">
                <a:latin typeface="Times New Roman" pitchFamily="18" charset="0"/>
                <a:cs typeface="Times New Roman" pitchFamily="18" charset="0"/>
              </a:rPr>
              <a:t>VBM — </a:t>
            </a:r>
            <a:r>
              <a:rPr lang="ru-RU" b="1" i="1" dirty="0" err="1">
                <a:latin typeface="Times New Roman" pitchFamily="18" charset="0"/>
                <a:cs typeface="Times New Roman" pitchFamily="18" charset="0"/>
              </a:rPr>
              <a:t>це</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підхід</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щодо</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ухвалення</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фінансово-економічних</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рішень</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заснований</a:t>
            </a:r>
            <a:r>
              <a:rPr lang="ru-RU" b="1" i="1" dirty="0">
                <a:latin typeface="Times New Roman" pitchFamily="18" charset="0"/>
                <a:cs typeface="Times New Roman" pitchFamily="18" charset="0"/>
              </a:rPr>
              <a:t> на </a:t>
            </a:r>
            <a:r>
              <a:rPr lang="ru-RU" b="1" i="1" dirty="0" err="1">
                <a:latin typeface="Times New Roman" pitchFamily="18" charset="0"/>
                <a:cs typeface="Times New Roman" pitchFamily="18" charset="0"/>
              </a:rPr>
              <a:t>пріоритетності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фінансових</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інтересів</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власників</a:t>
            </a:r>
            <a:r>
              <a:rPr lang="ru-RU" b="1" i="1" dirty="0">
                <a:latin typeface="Times New Roman" pitchFamily="18" charset="0"/>
                <a:cs typeface="Times New Roman" pitchFamily="18" charset="0"/>
              </a:rPr>
              <a:t> і </a:t>
            </a:r>
            <a:r>
              <a:rPr lang="ru-RU" b="1" i="1" dirty="0" err="1">
                <a:latin typeface="Times New Roman" pitchFamily="18" charset="0"/>
                <a:cs typeface="Times New Roman" pitchFamily="18" charset="0"/>
              </a:rPr>
              <a:t>необхідності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максимізації</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вартості</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компанії</a:t>
            </a:r>
            <a:r>
              <a:rPr lang="ru-RU" b="1" i="1" dirty="0">
                <a:latin typeface="Times New Roman" pitchFamily="18" charset="0"/>
                <a:cs typeface="Times New Roman" pitchFamily="18" charset="0"/>
              </a:rPr>
              <a:t> з </a:t>
            </a:r>
            <a:r>
              <a:rPr lang="ru-RU" b="1" i="1" dirty="0" err="1">
                <a:latin typeface="Times New Roman" pitchFamily="18" charset="0"/>
                <a:cs typeface="Times New Roman" pitchFamily="18" charset="0"/>
              </a:rPr>
              <a:t>урахуванням</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цілей</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стейкхолдерів</a:t>
            </a:r>
            <a:r>
              <a:rPr lang="ru-RU" b="1" i="1" dirty="0">
                <a:latin typeface="Times New Roman" pitchFamily="18" charset="0"/>
                <a:cs typeface="Times New Roman" pitchFamily="18" charset="0"/>
              </a:rPr>
              <a:t> як </a:t>
            </a:r>
            <a:r>
              <a:rPr lang="ru-RU" b="1" i="1" dirty="0" err="1">
                <a:latin typeface="Times New Roman" pitchFamily="18" charset="0"/>
                <a:cs typeface="Times New Roman" pitchFamily="18" charset="0"/>
              </a:rPr>
              <a:t>додаткової</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умови</a:t>
            </a:r>
            <a:r>
              <a:rPr lang="ru-RU" b="1" i="1" dirty="0">
                <a:latin typeface="Times New Roman" pitchFamily="18" charset="0"/>
                <a:cs typeface="Times New Roman" pitchFamily="18" charset="0"/>
              </a:rPr>
              <a:t>.</a:t>
            </a:r>
          </a:p>
        </p:txBody>
      </p:sp>
      <p:sp>
        <p:nvSpPr>
          <p:cNvPr id="4" name="Прямоугольник 3"/>
          <p:cNvSpPr/>
          <p:nvPr/>
        </p:nvSpPr>
        <p:spPr>
          <a:xfrm>
            <a:off x="1553904" y="4293097"/>
            <a:ext cx="5550208" cy="2554545"/>
          </a:xfrm>
          <a:prstGeom prst="rect">
            <a:avLst/>
          </a:prstGeom>
        </p:spPr>
        <p:txBody>
          <a:bodyPr wrap="square">
            <a:spAutoFit/>
          </a:bodyPr>
          <a:lstStyle/>
          <a:p>
            <a:pPr algn="just"/>
            <a:r>
              <a:rPr lang="ru-RU" sz="2000" dirty="0" err="1">
                <a:latin typeface="Times New Roman" pitchFamily="18" charset="0"/>
                <a:cs typeface="Times New Roman" pitchFamily="18" charset="0"/>
              </a:rPr>
              <a:t>управління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компанією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має</a:t>
            </a:r>
            <a:r>
              <a:rPr lang="ru-RU" sz="2000" dirty="0">
                <a:latin typeface="Times New Roman" pitchFamily="18" charset="0"/>
                <a:cs typeface="Times New Roman" pitchFamily="18" charset="0"/>
              </a:rPr>
              <a:t> бути </a:t>
            </a:r>
            <a:r>
              <a:rPr lang="ru-RU" sz="2000" dirty="0" err="1">
                <a:latin typeface="Times New Roman" pitchFamily="18" charset="0"/>
                <a:cs typeface="Times New Roman" pitchFamily="18" charset="0"/>
              </a:rPr>
              <a:t>спрямоване</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зростання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ринкової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фірми</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її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акцій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Основним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завданням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підходу</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управління</a:t>
            </a:r>
            <a:r>
              <a:rPr lang="ru-RU" sz="2000" dirty="0">
                <a:latin typeface="Times New Roman" pitchFamily="18" charset="0"/>
                <a:cs typeface="Times New Roman" pitchFamily="18" charset="0"/>
              </a:rPr>
              <a:t> є </a:t>
            </a:r>
            <a:r>
              <a:rPr lang="ru-RU" sz="2000" dirty="0" err="1">
                <a:latin typeface="Times New Roman" pitchFamily="18" charset="0"/>
                <a:cs typeface="Times New Roman" pitchFamily="18" charset="0"/>
              </a:rPr>
              <a:t>виділення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основних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чинників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формують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value-драйверів</a:t>
            </a:r>
            <a:r>
              <a:rPr lang="ru-RU" sz="2000" dirty="0">
                <a:latin typeface="Times New Roman" pitchFamily="18" charset="0"/>
                <a:cs typeface="Times New Roman" pitchFamily="18" charset="0"/>
              </a:rPr>
              <a:t>), а </a:t>
            </a:r>
            <a:r>
              <a:rPr lang="ru-RU" sz="2000" dirty="0" err="1">
                <a:latin typeface="Times New Roman" pitchFamily="18" charset="0"/>
                <a:cs typeface="Times New Roman" pitchFamily="18" charset="0"/>
              </a:rPr>
              <a:t>також</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усвідомлений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системний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вплив</a:t>
            </a:r>
            <a:r>
              <a:rPr lang="ru-RU" sz="2000" dirty="0">
                <a:latin typeface="Times New Roman" pitchFamily="18" charset="0"/>
                <a:cs typeface="Times New Roman" pitchFamily="18" charset="0"/>
              </a:rPr>
              <a:t> на них з метою </a:t>
            </a:r>
            <a:r>
              <a:rPr lang="ru-RU" sz="2000" dirty="0" err="1">
                <a:latin typeface="Times New Roman" pitchFamily="18" charset="0"/>
                <a:cs typeface="Times New Roman" pitchFamily="18" charset="0"/>
              </a:rPr>
              <a:t>збільшення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компанії</a:t>
            </a:r>
            <a:r>
              <a:rPr lang="ru-RU" sz="2000" dirty="0">
                <a:latin typeface="Times New Roman" pitchFamily="18" charset="0"/>
                <a:cs typeface="Times New Roman" pitchFamily="18" charset="0"/>
              </a:rPr>
              <a:t>.</a:t>
            </a:r>
          </a:p>
        </p:txBody>
      </p:sp>
      <p:sp>
        <p:nvSpPr>
          <p:cNvPr id="5" name="Выноска 1 4"/>
          <p:cNvSpPr/>
          <p:nvPr/>
        </p:nvSpPr>
        <p:spPr>
          <a:xfrm>
            <a:off x="8075712" y="4236584"/>
            <a:ext cx="2304256" cy="936104"/>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СУТЬ КОНЦЕПЦ</a:t>
            </a:r>
            <a:r>
              <a:rPr lang="uk-UA"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ІЇ</a:t>
            </a:r>
            <a:endPar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875358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489A91-BC59-7A87-F50C-23C52CA9FD9C}"/>
              </a:ext>
            </a:extLst>
          </p:cNvPr>
          <p:cNvSpPr txBox="1"/>
          <p:nvPr/>
        </p:nvSpPr>
        <p:spPr>
          <a:xfrm>
            <a:off x="631596" y="2000195"/>
            <a:ext cx="8524186" cy="2554545"/>
          </a:xfrm>
          <a:prstGeom prst="rect">
            <a:avLst/>
          </a:prstGeom>
          <a:noFill/>
        </p:spPr>
        <p:txBody>
          <a:bodyPr wrap="square">
            <a:spAutoFit/>
          </a:bodyPr>
          <a:lstStyle/>
          <a:p>
            <a:pPr algn="ctr"/>
            <a:r>
              <a:rPr lang="uk-UA" sz="2000" b="1" dirty="0" err="1">
                <a:latin typeface="Times New Roman" panose="02020603050405020304" pitchFamily="18" charset="0"/>
                <a:cs typeface="Times New Roman" panose="02020603050405020304" pitchFamily="18" charset="0"/>
              </a:rPr>
              <a:t>Вартісно</a:t>
            </a:r>
            <a:r>
              <a:rPr lang="uk-UA" sz="2000" b="1" dirty="0">
                <a:latin typeface="Times New Roman" panose="02020603050405020304" pitchFamily="18" charset="0"/>
                <a:cs typeface="Times New Roman" panose="02020603050405020304" pitchFamily="18" charset="0"/>
              </a:rPr>
              <a:t>-орієнтоване управління складається з трьох компонентів: </a:t>
            </a:r>
            <a:endParaRPr lang="en-US" sz="2000" b="1" dirty="0">
              <a:latin typeface="Times New Roman" panose="02020603050405020304" pitchFamily="18" charset="0"/>
              <a:cs typeface="Times New Roman" panose="02020603050405020304" pitchFamily="18" charset="0"/>
            </a:endParaRPr>
          </a:p>
          <a:p>
            <a:pPr marL="342900" indent="-342900" algn="just">
              <a:buAutoNum type="arabicPeriod"/>
            </a:pPr>
            <a:r>
              <a:rPr lang="uk-UA" sz="2000" dirty="0">
                <a:latin typeface="Times New Roman" panose="02020603050405020304" pitchFamily="18" charset="0"/>
                <a:cs typeface="Times New Roman" panose="02020603050405020304" pitchFamily="18" charset="0"/>
              </a:rPr>
              <a:t>Процес створення вартості (як компанія може збільшити або згенерувати максимальну майбутню вартість). </a:t>
            </a:r>
            <a:endParaRPr lang="en-US" sz="2000" dirty="0">
              <a:latin typeface="Times New Roman" panose="02020603050405020304" pitchFamily="18" charset="0"/>
              <a:cs typeface="Times New Roman" panose="02020603050405020304" pitchFamily="18" charset="0"/>
            </a:endParaRPr>
          </a:p>
          <a:p>
            <a:pPr marL="342900" indent="-342900" algn="just">
              <a:buAutoNum type="arabicPeriod"/>
            </a:pPr>
            <a:r>
              <a:rPr lang="uk-UA" sz="2000" dirty="0">
                <a:latin typeface="Times New Roman" panose="02020603050405020304" pitchFamily="18" charset="0"/>
                <a:cs typeface="Times New Roman" panose="02020603050405020304" pitchFamily="18" charset="0"/>
              </a:rPr>
              <a:t>Управління заради вартості (система управління, зміна менеджменту, організаційна культура, комунікація, лідерство). </a:t>
            </a:r>
            <a:endParaRPr lang="en-US" sz="2000" dirty="0">
              <a:latin typeface="Times New Roman" panose="02020603050405020304" pitchFamily="18" charset="0"/>
              <a:cs typeface="Times New Roman" panose="02020603050405020304" pitchFamily="18" charset="0"/>
            </a:endParaRPr>
          </a:p>
          <a:p>
            <a:pPr marL="342900" indent="-342900" algn="just">
              <a:buAutoNum type="arabicPeriod"/>
            </a:pPr>
            <a:r>
              <a:rPr lang="uk-UA" sz="2000" dirty="0">
                <a:latin typeface="Times New Roman" panose="02020603050405020304" pitchFamily="18" charset="0"/>
                <a:cs typeface="Times New Roman" panose="02020603050405020304" pitchFamily="18" charset="0"/>
              </a:rPr>
              <a:t>Вимірювання вартості (оцінка діяльності компанії відбувається з урахуванням вірогідної динаміки змін зовнішньої і внутрішньої сфери організації). </a:t>
            </a:r>
          </a:p>
        </p:txBody>
      </p:sp>
    </p:spTree>
    <p:extLst>
      <p:ext uri="{BB962C8B-B14F-4D97-AF65-F5344CB8AC3E}">
        <p14:creationId xmlns:p14="http://schemas.microsoft.com/office/powerpoint/2010/main" val="567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B82BEA-AF01-154A-DC95-D672FB7CAD91}"/>
              </a:ext>
            </a:extLst>
          </p:cNvPr>
          <p:cNvSpPr txBox="1"/>
          <p:nvPr/>
        </p:nvSpPr>
        <p:spPr>
          <a:xfrm>
            <a:off x="1234911" y="615201"/>
            <a:ext cx="8173040" cy="4247317"/>
          </a:xfrm>
          <a:prstGeom prst="rect">
            <a:avLst/>
          </a:prstGeom>
          <a:noFill/>
        </p:spPr>
        <p:txBody>
          <a:bodyPr wrap="square">
            <a:spAutoFit/>
          </a:bodyPr>
          <a:lstStyle/>
          <a:p>
            <a:pPr algn="ctr"/>
            <a:r>
              <a:rPr lang="uk-UA" b="1" dirty="0">
                <a:latin typeface="Times New Roman" panose="02020603050405020304" pitchFamily="18" charset="0"/>
                <a:cs typeface="Times New Roman" panose="02020603050405020304" pitchFamily="18" charset="0"/>
              </a:rPr>
              <a:t>Переваги </a:t>
            </a:r>
            <a:r>
              <a:rPr lang="uk-UA" b="1" dirty="0" err="1">
                <a:latin typeface="Times New Roman" panose="02020603050405020304" pitchFamily="18" charset="0"/>
                <a:cs typeface="Times New Roman" panose="02020603050405020304" pitchFamily="18" charset="0"/>
              </a:rPr>
              <a:t>вартісно</a:t>
            </a:r>
            <a:r>
              <a:rPr lang="uk-UA" b="1" dirty="0">
                <a:latin typeface="Times New Roman" panose="02020603050405020304" pitchFamily="18" charset="0"/>
                <a:cs typeface="Times New Roman" panose="02020603050405020304" pitchFamily="18" charset="0"/>
              </a:rPr>
              <a:t>-орієнтованого підходу перед альтернативними методиками управління компанією: </a:t>
            </a:r>
            <a:endParaRPr lang="en-US" b="1" dirty="0">
              <a:latin typeface="Times New Roman" panose="02020603050405020304" pitchFamily="18" charset="0"/>
              <a:cs typeface="Times New Roman" panose="02020603050405020304" pitchFamily="18" charset="0"/>
            </a:endParaRPr>
          </a:p>
          <a:p>
            <a:pPr marL="342900" indent="-342900" algn="just">
              <a:buAutoNum type="arabicPeriod"/>
            </a:pPr>
            <a:r>
              <a:rPr lang="uk-UA" dirty="0">
                <a:latin typeface="Times New Roman" panose="02020603050405020304" pitchFamily="18" charset="0"/>
                <a:cs typeface="Times New Roman" panose="02020603050405020304" pitchFamily="18" charset="0"/>
              </a:rPr>
              <a:t>Підвищення вартості стає тією метою, заради досягнення якої стає можливим об'єднання зусиль всіх контрагентів і укладання оптимальних компромісів. </a:t>
            </a:r>
            <a:endParaRPr lang="en-US" dirty="0">
              <a:latin typeface="Times New Roman" panose="02020603050405020304" pitchFamily="18" charset="0"/>
              <a:cs typeface="Times New Roman" panose="02020603050405020304" pitchFamily="18" charset="0"/>
            </a:endParaRPr>
          </a:p>
          <a:p>
            <a:pPr marL="342900" indent="-342900" algn="just">
              <a:buAutoNum type="arabicPeriod"/>
            </a:pPr>
            <a:r>
              <a:rPr lang="uk-UA" dirty="0">
                <a:latin typeface="Times New Roman" panose="02020603050405020304" pitchFamily="18" charset="0"/>
                <a:cs typeface="Times New Roman" panose="02020603050405020304" pitchFamily="18" charset="0"/>
              </a:rPr>
              <a:t>Вартісний підхід дозволяє виділити ключові фактори вартості (тобто ті самі 20% показників, які, згідно з «принципом Парето», визначають 80 % вартості компанії) і на їх основі створити якісну систему управління бізнесом. </a:t>
            </a:r>
            <a:endParaRPr lang="en-US" dirty="0">
              <a:latin typeface="Times New Roman" panose="02020603050405020304" pitchFamily="18" charset="0"/>
              <a:cs typeface="Times New Roman" panose="02020603050405020304" pitchFamily="18" charset="0"/>
            </a:endParaRPr>
          </a:p>
          <a:p>
            <a:pPr marL="342900" indent="-342900" algn="just">
              <a:buAutoNum type="arabicPeriod"/>
            </a:pPr>
            <a:r>
              <a:rPr lang="uk-UA" dirty="0">
                <a:latin typeface="Times New Roman" panose="02020603050405020304" pitchFamily="18" charset="0"/>
                <a:cs typeface="Times New Roman" panose="02020603050405020304" pitchFamily="18" charset="0"/>
              </a:rPr>
              <a:t>Вартісний підхід вимагає здійснення постійного і максимально повного моніторингу діяльності компанії, що значно підвищує якість і ефективність прийнятих рішень (за рахунок надання керівникам і ключовим фахівцям дійсно оптимального обсягу, структури і формату інформації, необхідної для прийняття рішень). </a:t>
            </a:r>
            <a:endParaRPr lang="en-US" dirty="0">
              <a:latin typeface="Times New Roman" panose="02020603050405020304" pitchFamily="18" charset="0"/>
              <a:cs typeface="Times New Roman" panose="02020603050405020304" pitchFamily="18" charset="0"/>
            </a:endParaRPr>
          </a:p>
          <a:p>
            <a:pPr marL="342900" indent="-342900" algn="just">
              <a:buAutoNum type="arabicPeriod"/>
            </a:pPr>
            <a:r>
              <a:rPr lang="uk-UA" dirty="0">
                <a:latin typeface="Times New Roman" panose="02020603050405020304" pitchFamily="18" charset="0"/>
                <a:cs typeface="Times New Roman" panose="02020603050405020304" pitchFamily="18" charset="0"/>
              </a:rPr>
              <a:t>Концепція </a:t>
            </a:r>
            <a:r>
              <a:rPr lang="uk-UA" dirty="0" err="1">
                <a:latin typeface="Times New Roman" panose="02020603050405020304" pitchFamily="18" charset="0"/>
                <a:cs typeface="Times New Roman" panose="02020603050405020304" pitchFamily="18" charset="0"/>
              </a:rPr>
              <a:t>вартісно</a:t>
            </a:r>
            <a:r>
              <a:rPr lang="uk-UA" dirty="0">
                <a:latin typeface="Times New Roman" panose="02020603050405020304" pitchFamily="18" charset="0"/>
                <a:cs typeface="Times New Roman" panose="02020603050405020304" pitchFamily="18" charset="0"/>
              </a:rPr>
              <a:t>-орієнтованого управління дозволяє оптимально поєднувати довгострокові і короткострокові цілі бізнесу шляхом поєднання показників вартості та економічного прибутку</a:t>
            </a:r>
            <a:r>
              <a:rPr lang="uk-UA" dirty="0"/>
              <a:t>.</a:t>
            </a:r>
          </a:p>
        </p:txBody>
      </p:sp>
    </p:spTree>
    <p:extLst>
      <p:ext uri="{BB962C8B-B14F-4D97-AF65-F5344CB8AC3E}">
        <p14:creationId xmlns:p14="http://schemas.microsoft.com/office/powerpoint/2010/main" val="205056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04ED31-6E1B-00E6-8939-929B966E0FC9}"/>
              </a:ext>
            </a:extLst>
          </p:cNvPr>
          <p:cNvSpPr txBox="1"/>
          <p:nvPr/>
        </p:nvSpPr>
        <p:spPr>
          <a:xfrm>
            <a:off x="791852" y="2000195"/>
            <a:ext cx="8363930" cy="2308324"/>
          </a:xfrm>
          <a:prstGeom prst="rect">
            <a:avLst/>
          </a:prstGeom>
          <a:noFill/>
        </p:spPr>
        <p:txBody>
          <a:bodyPr wrap="square">
            <a:spAutoFit/>
          </a:bodyPr>
          <a:lstStyle/>
          <a:p>
            <a:pPr algn="just"/>
            <a:r>
              <a:rPr lang="uk-UA" dirty="0">
                <a:latin typeface="Times New Roman" panose="02020603050405020304" pitchFamily="18" charset="0"/>
                <a:cs typeface="Times New Roman" panose="02020603050405020304" pitchFamily="18" charset="0"/>
              </a:rPr>
              <a:t>5. Використання ключових показників вартості дозволяє визначити не тільки всі точки «зростання», але також врахувати всі витрати і ризики ведення бізнесу компанії.</a:t>
            </a:r>
            <a:endParaRPr lang="en-US"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 6. Управління вартістю компанії передбачає систему матеріальної компенсації співробітників компанії, яка буде безпосередньо «прив'язана» до розміру вартості, створеної кожним співробітником компанії (шляхом визначення, планування і контролю ключових факторів вартості в «зонах відповідальності» співробітників компанії)</a:t>
            </a:r>
          </a:p>
        </p:txBody>
      </p:sp>
    </p:spTree>
    <p:extLst>
      <p:ext uri="{BB962C8B-B14F-4D97-AF65-F5344CB8AC3E}">
        <p14:creationId xmlns:p14="http://schemas.microsoft.com/office/powerpoint/2010/main" val="36907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F3FFA6-51F2-30C9-5917-9FA1E15BA150}"/>
              </a:ext>
            </a:extLst>
          </p:cNvPr>
          <p:cNvSpPr txBox="1"/>
          <p:nvPr/>
        </p:nvSpPr>
        <p:spPr>
          <a:xfrm>
            <a:off x="1555423" y="753700"/>
            <a:ext cx="7600359" cy="4524315"/>
          </a:xfrm>
          <a:prstGeom prst="rect">
            <a:avLst/>
          </a:prstGeom>
          <a:noFill/>
        </p:spPr>
        <p:txBody>
          <a:bodyPr wrap="square">
            <a:spAutoFit/>
          </a:bodyPr>
          <a:lstStyle/>
          <a:p>
            <a:pPr algn="ctr"/>
            <a:r>
              <a:rPr lang="uk-UA" b="1" dirty="0">
                <a:latin typeface="Times New Roman" panose="02020603050405020304" pitchFamily="18" charset="0"/>
                <a:cs typeface="Times New Roman" panose="02020603050405020304" pitchFamily="18" charset="0"/>
              </a:rPr>
              <a:t>Основними відмінними ознаками визначень </a:t>
            </a:r>
            <a:r>
              <a:rPr lang="uk-UA" b="1">
                <a:latin typeface="Times New Roman" panose="02020603050405020304" pitchFamily="18" charset="0"/>
                <a:cs typeface="Times New Roman" panose="02020603050405020304" pitchFamily="18" charset="0"/>
              </a:rPr>
              <a:t>вартісноорієнтованого</a:t>
            </a:r>
            <a:r>
              <a:rPr lang="uk-UA" b="1" dirty="0">
                <a:latin typeface="Times New Roman" panose="02020603050405020304" pitchFamily="18" charset="0"/>
                <a:cs typeface="Times New Roman" panose="02020603050405020304" pitchFamily="18" charset="0"/>
              </a:rPr>
              <a:t> управління є: </a:t>
            </a:r>
            <a:endParaRPr lang="en-US" b="1" dirty="0">
              <a:latin typeface="Times New Roman" panose="02020603050405020304" pitchFamily="18" charset="0"/>
              <a:cs typeface="Times New Roman" panose="02020603050405020304" pitchFamily="18" charset="0"/>
            </a:endParaRPr>
          </a:p>
          <a:p>
            <a:pPr marL="342900" indent="-342900" algn="just">
              <a:buAutoNum type="arabicPeriod"/>
            </a:pPr>
            <a:r>
              <a:rPr lang="uk-UA" dirty="0">
                <a:latin typeface="Times New Roman" panose="02020603050405020304" pitchFamily="18" charset="0"/>
                <a:cs typeface="Times New Roman" panose="02020603050405020304" pitchFamily="18" charset="0"/>
              </a:rPr>
              <a:t>Система управління. «</a:t>
            </a:r>
            <a:r>
              <a:rPr lang="en-US" dirty="0">
                <a:latin typeface="Times New Roman" panose="02020603050405020304" pitchFamily="18" charset="0"/>
                <a:cs typeface="Times New Roman" panose="02020603050405020304" pitchFamily="18" charset="0"/>
              </a:rPr>
              <a:t>VBM </a:t>
            </a:r>
            <a:r>
              <a:rPr lang="uk-UA" dirty="0">
                <a:latin typeface="Times New Roman" panose="02020603050405020304" pitchFamily="18" charset="0"/>
                <a:cs typeface="Times New Roman" panose="02020603050405020304" pitchFamily="18" charset="0"/>
              </a:rPr>
              <a:t>є інструментом управління, системою контролю, апаратом, який використовується для інтеграції ресурсів і завдань для досягнення поставлених цілей організації.» Це визначення у 1998 році дав економіст із США К. </a:t>
            </a:r>
            <a:r>
              <a:rPr lang="uk-UA" dirty="0" err="1">
                <a:latin typeface="Times New Roman" panose="02020603050405020304" pitchFamily="18" charset="0"/>
                <a:cs typeface="Times New Roman" panose="02020603050405020304" pitchFamily="18" charset="0"/>
              </a:rPr>
              <a:t>Мерчанд</a:t>
            </a:r>
            <a:r>
              <a:rPr lang="uk-UA"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342900" indent="-342900" algn="just">
              <a:buAutoNum type="arabicPeriod"/>
            </a:pPr>
            <a:r>
              <a:rPr lang="uk-UA" dirty="0">
                <a:latin typeface="Times New Roman" panose="02020603050405020304" pitchFamily="18" charset="0"/>
                <a:cs typeface="Times New Roman" panose="02020603050405020304" pitchFamily="18" charset="0"/>
              </a:rPr>
              <a:t>Підхід до управління. «</a:t>
            </a:r>
            <a:r>
              <a:rPr lang="uk-UA" dirty="0" err="1">
                <a:latin typeface="Times New Roman" panose="02020603050405020304" pitchFamily="18" charset="0"/>
                <a:cs typeface="Times New Roman" panose="02020603050405020304" pitchFamily="18" charset="0"/>
              </a:rPr>
              <a:t>Вартісно</a:t>
            </a:r>
            <a:r>
              <a:rPr lang="uk-UA" dirty="0">
                <a:latin typeface="Times New Roman" panose="02020603050405020304" pitchFamily="18" charset="0"/>
                <a:cs typeface="Times New Roman" panose="02020603050405020304" pitchFamily="18" charset="0"/>
              </a:rPr>
              <a:t>-орієнтоване управління – це спосіб діяльності чи набір дій, які поширюють важливість вартості на всю компанію. Це надійний дисциплінований процес, що закладений в основу всіх бізнес рішень». Авторами даного підходу є американські вчені Р. </a:t>
            </a:r>
            <a:r>
              <a:rPr lang="uk-UA" dirty="0" err="1">
                <a:latin typeface="Times New Roman" panose="02020603050405020304" pitchFamily="18" charset="0"/>
                <a:cs typeface="Times New Roman" panose="02020603050405020304" pitchFamily="18" charset="0"/>
              </a:rPr>
              <a:t>Морін</a:t>
            </a:r>
            <a:r>
              <a:rPr lang="uk-UA" dirty="0">
                <a:latin typeface="Times New Roman" panose="02020603050405020304" pitchFamily="18" charset="0"/>
                <a:cs typeface="Times New Roman" panose="02020603050405020304" pitchFamily="18" charset="0"/>
              </a:rPr>
              <a:t> та С. </a:t>
            </a:r>
            <a:r>
              <a:rPr lang="uk-UA" dirty="0" err="1">
                <a:latin typeface="Times New Roman" panose="02020603050405020304" pitchFamily="18" charset="0"/>
                <a:cs typeface="Times New Roman" panose="02020603050405020304" pitchFamily="18" charset="0"/>
              </a:rPr>
              <a:t>Джарел</a:t>
            </a:r>
            <a:r>
              <a:rPr lang="uk-UA"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342900" indent="-342900" algn="just">
              <a:buAutoNum type="arabicPeriod"/>
            </a:pPr>
            <a:r>
              <a:rPr lang="uk-UA" dirty="0">
                <a:latin typeface="Times New Roman" panose="02020603050405020304" pitchFamily="18" charset="0"/>
                <a:cs typeface="Times New Roman" panose="02020603050405020304" pitchFamily="18" charset="0"/>
              </a:rPr>
              <a:t>Максимізація акціонерної вартості. Метою </a:t>
            </a:r>
            <a:r>
              <a:rPr lang="uk-UA" dirty="0" err="1">
                <a:latin typeface="Times New Roman" panose="02020603050405020304" pitchFamily="18" charset="0"/>
                <a:cs typeface="Times New Roman" panose="02020603050405020304" pitchFamily="18" charset="0"/>
              </a:rPr>
              <a:t>вартісно</a:t>
            </a:r>
            <a:r>
              <a:rPr lang="en-US"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орієнтованого управління є створення найбільшої вартості активів або надання даним активам якостей найбільш цінних інвестицій. Максимізація вартості також обумовлює бачення бізнесу, заснованого на очікуваних результатах</a:t>
            </a:r>
          </a:p>
        </p:txBody>
      </p:sp>
    </p:spTree>
    <p:extLst>
      <p:ext uri="{BB962C8B-B14F-4D97-AF65-F5344CB8AC3E}">
        <p14:creationId xmlns:p14="http://schemas.microsoft.com/office/powerpoint/2010/main" val="360902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990</TotalTime>
  <Words>2850</Words>
  <Application>Microsoft Office PowerPoint</Application>
  <PresentationFormat>Широкоэкранный</PresentationFormat>
  <Paragraphs>138</Paragraphs>
  <Slides>37</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37</vt:i4>
      </vt:variant>
    </vt:vector>
  </HeadingPairs>
  <TitlesOfParts>
    <vt:vector size="43" baseType="lpstr">
      <vt:lpstr>Arial</vt:lpstr>
      <vt:lpstr>Times New Roman</vt:lpstr>
      <vt:lpstr>Trebuchet MS</vt:lpstr>
      <vt:lpstr>Wingdings 3</vt:lpstr>
      <vt:lpstr>Грань</vt:lpstr>
      <vt:lpstr>Презентация</vt:lpstr>
      <vt:lpstr>Тема 8 ВАРТІСНО-ОРІЄНТОВАНИЙ КОНТРОЛІНГ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8.2. Елементи і складові процесу управління вартістю</vt:lpstr>
      <vt:lpstr>Презентация PowerPoint</vt:lpstr>
      <vt:lpstr>6.3. Фактори, які впливають на вартість підприємства</vt:lpstr>
      <vt:lpstr>Презентация PowerPoint</vt:lpstr>
      <vt:lpstr>Презентация PowerPoint</vt:lpstr>
      <vt:lpstr>Презентация PowerPoint</vt:lpstr>
      <vt:lpstr>8.4.Етапи впровадження вартісно-орієнтованого контролінгу та його практична значимість</vt:lpstr>
      <vt:lpstr>Презентация PowerPoint</vt:lpstr>
      <vt:lpstr>Можна виокремити три підходи до побудови системи показників: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4 Контролінг управління витратами в системі фінансового управління підприємством</dc:title>
  <dc:creator>Прохорчук Наталія Олегівна</dc:creator>
  <cp:lastModifiedBy>Користувач</cp:lastModifiedBy>
  <cp:revision>114</cp:revision>
  <dcterms:created xsi:type="dcterms:W3CDTF">2022-10-04T06:51:51Z</dcterms:created>
  <dcterms:modified xsi:type="dcterms:W3CDTF">2024-02-26T22:07:37Z</dcterms:modified>
</cp:coreProperties>
</file>