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64" r:id="rId10"/>
    <p:sldId id="290" r:id="rId11"/>
    <p:sldId id="289" r:id="rId12"/>
    <p:sldId id="291" r:id="rId13"/>
    <p:sldId id="271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96E7F41-013A-8688-1F26-28CDC60B8751}"/>
              </a:ext>
            </a:extLst>
          </p:cNvPr>
          <p:cNvSpPr txBox="1">
            <a:spLocks/>
          </p:cNvSpPr>
          <p:nvPr/>
        </p:nvSpPr>
        <p:spPr>
          <a:xfrm>
            <a:off x="1839686" y="3657987"/>
            <a:ext cx="10178143" cy="1893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600" dirty="0"/>
              <a:t>Викладач: Сергієнко Лариса Василівна, </a:t>
            </a:r>
          </a:p>
          <a:p>
            <a:pPr algn="r"/>
            <a:r>
              <a:rPr lang="uk-UA" sz="2600" dirty="0"/>
              <a:t>доктор наук з державного управління, доцент</a:t>
            </a:r>
          </a:p>
          <a:p>
            <a:pPr algn="r"/>
            <a:r>
              <a:rPr lang="uk-UA" sz="2600" dirty="0" err="1"/>
              <a:t>Ауд</a:t>
            </a:r>
            <a:r>
              <a:rPr lang="uk-UA" sz="2600" dirty="0"/>
              <a:t>. 304</a:t>
            </a:r>
            <a:endParaRPr lang="en-US" sz="2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3534E9F-1913-75B4-EEB7-B885BA20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4" y="1929267"/>
            <a:ext cx="11522075" cy="1162050"/>
          </a:xfrm>
        </p:spPr>
        <p:txBody>
          <a:bodyPr>
            <a:normAutofit fontScale="90000"/>
          </a:bodyPr>
          <a:lstStyle/>
          <a:p>
            <a:r>
              <a:rPr lang="uk-UA" sz="5200" dirty="0"/>
              <a:t>Антикорупція та доброчесність</a:t>
            </a:r>
            <a:br>
              <a:rPr lang="uk-UA" dirty="0"/>
            </a:br>
            <a:r>
              <a:rPr lang="uk-UA" sz="2000" dirty="0"/>
              <a:t>у рамках Проекту «Прозорі університети» від НАЗК</a:t>
            </a:r>
          </a:p>
        </p:txBody>
      </p:sp>
    </p:spTree>
    <p:extLst>
      <p:ext uri="{BB962C8B-B14F-4D97-AF65-F5344CB8AC3E}">
        <p14:creationId xmlns:p14="http://schemas.microsoft.com/office/powerpoint/2010/main" val="373774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5453743" y="407603"/>
            <a:ext cx="6420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Найбільшим досягненням у сфері </a:t>
            </a:r>
            <a:r>
              <a:rPr lang="uk-UA" sz="2400" dirty="0" err="1"/>
              <a:t>антикорупції</a:t>
            </a:r>
            <a:r>
              <a:rPr lang="uk-UA" sz="2400" dirty="0"/>
              <a:t> на сьогодні є ухвалення 2003 року Генеральною Асамблеєю Організації Об’єднаних Націй </a:t>
            </a:r>
            <a:br>
              <a:rPr lang="uk-UA" sz="2400" dirty="0"/>
            </a:br>
            <a:r>
              <a:rPr lang="uk-UA" sz="2400" b="1" dirty="0"/>
              <a:t>Конвенції ООН проти корупції</a:t>
            </a:r>
            <a:r>
              <a:rPr lang="uk-UA" sz="2400" dirty="0"/>
              <a:t>. Її підписала </a:t>
            </a:r>
            <a:r>
              <a:rPr lang="uk-UA" sz="2400" b="1" dirty="0"/>
              <a:t>181 країна</a:t>
            </a:r>
            <a:r>
              <a:rPr lang="uk-UA" sz="2400" dirty="0"/>
              <a:t>, саме тому нині це єдиний універсальний юридично обов’язковий міжнародний документ у сфері протидії корупції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2775" y="4037035"/>
            <a:ext cx="108335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Відповідно</a:t>
            </a:r>
            <a:r>
              <a:rPr lang="ru-RU" sz="2000" dirty="0"/>
              <a:t> </a:t>
            </a:r>
            <a:r>
              <a:rPr lang="ru-RU" sz="2000" b="1" dirty="0"/>
              <a:t>до </a:t>
            </a:r>
            <a:r>
              <a:rPr lang="ru-RU" sz="2000" b="1" dirty="0" err="1"/>
              <a:t>статті</a:t>
            </a:r>
            <a:r>
              <a:rPr lang="ru-RU" sz="2000" b="1" dirty="0"/>
              <a:t> 5 </a:t>
            </a:r>
            <a:r>
              <a:rPr lang="ru-RU" sz="2000" b="1" dirty="0" err="1"/>
              <a:t>Конвенції</a:t>
            </a:r>
            <a:r>
              <a:rPr lang="ru-RU" sz="2000" b="1" dirty="0"/>
              <a:t> ООН </a:t>
            </a:r>
            <a:r>
              <a:rPr lang="ru-RU" sz="2000" b="1" dirty="0" err="1"/>
              <a:t>проти</a:t>
            </a:r>
            <a:r>
              <a:rPr lang="ru-RU" sz="2000" b="1" dirty="0"/>
              <a:t> </a:t>
            </a:r>
            <a:r>
              <a:rPr lang="ru-RU" sz="2000" b="1" dirty="0" err="1"/>
              <a:t>корупції</a:t>
            </a:r>
            <a:r>
              <a:rPr lang="ru-RU" sz="2000" b="1" dirty="0"/>
              <a:t> </a:t>
            </a:r>
            <a:r>
              <a:rPr lang="ru-RU" sz="2000" dirty="0" err="1"/>
              <a:t>кожна</a:t>
            </a:r>
            <a:r>
              <a:rPr lang="ru-RU" sz="2000" dirty="0"/>
              <a:t> держава-</a:t>
            </a:r>
            <a:r>
              <a:rPr lang="ru-RU" sz="2000" dirty="0" err="1"/>
              <a:t>учасниця</a:t>
            </a:r>
            <a:r>
              <a:rPr lang="ru-RU" sz="2000" dirty="0"/>
              <a:t> </a:t>
            </a:r>
            <a:r>
              <a:rPr lang="ru-RU" sz="2000" dirty="0" err="1"/>
              <a:t>розробляє</a:t>
            </a:r>
            <a:r>
              <a:rPr lang="ru-RU" sz="2000" dirty="0"/>
              <a:t> та </a:t>
            </a:r>
            <a:r>
              <a:rPr lang="ru-RU" sz="2000" dirty="0" err="1"/>
              <a:t>здійснює</a:t>
            </a:r>
            <a:r>
              <a:rPr lang="ru-RU" sz="2000" dirty="0"/>
              <a:t> </a:t>
            </a:r>
            <a:r>
              <a:rPr lang="ru-RU" sz="2000" dirty="0" err="1"/>
              <a:t>ефективну</a:t>
            </a:r>
            <a:r>
              <a:rPr lang="ru-RU" sz="2000" dirty="0"/>
              <a:t> </a:t>
            </a:r>
            <a:r>
              <a:rPr lang="ru-RU" sz="2000" dirty="0" err="1"/>
              <a:t>скоординовану</a:t>
            </a:r>
            <a:r>
              <a:rPr lang="ru-RU" sz="2000" dirty="0"/>
              <a:t> </a:t>
            </a:r>
            <a:r>
              <a:rPr lang="ru-RU" sz="2000" dirty="0" err="1"/>
              <a:t>політику</a:t>
            </a:r>
            <a:r>
              <a:rPr lang="ru-RU" sz="2000" dirty="0"/>
              <a:t> </a:t>
            </a:r>
            <a:r>
              <a:rPr lang="ru-RU" sz="2000" dirty="0" err="1"/>
              <a:t>протидії</a:t>
            </a:r>
            <a:r>
              <a:rPr lang="ru-RU" sz="2000" dirty="0"/>
              <a:t> </a:t>
            </a:r>
            <a:r>
              <a:rPr lang="ru-RU" sz="2000" dirty="0" err="1"/>
              <a:t>корупції</a:t>
            </a:r>
            <a:r>
              <a:rPr lang="ru-RU" sz="2000" dirty="0"/>
              <a:t>, яка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участі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, </a:t>
            </a:r>
            <a:r>
              <a:rPr lang="ru-RU" sz="2000" dirty="0" err="1"/>
              <a:t>відображає</a:t>
            </a:r>
            <a:r>
              <a:rPr lang="ru-RU" sz="2000" dirty="0"/>
              <a:t> </a:t>
            </a:r>
            <a:r>
              <a:rPr lang="ru-RU" sz="2000" dirty="0" err="1"/>
              <a:t>принципи</a:t>
            </a:r>
            <a:r>
              <a:rPr lang="ru-RU" sz="2000" dirty="0"/>
              <a:t> правопорядку, </a:t>
            </a:r>
            <a:r>
              <a:rPr lang="ru-RU" sz="2000" dirty="0" err="1"/>
              <a:t>належного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державними</a:t>
            </a:r>
            <a:r>
              <a:rPr lang="ru-RU" sz="2000" dirty="0"/>
              <a:t> справами й </a:t>
            </a:r>
            <a:r>
              <a:rPr lang="ru-RU" sz="2000" dirty="0" err="1"/>
              <a:t>державним</a:t>
            </a:r>
            <a:r>
              <a:rPr lang="ru-RU" sz="2000" dirty="0"/>
              <a:t> </a:t>
            </a:r>
            <a:r>
              <a:rPr lang="ru-RU" sz="2000" dirty="0" err="1"/>
              <a:t>майном</a:t>
            </a:r>
            <a:r>
              <a:rPr lang="ru-RU" sz="2000" dirty="0"/>
              <a:t>, </a:t>
            </a:r>
            <a:r>
              <a:rPr lang="ru-RU" sz="2000" dirty="0" err="1"/>
              <a:t>чесності</a:t>
            </a:r>
            <a:r>
              <a:rPr lang="ru-RU" sz="2000" dirty="0"/>
              <a:t> й </a:t>
            </a:r>
            <a:r>
              <a:rPr lang="ru-RU" sz="2000" dirty="0" err="1"/>
              <a:t>непідкупності</a:t>
            </a:r>
            <a:r>
              <a:rPr lang="ru-RU" sz="2000" dirty="0"/>
              <a:t>, </a:t>
            </a:r>
            <a:r>
              <a:rPr lang="ru-RU" sz="2000" dirty="0" err="1"/>
              <a:t>прозорості</a:t>
            </a:r>
            <a:r>
              <a:rPr lang="ru-RU" sz="2000" dirty="0"/>
              <a:t> та </a:t>
            </a:r>
            <a:r>
              <a:rPr lang="ru-RU" sz="2000" dirty="0" err="1"/>
              <a:t>відповідальності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6146" name="Picture 2" descr="Онлайн курси Організації Об'єднаних Нац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0"/>
            <a:ext cx="4906282" cy="39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1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4"/>
            <a:ext cx="3208562" cy="7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782027" y="654397"/>
            <a:ext cx="6231344" cy="85563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err="1"/>
              <a:t>Основні</a:t>
            </a:r>
            <a:r>
              <a:rPr lang="ru-RU" sz="2400" i="1" dirty="0"/>
              <a:t> заходи </a:t>
            </a:r>
            <a:r>
              <a:rPr lang="ru-RU" sz="2400" i="1" dirty="0" err="1"/>
              <a:t>щодо</a:t>
            </a:r>
            <a:r>
              <a:rPr lang="ru-RU" sz="2400" i="1" dirty="0"/>
              <a:t> </a:t>
            </a:r>
            <a:r>
              <a:rPr lang="ru-RU" sz="2400" i="1" dirty="0" err="1"/>
              <a:t>запобігання</a:t>
            </a:r>
            <a:endParaRPr lang="ru-RU" sz="2400" i="1" dirty="0"/>
          </a:p>
          <a:p>
            <a:pPr marL="0" indent="0" algn="ctr">
              <a:buNone/>
            </a:pPr>
            <a:r>
              <a:rPr lang="ru-RU" sz="2400" i="1" dirty="0" err="1"/>
              <a:t>корупції</a:t>
            </a:r>
            <a:r>
              <a:rPr lang="ru-RU" sz="2400" i="1" dirty="0"/>
              <a:t> </a:t>
            </a:r>
            <a:r>
              <a:rPr lang="ru-RU" sz="2400" i="1" dirty="0" err="1"/>
              <a:t>включають</a:t>
            </a:r>
            <a:r>
              <a:rPr lang="ru-RU" sz="2400" i="1" dirty="0"/>
              <a:t>:</a:t>
            </a:r>
            <a:endParaRPr lang="uk-UA" sz="2400" b="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0341" y="1518199"/>
            <a:ext cx="10140043" cy="3785652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Формування скоординованої політики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/>
              <a:t>Створення</a:t>
            </a:r>
            <a:r>
              <a:rPr lang="ru-RU" sz="2400" dirty="0"/>
              <a:t> органу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корупції</a:t>
            </a:r>
            <a:endParaRPr lang="ru-RU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Формування доброчесної публічної служби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/>
              <a:t>Етичні</a:t>
            </a:r>
            <a:r>
              <a:rPr lang="ru-RU" sz="2400" dirty="0"/>
              <a:t> </a:t>
            </a:r>
            <a:r>
              <a:rPr lang="ru-RU" sz="2400" dirty="0" err="1"/>
              <a:t>стандарти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 на </a:t>
            </a:r>
            <a:r>
              <a:rPr lang="ru-RU" sz="2400" dirty="0" err="1"/>
              <a:t>державній</a:t>
            </a:r>
            <a:r>
              <a:rPr lang="ru-RU" sz="2400" dirty="0"/>
              <a:t> </a:t>
            </a:r>
            <a:r>
              <a:rPr lang="ru-RU" sz="2400" dirty="0" err="1"/>
              <a:t>службі</a:t>
            </a:r>
            <a:endParaRPr lang="ru-RU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/>
              <a:t>Прозорі</a:t>
            </a:r>
            <a:r>
              <a:rPr lang="ru-RU" sz="2400" dirty="0"/>
              <a:t> </a:t>
            </a:r>
            <a:r>
              <a:rPr lang="ru-RU" sz="2400" dirty="0" err="1"/>
              <a:t>державні</a:t>
            </a:r>
            <a:r>
              <a:rPr lang="ru-RU" sz="2400" dirty="0"/>
              <a:t> </a:t>
            </a:r>
            <a:r>
              <a:rPr lang="ru-RU" sz="2400" dirty="0" err="1"/>
              <a:t>закупівлі</a:t>
            </a:r>
            <a:r>
              <a:rPr lang="ru-RU" sz="2400" dirty="0"/>
              <a:t> й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фінансами</a:t>
            </a:r>
            <a:endParaRPr lang="ru-RU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Державну звітність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/>
              <a:t>Незалежність</a:t>
            </a:r>
            <a:r>
              <a:rPr lang="ru-RU" sz="2400" dirty="0"/>
              <a:t> </a:t>
            </a:r>
            <a:r>
              <a:rPr lang="ru-RU" sz="2400" dirty="0" err="1"/>
              <a:t>судових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та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прокуратури</a:t>
            </a:r>
            <a:endParaRPr lang="ru-RU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Доброчесність приватного сектору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Участь суспільства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Запобігання відмиванню коштів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56" y="4936458"/>
            <a:ext cx="2215243" cy="73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078" y="4676562"/>
            <a:ext cx="1567078" cy="51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3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8" y="1645632"/>
            <a:ext cx="11522075" cy="3190553"/>
          </a:xfrm>
        </p:spPr>
        <p:txBody>
          <a:bodyPr>
            <a:normAutofit/>
          </a:bodyPr>
          <a:lstStyle/>
          <a:p>
            <a:r>
              <a:rPr lang="ru-RU" dirty="0" err="1"/>
              <a:t>Успішні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63920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81"/>
          <a:stretch/>
        </p:blipFill>
        <p:spPr bwMode="auto">
          <a:xfrm>
            <a:off x="2311393" y="318713"/>
            <a:ext cx="7186031" cy="14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31786"/>
            <a:ext cx="3670605" cy="172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4" y="3832879"/>
            <a:ext cx="3976134" cy="159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56" y="2104812"/>
            <a:ext cx="7212595" cy="13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84" y="3825159"/>
            <a:ext cx="7212595" cy="158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0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8" y="1645632"/>
            <a:ext cx="11522075" cy="3190553"/>
          </a:xfrm>
        </p:spPr>
        <p:txBody>
          <a:bodyPr>
            <a:normAutofit/>
          </a:bodyPr>
          <a:lstStyle/>
          <a:p>
            <a:r>
              <a:rPr lang="ru-RU" b="1" dirty="0"/>
              <a:t>ТЕМА </a:t>
            </a:r>
            <a:r>
              <a:rPr lang="en-US" b="1"/>
              <a:t>3</a:t>
            </a:r>
            <a:r>
              <a:rPr lang="ru-RU" b="1"/>
              <a:t>.</a:t>
            </a:r>
            <a:br>
              <a:rPr lang="ru-RU" b="1" dirty="0"/>
            </a:br>
            <a:r>
              <a:rPr lang="ru-RU" b="1" dirty="0" err="1"/>
              <a:t>Наслідки</a:t>
            </a:r>
            <a:r>
              <a:rPr lang="ru-RU" b="1" dirty="0"/>
              <a:t> </a:t>
            </a:r>
            <a:r>
              <a:rPr lang="ru-RU" b="1" dirty="0" err="1"/>
              <a:t>корупції</a:t>
            </a:r>
            <a:r>
              <a:rPr lang="en-US" b="1" dirty="0"/>
              <a:t> </a:t>
            </a:r>
            <a:r>
              <a:rPr lang="ru-RU" b="1" dirty="0"/>
              <a:t>та </a:t>
            </a:r>
            <a:r>
              <a:rPr lang="ru-RU" b="1" dirty="0" err="1"/>
              <a:t>підходи</a:t>
            </a:r>
            <a:r>
              <a:rPr lang="ru-RU" b="1" dirty="0"/>
              <a:t> </a:t>
            </a:r>
            <a:br>
              <a:rPr lang="en-US" b="1" dirty="0"/>
            </a:br>
            <a:r>
              <a:rPr lang="ru-RU" b="1" dirty="0"/>
              <a:t>до</a:t>
            </a:r>
            <a:r>
              <a:rPr lang="en-US" b="1" dirty="0"/>
              <a:t> </a:t>
            </a:r>
            <a:r>
              <a:rPr lang="ru-RU" b="1" dirty="0" err="1"/>
              <a:t>боротьби</a:t>
            </a:r>
            <a:r>
              <a:rPr lang="ru-RU" b="1" dirty="0"/>
              <a:t> з нею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3867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430" y="1071783"/>
            <a:ext cx="11522075" cy="1405108"/>
          </a:xfrm>
        </p:spPr>
        <p:txBody>
          <a:bodyPr>
            <a:normAutofit/>
          </a:bodyPr>
          <a:lstStyle/>
          <a:p>
            <a:pPr algn="ctr"/>
            <a:r>
              <a:rPr lang="uk-UA" sz="7200" dirty="0"/>
              <a:t>Структура лекції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51114" y="2617076"/>
            <a:ext cx="11105924" cy="3153487"/>
          </a:xfrm>
        </p:spPr>
        <p:txBody>
          <a:bodyPr/>
          <a:lstStyle/>
          <a:p>
            <a:pPr marL="0" indent="0">
              <a:buNone/>
            </a:pPr>
            <a:r>
              <a:rPr lang="en-GB" sz="4800" dirty="0"/>
              <a:t>1</a:t>
            </a:r>
            <a:r>
              <a:rPr lang="ru-RU" sz="4800" dirty="0"/>
              <a:t>. </a:t>
            </a:r>
            <a:r>
              <a:rPr lang="ru-RU" sz="4800" dirty="0" err="1"/>
              <a:t>Наслідки</a:t>
            </a:r>
            <a:r>
              <a:rPr lang="ru-RU" sz="4800" dirty="0"/>
              <a:t> </a:t>
            </a:r>
            <a:r>
              <a:rPr lang="ru-RU" sz="4800" dirty="0" err="1"/>
              <a:t>корупції</a:t>
            </a:r>
            <a:endParaRPr lang="ru-RU" sz="4800" dirty="0"/>
          </a:p>
          <a:p>
            <a:pPr marL="0" indent="0">
              <a:buNone/>
            </a:pPr>
            <a:r>
              <a:rPr lang="en-GB" sz="4800" dirty="0"/>
              <a:t>2</a:t>
            </a:r>
            <a:r>
              <a:rPr lang="ru-RU" sz="4800" dirty="0"/>
              <a:t>. </a:t>
            </a:r>
            <a:r>
              <a:rPr lang="ru-RU" sz="4800" dirty="0" err="1"/>
              <a:t>Світовий</a:t>
            </a:r>
            <a:r>
              <a:rPr lang="ru-RU" sz="4800" dirty="0"/>
              <a:t> </a:t>
            </a:r>
            <a:r>
              <a:rPr lang="ru-RU" sz="4800" dirty="0" err="1"/>
              <a:t>досвід</a:t>
            </a:r>
            <a:r>
              <a:rPr lang="ru-RU" sz="4800" dirty="0"/>
              <a:t> </a:t>
            </a:r>
            <a:r>
              <a:rPr lang="ru-RU" sz="4800" dirty="0" err="1"/>
              <a:t>боротьби</a:t>
            </a:r>
            <a:r>
              <a:rPr lang="ru-RU" sz="4800" dirty="0"/>
              <a:t> з </a:t>
            </a:r>
            <a:r>
              <a:rPr lang="ru-RU" sz="4800" dirty="0" err="1"/>
              <a:t>корупцією</a:t>
            </a:r>
            <a:endParaRPr lang="uk-UA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4085678"/>
            <a:ext cx="4055610" cy="15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78" y="265339"/>
            <a:ext cx="2705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450" y="-346450"/>
            <a:ext cx="1299188" cy="19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0" y="4591050"/>
            <a:ext cx="571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73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5557" y="538842"/>
            <a:ext cx="11185072" cy="468630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Навряд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задумувалися</a:t>
            </a:r>
            <a:r>
              <a:rPr lang="ru-RU" sz="2000" dirty="0"/>
              <a:t>, як </a:t>
            </a:r>
            <a:r>
              <a:rPr lang="ru-RU" sz="2000" dirty="0" err="1"/>
              <a:t>корупція</a:t>
            </a:r>
            <a:r>
              <a:rPr lang="ru-RU" sz="2000" dirty="0"/>
              <a:t> </a:t>
            </a:r>
            <a:r>
              <a:rPr lang="ru-RU" sz="2000" dirty="0" err="1"/>
              <a:t>здатна</a:t>
            </a:r>
            <a:r>
              <a:rPr lang="ru-RU" sz="2000" dirty="0"/>
              <a:t> </a:t>
            </a:r>
            <a:r>
              <a:rPr lang="ru-RU" sz="2000" dirty="0" err="1"/>
              <a:t>завадити</a:t>
            </a:r>
            <a:r>
              <a:rPr lang="ru-RU" sz="2000" dirty="0"/>
              <a:t> </a:t>
            </a:r>
            <a:r>
              <a:rPr lang="ru-RU" sz="2000" dirty="0" err="1"/>
              <a:t>купити</a:t>
            </a:r>
            <a:r>
              <a:rPr lang="ru-RU" sz="2000" dirty="0"/>
              <a:t> </a:t>
            </a:r>
            <a:r>
              <a:rPr lang="ru-RU" sz="2000" dirty="0" err="1"/>
              <a:t>бургер</a:t>
            </a:r>
            <a:r>
              <a:rPr lang="ru-RU" sz="2000" dirty="0"/>
              <a:t> в </a:t>
            </a:r>
            <a:r>
              <a:rPr lang="ru-RU" sz="2000" dirty="0" err="1"/>
              <a:t>ресторані</a:t>
            </a:r>
            <a:r>
              <a:rPr lang="en-US" sz="2000" dirty="0"/>
              <a:t> </a:t>
            </a:r>
            <a:r>
              <a:rPr lang="ru-RU" sz="2000" dirty="0" err="1"/>
              <a:t>відомої</a:t>
            </a:r>
            <a:r>
              <a:rPr lang="ru-RU" sz="2000" dirty="0"/>
              <a:t> </a:t>
            </a:r>
            <a:r>
              <a:rPr lang="ru-RU" sz="2000" dirty="0" err="1"/>
              <a:t>мережі</a:t>
            </a:r>
            <a:r>
              <a:rPr lang="ru-RU" sz="2000" dirty="0"/>
              <a:t> фаст-</a:t>
            </a:r>
            <a:r>
              <a:rPr lang="ru-RU" sz="2000" dirty="0" err="1"/>
              <a:t>фуду</a:t>
            </a:r>
            <a:r>
              <a:rPr lang="ru-RU" sz="2000" dirty="0"/>
              <a:t>, </a:t>
            </a:r>
            <a:r>
              <a:rPr lang="ru-RU" sz="2000" dirty="0" err="1"/>
              <a:t>одяг</a:t>
            </a:r>
            <a:r>
              <a:rPr lang="ru-RU" sz="2000" dirty="0"/>
              <a:t> у </a:t>
            </a:r>
            <a:r>
              <a:rPr lang="ru-RU" sz="2000" dirty="0" err="1"/>
              <a:t>магазині</a:t>
            </a:r>
            <a:r>
              <a:rPr lang="ru-RU" sz="2000" dirty="0"/>
              <a:t> бренду,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працює</a:t>
            </a:r>
            <a:r>
              <a:rPr lang="ru-RU" sz="2000" dirty="0"/>
              <a:t> у </a:t>
            </a:r>
            <a:r>
              <a:rPr lang="ru-RU" sz="2000" dirty="0" err="1"/>
              <a:t>всьому</a:t>
            </a:r>
            <a:r>
              <a:rPr lang="ru-RU" sz="2000" dirty="0"/>
              <a:t> </a:t>
            </a:r>
            <a:r>
              <a:rPr lang="ru-RU" sz="2000" dirty="0" err="1"/>
              <a:t>світі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новий</a:t>
            </a:r>
            <a:r>
              <a:rPr lang="en-US" sz="2000" dirty="0"/>
              <a:t> </a:t>
            </a:r>
            <a:r>
              <a:rPr lang="ru-RU" sz="2000" dirty="0"/>
              <a:t>телефон </a:t>
            </a:r>
            <a:r>
              <a:rPr lang="ru-RU" sz="2000" dirty="0" err="1"/>
              <a:t>відомої</a:t>
            </a:r>
            <a:r>
              <a:rPr lang="ru-RU" sz="2000" dirty="0"/>
              <a:t> марки. </a:t>
            </a:r>
            <a:r>
              <a:rPr lang="ru-RU" sz="2000" dirty="0" err="1"/>
              <a:t>Корупція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прямо </a:t>
            </a:r>
            <a:r>
              <a:rPr lang="ru-RU" sz="2000" dirty="0" err="1"/>
              <a:t>впливати</a:t>
            </a:r>
            <a:r>
              <a:rPr lang="ru-RU" sz="2000" dirty="0"/>
              <a:t> на </a:t>
            </a:r>
            <a:r>
              <a:rPr lang="ru-RU" sz="2000" dirty="0" err="1"/>
              <a:t>економічні</a:t>
            </a:r>
            <a:r>
              <a:rPr lang="ru-RU" sz="2000" dirty="0"/>
              <a:t> </a:t>
            </a:r>
            <a:r>
              <a:rPr lang="ru-RU" sz="2000" dirty="0" err="1"/>
              <a:t>вигоди</a:t>
            </a:r>
            <a:r>
              <a:rPr lang="ru-RU" sz="2000" dirty="0"/>
              <a:t> для </a:t>
            </a:r>
            <a:r>
              <a:rPr lang="ru-RU" sz="2000" dirty="0" err="1"/>
              <a:t>бізнесу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на вашу </a:t>
            </a:r>
            <a:r>
              <a:rPr lang="ru-RU" sz="2000" dirty="0" err="1"/>
              <a:t>особисту</a:t>
            </a:r>
            <a:r>
              <a:rPr lang="ru-RU" sz="2000" dirty="0"/>
              <a:t> </a:t>
            </a:r>
            <a:r>
              <a:rPr lang="ru-RU" sz="2000" dirty="0" err="1"/>
              <a:t>спроможність</a:t>
            </a:r>
            <a:r>
              <a:rPr lang="ru-RU" sz="2000" dirty="0"/>
              <a:t> </a:t>
            </a:r>
            <a:r>
              <a:rPr lang="ru-RU" sz="2000" dirty="0" err="1"/>
              <a:t>купувати</a:t>
            </a:r>
            <a:r>
              <a:rPr lang="ru-RU" sz="2000" dirty="0"/>
              <a:t> </a:t>
            </a:r>
            <a:r>
              <a:rPr lang="ru-RU" sz="2000" dirty="0" err="1"/>
              <a:t>щось</a:t>
            </a:r>
            <a:r>
              <a:rPr lang="ru-RU" sz="2000" dirty="0"/>
              <a:t>, але </a:t>
            </a:r>
            <a:r>
              <a:rPr lang="ru-RU" sz="2000" dirty="0" err="1"/>
              <a:t>окрім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, </a:t>
            </a:r>
            <a:r>
              <a:rPr lang="ru-RU" sz="2000" dirty="0" err="1"/>
              <a:t>здатна</a:t>
            </a:r>
            <a:r>
              <a:rPr lang="ru-RU" sz="2000" dirty="0"/>
              <a:t> </a:t>
            </a:r>
            <a:r>
              <a:rPr lang="ru-RU" sz="2000" dirty="0" err="1"/>
              <a:t>перекрити</a:t>
            </a:r>
            <a:r>
              <a:rPr lang="en-US" sz="2000" dirty="0"/>
              <a:t> </a:t>
            </a:r>
            <a:r>
              <a:rPr lang="ru-RU" sz="2000" dirty="0"/>
              <a:t>доступ до </a:t>
            </a:r>
            <a:r>
              <a:rPr lang="ru-RU" sz="2000" dirty="0" err="1"/>
              <a:t>товарів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іноземних</a:t>
            </a:r>
            <a:r>
              <a:rPr lang="ru-RU" sz="2000" dirty="0"/>
              <a:t> мереж, </a:t>
            </a:r>
            <a:r>
              <a:rPr lang="ru-RU" sz="2000" dirty="0" err="1"/>
              <a:t>бо</a:t>
            </a:r>
            <a:r>
              <a:rPr lang="ru-RU" sz="2000" dirty="0"/>
              <a:t> вони просто не </a:t>
            </a:r>
            <a:r>
              <a:rPr lang="ru-RU" sz="2000" dirty="0" err="1"/>
              <a:t>матимуть</a:t>
            </a:r>
            <a:r>
              <a:rPr lang="ru-RU" sz="2000" dirty="0"/>
              <a:t> шансу </a:t>
            </a:r>
            <a:r>
              <a:rPr lang="ru-RU" sz="2000" dirty="0" err="1"/>
              <a:t>відкрити</a:t>
            </a:r>
            <a:r>
              <a:rPr lang="en-US" sz="2000" dirty="0"/>
              <a:t> </a:t>
            </a:r>
            <a:r>
              <a:rPr lang="ru-RU" sz="2000" dirty="0" err="1"/>
              <a:t>бізнес</a:t>
            </a:r>
            <a:r>
              <a:rPr lang="ru-RU" sz="2000" dirty="0"/>
              <a:t> у </a:t>
            </a:r>
            <a:r>
              <a:rPr lang="ru-RU" sz="2000" dirty="0" err="1"/>
              <a:t>вашій</a:t>
            </a:r>
            <a:r>
              <a:rPr lang="ru-RU" sz="2000" dirty="0"/>
              <a:t> </a:t>
            </a:r>
            <a:r>
              <a:rPr lang="ru-RU" sz="2000" dirty="0" err="1"/>
              <a:t>країні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dirty="0"/>
              <a:t>Так,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жителі</a:t>
            </a:r>
            <a:r>
              <a:rPr lang="ru-RU" sz="2000" dirty="0"/>
              <a:t> </a:t>
            </a:r>
            <a:r>
              <a:rPr lang="ru-RU" sz="2000" dirty="0" err="1"/>
              <a:t>Тунісу</a:t>
            </a:r>
            <a:r>
              <a:rPr lang="ru-RU" sz="2000" dirty="0"/>
              <a:t> не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купити</a:t>
            </a:r>
            <a:r>
              <a:rPr lang="ru-RU" sz="2000" dirty="0"/>
              <a:t> </a:t>
            </a:r>
            <a:r>
              <a:rPr lang="ru-RU" sz="2000" dirty="0" err="1"/>
              <a:t>БігМак</a:t>
            </a:r>
            <a:r>
              <a:rPr lang="ru-RU" sz="2000" dirty="0"/>
              <a:t> меню в </a:t>
            </a:r>
            <a:r>
              <a:rPr lang="ru-RU" sz="2000" dirty="0" err="1"/>
              <a:t>МакДональдсі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en-US" sz="2000" dirty="0"/>
              <a:t> </a:t>
            </a:r>
            <a:r>
              <a:rPr lang="ru-RU" sz="2000" dirty="0" err="1"/>
              <a:t>влада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заборонила </a:t>
            </a:r>
            <a:r>
              <a:rPr lang="ru-RU" sz="2000" dirty="0" err="1"/>
              <a:t>мережі</a:t>
            </a:r>
            <a:r>
              <a:rPr lang="ru-RU" sz="2000" dirty="0"/>
              <a:t> зайти на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err="1"/>
              <a:t>ринок</a:t>
            </a:r>
            <a:r>
              <a:rPr lang="ru-RU" sz="2000" dirty="0"/>
              <a:t>. Причиною є те, </a:t>
            </a:r>
            <a:r>
              <a:rPr lang="ru-RU" sz="2000" dirty="0" err="1"/>
              <a:t>що</a:t>
            </a:r>
            <a:r>
              <a:rPr lang="ru-RU" sz="2000" dirty="0"/>
              <a:t> права на франшизу</a:t>
            </a:r>
            <a:r>
              <a:rPr lang="en-US" sz="2000" dirty="0"/>
              <a:t> </a:t>
            </a:r>
            <a:r>
              <a:rPr lang="ru-RU" sz="2000" dirty="0" err="1"/>
              <a:t>МакДональдс</a:t>
            </a:r>
            <a:r>
              <a:rPr lang="ru-RU" sz="2000" dirty="0"/>
              <a:t> </a:t>
            </a:r>
            <a:r>
              <a:rPr lang="ru-RU" sz="2000" dirty="0" err="1"/>
              <a:t>отримала</a:t>
            </a:r>
            <a:r>
              <a:rPr lang="ru-RU" sz="2000" dirty="0"/>
              <a:t> </a:t>
            </a:r>
            <a:r>
              <a:rPr lang="ru-RU" sz="2000" dirty="0" err="1"/>
              <a:t>туніська</a:t>
            </a:r>
            <a:r>
              <a:rPr lang="ru-RU" sz="2000" dirty="0"/>
              <a:t> </a:t>
            </a:r>
            <a:r>
              <a:rPr lang="ru-RU" sz="2000" dirty="0" err="1"/>
              <a:t>компанія</a:t>
            </a:r>
            <a:r>
              <a:rPr lang="ru-RU" sz="2000" dirty="0"/>
              <a:t>, яка не мала зв’язків з родиною Президента.</a:t>
            </a:r>
            <a:endParaRPr lang="uk-UA" sz="2000" dirty="0"/>
          </a:p>
        </p:txBody>
      </p:sp>
      <p:pic>
        <p:nvPicPr>
          <p:cNvPr id="2" name="Picture 2" descr="McDonald's підвищив вартість усіх позицій у меню: нові ціни / В Україні /  Судово-юридична газ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450" y="3416753"/>
            <a:ext cx="3636374" cy="21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кдональдс відкриється в Україні протягом кількох місяців — Укрaїнa —  tsn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97" y="3611336"/>
            <a:ext cx="2938006" cy="18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cDonalds і російська мова: скандал, якого не бул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0" y="3611336"/>
            <a:ext cx="3386602" cy="19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4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1" y="409902"/>
            <a:ext cx="11522075" cy="1184119"/>
          </a:xfrm>
        </p:spPr>
        <p:txBody>
          <a:bodyPr/>
          <a:lstStyle/>
          <a:p>
            <a:r>
              <a:rPr lang="en-GB" dirty="0"/>
              <a:t>1</a:t>
            </a:r>
            <a:r>
              <a:rPr lang="ru-RU" dirty="0"/>
              <a:t>.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08214" y="1404257"/>
            <a:ext cx="11285538" cy="3400669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i="1" dirty="0"/>
              <a:t>Проблема «снігової кулі»</a:t>
            </a:r>
          </a:p>
          <a:p>
            <a:pPr marL="0" indent="0" algn="just">
              <a:buNone/>
            </a:pPr>
            <a:r>
              <a:rPr lang="uk-UA" sz="2400" b="0" dirty="0"/>
              <a:t>Значне поширення корупції призводить до ситуації, коли громадяни повинні платити хабарі за послуги, на які мають законне право. Люди, що спочатку не бажають давати</a:t>
            </a:r>
            <a:r>
              <a:rPr lang="en-US" sz="2400" b="0" dirty="0"/>
              <a:t> </a:t>
            </a:r>
            <a:r>
              <a:rPr lang="uk-UA" sz="2400" b="0" dirty="0"/>
              <a:t>хабарі, не знаходять іншого виходу, крім як взяти участь у корупційній грі. Зрештою, корупція</a:t>
            </a:r>
            <a:r>
              <a:rPr lang="en-US" sz="2400" b="0" dirty="0"/>
              <a:t> </a:t>
            </a:r>
            <a:r>
              <a:rPr lang="uk-UA" sz="2400" b="0" dirty="0"/>
              <a:t>легко виходить з-під контролю, а кількість залучених осіб стрімко зростає.</a:t>
            </a:r>
          </a:p>
          <a:p>
            <a:pPr marL="0" indent="0" algn="just">
              <a:buNone/>
            </a:pPr>
            <a:r>
              <a:rPr lang="uk-UA" sz="2400" b="0" dirty="0"/>
              <a:t>Це означає, що одиничний корупційний вчинок може мати великий вплив. Навіть</a:t>
            </a:r>
            <a:r>
              <a:rPr lang="en-US" sz="2400" b="0" dirty="0"/>
              <a:t> </a:t>
            </a:r>
            <a:r>
              <a:rPr lang="uk-UA" sz="2400" b="0" dirty="0"/>
              <a:t>через здавалося б дрібний прояв побутової корупції індивід сприятиме усталенню практики</a:t>
            </a:r>
            <a:r>
              <a:rPr lang="en-US" sz="2400" b="0" dirty="0"/>
              <a:t> </a:t>
            </a:r>
            <a:r>
              <a:rPr lang="uk-UA" sz="2400" b="0" dirty="0"/>
              <a:t>до тієї міри, що вирішити питання некорупційним шляхом буде</a:t>
            </a:r>
            <a:r>
              <a:rPr lang="en-US" sz="2400" b="0" dirty="0"/>
              <a:t> </a:t>
            </a:r>
            <a:r>
              <a:rPr lang="uk-UA" sz="2400" b="0" dirty="0"/>
              <a:t>дуже складно.</a:t>
            </a:r>
          </a:p>
        </p:txBody>
      </p:sp>
    </p:spTree>
    <p:extLst>
      <p:ext uri="{BB962C8B-B14F-4D97-AF65-F5344CB8AC3E}">
        <p14:creationId xmlns:p14="http://schemas.microsoft.com/office/powerpoint/2010/main" val="225547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8183" y="1985963"/>
            <a:ext cx="11522075" cy="3533093"/>
          </a:xfrm>
        </p:spPr>
        <p:txBody>
          <a:bodyPr numCol="2" spcCol="288000"/>
          <a:lstStyle/>
          <a:p>
            <a:pPr algn="just"/>
            <a:r>
              <a:rPr lang="uk-UA" sz="2000" dirty="0"/>
              <a:t>Подолання бідності.</a:t>
            </a:r>
            <a:endParaRPr lang="en-US" sz="2000" dirty="0"/>
          </a:p>
          <a:p>
            <a:pPr algn="just"/>
            <a:r>
              <a:rPr lang="uk-UA" sz="2000" dirty="0"/>
              <a:t>Подолання голоду.</a:t>
            </a:r>
            <a:endParaRPr lang="en-US" sz="2000" dirty="0"/>
          </a:p>
          <a:p>
            <a:pPr algn="just"/>
            <a:r>
              <a:rPr lang="uk-UA" sz="2000" dirty="0"/>
              <a:t>Міцне здоров’я.</a:t>
            </a:r>
            <a:endParaRPr lang="en-US" sz="2000" dirty="0"/>
          </a:p>
          <a:p>
            <a:pPr algn="just"/>
            <a:r>
              <a:rPr lang="uk-UA" sz="2000" dirty="0"/>
              <a:t>Якісна освіта.</a:t>
            </a:r>
            <a:endParaRPr lang="en-US" sz="2000" dirty="0"/>
          </a:p>
          <a:p>
            <a:pPr algn="just"/>
            <a:r>
              <a:rPr lang="uk-UA" sz="2000" dirty="0"/>
              <a:t>Ґендерна рівність.</a:t>
            </a:r>
            <a:endParaRPr lang="en-US" sz="2000" dirty="0"/>
          </a:p>
          <a:p>
            <a:pPr algn="just"/>
            <a:r>
              <a:rPr lang="ru-RU" sz="2000" dirty="0"/>
              <a:t>Чиста вода та </a:t>
            </a:r>
            <a:r>
              <a:rPr lang="ru-RU" sz="2000" dirty="0" err="1"/>
              <a:t>належні</a:t>
            </a:r>
            <a:r>
              <a:rPr lang="ru-RU" sz="2000" dirty="0"/>
              <a:t> </a:t>
            </a:r>
            <a:r>
              <a:rPr lang="ru-RU" sz="2000" dirty="0" err="1"/>
              <a:t>санітарні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.</a:t>
            </a:r>
            <a:endParaRPr lang="en-US" sz="2000" dirty="0"/>
          </a:p>
          <a:p>
            <a:pPr algn="just"/>
            <a:r>
              <a:rPr lang="uk-UA" sz="2000" dirty="0"/>
              <a:t>Відновлювальна енергія.</a:t>
            </a:r>
            <a:endParaRPr lang="en-US" sz="2000" dirty="0"/>
          </a:p>
          <a:p>
            <a:pPr algn="just"/>
            <a:r>
              <a:rPr lang="ru-RU" sz="2000" dirty="0" err="1"/>
              <a:t>Гідна</a:t>
            </a:r>
            <a:r>
              <a:rPr lang="ru-RU" sz="2000" dirty="0"/>
              <a:t> </a:t>
            </a:r>
            <a:r>
              <a:rPr lang="ru-RU" sz="2000" dirty="0" err="1"/>
              <a:t>праця</a:t>
            </a:r>
            <a:r>
              <a:rPr lang="ru-RU" sz="2000" dirty="0"/>
              <a:t> та </a:t>
            </a:r>
            <a:r>
              <a:rPr lang="ru-RU" sz="2000" dirty="0" err="1"/>
              <a:t>економічне</a:t>
            </a:r>
            <a:r>
              <a:rPr lang="ru-RU" sz="2000" dirty="0"/>
              <a:t> </a:t>
            </a:r>
            <a:r>
              <a:rPr lang="ru-RU" sz="2000" dirty="0" err="1"/>
              <a:t>зростання</a:t>
            </a:r>
            <a:r>
              <a:rPr lang="ru-RU" sz="2000" dirty="0"/>
              <a:t>.</a:t>
            </a:r>
            <a:endParaRPr lang="en-US" sz="2000" dirty="0"/>
          </a:p>
          <a:p>
            <a:pPr algn="just"/>
            <a:r>
              <a:rPr lang="uk-UA" sz="2000" dirty="0"/>
              <a:t>Інновації та інфраструктура.</a:t>
            </a:r>
            <a:endParaRPr lang="en-US" sz="2000" dirty="0"/>
          </a:p>
          <a:p>
            <a:pPr algn="just"/>
            <a:r>
              <a:rPr lang="uk-UA" sz="2000" dirty="0"/>
              <a:t>Зменшення нерівності.</a:t>
            </a:r>
            <a:endParaRPr lang="en-US" sz="2000" dirty="0"/>
          </a:p>
          <a:p>
            <a:pPr algn="just"/>
            <a:r>
              <a:rPr lang="ru-RU" sz="2000" dirty="0" err="1"/>
              <a:t>Сталий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міст</a:t>
            </a:r>
            <a:r>
              <a:rPr lang="ru-RU" sz="2000" dirty="0"/>
              <a:t> і </a:t>
            </a:r>
            <a:r>
              <a:rPr lang="ru-RU" sz="2000" dirty="0" err="1"/>
              <a:t>спільнот</a:t>
            </a:r>
            <a:r>
              <a:rPr lang="ru-RU" sz="2000" dirty="0"/>
              <a:t>.</a:t>
            </a:r>
            <a:endParaRPr lang="en-US" sz="2000" dirty="0"/>
          </a:p>
          <a:p>
            <a:pPr algn="just"/>
            <a:r>
              <a:rPr lang="uk-UA" sz="2000" dirty="0"/>
              <a:t>Відповідальне споживання.</a:t>
            </a:r>
            <a:endParaRPr lang="en-US" sz="2000" dirty="0"/>
          </a:p>
          <a:p>
            <a:pPr algn="just"/>
            <a:r>
              <a:rPr lang="uk-UA" sz="2000" dirty="0"/>
              <a:t>Боротьба зі зміною клімату. </a:t>
            </a:r>
            <a:endParaRPr lang="en-US" sz="2000" dirty="0"/>
          </a:p>
          <a:p>
            <a:pPr algn="just"/>
            <a:r>
              <a:rPr lang="uk-UA" sz="2000" dirty="0"/>
              <a:t>Збереження морських екосистем.</a:t>
            </a:r>
            <a:endParaRPr lang="en-US" sz="2000" dirty="0"/>
          </a:p>
          <a:p>
            <a:pPr algn="just"/>
            <a:r>
              <a:rPr lang="uk-UA" sz="2000" dirty="0"/>
              <a:t>Збереження екосистем суші.</a:t>
            </a:r>
            <a:endParaRPr lang="en-US" sz="2000" dirty="0"/>
          </a:p>
          <a:p>
            <a:pPr algn="just"/>
            <a:r>
              <a:rPr lang="uk-UA" sz="2000" dirty="0"/>
              <a:t>Мир та справедливість.</a:t>
            </a:r>
            <a:endParaRPr lang="en-US" sz="2000" dirty="0"/>
          </a:p>
          <a:p>
            <a:pPr algn="just"/>
            <a:r>
              <a:rPr lang="uk-UA" sz="2000" dirty="0"/>
              <a:t>Партнерство заради стійкого розвитку.</a:t>
            </a:r>
            <a:endParaRPr lang="uk-UA" sz="2000" b="0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450" y="-346450"/>
            <a:ext cx="1299188" cy="19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9" y="548072"/>
            <a:ext cx="8977009" cy="131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1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" y="0"/>
            <a:ext cx="3353481" cy="12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5185" y="1054801"/>
            <a:ext cx="6809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Негативні наслідки</a:t>
            </a:r>
            <a:r>
              <a:rPr lang="en-US" sz="2400" b="1" dirty="0"/>
              <a:t> </a:t>
            </a:r>
            <a:r>
              <a:rPr lang="uk-UA" sz="2400" b="1" dirty="0"/>
              <a:t>також можна згрупувати за основними</a:t>
            </a:r>
            <a:r>
              <a:rPr lang="en-US" sz="2400" b="1" dirty="0"/>
              <a:t> </a:t>
            </a:r>
            <a:r>
              <a:rPr lang="uk-UA" sz="2400" b="1" dirty="0"/>
              <a:t>сферами життя: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8" y="2162230"/>
            <a:ext cx="3934497" cy="238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53" y="2162229"/>
            <a:ext cx="4164687" cy="226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46" y="2162230"/>
            <a:ext cx="3738207" cy="289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63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21" y="300399"/>
            <a:ext cx="11522075" cy="782084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2</a:t>
            </a:r>
            <a:r>
              <a:rPr lang="ru-RU" sz="4000" dirty="0"/>
              <a:t>. </a:t>
            </a:r>
            <a:r>
              <a:rPr lang="ru-RU" sz="4000" dirty="0" err="1"/>
              <a:t>Світовий</a:t>
            </a:r>
            <a:r>
              <a:rPr lang="ru-RU" sz="4000" dirty="0"/>
              <a:t> </a:t>
            </a:r>
            <a:r>
              <a:rPr lang="ru-RU" sz="4000" dirty="0" err="1"/>
              <a:t>досвід</a:t>
            </a:r>
            <a:r>
              <a:rPr lang="ru-RU" sz="4000" dirty="0"/>
              <a:t> </a:t>
            </a:r>
            <a:r>
              <a:rPr lang="ru-RU" sz="4000" dirty="0" err="1"/>
              <a:t>боротьби</a:t>
            </a:r>
            <a:r>
              <a:rPr lang="ru-RU" sz="4000" dirty="0"/>
              <a:t> з </a:t>
            </a:r>
            <a:r>
              <a:rPr lang="ru-RU" sz="4000" dirty="0" err="1"/>
              <a:t>корупцією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2772" y="119539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rgbClr val="00B050"/>
                </a:solidFill>
              </a:rPr>
              <a:t>Як світ розпочав боротьбу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uk-UA" sz="2000" b="1" dirty="0">
                <a:solidFill>
                  <a:srgbClr val="00B050"/>
                </a:solidFill>
              </a:rPr>
              <a:t>з корупцією?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6428" y="1870143"/>
            <a:ext cx="105319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другої</a:t>
            </a:r>
            <a:r>
              <a:rPr lang="ru-RU" sz="2000" dirty="0"/>
              <a:t> </a:t>
            </a:r>
            <a:r>
              <a:rPr lang="ru-RU" sz="2000" dirty="0" err="1"/>
              <a:t>половини</a:t>
            </a:r>
            <a:r>
              <a:rPr lang="ru-RU" sz="2000" dirty="0"/>
              <a:t> ХХ </a:t>
            </a:r>
            <a:r>
              <a:rPr lang="ru-RU" sz="2000" dirty="0" err="1"/>
              <a:t>століття</a:t>
            </a:r>
            <a:r>
              <a:rPr lang="ru-RU" sz="2000" dirty="0"/>
              <a:t> </a:t>
            </a:r>
            <a:r>
              <a:rPr lang="ru-RU" sz="2000" dirty="0" err="1"/>
              <a:t>корупцію</a:t>
            </a:r>
            <a:r>
              <a:rPr lang="ru-RU" sz="2000" dirty="0"/>
              <a:t> </a:t>
            </a:r>
            <a:r>
              <a:rPr lang="ru-RU" sz="2000" dirty="0" err="1"/>
              <a:t>перестають</a:t>
            </a:r>
            <a:r>
              <a:rPr lang="ru-RU" sz="2000" dirty="0"/>
              <a:t> </a:t>
            </a:r>
            <a:r>
              <a:rPr lang="ru-RU" sz="2000" dirty="0" err="1"/>
              <a:t>сприймати</a:t>
            </a:r>
            <a:r>
              <a:rPr lang="ru-RU" sz="2000" dirty="0"/>
              <a:t> як </a:t>
            </a:r>
            <a:r>
              <a:rPr lang="ru-RU" sz="2000" dirty="0" err="1"/>
              <a:t>невід’ємну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en-US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бізнесу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. У </a:t>
            </a:r>
            <a:r>
              <a:rPr lang="ru-RU" sz="2000" dirty="0" err="1"/>
              <a:t>середині</a:t>
            </a:r>
            <a:r>
              <a:rPr lang="ru-RU" sz="2000" dirty="0"/>
              <a:t> 1990-х </a:t>
            </a:r>
            <a:r>
              <a:rPr lang="ru-RU" sz="2000" dirty="0" err="1"/>
              <a:t>років</a:t>
            </a:r>
            <a:r>
              <a:rPr lang="ru-RU" sz="2000" dirty="0"/>
              <a:t> абсолютна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en-US" sz="2000" dirty="0"/>
              <a:t> </a:t>
            </a:r>
            <a:r>
              <a:rPr lang="ru-RU" sz="2000" dirty="0" err="1"/>
              <a:t>визнала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корупція</a:t>
            </a:r>
            <a:r>
              <a:rPr lang="ru-RU" sz="2000" dirty="0"/>
              <a:t> є глобальною проблемою. </a:t>
            </a:r>
            <a:r>
              <a:rPr lang="ru-RU" sz="2000" dirty="0" err="1"/>
              <a:t>Відтоді</a:t>
            </a:r>
            <a:r>
              <a:rPr lang="ru-RU" sz="2000" dirty="0"/>
              <a:t> у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запобігання</a:t>
            </a:r>
            <a:r>
              <a:rPr lang="ru-RU" sz="2000" dirty="0"/>
              <a:t> активно </a:t>
            </a:r>
            <a:r>
              <a:rPr lang="ru-RU" sz="2000" dirty="0" err="1"/>
              <a:t>працю</a:t>
            </a:r>
            <a:r>
              <a:rPr lang="uk-UA" sz="2000" dirty="0" err="1"/>
              <a:t>ють</a:t>
            </a:r>
            <a:r>
              <a:rPr lang="uk-UA" sz="2000" dirty="0"/>
              <a:t> регіональні та глобальні міжурядові організації. </a:t>
            </a:r>
            <a:endParaRPr lang="en-US" sz="2000" dirty="0"/>
          </a:p>
          <a:p>
            <a:pPr algn="just"/>
            <a:r>
              <a:rPr lang="ru-RU" sz="2000" dirty="0" err="1"/>
              <a:t>Сприйняття</a:t>
            </a:r>
            <a:r>
              <a:rPr lang="ru-RU" sz="2000" dirty="0"/>
              <a:t> </a:t>
            </a:r>
            <a:r>
              <a:rPr lang="ru-RU" sz="2000" dirty="0" err="1"/>
              <a:t>корупції</a:t>
            </a:r>
            <a:r>
              <a:rPr lang="ru-RU" sz="2000" dirty="0"/>
              <a:t> як </a:t>
            </a:r>
            <a:r>
              <a:rPr lang="ru-RU" sz="2000" dirty="0" err="1"/>
              <a:t>глобальної</a:t>
            </a:r>
            <a:r>
              <a:rPr lang="ru-RU" sz="2000" dirty="0"/>
              <a:t>, а не </a:t>
            </a:r>
            <a:r>
              <a:rPr lang="ru-RU" sz="2000" dirty="0" err="1"/>
              <a:t>локальної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допомогло</a:t>
            </a:r>
            <a:r>
              <a:rPr lang="ru-RU" sz="2000" dirty="0"/>
              <a:t> </a:t>
            </a:r>
            <a:r>
              <a:rPr lang="ru-RU" sz="2000" dirty="0" err="1"/>
              <a:t>скоординувати</a:t>
            </a:r>
            <a:r>
              <a:rPr lang="ru-RU" sz="2000" dirty="0"/>
              <a:t> </a:t>
            </a:r>
            <a:r>
              <a:rPr lang="ru-RU" sz="2000" dirty="0" err="1"/>
              <a:t>зусилля</a:t>
            </a:r>
            <a:r>
              <a:rPr lang="ru-RU" sz="2000" dirty="0"/>
              <a:t> для </a:t>
            </a:r>
            <a:r>
              <a:rPr lang="ru-RU" sz="2000" dirty="0" err="1"/>
              <a:t>боротьби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неї</a:t>
            </a:r>
            <a:r>
              <a:rPr lang="ru-RU" sz="2000" dirty="0"/>
              <a:t> на</a:t>
            </a:r>
            <a:r>
              <a:rPr lang="en-US" sz="2000" dirty="0"/>
              <a:t> </a:t>
            </a:r>
            <a:r>
              <a:rPr lang="ru-RU" sz="2000" dirty="0" err="1"/>
              <a:t>міжнародній</a:t>
            </a:r>
            <a:r>
              <a:rPr lang="ru-RU" sz="2000" dirty="0"/>
              <a:t> </a:t>
            </a:r>
            <a:r>
              <a:rPr lang="ru-RU" sz="2000" dirty="0" err="1"/>
              <a:t>арені</a:t>
            </a:r>
            <a:r>
              <a:rPr lang="ru-RU" sz="2000" dirty="0"/>
              <a:t>. </a:t>
            </a:r>
            <a:r>
              <a:rPr lang="ru-RU" sz="2000" dirty="0" err="1"/>
              <a:t>Така</a:t>
            </a:r>
            <a:r>
              <a:rPr lang="ru-RU" sz="2000" dirty="0"/>
              <a:t> </a:t>
            </a:r>
            <a:r>
              <a:rPr lang="ru-RU" sz="2000" dirty="0" err="1"/>
              <a:t>координація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en-US" sz="2000" dirty="0"/>
              <a:t> </a:t>
            </a:r>
            <a:r>
              <a:rPr lang="uk-UA" sz="2000" dirty="0"/>
              <a:t>два основні напрями: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7047" y="4151681"/>
            <a:ext cx="10341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/>
              <a:t>прийняття</a:t>
            </a:r>
            <a:r>
              <a:rPr lang="ru-RU" sz="2000" dirty="0"/>
              <a:t>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визначають</a:t>
            </a:r>
            <a:r>
              <a:rPr lang="ru-RU" sz="2000" dirty="0"/>
              <a:t> засади</a:t>
            </a:r>
            <a:r>
              <a:rPr lang="en-US" sz="2000" dirty="0"/>
              <a:t> </a:t>
            </a:r>
            <a:r>
              <a:rPr lang="ru-RU" sz="2000" dirty="0" err="1"/>
              <a:t>запобігання</a:t>
            </a:r>
            <a:r>
              <a:rPr lang="ru-RU" sz="2000" dirty="0"/>
              <a:t> та </a:t>
            </a:r>
            <a:r>
              <a:rPr lang="ru-RU" sz="2000" dirty="0" err="1"/>
              <a:t>протидії</a:t>
            </a:r>
            <a:r>
              <a:rPr lang="ru-RU" sz="2000" dirty="0"/>
              <a:t> </a:t>
            </a:r>
            <a:r>
              <a:rPr lang="ru-RU" sz="2000" dirty="0" err="1"/>
              <a:t>корупції</a:t>
            </a:r>
            <a:r>
              <a:rPr lang="en-US" sz="2000" dirty="0"/>
              <a:t> </a:t>
            </a:r>
            <a:r>
              <a:rPr lang="ru-RU" sz="2000" dirty="0" err="1"/>
              <a:t>загалом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в </a:t>
            </a:r>
            <a:r>
              <a:rPr lang="ru-RU" sz="2000" dirty="0" err="1"/>
              <a:t>конкретних</a:t>
            </a:r>
            <a:r>
              <a:rPr lang="ru-RU" sz="2000" dirty="0"/>
              <a:t> сферах;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y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 та мереж, </a:t>
            </a:r>
            <a:r>
              <a:rPr lang="ru-RU" sz="2000" dirty="0" err="1"/>
              <a:t>покликаних</a:t>
            </a:r>
            <a:r>
              <a:rPr lang="en-US" sz="2000" dirty="0"/>
              <a:t> </a:t>
            </a:r>
            <a:r>
              <a:rPr lang="ru-RU" sz="2000" dirty="0" err="1"/>
              <a:t>моніторити</a:t>
            </a:r>
            <a:r>
              <a:rPr lang="ru-RU" sz="2000" dirty="0"/>
              <a:t> </a:t>
            </a:r>
            <a:r>
              <a:rPr lang="ru-RU" sz="2000" dirty="0" err="1"/>
              <a:t>прогрес</a:t>
            </a:r>
            <a:r>
              <a:rPr lang="ru-RU" sz="2000" dirty="0"/>
              <a:t> </a:t>
            </a:r>
            <a:r>
              <a:rPr lang="ru-RU" sz="2000" dirty="0" err="1"/>
              <a:t>боротьби</a:t>
            </a:r>
            <a:r>
              <a:rPr lang="ru-RU" sz="2000" dirty="0"/>
              <a:t> з</a:t>
            </a:r>
            <a:r>
              <a:rPr lang="en-US" sz="2000" dirty="0"/>
              <a:t> </a:t>
            </a:r>
            <a:r>
              <a:rPr lang="uk-UA" sz="2000" dirty="0"/>
              <a:t>корупцією на рівні країн.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82" y="4196866"/>
            <a:ext cx="1001564" cy="15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51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5483858" y="123614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dirty="0"/>
              <a:t>Перші міжнародні акти у сфері протидії корупції </a:t>
            </a:r>
            <a:r>
              <a:rPr lang="uk-UA" sz="2400" b="1" dirty="0"/>
              <a:t>Україна</a:t>
            </a:r>
            <a:r>
              <a:rPr lang="uk-UA" sz="2400" dirty="0"/>
              <a:t> підписала та </a:t>
            </a:r>
            <a:r>
              <a:rPr lang="uk-UA" sz="2400" dirty="0" err="1"/>
              <a:t>ратифікува</a:t>
            </a:r>
            <a:r>
              <a:rPr lang="ru-RU" sz="2400" dirty="0"/>
              <a:t>ла в </a:t>
            </a:r>
            <a:r>
              <a:rPr lang="ru-RU" sz="2400" b="1" dirty="0"/>
              <a:t>1999 </a:t>
            </a:r>
            <a:r>
              <a:rPr lang="ru-RU" sz="2400" b="1" dirty="0" err="1"/>
              <a:t>році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Кримінальна</a:t>
            </a:r>
            <a:r>
              <a:rPr lang="ru-RU" sz="2400" dirty="0"/>
              <a:t> </a:t>
            </a:r>
            <a:r>
              <a:rPr lang="ru-RU" sz="2400" dirty="0" err="1"/>
              <a:t>конвенція</a:t>
            </a:r>
            <a:r>
              <a:rPr lang="ru-RU" sz="2400" dirty="0"/>
              <a:t> Ради </a:t>
            </a:r>
            <a:r>
              <a:rPr lang="ru-RU" sz="2400" dirty="0" err="1"/>
              <a:t>Європи</a:t>
            </a:r>
            <a:r>
              <a:rPr lang="ru-RU" sz="2400" dirty="0"/>
              <a:t> про </a:t>
            </a:r>
            <a:r>
              <a:rPr lang="ru-RU" sz="2400" dirty="0" err="1"/>
              <a:t>боротьбу</a:t>
            </a:r>
            <a:r>
              <a:rPr lang="ru-RU" sz="2400" dirty="0"/>
              <a:t> з </a:t>
            </a:r>
            <a:r>
              <a:rPr lang="ru-RU" sz="2400" dirty="0" err="1"/>
              <a:t>корупцією</a:t>
            </a:r>
            <a:r>
              <a:rPr lang="ru-RU" sz="2400" dirty="0"/>
              <a:t> ― </a:t>
            </a:r>
            <a:r>
              <a:rPr lang="ru-RU" sz="2400" dirty="0" err="1"/>
              <a:t>ключовий</a:t>
            </a:r>
            <a:r>
              <a:rPr lang="ru-RU" sz="2400" dirty="0"/>
              <a:t> </a:t>
            </a:r>
            <a:r>
              <a:rPr lang="ru-RU" sz="2400" dirty="0" err="1"/>
              <a:t>міжнародно-правовий</a:t>
            </a:r>
            <a:r>
              <a:rPr lang="ru-RU" sz="2400" dirty="0"/>
              <a:t> документ Ради </a:t>
            </a:r>
            <a:r>
              <a:rPr lang="ru-RU" sz="2400" dirty="0" err="1"/>
              <a:t>Європи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визначає</a:t>
            </a:r>
            <a:r>
              <a:rPr lang="ru-RU" sz="2400" dirty="0"/>
              <a:t> </a:t>
            </a:r>
            <a:r>
              <a:rPr lang="ru-RU" sz="2400" dirty="0" err="1"/>
              <a:t>обов’язкові</a:t>
            </a:r>
            <a:r>
              <a:rPr lang="ru-RU" sz="2400" dirty="0"/>
              <a:t> для </a:t>
            </a:r>
            <a:r>
              <a:rPr lang="uk-UA" sz="2400" dirty="0"/>
              <a:t>країн-членів підстави криміналізації корупційних дій, перелік їх, види та обсяги </a:t>
            </a:r>
            <a:r>
              <a:rPr lang="uk-UA" sz="2400" dirty="0" err="1"/>
              <a:t>міжнарод</a:t>
            </a:r>
            <a:r>
              <a:rPr lang="ru-RU" sz="2400" dirty="0" err="1"/>
              <a:t>ної</a:t>
            </a:r>
            <a:r>
              <a:rPr lang="ru-RU" sz="2400" dirty="0"/>
              <a:t> </a:t>
            </a:r>
            <a:r>
              <a:rPr lang="ru-RU" sz="2400" dirty="0" err="1"/>
              <a:t>правової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, заходи з </a:t>
            </a:r>
            <a:r>
              <a:rPr lang="ru-RU" sz="2400" dirty="0" err="1"/>
              <a:t>міжнародного</a:t>
            </a:r>
            <a:r>
              <a:rPr lang="ru-RU" sz="2400" dirty="0"/>
              <a:t> контролю.</a:t>
            </a:r>
          </a:p>
        </p:txBody>
      </p:sp>
      <p:pic>
        <p:nvPicPr>
          <p:cNvPr id="5122" name="Picture 2" descr="Рада Європи вперше проведе саміт через війну Росії проти України - відома  дата - 24 Кана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04"/>
          <a:stretch/>
        </p:blipFill>
        <p:spPr bwMode="auto">
          <a:xfrm>
            <a:off x="1" y="408778"/>
            <a:ext cx="5306786" cy="42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05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679</Words>
  <Application>Microsoft Office PowerPoint</Application>
  <PresentationFormat>Широкий екран</PresentationFormat>
  <Paragraphs>54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Montserrat</vt:lpstr>
      <vt:lpstr>Montserrat ExtraBold</vt:lpstr>
      <vt:lpstr>Тема Office</vt:lpstr>
      <vt:lpstr>Антикорупція та доброчесність у рамках Проекту «Прозорі університети» від НАЗК</vt:lpstr>
      <vt:lpstr>ТЕМА 3. Наслідки корупції та підходи  до боротьби з нею</vt:lpstr>
      <vt:lpstr>Структура лекції</vt:lpstr>
      <vt:lpstr>Презентація PowerPoint</vt:lpstr>
      <vt:lpstr>1. Наслідки корупції</vt:lpstr>
      <vt:lpstr>Презентація PowerPoint</vt:lpstr>
      <vt:lpstr>Презентація PowerPoint</vt:lpstr>
      <vt:lpstr>2. Світовий досвід боротьби з корупцією</vt:lpstr>
      <vt:lpstr>Презентація PowerPoint</vt:lpstr>
      <vt:lpstr>Презентація PowerPoint</vt:lpstr>
      <vt:lpstr>Презентація PowerPoint</vt:lpstr>
      <vt:lpstr>Успішні приклади боротьби з корупцією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Larysa Sergiienko</cp:lastModifiedBy>
  <cp:revision>26</cp:revision>
  <dcterms:created xsi:type="dcterms:W3CDTF">2023-01-12T09:20:21Z</dcterms:created>
  <dcterms:modified xsi:type="dcterms:W3CDTF">2023-09-25T07:44:57Z</dcterms:modified>
</cp:coreProperties>
</file>