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68" r:id="rId3"/>
    <p:sldId id="257" r:id="rId4"/>
    <p:sldId id="258" r:id="rId5"/>
    <p:sldId id="259" r:id="rId6"/>
    <p:sldId id="260" r:id="rId7"/>
    <p:sldId id="261" r:id="rId8"/>
    <p:sldId id="262" r:id="rId9"/>
    <p:sldId id="263" r:id="rId10"/>
    <p:sldId id="264" r:id="rId11"/>
    <p:sldId id="265" r:id="rId12"/>
    <p:sldId id="267" r:id="rId13"/>
    <p:sldId id="269" r:id="rId14"/>
    <p:sldId id="271" r:id="rId15"/>
    <p:sldId id="272" r:id="rId16"/>
    <p:sldId id="273" r:id="rId17"/>
    <p:sldId id="274" r:id="rId18"/>
    <p:sldId id="275"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80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5607A4-EFBC-4A4F-BFE0-56F7388A1EDA}" type="datetimeFigureOut">
              <a:rPr lang="uk-UA" smtClean="0"/>
              <a:t>04.03.2025</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44ED03-0707-4BDC-85C9-375D31B0DA44}" type="slidenum">
              <a:rPr lang="uk-UA" smtClean="0"/>
              <a:t>‹№›</a:t>
            </a:fld>
            <a:endParaRPr lang="uk-UA"/>
          </a:p>
        </p:txBody>
      </p:sp>
    </p:spTree>
    <p:extLst>
      <p:ext uri="{BB962C8B-B14F-4D97-AF65-F5344CB8AC3E}">
        <p14:creationId xmlns:p14="http://schemas.microsoft.com/office/powerpoint/2010/main" val="2872639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EE44ED03-0707-4BDC-85C9-375D31B0DA44}" type="slidenum">
              <a:rPr lang="uk-UA" smtClean="0"/>
              <a:t>7</a:t>
            </a:fld>
            <a:endParaRPr lang="uk-UA"/>
          </a:p>
        </p:txBody>
      </p:sp>
    </p:spTree>
    <p:extLst>
      <p:ext uri="{BB962C8B-B14F-4D97-AF65-F5344CB8AC3E}">
        <p14:creationId xmlns:p14="http://schemas.microsoft.com/office/powerpoint/2010/main" val="547939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405C3210-3AA8-41AE-8584-369DE4D43701}" type="datetimeFigureOut">
              <a:rPr lang="uk-UA" smtClean="0"/>
              <a:t>04.03.2025</a:t>
            </a:fld>
            <a:endParaRPr lang="uk-UA"/>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uk-UA"/>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1AE1D542-3221-4D4B-AA72-671801C84B3A}" type="slidenum">
              <a:rPr lang="uk-UA" smtClean="0"/>
              <a:t>‹№›</a:t>
            </a:fld>
            <a:endParaRPr lang="uk-UA"/>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72977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05C3210-3AA8-41AE-8584-369DE4D43701}" type="datetimeFigureOut">
              <a:rPr lang="uk-UA" smtClean="0"/>
              <a:t>04.03.2025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AE1D542-3221-4D4B-AA72-671801C84B3A}" type="slidenum">
              <a:rPr lang="uk-UA" smtClean="0"/>
              <a:t>‹№›</a:t>
            </a:fld>
            <a:endParaRPr lang="uk-UA"/>
          </a:p>
        </p:txBody>
      </p:sp>
    </p:spTree>
    <p:extLst>
      <p:ext uri="{BB962C8B-B14F-4D97-AF65-F5344CB8AC3E}">
        <p14:creationId xmlns:p14="http://schemas.microsoft.com/office/powerpoint/2010/main" val="2501343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05C3210-3AA8-41AE-8584-369DE4D43701}" type="datetimeFigureOut">
              <a:rPr lang="uk-UA" smtClean="0"/>
              <a:t>04.03.2025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AE1D542-3221-4D4B-AA72-671801C84B3A}" type="slidenum">
              <a:rPr lang="uk-UA" smtClean="0"/>
              <a:t>‹№›</a:t>
            </a:fld>
            <a:endParaRPr lang="uk-UA"/>
          </a:p>
        </p:txBody>
      </p:sp>
    </p:spTree>
    <p:extLst>
      <p:ext uri="{BB962C8B-B14F-4D97-AF65-F5344CB8AC3E}">
        <p14:creationId xmlns:p14="http://schemas.microsoft.com/office/powerpoint/2010/main" val="3083076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2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3810804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3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69661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4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540444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5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2720120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6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1549095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7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1879751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9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605034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10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4240657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05C3210-3AA8-41AE-8584-369DE4D43701}" type="datetimeFigureOut">
              <a:rPr lang="uk-UA" smtClean="0"/>
              <a:t>04.03.2025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AE1D542-3221-4D4B-AA72-671801C84B3A}" type="slidenum">
              <a:rPr lang="uk-UA" smtClean="0"/>
              <a:t>‹№›</a:t>
            </a:fld>
            <a:endParaRPr lang="uk-UA"/>
          </a:p>
        </p:txBody>
      </p:sp>
    </p:spTree>
    <p:extLst>
      <p:ext uri="{BB962C8B-B14F-4D97-AF65-F5344CB8AC3E}">
        <p14:creationId xmlns:p14="http://schemas.microsoft.com/office/powerpoint/2010/main" val="112392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405C3210-3AA8-41AE-8584-369DE4D43701}" type="datetimeFigureOut">
              <a:rPr lang="uk-UA" smtClean="0"/>
              <a:t>04.03.2025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AE1D542-3221-4D4B-AA72-671801C84B3A}" type="slidenum">
              <a:rPr lang="uk-UA" smtClean="0"/>
              <a:t>‹№›</a:t>
            </a:fld>
            <a:endParaRPr lang="uk-UA"/>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20039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405C3210-3AA8-41AE-8584-369DE4D43701}" type="datetimeFigureOut">
              <a:rPr lang="uk-UA" smtClean="0"/>
              <a:t>04.03.2025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AE1D542-3221-4D4B-AA72-671801C84B3A}" type="slidenum">
              <a:rPr lang="uk-UA" smtClean="0"/>
              <a:t>‹№›</a:t>
            </a:fld>
            <a:endParaRPr lang="uk-UA"/>
          </a:p>
        </p:txBody>
      </p:sp>
    </p:spTree>
    <p:extLst>
      <p:ext uri="{BB962C8B-B14F-4D97-AF65-F5344CB8AC3E}">
        <p14:creationId xmlns:p14="http://schemas.microsoft.com/office/powerpoint/2010/main" val="280119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uk-UA"/>
              <a:t>Клацніть, щоб відредагувати стилі зразків тексту</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405C3210-3AA8-41AE-8584-369DE4D43701}" type="datetimeFigureOut">
              <a:rPr lang="uk-UA" smtClean="0"/>
              <a:t>04.03.2025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1AE1D542-3221-4D4B-AA72-671801C84B3A}" type="slidenum">
              <a:rPr lang="uk-UA" smtClean="0"/>
              <a:t>‹№›</a:t>
            </a:fld>
            <a:endParaRPr lang="uk-UA"/>
          </a:p>
        </p:txBody>
      </p:sp>
    </p:spTree>
    <p:extLst>
      <p:ext uri="{BB962C8B-B14F-4D97-AF65-F5344CB8AC3E}">
        <p14:creationId xmlns:p14="http://schemas.microsoft.com/office/powerpoint/2010/main" val="3451393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405C3210-3AA8-41AE-8584-369DE4D43701}" type="datetimeFigureOut">
              <a:rPr lang="uk-UA" smtClean="0"/>
              <a:t>04.03.2025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1AE1D542-3221-4D4B-AA72-671801C84B3A}" type="slidenum">
              <a:rPr lang="uk-UA" smtClean="0"/>
              <a:t>‹№›</a:t>
            </a:fld>
            <a:endParaRPr lang="uk-UA"/>
          </a:p>
        </p:txBody>
      </p:sp>
    </p:spTree>
    <p:extLst>
      <p:ext uri="{BB962C8B-B14F-4D97-AF65-F5344CB8AC3E}">
        <p14:creationId xmlns:p14="http://schemas.microsoft.com/office/powerpoint/2010/main" val="3235610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C3210-3AA8-41AE-8584-369DE4D43701}" type="datetimeFigureOut">
              <a:rPr lang="uk-UA" smtClean="0"/>
              <a:t>04.03.2025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1AE1D542-3221-4D4B-AA72-671801C84B3A}" type="slidenum">
              <a:rPr lang="uk-UA" smtClean="0"/>
              <a:t>‹№›</a:t>
            </a:fld>
            <a:endParaRPr lang="uk-UA"/>
          </a:p>
        </p:txBody>
      </p:sp>
    </p:spTree>
    <p:extLst>
      <p:ext uri="{BB962C8B-B14F-4D97-AF65-F5344CB8AC3E}">
        <p14:creationId xmlns:p14="http://schemas.microsoft.com/office/powerpoint/2010/main" val="2955384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05C3210-3AA8-41AE-8584-369DE4D43701}" type="datetimeFigureOut">
              <a:rPr lang="uk-UA" smtClean="0"/>
              <a:t>04.03.2025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AE1D542-3221-4D4B-AA72-671801C84B3A}" type="slidenum">
              <a:rPr lang="uk-UA" smtClean="0"/>
              <a:t>‹№›</a:t>
            </a:fld>
            <a:endParaRPr lang="uk-UA"/>
          </a:p>
        </p:txBody>
      </p:sp>
    </p:spTree>
    <p:extLst>
      <p:ext uri="{BB962C8B-B14F-4D97-AF65-F5344CB8AC3E}">
        <p14:creationId xmlns:p14="http://schemas.microsoft.com/office/powerpoint/2010/main" val="3989377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05C3210-3AA8-41AE-8584-369DE4D43701}" type="datetimeFigureOut">
              <a:rPr lang="uk-UA" smtClean="0"/>
              <a:t>04.03.2025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AE1D542-3221-4D4B-AA72-671801C84B3A}" type="slidenum">
              <a:rPr lang="uk-UA" smtClean="0"/>
              <a:t>‹№›</a:t>
            </a:fld>
            <a:endParaRPr lang="uk-UA"/>
          </a:p>
        </p:txBody>
      </p:sp>
    </p:spTree>
    <p:extLst>
      <p:ext uri="{BB962C8B-B14F-4D97-AF65-F5344CB8AC3E}">
        <p14:creationId xmlns:p14="http://schemas.microsoft.com/office/powerpoint/2010/main" val="294559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405C3210-3AA8-41AE-8584-369DE4D43701}" type="datetimeFigureOut">
              <a:rPr lang="uk-UA" smtClean="0"/>
              <a:t>04.03.2025</a:t>
            </a:fld>
            <a:endParaRPr lang="uk-UA"/>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uk-UA"/>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1AE1D542-3221-4D4B-AA72-671801C84B3A}" type="slidenum">
              <a:rPr lang="uk-UA" smtClean="0"/>
              <a:t>‹№›</a:t>
            </a:fld>
            <a:endParaRPr lang="uk-UA"/>
          </a:p>
        </p:txBody>
      </p:sp>
    </p:spTree>
    <p:extLst>
      <p:ext uri="{BB962C8B-B14F-4D97-AF65-F5344CB8AC3E}">
        <p14:creationId xmlns:p14="http://schemas.microsoft.com/office/powerpoint/2010/main" val="3920309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2370DF-2A6E-4650-80BB-C575540219FF}"/>
              </a:ext>
            </a:extLst>
          </p:cNvPr>
          <p:cNvSpPr>
            <a:spLocks noGrp="1"/>
          </p:cNvSpPr>
          <p:nvPr>
            <p:ph type="ctrTitle"/>
          </p:nvPr>
        </p:nvSpPr>
        <p:spPr>
          <a:xfrm>
            <a:off x="1126404" y="1673351"/>
            <a:ext cx="10388261" cy="4041648"/>
          </a:xfrm>
        </p:spPr>
        <p:txBody>
          <a:bodyPr>
            <a:normAutofit fontScale="90000"/>
          </a:bodyPr>
          <a:lstStyle/>
          <a:p>
            <a:pPr algn="ctr"/>
            <a:r>
              <a:rPr lang="ru-RU" dirty="0">
                <a:solidFill>
                  <a:srgbClr val="FF0000"/>
                </a:solidFill>
              </a:rPr>
              <a:t>Тема 2. </a:t>
            </a:r>
            <a:r>
              <a:rPr lang="ru-RU" dirty="0" err="1"/>
              <a:t>Еволюція</a:t>
            </a:r>
            <a:r>
              <a:rPr lang="ru-RU" dirty="0"/>
              <a:t> </a:t>
            </a:r>
            <a:r>
              <a:rPr lang="ru-RU" dirty="0" err="1"/>
              <a:t>політичних</a:t>
            </a:r>
            <a:r>
              <a:rPr lang="ru-RU" dirty="0"/>
              <a:t> </a:t>
            </a:r>
            <a:r>
              <a:rPr lang="ru-RU" dirty="0" err="1"/>
              <a:t>режимів</a:t>
            </a:r>
            <a:r>
              <a:rPr lang="ru-RU" dirty="0"/>
              <a:t> </a:t>
            </a:r>
            <a:r>
              <a:rPr lang="ru-RU" dirty="0" err="1"/>
              <a:t>незалежної</a:t>
            </a:r>
            <a:r>
              <a:rPr lang="ru-RU" dirty="0"/>
              <a:t> </a:t>
            </a:r>
            <a:r>
              <a:rPr lang="ru-RU" dirty="0" err="1"/>
              <a:t>України</a:t>
            </a:r>
            <a:r>
              <a:rPr lang="ru-RU" dirty="0"/>
              <a:t> та </a:t>
            </a:r>
            <a:r>
              <a:rPr lang="ru-RU" dirty="0" err="1"/>
              <a:t>їх</a:t>
            </a:r>
            <a:r>
              <a:rPr lang="ru-RU" dirty="0"/>
              <a:t> </a:t>
            </a:r>
            <a:r>
              <a:rPr lang="ru-RU" dirty="0" err="1"/>
              <a:t>вплив</a:t>
            </a:r>
            <a:r>
              <a:rPr lang="ru-RU" dirty="0"/>
              <a:t> на </a:t>
            </a:r>
            <a:r>
              <a:rPr lang="ru-RU" dirty="0" err="1"/>
              <a:t>управління</a:t>
            </a:r>
            <a:r>
              <a:rPr lang="ru-RU" dirty="0"/>
              <a:t> </a:t>
            </a:r>
            <a:r>
              <a:rPr lang="ru-RU" dirty="0" err="1"/>
              <a:t>національною</a:t>
            </a:r>
            <a:r>
              <a:rPr lang="ru-RU" dirty="0"/>
              <a:t> </a:t>
            </a:r>
            <a:r>
              <a:rPr lang="ru-RU" dirty="0" err="1"/>
              <a:t>безпекою</a:t>
            </a:r>
            <a:r>
              <a:rPr lang="ru-RU" dirty="0"/>
              <a:t> </a:t>
            </a:r>
            <a:endParaRPr lang="uk-UA" dirty="0"/>
          </a:p>
        </p:txBody>
      </p:sp>
    </p:spTree>
    <p:extLst>
      <p:ext uri="{BB962C8B-B14F-4D97-AF65-F5344CB8AC3E}">
        <p14:creationId xmlns:p14="http://schemas.microsoft.com/office/powerpoint/2010/main" val="98167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61E7A7-BE41-460E-B6C5-578AE742AF54}"/>
              </a:ext>
            </a:extLst>
          </p:cNvPr>
          <p:cNvSpPr>
            <a:spLocks noGrp="1"/>
          </p:cNvSpPr>
          <p:nvPr>
            <p:ph type="title"/>
          </p:nvPr>
        </p:nvSpPr>
        <p:spPr>
          <a:xfrm>
            <a:off x="906272" y="365760"/>
            <a:ext cx="9692640" cy="1325562"/>
          </a:xfrm>
        </p:spPr>
        <p:txBody>
          <a:bodyPr>
            <a:noAutofit/>
          </a:bodyPr>
          <a:lstStyle/>
          <a:p>
            <a:pPr algn="ctr"/>
            <a:r>
              <a:rPr lang="ru-RU" sz="3600" dirty="0" err="1">
                <a:solidFill>
                  <a:srgbClr val="FF0000"/>
                </a:solidFill>
              </a:rPr>
              <a:t>Наслідки</a:t>
            </a:r>
            <a:r>
              <a:rPr lang="ru-RU" sz="3600" dirty="0">
                <a:solidFill>
                  <a:srgbClr val="FF0000"/>
                </a:solidFill>
              </a:rPr>
              <a:t> </a:t>
            </a:r>
            <a:r>
              <a:rPr lang="ru-RU" sz="3600" dirty="0" err="1">
                <a:solidFill>
                  <a:srgbClr val="FF0000"/>
                </a:solidFill>
              </a:rPr>
              <a:t>тоталітарного</a:t>
            </a:r>
            <a:r>
              <a:rPr lang="ru-RU" sz="3600" dirty="0">
                <a:solidFill>
                  <a:srgbClr val="FF0000"/>
                </a:solidFill>
              </a:rPr>
              <a:t> режиму в </a:t>
            </a:r>
            <a:r>
              <a:rPr lang="ru-RU" sz="3600" dirty="0" err="1">
                <a:solidFill>
                  <a:srgbClr val="FF0000"/>
                </a:solidFill>
              </a:rPr>
              <a:t>період</a:t>
            </a:r>
            <a:r>
              <a:rPr lang="ru-RU" sz="3600" dirty="0">
                <a:solidFill>
                  <a:srgbClr val="FF0000"/>
                </a:solidFill>
              </a:rPr>
              <a:t> </a:t>
            </a:r>
            <a:r>
              <a:rPr lang="ru-RU" sz="3600" dirty="0" err="1">
                <a:solidFill>
                  <a:srgbClr val="FF0000"/>
                </a:solidFill>
              </a:rPr>
              <a:t>радянської</a:t>
            </a:r>
            <a:r>
              <a:rPr lang="ru-RU" sz="3600" dirty="0">
                <a:solidFill>
                  <a:srgbClr val="FF0000"/>
                </a:solidFill>
              </a:rPr>
              <a:t> </a:t>
            </a:r>
            <a:r>
              <a:rPr lang="ru-RU" sz="3600" dirty="0" err="1">
                <a:solidFill>
                  <a:srgbClr val="FF0000"/>
                </a:solidFill>
              </a:rPr>
              <a:t>окупації</a:t>
            </a:r>
            <a:r>
              <a:rPr lang="ru-RU" sz="3600" dirty="0">
                <a:solidFill>
                  <a:srgbClr val="FF0000"/>
                </a:solidFill>
              </a:rPr>
              <a:t> </a:t>
            </a:r>
            <a:r>
              <a:rPr lang="ru-RU" sz="3600" dirty="0" err="1">
                <a:solidFill>
                  <a:srgbClr val="FF0000"/>
                </a:solidFill>
              </a:rPr>
              <a:t>України</a:t>
            </a:r>
            <a:r>
              <a:rPr lang="ru-RU" sz="3600" dirty="0">
                <a:solidFill>
                  <a:srgbClr val="FF0000"/>
                </a:solidFill>
              </a:rPr>
              <a:t> 1935-1991 у </a:t>
            </a:r>
            <a:r>
              <a:rPr lang="ru-RU" sz="3600" dirty="0" err="1">
                <a:solidFill>
                  <a:srgbClr val="FF0000"/>
                </a:solidFill>
              </a:rPr>
              <a:t>сфері</a:t>
            </a:r>
            <a:r>
              <a:rPr lang="ru-RU" sz="3600" dirty="0">
                <a:solidFill>
                  <a:srgbClr val="FF0000"/>
                </a:solidFill>
              </a:rPr>
              <a:t> </a:t>
            </a:r>
            <a:r>
              <a:rPr lang="ru-RU" sz="3600" dirty="0" err="1">
                <a:solidFill>
                  <a:srgbClr val="FF0000"/>
                </a:solidFill>
              </a:rPr>
              <a:t>національної</a:t>
            </a:r>
            <a:r>
              <a:rPr lang="ru-RU" sz="3600" dirty="0">
                <a:solidFill>
                  <a:srgbClr val="FF0000"/>
                </a:solidFill>
              </a:rPr>
              <a:t> </a:t>
            </a:r>
            <a:r>
              <a:rPr lang="ru-RU" sz="3600" dirty="0" err="1">
                <a:solidFill>
                  <a:srgbClr val="FF0000"/>
                </a:solidFill>
              </a:rPr>
              <a:t>безпеки</a:t>
            </a:r>
            <a:r>
              <a:rPr lang="ru-RU" sz="3600" dirty="0">
                <a:solidFill>
                  <a:srgbClr val="FF0000"/>
                </a:solidFill>
              </a:rPr>
              <a:t>:</a:t>
            </a:r>
            <a:endParaRPr lang="uk-UA" sz="3600" dirty="0">
              <a:solidFill>
                <a:srgbClr val="FF0000"/>
              </a:solidFill>
            </a:endParaRPr>
          </a:p>
        </p:txBody>
      </p:sp>
      <p:sp>
        <p:nvSpPr>
          <p:cNvPr id="3" name="Місце для вмісту 2">
            <a:extLst>
              <a:ext uri="{FF2B5EF4-FFF2-40B4-BE49-F238E27FC236}">
                <a16:creationId xmlns:a16="http://schemas.microsoft.com/office/drawing/2014/main" id="{F64DCC47-0270-4A4A-812D-C24EF97851AC}"/>
              </a:ext>
            </a:extLst>
          </p:cNvPr>
          <p:cNvSpPr>
            <a:spLocks noGrp="1"/>
          </p:cNvSpPr>
          <p:nvPr>
            <p:ph idx="1"/>
          </p:nvPr>
        </p:nvSpPr>
        <p:spPr>
          <a:xfrm>
            <a:off x="906272" y="2048934"/>
            <a:ext cx="9541595" cy="4663440"/>
          </a:xfrm>
        </p:spPr>
        <p:txBody>
          <a:bodyPr/>
          <a:lstStyle/>
          <a:p>
            <a:pPr algn="just"/>
            <a:r>
              <a:rPr lang="uk-UA" dirty="0"/>
              <a:t>Знищення національної військової еліти та структур через масові репресії офіцерів українського походження</a:t>
            </a:r>
          </a:p>
          <a:p>
            <a:pPr algn="just"/>
            <a:r>
              <a:rPr lang="uk-UA" dirty="0"/>
              <a:t>Створення системи тотального контролю через КДБ та інші спецслужби з метою придушення будь-яких проявів національної самоідентифікації</a:t>
            </a:r>
          </a:p>
          <a:p>
            <a:pPr algn="just"/>
            <a:r>
              <a:rPr lang="uk-UA" dirty="0"/>
              <a:t>Мілітаризація економіки України, зосередження стратегічно важливих військових об'єктів та ядерної зброї на території республіки</a:t>
            </a:r>
          </a:p>
          <a:p>
            <a:pPr algn="just"/>
            <a:r>
              <a:rPr lang="uk-UA" dirty="0"/>
              <a:t>Інтеграція української промисловості в загальносоюзний військово-промисловий комплекс, що створило залежність і вразливість після розпаду СРСР</a:t>
            </a:r>
          </a:p>
          <a:p>
            <a:pPr algn="just"/>
            <a:r>
              <a:rPr lang="uk-UA" dirty="0"/>
              <a:t>Русифікація військової сфери та блокування доступу етнічних українців до вищих військових посад</a:t>
            </a:r>
          </a:p>
        </p:txBody>
      </p:sp>
    </p:spTree>
    <p:extLst>
      <p:ext uri="{BB962C8B-B14F-4D97-AF65-F5344CB8AC3E}">
        <p14:creationId xmlns:p14="http://schemas.microsoft.com/office/powerpoint/2010/main" val="3426376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61E7A7-BE41-460E-B6C5-578AE742AF54}"/>
              </a:ext>
            </a:extLst>
          </p:cNvPr>
          <p:cNvSpPr>
            <a:spLocks noGrp="1"/>
          </p:cNvSpPr>
          <p:nvPr>
            <p:ph type="title"/>
          </p:nvPr>
        </p:nvSpPr>
        <p:spPr>
          <a:xfrm>
            <a:off x="1024806" y="382694"/>
            <a:ext cx="9692640" cy="1325562"/>
          </a:xfrm>
        </p:spPr>
        <p:txBody>
          <a:bodyPr>
            <a:noAutofit/>
          </a:bodyPr>
          <a:lstStyle/>
          <a:p>
            <a:pPr algn="ctr"/>
            <a:r>
              <a:rPr lang="ru-RU" sz="3600" dirty="0" err="1">
                <a:solidFill>
                  <a:srgbClr val="FF0000"/>
                </a:solidFill>
              </a:rPr>
              <a:t>Наслідки</a:t>
            </a:r>
            <a:r>
              <a:rPr lang="ru-RU" sz="3600" dirty="0">
                <a:solidFill>
                  <a:srgbClr val="FF0000"/>
                </a:solidFill>
              </a:rPr>
              <a:t> </a:t>
            </a:r>
            <a:r>
              <a:rPr lang="ru-RU" sz="3600" dirty="0" err="1">
                <a:solidFill>
                  <a:srgbClr val="FF0000"/>
                </a:solidFill>
              </a:rPr>
              <a:t>тоталітарного</a:t>
            </a:r>
            <a:r>
              <a:rPr lang="ru-RU" sz="3600" dirty="0">
                <a:solidFill>
                  <a:srgbClr val="FF0000"/>
                </a:solidFill>
              </a:rPr>
              <a:t> режиму в </a:t>
            </a:r>
            <a:r>
              <a:rPr lang="ru-RU" sz="3600" dirty="0" err="1">
                <a:solidFill>
                  <a:srgbClr val="FF0000"/>
                </a:solidFill>
              </a:rPr>
              <a:t>період</a:t>
            </a:r>
            <a:r>
              <a:rPr lang="ru-RU" sz="3600" dirty="0">
                <a:solidFill>
                  <a:srgbClr val="FF0000"/>
                </a:solidFill>
              </a:rPr>
              <a:t> </a:t>
            </a:r>
            <a:r>
              <a:rPr lang="ru-RU" sz="3600" dirty="0" err="1">
                <a:solidFill>
                  <a:srgbClr val="FF0000"/>
                </a:solidFill>
              </a:rPr>
              <a:t>радянської</a:t>
            </a:r>
            <a:r>
              <a:rPr lang="ru-RU" sz="3600" dirty="0">
                <a:solidFill>
                  <a:srgbClr val="FF0000"/>
                </a:solidFill>
              </a:rPr>
              <a:t> </a:t>
            </a:r>
            <a:r>
              <a:rPr lang="ru-RU" sz="3600" dirty="0" err="1">
                <a:solidFill>
                  <a:srgbClr val="FF0000"/>
                </a:solidFill>
              </a:rPr>
              <a:t>окупації</a:t>
            </a:r>
            <a:r>
              <a:rPr lang="ru-RU" sz="3600" dirty="0">
                <a:solidFill>
                  <a:srgbClr val="FF0000"/>
                </a:solidFill>
              </a:rPr>
              <a:t> </a:t>
            </a:r>
            <a:r>
              <a:rPr lang="ru-RU" sz="3600" dirty="0" err="1">
                <a:solidFill>
                  <a:srgbClr val="FF0000"/>
                </a:solidFill>
              </a:rPr>
              <a:t>України</a:t>
            </a:r>
            <a:r>
              <a:rPr lang="ru-RU" sz="3600" dirty="0">
                <a:solidFill>
                  <a:srgbClr val="FF0000"/>
                </a:solidFill>
              </a:rPr>
              <a:t> 1935-1991 у </a:t>
            </a:r>
            <a:r>
              <a:rPr lang="ru-RU" sz="3600" dirty="0" err="1">
                <a:solidFill>
                  <a:srgbClr val="FF0000"/>
                </a:solidFill>
              </a:rPr>
              <a:t>сфері</a:t>
            </a:r>
            <a:r>
              <a:rPr lang="ru-RU" sz="3600" dirty="0">
                <a:solidFill>
                  <a:srgbClr val="FF0000"/>
                </a:solidFill>
              </a:rPr>
              <a:t> </a:t>
            </a:r>
            <a:r>
              <a:rPr lang="ru-RU" sz="3600" dirty="0" err="1">
                <a:solidFill>
                  <a:srgbClr val="FF0000"/>
                </a:solidFill>
              </a:rPr>
              <a:t>національної</a:t>
            </a:r>
            <a:r>
              <a:rPr lang="ru-RU" sz="3600" dirty="0">
                <a:solidFill>
                  <a:srgbClr val="FF0000"/>
                </a:solidFill>
              </a:rPr>
              <a:t> </a:t>
            </a:r>
            <a:r>
              <a:rPr lang="ru-RU" sz="3600" dirty="0" err="1">
                <a:solidFill>
                  <a:srgbClr val="FF0000"/>
                </a:solidFill>
              </a:rPr>
              <a:t>безпеки</a:t>
            </a:r>
            <a:r>
              <a:rPr lang="ru-RU" sz="3600" dirty="0">
                <a:solidFill>
                  <a:srgbClr val="FF0000"/>
                </a:solidFill>
              </a:rPr>
              <a:t>:</a:t>
            </a:r>
            <a:endParaRPr lang="uk-UA" sz="3600" dirty="0">
              <a:solidFill>
                <a:srgbClr val="FF0000"/>
              </a:solidFill>
            </a:endParaRPr>
          </a:p>
        </p:txBody>
      </p:sp>
      <p:sp>
        <p:nvSpPr>
          <p:cNvPr id="3" name="Місце для вмісту 2">
            <a:extLst>
              <a:ext uri="{FF2B5EF4-FFF2-40B4-BE49-F238E27FC236}">
                <a16:creationId xmlns:a16="http://schemas.microsoft.com/office/drawing/2014/main" id="{F64DCC47-0270-4A4A-812D-C24EF97851AC}"/>
              </a:ext>
            </a:extLst>
          </p:cNvPr>
          <p:cNvSpPr>
            <a:spLocks noGrp="1"/>
          </p:cNvSpPr>
          <p:nvPr>
            <p:ph idx="1"/>
          </p:nvPr>
        </p:nvSpPr>
        <p:spPr>
          <a:xfrm>
            <a:off x="686138" y="1828800"/>
            <a:ext cx="9692639" cy="4842933"/>
          </a:xfrm>
        </p:spPr>
        <p:txBody>
          <a:bodyPr>
            <a:normAutofit fontScale="92500" lnSpcReduction="20000"/>
          </a:bodyPr>
          <a:lstStyle/>
          <a:p>
            <a:pPr algn="just"/>
            <a:r>
              <a:rPr lang="uk-UA" dirty="0"/>
              <a:t>Використання території України як буферної зони проти західного світу, розміщення значних військових контингентів і баз</a:t>
            </a:r>
          </a:p>
          <a:p>
            <a:pPr algn="just"/>
            <a:r>
              <a:rPr lang="uk-UA" dirty="0"/>
              <a:t>Заборона незалежного українського військово-політичного планування та стратегічної думки</a:t>
            </a:r>
          </a:p>
          <a:p>
            <a:pPr algn="just"/>
            <a:r>
              <a:rPr lang="uk-UA" dirty="0"/>
              <a:t>Насильницька депортація народів з території України (зокрема кримських татар) та примусове переселення населення з інших республік</a:t>
            </a:r>
          </a:p>
          <a:p>
            <a:pPr algn="just"/>
            <a:r>
              <a:rPr lang="uk-UA" dirty="0"/>
              <a:t>Ліквідація традиційних систем самооборони та національних військових традицій</a:t>
            </a:r>
          </a:p>
          <a:p>
            <a:r>
              <a:rPr lang="uk-UA" dirty="0"/>
              <a:t>Створення системи внутрішньої колонізації, що призвело до втрати контролю над власними ресурсами та ключовими об'єктами безпекової інфраструктури</a:t>
            </a:r>
          </a:p>
          <a:p>
            <a:pPr algn="just"/>
            <a:r>
              <a:rPr lang="uk-UA" dirty="0"/>
              <a:t>Відсутність досвіду самостійного національного військового будівництва, що негативно вплинуло на розвиток Збройних сил України після здобуття незалежності</a:t>
            </a:r>
          </a:p>
          <a:p>
            <a:pPr algn="just"/>
            <a:r>
              <a:rPr lang="uk-UA" dirty="0"/>
              <a:t>Інформаційно-ідеологічна залежність від московського центру, що створило вразливості у сфері інформаційної безпеки, які відчутні й після розпаду СРСР</a:t>
            </a:r>
          </a:p>
          <a:p>
            <a:pPr marL="0" indent="0" algn="just">
              <a:buNone/>
            </a:pPr>
            <a:r>
              <a:rPr lang="uk-UA" dirty="0"/>
              <a:t>Ці наслідки сформували складну спадщину, з якою Україна зіткнулася після проголошення незалежності в 1991 році, і багато з цих проблем досі впливають на сучасну безпекову політику України.</a:t>
            </a:r>
          </a:p>
        </p:txBody>
      </p:sp>
    </p:spTree>
    <p:extLst>
      <p:ext uri="{BB962C8B-B14F-4D97-AF65-F5344CB8AC3E}">
        <p14:creationId xmlns:p14="http://schemas.microsoft.com/office/powerpoint/2010/main" val="3358968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92527" y="1045334"/>
            <a:ext cx="10413041" cy="1261203"/>
          </a:xfrm>
          <a:prstGeom prst="rect">
            <a:avLst/>
          </a:prstGeom>
          <a:noFill/>
          <a:ln/>
        </p:spPr>
        <p:txBody>
          <a:bodyPr wrap="square" lIns="0" tIns="0" rIns="0" bIns="0" rtlCol="0" anchor="t"/>
          <a:lstStyle/>
          <a:p>
            <a:pPr algn="ctr">
              <a:lnSpc>
                <a:spcPts val="4625"/>
              </a:lnSpc>
            </a:pPr>
            <a:r>
              <a:rPr lang="en-US" sz="3708" dirty="0">
                <a:solidFill>
                  <a:srgbClr val="FF0000"/>
                </a:solidFill>
                <a:ea typeface="Libre Baskerville" pitchFamily="34" charset="-122"/>
                <a:cs typeface="Libre Baskerville" pitchFamily="34" charset="-120"/>
              </a:rPr>
              <a:t>Наслідки тоталітарного режиму в період радянської окупації України (1924-1991 рр.)</a:t>
            </a:r>
            <a:endParaRPr lang="en-US" sz="3708" dirty="0">
              <a:solidFill>
                <a:srgbClr val="FF0000"/>
              </a:solidFill>
            </a:endParaRPr>
          </a:p>
        </p:txBody>
      </p:sp>
      <p:sp>
        <p:nvSpPr>
          <p:cNvPr id="3" name="Text 1"/>
          <p:cNvSpPr/>
          <p:nvPr/>
        </p:nvSpPr>
        <p:spPr>
          <a:xfrm>
            <a:off x="492527" y="2699113"/>
            <a:ext cx="2263576" cy="315248"/>
          </a:xfrm>
          <a:prstGeom prst="rect">
            <a:avLst/>
          </a:prstGeom>
          <a:noFill/>
          <a:ln/>
        </p:spPr>
        <p:txBody>
          <a:bodyPr wrap="none" lIns="0" tIns="0" rIns="0" bIns="0" rtlCol="0" anchor="t"/>
          <a:lstStyle/>
          <a:p>
            <a:pPr algn="ctr">
              <a:lnSpc>
                <a:spcPts val="2292"/>
              </a:lnSpc>
            </a:pPr>
            <a:r>
              <a:rPr lang="en-US" sz="1833" dirty="0">
                <a:solidFill>
                  <a:srgbClr val="5C4E3D"/>
                </a:solidFill>
                <a:ea typeface="Libre Baskerville" pitchFamily="34" charset="-122"/>
                <a:cs typeface="Libre Baskerville" pitchFamily="34" charset="-120"/>
              </a:rPr>
              <a:t>Голодомор</a:t>
            </a:r>
            <a:endParaRPr lang="en-US" sz="1833" dirty="0"/>
          </a:p>
        </p:txBody>
      </p:sp>
      <p:sp>
        <p:nvSpPr>
          <p:cNvPr id="4" name="Text 2"/>
          <p:cNvSpPr/>
          <p:nvPr/>
        </p:nvSpPr>
        <p:spPr>
          <a:xfrm>
            <a:off x="492527" y="3183400"/>
            <a:ext cx="2271846" cy="1291500"/>
          </a:xfrm>
          <a:prstGeom prst="rect">
            <a:avLst/>
          </a:prstGeom>
          <a:noFill/>
          <a:ln/>
        </p:spPr>
        <p:txBody>
          <a:bodyPr wrap="square" lIns="0" tIns="0" rIns="0" bIns="0" rtlCol="0" anchor="t"/>
          <a:lstStyle/>
          <a:p>
            <a:pPr algn="ctr">
              <a:lnSpc>
                <a:spcPts val="2375"/>
              </a:lnSpc>
            </a:pPr>
            <a:r>
              <a:rPr lang="en-US" sz="1458" dirty="0">
                <a:solidFill>
                  <a:srgbClr val="454240"/>
                </a:solidFill>
                <a:ea typeface="DM Sans" pitchFamily="34" charset="-122"/>
                <a:cs typeface="DM Sans" pitchFamily="34" charset="-120"/>
              </a:rPr>
              <a:t>Демографічні втрати: 3.9-10 млн жертв. Психологічні наслідки для нації.</a:t>
            </a:r>
            <a:endParaRPr lang="en-US" sz="1458" dirty="0"/>
          </a:p>
        </p:txBody>
      </p:sp>
      <p:sp>
        <p:nvSpPr>
          <p:cNvPr id="5" name="Text 3"/>
          <p:cNvSpPr/>
          <p:nvPr/>
        </p:nvSpPr>
        <p:spPr>
          <a:xfrm>
            <a:off x="3331374" y="2699113"/>
            <a:ext cx="2263576" cy="315248"/>
          </a:xfrm>
          <a:prstGeom prst="rect">
            <a:avLst/>
          </a:prstGeom>
          <a:noFill/>
          <a:ln/>
        </p:spPr>
        <p:txBody>
          <a:bodyPr wrap="none" lIns="0" tIns="0" rIns="0" bIns="0" rtlCol="0" anchor="t"/>
          <a:lstStyle/>
          <a:p>
            <a:pPr algn="ctr">
              <a:lnSpc>
                <a:spcPts val="2292"/>
              </a:lnSpc>
            </a:pPr>
            <a:r>
              <a:rPr lang="en-US" sz="1833" dirty="0">
                <a:solidFill>
                  <a:srgbClr val="5C4E3D"/>
                </a:solidFill>
                <a:ea typeface="Libre Baskerville" pitchFamily="34" charset="-122"/>
                <a:cs typeface="Libre Baskerville" pitchFamily="34" charset="-120"/>
              </a:rPr>
              <a:t>Політичні репресії</a:t>
            </a:r>
            <a:endParaRPr lang="en-US" sz="1833" dirty="0"/>
          </a:p>
        </p:txBody>
      </p:sp>
      <p:sp>
        <p:nvSpPr>
          <p:cNvPr id="6" name="Text 4"/>
          <p:cNvSpPr/>
          <p:nvPr/>
        </p:nvSpPr>
        <p:spPr>
          <a:xfrm>
            <a:off x="3331374" y="3183399"/>
            <a:ext cx="2271846" cy="968626"/>
          </a:xfrm>
          <a:prstGeom prst="rect">
            <a:avLst/>
          </a:prstGeom>
          <a:noFill/>
          <a:ln/>
        </p:spPr>
        <p:txBody>
          <a:bodyPr wrap="square" lIns="0" tIns="0" rIns="0" bIns="0" rtlCol="0" anchor="t"/>
          <a:lstStyle/>
          <a:p>
            <a:pPr algn="ctr">
              <a:lnSpc>
                <a:spcPts val="2375"/>
              </a:lnSpc>
            </a:pPr>
            <a:r>
              <a:rPr lang="en-US" sz="1458" dirty="0">
                <a:solidFill>
                  <a:srgbClr val="454240"/>
                </a:solidFill>
                <a:ea typeface="DM Sans" pitchFamily="34" charset="-122"/>
                <a:cs typeface="DM Sans" pitchFamily="34" charset="-120"/>
              </a:rPr>
              <a:t>Знищення інтелігенції, дисидентський рух. Приклад: Василь Стус.</a:t>
            </a:r>
            <a:endParaRPr lang="en-US" sz="1458" dirty="0"/>
          </a:p>
        </p:txBody>
      </p:sp>
      <p:sp>
        <p:nvSpPr>
          <p:cNvPr id="7" name="Text 5"/>
          <p:cNvSpPr/>
          <p:nvPr/>
        </p:nvSpPr>
        <p:spPr>
          <a:xfrm>
            <a:off x="6170220" y="2699113"/>
            <a:ext cx="2271846" cy="630496"/>
          </a:xfrm>
          <a:prstGeom prst="rect">
            <a:avLst/>
          </a:prstGeom>
          <a:noFill/>
          <a:ln/>
        </p:spPr>
        <p:txBody>
          <a:bodyPr wrap="square" lIns="0" tIns="0" rIns="0" bIns="0" rtlCol="0" anchor="t"/>
          <a:lstStyle/>
          <a:p>
            <a:pPr algn="ctr">
              <a:lnSpc>
                <a:spcPts val="2292"/>
              </a:lnSpc>
            </a:pPr>
            <a:r>
              <a:rPr lang="en-US" sz="1833" dirty="0">
                <a:solidFill>
                  <a:srgbClr val="5C4E3D"/>
                </a:solidFill>
                <a:ea typeface="Libre Baskerville" pitchFamily="34" charset="-122"/>
                <a:cs typeface="Libre Baskerville" pitchFamily="34" charset="-120"/>
              </a:rPr>
              <a:t>Економічна експлуатація</a:t>
            </a:r>
            <a:endParaRPr lang="en-US" sz="1833" dirty="0"/>
          </a:p>
        </p:txBody>
      </p:sp>
      <p:sp>
        <p:nvSpPr>
          <p:cNvPr id="8" name="Text 6"/>
          <p:cNvSpPr/>
          <p:nvPr/>
        </p:nvSpPr>
        <p:spPr>
          <a:xfrm>
            <a:off x="6170220" y="3478675"/>
            <a:ext cx="2271846" cy="1291500"/>
          </a:xfrm>
          <a:prstGeom prst="rect">
            <a:avLst/>
          </a:prstGeom>
          <a:noFill/>
          <a:ln/>
        </p:spPr>
        <p:txBody>
          <a:bodyPr wrap="square" lIns="0" tIns="0" rIns="0" bIns="0" rtlCol="0" anchor="t"/>
          <a:lstStyle/>
          <a:p>
            <a:pPr algn="ctr">
              <a:lnSpc>
                <a:spcPts val="2375"/>
              </a:lnSpc>
            </a:pPr>
            <a:r>
              <a:rPr lang="en-US" sz="1458" dirty="0">
                <a:solidFill>
                  <a:srgbClr val="454240"/>
                </a:solidFill>
                <a:ea typeface="DM Sans" pitchFamily="34" charset="-122"/>
                <a:cs typeface="DM Sans" pitchFamily="34" charset="-120"/>
              </a:rPr>
              <a:t>Викачування ресурсів, згортання національної економіки. Сировинний придаток.</a:t>
            </a:r>
            <a:endParaRPr lang="en-US" sz="1458" dirty="0"/>
          </a:p>
        </p:txBody>
      </p:sp>
      <p:sp>
        <p:nvSpPr>
          <p:cNvPr id="9" name="Text 7"/>
          <p:cNvSpPr/>
          <p:nvPr/>
        </p:nvSpPr>
        <p:spPr>
          <a:xfrm>
            <a:off x="9009067" y="2699113"/>
            <a:ext cx="2271846" cy="630496"/>
          </a:xfrm>
          <a:prstGeom prst="rect">
            <a:avLst/>
          </a:prstGeom>
          <a:noFill/>
          <a:ln/>
        </p:spPr>
        <p:txBody>
          <a:bodyPr wrap="square" lIns="0" tIns="0" rIns="0" bIns="0" rtlCol="0" anchor="t"/>
          <a:lstStyle/>
          <a:p>
            <a:pPr algn="ctr">
              <a:lnSpc>
                <a:spcPts val="2292"/>
              </a:lnSpc>
            </a:pPr>
            <a:r>
              <a:rPr lang="en-US" sz="1833" dirty="0">
                <a:solidFill>
                  <a:srgbClr val="5C4E3D"/>
                </a:solidFill>
                <a:ea typeface="Libre Baskerville" pitchFamily="34" charset="-122"/>
                <a:cs typeface="Libre Baskerville" pitchFamily="34" charset="-120"/>
              </a:rPr>
              <a:t>Знищення ідентичності</a:t>
            </a:r>
            <a:endParaRPr lang="en-US" sz="1833" dirty="0"/>
          </a:p>
        </p:txBody>
      </p:sp>
      <p:sp>
        <p:nvSpPr>
          <p:cNvPr id="10" name="Text 8"/>
          <p:cNvSpPr/>
          <p:nvPr/>
        </p:nvSpPr>
        <p:spPr>
          <a:xfrm>
            <a:off x="9009067" y="3478675"/>
            <a:ext cx="2271846" cy="1291500"/>
          </a:xfrm>
          <a:prstGeom prst="rect">
            <a:avLst/>
          </a:prstGeom>
          <a:noFill/>
          <a:ln/>
        </p:spPr>
        <p:txBody>
          <a:bodyPr wrap="square" lIns="0" tIns="0" rIns="0" bIns="0" rtlCol="0" anchor="t"/>
          <a:lstStyle/>
          <a:p>
            <a:pPr algn="ctr">
              <a:lnSpc>
                <a:spcPts val="2375"/>
              </a:lnSpc>
            </a:pPr>
            <a:r>
              <a:rPr lang="en-US" sz="1458" dirty="0">
                <a:solidFill>
                  <a:srgbClr val="454240"/>
                </a:solidFill>
                <a:ea typeface="DM Sans" pitchFamily="34" charset="-122"/>
                <a:cs typeface="DM Sans" pitchFamily="34" charset="-120"/>
              </a:rPr>
              <a:t>Русифікація, заборона мови та культури. Закрито 70% шкіл у 1930-х.</a:t>
            </a:r>
            <a:endParaRPr lang="en-US" sz="1458"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317076" y="756935"/>
            <a:ext cx="10870208" cy="1062236"/>
          </a:xfrm>
          <a:prstGeom prst="rect">
            <a:avLst/>
          </a:prstGeom>
          <a:noFill/>
          <a:ln/>
        </p:spPr>
        <p:txBody>
          <a:bodyPr wrap="square" lIns="0" tIns="0" rIns="0" bIns="0" rtlCol="0" anchor="t"/>
          <a:lstStyle/>
          <a:p>
            <a:pPr algn="ctr">
              <a:lnSpc>
                <a:spcPts val="4167"/>
              </a:lnSpc>
            </a:pPr>
            <a:r>
              <a:rPr lang="en-US" sz="3200" dirty="0">
                <a:solidFill>
                  <a:srgbClr val="FF0000"/>
                </a:solidFill>
                <a:latin typeface="+mj-lt"/>
                <a:ea typeface="Libre Baskerville" pitchFamily="34" charset="-122"/>
                <a:cs typeface="Libre Baskerville" pitchFamily="34" charset="-120"/>
              </a:rPr>
              <a:t>Пострадянські трансформації політичного режиму (1991-2004 рр.)</a:t>
            </a:r>
            <a:endParaRPr lang="en-US" sz="3200" dirty="0">
              <a:solidFill>
                <a:srgbClr val="FF0000"/>
              </a:solidFill>
              <a:latin typeface="+mj-lt"/>
            </a:endParaRPr>
          </a:p>
        </p:txBody>
      </p:sp>
      <p:sp>
        <p:nvSpPr>
          <p:cNvPr id="4" name="Shape 1"/>
          <p:cNvSpPr/>
          <p:nvPr/>
        </p:nvSpPr>
        <p:spPr>
          <a:xfrm>
            <a:off x="317076" y="2265259"/>
            <a:ext cx="382389" cy="382389"/>
          </a:xfrm>
          <a:prstGeom prst="roundRect">
            <a:avLst>
              <a:gd name="adj" fmla="val 18668"/>
            </a:avLst>
          </a:prstGeom>
          <a:ln/>
        </p:spPr>
        <p:style>
          <a:lnRef idx="2">
            <a:schemeClr val="accent5"/>
          </a:lnRef>
          <a:fillRef idx="1">
            <a:schemeClr val="lt1"/>
          </a:fillRef>
          <a:effectRef idx="0">
            <a:schemeClr val="accent5"/>
          </a:effectRef>
          <a:fontRef idx="minor">
            <a:schemeClr val="dk1"/>
          </a:fontRef>
        </p:style>
      </p:sp>
      <p:sp>
        <p:nvSpPr>
          <p:cNvPr id="5" name="Text 2"/>
          <p:cNvSpPr/>
          <p:nvPr/>
        </p:nvSpPr>
        <p:spPr>
          <a:xfrm>
            <a:off x="451418" y="2328958"/>
            <a:ext cx="113705" cy="254993"/>
          </a:xfrm>
          <a:prstGeom prst="rect">
            <a:avLst/>
          </a:prstGeom>
          <a:noFill/>
          <a:ln/>
        </p:spPr>
        <p:txBody>
          <a:bodyPr wrap="none" lIns="0" tIns="0" rIns="0" bIns="0" rtlCol="0" anchor="t"/>
          <a:lstStyle/>
          <a:p>
            <a:pPr algn="ctr">
              <a:lnSpc>
                <a:spcPts val="2000"/>
              </a:lnSpc>
            </a:pPr>
            <a:r>
              <a:rPr lang="en-US" sz="1600" dirty="0">
                <a:solidFill>
                  <a:srgbClr val="454240"/>
                </a:solidFill>
                <a:ea typeface="Libre Baskerville" pitchFamily="34" charset="-122"/>
                <a:cs typeface="Libre Baskerville" pitchFamily="34" charset="-120"/>
              </a:rPr>
              <a:t>1</a:t>
            </a:r>
            <a:endParaRPr lang="en-US" sz="1600" dirty="0"/>
          </a:p>
        </p:txBody>
      </p:sp>
      <p:sp>
        <p:nvSpPr>
          <p:cNvPr id="6" name="Text 3"/>
          <p:cNvSpPr/>
          <p:nvPr/>
        </p:nvSpPr>
        <p:spPr>
          <a:xfrm>
            <a:off x="869427" y="2265259"/>
            <a:ext cx="3024485" cy="265509"/>
          </a:xfrm>
          <a:prstGeom prst="rect">
            <a:avLst/>
          </a:prstGeom>
          <a:noFill/>
          <a:ln/>
        </p:spPr>
        <p:txBody>
          <a:bodyPr wrap="none" lIns="0" tIns="0" rIns="0" bIns="0" rtlCol="0" anchor="t"/>
          <a:lstStyle/>
          <a:p>
            <a:pPr>
              <a:lnSpc>
                <a:spcPts val="2083"/>
              </a:lnSpc>
            </a:pPr>
            <a:r>
              <a:rPr lang="en-US" sz="1600" dirty="0">
                <a:solidFill>
                  <a:srgbClr val="454240"/>
                </a:solidFill>
                <a:ea typeface="Libre Baskerville" pitchFamily="34" charset="-122"/>
                <a:cs typeface="Libre Baskerville" pitchFamily="34" charset="-120"/>
              </a:rPr>
              <a:t>Проголошення незалежності</a:t>
            </a:r>
            <a:endParaRPr lang="en-US" sz="1600" dirty="0"/>
          </a:p>
        </p:txBody>
      </p:sp>
      <p:sp>
        <p:nvSpPr>
          <p:cNvPr id="7" name="Text 4"/>
          <p:cNvSpPr/>
          <p:nvPr/>
        </p:nvSpPr>
        <p:spPr>
          <a:xfrm>
            <a:off x="869427" y="2632666"/>
            <a:ext cx="4797822" cy="271859"/>
          </a:xfrm>
          <a:prstGeom prst="rect">
            <a:avLst/>
          </a:prstGeom>
          <a:noFill/>
          <a:ln/>
        </p:spPr>
        <p:txBody>
          <a:bodyPr wrap="none" lIns="0" tIns="0" rIns="0" bIns="0" rtlCol="0" anchor="t"/>
          <a:lstStyle/>
          <a:p>
            <a:pPr>
              <a:lnSpc>
                <a:spcPts val="2125"/>
              </a:lnSpc>
            </a:pPr>
            <a:r>
              <a:rPr lang="en-US" sz="1600" dirty="0">
                <a:solidFill>
                  <a:srgbClr val="454240"/>
                </a:solidFill>
                <a:ea typeface="DM Sans" pitchFamily="34" charset="-122"/>
                <a:cs typeface="DM Sans" pitchFamily="34" charset="-120"/>
              </a:rPr>
              <a:t>Референдум 1 грудня 1991 року: 90.32% голосів "за".</a:t>
            </a:r>
            <a:endParaRPr lang="en-US" sz="1600" dirty="0"/>
          </a:p>
        </p:txBody>
      </p:sp>
      <p:sp>
        <p:nvSpPr>
          <p:cNvPr id="8" name="Shape 5"/>
          <p:cNvSpPr/>
          <p:nvPr/>
        </p:nvSpPr>
        <p:spPr>
          <a:xfrm>
            <a:off x="5837211" y="2265259"/>
            <a:ext cx="382389" cy="382389"/>
          </a:xfrm>
          <a:prstGeom prst="roundRect">
            <a:avLst>
              <a:gd name="adj" fmla="val 18668"/>
            </a:avLst>
          </a:prstGeom>
          <a:ln/>
        </p:spPr>
        <p:style>
          <a:lnRef idx="2">
            <a:schemeClr val="accent6"/>
          </a:lnRef>
          <a:fillRef idx="1">
            <a:schemeClr val="lt1"/>
          </a:fillRef>
          <a:effectRef idx="0">
            <a:schemeClr val="accent6"/>
          </a:effectRef>
          <a:fontRef idx="minor">
            <a:schemeClr val="dk1"/>
          </a:fontRef>
        </p:style>
      </p:sp>
      <p:sp>
        <p:nvSpPr>
          <p:cNvPr id="9" name="Text 6"/>
          <p:cNvSpPr/>
          <p:nvPr/>
        </p:nvSpPr>
        <p:spPr>
          <a:xfrm>
            <a:off x="5949924" y="2328958"/>
            <a:ext cx="156964" cy="254993"/>
          </a:xfrm>
          <a:prstGeom prst="rect">
            <a:avLst/>
          </a:prstGeom>
          <a:noFill/>
          <a:ln/>
        </p:spPr>
        <p:txBody>
          <a:bodyPr wrap="none" lIns="0" tIns="0" rIns="0" bIns="0" rtlCol="0" anchor="t"/>
          <a:lstStyle/>
          <a:p>
            <a:pPr algn="ctr">
              <a:lnSpc>
                <a:spcPts val="2000"/>
              </a:lnSpc>
            </a:pPr>
            <a:r>
              <a:rPr lang="en-US" sz="1600" dirty="0">
                <a:solidFill>
                  <a:srgbClr val="454240"/>
                </a:solidFill>
                <a:ea typeface="Libre Baskerville" pitchFamily="34" charset="-122"/>
                <a:cs typeface="Libre Baskerville" pitchFamily="34" charset="-120"/>
              </a:rPr>
              <a:t>2</a:t>
            </a:r>
            <a:endParaRPr lang="en-US" sz="1600" dirty="0"/>
          </a:p>
        </p:txBody>
      </p:sp>
      <p:sp>
        <p:nvSpPr>
          <p:cNvPr id="10" name="Text 7"/>
          <p:cNvSpPr/>
          <p:nvPr/>
        </p:nvSpPr>
        <p:spPr>
          <a:xfrm>
            <a:off x="6389562" y="2265259"/>
            <a:ext cx="2124472" cy="265509"/>
          </a:xfrm>
          <a:prstGeom prst="rect">
            <a:avLst/>
          </a:prstGeom>
          <a:noFill/>
          <a:ln/>
        </p:spPr>
        <p:txBody>
          <a:bodyPr wrap="none" lIns="0" tIns="0" rIns="0" bIns="0" rtlCol="0" anchor="t"/>
          <a:lstStyle/>
          <a:p>
            <a:pPr>
              <a:lnSpc>
                <a:spcPts val="2083"/>
              </a:lnSpc>
            </a:pPr>
            <a:r>
              <a:rPr lang="en-US" sz="1600" dirty="0">
                <a:solidFill>
                  <a:srgbClr val="454240"/>
                </a:solidFill>
                <a:ea typeface="Libre Baskerville" pitchFamily="34" charset="-122"/>
                <a:cs typeface="Libre Baskerville" pitchFamily="34" charset="-120"/>
              </a:rPr>
              <a:t>Кучмізм</a:t>
            </a:r>
            <a:endParaRPr lang="en-US" sz="1600" dirty="0"/>
          </a:p>
        </p:txBody>
      </p:sp>
      <p:sp>
        <p:nvSpPr>
          <p:cNvPr id="11" name="Text 8"/>
          <p:cNvSpPr/>
          <p:nvPr/>
        </p:nvSpPr>
        <p:spPr>
          <a:xfrm>
            <a:off x="6389562" y="2632666"/>
            <a:ext cx="4797822" cy="543718"/>
          </a:xfrm>
          <a:prstGeom prst="rect">
            <a:avLst/>
          </a:prstGeom>
          <a:noFill/>
          <a:ln/>
        </p:spPr>
        <p:txBody>
          <a:bodyPr wrap="square" lIns="0" tIns="0" rIns="0" bIns="0" rtlCol="0" anchor="t"/>
          <a:lstStyle/>
          <a:p>
            <a:pPr>
              <a:lnSpc>
                <a:spcPts val="2125"/>
              </a:lnSpc>
            </a:pPr>
            <a:r>
              <a:rPr lang="en-US" sz="1600" dirty="0">
                <a:solidFill>
                  <a:srgbClr val="454240"/>
                </a:solidFill>
                <a:ea typeface="DM Sans" pitchFamily="34" charset="-122"/>
                <a:cs typeface="DM Sans" pitchFamily="34" charset="-120"/>
              </a:rPr>
              <a:t>Конституція 1996 року, зміцнення влади, корупція. Корупція зросла на 30%.</a:t>
            </a:r>
            <a:endParaRPr lang="en-US" sz="1600" dirty="0"/>
          </a:p>
        </p:txBody>
      </p:sp>
      <p:sp>
        <p:nvSpPr>
          <p:cNvPr id="12" name="Shape 9"/>
          <p:cNvSpPr/>
          <p:nvPr/>
        </p:nvSpPr>
        <p:spPr>
          <a:xfrm>
            <a:off x="317076" y="3537541"/>
            <a:ext cx="382389" cy="382389"/>
          </a:xfrm>
          <a:prstGeom prst="roundRect">
            <a:avLst>
              <a:gd name="adj" fmla="val 18668"/>
            </a:avLst>
          </a:prstGeom>
          <a:ln/>
        </p:spPr>
        <p:style>
          <a:lnRef idx="2">
            <a:schemeClr val="accent6"/>
          </a:lnRef>
          <a:fillRef idx="1">
            <a:schemeClr val="lt1"/>
          </a:fillRef>
          <a:effectRef idx="0">
            <a:schemeClr val="accent6"/>
          </a:effectRef>
          <a:fontRef idx="minor">
            <a:schemeClr val="dk1"/>
          </a:fontRef>
        </p:style>
      </p:sp>
      <p:sp>
        <p:nvSpPr>
          <p:cNvPr id="13" name="Text 10"/>
          <p:cNvSpPr/>
          <p:nvPr/>
        </p:nvSpPr>
        <p:spPr>
          <a:xfrm>
            <a:off x="429789" y="3601239"/>
            <a:ext cx="156964" cy="254993"/>
          </a:xfrm>
          <a:prstGeom prst="rect">
            <a:avLst/>
          </a:prstGeom>
          <a:noFill/>
          <a:ln/>
        </p:spPr>
        <p:txBody>
          <a:bodyPr wrap="none" lIns="0" tIns="0" rIns="0" bIns="0" rtlCol="0" anchor="t"/>
          <a:lstStyle/>
          <a:p>
            <a:pPr algn="ctr">
              <a:lnSpc>
                <a:spcPts val="2000"/>
              </a:lnSpc>
            </a:pPr>
            <a:r>
              <a:rPr lang="en-US" sz="1600" dirty="0">
                <a:solidFill>
                  <a:srgbClr val="454240"/>
                </a:solidFill>
                <a:ea typeface="Libre Baskerville" pitchFamily="34" charset="-122"/>
                <a:cs typeface="Libre Baskerville" pitchFamily="34" charset="-120"/>
              </a:rPr>
              <a:t>3</a:t>
            </a:r>
            <a:endParaRPr lang="en-US" sz="1600" dirty="0"/>
          </a:p>
        </p:txBody>
      </p:sp>
      <p:sp>
        <p:nvSpPr>
          <p:cNvPr id="14" name="Text 11"/>
          <p:cNvSpPr/>
          <p:nvPr/>
        </p:nvSpPr>
        <p:spPr>
          <a:xfrm>
            <a:off x="869427" y="3537541"/>
            <a:ext cx="2124472" cy="265509"/>
          </a:xfrm>
          <a:prstGeom prst="rect">
            <a:avLst/>
          </a:prstGeom>
          <a:noFill/>
          <a:ln/>
        </p:spPr>
        <p:txBody>
          <a:bodyPr wrap="none" lIns="0" tIns="0" rIns="0" bIns="0" rtlCol="0" anchor="t"/>
          <a:lstStyle/>
          <a:p>
            <a:pPr>
              <a:lnSpc>
                <a:spcPts val="2083"/>
              </a:lnSpc>
            </a:pPr>
            <a:r>
              <a:rPr lang="en-US" sz="1600" dirty="0">
                <a:solidFill>
                  <a:srgbClr val="454240"/>
                </a:solidFill>
                <a:ea typeface="Libre Baskerville" pitchFamily="34" charset="-122"/>
                <a:cs typeface="Libre Baskerville" pitchFamily="34" charset="-120"/>
              </a:rPr>
              <a:t>"Багатовекторність"</a:t>
            </a:r>
            <a:endParaRPr lang="en-US" sz="1600" dirty="0"/>
          </a:p>
        </p:txBody>
      </p:sp>
      <p:sp>
        <p:nvSpPr>
          <p:cNvPr id="15" name="Text 12"/>
          <p:cNvSpPr/>
          <p:nvPr/>
        </p:nvSpPr>
        <p:spPr>
          <a:xfrm>
            <a:off x="869427" y="3904948"/>
            <a:ext cx="4797822" cy="543718"/>
          </a:xfrm>
          <a:prstGeom prst="rect">
            <a:avLst/>
          </a:prstGeom>
          <a:noFill/>
          <a:ln/>
        </p:spPr>
        <p:txBody>
          <a:bodyPr wrap="square" lIns="0" tIns="0" rIns="0" bIns="0" rtlCol="0" anchor="t"/>
          <a:lstStyle/>
          <a:p>
            <a:pPr>
              <a:lnSpc>
                <a:spcPts val="2125"/>
              </a:lnSpc>
            </a:pPr>
            <a:r>
              <a:rPr lang="en-US" sz="1600" dirty="0">
                <a:solidFill>
                  <a:srgbClr val="454240"/>
                </a:solidFill>
                <a:ea typeface="DM Sans" pitchFamily="34" charset="-122"/>
                <a:cs typeface="DM Sans" pitchFamily="34" charset="-120"/>
              </a:rPr>
              <a:t>Балансування між Росією та Заходом. Участь у програмі "Партнерство заради миру".</a:t>
            </a:r>
            <a:endParaRPr lang="en-US" sz="1600" dirty="0"/>
          </a:p>
        </p:txBody>
      </p:sp>
      <p:sp>
        <p:nvSpPr>
          <p:cNvPr id="16" name="Shape 13"/>
          <p:cNvSpPr/>
          <p:nvPr/>
        </p:nvSpPr>
        <p:spPr>
          <a:xfrm>
            <a:off x="5837211" y="3537541"/>
            <a:ext cx="382389" cy="382389"/>
          </a:xfrm>
          <a:prstGeom prst="roundRect">
            <a:avLst>
              <a:gd name="adj" fmla="val 18668"/>
            </a:avLst>
          </a:prstGeom>
          <a:ln/>
        </p:spPr>
        <p:style>
          <a:lnRef idx="2">
            <a:schemeClr val="accent6"/>
          </a:lnRef>
          <a:fillRef idx="1">
            <a:schemeClr val="lt1"/>
          </a:fillRef>
          <a:effectRef idx="0">
            <a:schemeClr val="accent6"/>
          </a:effectRef>
          <a:fontRef idx="minor">
            <a:schemeClr val="dk1"/>
          </a:fontRef>
        </p:style>
      </p:sp>
      <p:sp>
        <p:nvSpPr>
          <p:cNvPr id="17" name="Text 14"/>
          <p:cNvSpPr/>
          <p:nvPr/>
        </p:nvSpPr>
        <p:spPr>
          <a:xfrm>
            <a:off x="5953793" y="3601239"/>
            <a:ext cx="149126" cy="254993"/>
          </a:xfrm>
          <a:prstGeom prst="rect">
            <a:avLst/>
          </a:prstGeom>
          <a:noFill/>
          <a:ln/>
        </p:spPr>
        <p:txBody>
          <a:bodyPr wrap="none" lIns="0" tIns="0" rIns="0" bIns="0" rtlCol="0" anchor="t"/>
          <a:lstStyle/>
          <a:p>
            <a:pPr algn="ctr">
              <a:lnSpc>
                <a:spcPts val="2000"/>
              </a:lnSpc>
            </a:pPr>
            <a:r>
              <a:rPr lang="en-US" sz="1600" dirty="0">
                <a:solidFill>
                  <a:srgbClr val="454240"/>
                </a:solidFill>
                <a:ea typeface="Libre Baskerville" pitchFamily="34" charset="-122"/>
                <a:cs typeface="Libre Baskerville" pitchFamily="34" charset="-120"/>
              </a:rPr>
              <a:t>4</a:t>
            </a:r>
            <a:endParaRPr lang="en-US" sz="1600" dirty="0"/>
          </a:p>
        </p:txBody>
      </p:sp>
      <p:sp>
        <p:nvSpPr>
          <p:cNvPr id="18" name="Text 15"/>
          <p:cNvSpPr/>
          <p:nvPr/>
        </p:nvSpPr>
        <p:spPr>
          <a:xfrm>
            <a:off x="6389562" y="3537541"/>
            <a:ext cx="2124472" cy="265509"/>
          </a:xfrm>
          <a:prstGeom prst="rect">
            <a:avLst/>
          </a:prstGeom>
          <a:noFill/>
          <a:ln/>
        </p:spPr>
        <p:txBody>
          <a:bodyPr wrap="none" lIns="0" tIns="0" rIns="0" bIns="0" rtlCol="0" anchor="t"/>
          <a:lstStyle/>
          <a:p>
            <a:pPr>
              <a:lnSpc>
                <a:spcPts val="2083"/>
              </a:lnSpc>
            </a:pPr>
            <a:r>
              <a:rPr lang="en-US" sz="1600" dirty="0">
                <a:solidFill>
                  <a:srgbClr val="454240"/>
                </a:solidFill>
                <a:ea typeface="Libre Baskerville" pitchFamily="34" charset="-122"/>
                <a:cs typeface="Libre Baskerville" pitchFamily="34" charset="-120"/>
              </a:rPr>
              <a:t>Економічна криза</a:t>
            </a:r>
            <a:endParaRPr lang="en-US" sz="1600" dirty="0"/>
          </a:p>
        </p:txBody>
      </p:sp>
      <p:sp>
        <p:nvSpPr>
          <p:cNvPr id="19" name="Text 16"/>
          <p:cNvSpPr/>
          <p:nvPr/>
        </p:nvSpPr>
        <p:spPr>
          <a:xfrm>
            <a:off x="6389562" y="3904948"/>
            <a:ext cx="4797822" cy="543718"/>
          </a:xfrm>
          <a:prstGeom prst="rect">
            <a:avLst/>
          </a:prstGeom>
          <a:noFill/>
          <a:ln/>
        </p:spPr>
        <p:txBody>
          <a:bodyPr wrap="square" lIns="0" tIns="0" rIns="0" bIns="0" rtlCol="0" anchor="t"/>
          <a:lstStyle/>
          <a:p>
            <a:pPr>
              <a:lnSpc>
                <a:spcPts val="2125"/>
              </a:lnSpc>
            </a:pPr>
            <a:r>
              <a:rPr lang="en-US" sz="1600" dirty="0">
                <a:solidFill>
                  <a:srgbClr val="454240"/>
                </a:solidFill>
                <a:ea typeface="DM Sans" pitchFamily="34" charset="-122"/>
                <a:cs typeface="DM Sans" pitchFamily="34" charset="-120"/>
              </a:rPr>
              <a:t>Гіперінфляція, занепад промисловості. Падіння ВВП на 60% у 1991-1999 рр.</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367" y="0"/>
            <a:ext cx="4572000" cy="6858000"/>
          </a:xfrm>
          <a:prstGeom prst="rect">
            <a:avLst/>
          </a:prstGeom>
        </p:spPr>
      </p:pic>
      <p:sp>
        <p:nvSpPr>
          <p:cNvPr id="3" name="Text 0"/>
          <p:cNvSpPr/>
          <p:nvPr/>
        </p:nvSpPr>
        <p:spPr>
          <a:xfrm>
            <a:off x="4714842" y="612775"/>
            <a:ext cx="6352183" cy="1358206"/>
          </a:xfrm>
          <a:prstGeom prst="rect">
            <a:avLst/>
          </a:prstGeom>
          <a:noFill/>
          <a:ln/>
        </p:spPr>
        <p:txBody>
          <a:bodyPr wrap="square" lIns="0" tIns="0" rIns="0" bIns="0" rtlCol="0" anchor="t"/>
          <a:lstStyle/>
          <a:p>
            <a:pPr>
              <a:lnSpc>
                <a:spcPts val="3542"/>
              </a:lnSpc>
            </a:pPr>
            <a:r>
              <a:rPr lang="en-US" sz="2833" dirty="0">
                <a:solidFill>
                  <a:srgbClr val="5C4E3D"/>
                </a:solidFill>
                <a:ea typeface="Libre Baskerville" pitchFamily="34" charset="-122"/>
                <a:cs typeface="Libre Baskerville" pitchFamily="34" charset="-120"/>
              </a:rPr>
              <a:t>Демократичні перетворення в період президентства Віктора Ющенка (2005-2010 рр.)</a:t>
            </a:r>
            <a:endParaRPr lang="en-US" sz="2833" dirty="0"/>
          </a:p>
        </p:txBody>
      </p:sp>
      <p:sp>
        <p:nvSpPr>
          <p:cNvPr id="4" name="Shape 1"/>
          <p:cNvSpPr/>
          <p:nvPr/>
        </p:nvSpPr>
        <p:spPr>
          <a:xfrm>
            <a:off x="4714842" y="2188269"/>
            <a:ext cx="6352183" cy="1079500"/>
          </a:xfrm>
          <a:prstGeom prst="roundRect">
            <a:avLst>
              <a:gd name="adj" fmla="val 5638"/>
            </a:avLst>
          </a:prstGeom>
          <a:solidFill>
            <a:srgbClr val="F7EDD4"/>
          </a:solidFill>
          <a:ln w="7620">
            <a:solidFill>
              <a:srgbClr val="DDD3BA"/>
            </a:solidFill>
            <a:prstDash val="solid"/>
          </a:ln>
        </p:spPr>
      </p:sp>
      <p:sp>
        <p:nvSpPr>
          <p:cNvPr id="5" name="Text 2"/>
          <p:cNvSpPr/>
          <p:nvPr/>
        </p:nvSpPr>
        <p:spPr>
          <a:xfrm>
            <a:off x="4866052" y="2339479"/>
            <a:ext cx="2206823" cy="226418"/>
          </a:xfrm>
          <a:prstGeom prst="rect">
            <a:avLst/>
          </a:prstGeom>
          <a:noFill/>
          <a:ln/>
        </p:spPr>
        <p:txBody>
          <a:bodyPr wrap="none" lIns="0" tIns="0" rIns="0" bIns="0" rtlCol="0" anchor="t"/>
          <a:lstStyle/>
          <a:p>
            <a:pPr>
              <a:lnSpc>
                <a:spcPts val="1750"/>
              </a:lnSpc>
            </a:pPr>
            <a:r>
              <a:rPr lang="en-US" sz="1417" dirty="0">
                <a:solidFill>
                  <a:srgbClr val="454240"/>
                </a:solidFill>
                <a:ea typeface="Libre Baskerville" pitchFamily="34" charset="-122"/>
                <a:cs typeface="Libre Baskerville" pitchFamily="34" charset="-120"/>
              </a:rPr>
              <a:t>Помаранчева революція</a:t>
            </a:r>
            <a:endParaRPr lang="en-US" sz="1417" dirty="0"/>
          </a:p>
        </p:txBody>
      </p:sp>
      <p:sp>
        <p:nvSpPr>
          <p:cNvPr id="6" name="Text 3"/>
          <p:cNvSpPr/>
          <p:nvPr/>
        </p:nvSpPr>
        <p:spPr>
          <a:xfrm>
            <a:off x="4866052" y="2652812"/>
            <a:ext cx="6049764" cy="463748"/>
          </a:xfrm>
          <a:prstGeom prst="rect">
            <a:avLst/>
          </a:prstGeom>
          <a:noFill/>
          <a:ln/>
        </p:spPr>
        <p:txBody>
          <a:bodyPr wrap="square" lIns="0" tIns="0" rIns="0" bIns="0" rtlCol="0" anchor="t"/>
          <a:lstStyle/>
          <a:p>
            <a:pPr>
              <a:lnSpc>
                <a:spcPts val="1792"/>
              </a:lnSpc>
            </a:pPr>
            <a:r>
              <a:rPr lang="en-US" sz="1125" dirty="0">
                <a:solidFill>
                  <a:srgbClr val="454240"/>
                </a:solidFill>
                <a:ea typeface="DM Sans" pitchFamily="34" charset="-122"/>
                <a:cs typeface="DM Sans" pitchFamily="34" charset="-120"/>
              </a:rPr>
              <a:t>Масові протести проти фальсифікацій 2004 року. Понад 1 мільйон людей на Майдані.</a:t>
            </a:r>
            <a:endParaRPr lang="en-US" sz="1125" dirty="0"/>
          </a:p>
        </p:txBody>
      </p:sp>
      <p:sp>
        <p:nvSpPr>
          <p:cNvPr id="7" name="Shape 4"/>
          <p:cNvSpPr/>
          <p:nvPr/>
        </p:nvSpPr>
        <p:spPr>
          <a:xfrm>
            <a:off x="4714842" y="3412630"/>
            <a:ext cx="6352183" cy="847626"/>
          </a:xfrm>
          <a:prstGeom prst="roundRect">
            <a:avLst>
              <a:gd name="adj" fmla="val 7180"/>
            </a:avLst>
          </a:prstGeom>
          <a:solidFill>
            <a:srgbClr val="F7EDD4"/>
          </a:solidFill>
          <a:ln w="7620">
            <a:solidFill>
              <a:srgbClr val="DDD3BA"/>
            </a:solidFill>
            <a:prstDash val="solid"/>
          </a:ln>
        </p:spPr>
      </p:sp>
      <p:sp>
        <p:nvSpPr>
          <p:cNvPr id="8" name="Text 5"/>
          <p:cNvSpPr/>
          <p:nvPr/>
        </p:nvSpPr>
        <p:spPr>
          <a:xfrm>
            <a:off x="4866052" y="3563839"/>
            <a:ext cx="1811338" cy="226418"/>
          </a:xfrm>
          <a:prstGeom prst="rect">
            <a:avLst/>
          </a:prstGeom>
          <a:noFill/>
          <a:ln/>
        </p:spPr>
        <p:txBody>
          <a:bodyPr wrap="none" lIns="0" tIns="0" rIns="0" bIns="0" rtlCol="0" anchor="t"/>
          <a:lstStyle/>
          <a:p>
            <a:pPr>
              <a:lnSpc>
                <a:spcPts val="1750"/>
              </a:lnSpc>
            </a:pPr>
            <a:r>
              <a:rPr lang="en-US" sz="1417" dirty="0">
                <a:solidFill>
                  <a:srgbClr val="454240"/>
                </a:solidFill>
                <a:ea typeface="Libre Baskerville" pitchFamily="34" charset="-122"/>
                <a:cs typeface="Libre Baskerville" pitchFamily="34" charset="-120"/>
              </a:rPr>
              <a:t>Спроби реформ</a:t>
            </a:r>
            <a:endParaRPr lang="en-US" sz="1417" dirty="0"/>
          </a:p>
        </p:txBody>
      </p:sp>
      <p:sp>
        <p:nvSpPr>
          <p:cNvPr id="9" name="Text 6"/>
          <p:cNvSpPr/>
          <p:nvPr/>
        </p:nvSpPr>
        <p:spPr>
          <a:xfrm>
            <a:off x="4866052" y="3877171"/>
            <a:ext cx="6049764" cy="231874"/>
          </a:xfrm>
          <a:prstGeom prst="rect">
            <a:avLst/>
          </a:prstGeom>
          <a:noFill/>
          <a:ln/>
        </p:spPr>
        <p:txBody>
          <a:bodyPr wrap="none" lIns="0" tIns="0" rIns="0" bIns="0" rtlCol="0" anchor="t"/>
          <a:lstStyle/>
          <a:p>
            <a:pPr>
              <a:lnSpc>
                <a:spcPts val="1792"/>
              </a:lnSpc>
            </a:pPr>
            <a:r>
              <a:rPr lang="en-US" sz="1125" dirty="0">
                <a:solidFill>
                  <a:srgbClr val="454240"/>
                </a:solidFill>
                <a:ea typeface="DM Sans" pitchFamily="34" charset="-122"/>
                <a:cs typeface="DM Sans" pitchFamily="34" charset="-120"/>
              </a:rPr>
              <a:t>Лібералізація економіки, підтримка суспільства. Кількість НУО зросла на 40%.</a:t>
            </a:r>
            <a:endParaRPr lang="en-US" sz="1125" dirty="0"/>
          </a:p>
        </p:txBody>
      </p:sp>
      <p:sp>
        <p:nvSpPr>
          <p:cNvPr id="10" name="Shape 7"/>
          <p:cNvSpPr/>
          <p:nvPr/>
        </p:nvSpPr>
        <p:spPr>
          <a:xfrm>
            <a:off x="4714842" y="4405115"/>
            <a:ext cx="6352183" cy="847626"/>
          </a:xfrm>
          <a:prstGeom prst="roundRect">
            <a:avLst>
              <a:gd name="adj" fmla="val 7180"/>
            </a:avLst>
          </a:prstGeom>
          <a:solidFill>
            <a:srgbClr val="F7EDD4"/>
          </a:solidFill>
          <a:ln w="7620">
            <a:solidFill>
              <a:srgbClr val="DDD3BA"/>
            </a:solidFill>
            <a:prstDash val="solid"/>
          </a:ln>
        </p:spPr>
      </p:sp>
      <p:sp>
        <p:nvSpPr>
          <p:cNvPr id="11" name="Text 8"/>
          <p:cNvSpPr/>
          <p:nvPr/>
        </p:nvSpPr>
        <p:spPr>
          <a:xfrm>
            <a:off x="4866051" y="4556324"/>
            <a:ext cx="2259310" cy="226418"/>
          </a:xfrm>
          <a:prstGeom prst="rect">
            <a:avLst/>
          </a:prstGeom>
          <a:noFill/>
          <a:ln/>
        </p:spPr>
        <p:txBody>
          <a:bodyPr wrap="none" lIns="0" tIns="0" rIns="0" bIns="0" rtlCol="0" anchor="t"/>
          <a:lstStyle/>
          <a:p>
            <a:pPr>
              <a:lnSpc>
                <a:spcPts val="1750"/>
              </a:lnSpc>
            </a:pPr>
            <a:r>
              <a:rPr lang="en-US" sz="1417" dirty="0">
                <a:solidFill>
                  <a:srgbClr val="454240"/>
                </a:solidFill>
                <a:ea typeface="Libre Baskerville" pitchFamily="34" charset="-122"/>
                <a:cs typeface="Libre Baskerville" pitchFamily="34" charset="-120"/>
              </a:rPr>
              <a:t>Політична нестабільність</a:t>
            </a:r>
            <a:endParaRPr lang="en-US" sz="1417" dirty="0"/>
          </a:p>
        </p:txBody>
      </p:sp>
      <p:sp>
        <p:nvSpPr>
          <p:cNvPr id="12" name="Text 9"/>
          <p:cNvSpPr/>
          <p:nvPr/>
        </p:nvSpPr>
        <p:spPr>
          <a:xfrm>
            <a:off x="4866052" y="4869657"/>
            <a:ext cx="6049764" cy="231874"/>
          </a:xfrm>
          <a:prstGeom prst="rect">
            <a:avLst/>
          </a:prstGeom>
          <a:noFill/>
          <a:ln/>
        </p:spPr>
        <p:txBody>
          <a:bodyPr wrap="none" lIns="0" tIns="0" rIns="0" bIns="0" rtlCol="0" anchor="t"/>
          <a:lstStyle/>
          <a:p>
            <a:pPr>
              <a:lnSpc>
                <a:spcPts val="1792"/>
              </a:lnSpc>
            </a:pPr>
            <a:r>
              <a:rPr lang="en-US" sz="1125" dirty="0">
                <a:solidFill>
                  <a:srgbClr val="454240"/>
                </a:solidFill>
                <a:ea typeface="DM Sans" pitchFamily="34" charset="-122"/>
                <a:cs typeface="DM Sans" pitchFamily="34" charset="-120"/>
              </a:rPr>
              <a:t>Часта зміна урядів, коаліційна криза. Більше 5 урядів за президентство.</a:t>
            </a:r>
            <a:endParaRPr lang="en-US" sz="1125" dirty="0"/>
          </a:p>
        </p:txBody>
      </p:sp>
      <p:sp>
        <p:nvSpPr>
          <p:cNvPr id="13" name="Shape 10"/>
          <p:cNvSpPr/>
          <p:nvPr/>
        </p:nvSpPr>
        <p:spPr>
          <a:xfrm>
            <a:off x="4714842" y="5397600"/>
            <a:ext cx="6352183" cy="847626"/>
          </a:xfrm>
          <a:prstGeom prst="roundRect">
            <a:avLst>
              <a:gd name="adj" fmla="val 7180"/>
            </a:avLst>
          </a:prstGeom>
          <a:solidFill>
            <a:srgbClr val="F7EDD4"/>
          </a:solidFill>
          <a:ln w="7620">
            <a:solidFill>
              <a:srgbClr val="DDD3BA"/>
            </a:solidFill>
            <a:prstDash val="solid"/>
          </a:ln>
        </p:spPr>
      </p:sp>
      <p:sp>
        <p:nvSpPr>
          <p:cNvPr id="14" name="Text 11"/>
          <p:cNvSpPr/>
          <p:nvPr/>
        </p:nvSpPr>
        <p:spPr>
          <a:xfrm>
            <a:off x="4866052" y="5548809"/>
            <a:ext cx="1811338" cy="226418"/>
          </a:xfrm>
          <a:prstGeom prst="rect">
            <a:avLst/>
          </a:prstGeom>
          <a:noFill/>
          <a:ln/>
        </p:spPr>
        <p:txBody>
          <a:bodyPr wrap="none" lIns="0" tIns="0" rIns="0" bIns="0" rtlCol="0" anchor="t"/>
          <a:lstStyle/>
          <a:p>
            <a:pPr>
              <a:lnSpc>
                <a:spcPts val="1750"/>
              </a:lnSpc>
            </a:pPr>
            <a:r>
              <a:rPr lang="en-US" sz="1417" dirty="0">
                <a:solidFill>
                  <a:srgbClr val="454240"/>
                </a:solidFill>
                <a:ea typeface="Libre Baskerville" pitchFamily="34" charset="-122"/>
                <a:cs typeface="Libre Baskerville" pitchFamily="34" charset="-120"/>
              </a:rPr>
              <a:t>Прозахідний курс</a:t>
            </a:r>
            <a:endParaRPr lang="en-US" sz="1417" dirty="0"/>
          </a:p>
        </p:txBody>
      </p:sp>
      <p:sp>
        <p:nvSpPr>
          <p:cNvPr id="15" name="Text 12"/>
          <p:cNvSpPr/>
          <p:nvPr/>
        </p:nvSpPr>
        <p:spPr>
          <a:xfrm>
            <a:off x="4866052" y="5862142"/>
            <a:ext cx="6049764" cy="231874"/>
          </a:xfrm>
          <a:prstGeom prst="rect">
            <a:avLst/>
          </a:prstGeom>
          <a:noFill/>
          <a:ln/>
        </p:spPr>
        <p:txBody>
          <a:bodyPr wrap="none" lIns="0" tIns="0" rIns="0" bIns="0" rtlCol="0" anchor="t"/>
          <a:lstStyle/>
          <a:p>
            <a:pPr>
              <a:lnSpc>
                <a:spcPts val="1792"/>
              </a:lnSpc>
            </a:pPr>
            <a:r>
              <a:rPr lang="en-US" sz="1125" dirty="0">
                <a:solidFill>
                  <a:srgbClr val="454240"/>
                </a:solidFill>
                <a:ea typeface="DM Sans" pitchFamily="34" charset="-122"/>
                <a:cs typeface="DM Sans" pitchFamily="34" charset="-120"/>
              </a:rPr>
              <a:t>Активізація співпраці з ЄС та НАТО. Підписання угоди про асоціацію з ЄС у 2008 році.</a:t>
            </a:r>
            <a:endParaRPr lang="en-US" sz="112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1497340" y="386599"/>
            <a:ext cx="8769782" cy="1552873"/>
          </a:xfrm>
          <a:prstGeom prst="rect">
            <a:avLst/>
          </a:prstGeom>
          <a:noFill/>
          <a:ln/>
        </p:spPr>
        <p:txBody>
          <a:bodyPr wrap="square" lIns="0" tIns="0" rIns="0" bIns="0" rtlCol="0" anchor="t"/>
          <a:lstStyle/>
          <a:p>
            <a:pPr algn="ctr">
              <a:lnSpc>
                <a:spcPts val="4042"/>
              </a:lnSpc>
            </a:pPr>
            <a:r>
              <a:rPr lang="en-US" sz="4400" dirty="0">
                <a:solidFill>
                  <a:srgbClr val="FF0000"/>
                </a:solidFill>
                <a:ea typeface="Libre Baskerville" pitchFamily="34" charset="-122"/>
                <a:cs typeface="Libre Baskerville" pitchFamily="34" charset="-120"/>
              </a:rPr>
              <a:t>Авторитарний режим Віктора Януковича та Революція Гідності (2010-2014 рр.)</a:t>
            </a:r>
            <a:endParaRPr lang="en-US" sz="4400" dirty="0">
              <a:solidFill>
                <a:srgbClr val="FF0000"/>
              </a:solidFill>
            </a:endParaRPr>
          </a:p>
        </p:txBody>
      </p:sp>
      <p:pic>
        <p:nvPicPr>
          <p:cNvPr id="4" name="Image 1" descr="preencoded.png"/>
          <p:cNvPicPr>
            <a:picLocks noChangeAspect="1"/>
          </p:cNvPicPr>
          <p:nvPr/>
        </p:nvPicPr>
        <p:blipFill>
          <a:blip r:embed="rId3"/>
          <a:stretch>
            <a:fillRect/>
          </a:stretch>
        </p:blipFill>
        <p:spPr>
          <a:xfrm>
            <a:off x="1290271" y="2666233"/>
            <a:ext cx="414139" cy="414139"/>
          </a:xfrm>
          <a:prstGeom prst="rect">
            <a:avLst/>
          </a:prstGeom>
        </p:spPr>
      </p:pic>
      <p:sp>
        <p:nvSpPr>
          <p:cNvPr id="5" name="Text 1"/>
          <p:cNvSpPr/>
          <p:nvPr/>
        </p:nvSpPr>
        <p:spPr>
          <a:xfrm>
            <a:off x="1290271" y="3245967"/>
            <a:ext cx="1944886" cy="1060450"/>
          </a:xfrm>
          <a:prstGeom prst="rect">
            <a:avLst/>
          </a:prstGeom>
          <a:noFill/>
          <a:ln/>
        </p:spPr>
        <p:txBody>
          <a:bodyPr wrap="square" lIns="0" tIns="0" rIns="0" bIns="0" rtlCol="0" anchor="t"/>
          <a:lstStyle/>
          <a:p>
            <a:pPr>
              <a:lnSpc>
                <a:spcPts val="2083"/>
              </a:lnSpc>
            </a:pPr>
            <a:r>
              <a:rPr lang="en-US" dirty="0">
                <a:ea typeface="DM Sans" pitchFamily="34" charset="-122"/>
                <a:cs typeface="DM Sans" pitchFamily="34" charset="-120"/>
              </a:rPr>
              <a:t>Згортання демократичних свобод: контроль над ЗМІ, переслідування.</a:t>
            </a:r>
            <a:endParaRPr lang="en-US" dirty="0"/>
          </a:p>
        </p:txBody>
      </p:sp>
      <p:pic>
        <p:nvPicPr>
          <p:cNvPr id="6" name="Image 2" descr="preencoded.png"/>
          <p:cNvPicPr>
            <a:picLocks noChangeAspect="1"/>
          </p:cNvPicPr>
          <p:nvPr/>
        </p:nvPicPr>
        <p:blipFill>
          <a:blip r:embed="rId4"/>
          <a:stretch>
            <a:fillRect/>
          </a:stretch>
        </p:blipFill>
        <p:spPr>
          <a:xfrm>
            <a:off x="3483600" y="2666233"/>
            <a:ext cx="414139" cy="414139"/>
          </a:xfrm>
          <a:prstGeom prst="rect">
            <a:avLst/>
          </a:prstGeom>
        </p:spPr>
      </p:pic>
      <p:sp>
        <p:nvSpPr>
          <p:cNvPr id="7" name="Text 2"/>
          <p:cNvSpPr/>
          <p:nvPr/>
        </p:nvSpPr>
        <p:spPr>
          <a:xfrm>
            <a:off x="3483600" y="3245968"/>
            <a:ext cx="1944886" cy="795338"/>
          </a:xfrm>
          <a:prstGeom prst="rect">
            <a:avLst/>
          </a:prstGeom>
          <a:noFill/>
          <a:ln/>
        </p:spPr>
        <p:txBody>
          <a:bodyPr wrap="square" lIns="0" tIns="0" rIns="0" bIns="0" rtlCol="0" anchor="t"/>
          <a:lstStyle/>
          <a:p>
            <a:pPr>
              <a:lnSpc>
                <a:spcPts val="2083"/>
              </a:lnSpc>
            </a:pPr>
            <a:r>
              <a:rPr lang="en-US" dirty="0">
                <a:ea typeface="DM Sans" pitchFamily="34" charset="-122"/>
                <a:cs typeface="DM Sans" pitchFamily="34" charset="-120"/>
              </a:rPr>
              <a:t>Корупція та збагачення оточення Януковича: тіньові схеми.</a:t>
            </a:r>
            <a:endParaRPr lang="en-US" dirty="0"/>
          </a:p>
        </p:txBody>
      </p:sp>
      <p:pic>
        <p:nvPicPr>
          <p:cNvPr id="8" name="Image 3" descr="preencoded.png"/>
          <p:cNvPicPr>
            <a:picLocks noChangeAspect="1"/>
          </p:cNvPicPr>
          <p:nvPr/>
        </p:nvPicPr>
        <p:blipFill>
          <a:blip r:embed="rId5"/>
          <a:stretch>
            <a:fillRect/>
          </a:stretch>
        </p:blipFill>
        <p:spPr>
          <a:xfrm>
            <a:off x="5676930" y="2666233"/>
            <a:ext cx="414139" cy="414139"/>
          </a:xfrm>
          <a:prstGeom prst="rect">
            <a:avLst/>
          </a:prstGeom>
        </p:spPr>
      </p:pic>
      <p:sp>
        <p:nvSpPr>
          <p:cNvPr id="9" name="Text 3"/>
          <p:cNvSpPr/>
          <p:nvPr/>
        </p:nvSpPr>
        <p:spPr>
          <a:xfrm>
            <a:off x="5676930" y="3245968"/>
            <a:ext cx="1944886" cy="1325563"/>
          </a:xfrm>
          <a:prstGeom prst="rect">
            <a:avLst/>
          </a:prstGeom>
          <a:noFill/>
          <a:ln/>
        </p:spPr>
        <p:txBody>
          <a:bodyPr wrap="square" lIns="0" tIns="0" rIns="0" bIns="0" rtlCol="0" anchor="t"/>
          <a:lstStyle/>
          <a:p>
            <a:pPr>
              <a:lnSpc>
                <a:spcPts val="2083"/>
              </a:lnSpc>
            </a:pPr>
            <a:r>
              <a:rPr lang="en-US" dirty="0">
                <a:ea typeface="DM Sans" pitchFamily="34" charset="-122"/>
                <a:cs typeface="DM Sans" pitchFamily="34" charset="-120"/>
              </a:rPr>
              <a:t>Відмова від євроінтеграції: призупинення підготовки до підписання Угоди з ЄС.</a:t>
            </a:r>
            <a:endParaRPr lang="en-US" dirty="0"/>
          </a:p>
        </p:txBody>
      </p:sp>
      <p:sp>
        <p:nvSpPr>
          <p:cNvPr id="11" name="Text 4"/>
          <p:cNvSpPr/>
          <p:nvPr/>
        </p:nvSpPr>
        <p:spPr>
          <a:xfrm>
            <a:off x="8507990" y="3241838"/>
            <a:ext cx="1944886" cy="1060450"/>
          </a:xfrm>
          <a:prstGeom prst="rect">
            <a:avLst/>
          </a:prstGeom>
          <a:noFill/>
          <a:ln/>
        </p:spPr>
        <p:txBody>
          <a:bodyPr wrap="square" lIns="0" tIns="0" rIns="0" bIns="0" rtlCol="0" anchor="t"/>
          <a:lstStyle/>
          <a:p>
            <a:pPr>
              <a:lnSpc>
                <a:spcPts val="2083"/>
              </a:lnSpc>
            </a:pPr>
            <a:r>
              <a:rPr lang="en-US" dirty="0">
                <a:ea typeface="DM Sans" pitchFamily="34" charset="-122"/>
                <a:cs typeface="DM Sans" pitchFamily="34" charset="-120"/>
              </a:rPr>
              <a:t>Революція Гідності: масові протести, загибель Небесної сотні.</a:t>
            </a:r>
            <a:endParaRPr lang="en-US" dirty="0"/>
          </a:p>
        </p:txBody>
      </p:sp>
      <p:pic>
        <p:nvPicPr>
          <p:cNvPr id="13" name="Image 4" descr="preencoded.png">
            <a:extLst>
              <a:ext uri="{FF2B5EF4-FFF2-40B4-BE49-F238E27FC236}">
                <a16:creationId xmlns:a16="http://schemas.microsoft.com/office/drawing/2014/main" id="{41803804-3218-416A-B979-93978E2E23EB}"/>
              </a:ext>
            </a:extLst>
          </p:cNvPr>
          <p:cNvPicPr>
            <a:picLocks noChangeAspect="1"/>
          </p:cNvPicPr>
          <p:nvPr/>
        </p:nvPicPr>
        <p:blipFill>
          <a:blip r:embed="rId6"/>
          <a:stretch>
            <a:fillRect/>
          </a:stretch>
        </p:blipFill>
        <p:spPr>
          <a:xfrm>
            <a:off x="8504737" y="2666232"/>
            <a:ext cx="414139" cy="41413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620000" y="16673"/>
            <a:ext cx="4572000" cy="6858000"/>
          </a:xfrm>
          <a:prstGeom prst="rect">
            <a:avLst/>
          </a:prstGeom>
        </p:spPr>
      </p:pic>
      <p:sp>
        <p:nvSpPr>
          <p:cNvPr id="3" name="Text 0"/>
          <p:cNvSpPr/>
          <p:nvPr/>
        </p:nvSpPr>
        <p:spPr>
          <a:xfrm>
            <a:off x="649486" y="511572"/>
            <a:ext cx="6321028" cy="985838"/>
          </a:xfrm>
          <a:prstGeom prst="rect">
            <a:avLst/>
          </a:prstGeom>
          <a:noFill/>
          <a:ln/>
        </p:spPr>
        <p:txBody>
          <a:bodyPr wrap="square" lIns="0" tIns="0" rIns="0" bIns="0" rtlCol="0" anchor="t"/>
          <a:lstStyle/>
          <a:p>
            <a:pPr>
              <a:lnSpc>
                <a:spcPts val="3875"/>
              </a:lnSpc>
            </a:pPr>
            <a:r>
              <a:rPr lang="en-US" sz="3083" dirty="0">
                <a:solidFill>
                  <a:srgbClr val="FF0000"/>
                </a:solidFill>
                <a:ea typeface="Libre Baskerville" pitchFamily="34" charset="-122"/>
                <a:cs typeface="Libre Baskerville" pitchFamily="34" charset="-120"/>
              </a:rPr>
              <a:t>Анексія Криму та війна на Донбасі (2014 рік)</a:t>
            </a:r>
            <a:endParaRPr lang="en-US" sz="3083" dirty="0">
              <a:solidFill>
                <a:srgbClr val="FF0000"/>
              </a:solidFill>
            </a:endParaRPr>
          </a:p>
        </p:txBody>
      </p:sp>
      <p:sp>
        <p:nvSpPr>
          <p:cNvPr id="4" name="Shape 1"/>
          <p:cNvSpPr/>
          <p:nvPr/>
        </p:nvSpPr>
        <p:spPr>
          <a:xfrm>
            <a:off x="876498" y="1733947"/>
            <a:ext cx="19050" cy="4612382"/>
          </a:xfrm>
          <a:prstGeom prst="roundRect">
            <a:avLst>
              <a:gd name="adj" fmla="val 347792"/>
            </a:avLst>
          </a:prstGeom>
          <a:solidFill>
            <a:srgbClr val="DDD3BA"/>
          </a:solidFill>
          <a:ln/>
        </p:spPr>
      </p:sp>
      <p:sp>
        <p:nvSpPr>
          <p:cNvPr id="5" name="Shape 2"/>
          <p:cNvSpPr/>
          <p:nvPr/>
        </p:nvSpPr>
        <p:spPr>
          <a:xfrm>
            <a:off x="1044426" y="2079228"/>
            <a:ext cx="552053" cy="19050"/>
          </a:xfrm>
          <a:prstGeom prst="roundRect">
            <a:avLst>
              <a:gd name="adj" fmla="val 347792"/>
            </a:avLst>
          </a:prstGeom>
          <a:solidFill>
            <a:srgbClr val="DDD3BA"/>
          </a:solidFill>
          <a:ln/>
        </p:spPr>
      </p:sp>
      <p:sp>
        <p:nvSpPr>
          <p:cNvPr id="6" name="Shape 3"/>
          <p:cNvSpPr/>
          <p:nvPr/>
        </p:nvSpPr>
        <p:spPr>
          <a:xfrm>
            <a:off x="708571" y="1911350"/>
            <a:ext cx="354906" cy="354906"/>
          </a:xfrm>
          <a:prstGeom prst="roundRect">
            <a:avLst>
              <a:gd name="adj" fmla="val 18668"/>
            </a:avLst>
          </a:prstGeom>
          <a:solidFill>
            <a:srgbClr val="F7EDD4"/>
          </a:solidFill>
          <a:ln w="7620">
            <a:solidFill>
              <a:srgbClr val="DDD3BA"/>
            </a:solidFill>
            <a:prstDash val="solid"/>
          </a:ln>
        </p:spPr>
      </p:sp>
      <p:sp>
        <p:nvSpPr>
          <p:cNvPr id="7" name="Text 4"/>
          <p:cNvSpPr/>
          <p:nvPr/>
        </p:nvSpPr>
        <p:spPr>
          <a:xfrm>
            <a:off x="833190" y="1970484"/>
            <a:ext cx="105569" cy="236637"/>
          </a:xfrm>
          <a:prstGeom prst="rect">
            <a:avLst/>
          </a:prstGeom>
          <a:noFill/>
          <a:ln/>
        </p:spPr>
        <p:txBody>
          <a:bodyPr wrap="none" lIns="0" tIns="0" rIns="0" bIns="0" rtlCol="0" anchor="t"/>
          <a:lstStyle/>
          <a:p>
            <a:pPr algn="ctr">
              <a:lnSpc>
                <a:spcPts val="1833"/>
              </a:lnSpc>
            </a:pPr>
            <a:r>
              <a:rPr lang="en-US" sz="1833" dirty="0">
                <a:ea typeface="Libre Baskerville" pitchFamily="34" charset="-122"/>
                <a:cs typeface="Libre Baskerville" pitchFamily="34" charset="-120"/>
              </a:rPr>
              <a:t>1</a:t>
            </a:r>
            <a:endParaRPr lang="en-US" sz="1833" dirty="0"/>
          </a:p>
        </p:txBody>
      </p:sp>
      <p:sp>
        <p:nvSpPr>
          <p:cNvPr id="8" name="Text 5"/>
          <p:cNvSpPr/>
          <p:nvPr/>
        </p:nvSpPr>
        <p:spPr>
          <a:xfrm>
            <a:off x="1753593" y="1891606"/>
            <a:ext cx="1971774" cy="246360"/>
          </a:xfrm>
          <a:prstGeom prst="rect">
            <a:avLst/>
          </a:prstGeom>
          <a:noFill/>
          <a:ln/>
        </p:spPr>
        <p:txBody>
          <a:bodyPr wrap="none" lIns="0" tIns="0" rIns="0" bIns="0" rtlCol="0" anchor="t"/>
          <a:lstStyle/>
          <a:p>
            <a:pPr>
              <a:lnSpc>
                <a:spcPts val="1917"/>
              </a:lnSpc>
            </a:pPr>
            <a:r>
              <a:rPr lang="en-US" sz="1542" dirty="0">
                <a:ea typeface="Libre Baskerville" pitchFamily="34" charset="-122"/>
                <a:cs typeface="Libre Baskerville" pitchFamily="34" charset="-120"/>
              </a:rPr>
              <a:t>Анексія Криму</a:t>
            </a:r>
            <a:endParaRPr lang="en-US" sz="1542" dirty="0"/>
          </a:p>
        </p:txBody>
      </p:sp>
      <p:sp>
        <p:nvSpPr>
          <p:cNvPr id="9" name="Text 6"/>
          <p:cNvSpPr/>
          <p:nvPr/>
        </p:nvSpPr>
        <p:spPr>
          <a:xfrm>
            <a:off x="1753592" y="2232521"/>
            <a:ext cx="5216922" cy="504825"/>
          </a:xfrm>
          <a:prstGeom prst="rect">
            <a:avLst/>
          </a:prstGeom>
          <a:noFill/>
          <a:ln/>
        </p:spPr>
        <p:txBody>
          <a:bodyPr wrap="square" lIns="0" tIns="0" rIns="0" bIns="0" rtlCol="0" anchor="t"/>
          <a:lstStyle/>
          <a:p>
            <a:pPr>
              <a:lnSpc>
                <a:spcPts val="1958"/>
              </a:lnSpc>
            </a:pPr>
            <a:r>
              <a:rPr lang="en-US" sz="1208" dirty="0">
                <a:ea typeface="DM Sans" pitchFamily="34" charset="-122"/>
                <a:cs typeface="DM Sans" pitchFamily="34" charset="-120"/>
              </a:rPr>
              <a:t>Порушення права, підтримка сепаратистів. 96,77% на псевдореферендумі.</a:t>
            </a:r>
            <a:endParaRPr lang="en-US" sz="1208" dirty="0"/>
          </a:p>
        </p:txBody>
      </p:sp>
      <p:sp>
        <p:nvSpPr>
          <p:cNvPr id="10" name="Shape 7"/>
          <p:cNvSpPr/>
          <p:nvPr/>
        </p:nvSpPr>
        <p:spPr>
          <a:xfrm>
            <a:off x="1044426" y="3397944"/>
            <a:ext cx="552053" cy="19050"/>
          </a:xfrm>
          <a:prstGeom prst="roundRect">
            <a:avLst>
              <a:gd name="adj" fmla="val 347792"/>
            </a:avLst>
          </a:prstGeom>
          <a:solidFill>
            <a:srgbClr val="DDD3BA"/>
          </a:solidFill>
          <a:ln/>
        </p:spPr>
      </p:sp>
      <p:sp>
        <p:nvSpPr>
          <p:cNvPr id="11" name="Shape 8"/>
          <p:cNvSpPr/>
          <p:nvPr/>
        </p:nvSpPr>
        <p:spPr>
          <a:xfrm>
            <a:off x="708571" y="3230067"/>
            <a:ext cx="354906" cy="354906"/>
          </a:xfrm>
          <a:prstGeom prst="roundRect">
            <a:avLst>
              <a:gd name="adj" fmla="val 18668"/>
            </a:avLst>
          </a:prstGeom>
          <a:solidFill>
            <a:srgbClr val="F7EDD4"/>
          </a:solidFill>
          <a:ln w="7620">
            <a:solidFill>
              <a:srgbClr val="DDD3BA"/>
            </a:solidFill>
            <a:prstDash val="solid"/>
          </a:ln>
        </p:spPr>
      </p:sp>
      <p:sp>
        <p:nvSpPr>
          <p:cNvPr id="12" name="Text 9"/>
          <p:cNvSpPr/>
          <p:nvPr/>
        </p:nvSpPr>
        <p:spPr>
          <a:xfrm>
            <a:off x="813148" y="3289201"/>
            <a:ext cx="145753" cy="236637"/>
          </a:xfrm>
          <a:prstGeom prst="rect">
            <a:avLst/>
          </a:prstGeom>
          <a:noFill/>
          <a:ln/>
        </p:spPr>
        <p:txBody>
          <a:bodyPr wrap="none" lIns="0" tIns="0" rIns="0" bIns="0" rtlCol="0" anchor="t"/>
          <a:lstStyle/>
          <a:p>
            <a:pPr algn="ctr">
              <a:lnSpc>
                <a:spcPts val="1833"/>
              </a:lnSpc>
            </a:pPr>
            <a:r>
              <a:rPr lang="en-US" sz="1833" dirty="0">
                <a:ea typeface="Libre Baskerville" pitchFamily="34" charset="-122"/>
                <a:cs typeface="Libre Baskerville" pitchFamily="34" charset="-120"/>
              </a:rPr>
              <a:t>2</a:t>
            </a:r>
            <a:endParaRPr lang="en-US" sz="1833" dirty="0"/>
          </a:p>
        </p:txBody>
      </p:sp>
      <p:sp>
        <p:nvSpPr>
          <p:cNvPr id="13" name="Text 10"/>
          <p:cNvSpPr/>
          <p:nvPr/>
        </p:nvSpPr>
        <p:spPr>
          <a:xfrm>
            <a:off x="1753593" y="3210322"/>
            <a:ext cx="1971774" cy="246360"/>
          </a:xfrm>
          <a:prstGeom prst="rect">
            <a:avLst/>
          </a:prstGeom>
          <a:noFill/>
          <a:ln/>
        </p:spPr>
        <p:txBody>
          <a:bodyPr wrap="none" lIns="0" tIns="0" rIns="0" bIns="0" rtlCol="0" anchor="t"/>
          <a:lstStyle/>
          <a:p>
            <a:pPr>
              <a:lnSpc>
                <a:spcPts val="1917"/>
              </a:lnSpc>
            </a:pPr>
            <a:r>
              <a:rPr lang="en-US" sz="1542" dirty="0">
                <a:ea typeface="Libre Baskerville" pitchFamily="34" charset="-122"/>
                <a:cs typeface="Libre Baskerville" pitchFamily="34" charset="-120"/>
              </a:rPr>
              <a:t>Війна на Донбасі</a:t>
            </a:r>
            <a:endParaRPr lang="en-US" sz="1542" dirty="0"/>
          </a:p>
        </p:txBody>
      </p:sp>
      <p:sp>
        <p:nvSpPr>
          <p:cNvPr id="14" name="Text 11"/>
          <p:cNvSpPr/>
          <p:nvPr/>
        </p:nvSpPr>
        <p:spPr>
          <a:xfrm>
            <a:off x="1753592" y="3551238"/>
            <a:ext cx="5216922" cy="504825"/>
          </a:xfrm>
          <a:prstGeom prst="rect">
            <a:avLst/>
          </a:prstGeom>
          <a:noFill/>
          <a:ln/>
        </p:spPr>
        <p:txBody>
          <a:bodyPr wrap="square" lIns="0" tIns="0" rIns="0" bIns="0" rtlCol="0" anchor="t"/>
          <a:lstStyle/>
          <a:p>
            <a:pPr>
              <a:lnSpc>
                <a:spcPts val="1958"/>
              </a:lnSpc>
            </a:pPr>
            <a:r>
              <a:rPr lang="en-US" sz="1208" dirty="0">
                <a:ea typeface="DM Sans" pitchFamily="34" charset="-122"/>
                <a:cs typeface="DM Sans" pitchFamily="34" charset="-120"/>
              </a:rPr>
              <a:t>Підтримка Росією сепаратистів, окупація території. Понад 13 тисяч загиблих.</a:t>
            </a:r>
            <a:endParaRPr lang="en-US" sz="1208" dirty="0"/>
          </a:p>
        </p:txBody>
      </p:sp>
      <p:sp>
        <p:nvSpPr>
          <p:cNvPr id="15" name="Shape 12"/>
          <p:cNvSpPr/>
          <p:nvPr/>
        </p:nvSpPr>
        <p:spPr>
          <a:xfrm>
            <a:off x="1044426" y="4716661"/>
            <a:ext cx="552053" cy="19050"/>
          </a:xfrm>
          <a:prstGeom prst="roundRect">
            <a:avLst>
              <a:gd name="adj" fmla="val 347792"/>
            </a:avLst>
          </a:prstGeom>
          <a:solidFill>
            <a:srgbClr val="DDD3BA"/>
          </a:solidFill>
          <a:ln/>
        </p:spPr>
      </p:sp>
      <p:sp>
        <p:nvSpPr>
          <p:cNvPr id="16" name="Shape 13"/>
          <p:cNvSpPr/>
          <p:nvPr/>
        </p:nvSpPr>
        <p:spPr>
          <a:xfrm>
            <a:off x="708571" y="4548783"/>
            <a:ext cx="354906" cy="354906"/>
          </a:xfrm>
          <a:prstGeom prst="roundRect">
            <a:avLst>
              <a:gd name="adj" fmla="val 18668"/>
            </a:avLst>
          </a:prstGeom>
          <a:solidFill>
            <a:srgbClr val="F7EDD4"/>
          </a:solidFill>
          <a:ln w="7620">
            <a:solidFill>
              <a:srgbClr val="DDD3BA"/>
            </a:solidFill>
            <a:prstDash val="solid"/>
          </a:ln>
        </p:spPr>
      </p:sp>
      <p:sp>
        <p:nvSpPr>
          <p:cNvPr id="17" name="Text 14"/>
          <p:cNvSpPr/>
          <p:nvPr/>
        </p:nvSpPr>
        <p:spPr>
          <a:xfrm>
            <a:off x="813148" y="4607917"/>
            <a:ext cx="145753" cy="236637"/>
          </a:xfrm>
          <a:prstGeom prst="rect">
            <a:avLst/>
          </a:prstGeom>
          <a:noFill/>
          <a:ln/>
        </p:spPr>
        <p:txBody>
          <a:bodyPr wrap="none" lIns="0" tIns="0" rIns="0" bIns="0" rtlCol="0" anchor="t"/>
          <a:lstStyle/>
          <a:p>
            <a:pPr algn="ctr">
              <a:lnSpc>
                <a:spcPts val="1833"/>
              </a:lnSpc>
            </a:pPr>
            <a:r>
              <a:rPr lang="en-US" sz="1833" dirty="0">
                <a:ea typeface="Libre Baskerville" pitchFamily="34" charset="-122"/>
                <a:cs typeface="Libre Baskerville" pitchFamily="34" charset="-120"/>
              </a:rPr>
              <a:t>3</a:t>
            </a:r>
            <a:endParaRPr lang="en-US" sz="1833" dirty="0"/>
          </a:p>
        </p:txBody>
      </p:sp>
      <p:sp>
        <p:nvSpPr>
          <p:cNvPr id="18" name="Text 15"/>
          <p:cNvSpPr/>
          <p:nvPr/>
        </p:nvSpPr>
        <p:spPr>
          <a:xfrm>
            <a:off x="1753593" y="4529038"/>
            <a:ext cx="2082998" cy="246360"/>
          </a:xfrm>
          <a:prstGeom prst="rect">
            <a:avLst/>
          </a:prstGeom>
          <a:noFill/>
          <a:ln/>
        </p:spPr>
        <p:txBody>
          <a:bodyPr wrap="none" lIns="0" tIns="0" rIns="0" bIns="0" rtlCol="0" anchor="t"/>
          <a:lstStyle/>
          <a:p>
            <a:pPr>
              <a:lnSpc>
                <a:spcPts val="1917"/>
              </a:lnSpc>
            </a:pPr>
            <a:r>
              <a:rPr lang="en-US" sz="1542" dirty="0">
                <a:ea typeface="Libre Baskerville" pitchFamily="34" charset="-122"/>
                <a:cs typeface="Libre Baskerville" pitchFamily="34" charset="-120"/>
              </a:rPr>
              <a:t>Мінські домовленості</a:t>
            </a:r>
            <a:endParaRPr lang="en-US" sz="1542" dirty="0"/>
          </a:p>
        </p:txBody>
      </p:sp>
      <p:sp>
        <p:nvSpPr>
          <p:cNvPr id="19" name="Text 16"/>
          <p:cNvSpPr/>
          <p:nvPr/>
        </p:nvSpPr>
        <p:spPr>
          <a:xfrm>
            <a:off x="1753592" y="4869954"/>
            <a:ext cx="5216922" cy="252413"/>
          </a:xfrm>
          <a:prstGeom prst="rect">
            <a:avLst/>
          </a:prstGeom>
          <a:noFill/>
          <a:ln/>
        </p:spPr>
        <p:txBody>
          <a:bodyPr wrap="none" lIns="0" tIns="0" rIns="0" bIns="0" rtlCol="0" anchor="t"/>
          <a:lstStyle/>
          <a:p>
            <a:pPr>
              <a:lnSpc>
                <a:spcPts val="1958"/>
              </a:lnSpc>
            </a:pPr>
            <a:r>
              <a:rPr lang="en-US" sz="1208" dirty="0">
                <a:ea typeface="DM Sans" pitchFamily="34" charset="-122"/>
                <a:cs typeface="DM Sans" pitchFamily="34" charset="-120"/>
              </a:rPr>
              <a:t>Спроба мирного врегулювання конфлікту, не виконані.</a:t>
            </a:r>
            <a:endParaRPr lang="en-US" sz="1208" dirty="0"/>
          </a:p>
        </p:txBody>
      </p:sp>
      <p:sp>
        <p:nvSpPr>
          <p:cNvPr id="20" name="Shape 17"/>
          <p:cNvSpPr/>
          <p:nvPr/>
        </p:nvSpPr>
        <p:spPr>
          <a:xfrm>
            <a:off x="1044426" y="5782965"/>
            <a:ext cx="552053" cy="19050"/>
          </a:xfrm>
          <a:prstGeom prst="roundRect">
            <a:avLst>
              <a:gd name="adj" fmla="val 347792"/>
            </a:avLst>
          </a:prstGeom>
          <a:solidFill>
            <a:srgbClr val="DDD3BA"/>
          </a:solidFill>
          <a:ln/>
        </p:spPr>
      </p:sp>
      <p:sp>
        <p:nvSpPr>
          <p:cNvPr id="21" name="Shape 18"/>
          <p:cNvSpPr/>
          <p:nvPr/>
        </p:nvSpPr>
        <p:spPr>
          <a:xfrm>
            <a:off x="708571" y="5615087"/>
            <a:ext cx="354906" cy="354906"/>
          </a:xfrm>
          <a:prstGeom prst="roundRect">
            <a:avLst>
              <a:gd name="adj" fmla="val 18668"/>
            </a:avLst>
          </a:prstGeom>
          <a:solidFill>
            <a:srgbClr val="F7EDD4"/>
          </a:solidFill>
          <a:ln w="7620">
            <a:solidFill>
              <a:srgbClr val="DDD3BA"/>
            </a:solidFill>
            <a:prstDash val="solid"/>
          </a:ln>
        </p:spPr>
      </p:sp>
      <p:sp>
        <p:nvSpPr>
          <p:cNvPr id="22" name="Text 19"/>
          <p:cNvSpPr/>
          <p:nvPr/>
        </p:nvSpPr>
        <p:spPr>
          <a:xfrm>
            <a:off x="816818" y="5674221"/>
            <a:ext cx="138410" cy="236637"/>
          </a:xfrm>
          <a:prstGeom prst="rect">
            <a:avLst/>
          </a:prstGeom>
          <a:noFill/>
          <a:ln/>
        </p:spPr>
        <p:txBody>
          <a:bodyPr wrap="none" lIns="0" tIns="0" rIns="0" bIns="0" rtlCol="0" anchor="t"/>
          <a:lstStyle/>
          <a:p>
            <a:pPr algn="ctr">
              <a:lnSpc>
                <a:spcPts val="1833"/>
              </a:lnSpc>
            </a:pPr>
            <a:r>
              <a:rPr lang="en-US" sz="1833" dirty="0">
                <a:ea typeface="Libre Baskerville" pitchFamily="34" charset="-122"/>
                <a:cs typeface="Libre Baskerville" pitchFamily="34" charset="-120"/>
              </a:rPr>
              <a:t>4</a:t>
            </a:r>
            <a:endParaRPr lang="en-US" sz="1833" dirty="0"/>
          </a:p>
        </p:txBody>
      </p:sp>
      <p:sp>
        <p:nvSpPr>
          <p:cNvPr id="23" name="Text 20"/>
          <p:cNvSpPr/>
          <p:nvPr/>
        </p:nvSpPr>
        <p:spPr>
          <a:xfrm>
            <a:off x="1753593" y="5595343"/>
            <a:ext cx="1971774" cy="246360"/>
          </a:xfrm>
          <a:prstGeom prst="rect">
            <a:avLst/>
          </a:prstGeom>
          <a:noFill/>
          <a:ln/>
        </p:spPr>
        <p:txBody>
          <a:bodyPr wrap="none" lIns="0" tIns="0" rIns="0" bIns="0" rtlCol="0" anchor="t"/>
          <a:lstStyle/>
          <a:p>
            <a:pPr>
              <a:lnSpc>
                <a:spcPts val="1917"/>
              </a:lnSpc>
            </a:pPr>
            <a:r>
              <a:rPr lang="en-US" sz="1542" dirty="0">
                <a:ea typeface="Libre Baskerville" pitchFamily="34" charset="-122"/>
                <a:cs typeface="Libre Baskerville" pitchFamily="34" charset="-120"/>
              </a:rPr>
              <a:t>Втрата цілісності</a:t>
            </a:r>
            <a:endParaRPr lang="en-US" sz="1542" dirty="0"/>
          </a:p>
        </p:txBody>
      </p:sp>
      <p:sp>
        <p:nvSpPr>
          <p:cNvPr id="24" name="Text 21"/>
          <p:cNvSpPr/>
          <p:nvPr/>
        </p:nvSpPr>
        <p:spPr>
          <a:xfrm>
            <a:off x="1753592" y="5936258"/>
            <a:ext cx="5216922" cy="252413"/>
          </a:xfrm>
          <a:prstGeom prst="rect">
            <a:avLst/>
          </a:prstGeom>
          <a:noFill/>
          <a:ln/>
        </p:spPr>
        <p:txBody>
          <a:bodyPr wrap="none" lIns="0" tIns="0" rIns="0" bIns="0" rtlCol="0" anchor="t"/>
          <a:lstStyle/>
          <a:p>
            <a:pPr>
              <a:lnSpc>
                <a:spcPts val="1958"/>
              </a:lnSpc>
            </a:pPr>
            <a:r>
              <a:rPr lang="en-US" sz="1208" dirty="0">
                <a:ea typeface="DM Sans" pitchFamily="34" charset="-122"/>
                <a:cs typeface="DM Sans" pitchFamily="34" charset="-120"/>
              </a:rPr>
              <a:t>Підрив національної безпеки України, геополітичні наслідки.</a:t>
            </a:r>
            <a:endParaRPr lang="en-US" sz="1208"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4572000" cy="6858000"/>
          </a:xfrm>
          <a:prstGeom prst="rect">
            <a:avLst/>
          </a:prstGeom>
        </p:spPr>
      </p:pic>
      <p:sp>
        <p:nvSpPr>
          <p:cNvPr id="3" name="Text 0"/>
          <p:cNvSpPr/>
          <p:nvPr/>
        </p:nvSpPr>
        <p:spPr>
          <a:xfrm>
            <a:off x="5233492" y="689372"/>
            <a:ext cx="6297018" cy="1417439"/>
          </a:xfrm>
          <a:prstGeom prst="rect">
            <a:avLst/>
          </a:prstGeom>
          <a:noFill/>
          <a:ln/>
        </p:spPr>
        <p:txBody>
          <a:bodyPr wrap="square" lIns="0" tIns="0" rIns="0" bIns="0" rtlCol="0" anchor="t"/>
          <a:lstStyle/>
          <a:p>
            <a:pPr>
              <a:lnSpc>
                <a:spcPts val="3708"/>
              </a:lnSpc>
            </a:pPr>
            <a:r>
              <a:rPr lang="en-US" sz="2958" dirty="0">
                <a:solidFill>
                  <a:srgbClr val="FF0000"/>
                </a:solidFill>
                <a:ea typeface="Libre Baskerville" pitchFamily="34" charset="-122"/>
                <a:cs typeface="Libre Baskerville" pitchFamily="34" charset="-120"/>
              </a:rPr>
              <a:t>Політичні режими та територіальна цілісність України з 2014 р. по сучасний період</a:t>
            </a:r>
            <a:endParaRPr lang="en-US" sz="2958" dirty="0">
              <a:solidFill>
                <a:srgbClr val="FF0000"/>
              </a:solidFill>
            </a:endParaRPr>
          </a:p>
        </p:txBody>
      </p:sp>
      <p:pic>
        <p:nvPicPr>
          <p:cNvPr id="4" name="Image 1" descr="preencoded.png"/>
          <p:cNvPicPr>
            <a:picLocks noChangeAspect="1"/>
          </p:cNvPicPr>
          <p:nvPr/>
        </p:nvPicPr>
        <p:blipFill>
          <a:blip r:embed="rId4">
            <a:duotone>
              <a:prstClr val="black"/>
              <a:schemeClr val="accent6">
                <a:tint val="45000"/>
                <a:satMod val="400000"/>
              </a:schemeClr>
            </a:duotone>
          </a:blip>
          <a:stretch>
            <a:fillRect/>
          </a:stretch>
        </p:blipFill>
        <p:spPr>
          <a:xfrm>
            <a:off x="5233492" y="2333625"/>
            <a:ext cx="756047" cy="907257"/>
          </a:xfrm>
          <a:prstGeom prst="rect">
            <a:avLst/>
          </a:prstGeom>
        </p:spPr>
      </p:pic>
      <p:sp>
        <p:nvSpPr>
          <p:cNvPr id="5" name="Text 1"/>
          <p:cNvSpPr/>
          <p:nvPr/>
        </p:nvSpPr>
        <p:spPr>
          <a:xfrm>
            <a:off x="6216353" y="2484834"/>
            <a:ext cx="2204045" cy="236240"/>
          </a:xfrm>
          <a:prstGeom prst="rect">
            <a:avLst/>
          </a:prstGeom>
          <a:noFill/>
          <a:ln/>
        </p:spPr>
        <p:txBody>
          <a:bodyPr wrap="none" lIns="0" tIns="0" rIns="0" bIns="0" rtlCol="0" anchor="t"/>
          <a:lstStyle/>
          <a:p>
            <a:pPr>
              <a:lnSpc>
                <a:spcPts val="1833"/>
              </a:lnSpc>
            </a:pPr>
            <a:r>
              <a:rPr lang="en-US" sz="1458" dirty="0">
                <a:ea typeface="Libre Baskerville" pitchFamily="34" charset="-122"/>
                <a:cs typeface="Libre Baskerville" pitchFamily="34" charset="-120"/>
              </a:rPr>
              <a:t>Зміцнення ідентичності</a:t>
            </a:r>
            <a:endParaRPr lang="en-US" sz="1458" dirty="0"/>
          </a:p>
        </p:txBody>
      </p:sp>
      <p:sp>
        <p:nvSpPr>
          <p:cNvPr id="6" name="Text 2"/>
          <p:cNvSpPr/>
          <p:nvPr/>
        </p:nvSpPr>
        <p:spPr>
          <a:xfrm>
            <a:off x="6216352" y="2811760"/>
            <a:ext cx="5314157" cy="241895"/>
          </a:xfrm>
          <a:prstGeom prst="rect">
            <a:avLst/>
          </a:prstGeom>
          <a:noFill/>
          <a:ln/>
        </p:spPr>
        <p:txBody>
          <a:bodyPr wrap="none" lIns="0" tIns="0" rIns="0" bIns="0" rtlCol="0" anchor="t"/>
          <a:lstStyle/>
          <a:p>
            <a:pPr>
              <a:lnSpc>
                <a:spcPts val="1875"/>
              </a:lnSpc>
            </a:pPr>
            <a:r>
              <a:rPr lang="en-US" sz="1167" dirty="0">
                <a:ea typeface="DM Sans" pitchFamily="34" charset="-122"/>
                <a:cs typeface="DM Sans" pitchFamily="34" charset="-120"/>
              </a:rPr>
              <a:t>Консолідація перед агресією. Зростання підтримки НАТО до 70%.</a:t>
            </a:r>
            <a:endParaRPr lang="en-US" sz="1167" dirty="0"/>
          </a:p>
        </p:txBody>
      </p:sp>
      <p:pic>
        <p:nvPicPr>
          <p:cNvPr id="7" name="Image 2" descr="preencoded.png"/>
          <p:cNvPicPr>
            <a:picLocks noChangeAspect="1"/>
          </p:cNvPicPr>
          <p:nvPr/>
        </p:nvPicPr>
        <p:blipFill>
          <a:blip r:embed="rId5">
            <a:duotone>
              <a:prstClr val="black"/>
              <a:schemeClr val="accent6">
                <a:tint val="45000"/>
                <a:satMod val="400000"/>
              </a:schemeClr>
            </a:duotone>
          </a:blip>
          <a:stretch>
            <a:fillRect/>
          </a:stretch>
        </p:blipFill>
        <p:spPr>
          <a:xfrm>
            <a:off x="5233492" y="3240882"/>
            <a:ext cx="756047" cy="1113135"/>
          </a:xfrm>
          <a:prstGeom prst="rect">
            <a:avLst/>
          </a:prstGeom>
        </p:spPr>
      </p:pic>
      <p:sp>
        <p:nvSpPr>
          <p:cNvPr id="8" name="Text 3"/>
          <p:cNvSpPr/>
          <p:nvPr/>
        </p:nvSpPr>
        <p:spPr>
          <a:xfrm>
            <a:off x="6216352" y="3392091"/>
            <a:ext cx="1890217" cy="236240"/>
          </a:xfrm>
          <a:prstGeom prst="rect">
            <a:avLst/>
          </a:prstGeom>
          <a:noFill/>
          <a:ln/>
        </p:spPr>
        <p:txBody>
          <a:bodyPr wrap="none" lIns="0" tIns="0" rIns="0" bIns="0" rtlCol="0" anchor="t"/>
          <a:lstStyle/>
          <a:p>
            <a:pPr>
              <a:lnSpc>
                <a:spcPts val="1833"/>
              </a:lnSpc>
            </a:pPr>
            <a:r>
              <a:rPr lang="en-US" sz="1458" dirty="0">
                <a:ea typeface="Libre Baskerville" pitchFamily="34" charset="-122"/>
                <a:cs typeface="Libre Baskerville" pitchFamily="34" charset="-120"/>
              </a:rPr>
              <a:t>Реформи в армії</a:t>
            </a:r>
            <a:endParaRPr lang="en-US" sz="1458" dirty="0"/>
          </a:p>
        </p:txBody>
      </p:sp>
      <p:sp>
        <p:nvSpPr>
          <p:cNvPr id="9" name="Text 4"/>
          <p:cNvSpPr/>
          <p:nvPr/>
        </p:nvSpPr>
        <p:spPr>
          <a:xfrm>
            <a:off x="6216352" y="3719017"/>
            <a:ext cx="5314157" cy="483791"/>
          </a:xfrm>
          <a:prstGeom prst="rect">
            <a:avLst/>
          </a:prstGeom>
          <a:noFill/>
          <a:ln/>
        </p:spPr>
        <p:txBody>
          <a:bodyPr wrap="square" lIns="0" tIns="0" rIns="0" bIns="0" rtlCol="0" anchor="t"/>
          <a:lstStyle/>
          <a:p>
            <a:pPr>
              <a:lnSpc>
                <a:spcPts val="1875"/>
              </a:lnSpc>
            </a:pPr>
            <a:r>
              <a:rPr lang="en-US" sz="1167" dirty="0">
                <a:ea typeface="DM Sans" pitchFamily="34" charset="-122"/>
                <a:cs typeface="DM Sans" pitchFamily="34" charset="-120"/>
              </a:rPr>
              <a:t>Збільшення фінансування, співпраця з партнерами. Бюджет зріс на 30%.</a:t>
            </a:r>
            <a:endParaRPr lang="en-US" sz="1167" dirty="0"/>
          </a:p>
        </p:txBody>
      </p:sp>
      <p:pic>
        <p:nvPicPr>
          <p:cNvPr id="10" name="Image 3" descr="preencoded.png"/>
          <p:cNvPicPr>
            <a:picLocks noChangeAspect="1"/>
          </p:cNvPicPr>
          <p:nvPr/>
        </p:nvPicPr>
        <p:blipFill>
          <a:blip r:embed="rId6">
            <a:duotone>
              <a:prstClr val="black"/>
              <a:schemeClr val="accent6">
                <a:tint val="45000"/>
                <a:satMod val="400000"/>
              </a:schemeClr>
            </a:duotone>
          </a:blip>
          <a:stretch>
            <a:fillRect/>
          </a:stretch>
        </p:blipFill>
        <p:spPr>
          <a:xfrm>
            <a:off x="5233492" y="4354017"/>
            <a:ext cx="756047" cy="907257"/>
          </a:xfrm>
          <a:prstGeom prst="rect">
            <a:avLst/>
          </a:prstGeom>
        </p:spPr>
      </p:pic>
      <p:sp>
        <p:nvSpPr>
          <p:cNvPr id="11" name="Text 5"/>
          <p:cNvSpPr/>
          <p:nvPr/>
        </p:nvSpPr>
        <p:spPr>
          <a:xfrm>
            <a:off x="6216353" y="4505226"/>
            <a:ext cx="2030313" cy="236240"/>
          </a:xfrm>
          <a:prstGeom prst="rect">
            <a:avLst/>
          </a:prstGeom>
          <a:noFill/>
          <a:ln/>
        </p:spPr>
        <p:txBody>
          <a:bodyPr wrap="none" lIns="0" tIns="0" rIns="0" bIns="0" rtlCol="0" anchor="t"/>
          <a:lstStyle/>
          <a:p>
            <a:pPr>
              <a:lnSpc>
                <a:spcPts val="1833"/>
              </a:lnSpc>
            </a:pPr>
            <a:r>
              <a:rPr lang="en-US" sz="1458" dirty="0">
                <a:ea typeface="Libre Baskerville" pitchFamily="34" charset="-122"/>
                <a:cs typeface="Libre Baskerville" pitchFamily="34" charset="-120"/>
              </a:rPr>
              <a:t>Боротьба з корупцією</a:t>
            </a:r>
            <a:endParaRPr lang="en-US" sz="1458" dirty="0"/>
          </a:p>
        </p:txBody>
      </p:sp>
      <p:sp>
        <p:nvSpPr>
          <p:cNvPr id="12" name="Text 6"/>
          <p:cNvSpPr/>
          <p:nvPr/>
        </p:nvSpPr>
        <p:spPr>
          <a:xfrm>
            <a:off x="6216352" y="4832152"/>
            <a:ext cx="5314157" cy="241895"/>
          </a:xfrm>
          <a:prstGeom prst="rect">
            <a:avLst/>
          </a:prstGeom>
          <a:noFill/>
          <a:ln/>
        </p:spPr>
        <p:txBody>
          <a:bodyPr wrap="none" lIns="0" tIns="0" rIns="0" bIns="0" rtlCol="0" anchor="t"/>
          <a:lstStyle/>
          <a:p>
            <a:pPr>
              <a:lnSpc>
                <a:spcPts val="1875"/>
              </a:lnSpc>
            </a:pPr>
            <a:r>
              <a:rPr lang="en-US" sz="1167" dirty="0">
                <a:ea typeface="DM Sans" pitchFamily="34" charset="-122"/>
                <a:cs typeface="DM Sans" pitchFamily="34" charset="-120"/>
              </a:rPr>
              <a:t>Створення антикорупційних органів, але недостатня ефективність.</a:t>
            </a:r>
            <a:endParaRPr lang="en-US" sz="1167" dirty="0"/>
          </a:p>
        </p:txBody>
      </p:sp>
      <p:pic>
        <p:nvPicPr>
          <p:cNvPr id="13" name="Image 4" descr="preencoded.png"/>
          <p:cNvPicPr>
            <a:picLocks noChangeAspect="1"/>
          </p:cNvPicPr>
          <p:nvPr/>
        </p:nvPicPr>
        <p:blipFill>
          <a:blip r:embed="rId7">
            <a:duotone>
              <a:prstClr val="black"/>
              <a:schemeClr val="accent6">
                <a:tint val="45000"/>
                <a:satMod val="400000"/>
              </a:schemeClr>
            </a:duotone>
          </a:blip>
          <a:stretch>
            <a:fillRect/>
          </a:stretch>
        </p:blipFill>
        <p:spPr>
          <a:xfrm>
            <a:off x="5233492" y="5261272"/>
            <a:ext cx="756047" cy="907257"/>
          </a:xfrm>
          <a:prstGeom prst="rect">
            <a:avLst/>
          </a:prstGeom>
        </p:spPr>
      </p:pic>
      <p:sp>
        <p:nvSpPr>
          <p:cNvPr id="14" name="Text 7"/>
          <p:cNvSpPr/>
          <p:nvPr/>
        </p:nvSpPr>
        <p:spPr>
          <a:xfrm>
            <a:off x="6216353" y="5412482"/>
            <a:ext cx="2136676" cy="236240"/>
          </a:xfrm>
          <a:prstGeom prst="rect">
            <a:avLst/>
          </a:prstGeom>
          <a:noFill/>
          <a:ln/>
        </p:spPr>
        <p:txBody>
          <a:bodyPr wrap="none" lIns="0" tIns="0" rIns="0" bIns="0" rtlCol="0" anchor="t"/>
          <a:lstStyle/>
          <a:p>
            <a:pPr>
              <a:lnSpc>
                <a:spcPts val="1833"/>
              </a:lnSpc>
            </a:pPr>
            <a:r>
              <a:rPr lang="en-US" sz="1458" dirty="0">
                <a:ea typeface="Libre Baskerville" pitchFamily="34" charset="-122"/>
                <a:cs typeface="Libre Baskerville" pitchFamily="34" charset="-120"/>
              </a:rPr>
              <a:t>Міжнародна підтримка</a:t>
            </a:r>
            <a:endParaRPr lang="en-US" sz="1458" dirty="0"/>
          </a:p>
        </p:txBody>
      </p:sp>
      <p:sp>
        <p:nvSpPr>
          <p:cNvPr id="15" name="Text 8"/>
          <p:cNvSpPr/>
          <p:nvPr/>
        </p:nvSpPr>
        <p:spPr>
          <a:xfrm>
            <a:off x="6216352" y="5739408"/>
            <a:ext cx="5314157" cy="241895"/>
          </a:xfrm>
          <a:prstGeom prst="rect">
            <a:avLst/>
          </a:prstGeom>
          <a:noFill/>
          <a:ln/>
        </p:spPr>
        <p:txBody>
          <a:bodyPr wrap="none" lIns="0" tIns="0" rIns="0" bIns="0" rtlCol="0" anchor="t"/>
          <a:lstStyle/>
          <a:p>
            <a:pPr>
              <a:lnSpc>
                <a:spcPts val="1875"/>
              </a:lnSpc>
            </a:pPr>
            <a:r>
              <a:rPr lang="en-US" sz="1167" dirty="0">
                <a:ea typeface="DM Sans" pitchFamily="34" charset="-122"/>
                <a:cs typeface="DM Sans" pitchFamily="34" charset="-120"/>
              </a:rPr>
              <a:t>Санкції проти Росії, допомога Україні. Більше $2 млрд від США.</a:t>
            </a:r>
            <a:endParaRPr lang="en-US" sz="1167"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62728" y="610501"/>
            <a:ext cx="10869018" cy="1181298"/>
          </a:xfrm>
          <a:prstGeom prst="rect">
            <a:avLst/>
          </a:prstGeom>
          <a:noFill/>
          <a:ln/>
        </p:spPr>
        <p:txBody>
          <a:bodyPr wrap="square" lIns="0" tIns="0" rIns="0" bIns="0" rtlCol="0" anchor="t"/>
          <a:lstStyle/>
          <a:p>
            <a:pPr algn="ctr">
              <a:lnSpc>
                <a:spcPts val="4625"/>
              </a:lnSpc>
            </a:pPr>
            <a:r>
              <a:rPr lang="en-US" sz="3708" dirty="0">
                <a:solidFill>
                  <a:srgbClr val="FF0000"/>
                </a:solidFill>
                <a:ea typeface="Libre Baskerville" pitchFamily="34" charset="-122"/>
                <a:cs typeface="Libre Baskerville" pitchFamily="34" charset="-120"/>
              </a:rPr>
              <a:t>Роль громадянського суспільства у забезпеченні національної безпеки</a:t>
            </a:r>
            <a:endParaRPr lang="en-US" sz="3708" dirty="0">
              <a:solidFill>
                <a:srgbClr val="FF0000"/>
              </a:solidFill>
            </a:endParaRPr>
          </a:p>
        </p:txBody>
      </p:sp>
      <p:sp>
        <p:nvSpPr>
          <p:cNvPr id="4" name="Text 2"/>
          <p:cNvSpPr/>
          <p:nvPr/>
        </p:nvSpPr>
        <p:spPr>
          <a:xfrm>
            <a:off x="856853" y="2578596"/>
            <a:ext cx="105370" cy="377924"/>
          </a:xfrm>
          <a:prstGeom prst="rect">
            <a:avLst/>
          </a:prstGeom>
          <a:noFill/>
          <a:ln/>
        </p:spPr>
        <p:txBody>
          <a:bodyPr wrap="none" lIns="0" tIns="0" rIns="0" bIns="0" rtlCol="0" anchor="t"/>
          <a:lstStyle/>
          <a:p>
            <a:pPr algn="ctr">
              <a:lnSpc>
                <a:spcPts val="2958"/>
              </a:lnSpc>
            </a:pPr>
            <a:r>
              <a:rPr lang="en-US" sz="1833" dirty="0">
                <a:ea typeface="Libre Baskerville" pitchFamily="34" charset="-122"/>
                <a:cs typeface="Libre Baskerville" pitchFamily="34" charset="-120"/>
              </a:rPr>
              <a:t>1</a:t>
            </a:r>
            <a:endParaRPr lang="en-US" sz="1833" dirty="0"/>
          </a:p>
        </p:txBody>
      </p:sp>
      <p:sp>
        <p:nvSpPr>
          <p:cNvPr id="5" name="Text 3"/>
          <p:cNvSpPr/>
          <p:nvPr/>
        </p:nvSpPr>
        <p:spPr>
          <a:xfrm>
            <a:off x="1227994" y="2657575"/>
            <a:ext cx="2362696" cy="295275"/>
          </a:xfrm>
          <a:prstGeom prst="rect">
            <a:avLst/>
          </a:prstGeom>
          <a:noFill/>
          <a:ln/>
        </p:spPr>
        <p:txBody>
          <a:bodyPr wrap="none" lIns="0" tIns="0" rIns="0" bIns="0" rtlCol="0" anchor="t"/>
          <a:lstStyle/>
          <a:p>
            <a:pPr>
              <a:lnSpc>
                <a:spcPts val="2292"/>
              </a:lnSpc>
            </a:pPr>
            <a:r>
              <a:rPr lang="en-US" sz="1833" dirty="0">
                <a:ea typeface="Libre Baskerville" pitchFamily="34" charset="-122"/>
                <a:cs typeface="Libre Baskerville" pitchFamily="34" charset="-120"/>
              </a:rPr>
              <a:t>Волонтерський рух</a:t>
            </a:r>
            <a:endParaRPr lang="en-US" sz="1833" dirty="0"/>
          </a:p>
        </p:txBody>
      </p:sp>
      <p:sp>
        <p:nvSpPr>
          <p:cNvPr id="6" name="Text 4"/>
          <p:cNvSpPr/>
          <p:nvPr/>
        </p:nvSpPr>
        <p:spPr>
          <a:xfrm>
            <a:off x="5500340" y="2612516"/>
            <a:ext cx="3864769" cy="302419"/>
          </a:xfrm>
          <a:prstGeom prst="rect">
            <a:avLst/>
          </a:prstGeom>
          <a:noFill/>
          <a:ln/>
        </p:spPr>
        <p:txBody>
          <a:bodyPr wrap="none" lIns="0" tIns="0" rIns="0" bIns="0" rtlCol="0" anchor="t"/>
          <a:lstStyle/>
          <a:p>
            <a:pPr>
              <a:lnSpc>
                <a:spcPts val="2375"/>
              </a:lnSpc>
            </a:pPr>
            <a:r>
              <a:rPr lang="en-US" sz="1458" dirty="0">
                <a:ea typeface="DM Sans" pitchFamily="34" charset="-122"/>
                <a:cs typeface="DM Sans" pitchFamily="34" charset="-120"/>
              </a:rPr>
              <a:t>Підтримка армії, допомога переселенцям.</a:t>
            </a:r>
            <a:endParaRPr lang="en-US" sz="1458" dirty="0"/>
          </a:p>
        </p:txBody>
      </p:sp>
      <p:sp>
        <p:nvSpPr>
          <p:cNvPr id="7" name="Shape 5"/>
          <p:cNvSpPr/>
          <p:nvPr/>
        </p:nvSpPr>
        <p:spPr>
          <a:xfrm>
            <a:off x="856853" y="3299420"/>
            <a:ext cx="8868668" cy="12700"/>
          </a:xfrm>
          <a:prstGeom prst="roundRect">
            <a:avLst>
              <a:gd name="adj" fmla="val 625116"/>
            </a:avLst>
          </a:prstGeom>
          <a:solidFill>
            <a:srgbClr val="DDD3BA"/>
          </a:solidFill>
          <a:ln/>
        </p:spPr>
      </p:sp>
      <p:sp>
        <p:nvSpPr>
          <p:cNvPr id="9" name="Text 7"/>
          <p:cNvSpPr/>
          <p:nvPr/>
        </p:nvSpPr>
        <p:spPr>
          <a:xfrm>
            <a:off x="856854" y="3762177"/>
            <a:ext cx="145554" cy="377924"/>
          </a:xfrm>
          <a:prstGeom prst="rect">
            <a:avLst/>
          </a:prstGeom>
          <a:noFill/>
          <a:ln/>
        </p:spPr>
        <p:txBody>
          <a:bodyPr wrap="none" lIns="0" tIns="0" rIns="0" bIns="0" rtlCol="0" anchor="t"/>
          <a:lstStyle/>
          <a:p>
            <a:pPr algn="ctr">
              <a:lnSpc>
                <a:spcPts val="2958"/>
              </a:lnSpc>
            </a:pPr>
            <a:r>
              <a:rPr lang="en-US" sz="1833" dirty="0">
                <a:ea typeface="Libre Baskerville" pitchFamily="34" charset="-122"/>
                <a:cs typeface="Libre Baskerville" pitchFamily="34" charset="-120"/>
              </a:rPr>
              <a:t>2</a:t>
            </a:r>
            <a:endParaRPr lang="en-US" sz="1833" dirty="0"/>
          </a:p>
        </p:txBody>
      </p:sp>
      <p:sp>
        <p:nvSpPr>
          <p:cNvPr id="10" name="Text 8"/>
          <p:cNvSpPr/>
          <p:nvPr/>
        </p:nvSpPr>
        <p:spPr>
          <a:xfrm>
            <a:off x="1365796" y="3856633"/>
            <a:ext cx="2362696" cy="295275"/>
          </a:xfrm>
          <a:prstGeom prst="rect">
            <a:avLst/>
          </a:prstGeom>
          <a:noFill/>
          <a:ln/>
        </p:spPr>
        <p:txBody>
          <a:bodyPr wrap="none" lIns="0" tIns="0" rIns="0" bIns="0" rtlCol="0" anchor="t"/>
          <a:lstStyle/>
          <a:p>
            <a:pPr>
              <a:lnSpc>
                <a:spcPts val="2292"/>
              </a:lnSpc>
            </a:pPr>
            <a:r>
              <a:rPr lang="en-US" sz="1833" dirty="0">
                <a:ea typeface="Libre Baskerville" pitchFamily="34" charset="-122"/>
                <a:cs typeface="Libre Baskerville" pitchFamily="34" charset="-120"/>
              </a:rPr>
              <a:t>Незалежні ЗМІ</a:t>
            </a:r>
            <a:endParaRPr lang="en-US" sz="1833" dirty="0"/>
          </a:p>
        </p:txBody>
      </p:sp>
      <p:sp>
        <p:nvSpPr>
          <p:cNvPr id="11" name="Text 9"/>
          <p:cNvSpPr/>
          <p:nvPr/>
        </p:nvSpPr>
        <p:spPr>
          <a:xfrm>
            <a:off x="4867275" y="3984337"/>
            <a:ext cx="4858246" cy="302419"/>
          </a:xfrm>
          <a:prstGeom prst="rect">
            <a:avLst/>
          </a:prstGeom>
          <a:noFill/>
          <a:ln/>
        </p:spPr>
        <p:txBody>
          <a:bodyPr wrap="none" lIns="0" tIns="0" rIns="0" bIns="0" rtlCol="0" anchor="t"/>
          <a:lstStyle/>
          <a:p>
            <a:pPr>
              <a:lnSpc>
                <a:spcPts val="2375"/>
              </a:lnSpc>
            </a:pPr>
            <a:r>
              <a:rPr lang="en-US" sz="1458" dirty="0">
                <a:ea typeface="DM Sans" pitchFamily="34" charset="-122"/>
                <a:cs typeface="DM Sans" pitchFamily="34" charset="-120"/>
              </a:rPr>
              <a:t>Висвітлення інформації, боротьба з дезінформацією.</a:t>
            </a:r>
            <a:endParaRPr lang="en-US" sz="1458" dirty="0"/>
          </a:p>
        </p:txBody>
      </p:sp>
      <p:sp>
        <p:nvSpPr>
          <p:cNvPr id="14" name="Text 12"/>
          <p:cNvSpPr/>
          <p:nvPr/>
        </p:nvSpPr>
        <p:spPr>
          <a:xfrm>
            <a:off x="856854" y="4945757"/>
            <a:ext cx="145554" cy="377924"/>
          </a:xfrm>
          <a:prstGeom prst="rect">
            <a:avLst/>
          </a:prstGeom>
          <a:noFill/>
          <a:ln/>
        </p:spPr>
        <p:txBody>
          <a:bodyPr wrap="none" lIns="0" tIns="0" rIns="0" bIns="0" rtlCol="0" anchor="t"/>
          <a:lstStyle/>
          <a:p>
            <a:pPr algn="ctr">
              <a:lnSpc>
                <a:spcPts val="2958"/>
              </a:lnSpc>
            </a:pPr>
            <a:r>
              <a:rPr lang="en-US" sz="1833" dirty="0">
                <a:ea typeface="Libre Baskerville" pitchFamily="34" charset="-122"/>
                <a:cs typeface="Libre Baskerville" pitchFamily="34" charset="-120"/>
              </a:rPr>
              <a:t>3</a:t>
            </a:r>
            <a:endParaRPr lang="en-US" sz="1833" dirty="0"/>
          </a:p>
        </p:txBody>
      </p:sp>
      <p:sp>
        <p:nvSpPr>
          <p:cNvPr id="15" name="Text 13"/>
          <p:cNvSpPr/>
          <p:nvPr/>
        </p:nvSpPr>
        <p:spPr>
          <a:xfrm>
            <a:off x="1365796" y="5024371"/>
            <a:ext cx="2592288" cy="295275"/>
          </a:xfrm>
          <a:prstGeom prst="rect">
            <a:avLst/>
          </a:prstGeom>
          <a:noFill/>
          <a:ln/>
        </p:spPr>
        <p:txBody>
          <a:bodyPr wrap="none" lIns="0" tIns="0" rIns="0" bIns="0" rtlCol="0" anchor="t"/>
          <a:lstStyle/>
          <a:p>
            <a:pPr>
              <a:lnSpc>
                <a:spcPts val="2292"/>
              </a:lnSpc>
            </a:pPr>
            <a:r>
              <a:rPr lang="en-US" sz="1833" dirty="0">
                <a:ea typeface="Libre Baskerville" pitchFamily="34" charset="-122"/>
                <a:cs typeface="Libre Baskerville" pitchFamily="34" charset="-120"/>
              </a:rPr>
              <a:t>Громадські організації</a:t>
            </a:r>
            <a:endParaRPr lang="en-US" sz="1833" dirty="0"/>
          </a:p>
        </p:txBody>
      </p:sp>
      <p:sp>
        <p:nvSpPr>
          <p:cNvPr id="16" name="Text 14"/>
          <p:cNvSpPr/>
          <p:nvPr/>
        </p:nvSpPr>
        <p:spPr>
          <a:xfrm>
            <a:off x="5678140" y="4823719"/>
            <a:ext cx="3686969" cy="302419"/>
          </a:xfrm>
          <a:prstGeom prst="rect">
            <a:avLst/>
          </a:prstGeom>
          <a:noFill/>
          <a:ln/>
        </p:spPr>
        <p:txBody>
          <a:bodyPr wrap="none" lIns="0" tIns="0" rIns="0" bIns="0" rtlCol="0" anchor="t"/>
          <a:lstStyle/>
          <a:p>
            <a:pPr>
              <a:lnSpc>
                <a:spcPts val="2375"/>
              </a:lnSpc>
            </a:pPr>
            <a:r>
              <a:rPr lang="en-US" sz="1458" dirty="0">
                <a:ea typeface="DM Sans" pitchFamily="34" charset="-122"/>
                <a:cs typeface="DM Sans" pitchFamily="34" charset="-120"/>
              </a:rPr>
              <a:t>Моніторинг влади, захист прав </a:t>
            </a:r>
            <a:r>
              <a:rPr lang="en-US" sz="1458" dirty="0" err="1">
                <a:ea typeface="DM Sans" pitchFamily="34" charset="-122"/>
                <a:cs typeface="DM Sans" pitchFamily="34" charset="-120"/>
              </a:rPr>
              <a:t>людини</a:t>
            </a:r>
            <a:r>
              <a:rPr lang="en-US" sz="1458" dirty="0">
                <a:ea typeface="DM Sans" pitchFamily="34" charset="-122"/>
                <a:cs typeface="DM Sans" pitchFamily="34" charset="-120"/>
              </a:rPr>
              <a:t>.</a:t>
            </a:r>
            <a:r>
              <a:rPr lang="uk-UA" sz="1458" dirty="0">
                <a:ea typeface="DM Sans" pitchFamily="34" charset="-122"/>
                <a:cs typeface="DM Sans" pitchFamily="34" charset="-120"/>
              </a:rPr>
              <a:t> </a:t>
            </a:r>
          </a:p>
          <a:p>
            <a:pPr>
              <a:lnSpc>
                <a:spcPts val="2375"/>
              </a:lnSpc>
            </a:pPr>
            <a:r>
              <a:rPr lang="en-US" sz="1458" dirty="0" err="1">
                <a:ea typeface="DM Sans" pitchFamily="34" charset="-122"/>
                <a:cs typeface="DM Sans" pitchFamily="34" charset="-120"/>
              </a:rPr>
              <a:t>Підвищення</a:t>
            </a:r>
            <a:r>
              <a:rPr lang="en-US" sz="1458" dirty="0">
                <a:ea typeface="DM Sans" pitchFamily="34" charset="-122"/>
                <a:cs typeface="DM Sans" pitchFamily="34" charset="-120"/>
              </a:rPr>
              <a:t> </a:t>
            </a:r>
            <a:r>
              <a:rPr lang="en-US" sz="1458" dirty="0" err="1">
                <a:ea typeface="DM Sans" pitchFamily="34" charset="-122"/>
                <a:cs typeface="DM Sans" pitchFamily="34" charset="-120"/>
              </a:rPr>
              <a:t>політичної</a:t>
            </a:r>
            <a:r>
              <a:rPr lang="en-US" sz="1458" dirty="0">
                <a:ea typeface="DM Sans" pitchFamily="34" charset="-122"/>
                <a:cs typeface="DM Sans" pitchFamily="34" charset="-120"/>
              </a:rPr>
              <a:t> </a:t>
            </a:r>
            <a:r>
              <a:rPr lang="en-US" sz="1458" dirty="0" err="1">
                <a:ea typeface="DM Sans" pitchFamily="34" charset="-122"/>
                <a:cs typeface="DM Sans" pitchFamily="34" charset="-120"/>
              </a:rPr>
              <a:t>свідомості</a:t>
            </a:r>
            <a:r>
              <a:rPr lang="en-US" sz="1458" dirty="0">
                <a:ea typeface="DM Sans" pitchFamily="34" charset="-122"/>
                <a:cs typeface="DM Sans" pitchFamily="34" charset="-120"/>
              </a:rPr>
              <a:t> </a:t>
            </a:r>
            <a:r>
              <a:rPr lang="en-US" sz="1458" dirty="0" err="1">
                <a:ea typeface="DM Sans" pitchFamily="34" charset="-122"/>
                <a:cs typeface="DM Sans" pitchFamily="34" charset="-120"/>
              </a:rPr>
              <a:t>громадян</a:t>
            </a:r>
            <a:r>
              <a:rPr lang="en-US" sz="1458" dirty="0">
                <a:ea typeface="DM Sans" pitchFamily="34" charset="-122"/>
                <a:cs typeface="DM Sans" pitchFamily="34" charset="-120"/>
              </a:rPr>
              <a:t>, </a:t>
            </a:r>
            <a:endParaRPr lang="uk-UA" sz="1458" dirty="0">
              <a:ea typeface="DM Sans" pitchFamily="34" charset="-122"/>
              <a:cs typeface="DM Sans" pitchFamily="34" charset="-120"/>
            </a:endParaRPr>
          </a:p>
          <a:p>
            <a:pPr>
              <a:lnSpc>
                <a:spcPts val="2375"/>
              </a:lnSpc>
            </a:pPr>
            <a:r>
              <a:rPr lang="en-US" sz="1458" dirty="0" err="1">
                <a:ea typeface="DM Sans" pitchFamily="34" charset="-122"/>
                <a:cs typeface="DM Sans" pitchFamily="34" charset="-120"/>
              </a:rPr>
              <a:t>обізнаність</a:t>
            </a:r>
            <a:r>
              <a:rPr lang="en-US" sz="1458" dirty="0">
                <a:ea typeface="DM Sans" pitchFamily="34" charset="-122"/>
                <a:cs typeface="DM Sans" pitchFamily="34" charset="-120"/>
              </a:rPr>
              <a:t> </a:t>
            </a:r>
            <a:r>
              <a:rPr lang="en-US" sz="1458" dirty="0" err="1">
                <a:ea typeface="DM Sans" pitchFamily="34" charset="-122"/>
                <a:cs typeface="DM Sans" pitchFamily="34" charset="-120"/>
              </a:rPr>
              <a:t>населення</a:t>
            </a:r>
            <a:endParaRPr lang="en-US" sz="1458" dirty="0"/>
          </a:p>
        </p:txBody>
      </p:sp>
      <p:sp>
        <p:nvSpPr>
          <p:cNvPr id="20" name="Shape 5">
            <a:extLst>
              <a:ext uri="{FF2B5EF4-FFF2-40B4-BE49-F238E27FC236}">
                <a16:creationId xmlns:a16="http://schemas.microsoft.com/office/drawing/2014/main" id="{009D70D7-78E3-4331-9D90-704B0354DAC6}"/>
              </a:ext>
            </a:extLst>
          </p:cNvPr>
          <p:cNvSpPr/>
          <p:nvPr/>
        </p:nvSpPr>
        <p:spPr>
          <a:xfrm>
            <a:off x="856853" y="4613805"/>
            <a:ext cx="8868668" cy="12700"/>
          </a:xfrm>
          <a:prstGeom prst="roundRect">
            <a:avLst>
              <a:gd name="adj" fmla="val 625116"/>
            </a:avLst>
          </a:prstGeom>
          <a:solidFill>
            <a:srgbClr val="DDD3BA"/>
          </a:solidFill>
          <a:ln/>
        </p:spPr>
      </p:sp>
      <p:sp>
        <p:nvSpPr>
          <p:cNvPr id="21" name="Shape 5">
            <a:extLst>
              <a:ext uri="{FF2B5EF4-FFF2-40B4-BE49-F238E27FC236}">
                <a16:creationId xmlns:a16="http://schemas.microsoft.com/office/drawing/2014/main" id="{B63EBCBA-0A0E-4693-A163-8BE7B988058E}"/>
              </a:ext>
            </a:extLst>
          </p:cNvPr>
          <p:cNvSpPr/>
          <p:nvPr/>
        </p:nvSpPr>
        <p:spPr>
          <a:xfrm>
            <a:off x="909538" y="5928190"/>
            <a:ext cx="8868668" cy="12700"/>
          </a:xfrm>
          <a:prstGeom prst="roundRect">
            <a:avLst>
              <a:gd name="adj" fmla="val 625116"/>
            </a:avLst>
          </a:prstGeom>
          <a:solidFill>
            <a:srgbClr val="DDD3BA"/>
          </a:solidFill>
          <a:ln/>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id="{A9A0B248-4A70-44C1-95A9-229E5F3A5DB7}"/>
              </a:ext>
            </a:extLst>
          </p:cNvPr>
          <p:cNvSpPr>
            <a:spLocks noGrp="1"/>
          </p:cNvSpPr>
          <p:nvPr>
            <p:ph type="ctrTitle"/>
          </p:nvPr>
        </p:nvSpPr>
        <p:spPr>
          <a:xfrm>
            <a:off x="586011" y="-254840"/>
            <a:ext cx="9418320" cy="4041648"/>
          </a:xfrm>
        </p:spPr>
        <p:txBody>
          <a:bodyPr/>
          <a:lstStyle/>
          <a:p>
            <a:pPr algn="r"/>
            <a:r>
              <a:rPr lang="uk-UA" dirty="0">
                <a:solidFill>
                  <a:srgbClr val="FF0000"/>
                </a:solidFill>
              </a:rPr>
              <a:t>Дякую за увагу!</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03E198-A4C0-44D5-83B0-D05A4CB7E34D}"/>
              </a:ext>
            </a:extLst>
          </p:cNvPr>
          <p:cNvSpPr>
            <a:spLocks noGrp="1"/>
          </p:cNvSpPr>
          <p:nvPr>
            <p:ph type="title"/>
          </p:nvPr>
        </p:nvSpPr>
        <p:spPr/>
        <p:txBody>
          <a:bodyPr/>
          <a:lstStyle/>
          <a:p>
            <a:r>
              <a:rPr lang="uk-UA" dirty="0">
                <a:solidFill>
                  <a:srgbClr val="FF0000"/>
                </a:solidFill>
              </a:rPr>
              <a:t>План</a:t>
            </a:r>
          </a:p>
        </p:txBody>
      </p:sp>
      <p:sp>
        <p:nvSpPr>
          <p:cNvPr id="3" name="Місце для вмісту 2">
            <a:extLst>
              <a:ext uri="{FF2B5EF4-FFF2-40B4-BE49-F238E27FC236}">
                <a16:creationId xmlns:a16="http://schemas.microsoft.com/office/drawing/2014/main" id="{367C801F-0965-4267-BAEC-528E859F11A5}"/>
              </a:ext>
            </a:extLst>
          </p:cNvPr>
          <p:cNvSpPr>
            <a:spLocks noGrp="1"/>
          </p:cNvSpPr>
          <p:nvPr>
            <p:ph idx="1"/>
          </p:nvPr>
        </p:nvSpPr>
        <p:spPr>
          <a:xfrm>
            <a:off x="703071" y="1845733"/>
            <a:ext cx="9524661" cy="4351337"/>
          </a:xfrm>
        </p:spPr>
        <p:txBody>
          <a:bodyPr/>
          <a:lstStyle/>
          <a:p>
            <a:pPr marL="342900" lvl="0" indent="-342900" algn="just">
              <a:lnSpc>
                <a:spcPct val="95000"/>
              </a:lnSpc>
              <a:buFont typeface="+mj-lt"/>
              <a:buAutoNum type="arabicPeriod"/>
              <a:tabLst>
                <a:tab pos="-36195" algn="l"/>
                <a:tab pos="361950" algn="l"/>
                <a:tab pos="542925" algn="l"/>
                <a:tab pos="615315" algn="l"/>
              </a:tabLst>
            </a:pPr>
            <a:r>
              <a:rPr lang="uk-UA" sz="2400" dirty="0">
                <a:effectLst/>
                <a:ea typeface="Times New Roman" panose="02020603050405020304" pitchFamily="18" charset="0"/>
              </a:rPr>
              <a:t>Наслідки тоталітарного режиму в період радянської окупації України (1924-1991 рр.)</a:t>
            </a:r>
          </a:p>
          <a:p>
            <a:pPr marL="342900" lvl="0" indent="-342900" algn="just">
              <a:lnSpc>
                <a:spcPct val="95000"/>
              </a:lnSpc>
              <a:buFont typeface="+mj-lt"/>
              <a:buAutoNum type="arabicPeriod"/>
              <a:tabLst>
                <a:tab pos="-36195" algn="l"/>
                <a:tab pos="361950" algn="l"/>
                <a:tab pos="542925" algn="l"/>
                <a:tab pos="615315" algn="l"/>
              </a:tabLst>
            </a:pPr>
            <a:r>
              <a:rPr lang="uk-UA" sz="2400" dirty="0">
                <a:effectLst/>
                <a:ea typeface="Times New Roman" panose="02020603050405020304" pitchFamily="18" charset="0"/>
              </a:rPr>
              <a:t>Пострадянські трансформації політичного режиму</a:t>
            </a:r>
          </a:p>
          <a:p>
            <a:pPr marL="342900" lvl="0" indent="-342900" algn="just">
              <a:lnSpc>
                <a:spcPct val="95000"/>
              </a:lnSpc>
              <a:buFont typeface="+mj-lt"/>
              <a:buAutoNum type="arabicPeriod"/>
              <a:tabLst>
                <a:tab pos="-36195" algn="l"/>
                <a:tab pos="361950" algn="l"/>
                <a:tab pos="542925" algn="l"/>
                <a:tab pos="615315" algn="l"/>
              </a:tabLst>
            </a:pPr>
            <a:r>
              <a:rPr lang="uk-UA" sz="2400" dirty="0">
                <a:effectLst/>
                <a:ea typeface="Times New Roman" panose="02020603050405020304" pitchFamily="18" charset="0"/>
              </a:rPr>
              <a:t>Демократичні перетворення в період президентства Віктора Ющенка</a:t>
            </a:r>
          </a:p>
          <a:p>
            <a:pPr marL="342900" lvl="0" indent="-342900" algn="just">
              <a:lnSpc>
                <a:spcPct val="95000"/>
              </a:lnSpc>
              <a:buFont typeface="+mj-lt"/>
              <a:buAutoNum type="arabicPeriod"/>
              <a:tabLst>
                <a:tab pos="-36195" algn="l"/>
                <a:tab pos="361950" algn="l"/>
                <a:tab pos="542925" algn="l"/>
                <a:tab pos="615315" algn="l"/>
              </a:tabLst>
            </a:pPr>
            <a:r>
              <a:rPr lang="uk-UA" sz="2400" dirty="0">
                <a:effectLst/>
                <a:ea typeface="Times New Roman" panose="02020603050405020304" pitchFamily="18" charset="0"/>
              </a:rPr>
              <a:t>Авторитарний режим Віктора Януковича та Революція Гідності</a:t>
            </a:r>
          </a:p>
          <a:p>
            <a:pPr marL="342900" lvl="0" indent="-342900" algn="just">
              <a:lnSpc>
                <a:spcPct val="95000"/>
              </a:lnSpc>
              <a:buFont typeface="+mj-lt"/>
              <a:buAutoNum type="arabicPeriod"/>
              <a:tabLst>
                <a:tab pos="-36195" algn="l"/>
                <a:tab pos="361950" algn="l"/>
                <a:tab pos="542925" algn="l"/>
                <a:tab pos="615315" algn="l"/>
              </a:tabLst>
            </a:pPr>
            <a:r>
              <a:rPr lang="uk-UA" sz="2400" dirty="0">
                <a:effectLst/>
                <a:ea typeface="Times New Roman" panose="02020603050405020304" pitchFamily="18" charset="0"/>
              </a:rPr>
              <a:t>Політичні режими та територіальна цілісність України з 2014 р. по сучасний період</a:t>
            </a:r>
          </a:p>
          <a:p>
            <a:endParaRPr lang="uk-UA" dirty="0"/>
          </a:p>
        </p:txBody>
      </p:sp>
    </p:spTree>
    <p:extLst>
      <p:ext uri="{BB962C8B-B14F-4D97-AF65-F5344CB8AC3E}">
        <p14:creationId xmlns:p14="http://schemas.microsoft.com/office/powerpoint/2010/main" val="32025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2189DF-B730-49FE-A4EC-EDB01E720D9A}"/>
              </a:ext>
            </a:extLst>
          </p:cNvPr>
          <p:cNvSpPr>
            <a:spLocks noGrp="1"/>
          </p:cNvSpPr>
          <p:nvPr>
            <p:ph type="title"/>
          </p:nvPr>
        </p:nvSpPr>
        <p:spPr/>
        <p:txBody>
          <a:bodyPr>
            <a:noAutofit/>
          </a:bodyPr>
          <a:lstStyle/>
          <a:p>
            <a:r>
              <a:rPr lang="ru-RU" sz="3600" dirty="0" err="1">
                <a:solidFill>
                  <a:srgbClr val="FF0000"/>
                </a:solidFill>
              </a:rPr>
              <a:t>Наслідки</a:t>
            </a:r>
            <a:r>
              <a:rPr lang="ru-RU" sz="3600" dirty="0">
                <a:solidFill>
                  <a:srgbClr val="FF0000"/>
                </a:solidFill>
              </a:rPr>
              <a:t> </a:t>
            </a:r>
            <a:r>
              <a:rPr lang="ru-RU" sz="3600" dirty="0" err="1">
                <a:solidFill>
                  <a:srgbClr val="FF0000"/>
                </a:solidFill>
              </a:rPr>
              <a:t>тоталітарного</a:t>
            </a:r>
            <a:r>
              <a:rPr lang="ru-RU" sz="3600" dirty="0">
                <a:solidFill>
                  <a:srgbClr val="FF0000"/>
                </a:solidFill>
              </a:rPr>
              <a:t> режиму в </a:t>
            </a:r>
            <a:r>
              <a:rPr lang="ru-RU" sz="3600" dirty="0" err="1">
                <a:solidFill>
                  <a:srgbClr val="FF0000"/>
                </a:solidFill>
              </a:rPr>
              <a:t>період</a:t>
            </a:r>
            <a:r>
              <a:rPr lang="ru-RU" sz="3600" dirty="0">
                <a:solidFill>
                  <a:srgbClr val="FF0000"/>
                </a:solidFill>
              </a:rPr>
              <a:t> </a:t>
            </a:r>
            <a:r>
              <a:rPr lang="ru-RU" sz="3600" dirty="0" err="1">
                <a:solidFill>
                  <a:srgbClr val="FF0000"/>
                </a:solidFill>
              </a:rPr>
              <a:t>радянської</a:t>
            </a:r>
            <a:r>
              <a:rPr lang="ru-RU" sz="3600" dirty="0">
                <a:solidFill>
                  <a:srgbClr val="FF0000"/>
                </a:solidFill>
              </a:rPr>
              <a:t> </a:t>
            </a:r>
            <a:r>
              <a:rPr lang="ru-RU" sz="3600" dirty="0" err="1">
                <a:solidFill>
                  <a:srgbClr val="FF0000"/>
                </a:solidFill>
              </a:rPr>
              <a:t>окупації</a:t>
            </a:r>
            <a:r>
              <a:rPr lang="ru-RU" sz="3600" dirty="0">
                <a:solidFill>
                  <a:srgbClr val="FF0000"/>
                </a:solidFill>
              </a:rPr>
              <a:t> </a:t>
            </a:r>
            <a:r>
              <a:rPr lang="ru-RU" sz="3600" dirty="0" err="1">
                <a:solidFill>
                  <a:srgbClr val="FF0000"/>
                </a:solidFill>
              </a:rPr>
              <a:t>України</a:t>
            </a:r>
            <a:r>
              <a:rPr lang="ru-RU" sz="3600" dirty="0">
                <a:solidFill>
                  <a:srgbClr val="FF0000"/>
                </a:solidFill>
              </a:rPr>
              <a:t> (1924-1991 </a:t>
            </a:r>
            <a:r>
              <a:rPr lang="ru-RU" sz="3600" dirty="0" err="1">
                <a:solidFill>
                  <a:srgbClr val="FF0000"/>
                </a:solidFill>
              </a:rPr>
              <a:t>рр</a:t>
            </a:r>
            <a:r>
              <a:rPr lang="ru-RU" sz="3600" dirty="0">
                <a:solidFill>
                  <a:srgbClr val="FF0000"/>
                </a:solidFill>
              </a:rPr>
              <a:t>.)</a:t>
            </a:r>
            <a:endParaRPr lang="uk-UA" sz="3600" dirty="0">
              <a:solidFill>
                <a:srgbClr val="FF0000"/>
              </a:solidFill>
            </a:endParaRPr>
          </a:p>
        </p:txBody>
      </p:sp>
      <p:sp>
        <p:nvSpPr>
          <p:cNvPr id="3" name="Місце для вмісту 2">
            <a:extLst>
              <a:ext uri="{FF2B5EF4-FFF2-40B4-BE49-F238E27FC236}">
                <a16:creationId xmlns:a16="http://schemas.microsoft.com/office/drawing/2014/main" id="{19CBBD59-09D7-444E-80AB-BB0B84C5FEC6}"/>
              </a:ext>
            </a:extLst>
          </p:cNvPr>
          <p:cNvSpPr>
            <a:spLocks noGrp="1"/>
          </p:cNvSpPr>
          <p:nvPr>
            <p:ph idx="1"/>
          </p:nvPr>
        </p:nvSpPr>
        <p:spPr/>
        <p:txBody>
          <a:bodyPr/>
          <a:lstStyle/>
          <a:p>
            <a:pPr algn="just"/>
            <a:r>
              <a:rPr lang="uk-UA" sz="2400" dirty="0"/>
              <a:t>Після смерті Леніна у 1924 році, розпочалася боротьба між його наступниками за лідерство в партії. Спочатку трійка союзників Сталін, </a:t>
            </a:r>
            <a:r>
              <a:rPr lang="uk-UA" sz="2400" dirty="0" err="1"/>
              <a:t>Зінов'єв</a:t>
            </a:r>
            <a:r>
              <a:rPr lang="uk-UA" sz="2400" dirty="0"/>
              <a:t> та Каменєв позбавилася Лева Троцького. Потім Сталін, разом іншою трійкою союзників, </a:t>
            </a:r>
            <a:r>
              <a:rPr lang="uk-UA" sz="2400" dirty="0" err="1"/>
              <a:t>Бухаріним</a:t>
            </a:r>
            <a:r>
              <a:rPr lang="uk-UA" sz="2400" dirty="0"/>
              <a:t>, </a:t>
            </a:r>
            <a:r>
              <a:rPr lang="uk-UA" sz="2400" dirty="0" err="1"/>
              <a:t>Риковим</a:t>
            </a:r>
            <a:r>
              <a:rPr lang="uk-UA" sz="2400" dirty="0"/>
              <a:t> та Томським, розібралися з </a:t>
            </a:r>
            <a:r>
              <a:rPr lang="uk-UA" sz="2400" dirty="0" err="1"/>
              <a:t>Зінов'євим</a:t>
            </a:r>
            <a:r>
              <a:rPr lang="uk-UA" sz="2400" dirty="0"/>
              <a:t> та Каменєвим. Потім Сталін розправився з </a:t>
            </a:r>
            <a:r>
              <a:rPr lang="uk-UA" sz="2400" dirty="0" err="1"/>
              <a:t>Бухаріним</a:t>
            </a:r>
            <a:r>
              <a:rPr lang="uk-UA" sz="2400" dirty="0"/>
              <a:t>, </a:t>
            </a:r>
            <a:r>
              <a:rPr lang="uk-UA" sz="2400" dirty="0" err="1"/>
              <a:t>Риковим</a:t>
            </a:r>
            <a:r>
              <a:rPr lang="uk-UA" sz="2400" dirty="0"/>
              <a:t> та Томським. І так до кінця життя. Радянський Союз чекала важка і болісна епоха утвердження тоталітарного режиму.</a:t>
            </a:r>
          </a:p>
          <a:p>
            <a:endParaRPr lang="uk-UA" dirty="0"/>
          </a:p>
        </p:txBody>
      </p:sp>
    </p:spTree>
    <p:extLst>
      <p:ext uri="{BB962C8B-B14F-4D97-AF65-F5344CB8AC3E}">
        <p14:creationId xmlns:p14="http://schemas.microsoft.com/office/powerpoint/2010/main" val="1770099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0E4688-5C18-4423-86FD-C8700F668B94}"/>
              </a:ext>
            </a:extLst>
          </p:cNvPr>
          <p:cNvSpPr>
            <a:spLocks noGrp="1"/>
          </p:cNvSpPr>
          <p:nvPr>
            <p:ph type="title"/>
          </p:nvPr>
        </p:nvSpPr>
        <p:spPr/>
        <p:txBody>
          <a:bodyPr/>
          <a:lstStyle/>
          <a:p>
            <a:r>
              <a:rPr lang="uk-UA" sz="4400" dirty="0">
                <a:solidFill>
                  <a:srgbClr val="FF0000"/>
                </a:solidFill>
              </a:rPr>
              <a:t>Чим тоталітаризм відрізняється від авторитаризму?</a:t>
            </a:r>
            <a:endParaRPr lang="uk-UA" dirty="0">
              <a:solidFill>
                <a:srgbClr val="FF0000"/>
              </a:solidFill>
            </a:endParaRPr>
          </a:p>
        </p:txBody>
      </p:sp>
      <p:sp>
        <p:nvSpPr>
          <p:cNvPr id="3" name="Місце для вмісту 2">
            <a:extLst>
              <a:ext uri="{FF2B5EF4-FFF2-40B4-BE49-F238E27FC236}">
                <a16:creationId xmlns:a16="http://schemas.microsoft.com/office/drawing/2014/main" id="{6F09FB83-C4FF-4924-9FFF-F9D78B2A2832}"/>
              </a:ext>
            </a:extLst>
          </p:cNvPr>
          <p:cNvSpPr>
            <a:spLocks noGrp="1"/>
          </p:cNvSpPr>
          <p:nvPr>
            <p:ph idx="1"/>
          </p:nvPr>
        </p:nvSpPr>
        <p:spPr>
          <a:xfrm>
            <a:off x="6096000" y="1862666"/>
            <a:ext cx="4334933" cy="4351337"/>
          </a:xfrm>
        </p:spPr>
        <p:txBody>
          <a:bodyPr>
            <a:normAutofit/>
          </a:bodyPr>
          <a:lstStyle/>
          <a:p>
            <a:pPr algn="just"/>
            <a:r>
              <a:rPr lang="uk-UA" sz="2000" dirty="0"/>
              <a:t>Для тоталітарної політичної системи не достатньо лише зосередити владу в одних руках (як при авторитаризмі). Тоталітарний режим прагне встановити повний контроль над усіма сферами життя людини та суспільства. Тобто і над політичною владою, і над економікою, і над культурою, і дозвіллям, і всім іншим...</a:t>
            </a:r>
          </a:p>
        </p:txBody>
      </p:sp>
      <p:pic>
        <p:nvPicPr>
          <p:cNvPr id="4" name="Рисунок 3">
            <a:extLst>
              <a:ext uri="{FF2B5EF4-FFF2-40B4-BE49-F238E27FC236}">
                <a16:creationId xmlns:a16="http://schemas.microsoft.com/office/drawing/2014/main" id="{A3607553-577D-4CBF-89CC-07E5B2CD7F2F}"/>
              </a:ext>
            </a:extLst>
          </p:cNvPr>
          <p:cNvPicPr>
            <a:picLocks noChangeAspect="1"/>
          </p:cNvPicPr>
          <p:nvPr/>
        </p:nvPicPr>
        <p:blipFill>
          <a:blip r:embed="rId2"/>
          <a:stretch>
            <a:fillRect/>
          </a:stretch>
        </p:blipFill>
        <p:spPr>
          <a:xfrm>
            <a:off x="666221" y="1862666"/>
            <a:ext cx="5178912" cy="3621617"/>
          </a:xfrm>
          <a:prstGeom prst="rect">
            <a:avLst/>
          </a:prstGeom>
        </p:spPr>
      </p:pic>
    </p:spTree>
    <p:extLst>
      <p:ext uri="{BB962C8B-B14F-4D97-AF65-F5344CB8AC3E}">
        <p14:creationId xmlns:p14="http://schemas.microsoft.com/office/powerpoint/2010/main" val="2527536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1F582A8-0CE1-4337-8014-D63C36647D5E}"/>
              </a:ext>
            </a:extLst>
          </p:cNvPr>
          <p:cNvSpPr>
            <a:spLocks noGrp="1"/>
          </p:cNvSpPr>
          <p:nvPr>
            <p:ph idx="1"/>
          </p:nvPr>
        </p:nvSpPr>
        <p:spPr>
          <a:xfrm>
            <a:off x="212005" y="270934"/>
            <a:ext cx="6341195" cy="6858000"/>
          </a:xfrm>
        </p:spPr>
        <p:txBody>
          <a:bodyPr>
            <a:noAutofit/>
          </a:bodyPr>
          <a:lstStyle/>
          <a:p>
            <a:pPr algn="just">
              <a:lnSpc>
                <a:spcPct val="120000"/>
              </a:lnSpc>
            </a:pPr>
            <a:r>
              <a:rPr lang="uk-UA" sz="1600" dirty="0"/>
              <a:t>У 1929 році вже ні в кого не виникало сумнівів, хто головний в радянській державі. Йосип Сталін зумів зробити другорядну посаду генерального секретаря головною в державі. Він мав своє бачення того, як побудувати комунізм. Радянський Союз Сталін уявляв як фортецю, звідусіль оточену капіталістичними ворогами, що готові напасти в будь-який момент. Тому світову революцію варто було відкласти і спробувати побудувати соціалізм в окремо взятій країні. Всередині першої радянської країни було теж неспокійно. Тактичну поступку, що зробила радянська влада, слід було завершувати.</a:t>
            </a:r>
          </a:p>
          <a:p>
            <a:pPr algn="just">
              <a:lnSpc>
                <a:spcPct val="120000"/>
              </a:lnSpc>
            </a:pPr>
            <a:endParaRPr lang="uk-UA" sz="1600" dirty="0"/>
          </a:p>
          <a:p>
            <a:pPr algn="just">
              <a:lnSpc>
                <a:spcPct val="120000"/>
              </a:lnSpc>
            </a:pPr>
            <a:r>
              <a:rPr lang="uk-UA" sz="1600" dirty="0"/>
              <a:t>Найбільше Сталін боявся села, що так і не бажало підкорюватися більшовицькому режиму. Слід було укріплюватися. І робити це дуже швидко. Єдиним шляхом він бачив проведення форсованої (тобто пришвидшеної) індустріалізації. Від звичайного процесу будівництва </a:t>
            </a:r>
            <a:r>
              <a:rPr lang="uk-UA" sz="1600" dirty="0" err="1"/>
              <a:t>фабрик</a:t>
            </a:r>
            <a:r>
              <a:rPr lang="uk-UA" sz="1600" dirty="0"/>
              <a:t> і заводів, вона відрізнялася тим, що мала за найкоротший термін перетворити аграрну країну на індустріального гіганта.</a:t>
            </a:r>
          </a:p>
        </p:txBody>
      </p:sp>
      <p:pic>
        <p:nvPicPr>
          <p:cNvPr id="1026" name="Picture 2" descr="Йосип Сталін">
            <a:extLst>
              <a:ext uri="{FF2B5EF4-FFF2-40B4-BE49-F238E27FC236}">
                <a16:creationId xmlns:a16="http://schemas.microsoft.com/office/drawing/2014/main" id="{02E7E2C8-EAA4-45F7-96A5-377CD36D5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0"/>
            <a:ext cx="54467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142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1FC69CC-7972-4B10-AC07-C0CC21FB1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Місце для вмісту 2">
            <a:extLst>
              <a:ext uri="{FF2B5EF4-FFF2-40B4-BE49-F238E27FC236}">
                <a16:creationId xmlns:a16="http://schemas.microsoft.com/office/drawing/2014/main" id="{99D8002D-163F-4E04-84B3-79C8BE221835}"/>
              </a:ext>
            </a:extLst>
          </p:cNvPr>
          <p:cNvSpPr>
            <a:spLocks noGrp="1"/>
          </p:cNvSpPr>
          <p:nvPr>
            <p:ph idx="1"/>
          </p:nvPr>
        </p:nvSpPr>
        <p:spPr>
          <a:xfrm>
            <a:off x="0" y="135466"/>
            <a:ext cx="4961467" cy="4859337"/>
          </a:xfrm>
        </p:spPr>
        <p:txBody>
          <a:bodyPr>
            <a:normAutofit fontScale="92500" lnSpcReduction="10000"/>
          </a:bodyPr>
          <a:lstStyle/>
          <a:p>
            <a:pPr algn="just"/>
            <a:r>
              <a:rPr lang="uk-UA" dirty="0">
                <a:solidFill>
                  <a:schemeClr val="bg1"/>
                </a:solidFill>
              </a:rPr>
              <a:t>У 1929 році було офіційно проголошено курс на форсовану індустріалізацію та суцільну колективізацію. Задля максимальної концентрації сил для виконання плану побудови підприємств важкої промисловості, громадян попросили затягнути пояси. Ввели карткову систему. Пропагували споживчий аскетизм. </a:t>
            </a:r>
            <a:r>
              <a:rPr lang="uk-UA" dirty="0" err="1">
                <a:solidFill>
                  <a:schemeClr val="bg1"/>
                </a:solidFill>
              </a:rPr>
              <a:t>Змотивувати</a:t>
            </a:r>
            <a:r>
              <a:rPr lang="uk-UA" dirty="0">
                <a:solidFill>
                  <a:schemeClr val="bg1"/>
                </a:solidFill>
              </a:rPr>
              <a:t> робітників одними талонами було важко, тому ввели соціалістичні змагання між підприємствами.</a:t>
            </a:r>
          </a:p>
          <a:p>
            <a:pPr algn="just"/>
            <a:r>
              <a:rPr lang="uk-UA" dirty="0">
                <a:solidFill>
                  <a:schemeClr val="bg1"/>
                </a:solidFill>
              </a:rPr>
              <a:t>Водночас, до кінця 1933 року в Україні побудували низку великих підприємств-гігантів: на той час найбільшу в Європі </a:t>
            </a:r>
            <a:r>
              <a:rPr lang="uk-UA" dirty="0" err="1">
                <a:solidFill>
                  <a:schemeClr val="bg1"/>
                </a:solidFill>
              </a:rPr>
              <a:t>ДніпроГЕС</a:t>
            </a:r>
            <a:r>
              <a:rPr lang="uk-UA" dirty="0">
                <a:solidFill>
                  <a:schemeClr val="bg1"/>
                </a:solidFill>
              </a:rPr>
              <a:t>, Запоріжсталь, Азовсталь, Криворіжсталь, Харківський тракторний та турбінний заводи, Луганський паровозобудівний завод. Україна отримувала орієнтовно 20% усіх вкладень в індустріалізацію.</a:t>
            </a:r>
          </a:p>
        </p:txBody>
      </p:sp>
    </p:spTree>
    <p:extLst>
      <p:ext uri="{BB962C8B-B14F-4D97-AF65-F5344CB8AC3E}">
        <p14:creationId xmlns:p14="http://schemas.microsoft.com/office/powerpoint/2010/main" val="2180494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E9C0AD6-13BA-4B66-BAC7-5F22D7F33A40}"/>
              </a:ext>
            </a:extLst>
          </p:cNvPr>
          <p:cNvSpPr>
            <a:spLocks noGrp="1"/>
          </p:cNvSpPr>
          <p:nvPr>
            <p:ph idx="1"/>
          </p:nvPr>
        </p:nvSpPr>
        <p:spPr>
          <a:xfrm>
            <a:off x="643467" y="406400"/>
            <a:ext cx="10058399" cy="5672666"/>
          </a:xfrm>
        </p:spPr>
        <p:txBody>
          <a:bodyPr>
            <a:noAutofit/>
          </a:bodyPr>
          <a:lstStyle/>
          <a:p>
            <a:pPr algn="just"/>
            <a:r>
              <a:rPr lang="uk-UA" sz="2400" dirty="0"/>
              <a:t>У серпні 1932 року прийняли так званий «закон про п'ять колосків», або ж офіційно постанову «Про охорону майна державних підприємств, колгоспів і кооперативів та про зміцнення суспільної (соціалістичної) власності». Розкрадання майна колгоспів карали розстрілом, за «пом'якшуючих обставин» — позбавленням волі на строк не менше 10 років. Розпочалися рейди ударників для боротьби з крадіжками державного зерна. У жовтні створили надзвичайні комісії з виконання норм хлібозаготівель.</a:t>
            </a:r>
          </a:p>
          <a:p>
            <a:pPr algn="just"/>
            <a:r>
              <a:rPr lang="uk-UA" sz="2400" dirty="0"/>
              <a:t>Смерті від голоду розпочалися ще у грудні 1932 року, проте пік припав на весну і літо 1933-го. Допомога з центру була незначною і не вчасною. За підрахунками, унаслідок Голодомору 1932-1933 років померло приблизно 4 мільйони людей, тобто восьма частина населення Радянської України. Найбільше постраждали густозаселені лісостепові області України. Нині це Житомирська, Київська, Черкаська, Полтавська, Сумська та Харківська області.</a:t>
            </a:r>
          </a:p>
        </p:txBody>
      </p:sp>
    </p:spTree>
    <p:extLst>
      <p:ext uri="{BB962C8B-B14F-4D97-AF65-F5344CB8AC3E}">
        <p14:creationId xmlns:p14="http://schemas.microsoft.com/office/powerpoint/2010/main" val="29787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45E54365-69E0-4C15-9FCD-EE73593C788D}"/>
              </a:ext>
            </a:extLst>
          </p:cNvPr>
          <p:cNvSpPr>
            <a:spLocks noGrp="1"/>
          </p:cNvSpPr>
          <p:nvPr>
            <p:ph idx="1"/>
          </p:nvPr>
        </p:nvSpPr>
        <p:spPr>
          <a:xfrm>
            <a:off x="432139" y="592666"/>
            <a:ext cx="6036394" cy="5621867"/>
          </a:xfrm>
        </p:spPr>
        <p:txBody>
          <a:bodyPr>
            <a:normAutofit fontScale="92500" lnSpcReduction="20000"/>
          </a:bodyPr>
          <a:lstStyle/>
          <a:p>
            <a:pPr algn="just"/>
            <a:r>
              <a:rPr lang="uk-UA" dirty="0"/>
              <a:t>Паралельно з Голодомором селян, Сталін вдарив і по українській інтелігенції. Ще у 1930 році органами Державного політичного управління УСРР було викрито діяльність неіснуючої антирадянської організації «Спілка визволення України». До неї начебто входили українські науковці та церковні діячі, на чолі з Сергієм Єфремовим. Загалом по справі пройшло 474 людини. Наступного 1931 року було викрито ще одну «контрреволюційну організацію» — «Український національний центр». Паралельно відбувалися арешти і показова «самоліквідація» УАПЦ.</a:t>
            </a:r>
          </a:p>
          <a:p>
            <a:pPr algn="just"/>
            <a:endParaRPr lang="uk-UA" dirty="0"/>
          </a:p>
          <a:p>
            <a:pPr algn="just"/>
            <a:r>
              <a:rPr lang="uk-UA" dirty="0"/>
              <a:t>У грудні 1932 року українських комуністів, що гуртувалися навколо Миколи Скрипника, звинуватили у неправильному проведенні національної політики, що призвело до зриву колективізації та індустріалізації. Розпочались арешти та цькування усіх причетних до впровадження політики українізації. У травні 1933 року покінчив життя самогубством Микола Хвильовий. Через місяць — Микола Скрипник. Ці смерті символічно завершили період українізації та дали старт репресіям діячів української культури, що змусять назвати цей період «розстріляним відродженням».</a:t>
            </a:r>
          </a:p>
        </p:txBody>
      </p:sp>
      <p:pic>
        <p:nvPicPr>
          <p:cNvPr id="6" name="Рисунок 5">
            <a:extLst>
              <a:ext uri="{FF2B5EF4-FFF2-40B4-BE49-F238E27FC236}">
                <a16:creationId xmlns:a16="http://schemas.microsoft.com/office/drawing/2014/main" id="{29B6234E-7EC2-4281-B0D2-5FEF4CB38CB0}"/>
              </a:ext>
            </a:extLst>
          </p:cNvPr>
          <p:cNvPicPr>
            <a:picLocks noChangeAspect="1"/>
          </p:cNvPicPr>
          <p:nvPr/>
        </p:nvPicPr>
        <p:blipFill>
          <a:blip r:embed="rId2"/>
          <a:stretch>
            <a:fillRect/>
          </a:stretch>
        </p:blipFill>
        <p:spPr>
          <a:xfrm>
            <a:off x="6637866" y="1689099"/>
            <a:ext cx="4572000" cy="3429000"/>
          </a:xfrm>
          <a:prstGeom prst="rect">
            <a:avLst/>
          </a:prstGeom>
        </p:spPr>
      </p:pic>
    </p:spTree>
    <p:extLst>
      <p:ext uri="{BB962C8B-B14F-4D97-AF65-F5344CB8AC3E}">
        <p14:creationId xmlns:p14="http://schemas.microsoft.com/office/powerpoint/2010/main" val="3478146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311CCD4-7E4E-41E1-AF49-A4336346C60E}"/>
              </a:ext>
            </a:extLst>
          </p:cNvPr>
          <p:cNvSpPr>
            <a:spLocks noGrp="1"/>
          </p:cNvSpPr>
          <p:nvPr>
            <p:ph idx="1"/>
          </p:nvPr>
        </p:nvSpPr>
        <p:spPr>
          <a:xfrm>
            <a:off x="550671" y="524934"/>
            <a:ext cx="10506795" cy="5977466"/>
          </a:xfrm>
        </p:spPr>
        <p:txBody>
          <a:bodyPr>
            <a:normAutofit/>
          </a:bodyPr>
          <a:lstStyle/>
          <a:p>
            <a:pPr algn="just"/>
            <a:r>
              <a:rPr lang="ru-RU" sz="2000" dirty="0" err="1"/>
              <a:t>Проріділі</a:t>
            </a:r>
            <a:r>
              <a:rPr lang="ru-RU" sz="2000" dirty="0"/>
              <a:t> ряди </a:t>
            </a:r>
            <a:r>
              <a:rPr lang="ru-RU" sz="2000" dirty="0" err="1"/>
              <a:t>української</a:t>
            </a:r>
            <a:r>
              <a:rPr lang="ru-RU" sz="2000" dirty="0"/>
              <a:t> </a:t>
            </a:r>
            <a:r>
              <a:rPr lang="ru-RU" sz="2000" dirty="0" err="1"/>
              <a:t>компартії</a:t>
            </a:r>
            <a:r>
              <a:rPr lang="ru-RU" sz="2000" dirty="0"/>
              <a:t> уже не могли </a:t>
            </a:r>
            <a:r>
              <a:rPr lang="ru-RU" sz="2000" dirty="0" err="1"/>
              <a:t>становити</a:t>
            </a:r>
            <a:r>
              <a:rPr lang="ru-RU" sz="2000" dirty="0"/>
              <a:t> </a:t>
            </a:r>
            <a:r>
              <a:rPr lang="ru-RU" sz="2000" dirty="0" err="1"/>
              <a:t>хоч</a:t>
            </a:r>
            <a:r>
              <a:rPr lang="ru-RU" sz="2000" dirty="0"/>
              <a:t> </a:t>
            </a:r>
            <a:r>
              <a:rPr lang="ru-RU" sz="2000" dirty="0" err="1"/>
              <a:t>якоїсь</a:t>
            </a:r>
            <a:r>
              <a:rPr lang="ru-RU" sz="2000" dirty="0"/>
              <a:t> </a:t>
            </a:r>
            <a:r>
              <a:rPr lang="ru-RU" sz="2000" dirty="0" err="1"/>
              <a:t>небезпеки</a:t>
            </a:r>
            <a:r>
              <a:rPr lang="ru-RU" sz="2000" dirty="0"/>
              <a:t> для </a:t>
            </a:r>
            <a:r>
              <a:rPr lang="ru-RU" sz="2000" dirty="0" err="1"/>
              <a:t>Сталіна</a:t>
            </a:r>
            <a:r>
              <a:rPr lang="ru-RU" sz="2000" dirty="0"/>
              <a:t> і </a:t>
            </a:r>
            <a:r>
              <a:rPr lang="ru-RU" sz="2000" dirty="0" err="1"/>
              <a:t>були</a:t>
            </a:r>
            <a:r>
              <a:rPr lang="ru-RU" sz="2000" dirty="0"/>
              <a:t> </a:t>
            </a:r>
            <a:r>
              <a:rPr lang="ru-RU" sz="2000" dirty="0" err="1"/>
              <a:t>готові</a:t>
            </a:r>
            <a:r>
              <a:rPr lang="ru-RU" sz="2000" dirty="0"/>
              <a:t> </a:t>
            </a:r>
            <a:r>
              <a:rPr lang="ru-RU" sz="2000" dirty="0" err="1"/>
              <a:t>ревно</a:t>
            </a:r>
            <a:r>
              <a:rPr lang="ru-RU" sz="2000" dirty="0"/>
              <a:t> </a:t>
            </a:r>
            <a:r>
              <a:rPr lang="ru-RU" sz="2000" dirty="0" err="1"/>
              <a:t>працювати</a:t>
            </a:r>
            <a:r>
              <a:rPr lang="ru-RU" sz="2000" dirty="0"/>
              <a:t> над </a:t>
            </a:r>
            <a:r>
              <a:rPr lang="ru-RU" sz="2000" dirty="0" err="1"/>
              <a:t>становленням</a:t>
            </a:r>
            <a:r>
              <a:rPr lang="ru-RU" sz="2000" dirty="0"/>
              <a:t> культу особи вождя. У 1934 </a:t>
            </a:r>
            <a:r>
              <a:rPr lang="ru-RU" sz="2000" dirty="0" err="1"/>
              <a:t>році</a:t>
            </a:r>
            <a:r>
              <a:rPr lang="ru-RU" sz="2000" dirty="0"/>
              <a:t> </a:t>
            </a:r>
            <a:r>
              <a:rPr lang="ru-RU" sz="2000" dirty="0" err="1"/>
              <a:t>столицю</a:t>
            </a:r>
            <a:r>
              <a:rPr lang="ru-RU" sz="2000" dirty="0"/>
              <a:t> УСРР перенесли з </a:t>
            </a:r>
            <a:r>
              <a:rPr lang="ru-RU" sz="2000" dirty="0" err="1"/>
              <a:t>Харкова</a:t>
            </a:r>
            <a:r>
              <a:rPr lang="ru-RU" sz="2000" dirty="0"/>
              <a:t> в </a:t>
            </a:r>
            <a:r>
              <a:rPr lang="ru-RU" sz="2000" dirty="0" err="1"/>
              <a:t>Київ</a:t>
            </a:r>
            <a:r>
              <a:rPr lang="ru-RU" sz="2000" dirty="0"/>
              <a:t>. У 1937 </a:t>
            </a:r>
            <a:r>
              <a:rPr lang="ru-RU" sz="2000" dirty="0" err="1"/>
              <a:t>році</a:t>
            </a:r>
            <a:r>
              <a:rPr lang="ru-RU" sz="2000" dirty="0"/>
              <a:t> </a:t>
            </a:r>
            <a:r>
              <a:rPr lang="ru-RU" sz="2000" dirty="0" err="1"/>
              <a:t>ухвалили</a:t>
            </a:r>
            <a:r>
              <a:rPr lang="ru-RU" sz="2000" dirty="0"/>
              <a:t> так </a:t>
            </a:r>
            <a:r>
              <a:rPr lang="ru-RU" sz="2000" dirty="0" err="1"/>
              <a:t>звану</a:t>
            </a:r>
            <a:r>
              <a:rPr lang="ru-RU" sz="2000" dirty="0"/>
              <a:t> «</a:t>
            </a:r>
            <a:r>
              <a:rPr lang="ru-RU" sz="2000" dirty="0" err="1"/>
              <a:t>сталінську</a:t>
            </a:r>
            <a:r>
              <a:rPr lang="ru-RU" sz="2000" dirty="0"/>
              <a:t>» </a:t>
            </a:r>
            <a:r>
              <a:rPr lang="ru-RU" sz="2000" dirty="0" err="1"/>
              <a:t>конституцію</a:t>
            </a:r>
            <a:r>
              <a:rPr lang="ru-RU" sz="2000" dirty="0"/>
              <a:t> УСРР. Вона </a:t>
            </a:r>
            <a:r>
              <a:rPr lang="ru-RU" sz="2000" dirty="0" err="1"/>
              <a:t>повторювала</a:t>
            </a:r>
            <a:r>
              <a:rPr lang="ru-RU" sz="2000" dirty="0"/>
              <a:t> </a:t>
            </a:r>
            <a:r>
              <a:rPr lang="ru-RU" sz="2000" dirty="0" err="1"/>
              <a:t>ухвалену</a:t>
            </a:r>
            <a:r>
              <a:rPr lang="ru-RU" sz="2000" dirty="0"/>
              <a:t> роком </a:t>
            </a:r>
            <a:r>
              <a:rPr lang="ru-RU" sz="2000" dirty="0" err="1"/>
              <a:t>раніше</a:t>
            </a:r>
            <a:r>
              <a:rPr lang="ru-RU" sz="2000" dirty="0"/>
              <a:t> </a:t>
            </a:r>
            <a:r>
              <a:rPr lang="ru-RU" sz="2000" dirty="0" err="1"/>
              <a:t>радянську</a:t>
            </a:r>
            <a:r>
              <a:rPr lang="ru-RU" sz="2000" dirty="0"/>
              <a:t> </a:t>
            </a:r>
            <a:r>
              <a:rPr lang="ru-RU" sz="2000" dirty="0" err="1"/>
              <a:t>конституцію</a:t>
            </a:r>
            <a:r>
              <a:rPr lang="ru-RU" sz="2000" dirty="0"/>
              <a:t>. </a:t>
            </a:r>
            <a:r>
              <a:rPr lang="ru-RU" sz="2000" dirty="0" err="1"/>
              <a:t>Конституція</a:t>
            </a:r>
            <a:r>
              <a:rPr lang="ru-RU" sz="2000" dirty="0"/>
              <a:t> </a:t>
            </a:r>
            <a:r>
              <a:rPr lang="ru-RU" sz="2000" dirty="0" err="1"/>
              <a:t>декларувала</a:t>
            </a:r>
            <a:r>
              <a:rPr lang="ru-RU" sz="2000" dirty="0"/>
              <a:t> перемогу </a:t>
            </a:r>
            <a:r>
              <a:rPr lang="ru-RU" sz="2000" dirty="0" err="1"/>
              <a:t>соціалізму</a:t>
            </a:r>
            <a:r>
              <a:rPr lang="ru-RU" sz="2000" dirty="0"/>
              <a:t> в </a:t>
            </a:r>
            <a:r>
              <a:rPr lang="ru-RU" sz="2000" dirty="0" err="1"/>
              <a:t>радянській</a:t>
            </a:r>
            <a:r>
              <a:rPr lang="ru-RU" sz="2000" dirty="0"/>
              <a:t> </a:t>
            </a:r>
            <a:r>
              <a:rPr lang="ru-RU" sz="2000" dirty="0" err="1"/>
              <a:t>державі</a:t>
            </a:r>
            <a:r>
              <a:rPr lang="ru-RU" sz="2000" dirty="0"/>
              <a:t>, </a:t>
            </a:r>
            <a:r>
              <a:rPr lang="ru-RU" sz="2000" dirty="0" err="1"/>
              <a:t>встановлення</a:t>
            </a:r>
            <a:r>
              <a:rPr lang="ru-RU" sz="2000" dirty="0"/>
              <a:t> </a:t>
            </a:r>
            <a:r>
              <a:rPr lang="ru-RU" sz="2000" dirty="0" err="1"/>
              <a:t>диктатури</a:t>
            </a:r>
            <a:r>
              <a:rPr lang="ru-RU" sz="2000" dirty="0"/>
              <a:t> </a:t>
            </a:r>
            <a:r>
              <a:rPr lang="ru-RU" sz="2000" dirty="0" err="1"/>
              <a:t>пролетаріату</a:t>
            </a:r>
            <a:r>
              <a:rPr lang="ru-RU" sz="2000" dirty="0"/>
              <a:t>, торжество </a:t>
            </a:r>
            <a:r>
              <a:rPr lang="ru-RU" sz="2000" dirty="0" err="1"/>
              <a:t>гасел</a:t>
            </a:r>
            <a:r>
              <a:rPr lang="ru-RU" sz="2000" dirty="0"/>
              <a:t> «Вся </a:t>
            </a:r>
            <a:r>
              <a:rPr lang="ru-RU" sz="2000" dirty="0" err="1"/>
              <a:t>влада</a:t>
            </a:r>
            <a:r>
              <a:rPr lang="ru-RU" sz="2000" dirty="0"/>
              <a:t> радам!», «</a:t>
            </a:r>
            <a:r>
              <a:rPr lang="ru-RU" sz="2000" dirty="0" err="1"/>
              <a:t>Хто</a:t>
            </a:r>
            <a:r>
              <a:rPr lang="ru-RU" sz="2000" dirty="0"/>
              <a:t> не </a:t>
            </a:r>
            <a:r>
              <a:rPr lang="ru-RU" sz="2000" dirty="0" err="1"/>
              <a:t>працює</a:t>
            </a:r>
            <a:r>
              <a:rPr lang="ru-RU" sz="2000" dirty="0"/>
              <a:t>, той не </a:t>
            </a:r>
            <a:r>
              <a:rPr lang="ru-RU" sz="2000" dirty="0" err="1"/>
              <a:t>їсть</a:t>
            </a:r>
            <a:r>
              <a:rPr lang="ru-RU" sz="2000" dirty="0"/>
              <a:t>» та «</a:t>
            </a:r>
            <a:r>
              <a:rPr lang="ru-RU" sz="2000" dirty="0" err="1"/>
              <a:t>Від</a:t>
            </a:r>
            <a:r>
              <a:rPr lang="ru-RU" sz="2000" dirty="0"/>
              <a:t> кожного за </a:t>
            </a:r>
            <a:r>
              <a:rPr lang="ru-RU" sz="2000" dirty="0" err="1"/>
              <a:t>його</a:t>
            </a:r>
            <a:r>
              <a:rPr lang="ru-RU" sz="2000" dirty="0"/>
              <a:t> </a:t>
            </a:r>
            <a:r>
              <a:rPr lang="ru-RU" sz="2000" dirty="0" err="1"/>
              <a:t>здібністю</a:t>
            </a:r>
            <a:r>
              <a:rPr lang="ru-RU" sz="2000" dirty="0"/>
              <a:t>, кожному — за </a:t>
            </a:r>
            <a:r>
              <a:rPr lang="ru-RU" sz="2000" dirty="0" err="1"/>
              <a:t>його</a:t>
            </a:r>
            <a:r>
              <a:rPr lang="ru-RU" sz="2000" dirty="0"/>
              <a:t> </a:t>
            </a:r>
            <a:r>
              <a:rPr lang="ru-RU" sz="2000" dirty="0" err="1"/>
              <a:t>працею</a:t>
            </a:r>
            <a:r>
              <a:rPr lang="ru-RU" sz="2000" dirty="0"/>
              <a:t>». На честь </a:t>
            </a:r>
            <a:r>
              <a:rPr lang="ru-RU" sz="2000" dirty="0" err="1"/>
              <a:t>цього</a:t>
            </a:r>
            <a:r>
              <a:rPr lang="ru-RU" sz="2000" dirty="0"/>
              <a:t>, </a:t>
            </a:r>
            <a:r>
              <a:rPr lang="ru-RU" sz="2000" dirty="0" err="1"/>
              <a:t>назву</a:t>
            </a:r>
            <a:r>
              <a:rPr lang="ru-RU" sz="2000" dirty="0"/>
              <a:t> </a:t>
            </a:r>
            <a:r>
              <a:rPr lang="ru-RU" sz="2000" dirty="0" err="1"/>
              <a:t>республіки</a:t>
            </a:r>
            <a:r>
              <a:rPr lang="ru-RU" sz="2000" dirty="0"/>
              <a:t> </a:t>
            </a:r>
            <a:r>
              <a:rPr lang="ru-RU" sz="2000" dirty="0" err="1"/>
              <a:t>було</a:t>
            </a:r>
            <a:r>
              <a:rPr lang="ru-RU" sz="2000" dirty="0"/>
              <a:t> </a:t>
            </a:r>
            <a:r>
              <a:rPr lang="ru-RU" sz="2000" dirty="0" err="1"/>
              <a:t>змінено</a:t>
            </a:r>
            <a:r>
              <a:rPr lang="ru-RU" sz="2000" dirty="0"/>
              <a:t> на </a:t>
            </a:r>
            <a:r>
              <a:rPr lang="ru-RU" sz="2000" dirty="0" err="1"/>
              <a:t>Українську</a:t>
            </a:r>
            <a:r>
              <a:rPr lang="ru-RU" sz="2000" dirty="0"/>
              <a:t> </a:t>
            </a:r>
            <a:r>
              <a:rPr lang="ru-RU" sz="2000" dirty="0" err="1"/>
              <a:t>Радянську</a:t>
            </a:r>
            <a:r>
              <a:rPr lang="ru-RU" sz="2000" dirty="0"/>
              <a:t> </a:t>
            </a:r>
            <a:r>
              <a:rPr lang="ru-RU" sz="2000" dirty="0" err="1"/>
              <a:t>Соціалістичну</a:t>
            </a:r>
            <a:r>
              <a:rPr lang="ru-RU" sz="2000" dirty="0"/>
              <a:t> </a:t>
            </a:r>
            <a:r>
              <a:rPr lang="ru-RU" sz="2000" dirty="0" err="1"/>
              <a:t>Республіку</a:t>
            </a:r>
            <a:r>
              <a:rPr lang="ru-RU" sz="2000" dirty="0"/>
              <a:t> (УРСР </a:t>
            </a:r>
            <a:r>
              <a:rPr lang="ru-RU" sz="2000" dirty="0" err="1"/>
              <a:t>замість</a:t>
            </a:r>
            <a:r>
              <a:rPr lang="ru-RU" sz="2000" dirty="0"/>
              <a:t> УСРР).</a:t>
            </a:r>
          </a:p>
          <a:p>
            <a:pPr algn="just"/>
            <a:r>
              <a:rPr lang="ru-RU" sz="2000" dirty="0" err="1"/>
              <a:t>Конституція</a:t>
            </a:r>
            <a:r>
              <a:rPr lang="ru-RU" sz="2000" dirty="0"/>
              <a:t> </a:t>
            </a:r>
            <a:r>
              <a:rPr lang="ru-RU" sz="2000" dirty="0" err="1"/>
              <a:t>закріплювала</a:t>
            </a:r>
            <a:r>
              <a:rPr lang="ru-RU" sz="2000" dirty="0"/>
              <a:t> </a:t>
            </a:r>
            <a:r>
              <a:rPr lang="ru-RU" sz="2000" dirty="0" err="1"/>
              <a:t>основні</a:t>
            </a:r>
            <a:r>
              <a:rPr lang="ru-RU" sz="2000" dirty="0"/>
              <a:t> права і </a:t>
            </a:r>
            <a:r>
              <a:rPr lang="ru-RU" sz="2000" dirty="0" err="1"/>
              <a:t>свободи</a:t>
            </a:r>
            <a:r>
              <a:rPr lang="ru-RU" sz="2000" dirty="0"/>
              <a:t> </a:t>
            </a:r>
            <a:r>
              <a:rPr lang="ru-RU" sz="2000" dirty="0" err="1"/>
              <a:t>громадян</a:t>
            </a:r>
            <a:r>
              <a:rPr lang="ru-RU" sz="2000" dirty="0"/>
              <a:t>, </a:t>
            </a:r>
            <a:r>
              <a:rPr lang="ru-RU" sz="2000" dirty="0" err="1"/>
              <a:t>виборче</a:t>
            </a:r>
            <a:r>
              <a:rPr lang="ru-RU" sz="2000" dirty="0"/>
              <a:t> право, </a:t>
            </a:r>
            <a:r>
              <a:rPr lang="ru-RU" sz="2000" dirty="0" err="1"/>
              <a:t>правосуддя</a:t>
            </a:r>
            <a:r>
              <a:rPr lang="ru-RU" sz="2000" dirty="0"/>
              <a:t> та </a:t>
            </a:r>
            <a:r>
              <a:rPr lang="ru-RU" sz="2000" dirty="0" err="1"/>
              <a:t>навіть</a:t>
            </a:r>
            <a:r>
              <a:rPr lang="ru-RU" sz="2000" dirty="0"/>
              <a:t> </a:t>
            </a:r>
            <a:r>
              <a:rPr lang="ru-RU" sz="2000" dirty="0" err="1"/>
              <a:t>суверенність</a:t>
            </a:r>
            <a:r>
              <a:rPr lang="ru-RU" sz="2000" dirty="0"/>
              <a:t> УРСР.</a:t>
            </a:r>
          </a:p>
          <a:p>
            <a:pPr algn="just"/>
            <a:r>
              <a:rPr lang="ru-RU" sz="2000" dirty="0" err="1"/>
              <a:t>Абсурдність</a:t>
            </a:r>
            <a:r>
              <a:rPr lang="ru-RU" sz="2000" dirty="0"/>
              <a:t> </a:t>
            </a:r>
            <a:r>
              <a:rPr lang="ru-RU" sz="2000" dirty="0" err="1"/>
              <a:t>декларованих</a:t>
            </a:r>
            <a:r>
              <a:rPr lang="ru-RU" sz="2000" dirty="0"/>
              <a:t> </a:t>
            </a:r>
            <a:r>
              <a:rPr lang="ru-RU" sz="2000" dirty="0" err="1"/>
              <a:t>конституцією</a:t>
            </a:r>
            <a:r>
              <a:rPr lang="ru-RU" sz="2000" dirty="0"/>
              <a:t> </a:t>
            </a:r>
            <a:r>
              <a:rPr lang="ru-RU" sz="2000" dirty="0" err="1"/>
              <a:t>положень</a:t>
            </a:r>
            <a:r>
              <a:rPr lang="ru-RU" sz="2000" dirty="0"/>
              <a:t> </a:t>
            </a:r>
            <a:r>
              <a:rPr lang="ru-RU" sz="2000" dirty="0" err="1"/>
              <a:t>підсилював</a:t>
            </a:r>
            <a:r>
              <a:rPr lang="ru-RU" sz="2000" dirty="0"/>
              <a:t> </a:t>
            </a:r>
            <a:r>
              <a:rPr lang="ru-RU" sz="2000" dirty="0" err="1"/>
              <a:t>новий</a:t>
            </a:r>
            <a:r>
              <a:rPr lang="ru-RU" sz="2000" dirty="0"/>
              <a:t> виток </a:t>
            </a:r>
            <a:r>
              <a:rPr lang="ru-RU" sz="2000" dirty="0" err="1"/>
              <a:t>репресій</a:t>
            </a:r>
            <a:r>
              <a:rPr lang="ru-RU" sz="2000" dirty="0"/>
              <a:t> 1937-38 </a:t>
            </a:r>
            <a:r>
              <a:rPr lang="ru-RU" sz="2000" dirty="0" err="1"/>
              <a:t>років</a:t>
            </a:r>
            <a:r>
              <a:rPr lang="ru-RU" sz="2000" dirty="0"/>
              <a:t>, </a:t>
            </a:r>
            <a:r>
              <a:rPr lang="ru-RU" sz="2000" dirty="0" err="1"/>
              <a:t>відомий</a:t>
            </a:r>
            <a:r>
              <a:rPr lang="ru-RU" sz="2000" dirty="0"/>
              <a:t> як «Великий </a:t>
            </a:r>
            <a:r>
              <a:rPr lang="ru-RU" sz="2000" dirty="0" err="1"/>
              <a:t>терор</a:t>
            </a:r>
            <a:r>
              <a:rPr lang="ru-RU" sz="2000" dirty="0"/>
              <a:t>». Спектр </a:t>
            </a:r>
            <a:r>
              <a:rPr lang="ru-RU" sz="2000" dirty="0" err="1"/>
              <a:t>покарань</a:t>
            </a:r>
            <a:r>
              <a:rPr lang="ru-RU" sz="2000" dirty="0"/>
              <a:t> </a:t>
            </a:r>
            <a:r>
              <a:rPr lang="ru-RU" sz="2000" dirty="0" err="1"/>
              <a:t>був</a:t>
            </a:r>
            <a:r>
              <a:rPr lang="ru-RU" sz="2000" dirty="0"/>
              <a:t> широким: </a:t>
            </a:r>
            <a:r>
              <a:rPr lang="ru-RU" sz="2000" dirty="0" err="1"/>
              <a:t>від</a:t>
            </a:r>
            <a:r>
              <a:rPr lang="ru-RU" sz="2000" dirty="0"/>
              <a:t> </a:t>
            </a:r>
            <a:r>
              <a:rPr lang="ru-RU" sz="2000" dirty="0" err="1"/>
              <a:t>розстрілів</a:t>
            </a:r>
            <a:r>
              <a:rPr lang="ru-RU" sz="2000" dirty="0"/>
              <a:t> до </a:t>
            </a:r>
            <a:r>
              <a:rPr lang="ru-RU" sz="2000" dirty="0" err="1"/>
              <a:t>заслання</a:t>
            </a:r>
            <a:r>
              <a:rPr lang="ru-RU" sz="2000" dirty="0"/>
              <a:t> у </a:t>
            </a:r>
            <a:r>
              <a:rPr lang="ru-RU" sz="2000" dirty="0" err="1"/>
              <a:t>табори</a:t>
            </a:r>
            <a:r>
              <a:rPr lang="ru-RU" sz="2000" dirty="0"/>
              <a:t> ГУЛАГу — </a:t>
            </a:r>
            <a:r>
              <a:rPr lang="ru-RU" sz="2000" dirty="0" err="1"/>
              <a:t>виправничо-трудові</a:t>
            </a:r>
            <a:r>
              <a:rPr lang="ru-RU" sz="2000" dirty="0"/>
              <a:t> </a:t>
            </a:r>
            <a:r>
              <a:rPr lang="ru-RU" sz="2000" dirty="0" err="1"/>
              <a:t>табори</a:t>
            </a:r>
            <a:r>
              <a:rPr lang="ru-RU" sz="2000" dirty="0"/>
              <a:t>, де </a:t>
            </a:r>
            <a:r>
              <a:rPr lang="ru-RU" sz="2000" dirty="0" err="1"/>
              <a:t>фактично</a:t>
            </a:r>
            <a:r>
              <a:rPr lang="ru-RU" sz="2000" dirty="0"/>
              <a:t> </a:t>
            </a:r>
            <a:r>
              <a:rPr lang="ru-RU" sz="2000" dirty="0" err="1"/>
              <a:t>безкоштовно</a:t>
            </a:r>
            <a:r>
              <a:rPr lang="ru-RU" sz="2000" dirty="0"/>
              <a:t> </a:t>
            </a:r>
            <a:r>
              <a:rPr lang="ru-RU" sz="2000" dirty="0" err="1"/>
              <a:t>використовували</a:t>
            </a:r>
            <a:r>
              <a:rPr lang="ru-RU" sz="2000" dirty="0"/>
              <a:t> </a:t>
            </a:r>
            <a:r>
              <a:rPr lang="ru-RU" sz="2000" dirty="0" err="1"/>
              <a:t>примусову</a:t>
            </a:r>
            <a:r>
              <a:rPr lang="ru-RU" sz="2000" dirty="0"/>
              <a:t> </a:t>
            </a:r>
            <a:r>
              <a:rPr lang="ru-RU" sz="2000" dirty="0" err="1"/>
              <a:t>працю</a:t>
            </a:r>
            <a:r>
              <a:rPr lang="ru-RU" sz="2000" dirty="0"/>
              <a:t> </a:t>
            </a:r>
            <a:r>
              <a:rPr lang="ru-RU" sz="2000" dirty="0" err="1"/>
              <a:t>в'язнів</a:t>
            </a:r>
            <a:r>
              <a:rPr lang="ru-RU" sz="2000" dirty="0"/>
              <a:t>. ГУЛАГ </a:t>
            </a:r>
            <a:r>
              <a:rPr lang="ru-RU" sz="2000" dirty="0" err="1"/>
              <a:t>офіційно</a:t>
            </a:r>
            <a:r>
              <a:rPr lang="ru-RU" sz="2000" dirty="0"/>
              <a:t> </a:t>
            </a:r>
            <a:r>
              <a:rPr lang="ru-RU" sz="2000" dirty="0" err="1"/>
              <a:t>утворили</a:t>
            </a:r>
            <a:r>
              <a:rPr lang="ru-RU" sz="2000" dirty="0"/>
              <a:t> у 1934 </a:t>
            </a:r>
            <a:r>
              <a:rPr lang="ru-RU" sz="2000" dirty="0" err="1"/>
              <a:t>році</a:t>
            </a:r>
            <a:r>
              <a:rPr lang="ru-RU" sz="2000" dirty="0"/>
              <a:t>.</a:t>
            </a:r>
            <a:endParaRPr lang="uk-UA" sz="2000" dirty="0"/>
          </a:p>
        </p:txBody>
      </p:sp>
    </p:spTree>
    <p:extLst>
      <p:ext uri="{BB962C8B-B14F-4D97-AF65-F5344CB8AC3E}">
        <p14:creationId xmlns:p14="http://schemas.microsoft.com/office/powerpoint/2010/main" val="3640890665"/>
      </p:ext>
    </p:extLst>
  </p:cSld>
  <p:clrMapOvr>
    <a:masterClrMapping/>
  </p:clrMapOvr>
</p:sld>
</file>

<file path=ppt/theme/theme1.xml><?xml version="1.0" encoding="utf-8"?>
<a:theme xmlns:a="http://schemas.openxmlformats.org/drawingml/2006/main" name="Краєвид">
  <a:themeElements>
    <a:clrScheme name="Краєвид">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Краєвид">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Краєвид">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TotalTime>
  <Words>1632</Words>
  <Application>Microsoft Office PowerPoint</Application>
  <PresentationFormat>Широкий екран</PresentationFormat>
  <Paragraphs>119</Paragraphs>
  <Slides>19</Slides>
  <Notes>9</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19</vt:i4>
      </vt:variant>
    </vt:vector>
  </HeadingPairs>
  <TitlesOfParts>
    <vt:vector size="24" baseType="lpstr">
      <vt:lpstr>Arial</vt:lpstr>
      <vt:lpstr>Calibri</vt:lpstr>
      <vt:lpstr>Century Schoolbook</vt:lpstr>
      <vt:lpstr>Wingdings 2</vt:lpstr>
      <vt:lpstr>Краєвид</vt:lpstr>
      <vt:lpstr>Тема 2. Еволюція політичних режимів незалежної України та їх вплив на управління національною безпекою </vt:lpstr>
      <vt:lpstr>План</vt:lpstr>
      <vt:lpstr>Наслідки тоталітарного режиму в період радянської окупації України (1924-1991 рр.)</vt:lpstr>
      <vt:lpstr>Чим тоталітаризм відрізняється від авторитаризму?</vt:lpstr>
      <vt:lpstr>Презентація PowerPoint</vt:lpstr>
      <vt:lpstr>Презентація PowerPoint</vt:lpstr>
      <vt:lpstr>Презентація PowerPoint</vt:lpstr>
      <vt:lpstr>Презентація PowerPoint</vt:lpstr>
      <vt:lpstr>Презентація PowerPoint</vt:lpstr>
      <vt:lpstr>Наслідки тоталітарного режиму в період радянської окупації України 1935-1991 у сфері національної безпеки:</vt:lpstr>
      <vt:lpstr>Наслідки тоталітарного режиму в період радянської окупації України 1935-1991 у сфері національної безпеки: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Admin</dc:creator>
  <cp:lastModifiedBy>Admin</cp:lastModifiedBy>
  <cp:revision>7</cp:revision>
  <dcterms:created xsi:type="dcterms:W3CDTF">2025-03-04T06:46:01Z</dcterms:created>
  <dcterms:modified xsi:type="dcterms:W3CDTF">2025-03-04T07:24:27Z</dcterms:modified>
</cp:coreProperties>
</file>