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91" r:id="rId2"/>
    <p:sldId id="257" r:id="rId3"/>
    <p:sldId id="258" r:id="rId4"/>
    <p:sldId id="280" r:id="rId5"/>
    <p:sldId id="312" r:id="rId6"/>
    <p:sldId id="308" r:id="rId7"/>
    <p:sldId id="281" r:id="rId8"/>
    <p:sldId id="314" r:id="rId9"/>
    <p:sldId id="315" r:id="rId10"/>
    <p:sldId id="316" r:id="rId11"/>
    <p:sldId id="317" r:id="rId12"/>
    <p:sldId id="273" r:id="rId13"/>
    <p:sldId id="275" r:id="rId14"/>
    <p:sldId id="289" r:id="rId15"/>
    <p:sldId id="290" r:id="rId16"/>
    <p:sldId id="294" r:id="rId1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7C80"/>
    <a:srgbClr val="0AC1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48" autoAdjust="0"/>
    <p:restoredTop sz="94660"/>
  </p:normalViewPr>
  <p:slideViewPr>
    <p:cSldViewPr>
      <p:cViewPr varScale="1">
        <p:scale>
          <a:sx n="106" d="100"/>
          <a:sy n="106" d="100"/>
        </p:scale>
        <p:origin x="-102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DE0865-8A0B-47A8-B4BB-DD5C4C78F56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5467225-8320-492A-ADCB-3522F2813AC8}">
      <dgm:prSet phldrT="[Текст]"/>
      <dgm:spPr/>
      <dgm:t>
        <a:bodyPr/>
        <a:lstStyle/>
        <a:p>
          <a:r>
            <a: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Системний підхід</a:t>
          </a:r>
        </a:p>
      </dgm:t>
    </dgm:pt>
    <dgm:pt modelId="{DDF9EA7E-2598-41F0-9B56-04774019FACF}" type="parTrans" cxnId="{9BFB3BFB-1B2E-40EF-B8EF-50C0A58A92EC}">
      <dgm:prSet/>
      <dgm:spPr/>
      <dgm:t>
        <a:bodyPr/>
        <a:lstStyle/>
        <a:p>
          <a:endParaRPr lang="uk-UA"/>
        </a:p>
      </dgm:t>
    </dgm:pt>
    <dgm:pt modelId="{218A55D0-7588-4B16-9454-7608FF133E38}" type="sibTrans" cxnId="{9BFB3BFB-1B2E-40EF-B8EF-50C0A58A92EC}">
      <dgm:prSet/>
      <dgm:spPr/>
      <dgm:t>
        <a:bodyPr/>
        <a:lstStyle/>
        <a:p>
          <a:endParaRPr lang="uk-UA"/>
        </a:p>
      </dgm:t>
    </dgm:pt>
    <dgm:pt modelId="{135F87E3-8349-4939-A435-0BAC5ECBCADB}">
      <dgm:prSet phldrT="[Текст]"/>
      <dgm:spPr/>
      <dgm:t>
        <a:bodyPr/>
        <a:lstStyle/>
        <a:p>
          <a:r>
            <a: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Синергетичний підхід</a:t>
          </a:r>
          <a:endParaRPr lang="uk-UA" dirty="0"/>
        </a:p>
      </dgm:t>
    </dgm:pt>
    <dgm:pt modelId="{92DF4052-9C80-4F22-BC1B-0AD9D5E91B24}" type="parTrans" cxnId="{977C3B31-8D39-47E1-B91E-E0DF2561D7C4}">
      <dgm:prSet/>
      <dgm:spPr/>
      <dgm:t>
        <a:bodyPr/>
        <a:lstStyle/>
        <a:p>
          <a:endParaRPr lang="uk-UA"/>
        </a:p>
      </dgm:t>
    </dgm:pt>
    <dgm:pt modelId="{7FD227FF-172B-417A-BD5E-2B6C90F5D37F}" type="sibTrans" cxnId="{977C3B31-8D39-47E1-B91E-E0DF2561D7C4}">
      <dgm:prSet/>
      <dgm:spPr/>
      <dgm:t>
        <a:bodyPr/>
        <a:lstStyle/>
        <a:p>
          <a:endParaRPr lang="uk-UA"/>
        </a:p>
      </dgm:t>
    </dgm:pt>
    <dgm:pt modelId="{DFAFF38B-F79D-4F3E-9387-6F66813D0DB8}">
      <dgm:prSet phldrT="[Текст]"/>
      <dgm:spPr/>
      <dgm:t>
        <a:bodyPr/>
        <a:lstStyle/>
        <a:p>
          <a:r>
            <a: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Цивілізаційний підхід</a:t>
          </a:r>
          <a:endParaRPr lang="uk-UA" dirty="0"/>
        </a:p>
      </dgm:t>
    </dgm:pt>
    <dgm:pt modelId="{7AD6263E-D090-4B79-BCE9-C6B951AA9386}" type="parTrans" cxnId="{7FA7F87F-958B-4836-A890-090C7A89779A}">
      <dgm:prSet/>
      <dgm:spPr/>
      <dgm:t>
        <a:bodyPr/>
        <a:lstStyle/>
        <a:p>
          <a:endParaRPr lang="uk-UA"/>
        </a:p>
      </dgm:t>
    </dgm:pt>
    <dgm:pt modelId="{BC683FF9-D828-46C6-B056-F33E54838A6C}" type="sibTrans" cxnId="{7FA7F87F-958B-4836-A890-090C7A89779A}">
      <dgm:prSet/>
      <dgm:spPr/>
      <dgm:t>
        <a:bodyPr/>
        <a:lstStyle/>
        <a:p>
          <a:endParaRPr lang="uk-UA"/>
        </a:p>
      </dgm:t>
    </dgm:pt>
    <dgm:pt modelId="{8E911C31-45D4-4268-B888-67DB3C514A8E}">
      <dgm:prSet phldrT="[Текст]"/>
      <dgm:spPr/>
      <dgm:t>
        <a:bodyPr/>
        <a:lstStyle/>
        <a:p>
          <a:r>
            <a: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Глобальний еволюціонізм</a:t>
          </a:r>
        </a:p>
      </dgm:t>
    </dgm:pt>
    <dgm:pt modelId="{A75FFDA8-6BC2-4B40-B2CE-B1769F91C53D}" type="parTrans" cxnId="{E9B7ED4B-84AF-4928-B08E-5547E66729A6}">
      <dgm:prSet/>
      <dgm:spPr/>
      <dgm:t>
        <a:bodyPr/>
        <a:lstStyle/>
        <a:p>
          <a:endParaRPr lang="uk-UA"/>
        </a:p>
      </dgm:t>
    </dgm:pt>
    <dgm:pt modelId="{B145026B-B431-4E00-94DC-EDF88BFF2215}" type="sibTrans" cxnId="{E9B7ED4B-84AF-4928-B08E-5547E66729A6}">
      <dgm:prSet/>
      <dgm:spPr/>
      <dgm:t>
        <a:bodyPr/>
        <a:lstStyle/>
        <a:p>
          <a:endParaRPr lang="uk-UA"/>
        </a:p>
      </dgm:t>
    </dgm:pt>
    <dgm:pt modelId="{7C30D504-8260-41A4-BFE7-3399D4B2DE92}" type="pres">
      <dgm:prSet presAssocID="{98DE0865-8A0B-47A8-B4BB-DD5C4C78F56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D99B87F2-2A19-409A-ADB6-61CC96A9B978}" type="pres">
      <dgm:prSet presAssocID="{D5467225-8320-492A-ADCB-3522F2813AC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379ABCF-2717-4932-9585-89E8F0E9AC6B}" type="pres">
      <dgm:prSet presAssocID="{218A55D0-7588-4B16-9454-7608FF133E38}" presName="sibTrans" presStyleCnt="0"/>
      <dgm:spPr/>
    </dgm:pt>
    <dgm:pt modelId="{1B0D7CD8-F45A-4739-8178-CB51BEDFC50E}" type="pres">
      <dgm:prSet presAssocID="{135F87E3-8349-4939-A435-0BAC5ECBCAD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32F283B-DCB0-44BF-83D3-8A86A93A7795}" type="pres">
      <dgm:prSet presAssocID="{7FD227FF-172B-417A-BD5E-2B6C90F5D37F}" presName="sibTrans" presStyleCnt="0"/>
      <dgm:spPr/>
    </dgm:pt>
    <dgm:pt modelId="{2A921D60-9D31-49D8-B238-45F21CF97D13}" type="pres">
      <dgm:prSet presAssocID="{DFAFF38B-F79D-4F3E-9387-6F66813D0DB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1ADCCB5-F245-4B35-AFA0-AB66CD323D11}" type="pres">
      <dgm:prSet presAssocID="{BC683FF9-D828-46C6-B056-F33E54838A6C}" presName="sibTrans" presStyleCnt="0"/>
      <dgm:spPr/>
    </dgm:pt>
    <dgm:pt modelId="{2DB660E1-9D0C-4E4C-B71C-61B846989BB9}" type="pres">
      <dgm:prSet presAssocID="{8E911C31-45D4-4268-B888-67DB3C514A8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9B7ED4B-84AF-4928-B08E-5547E66729A6}" srcId="{98DE0865-8A0B-47A8-B4BB-DD5C4C78F561}" destId="{8E911C31-45D4-4268-B888-67DB3C514A8E}" srcOrd="3" destOrd="0" parTransId="{A75FFDA8-6BC2-4B40-B2CE-B1769F91C53D}" sibTransId="{B145026B-B431-4E00-94DC-EDF88BFF2215}"/>
    <dgm:cxn modelId="{7FA7F87F-958B-4836-A890-090C7A89779A}" srcId="{98DE0865-8A0B-47A8-B4BB-DD5C4C78F561}" destId="{DFAFF38B-F79D-4F3E-9387-6F66813D0DB8}" srcOrd="2" destOrd="0" parTransId="{7AD6263E-D090-4B79-BCE9-C6B951AA9386}" sibTransId="{BC683FF9-D828-46C6-B056-F33E54838A6C}"/>
    <dgm:cxn modelId="{EE0AA918-4DD9-4BD8-A1EF-D99A98994888}" type="presOf" srcId="{98DE0865-8A0B-47A8-B4BB-DD5C4C78F561}" destId="{7C30D504-8260-41A4-BFE7-3399D4B2DE92}" srcOrd="0" destOrd="0" presId="urn:microsoft.com/office/officeart/2005/8/layout/default"/>
    <dgm:cxn modelId="{3192DDC9-FC21-46E0-8113-CC3B3603A843}" type="presOf" srcId="{DFAFF38B-F79D-4F3E-9387-6F66813D0DB8}" destId="{2A921D60-9D31-49D8-B238-45F21CF97D13}" srcOrd="0" destOrd="0" presId="urn:microsoft.com/office/officeart/2005/8/layout/default"/>
    <dgm:cxn modelId="{977C3B31-8D39-47E1-B91E-E0DF2561D7C4}" srcId="{98DE0865-8A0B-47A8-B4BB-DD5C4C78F561}" destId="{135F87E3-8349-4939-A435-0BAC5ECBCADB}" srcOrd="1" destOrd="0" parTransId="{92DF4052-9C80-4F22-BC1B-0AD9D5E91B24}" sibTransId="{7FD227FF-172B-417A-BD5E-2B6C90F5D37F}"/>
    <dgm:cxn modelId="{481225E2-90F4-4417-9177-CB9465B35AAC}" type="presOf" srcId="{135F87E3-8349-4939-A435-0BAC5ECBCADB}" destId="{1B0D7CD8-F45A-4739-8178-CB51BEDFC50E}" srcOrd="0" destOrd="0" presId="urn:microsoft.com/office/officeart/2005/8/layout/default"/>
    <dgm:cxn modelId="{FE96EBC1-8F3C-412C-B8C3-371AEA77AE72}" type="presOf" srcId="{8E911C31-45D4-4268-B888-67DB3C514A8E}" destId="{2DB660E1-9D0C-4E4C-B71C-61B846989BB9}" srcOrd="0" destOrd="0" presId="urn:microsoft.com/office/officeart/2005/8/layout/default"/>
    <dgm:cxn modelId="{10AEC034-136A-4B37-AECB-85D8DD397081}" type="presOf" srcId="{D5467225-8320-492A-ADCB-3522F2813AC8}" destId="{D99B87F2-2A19-409A-ADB6-61CC96A9B978}" srcOrd="0" destOrd="0" presId="urn:microsoft.com/office/officeart/2005/8/layout/default"/>
    <dgm:cxn modelId="{9BFB3BFB-1B2E-40EF-B8EF-50C0A58A92EC}" srcId="{98DE0865-8A0B-47A8-B4BB-DD5C4C78F561}" destId="{D5467225-8320-492A-ADCB-3522F2813AC8}" srcOrd="0" destOrd="0" parTransId="{DDF9EA7E-2598-41F0-9B56-04774019FACF}" sibTransId="{218A55D0-7588-4B16-9454-7608FF133E38}"/>
    <dgm:cxn modelId="{8E7FC3D1-EDD9-4EC0-980B-ED8D4970CEBF}" type="presParOf" srcId="{7C30D504-8260-41A4-BFE7-3399D4B2DE92}" destId="{D99B87F2-2A19-409A-ADB6-61CC96A9B978}" srcOrd="0" destOrd="0" presId="urn:microsoft.com/office/officeart/2005/8/layout/default"/>
    <dgm:cxn modelId="{75C0FF48-393A-4CC6-832D-67AE439127D9}" type="presParOf" srcId="{7C30D504-8260-41A4-BFE7-3399D4B2DE92}" destId="{C379ABCF-2717-4932-9585-89E8F0E9AC6B}" srcOrd="1" destOrd="0" presId="urn:microsoft.com/office/officeart/2005/8/layout/default"/>
    <dgm:cxn modelId="{73F24EDF-E117-49C6-B66F-B70A79FAF584}" type="presParOf" srcId="{7C30D504-8260-41A4-BFE7-3399D4B2DE92}" destId="{1B0D7CD8-F45A-4739-8178-CB51BEDFC50E}" srcOrd="2" destOrd="0" presId="urn:microsoft.com/office/officeart/2005/8/layout/default"/>
    <dgm:cxn modelId="{B14E8034-0193-4A33-80AF-4EBAE9831390}" type="presParOf" srcId="{7C30D504-8260-41A4-BFE7-3399D4B2DE92}" destId="{232F283B-DCB0-44BF-83D3-8A86A93A7795}" srcOrd="3" destOrd="0" presId="urn:microsoft.com/office/officeart/2005/8/layout/default"/>
    <dgm:cxn modelId="{BA200B8D-6F58-4173-AEE1-B6272C717E1B}" type="presParOf" srcId="{7C30D504-8260-41A4-BFE7-3399D4B2DE92}" destId="{2A921D60-9D31-49D8-B238-45F21CF97D13}" srcOrd="4" destOrd="0" presId="urn:microsoft.com/office/officeart/2005/8/layout/default"/>
    <dgm:cxn modelId="{2B0AB7D7-43F6-4C3E-B86A-AB54DD81D4C7}" type="presParOf" srcId="{7C30D504-8260-41A4-BFE7-3399D4B2DE92}" destId="{71ADCCB5-F245-4B35-AFA0-AB66CD323D11}" srcOrd="5" destOrd="0" presId="urn:microsoft.com/office/officeart/2005/8/layout/default"/>
    <dgm:cxn modelId="{E18ED788-5981-4FB3-8562-3F737E8E5F0E}" type="presParOf" srcId="{7C30D504-8260-41A4-BFE7-3399D4B2DE92}" destId="{2DB660E1-9D0C-4E4C-B71C-61B846989BB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38FB54-B902-4376-834A-BF993D6A7E5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78D03D8-3D65-4026-A7A6-51B47A4AF16C}">
      <dgm:prSet phldrT="[Текст]"/>
      <dgm:spPr/>
      <dgm:t>
        <a:bodyPr/>
        <a:lstStyle/>
        <a:p>
          <a:r>
            <a:rPr lang="uk-UA" dirty="0" smtClean="0"/>
            <a:t> «Людський капітал» як фундаментальна категорія сучасної економічної науки</a:t>
          </a:r>
          <a:endParaRPr lang="uk-UA" dirty="0"/>
        </a:p>
      </dgm:t>
    </dgm:pt>
    <dgm:pt modelId="{24A49AFC-29A3-4C16-AE2E-2883ED19E0C3}" type="parTrans" cxnId="{2CF2F880-501A-4831-AE0F-D81223F8A819}">
      <dgm:prSet/>
      <dgm:spPr/>
      <dgm:t>
        <a:bodyPr/>
        <a:lstStyle/>
        <a:p>
          <a:endParaRPr lang="uk-UA"/>
        </a:p>
      </dgm:t>
    </dgm:pt>
    <dgm:pt modelId="{7FF09D9D-CBC0-4F4A-AB5E-4F8C68EBC95C}" type="sibTrans" cxnId="{2CF2F880-501A-4831-AE0F-D81223F8A819}">
      <dgm:prSet/>
      <dgm:spPr/>
      <dgm:t>
        <a:bodyPr/>
        <a:lstStyle/>
        <a:p>
          <a:endParaRPr lang="uk-UA"/>
        </a:p>
      </dgm:t>
    </dgm:pt>
    <dgm:pt modelId="{D56C62A2-B6C9-4F9A-BBBE-1055F7B12C70}">
      <dgm:prSet phldrT="[Текст]"/>
      <dgm:spPr/>
      <dgm:t>
        <a:bodyPr/>
        <a:lstStyle/>
        <a:p>
          <a:r>
            <a:rPr lang="uk-UA" dirty="0" smtClean="0"/>
            <a:t>Трансформаційні процеси</a:t>
          </a:r>
          <a:endParaRPr lang="uk-UA" noProof="0" dirty="0"/>
        </a:p>
      </dgm:t>
    </dgm:pt>
    <dgm:pt modelId="{6738580C-1186-466E-AD4E-6808B81411A3}" type="parTrans" cxnId="{F3A2A441-46DA-4A54-8DCA-53319659417A}">
      <dgm:prSet/>
      <dgm:spPr/>
      <dgm:t>
        <a:bodyPr/>
        <a:lstStyle/>
        <a:p>
          <a:endParaRPr lang="uk-UA"/>
        </a:p>
      </dgm:t>
    </dgm:pt>
    <dgm:pt modelId="{7BCAA4BE-23E0-4A78-94B0-0C8C4DB3A1B9}" type="sibTrans" cxnId="{F3A2A441-46DA-4A54-8DCA-53319659417A}">
      <dgm:prSet/>
      <dgm:spPr/>
      <dgm:t>
        <a:bodyPr/>
        <a:lstStyle/>
        <a:p>
          <a:endParaRPr lang="uk-UA"/>
        </a:p>
      </dgm:t>
    </dgm:pt>
    <dgm:pt modelId="{D5C9BF92-1D42-42C2-858E-171DF1F6AED1}">
      <dgm:prSet phldrT="[Текст]"/>
      <dgm:spPr/>
      <dgm:t>
        <a:bodyPr/>
        <a:lstStyle/>
        <a:p>
          <a:r>
            <a:rPr lang="uk-UA" noProof="0" dirty="0" smtClean="0"/>
            <a:t> </a:t>
          </a:r>
          <a:r>
            <a:rPr lang="uk-UA" dirty="0" smtClean="0"/>
            <a:t>Взаємодія локального і глобального у економіці</a:t>
          </a:r>
          <a:endParaRPr lang="uk-UA" dirty="0"/>
        </a:p>
      </dgm:t>
    </dgm:pt>
    <dgm:pt modelId="{C4FF785D-2E23-49DD-9C87-3D5659E42C16}" type="parTrans" cxnId="{128A3CC1-56E2-4634-9F5A-1EA542893DB5}">
      <dgm:prSet/>
      <dgm:spPr/>
      <dgm:t>
        <a:bodyPr/>
        <a:lstStyle/>
        <a:p>
          <a:endParaRPr lang="uk-UA"/>
        </a:p>
      </dgm:t>
    </dgm:pt>
    <dgm:pt modelId="{256237DC-1B0F-47B5-A0B3-3B6A9C231EDA}" type="sibTrans" cxnId="{128A3CC1-56E2-4634-9F5A-1EA542893DB5}">
      <dgm:prSet/>
      <dgm:spPr/>
      <dgm:t>
        <a:bodyPr/>
        <a:lstStyle/>
        <a:p>
          <a:endParaRPr lang="uk-UA"/>
        </a:p>
      </dgm:t>
    </dgm:pt>
    <dgm:pt modelId="{56943BD6-1EA4-457D-ADB5-CD511A4A3797}">
      <dgm:prSet phldrT="[Текст]"/>
      <dgm:spPr/>
      <dgm:t>
        <a:bodyPr/>
        <a:lstStyle/>
        <a:p>
          <a:r>
            <a:rPr lang="uk-UA" dirty="0" smtClean="0"/>
            <a:t> Взаємодія природи і суспільства</a:t>
          </a:r>
          <a:endParaRPr lang="uk-UA" dirty="0"/>
        </a:p>
      </dgm:t>
    </dgm:pt>
    <dgm:pt modelId="{FF442E72-8804-4549-A470-FEED0AA5D6FF}" type="parTrans" cxnId="{36418648-AD35-48A0-9C6B-BE55E7EFE264}">
      <dgm:prSet/>
      <dgm:spPr/>
      <dgm:t>
        <a:bodyPr/>
        <a:lstStyle/>
        <a:p>
          <a:endParaRPr lang="uk-UA"/>
        </a:p>
      </dgm:t>
    </dgm:pt>
    <dgm:pt modelId="{B3923052-E7DA-4A85-95B4-91188B117CA3}" type="sibTrans" cxnId="{36418648-AD35-48A0-9C6B-BE55E7EFE264}">
      <dgm:prSet/>
      <dgm:spPr/>
      <dgm:t>
        <a:bodyPr/>
        <a:lstStyle/>
        <a:p>
          <a:endParaRPr lang="uk-UA"/>
        </a:p>
      </dgm:t>
    </dgm:pt>
    <dgm:pt modelId="{AD87916F-88C2-4090-BF23-7F71FE5115FD}">
      <dgm:prSet phldrT="[Текст]"/>
      <dgm:spPr/>
      <dgm:t>
        <a:bodyPr/>
        <a:lstStyle/>
        <a:p>
          <a:pPr>
            <a:spcAft>
              <a:spcPts val="0"/>
            </a:spcAft>
          </a:pPr>
          <a:r>
            <a:rPr lang="ru-RU" dirty="0" smtClean="0"/>
            <a:t> </a:t>
          </a:r>
          <a:r>
            <a:rPr lang="uk-UA" dirty="0" smtClean="0"/>
            <a:t>Формування нової економічної теорії. </a:t>
          </a:r>
          <a:endParaRPr lang="uk-UA" dirty="0"/>
        </a:p>
      </dgm:t>
    </dgm:pt>
    <dgm:pt modelId="{DCB18BF8-B73E-44BF-B0CD-37482DB37902}" type="parTrans" cxnId="{FD272858-4DB4-4A2C-813F-DCAADBA41115}">
      <dgm:prSet/>
      <dgm:spPr/>
      <dgm:t>
        <a:bodyPr/>
        <a:lstStyle/>
        <a:p>
          <a:endParaRPr lang="uk-UA"/>
        </a:p>
      </dgm:t>
    </dgm:pt>
    <dgm:pt modelId="{AEAB0437-EAD6-4B44-B316-82779BA7A4C0}" type="sibTrans" cxnId="{FD272858-4DB4-4A2C-813F-DCAADBA41115}">
      <dgm:prSet/>
      <dgm:spPr/>
      <dgm:t>
        <a:bodyPr/>
        <a:lstStyle/>
        <a:p>
          <a:endParaRPr lang="uk-UA"/>
        </a:p>
      </dgm:t>
    </dgm:pt>
    <dgm:pt modelId="{CDFA2235-C807-4F2A-A69B-9E8B95419FAD}">
      <dgm:prSet phldrT="[Текст]"/>
      <dgm:spPr/>
      <dgm:t>
        <a:bodyPr/>
        <a:lstStyle/>
        <a:p>
          <a:pPr>
            <a:spcAft>
              <a:spcPts val="0"/>
            </a:spcAft>
          </a:pPr>
          <a:r>
            <a:rPr lang="uk-UA" dirty="0" smtClean="0"/>
            <a:t>Інноваційна діяльність як чинник економічного зростання</a:t>
          </a:r>
          <a:endParaRPr lang="uk-UA" dirty="0"/>
        </a:p>
      </dgm:t>
    </dgm:pt>
    <dgm:pt modelId="{B501E5B7-AB54-4044-A8F6-7222BB2B3985}" type="parTrans" cxnId="{08604E08-FF4D-4783-B952-58C039BB21A9}">
      <dgm:prSet/>
      <dgm:spPr/>
      <dgm:t>
        <a:bodyPr/>
        <a:lstStyle/>
        <a:p>
          <a:endParaRPr lang="uk-UA"/>
        </a:p>
      </dgm:t>
    </dgm:pt>
    <dgm:pt modelId="{F4B763E0-BB9B-4C3F-94C2-5DED87D1247E}" type="sibTrans" cxnId="{08604E08-FF4D-4783-B952-58C039BB21A9}">
      <dgm:prSet/>
      <dgm:spPr/>
      <dgm:t>
        <a:bodyPr/>
        <a:lstStyle/>
        <a:p>
          <a:endParaRPr lang="uk-UA"/>
        </a:p>
      </dgm:t>
    </dgm:pt>
    <dgm:pt modelId="{EE1220F8-E6D1-4A3B-B0FC-6652D0391016}" type="pres">
      <dgm:prSet presAssocID="{9938FB54-B902-4376-834A-BF993D6A7E5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AC4C92F2-0BAE-4218-B0C5-DEFE97AE5C4D}" type="pres">
      <dgm:prSet presAssocID="{478D03D8-3D65-4026-A7A6-51B47A4AF16C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CB76864-42C9-4324-B0C8-F8AF68909027}" type="pres">
      <dgm:prSet presAssocID="{7FF09D9D-CBC0-4F4A-AB5E-4F8C68EBC95C}" presName="sibTrans" presStyleCnt="0"/>
      <dgm:spPr/>
    </dgm:pt>
    <dgm:pt modelId="{257DE00A-9679-4D37-B958-3DC413B74E51}" type="pres">
      <dgm:prSet presAssocID="{D56C62A2-B6C9-4F9A-BBBE-1055F7B12C7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4CED81F-5623-4375-8E28-1204C4B42C26}" type="pres">
      <dgm:prSet presAssocID="{7BCAA4BE-23E0-4A78-94B0-0C8C4DB3A1B9}" presName="sibTrans" presStyleCnt="0"/>
      <dgm:spPr/>
    </dgm:pt>
    <dgm:pt modelId="{9CEBB636-03F9-4158-A64D-D32D25BECF63}" type="pres">
      <dgm:prSet presAssocID="{D5C9BF92-1D42-42C2-858E-171DF1F6AED1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C878603-F8CE-4D58-9C31-FFB277769519}" type="pres">
      <dgm:prSet presAssocID="{256237DC-1B0F-47B5-A0B3-3B6A9C231EDA}" presName="sibTrans" presStyleCnt="0"/>
      <dgm:spPr/>
    </dgm:pt>
    <dgm:pt modelId="{178CEF67-D9DA-4DDB-BBDC-CEB73CADEF94}" type="pres">
      <dgm:prSet presAssocID="{56943BD6-1EA4-457D-ADB5-CD511A4A379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289C6C5-E8A5-4384-B3E2-E5F4CA7A141C}" type="pres">
      <dgm:prSet presAssocID="{B3923052-E7DA-4A85-95B4-91188B117CA3}" presName="sibTrans" presStyleCnt="0"/>
      <dgm:spPr/>
    </dgm:pt>
    <dgm:pt modelId="{576200DB-0AA9-45F8-8241-EFDF025537E9}" type="pres">
      <dgm:prSet presAssocID="{AD87916F-88C2-4090-BF23-7F71FE5115FD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1B1E78D-0321-46E7-88F3-5A6F3F4E04B3}" type="pres">
      <dgm:prSet presAssocID="{AEAB0437-EAD6-4B44-B316-82779BA7A4C0}" presName="sibTrans" presStyleCnt="0"/>
      <dgm:spPr/>
    </dgm:pt>
    <dgm:pt modelId="{771C5E79-B55E-4B51-A543-FEB1DEAD6D53}" type="pres">
      <dgm:prSet presAssocID="{CDFA2235-C807-4F2A-A69B-9E8B95419FA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8604E08-FF4D-4783-B952-58C039BB21A9}" srcId="{9938FB54-B902-4376-834A-BF993D6A7E54}" destId="{CDFA2235-C807-4F2A-A69B-9E8B95419FAD}" srcOrd="5" destOrd="0" parTransId="{B501E5B7-AB54-4044-A8F6-7222BB2B3985}" sibTransId="{F4B763E0-BB9B-4C3F-94C2-5DED87D1247E}"/>
    <dgm:cxn modelId="{D163EF29-A4BD-4C96-B056-827BE742D72B}" type="presOf" srcId="{56943BD6-1EA4-457D-ADB5-CD511A4A3797}" destId="{178CEF67-D9DA-4DDB-BBDC-CEB73CADEF94}" srcOrd="0" destOrd="0" presId="urn:microsoft.com/office/officeart/2005/8/layout/default"/>
    <dgm:cxn modelId="{128A3CC1-56E2-4634-9F5A-1EA542893DB5}" srcId="{9938FB54-B902-4376-834A-BF993D6A7E54}" destId="{D5C9BF92-1D42-42C2-858E-171DF1F6AED1}" srcOrd="2" destOrd="0" parTransId="{C4FF785D-2E23-49DD-9C87-3D5659E42C16}" sibTransId="{256237DC-1B0F-47B5-A0B3-3B6A9C231EDA}"/>
    <dgm:cxn modelId="{C0DBD8C7-7484-4DBD-AD07-62568D872633}" type="presOf" srcId="{D5C9BF92-1D42-42C2-858E-171DF1F6AED1}" destId="{9CEBB636-03F9-4158-A64D-D32D25BECF63}" srcOrd="0" destOrd="0" presId="urn:microsoft.com/office/officeart/2005/8/layout/default"/>
    <dgm:cxn modelId="{F0F328BA-97C1-452D-B65F-944FA3192497}" type="presOf" srcId="{AD87916F-88C2-4090-BF23-7F71FE5115FD}" destId="{576200DB-0AA9-45F8-8241-EFDF025537E9}" srcOrd="0" destOrd="0" presId="urn:microsoft.com/office/officeart/2005/8/layout/default"/>
    <dgm:cxn modelId="{36418648-AD35-48A0-9C6B-BE55E7EFE264}" srcId="{9938FB54-B902-4376-834A-BF993D6A7E54}" destId="{56943BD6-1EA4-457D-ADB5-CD511A4A3797}" srcOrd="3" destOrd="0" parTransId="{FF442E72-8804-4549-A470-FEED0AA5D6FF}" sibTransId="{B3923052-E7DA-4A85-95B4-91188B117CA3}"/>
    <dgm:cxn modelId="{6F9D8AFE-7401-45F4-9F3E-C1A489901370}" type="presOf" srcId="{9938FB54-B902-4376-834A-BF993D6A7E54}" destId="{EE1220F8-E6D1-4A3B-B0FC-6652D0391016}" srcOrd="0" destOrd="0" presId="urn:microsoft.com/office/officeart/2005/8/layout/default"/>
    <dgm:cxn modelId="{C8F5DF3A-C082-449B-8FD6-E038B710A778}" type="presOf" srcId="{CDFA2235-C807-4F2A-A69B-9E8B95419FAD}" destId="{771C5E79-B55E-4B51-A543-FEB1DEAD6D53}" srcOrd="0" destOrd="0" presId="urn:microsoft.com/office/officeart/2005/8/layout/default"/>
    <dgm:cxn modelId="{F3A2A441-46DA-4A54-8DCA-53319659417A}" srcId="{9938FB54-B902-4376-834A-BF993D6A7E54}" destId="{D56C62A2-B6C9-4F9A-BBBE-1055F7B12C70}" srcOrd="1" destOrd="0" parTransId="{6738580C-1186-466E-AD4E-6808B81411A3}" sibTransId="{7BCAA4BE-23E0-4A78-94B0-0C8C4DB3A1B9}"/>
    <dgm:cxn modelId="{FD272858-4DB4-4A2C-813F-DCAADBA41115}" srcId="{9938FB54-B902-4376-834A-BF993D6A7E54}" destId="{AD87916F-88C2-4090-BF23-7F71FE5115FD}" srcOrd="4" destOrd="0" parTransId="{DCB18BF8-B73E-44BF-B0CD-37482DB37902}" sibTransId="{AEAB0437-EAD6-4B44-B316-82779BA7A4C0}"/>
    <dgm:cxn modelId="{2CF2F880-501A-4831-AE0F-D81223F8A819}" srcId="{9938FB54-B902-4376-834A-BF993D6A7E54}" destId="{478D03D8-3D65-4026-A7A6-51B47A4AF16C}" srcOrd="0" destOrd="0" parTransId="{24A49AFC-29A3-4C16-AE2E-2883ED19E0C3}" sibTransId="{7FF09D9D-CBC0-4F4A-AB5E-4F8C68EBC95C}"/>
    <dgm:cxn modelId="{823788E4-0B73-468F-8743-5C36EFD2FFA9}" type="presOf" srcId="{478D03D8-3D65-4026-A7A6-51B47A4AF16C}" destId="{AC4C92F2-0BAE-4218-B0C5-DEFE97AE5C4D}" srcOrd="0" destOrd="0" presId="urn:microsoft.com/office/officeart/2005/8/layout/default"/>
    <dgm:cxn modelId="{A321E01A-7BB6-4293-8CF6-442C1A13D66D}" type="presOf" srcId="{D56C62A2-B6C9-4F9A-BBBE-1055F7B12C70}" destId="{257DE00A-9679-4D37-B958-3DC413B74E51}" srcOrd="0" destOrd="0" presId="urn:microsoft.com/office/officeart/2005/8/layout/default"/>
    <dgm:cxn modelId="{DFCCDD28-6516-4FF0-8E93-303D112510E3}" type="presParOf" srcId="{EE1220F8-E6D1-4A3B-B0FC-6652D0391016}" destId="{AC4C92F2-0BAE-4218-B0C5-DEFE97AE5C4D}" srcOrd="0" destOrd="0" presId="urn:microsoft.com/office/officeart/2005/8/layout/default"/>
    <dgm:cxn modelId="{15EB35B2-503C-431A-9EA8-87511B112EA8}" type="presParOf" srcId="{EE1220F8-E6D1-4A3B-B0FC-6652D0391016}" destId="{ECB76864-42C9-4324-B0C8-F8AF68909027}" srcOrd="1" destOrd="0" presId="urn:microsoft.com/office/officeart/2005/8/layout/default"/>
    <dgm:cxn modelId="{1CD5FE5E-D5E5-4800-B669-CAB50C930DCF}" type="presParOf" srcId="{EE1220F8-E6D1-4A3B-B0FC-6652D0391016}" destId="{257DE00A-9679-4D37-B958-3DC413B74E51}" srcOrd="2" destOrd="0" presId="urn:microsoft.com/office/officeart/2005/8/layout/default"/>
    <dgm:cxn modelId="{01F69610-82A0-43CA-BF35-A27E27F3FBC8}" type="presParOf" srcId="{EE1220F8-E6D1-4A3B-B0FC-6652D0391016}" destId="{64CED81F-5623-4375-8E28-1204C4B42C26}" srcOrd="3" destOrd="0" presId="urn:microsoft.com/office/officeart/2005/8/layout/default"/>
    <dgm:cxn modelId="{D26A2C1D-4D82-4AB1-85D5-69186EA55787}" type="presParOf" srcId="{EE1220F8-E6D1-4A3B-B0FC-6652D0391016}" destId="{9CEBB636-03F9-4158-A64D-D32D25BECF63}" srcOrd="4" destOrd="0" presId="urn:microsoft.com/office/officeart/2005/8/layout/default"/>
    <dgm:cxn modelId="{58EE30BD-8AA8-402D-A3DF-67E45AD87059}" type="presParOf" srcId="{EE1220F8-E6D1-4A3B-B0FC-6652D0391016}" destId="{AC878603-F8CE-4D58-9C31-FFB277769519}" srcOrd="5" destOrd="0" presId="urn:microsoft.com/office/officeart/2005/8/layout/default"/>
    <dgm:cxn modelId="{5976251A-5018-489A-AAFD-C4B12459E910}" type="presParOf" srcId="{EE1220F8-E6D1-4A3B-B0FC-6652D0391016}" destId="{178CEF67-D9DA-4DDB-BBDC-CEB73CADEF94}" srcOrd="6" destOrd="0" presId="urn:microsoft.com/office/officeart/2005/8/layout/default"/>
    <dgm:cxn modelId="{BAFB9F53-A150-4EB6-B7C4-7D372CCE9CE1}" type="presParOf" srcId="{EE1220F8-E6D1-4A3B-B0FC-6652D0391016}" destId="{8289C6C5-E8A5-4384-B3E2-E5F4CA7A141C}" srcOrd="7" destOrd="0" presId="urn:microsoft.com/office/officeart/2005/8/layout/default"/>
    <dgm:cxn modelId="{B0C07784-BE37-41F8-8F17-E164B33F6D0D}" type="presParOf" srcId="{EE1220F8-E6D1-4A3B-B0FC-6652D0391016}" destId="{576200DB-0AA9-45F8-8241-EFDF025537E9}" srcOrd="8" destOrd="0" presId="urn:microsoft.com/office/officeart/2005/8/layout/default"/>
    <dgm:cxn modelId="{BC4698CC-3401-4C04-A4F6-1C6445770A45}" type="presParOf" srcId="{EE1220F8-E6D1-4A3B-B0FC-6652D0391016}" destId="{31B1E78D-0321-46E7-88F3-5A6F3F4E04B3}" srcOrd="9" destOrd="0" presId="urn:microsoft.com/office/officeart/2005/8/layout/default"/>
    <dgm:cxn modelId="{FD86E9DE-F81E-4A9B-BAD8-E92247D443E5}" type="presParOf" srcId="{EE1220F8-E6D1-4A3B-B0FC-6652D0391016}" destId="{771C5E79-B55E-4B51-A543-FEB1DEAD6D53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9B87F2-2A19-409A-ADB6-61CC96A9B978}">
      <dsp:nvSpPr>
        <dsp:cNvPr id="0" name=""/>
        <dsp:cNvSpPr/>
      </dsp:nvSpPr>
      <dsp:spPr>
        <a:xfrm>
          <a:off x="1004" y="729964"/>
          <a:ext cx="3917900" cy="2350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Системний підхід</a:t>
          </a:r>
        </a:p>
      </dsp:txBody>
      <dsp:txXfrm>
        <a:off x="1004" y="729964"/>
        <a:ext cx="3917900" cy="2350740"/>
      </dsp:txXfrm>
    </dsp:sp>
    <dsp:sp modelId="{1B0D7CD8-F45A-4739-8178-CB51BEDFC50E}">
      <dsp:nvSpPr>
        <dsp:cNvPr id="0" name=""/>
        <dsp:cNvSpPr/>
      </dsp:nvSpPr>
      <dsp:spPr>
        <a:xfrm>
          <a:off x="4310695" y="729964"/>
          <a:ext cx="3917900" cy="2350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Синергетичний підхід</a:t>
          </a:r>
          <a:endParaRPr lang="uk-UA" sz="3600" kern="1200" dirty="0"/>
        </a:p>
      </dsp:txBody>
      <dsp:txXfrm>
        <a:off x="4310695" y="729964"/>
        <a:ext cx="3917900" cy="2350740"/>
      </dsp:txXfrm>
    </dsp:sp>
    <dsp:sp modelId="{2A921D60-9D31-49D8-B238-45F21CF97D13}">
      <dsp:nvSpPr>
        <dsp:cNvPr id="0" name=""/>
        <dsp:cNvSpPr/>
      </dsp:nvSpPr>
      <dsp:spPr>
        <a:xfrm>
          <a:off x="1004" y="3472495"/>
          <a:ext cx="3917900" cy="2350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Цивілізаційний підхід</a:t>
          </a:r>
          <a:endParaRPr lang="uk-UA" sz="3600" kern="1200" dirty="0"/>
        </a:p>
      </dsp:txBody>
      <dsp:txXfrm>
        <a:off x="1004" y="3472495"/>
        <a:ext cx="3917900" cy="2350740"/>
      </dsp:txXfrm>
    </dsp:sp>
    <dsp:sp modelId="{2DB660E1-9D0C-4E4C-B71C-61B846989BB9}">
      <dsp:nvSpPr>
        <dsp:cNvPr id="0" name=""/>
        <dsp:cNvSpPr/>
      </dsp:nvSpPr>
      <dsp:spPr>
        <a:xfrm>
          <a:off x="4310695" y="3472495"/>
          <a:ext cx="3917900" cy="2350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Глобальний еволюціонізм</a:t>
          </a:r>
        </a:p>
      </dsp:txBody>
      <dsp:txXfrm>
        <a:off x="4310695" y="3472495"/>
        <a:ext cx="3917900" cy="23507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4C92F2-0BAE-4218-B0C5-DEFE97AE5C4D}">
      <dsp:nvSpPr>
        <dsp:cNvPr id="0" name=""/>
        <dsp:cNvSpPr/>
      </dsp:nvSpPr>
      <dsp:spPr>
        <a:xfrm>
          <a:off x="0" y="829217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 «Людський капітал» як фундаментальна категорія сучасної економічної науки</a:t>
          </a:r>
          <a:endParaRPr lang="uk-UA" sz="2100" kern="1200" dirty="0"/>
        </a:p>
      </dsp:txBody>
      <dsp:txXfrm>
        <a:off x="0" y="829217"/>
        <a:ext cx="2767807" cy="1660684"/>
      </dsp:txXfrm>
    </dsp:sp>
    <dsp:sp modelId="{257DE00A-9679-4D37-B958-3DC413B74E51}">
      <dsp:nvSpPr>
        <dsp:cNvPr id="0" name=""/>
        <dsp:cNvSpPr/>
      </dsp:nvSpPr>
      <dsp:spPr>
        <a:xfrm>
          <a:off x="3044588" y="829217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Трансформаційні процеси</a:t>
          </a:r>
          <a:endParaRPr lang="uk-UA" sz="2100" kern="1200" noProof="0" dirty="0"/>
        </a:p>
      </dsp:txBody>
      <dsp:txXfrm>
        <a:off x="3044588" y="829217"/>
        <a:ext cx="2767807" cy="1660684"/>
      </dsp:txXfrm>
    </dsp:sp>
    <dsp:sp modelId="{9CEBB636-03F9-4158-A64D-D32D25BECF63}">
      <dsp:nvSpPr>
        <dsp:cNvPr id="0" name=""/>
        <dsp:cNvSpPr/>
      </dsp:nvSpPr>
      <dsp:spPr>
        <a:xfrm>
          <a:off x="6089176" y="829217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noProof="0" dirty="0" smtClean="0"/>
            <a:t> </a:t>
          </a:r>
          <a:r>
            <a:rPr lang="uk-UA" sz="2100" kern="1200" dirty="0" smtClean="0"/>
            <a:t>Взаємодія локального і глобального у економіці</a:t>
          </a:r>
          <a:endParaRPr lang="uk-UA" sz="2100" kern="1200" dirty="0"/>
        </a:p>
      </dsp:txBody>
      <dsp:txXfrm>
        <a:off x="6089176" y="829217"/>
        <a:ext cx="2767807" cy="1660684"/>
      </dsp:txXfrm>
    </dsp:sp>
    <dsp:sp modelId="{178CEF67-D9DA-4DDB-BBDC-CEB73CADEF94}">
      <dsp:nvSpPr>
        <dsp:cNvPr id="0" name=""/>
        <dsp:cNvSpPr/>
      </dsp:nvSpPr>
      <dsp:spPr>
        <a:xfrm>
          <a:off x="0" y="2766682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 Взаємодія природи і суспільства</a:t>
          </a:r>
          <a:endParaRPr lang="uk-UA" sz="2100" kern="1200" dirty="0"/>
        </a:p>
      </dsp:txBody>
      <dsp:txXfrm>
        <a:off x="0" y="2766682"/>
        <a:ext cx="2767807" cy="1660684"/>
      </dsp:txXfrm>
    </dsp:sp>
    <dsp:sp modelId="{576200DB-0AA9-45F8-8241-EFDF025537E9}">
      <dsp:nvSpPr>
        <dsp:cNvPr id="0" name=""/>
        <dsp:cNvSpPr/>
      </dsp:nvSpPr>
      <dsp:spPr>
        <a:xfrm>
          <a:off x="3044588" y="2766682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100" kern="1200" dirty="0" smtClean="0"/>
            <a:t> </a:t>
          </a:r>
          <a:r>
            <a:rPr lang="uk-UA" sz="2100" kern="1200" dirty="0" smtClean="0"/>
            <a:t>Формування нової економічної теорії. </a:t>
          </a:r>
          <a:endParaRPr lang="uk-UA" sz="2100" kern="1200" dirty="0"/>
        </a:p>
      </dsp:txBody>
      <dsp:txXfrm>
        <a:off x="3044588" y="2766682"/>
        <a:ext cx="2767807" cy="1660684"/>
      </dsp:txXfrm>
    </dsp:sp>
    <dsp:sp modelId="{771C5E79-B55E-4B51-A543-FEB1DEAD6D53}">
      <dsp:nvSpPr>
        <dsp:cNvPr id="0" name=""/>
        <dsp:cNvSpPr/>
      </dsp:nvSpPr>
      <dsp:spPr>
        <a:xfrm>
          <a:off x="6089176" y="2766682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2100" kern="1200" dirty="0" smtClean="0"/>
            <a:t>Інноваційна діяльність як чинник економічного зростання</a:t>
          </a:r>
          <a:endParaRPr lang="uk-UA" sz="2100" kern="1200" dirty="0"/>
        </a:p>
      </dsp:txBody>
      <dsp:txXfrm>
        <a:off x="6089176" y="2766682"/>
        <a:ext cx="2767807" cy="16606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19.04.2023</a:t>
            </a:fld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19.04.2023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19.04.2023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19.04.2023</a:t>
            </a:fld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19.04.2023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19.04.2023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19.04.2023</a:t>
            </a:fld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19.04.2023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19.04.2023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19.04.2023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19.04.2023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E48C07E-946E-41B1-A07D-29A2EB7349D7}" type="datetimeFigureOut">
              <a:rPr lang="uk-UA" smtClean="0"/>
              <a:t>19.04.2023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СУЧАСНІ ЕКОНОМІЧНІ ТЕОРІЇ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44338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7606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Цивілізаційна парадигма </a:t>
            </a:r>
            <a:r>
              <a:rPr lang="uk-UA" dirty="0"/>
              <a:t>передбачає системно-синергетичний підхід до аналізу будь-яких процесів. </a:t>
            </a:r>
            <a:endParaRPr lang="uk-UA" dirty="0" smtClean="0"/>
          </a:p>
          <a:p>
            <a:pPr marL="0" indent="0">
              <a:buNone/>
            </a:pP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Принципи цивілізаційного підходу </a:t>
            </a:r>
            <a:r>
              <a:rPr lang="uk-UA" dirty="0" smtClean="0"/>
              <a:t>(за </a:t>
            </a:r>
            <a:r>
              <a:rPr lang="uk-UA" dirty="0" err="1" smtClean="0"/>
              <a:t>Степаненком</a:t>
            </a:r>
            <a:r>
              <a:rPr lang="uk-UA" dirty="0" smtClean="0"/>
              <a:t> С.В.):</a:t>
            </a:r>
          </a:p>
          <a:p>
            <a:pPr marL="0" indent="457200">
              <a:buNone/>
            </a:pPr>
            <a:r>
              <a:rPr lang="uk-UA" dirty="0" smtClean="0"/>
              <a:t> </a:t>
            </a:r>
            <a:r>
              <a:rPr lang="uk-UA" dirty="0"/>
              <a:t>1)</a:t>
            </a:r>
            <a:r>
              <a:rPr lang="ru-RU" dirty="0"/>
              <a:t> 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</a:t>
            </a:r>
            <a:r>
              <a:rPr lang="uk-UA" dirty="0"/>
              <a:t> наукового аналізу розглядається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позицій системності</a:t>
            </a:r>
            <a:r>
              <a:rPr lang="uk-UA" dirty="0"/>
              <a:t>, як складова більш широкого об’єкта; </a:t>
            </a:r>
            <a:endParaRPr lang="uk-UA" dirty="0" smtClean="0"/>
          </a:p>
          <a:p>
            <a:pPr marL="0" indent="457200">
              <a:buNone/>
            </a:pPr>
            <a:r>
              <a:rPr lang="uk-UA" dirty="0" smtClean="0"/>
              <a:t>2</a:t>
            </a:r>
            <a:r>
              <a:rPr lang="uk-UA" dirty="0"/>
              <a:t>)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 є цілісним </a:t>
            </a:r>
            <a:r>
              <a:rPr lang="uk-UA" dirty="0"/>
              <a:t>утворенням; </a:t>
            </a:r>
            <a:endParaRPr lang="uk-UA" dirty="0" smtClean="0"/>
          </a:p>
          <a:p>
            <a:pPr marL="0" indent="457200">
              <a:buNone/>
            </a:pPr>
            <a:r>
              <a:rPr lang="uk-UA" dirty="0" smtClean="0"/>
              <a:t>3</a:t>
            </a:r>
            <a:r>
              <a:rPr lang="uk-UA" dirty="0"/>
              <a:t>)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вплив </a:t>
            </a:r>
            <a:r>
              <a:rPr lang="uk-UA" dirty="0"/>
              <a:t>об’єкта наукового аналізу як цілого на його складові здійснюється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через організацію взаємодії </a:t>
            </a:r>
            <a:r>
              <a:rPr lang="uk-UA" dirty="0"/>
              <a:t>між ними; </a:t>
            </a:r>
            <a:endParaRPr lang="uk-UA" dirty="0" smtClean="0"/>
          </a:p>
          <a:p>
            <a:pPr marL="0" indent="457200">
              <a:buNone/>
            </a:pPr>
            <a:r>
              <a:rPr lang="uk-UA" dirty="0" smtClean="0"/>
              <a:t>4</a:t>
            </a:r>
            <a:r>
              <a:rPr lang="uk-UA" dirty="0"/>
              <a:t>)</a:t>
            </a:r>
            <a:r>
              <a:rPr lang="ru-RU" dirty="0"/>
              <a:t> 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причини розвитку </a:t>
            </a:r>
            <a:r>
              <a:rPr lang="uk-UA" dirty="0"/>
              <a:t>будь-якого об’єкта системно-синергетична методологія вбачає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лише у зовнішньому впливі</a:t>
            </a:r>
            <a:r>
              <a:rPr lang="uk-UA" dirty="0"/>
              <a:t>, вона розглядає і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внутрішні рушійні сили</a:t>
            </a:r>
            <a:r>
              <a:rPr lang="uk-UA" dirty="0"/>
              <a:t>, притаманні йому, як дію, як саморух і саморозвиток об’єкта; </a:t>
            </a:r>
            <a:endParaRPr lang="uk-UA" dirty="0" smtClean="0"/>
          </a:p>
          <a:p>
            <a:pPr marL="0" indent="457200">
              <a:buNone/>
            </a:pPr>
            <a:r>
              <a:rPr lang="uk-UA" dirty="0" smtClean="0"/>
              <a:t>5</a:t>
            </a:r>
            <a:r>
              <a:rPr lang="uk-UA" dirty="0"/>
              <a:t>)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взаємообумовленість</a:t>
            </a:r>
            <a:r>
              <a:rPr lang="uk-UA" dirty="0"/>
              <a:t> і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взаємозалежність </a:t>
            </a:r>
            <a:r>
              <a:rPr lang="uk-UA" dirty="0"/>
              <a:t>усіх складових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цілісного об’єкта </a:t>
            </a:r>
            <a:r>
              <a:rPr lang="uk-UA" dirty="0"/>
              <a:t>наукового аналізу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знімає проблему пошуку першопричини</a:t>
            </a:r>
            <a:r>
              <a:rPr lang="uk-UA" dirty="0"/>
              <a:t> його розвитку</a:t>
            </a:r>
            <a:r>
              <a:rPr lang="uk-UA" sz="2400" dirty="0" smtClean="0"/>
              <a:t>.</a:t>
            </a:r>
            <a:endParaRPr lang="uk-UA" sz="2400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56320"/>
          </a:xfrm>
        </p:spPr>
        <p:txBody>
          <a:bodyPr>
            <a:normAutofit fontScale="90000"/>
          </a:bodyPr>
          <a:lstStyle/>
          <a:p>
            <a:pPr lvl="0" algn="ctr"/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Цивілізаційний підхід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232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Глобальний</a:t>
            </a:r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еволюціонізм </a:t>
            </a:r>
            <a:r>
              <a:rPr lang="uk-UA" sz="2400" dirty="0"/>
              <a:t>сприяє критичному ставленню до лінійної, причинно-наслідкової, обумовленості історичних явищ, оскільки усю багатоманітність і різноплановість еволюції </a:t>
            </a:r>
            <a:r>
              <a:rPr lang="uk-UA" sz="2400" i="1" dirty="0">
                <a:solidFill>
                  <a:srgbClr val="FFFF00"/>
                </a:solidFill>
              </a:rPr>
              <a:t>не можна розкрити тільки на основі її кінцевого результату</a:t>
            </a:r>
            <a:r>
              <a:rPr lang="uk-UA" sz="2400" dirty="0"/>
              <a:t>. </a:t>
            </a:r>
            <a:endParaRPr lang="uk-UA" sz="2400" dirty="0" smtClean="0"/>
          </a:p>
          <a:p>
            <a:r>
              <a:rPr lang="uk-UA" sz="2400" dirty="0" smtClean="0"/>
              <a:t>Він </a:t>
            </a:r>
            <a:r>
              <a:rPr lang="uk-UA" sz="2400" dirty="0"/>
              <a:t>також підносить значення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випадковості</a:t>
            </a:r>
            <a:r>
              <a:rPr lang="uk-UA" sz="2400" dirty="0"/>
              <a:t> у багатовекторних еволюційних процесах, яка є важливою у точках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біфуркації</a:t>
            </a:r>
            <a:r>
              <a:rPr lang="uk-UA" sz="2400" dirty="0"/>
              <a:t> соціальних систем. </a:t>
            </a:r>
            <a:endParaRPr lang="uk-UA" sz="2400" dirty="0" smtClean="0"/>
          </a:p>
          <a:p>
            <a:r>
              <a:rPr lang="uk-UA" sz="2400" dirty="0" smtClean="0"/>
              <a:t>В </a:t>
            </a:r>
            <a:r>
              <a:rPr lang="uk-UA" sz="2400" dirty="0"/>
              <a:t>ретроспективних наукових дослідженнях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еволюціонізм спонукає не відкидати історичний контекст зародження наукового знання. </a:t>
            </a:r>
            <a:r>
              <a:rPr lang="uk-UA" sz="2400" dirty="0"/>
              <a:t>Еволюціонізм сьогодні є не тільки онтологічною ознакою </a:t>
            </a:r>
            <a:r>
              <a:rPr lang="uk-UA" sz="2400" dirty="0" err="1" smtClean="0"/>
              <a:t>постнекласичної</a:t>
            </a:r>
            <a:r>
              <a:rPr lang="uk-UA" sz="2400" dirty="0" smtClean="0"/>
              <a:t> </a:t>
            </a:r>
            <a:r>
              <a:rPr lang="uk-UA" sz="2400" dirty="0"/>
              <a:t>науки, але й складовим елементом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екологічного наукового світогляду</a:t>
            </a:r>
            <a:r>
              <a:rPr lang="uk-UA" sz="2400" dirty="0" smtClean="0"/>
              <a:t>. </a:t>
            </a:r>
          </a:p>
          <a:p>
            <a:endParaRPr lang="uk-UA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>
            <a:normAutofit fontScale="90000"/>
          </a:bodyPr>
          <a:lstStyle/>
          <a:p>
            <a:pPr lvl="0" algn="ctr"/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Глобальний еволюціонізм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07212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652120"/>
          </a:xfrm>
        </p:spPr>
        <p:txBody>
          <a:bodyPr>
            <a:normAutofit/>
          </a:bodyPr>
          <a:lstStyle/>
          <a:p>
            <a:r>
              <a:rPr lang="uk-UA" sz="2400" dirty="0"/>
              <a:t>Характерними  рисами  методології  сучасних  економічних  </a:t>
            </a:r>
            <a:r>
              <a:rPr lang="uk-UA" sz="2400" dirty="0" smtClean="0"/>
              <a:t>досліджень є </a:t>
            </a:r>
            <a:r>
              <a:rPr lang="uk-UA" sz="2400" dirty="0"/>
              <a:t>діалектика багатоманітності та </a:t>
            </a:r>
            <a:r>
              <a:rPr lang="uk-UA" sz="2400" dirty="0" smtClean="0"/>
              <a:t>мінливості: </a:t>
            </a:r>
            <a:r>
              <a:rPr lang="uk-UA" sz="2400" i="1" dirty="0" smtClean="0">
                <a:solidFill>
                  <a:srgbClr val="FFFF00"/>
                </a:solidFill>
              </a:rPr>
              <a:t>визнання  </a:t>
            </a:r>
            <a:r>
              <a:rPr lang="uk-UA" sz="2400" i="1" dirty="0" err="1">
                <a:solidFill>
                  <a:srgbClr val="FFFF00"/>
                </a:solidFill>
              </a:rPr>
              <a:t>нелінійності</a:t>
            </a:r>
            <a:r>
              <a:rPr lang="uk-UA" sz="2400" i="1" dirty="0">
                <a:solidFill>
                  <a:srgbClr val="FFFF00"/>
                </a:solidFill>
              </a:rPr>
              <a:t>,  </a:t>
            </a:r>
            <a:r>
              <a:rPr lang="uk-UA" sz="2400" i="1" dirty="0" err="1">
                <a:solidFill>
                  <a:srgbClr val="FFFF00"/>
                </a:solidFill>
              </a:rPr>
              <a:t>різновекторності</a:t>
            </a:r>
            <a:r>
              <a:rPr lang="uk-UA" sz="2400" dirty="0"/>
              <a:t>  та  </a:t>
            </a:r>
            <a:r>
              <a:rPr lang="uk-UA" sz="2400" i="1" dirty="0">
                <a:solidFill>
                  <a:srgbClr val="FFFF00"/>
                </a:solidFill>
              </a:rPr>
              <a:t>циклічності  суспільного  прогресу,</a:t>
            </a:r>
            <a:r>
              <a:rPr lang="uk-UA" sz="2400" dirty="0"/>
              <a:t>  імовірності  виникнення  кардинально  </a:t>
            </a:r>
            <a:r>
              <a:rPr lang="uk-UA" sz="2400" dirty="0" smtClean="0"/>
              <a:t>відмінних шляхів </a:t>
            </a:r>
            <a:r>
              <a:rPr lang="uk-UA" sz="2400" dirty="0"/>
              <a:t>розвитку економічної системи </a:t>
            </a:r>
          </a:p>
          <a:p>
            <a:r>
              <a:rPr lang="uk-UA" sz="2400" dirty="0"/>
              <a:t>Аналізуючи зміни в методологічному арсеналі сучасної </a:t>
            </a:r>
            <a:r>
              <a:rPr lang="uk-UA" sz="2400" dirty="0" smtClean="0"/>
              <a:t>економічної </a:t>
            </a:r>
            <a:r>
              <a:rPr lang="uk-UA" sz="2400" dirty="0"/>
              <a:t>теорії, можна виокремити три </a:t>
            </a:r>
            <a:r>
              <a:rPr lang="uk-UA" sz="2400" i="1" dirty="0">
                <a:solidFill>
                  <a:srgbClr val="FFFF00"/>
                </a:solidFill>
              </a:rPr>
              <a:t>рівні трансформацій</a:t>
            </a:r>
            <a:r>
              <a:rPr lang="uk-UA" sz="2400" dirty="0"/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1) рівень </a:t>
            </a:r>
            <a:r>
              <a:rPr lang="uk-UA" sz="2400" dirty="0" err="1"/>
              <a:t>парадигмальних</a:t>
            </a:r>
            <a:r>
              <a:rPr lang="uk-UA" sz="2400" dirty="0"/>
              <a:t> зрушень;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2) перегляд методологічних підходів та зміна акцентів у </a:t>
            </a:r>
            <a:r>
              <a:rPr lang="uk-UA" sz="2400" dirty="0" smtClean="0"/>
              <a:t>методології </a:t>
            </a:r>
            <a:r>
              <a:rPr lang="uk-UA" sz="2400" dirty="0"/>
              <a:t>економічного аналізу;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3) доповнення  досліджень  новими  конкретними  </a:t>
            </a:r>
            <a:r>
              <a:rPr lang="uk-UA" sz="2400" dirty="0" smtClean="0"/>
              <a:t>методами аналізу</a:t>
            </a:r>
            <a:r>
              <a:rPr lang="uk-UA" sz="2400" dirty="0"/>
              <a:t>. </a:t>
            </a:r>
            <a:endParaRPr lang="uk-UA" sz="24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3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8.2. </a:t>
            </a:r>
            <a:r>
              <a:rPr lang="uk-UA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Зміни у методології та перспективи розвитку основних напрямів сучасної економічної теорії</a:t>
            </a:r>
          </a:p>
        </p:txBody>
      </p:sp>
    </p:spTree>
    <p:extLst>
      <p:ext uri="{BB962C8B-B14F-4D97-AF65-F5344CB8AC3E}">
        <p14:creationId xmlns:p14="http://schemas.microsoft.com/office/powerpoint/2010/main" val="72485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6408712"/>
          </a:xfrm>
        </p:spPr>
        <p:txBody>
          <a:bodyPr>
            <a:noAutofit/>
          </a:bodyPr>
          <a:lstStyle/>
          <a:p>
            <a:r>
              <a:rPr lang="uk-UA" sz="2400" dirty="0"/>
              <a:t>За  умов  </a:t>
            </a:r>
            <a:r>
              <a:rPr lang="uk-UA" sz="2400" dirty="0" smtClean="0"/>
              <a:t>нестабільності  </a:t>
            </a:r>
            <a:r>
              <a:rPr lang="uk-UA" sz="2400" dirty="0"/>
              <a:t>світової  глобалізованої економіки розв’язання  суперечності  між 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суспільством</a:t>
            </a:r>
            <a:r>
              <a:rPr lang="uk-UA" sz="2400" dirty="0"/>
              <a:t>  (</a:t>
            </a:r>
            <a:r>
              <a:rPr lang="uk-UA" sz="2400" dirty="0" smtClean="0"/>
              <a:t>зокрема його </a:t>
            </a:r>
            <a:r>
              <a:rPr lang="uk-UA" sz="2400" dirty="0"/>
              <a:t>економічною складовою) і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природою</a:t>
            </a:r>
            <a:r>
              <a:rPr lang="uk-UA" sz="2400" dirty="0"/>
              <a:t> (ідеться про </a:t>
            </a:r>
            <a:r>
              <a:rPr lang="uk-UA" sz="2400" dirty="0" smtClean="0"/>
              <a:t>обмеженість</a:t>
            </a:r>
            <a:r>
              <a:rPr lang="uk-UA" sz="2400" dirty="0"/>
              <a:t>, вичерпність природних ресурсів) неможливе в межах традиційних усталених методологій наукового аналізу. Виникає </a:t>
            </a:r>
            <a:r>
              <a:rPr lang="uk-UA" sz="2400" dirty="0" smtClean="0"/>
              <a:t>нагальна  </a:t>
            </a:r>
            <a:r>
              <a:rPr lang="uk-UA" sz="2400" dirty="0"/>
              <a:t>потреба 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інтеграції</a:t>
            </a:r>
            <a:r>
              <a:rPr lang="uk-UA" sz="2400" dirty="0"/>
              <a:t>  різних  природничо-наукових  і  </a:t>
            </a:r>
            <a:r>
              <a:rPr lang="uk-UA" sz="2400" dirty="0" smtClean="0"/>
              <a:t>гуманітарних </a:t>
            </a:r>
            <a:r>
              <a:rPr lang="uk-UA" sz="2400" dirty="0"/>
              <a:t>знань у цілісну світоглядну наукову конструкцію з </a:t>
            </a:r>
            <a:r>
              <a:rPr lang="uk-UA" sz="2400" dirty="0" smtClean="0"/>
              <a:t>вивчення  </a:t>
            </a:r>
            <a:r>
              <a:rPr lang="uk-UA" sz="2400" dirty="0"/>
              <a:t>системи 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Природа </a:t>
            </a: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Суспільство  </a:t>
            </a: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Людина </a:t>
            </a:r>
            <a:r>
              <a:rPr lang="uk-UA" sz="2400" dirty="0"/>
              <a:t> та  </a:t>
            </a:r>
            <a:r>
              <a:rPr lang="uk-UA" sz="2400" dirty="0" smtClean="0"/>
              <a:t>формування </a:t>
            </a:r>
            <a:r>
              <a:rPr lang="uk-UA" sz="2400" dirty="0"/>
              <a:t>нового наукового підходу, який би забезпечив </a:t>
            </a:r>
            <a:r>
              <a:rPr lang="uk-UA" sz="2400" i="1" dirty="0" smtClean="0">
                <a:solidFill>
                  <a:srgbClr val="FFFF00"/>
                </a:solidFill>
              </a:rPr>
              <a:t>збереження розвитку </a:t>
            </a:r>
            <a:r>
              <a:rPr lang="uk-UA" sz="2400" i="1" dirty="0">
                <a:solidFill>
                  <a:srgbClr val="FFFF00"/>
                </a:solidFill>
              </a:rPr>
              <a:t>людини й суспільства у взаємодії з навколишнім </a:t>
            </a:r>
            <a:r>
              <a:rPr lang="uk-UA" sz="2400" i="1" dirty="0" smtClean="0">
                <a:solidFill>
                  <a:srgbClr val="FFFF00"/>
                </a:solidFill>
              </a:rPr>
              <a:t>природним </a:t>
            </a:r>
            <a:r>
              <a:rPr lang="uk-UA" sz="2400" i="1" dirty="0" smtClean="0">
                <a:solidFill>
                  <a:srgbClr val="FFFF00"/>
                </a:solidFill>
              </a:rPr>
              <a:t>середовищем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uk-UA" sz="2400" dirty="0" smtClean="0"/>
              <a:t>концепція сталого розвитку</a:t>
            </a:r>
            <a:r>
              <a:rPr lang="en-US" sz="2400" dirty="0" smtClean="0"/>
              <a:t>)</a:t>
            </a:r>
            <a:r>
              <a:rPr lang="uk-UA" sz="2400" dirty="0" smtClean="0"/>
              <a:t>.</a:t>
            </a:r>
            <a:endParaRPr lang="uk-UA" sz="2400" dirty="0" smtClean="0"/>
          </a:p>
          <a:p>
            <a:r>
              <a:rPr lang="uk-UA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Мейнстрім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</a:t>
            </a:r>
            <a:r>
              <a:rPr lang="uk-UA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сучасної  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економічної  </a:t>
            </a:r>
            <a:r>
              <a:rPr lang="uk-UA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теорії, що досліджує систему в розрізі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Суспільство </a:t>
            </a: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Людина </a:t>
            </a:r>
            <a:r>
              <a:rPr lang="uk-UA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неспроможний 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дати відповіді на виклики </a:t>
            </a:r>
            <a:r>
              <a:rPr lang="uk-UA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доби. Набуває поширення методологія </a:t>
            </a:r>
            <a:r>
              <a:rPr lang="uk-UA" sz="2400" i="1" dirty="0">
                <a:solidFill>
                  <a:srgbClr val="FFC000"/>
                </a:solidFill>
              </a:rPr>
              <a:t>фізичної економії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, яка </a:t>
            </a:r>
            <a:r>
              <a:rPr lang="uk-UA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досліджує економічну систему у взаємозв'язку з природою.</a:t>
            </a: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2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524000"/>
            <a:ext cx="8579296" cy="5217368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1</a:t>
            </a:r>
            <a:r>
              <a:rPr lang="uk-UA" dirty="0"/>
              <a:t>. </a:t>
            </a:r>
            <a:r>
              <a:rPr lang="uk-UA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Відмова 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  причинно-наслідкового  методу  економічного аналізу</a:t>
            </a:r>
            <a:r>
              <a:rPr lang="uk-UA" dirty="0"/>
              <a:t>, згідно з яким розглядалися суспільно-економічні зв’язки, неопосередковані  свідомою  діяльністю  людей,  що  відбуваються поза їхньою волею та свідомістю;</a:t>
            </a:r>
          </a:p>
          <a:p>
            <a:r>
              <a:rPr lang="uk-UA" dirty="0" smtClean="0"/>
              <a:t>2</a:t>
            </a:r>
            <a:r>
              <a:rPr lang="uk-UA" dirty="0"/>
              <a:t>. </a:t>
            </a:r>
            <a:r>
              <a:rPr lang="uk-UA" dirty="0" smtClean="0"/>
              <a:t>Перегляд </a:t>
            </a:r>
            <a:r>
              <a:rPr lang="uk-UA" dirty="0"/>
              <a:t>ідеї щодо раціонального економічного суб’єкта та обґрунтування положення, що економічна поведінка індивіда характеризується 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обмеженою  раціональністю  </a:t>
            </a:r>
            <a:r>
              <a:rPr lang="uk-UA" dirty="0"/>
              <a:t>(ірраціональністю</a:t>
            </a:r>
            <a:r>
              <a:rPr lang="uk-UA" dirty="0" smtClean="0"/>
              <a:t>), що обумовлено обмеженістю  </a:t>
            </a:r>
            <a:r>
              <a:rPr lang="uk-UA" dirty="0"/>
              <a:t>та  недосконалістю  </a:t>
            </a:r>
            <a:r>
              <a:rPr lang="uk-UA" dirty="0" smtClean="0"/>
              <a:t>наявної інформації</a:t>
            </a:r>
            <a:r>
              <a:rPr lang="uk-UA" dirty="0"/>
              <a:t>, невизначеністю відбору необхідної інформації, </a:t>
            </a:r>
            <a:r>
              <a:rPr lang="uk-UA" dirty="0" smtClean="0"/>
              <a:t>складністю </a:t>
            </a:r>
            <a:r>
              <a:rPr lang="uk-UA" dirty="0"/>
              <a:t>вибору між </a:t>
            </a:r>
            <a:r>
              <a:rPr lang="uk-UA" dirty="0" smtClean="0"/>
              <a:t> подібними благами, </a:t>
            </a:r>
            <a:r>
              <a:rPr lang="uk-UA" dirty="0"/>
              <a:t>технічною </a:t>
            </a:r>
            <a:r>
              <a:rPr lang="uk-UA" dirty="0" smtClean="0"/>
              <a:t>неможливістю </a:t>
            </a:r>
            <a:r>
              <a:rPr lang="uk-UA" dirty="0"/>
              <a:t>свідомої калькуляції </a:t>
            </a:r>
            <a:r>
              <a:rPr lang="uk-UA" dirty="0" err="1"/>
              <a:t>корисностей</a:t>
            </a:r>
            <a:r>
              <a:rPr lang="uk-UA" dirty="0"/>
              <a:t> </a:t>
            </a:r>
            <a:r>
              <a:rPr lang="uk-UA" dirty="0" smtClean="0"/>
              <a:t>;</a:t>
            </a:r>
            <a:endParaRPr lang="uk-UA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rgbClr val="FFC000"/>
                </a:solidFill>
              </a:rPr>
              <a:t>Основні трансформаційні зміни у методах аналізу сучасної економічної думки</a:t>
            </a:r>
            <a:endParaRPr lang="uk-UA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474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552728"/>
          </a:xfrm>
        </p:spPr>
        <p:txBody>
          <a:bodyPr>
            <a:normAutofit/>
          </a:bodyPr>
          <a:lstStyle/>
          <a:p>
            <a:r>
              <a:rPr lang="uk-UA" dirty="0"/>
              <a:t>3.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Критичний  аналіз  принципу  методологічного  індивідуалізму</a:t>
            </a:r>
            <a:r>
              <a:rPr lang="uk-UA" dirty="0"/>
              <a:t>, переосмислення взаємозв’язку економічного суб’єкта й  економічної системи на основі усвідомлення того, що </a:t>
            </a:r>
            <a:r>
              <a:rPr lang="uk-UA" i="1" dirty="0">
                <a:solidFill>
                  <a:srgbClr val="FFFF00"/>
                </a:solidFill>
              </a:rPr>
              <a:t>оптимальність соціально-економічних систем неможливо забезпечити, виходячи з  </a:t>
            </a:r>
            <a:r>
              <a:rPr lang="uk-UA" i="1" dirty="0" err="1">
                <a:solidFill>
                  <a:srgbClr val="FFFF00"/>
                </a:solidFill>
              </a:rPr>
              <a:t>максимізуючої</a:t>
            </a:r>
            <a:r>
              <a:rPr lang="uk-UA" i="1" dirty="0">
                <a:solidFill>
                  <a:srgbClr val="FFFF00"/>
                </a:solidFill>
              </a:rPr>
              <a:t>  поведінки  </a:t>
            </a:r>
            <a:r>
              <a:rPr lang="uk-UA" dirty="0"/>
              <a:t>незалежних  економічних  суб’єктів, що раціонально діють у конкурентному середовищі</a:t>
            </a:r>
            <a:r>
              <a:rPr lang="uk-UA" dirty="0" smtClean="0"/>
              <a:t>;</a:t>
            </a:r>
            <a:endParaRPr lang="uk-UA" dirty="0"/>
          </a:p>
          <a:p>
            <a:r>
              <a:rPr lang="uk-UA" dirty="0"/>
              <a:t>4.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Критика  неокласичного  принципу  економічної  рівноваги</a:t>
            </a:r>
            <a:r>
              <a:rPr lang="uk-UA" dirty="0"/>
              <a:t>  та відмова від статичного аналізу, коли вивчаються параметри стійкого</a:t>
            </a:r>
            <a:r>
              <a:rPr lang="uk-UA" dirty="0" smtClean="0"/>
              <a:t>, </a:t>
            </a:r>
            <a:r>
              <a:rPr lang="uk-UA" dirty="0"/>
              <a:t>оптимального  для  всіх  учасників  господарського  процесу стану, а дослідження економічних змін розглядається лише як співставлення,  порівняння  станів  рівноваги,  що  змінюють  один одного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315743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9002460"/>
              </p:ext>
            </p:extLst>
          </p:nvPr>
        </p:nvGraphicFramePr>
        <p:xfrm>
          <a:off x="179512" y="1196752"/>
          <a:ext cx="885698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8.3. Пріоритети у проблематиці економічних досліджень на початку ХХІ століття</a:t>
            </a:r>
            <a:endParaRPr lang="uk-UA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978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8.1. Новий етап наукового пізнання і економічна теорія.</a:t>
            </a:r>
            <a:endParaRPr lang="uk-UA" dirty="0"/>
          </a:p>
          <a:p>
            <a:pPr lvl="0"/>
            <a:r>
              <a:rPr lang="ru-RU" dirty="0" smtClean="0"/>
              <a:t>8.2. </a:t>
            </a:r>
            <a:r>
              <a:rPr lang="uk-UA" dirty="0"/>
              <a:t>Зміни у методології та перспективи розвитку основних напрямів сучасної економічної теорії.</a:t>
            </a:r>
          </a:p>
          <a:p>
            <a:pPr lvl="0"/>
            <a:r>
              <a:rPr lang="uk-UA" dirty="0" smtClean="0"/>
              <a:t>8.3 </a:t>
            </a:r>
            <a:r>
              <a:rPr lang="uk-UA" dirty="0"/>
              <a:t>Пріоритети у проблематиці економічних досліджень на початку ХХІ століття.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</a:t>
            </a:r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Новітні тенденції у розвитку світової економічної </a:t>
            </a:r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науки</a:t>
            </a:r>
            <a:endParaRPr lang="uk-UA" sz="32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9880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>
            <a:noAutofit/>
          </a:bodyPr>
          <a:lstStyle/>
          <a:p>
            <a:pPr algn="ctr"/>
            <a:r>
              <a:rPr lang="uk-UA" sz="2800" dirty="0">
                <a:solidFill>
                  <a:srgbClr val="FFC000"/>
                </a:solidFill>
              </a:rPr>
              <a:t>8.1. Новий етап наукового пізнання і економічна теорія</a:t>
            </a: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72608"/>
          </a:xfrm>
        </p:spPr>
        <p:txBody>
          <a:bodyPr>
            <a:normAutofit lnSpcReduction="10000"/>
          </a:bodyPr>
          <a:lstStyle/>
          <a:p>
            <a:r>
              <a:rPr lang="uk-UA" dirty="0"/>
              <a:t>Сучасній економічній думці притаманні </a:t>
            </a:r>
            <a:r>
              <a:rPr lang="uk-UA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теоретичне </a:t>
            </a:r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зростання</a:t>
            </a:r>
            <a:r>
              <a:rPr lang="uk-UA" dirty="0" smtClean="0"/>
              <a:t>, </a:t>
            </a:r>
            <a:r>
              <a:rPr lang="uk-UA" dirty="0"/>
              <a:t>плюралізм  як  принцип  побудови  теорій,  акцент  на  дослідженнях грошово-фінансової  </a:t>
            </a:r>
            <a:r>
              <a:rPr lang="uk-UA" dirty="0" smtClean="0"/>
              <a:t>проблематики, </a:t>
            </a:r>
            <a:r>
              <a:rPr lang="uk-UA" dirty="0"/>
              <a:t>трансформаційних  змінах,  активізація  досліджень  глобальних проблем, теорій «відкритої економіки», поява низки спеціальних </a:t>
            </a:r>
            <a:r>
              <a:rPr lang="uk-UA" dirty="0" smtClean="0"/>
              <a:t>концепцій.</a:t>
            </a:r>
          </a:p>
          <a:p>
            <a:r>
              <a:rPr lang="uk-UA" dirty="0" smtClean="0"/>
              <a:t>Головним </a:t>
            </a:r>
            <a:r>
              <a:rPr lang="uk-UA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чинником прогресивного розвитку </a:t>
            </a:r>
            <a:r>
              <a:rPr lang="uk-UA" dirty="0" smtClean="0"/>
              <a:t>економічної </a:t>
            </a:r>
            <a:r>
              <a:rPr lang="uk-UA" dirty="0"/>
              <a:t>науки </a:t>
            </a:r>
            <a:r>
              <a:rPr lang="uk-UA" dirty="0" smtClean="0"/>
              <a:t> У. </a:t>
            </a:r>
            <a:r>
              <a:rPr lang="uk-UA" dirty="0" err="1" smtClean="0"/>
              <a:t>Баумоль</a:t>
            </a:r>
            <a:r>
              <a:rPr lang="uk-UA" dirty="0" smtClean="0"/>
              <a:t> (США) вважає «троїстий союз</a:t>
            </a:r>
            <a:r>
              <a:rPr lang="uk-UA" dirty="0" smtClean="0"/>
              <a:t>»:</a:t>
            </a: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економічної теорії;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кількісних методів аналізу;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прикладних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досліджень.</a:t>
            </a:r>
            <a:endParaRPr lang="uk-UA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03943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idx="1"/>
          </p:nvPr>
        </p:nvSpPr>
        <p:spPr>
          <a:xfrm>
            <a:off x="179512" y="260350"/>
            <a:ext cx="8507288" cy="62642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FFC000"/>
                </a:solidFill>
              </a:rPr>
              <a:t>Сучасна наука </a:t>
            </a:r>
            <a:r>
              <a:rPr lang="uk-UA" dirty="0"/>
              <a:t>не відриває знання від процесу його отримання, а тому </a:t>
            </a:r>
            <a:r>
              <a:rPr lang="uk-UA" i="1" dirty="0">
                <a:solidFill>
                  <a:srgbClr val="FFFF00"/>
                </a:solidFill>
              </a:rPr>
              <a:t>досліджує предмет наукової діяльності у єдності з засобами пізнання, внутрішньо-науковими цінностями та суб’єктом-дослідником</a:t>
            </a:r>
            <a:r>
              <a:rPr lang="uk-UA" dirty="0"/>
              <a:t> на загаль­новизнаних принципах. </a:t>
            </a:r>
            <a:endParaRPr lang="uk-UA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/>
              <a:t>Такими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фундаментальними 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принципами </a:t>
            </a:r>
            <a:r>
              <a:rPr lang="uk-UA" dirty="0" smtClean="0"/>
              <a:t>для </a:t>
            </a:r>
            <a:r>
              <a:rPr lang="uk-UA" dirty="0"/>
              <a:t>наук, які вивчають людину і суспільство, є історичний розвиток і цілісність соціального життя, враховуючи свідомість людини. </a:t>
            </a:r>
            <a:r>
              <a:rPr lang="uk-UA" i="1" dirty="0">
                <a:solidFill>
                  <a:srgbClr val="FFFF00"/>
                </a:solidFill>
              </a:rPr>
              <a:t>Залучення суб’єкту пізнання до пізнавального процесу </a:t>
            </a:r>
            <a:r>
              <a:rPr lang="uk-UA" dirty="0" smtClean="0"/>
              <a:t>є невід’ємним атрибутом </a:t>
            </a:r>
            <a:r>
              <a:rPr lang="uk-UA" dirty="0"/>
              <a:t>сучасної 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постнекласичної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науки»</a:t>
            </a:r>
            <a:r>
              <a:rPr lang="uk-UA" dirty="0" smtClean="0"/>
              <a:t>.</a:t>
            </a:r>
            <a:endParaRPr lang="uk-UA" dirty="0"/>
          </a:p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 пізнання </a:t>
            </a:r>
            <a:r>
              <a:rPr lang="uk-UA" dirty="0"/>
              <a:t>науковці все частіше розглядають як єдність тріади: </a:t>
            </a:r>
            <a:r>
              <a:rPr lang="uk-UA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dirty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суб’єкт</a:t>
            </a:r>
            <a:r>
              <a:rPr lang="uk-UA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— засоби — об’єкт</a:t>
            </a:r>
            <a:r>
              <a:rPr lang="uk-UA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62846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>
                <a:solidFill>
                  <a:srgbClr val="FFC000"/>
                </a:solidFill>
              </a:rPr>
              <a:t>Економічна система і </a:t>
            </a:r>
            <a:r>
              <a:rPr lang="uk-UA" sz="2800" dirty="0" err="1" smtClean="0">
                <a:solidFill>
                  <a:srgbClr val="FFC000"/>
                </a:solidFill>
              </a:rPr>
              <a:t>постнекласична</a:t>
            </a:r>
            <a:r>
              <a:rPr lang="uk-UA" sz="2800" dirty="0" smtClean="0">
                <a:solidFill>
                  <a:srgbClr val="FFC000"/>
                </a:solidFill>
              </a:rPr>
              <a:t> наука</a:t>
            </a:r>
            <a:endParaRPr lang="uk-UA" sz="2800" dirty="0">
              <a:solidFill>
                <a:srgbClr val="FFC000"/>
              </a:solidFill>
            </a:endParaRPr>
          </a:p>
        </p:txBody>
      </p:sp>
      <p:sp>
        <p:nvSpPr>
          <p:cNvPr id="6" name="Заголовок 2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832648"/>
          </a:xfrm>
        </p:spPr>
        <p:txBody>
          <a:bodyPr>
            <a:noAutofit/>
          </a:bodyPr>
          <a:lstStyle/>
          <a:p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Економічна 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</a:t>
            </a:r>
            <a:r>
              <a:rPr lang="uk-UA" sz="2400" dirty="0"/>
              <a:t>належить до складних систем, які історично змінюються. У процесі еволюції вона, проходячи через різ­ні рівні своєї організації, постійно змінює власну структуру. </a:t>
            </a:r>
            <a:br>
              <a:rPr lang="uk-UA" sz="2400" dirty="0"/>
            </a:br>
            <a:r>
              <a:rPr lang="uk-UA" sz="2400" dirty="0" smtClean="0"/>
              <a:t>Методологічний апарат </a:t>
            </a:r>
            <a:r>
              <a:rPr lang="uk-UA" sz="2400" dirty="0"/>
              <a:t>класичної науки </a:t>
            </a:r>
            <a:r>
              <a:rPr lang="uk-UA" sz="2400" dirty="0" smtClean="0"/>
              <a:t>сьогодні виглядає дещо </a:t>
            </a:r>
            <a:r>
              <a:rPr lang="uk-UA" sz="2400" dirty="0"/>
              <a:t>однобокими. Дослідження складних систем потребує нових стратегічних підходів. </a:t>
            </a:r>
            <a:endParaRPr lang="uk-UA" sz="2400" dirty="0" smtClean="0"/>
          </a:p>
          <a:p>
            <a:r>
              <a:rPr lang="uk-UA" sz="2400" dirty="0" smtClean="0"/>
              <a:t>Зрушення </a:t>
            </a:r>
            <a:r>
              <a:rPr lang="uk-UA" sz="2400" dirty="0"/>
              <a:t>у методології наукового пізнання на зламі ХХ—ХХІ ст. </a:t>
            </a:r>
            <a:r>
              <a:rPr lang="uk-UA" sz="2400" dirty="0" smtClean="0"/>
              <a:t>потребують перегляду методологічного апарату </a:t>
            </a:r>
            <a:r>
              <a:rPr lang="uk-UA" sz="2400" dirty="0"/>
              <a:t>сучасної економічної науки у бік його </a:t>
            </a:r>
            <a:r>
              <a:rPr lang="uk-UA" sz="2400" dirty="0" smtClean="0"/>
              <a:t>вдосконалення</a:t>
            </a:r>
          </a:p>
          <a:p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Аксіологічні аспекти пізнання </a:t>
            </a:r>
            <a:r>
              <a:rPr lang="uk-UA" sz="2400" dirty="0" smtClean="0"/>
              <a:t>сучасної «</a:t>
            </a:r>
            <a:r>
              <a:rPr lang="uk-UA" sz="2400" dirty="0" err="1" smtClean="0"/>
              <a:t>постнекласичної</a:t>
            </a:r>
            <a:r>
              <a:rPr lang="uk-UA" sz="2400" dirty="0" smtClean="0"/>
              <a:t> науки» пов’язують </a:t>
            </a:r>
            <a:r>
              <a:rPr lang="uk-UA" sz="2400" dirty="0"/>
              <a:t>пошук </a:t>
            </a:r>
            <a:r>
              <a:rPr lang="uk-UA" sz="2400" i="1" dirty="0">
                <a:solidFill>
                  <a:srgbClr val="FFFF00"/>
                </a:solidFill>
              </a:rPr>
              <a:t>наукової істини </a:t>
            </a:r>
            <a:r>
              <a:rPr lang="uk-UA" sz="2400" dirty="0"/>
              <a:t>(внутрішньо наукові цінності) з </a:t>
            </a:r>
            <a:r>
              <a:rPr lang="uk-UA" sz="2400" i="1" dirty="0">
                <a:solidFill>
                  <a:srgbClr val="FFFF00"/>
                </a:solidFill>
              </a:rPr>
              <a:t>суспільними цінностями</a:t>
            </a:r>
            <a:r>
              <a:rPr lang="uk-UA" sz="2400" dirty="0"/>
              <a:t>, що створює можливості для кращого розуміння процесів еволюції складних наукових </a:t>
            </a:r>
            <a:r>
              <a:rPr lang="uk-UA" sz="2400" dirty="0" smtClean="0"/>
              <a:t>систем.</a:t>
            </a:r>
            <a:endParaRPr lang="uk-UA" sz="2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9721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idx="1"/>
          </p:nvPr>
        </p:nvSpPr>
        <p:spPr>
          <a:xfrm>
            <a:off x="179512" y="260350"/>
            <a:ext cx="8507288" cy="6264275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Тенденції </a:t>
            </a:r>
            <a:r>
              <a:rPr lang="uk-UA" dirty="0"/>
              <a:t>до </a:t>
            </a:r>
            <a:r>
              <a:rPr lang="uk-UA" i="1" dirty="0">
                <a:solidFill>
                  <a:srgbClr val="FFFF00"/>
                </a:solidFill>
              </a:rPr>
              <a:t>розширення об’єкту </a:t>
            </a:r>
            <a:r>
              <a:rPr lang="uk-UA" dirty="0"/>
              <a:t>економічної теорії неоднозначно сприймаються серед наукової спільноти, оскільки включення людини та її свідомої взаємодії з іншими індивідами надає економічним процесам і явищам </a:t>
            </a:r>
            <a:r>
              <a:rPr lang="uk-UA" i="1" dirty="0">
                <a:solidFill>
                  <a:srgbClr val="FFFF00"/>
                </a:solidFill>
              </a:rPr>
              <a:t>інституційного </a:t>
            </a:r>
            <a:r>
              <a:rPr lang="uk-UA" dirty="0"/>
              <a:t>звучання, що суперечить підходам сучасної економічної </a:t>
            </a:r>
            <a:r>
              <a:rPr lang="uk-UA" dirty="0" smtClean="0"/>
              <a:t>неокласики</a:t>
            </a:r>
            <a:r>
              <a:rPr lang="ru-RU" dirty="0" smtClean="0"/>
              <a:t>.</a:t>
            </a:r>
            <a:endParaRPr lang="uk-UA" dirty="0"/>
          </a:p>
          <a:p>
            <a:r>
              <a:rPr lang="uk-UA" i="1" dirty="0">
                <a:solidFill>
                  <a:srgbClr val="FFFF00"/>
                </a:solidFill>
              </a:rPr>
              <a:t>Перехід від об’єктної до проблемної орієнтації </a:t>
            </a:r>
            <a:r>
              <a:rPr lang="uk-UA" dirty="0"/>
              <a:t>сучасної науки обумовлює розростання «конкуруючих програм досліджень», які на основі </a:t>
            </a:r>
            <a:r>
              <a:rPr lang="uk-UA" i="1" dirty="0">
                <a:solidFill>
                  <a:srgbClr val="FFFF00"/>
                </a:solidFill>
              </a:rPr>
              <a:t>міждисциплінарної взаємодії </a:t>
            </a:r>
            <a:r>
              <a:rPr lang="uk-UA" dirty="0"/>
              <a:t>аналізують надскладні </a:t>
            </a:r>
            <a:r>
              <a:rPr lang="uk-UA" i="1" dirty="0" err="1">
                <a:solidFill>
                  <a:srgbClr val="FFFF00"/>
                </a:solidFill>
              </a:rPr>
              <a:t>нерівноважні</a:t>
            </a:r>
            <a:r>
              <a:rPr lang="uk-UA" i="1" dirty="0">
                <a:solidFill>
                  <a:srgbClr val="FFFF00"/>
                </a:solidFill>
              </a:rPr>
              <a:t> еволюційні системи</a:t>
            </a:r>
            <a:r>
              <a:rPr lang="uk-UA" dirty="0"/>
              <a:t>. </a:t>
            </a:r>
            <a:r>
              <a:rPr lang="uk-UA" dirty="0" smtClean="0"/>
              <a:t>Досягнення </a:t>
            </a:r>
            <a:r>
              <a:rPr lang="uk-UA" dirty="0"/>
              <a:t>економічної науки, </a:t>
            </a:r>
            <a:r>
              <a:rPr lang="uk-UA" dirty="0" smtClean="0"/>
              <a:t>що </a:t>
            </a:r>
            <a:r>
              <a:rPr lang="uk-UA" dirty="0"/>
              <a:t>здійснені на методологічній основі класичної і некласичної і науки не слід відкидати, а потрібно лише більш чітко окреслили сферу їх застосування</a:t>
            </a:r>
            <a:r>
              <a:rPr lang="uk-UA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12342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7299130"/>
              </p:ext>
            </p:extLst>
          </p:nvPr>
        </p:nvGraphicFramePr>
        <p:xfrm>
          <a:off x="468313" y="188913"/>
          <a:ext cx="8229600" cy="655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2283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 fontScale="92500"/>
          </a:bodyPr>
          <a:lstStyle/>
          <a:p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Системний підхід інституційного аналізу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/>
              <a:t>є тим методологічним апаратом, що забезпечує перехід від лінійного рівня дослідження до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нелінійного</a:t>
            </a:r>
            <a:r>
              <a:rPr lang="uk-UA" dirty="0" smtClean="0"/>
              <a:t>, від одновимірного — до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багатомірного</a:t>
            </a:r>
            <a:r>
              <a:rPr lang="uk-UA" dirty="0" smtClean="0"/>
              <a:t>, від переважного дослідження явищ координації — до вивчення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субординації </a:t>
            </a:r>
            <a:r>
              <a:rPr lang="uk-UA" dirty="0" smtClean="0"/>
              <a:t>та інших складних форм взаємодії.</a:t>
            </a:r>
            <a:endParaRPr lang="uk-UA" i="1" dirty="0" smtClean="0"/>
          </a:p>
          <a:p>
            <a:r>
              <a:rPr lang="uk-UA" dirty="0" smtClean="0"/>
              <a:t>Системний підхід є особливо доречним для вирішення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недостатньо структурованих і складних економічних проблем</a:t>
            </a:r>
            <a:r>
              <a:rPr lang="uk-UA" dirty="0" smtClean="0"/>
              <a:t>, які мають змішані кількісні і якісні оцінки.</a:t>
            </a:r>
          </a:p>
          <a:p>
            <a:r>
              <a:rPr lang="uk-UA" dirty="0" smtClean="0"/>
              <a:t>Він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виключає абсолютизацію однієї з сторін суспільства </a:t>
            </a:r>
            <a:r>
              <a:rPr lang="uk-UA" dirty="0"/>
              <a:t>та надання їй значення первинності відносно інших його складових, не обмежує розгляд зв’язків між ними лише встановленням причин і </a:t>
            </a:r>
            <a:r>
              <a:rPr lang="uk-UA" dirty="0" smtClean="0"/>
              <a:t>наслідків.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Системний підхід</a:t>
            </a:r>
            <a:b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15039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 fontScale="92500" lnSpcReduction="20000"/>
          </a:bodyPr>
          <a:lstStyle/>
          <a:p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Синергетичний підхід </a:t>
            </a:r>
            <a:r>
              <a:rPr lang="uk-UA" sz="2400" dirty="0"/>
              <a:t>зосереджує увагу на проблемах «пошуку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універсальних закономірностей </a:t>
            </a:r>
            <a:r>
              <a:rPr lang="uk-UA" sz="2400" dirty="0"/>
              <a:t>виникнення порядку із хаосу, описом причин і механізмів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відносно стійкого існування структур</a:t>
            </a:r>
            <a:r>
              <a:rPr lang="uk-UA" sz="2400" dirty="0"/>
              <a:t> та їх розпаду</a:t>
            </a:r>
            <a:r>
              <a:rPr lang="uk-UA" sz="2400" dirty="0" smtClean="0"/>
              <a:t>.</a:t>
            </a:r>
            <a:endParaRPr lang="uk-UA" sz="2400" i="1" dirty="0"/>
          </a:p>
          <a:p>
            <a:r>
              <a:rPr lang="uk-UA" sz="2400" dirty="0"/>
              <a:t>Синергетичний підхід передбачає, що система структурується під впливом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відкритості, </a:t>
            </a:r>
            <a:r>
              <a:rPr lang="uk-UA" sz="24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нелінійності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нерівноважності.</a:t>
            </a:r>
            <a:endParaRPr lang="uk-UA" sz="24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Дисипативні структури </a:t>
            </a:r>
            <a:r>
              <a:rPr lang="uk-UA" sz="2400" dirty="0"/>
              <a:t>є яскравим </a:t>
            </a:r>
            <a:r>
              <a:rPr lang="uk-UA" sz="2400" dirty="0" smtClean="0"/>
              <a:t>прикладом демонстрації здатності </a:t>
            </a:r>
            <a:r>
              <a:rPr lang="uk-UA" sz="2400" dirty="0"/>
              <a:t>нерівноважності бути джерелом впорядкованості. </a:t>
            </a:r>
            <a:endParaRPr lang="uk-UA" sz="2400" dirty="0" smtClean="0"/>
          </a:p>
          <a:p>
            <a:r>
              <a:rPr lang="uk-UA" sz="2400" dirty="0"/>
              <a:t>Основою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самоорганізації дисипативних структур </a:t>
            </a:r>
            <a:r>
              <a:rPr lang="uk-UA" sz="2400" dirty="0"/>
              <a:t>є зв’язки між її елементами, які утворюються у відкритих системах завдяки інтенсивному (потоковому) обміну речовиною (енергією, інформацією) з навколишнім середовищем. В синергетичній концепції відкрита система має як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«джерела»  - зони живлення енергією з навколишнього середовища</a:t>
            </a:r>
            <a:r>
              <a:rPr lang="uk-UA" sz="2400" dirty="0"/>
              <a:t>, дія яких сприяє структурній неоднорідності системи, так і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«потоки», що розсіюють енергію</a:t>
            </a:r>
            <a:r>
              <a:rPr lang="uk-UA" sz="2400" dirty="0"/>
              <a:t>, дія яких пом’якшує структурну </a:t>
            </a:r>
            <a:r>
              <a:rPr lang="uk-UA" sz="2400" dirty="0" smtClean="0"/>
              <a:t>неоднорідність.</a:t>
            </a:r>
            <a:endParaRPr lang="uk-UA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>
            <a:normAutofit fontScale="90000"/>
          </a:bodyPr>
          <a:lstStyle/>
          <a:p>
            <a:pPr lvl="0" algn="ctr"/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Синергетичний підхід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030661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1712</TotalTime>
  <Words>1058</Words>
  <Application>Microsoft Office PowerPoint</Application>
  <PresentationFormat>Экран (4:3)</PresentationFormat>
  <Paragraphs>65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Бумажная</vt:lpstr>
      <vt:lpstr>СУЧАСНІ ЕКОНОМІЧНІ ТЕОРІЇ</vt:lpstr>
      <vt:lpstr>  Тема 8. Новітні тенденції у розвитку світової економічної науки</vt:lpstr>
      <vt:lpstr>8.1. Новий етап наукового пізнання і економічна теорія</vt:lpstr>
      <vt:lpstr>Презентация PowerPoint</vt:lpstr>
      <vt:lpstr>Економічна система і постнекласична наука</vt:lpstr>
      <vt:lpstr>Презентация PowerPoint</vt:lpstr>
      <vt:lpstr>Презентация PowerPoint</vt:lpstr>
      <vt:lpstr>Системний підхід </vt:lpstr>
      <vt:lpstr>    Синергетичний підхід</vt:lpstr>
      <vt:lpstr>    Цивілізаційний підхід</vt:lpstr>
      <vt:lpstr>    Глобальний еволюціонізм</vt:lpstr>
      <vt:lpstr>  8.2. Зміни у методології та перспективи розвитку основних напрямів сучасної економічної теорії</vt:lpstr>
      <vt:lpstr>Презентация PowerPoint</vt:lpstr>
      <vt:lpstr>Основні трансформаційні зміни у методах аналізу сучасної економічної думки</vt:lpstr>
      <vt:lpstr>Презентация PowerPoint</vt:lpstr>
      <vt:lpstr>8.3. Пріоритети у проблематиці економічних досліджень на початку ХХІ століття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ЕКОНОМІЧНІ ТЕОРІЇ</dc:title>
  <dc:creator>Юрій У</dc:creator>
  <cp:lastModifiedBy>Юрій У</cp:lastModifiedBy>
  <cp:revision>111</cp:revision>
  <dcterms:created xsi:type="dcterms:W3CDTF">2023-02-06T18:05:54Z</dcterms:created>
  <dcterms:modified xsi:type="dcterms:W3CDTF">2023-04-19T08:47:32Z</dcterms:modified>
</cp:coreProperties>
</file>